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360" r:id="rId5"/>
    <p:sldId id="361" r:id="rId6"/>
    <p:sldId id="362" r:id="rId7"/>
    <p:sldId id="363" r:id="rId8"/>
    <p:sldId id="364" r:id="rId9"/>
    <p:sldId id="258" r:id="rId10"/>
    <p:sldId id="257" r:id="rId11"/>
    <p:sldId id="365" r:id="rId12"/>
    <p:sldId id="366" r:id="rId13"/>
    <p:sldId id="263" r:id="rId14"/>
    <p:sldId id="264" r:id="rId15"/>
    <p:sldId id="265" r:id="rId16"/>
    <p:sldId id="268" r:id="rId17"/>
    <p:sldId id="270" r:id="rId18"/>
    <p:sldId id="312" r:id="rId19"/>
    <p:sldId id="271" r:id="rId20"/>
    <p:sldId id="272" r:id="rId21"/>
    <p:sldId id="274" r:id="rId22"/>
    <p:sldId id="275" r:id="rId23"/>
    <p:sldId id="276" r:id="rId24"/>
    <p:sldId id="277" r:id="rId25"/>
    <p:sldId id="279" r:id="rId26"/>
    <p:sldId id="313" r:id="rId27"/>
    <p:sldId id="280" r:id="rId28"/>
    <p:sldId id="291" r:id="rId29"/>
    <p:sldId id="292" r:id="rId30"/>
    <p:sldId id="294" r:id="rId31"/>
    <p:sldId id="295" r:id="rId32"/>
    <p:sldId id="296" r:id="rId33"/>
    <p:sldId id="297" r:id="rId34"/>
    <p:sldId id="298" r:id="rId35"/>
    <p:sldId id="299" r:id="rId36"/>
    <p:sldId id="300" r:id="rId37"/>
    <p:sldId id="309" r:id="rId38"/>
    <p:sldId id="310" r:id="rId39"/>
    <p:sldId id="307" r:id="rId40"/>
    <p:sldId id="314" r:id="rId41"/>
    <p:sldId id="367" r:id="rId42"/>
    <p:sldId id="315" r:id="rId43"/>
    <p:sldId id="316" r:id="rId44"/>
    <p:sldId id="317" r:id="rId45"/>
    <p:sldId id="318" r:id="rId46"/>
    <p:sldId id="319" r:id="rId47"/>
    <p:sldId id="320" r:id="rId48"/>
    <p:sldId id="321" r:id="rId49"/>
    <p:sldId id="322" r:id="rId50"/>
    <p:sldId id="323" r:id="rId51"/>
    <p:sldId id="324" r:id="rId52"/>
    <p:sldId id="325" r:id="rId53"/>
    <p:sldId id="326" r:id="rId54"/>
    <p:sldId id="327" r:id="rId55"/>
    <p:sldId id="328" r:id="rId56"/>
    <p:sldId id="337" r:id="rId57"/>
    <p:sldId id="344" r:id="rId58"/>
    <p:sldId id="36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rugs" TargetMode="External"/><Relationship Id="rId13" Type="http://schemas.openxmlformats.org/officeDocument/2006/relationships/hyperlink" Target="http://en.wikipedia.org/wiki/Autoimmune_disease" TargetMode="External"/><Relationship Id="rId18" Type="http://schemas.openxmlformats.org/officeDocument/2006/relationships/hyperlink" Target="http://en.wikipedia.org/wiki/Environmental_epidemiology" TargetMode="External"/><Relationship Id="rId3" Type="http://schemas.openxmlformats.org/officeDocument/2006/relationships/hyperlink" Target="http://en.wikipedia.org/wiki/Inflammation" TargetMode="External"/><Relationship Id="rId7" Type="http://schemas.openxmlformats.org/officeDocument/2006/relationships/hyperlink" Target="http://en.wikipedia.org/wiki/Deficiency_(medicine)" TargetMode="External"/><Relationship Id="rId12" Type="http://schemas.openxmlformats.org/officeDocument/2006/relationships/hyperlink" Target="http://en.wikipedia.org/wiki/Congenital_disorder" TargetMode="External"/><Relationship Id="rId17" Type="http://schemas.openxmlformats.org/officeDocument/2006/relationships/hyperlink" Target="http://en.wikipedia.org/wiki/Endocrine_disease" TargetMode="External"/><Relationship Id="rId2" Type="http://schemas.openxmlformats.org/officeDocument/2006/relationships/hyperlink" Target="http://en.wikipedia.org/wiki/Vascular_disease" TargetMode="External"/><Relationship Id="rId16" Type="http://schemas.openxmlformats.org/officeDocument/2006/relationships/hyperlink" Target="http://en.wikipedia.org/wiki/Trauma_(medicine)" TargetMode="Externa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Degenerative_disease" TargetMode="External"/><Relationship Id="rId11" Type="http://schemas.openxmlformats.org/officeDocument/2006/relationships/hyperlink" Target="http://en.wikipedia.org/wiki/Iatrogenesis" TargetMode="External"/><Relationship Id="rId5" Type="http://schemas.openxmlformats.org/officeDocument/2006/relationships/hyperlink" Target="http://en.wikipedia.org/wiki/Neoplasm" TargetMode="External"/><Relationship Id="rId15" Type="http://schemas.openxmlformats.org/officeDocument/2006/relationships/hyperlink" Target="http://en.wikipedia.org/wiki/Anatomy" TargetMode="External"/><Relationship Id="rId10" Type="http://schemas.openxmlformats.org/officeDocument/2006/relationships/hyperlink" Target="http://en.wikipedia.org/wiki/Substance_intoxication" TargetMode="External"/><Relationship Id="rId19" Type="http://schemas.openxmlformats.org/officeDocument/2006/relationships/hyperlink" Target="http://en.wikipedia.org/wiki/Metabolic_disorder" TargetMode="External"/><Relationship Id="rId4" Type="http://schemas.openxmlformats.org/officeDocument/2006/relationships/hyperlink" Target="http://en.wikipedia.org/wiki/Infectious" TargetMode="External"/><Relationship Id="rId9" Type="http://schemas.openxmlformats.org/officeDocument/2006/relationships/hyperlink" Target="http://en.wikipedia.org/wiki/Idiopathic" TargetMode="External"/><Relationship Id="rId14" Type="http://schemas.openxmlformats.org/officeDocument/2006/relationships/hyperlink" Target="http://en.wikipedia.org/wiki/Allergy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sa/url?sa=i&amp;rct=j&amp;q=&amp;esrc=s&amp;source=images&amp;cd=&amp;cad=rja&amp;uact=8&amp;ved=&amp;url=https://sites.google.com/site/neurosun/normalctbrainfindings&amp;ei=zBD-VLzSEsm9ygPE44KADQ&amp;psig=AFQjCNFoXdcxuB_5QtolYsj2WaRUSEnZNw&amp;ust=1426022993611813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sa/url?sa=i&amp;rct=j&amp;q=&amp;esrc=s&amp;source=images&amp;cd=&amp;cad=rja&amp;uact=8&amp;ved=0CAcQjRw&amp;url=http://www.doereport.com/generateexhibit.php?ID=36673&amp;ei=iyD-VJWDJ8q_PLy4gZAG&amp;psig=AFQjCNEoTUEIOweqXjefK2y8i45JYcuuEg&amp;ust=1426027001358551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ihs-classification.org/de/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Deficiency_(medicine)" TargetMode="External"/><Relationship Id="rId13" Type="http://schemas.openxmlformats.org/officeDocument/2006/relationships/hyperlink" Target="http://en.wikipedia.org/wiki/Congenital_disorder" TargetMode="External"/><Relationship Id="rId18" Type="http://schemas.openxmlformats.org/officeDocument/2006/relationships/hyperlink" Target="http://en.wikipedia.org/wiki/Endocrine_disease" TargetMode="External"/><Relationship Id="rId3" Type="http://schemas.openxmlformats.org/officeDocument/2006/relationships/hyperlink" Target="http://en.wikipedia.org/wiki/Vascular_disease" TargetMode="External"/><Relationship Id="rId7" Type="http://schemas.openxmlformats.org/officeDocument/2006/relationships/hyperlink" Target="http://en.wikipedia.org/wiki/Degenerative_disease" TargetMode="External"/><Relationship Id="rId12" Type="http://schemas.openxmlformats.org/officeDocument/2006/relationships/hyperlink" Target="http://en.wikipedia.org/wiki/Iatrogenesis" TargetMode="External"/><Relationship Id="rId17" Type="http://schemas.openxmlformats.org/officeDocument/2006/relationships/hyperlink" Target="http://en.wikipedia.org/wiki/Trauma_(medicine)" TargetMode="External"/><Relationship Id="rId2" Type="http://schemas.openxmlformats.org/officeDocument/2006/relationships/image" Target="../media/image5.png"/><Relationship Id="rId16" Type="http://schemas.openxmlformats.org/officeDocument/2006/relationships/hyperlink" Target="http://en.wikipedia.org/wiki/Anatomy" TargetMode="External"/><Relationship Id="rId20" Type="http://schemas.openxmlformats.org/officeDocument/2006/relationships/hyperlink" Target="http://en.wikipedia.org/wiki/Metabolic_disord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Neoplasm" TargetMode="External"/><Relationship Id="rId11" Type="http://schemas.openxmlformats.org/officeDocument/2006/relationships/hyperlink" Target="http://en.wikipedia.org/wiki/Substance_intoxication" TargetMode="External"/><Relationship Id="rId5" Type="http://schemas.openxmlformats.org/officeDocument/2006/relationships/hyperlink" Target="http://en.wikipedia.org/wiki/Infectious" TargetMode="External"/><Relationship Id="rId15" Type="http://schemas.openxmlformats.org/officeDocument/2006/relationships/hyperlink" Target="http://en.wikipedia.org/wiki/Allergy" TargetMode="External"/><Relationship Id="rId10" Type="http://schemas.openxmlformats.org/officeDocument/2006/relationships/hyperlink" Target="http://en.wikipedia.org/wiki/Idiopathic" TargetMode="External"/><Relationship Id="rId19" Type="http://schemas.openxmlformats.org/officeDocument/2006/relationships/hyperlink" Target="http://en.wikipedia.org/wiki/Environmental_epidemiology" TargetMode="External"/><Relationship Id="rId4" Type="http://schemas.openxmlformats.org/officeDocument/2006/relationships/hyperlink" Target="http://en.wikipedia.org/wiki/Inflammation" TargetMode="External"/><Relationship Id="rId9" Type="http://schemas.openxmlformats.org/officeDocument/2006/relationships/hyperlink" Target="http://en.wikipedia.org/wiki/Drugs" TargetMode="External"/><Relationship Id="rId14" Type="http://schemas.openxmlformats.org/officeDocument/2006/relationships/hyperlink" Target="http://en.wikipedia.org/wiki/Autoimmune_disease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0" y="0"/>
            <a:ext cx="9142413" cy="6858000"/>
            <a:chOff x="0" y="0"/>
            <a:chExt cx="5759" cy="4320"/>
          </a:xfrm>
        </p:grpSpPr>
        <p:sp>
          <p:nvSpPr>
            <p:cNvPr id="15366" name="Rectangle 1"/>
            <p:cNvSpPr>
              <a:spLocks/>
            </p:cNvSpPr>
            <p:nvPr/>
          </p:nvSpPr>
          <p:spPr bwMode="auto">
            <a:xfrm>
              <a:off x="0" y="0"/>
              <a:ext cx="910" cy="4320"/>
            </a:xfrm>
            <a:prstGeom prst="rect">
              <a:avLst/>
            </a:prstGeom>
            <a:gradFill rotWithShape="0">
              <a:gsLst>
                <a:gs pos="0">
                  <a:srgbClr val="008080"/>
                </a:gs>
                <a:gs pos="100000">
                  <a:srgbClr val="3366CC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  <p:grpSp>
          <p:nvGrpSpPr>
            <p:cNvPr id="4" name="Group 4"/>
            <p:cNvGrpSpPr>
              <a:grpSpLocks/>
            </p:cNvGrpSpPr>
            <p:nvPr/>
          </p:nvGrpSpPr>
          <p:grpSpPr bwMode="auto">
            <a:xfrm>
              <a:off x="381" y="2280"/>
              <a:ext cx="5369" cy="49"/>
              <a:chOff x="0" y="0"/>
              <a:chExt cx="5369" cy="49"/>
            </a:xfrm>
          </p:grpSpPr>
          <p:sp>
            <p:nvSpPr>
              <p:cNvPr id="15369" name="Line 2"/>
              <p:cNvSpPr>
                <a:spLocks noChangeShapeType="1"/>
              </p:cNvSpPr>
              <p:nvPr/>
            </p:nvSpPr>
            <p:spPr bwMode="auto">
              <a:xfrm>
                <a:off x="0" y="48"/>
                <a:ext cx="5369" cy="1"/>
              </a:xfrm>
              <a:prstGeom prst="line">
                <a:avLst/>
              </a:prstGeom>
              <a:noFill/>
              <a:ln w="254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  <p:sp>
            <p:nvSpPr>
              <p:cNvPr id="15370" name="Line 3"/>
              <p:cNvSpPr>
                <a:spLocks noChangeShapeType="1"/>
              </p:cNvSpPr>
              <p:nvPr/>
            </p:nvSpPr>
            <p:spPr bwMode="auto">
              <a:xfrm>
                <a:off x="0" y="0"/>
                <a:ext cx="5369" cy="1"/>
              </a:xfrm>
              <a:prstGeom prst="line">
                <a:avLst/>
              </a:prstGeom>
              <a:noFill/>
              <a:ln w="76200" cap="sq">
                <a:solidFill>
                  <a:srgbClr val="999933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 dirty="0"/>
              </a:p>
            </p:txBody>
          </p:sp>
        </p:grpSp>
        <p:sp>
          <p:nvSpPr>
            <p:cNvPr id="2" name="Rectangle 5"/>
            <p:cNvSpPr>
              <a:spLocks/>
            </p:cNvSpPr>
            <p:nvPr/>
          </p:nvSpPr>
          <p:spPr bwMode="auto">
            <a:xfrm>
              <a:off x="384" y="960"/>
              <a:ext cx="5375" cy="384"/>
            </a:xfrm>
            <a:prstGeom prst="rect">
              <a:avLst/>
            </a:prstGeom>
            <a:gradFill rotWithShape="0">
              <a:gsLst>
                <a:gs pos="0">
                  <a:srgbClr val="3366CC"/>
                </a:gs>
                <a:gs pos="100000">
                  <a:srgbClr val="003366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ar-SA"/>
            </a:p>
          </p:txBody>
        </p:sp>
      </p:grpSp>
      <p:sp>
        <p:nvSpPr>
          <p:cNvPr id="15368" name="Rectangle 8"/>
          <p:cNvSpPr>
            <a:spLocks noGrp="1" noChangeArrowheads="1"/>
          </p:cNvSpPr>
          <p:nvPr>
            <p:ph type="title"/>
          </p:nvPr>
        </p:nvSpPr>
        <p:spPr>
          <a:xfrm>
            <a:off x="914400" y="2362200"/>
            <a:ext cx="8513764" cy="1068388"/>
          </a:xfrm>
          <a:solidFill>
            <a:schemeClr val="bg1">
              <a:lumMod val="85000"/>
            </a:schemeClr>
          </a:solidFill>
        </p:spPr>
        <p:txBody>
          <a:bodyPr rIns="31750" anchor="ctr">
            <a:normAutofit/>
          </a:bodyPr>
          <a:lstStyle/>
          <a:p>
            <a:pPr indent="0" algn="ctr" eaLnBrk="1" hangingPunct="1">
              <a:defRPr/>
            </a:pPr>
            <a:r>
              <a:rPr lang="en-US" sz="3600" b="1" dirty="0"/>
              <a:t>Congenital Neurosurgical Diseases</a:t>
            </a:r>
          </a:p>
        </p:txBody>
      </p:sp>
      <p:sp>
        <p:nvSpPr>
          <p:cNvPr id="153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3886200"/>
            <a:ext cx="7543800" cy="2971800"/>
          </a:xfrm>
        </p:spPr>
        <p:txBody>
          <a:bodyPr rIns="31750">
            <a:normAutofit/>
          </a:bodyPr>
          <a:lstStyle/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2400" b="1" dirty="0">
                <a:sym typeface="Arial Italic" charset="0"/>
              </a:rPr>
              <a:t>Abdulrazag Ajlan </a:t>
            </a:r>
            <a:r>
              <a:rPr lang="en-US" sz="2400" b="1" dirty="0"/>
              <a:t>MD, MSc, FRCSC, UCNS(D)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1700" dirty="0"/>
              <a:t>Neurosurgery Consultant, King Saud University, Riyadh, KSA</a:t>
            </a:r>
            <a:endParaRPr lang="en-US" sz="1700" u="sng" dirty="0"/>
          </a:p>
          <a:p>
            <a:pPr marL="0" indent="0" algn="ctr">
              <a:buNone/>
            </a:pPr>
            <a:r>
              <a:rPr lang="en-US" sz="1700" dirty="0"/>
              <a:t>Adjunct Teaching Faculty, Neurosurgery, Stanford School Of Medicine, Palo Alto CA, USA</a:t>
            </a:r>
            <a:endParaRPr lang="en-US" sz="1700" u="sng" dirty="0"/>
          </a:p>
          <a:p>
            <a:pPr marL="41275" indent="0" algn="ctr" eaLnBrk="1" hangingPunct="1">
              <a:buFont typeface="Wingdings" pitchFamily="2" charset="2"/>
              <a:buNone/>
            </a:pPr>
            <a:endParaRPr lang="en-US" sz="1700" b="1" dirty="0">
              <a:sym typeface="Arial Italic" charset="0"/>
            </a:endParaRPr>
          </a:p>
          <a:p>
            <a:pPr marL="41275" indent="0" algn="ctr" eaLnBrk="1" hangingPunct="1">
              <a:buFont typeface="Wingdings" pitchFamily="2" charset="2"/>
              <a:buNone/>
            </a:pPr>
            <a:r>
              <a:rPr lang="en-US" sz="1700" b="1" dirty="0">
                <a:ea typeface="Lucida Grande" charset="0"/>
                <a:cs typeface="Lucida Grande" charset="0"/>
                <a:sym typeface="Lucida Grande" charset="0"/>
              </a:rPr>
              <a:t>Modified from Dr. Essam Elgamal</a:t>
            </a:r>
          </a:p>
        </p:txBody>
      </p:sp>
      <p:pic>
        <p:nvPicPr>
          <p:cNvPr id="10" name="Picture 9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152400"/>
            <a:ext cx="8686800" cy="1143000"/>
          </a:xfrm>
        </p:spPr>
        <p:txBody>
          <a:bodyPr>
            <a:normAutofit/>
          </a:bodyPr>
          <a:lstStyle/>
          <a:p>
            <a:r>
              <a:rPr lang="en-US" sz="3200" i="1" dirty="0"/>
              <a:t>Differential Diagnosis</a:t>
            </a:r>
            <a:r>
              <a:rPr lang="en-US" sz="3200" dirty="0"/>
              <a:t> of CNS </a:t>
            </a:r>
            <a:r>
              <a:rPr lang="en-US" sz="3200" i="1" dirty="0"/>
              <a:t>space</a:t>
            </a:r>
            <a:r>
              <a:rPr lang="en-US" sz="3200" dirty="0"/>
              <a:t>-</a:t>
            </a:r>
            <a:r>
              <a:rPr lang="en-US" sz="3200" i="1" dirty="0"/>
              <a:t>occupying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46237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hlinkClick r:id="rId2" tooltip="Vascular disease"/>
              </a:rPr>
              <a:t>V</a:t>
            </a:r>
            <a:r>
              <a:rPr lang="en-US" dirty="0">
                <a:hlinkClick r:id="rId2" tooltip="Vascular disease"/>
              </a:rPr>
              <a:t>ascular</a:t>
            </a:r>
            <a:endParaRPr lang="en-US" dirty="0"/>
          </a:p>
          <a:p>
            <a:r>
              <a:rPr lang="en-US" b="1" dirty="0">
                <a:hlinkClick r:id="rId3" tooltip="Inflammation"/>
              </a:rPr>
              <a:t>I</a:t>
            </a:r>
            <a:r>
              <a:rPr lang="en-US" dirty="0">
                <a:hlinkClick r:id="rId3" tooltip="Inflammation"/>
              </a:rPr>
              <a:t>nflammatory</a:t>
            </a:r>
            <a:r>
              <a:rPr lang="en-US" dirty="0"/>
              <a:t>/</a:t>
            </a:r>
            <a:r>
              <a:rPr lang="en-US" b="1" dirty="0">
                <a:hlinkClick r:id="rId4" tooltip="Infectious"/>
              </a:rPr>
              <a:t>I</a:t>
            </a:r>
            <a:r>
              <a:rPr lang="en-US" dirty="0">
                <a:hlinkClick r:id="rId4" tooltip="Infectious"/>
              </a:rPr>
              <a:t>nfectious</a:t>
            </a:r>
            <a:endParaRPr lang="en-US" dirty="0"/>
          </a:p>
          <a:p>
            <a:r>
              <a:rPr lang="en-US" b="1" dirty="0">
                <a:hlinkClick r:id="rId5" tooltip="Neoplasm"/>
              </a:rPr>
              <a:t>N</a:t>
            </a:r>
            <a:r>
              <a:rPr lang="en-US" dirty="0">
                <a:hlinkClick r:id="rId5" tooltip="Neoplasm"/>
              </a:rPr>
              <a:t>eoplastic</a:t>
            </a:r>
            <a:endParaRPr lang="en-US" dirty="0"/>
          </a:p>
          <a:p>
            <a:r>
              <a:rPr lang="en-US" b="1" dirty="0">
                <a:hlinkClick r:id="rId6" tooltip="Degenerative disease"/>
              </a:rPr>
              <a:t>D</a:t>
            </a:r>
            <a:r>
              <a:rPr lang="en-US" dirty="0">
                <a:hlinkClick r:id="rId6" tooltip="Degenerative disease"/>
              </a:rPr>
              <a:t>egenerative</a:t>
            </a:r>
            <a:r>
              <a:rPr lang="en-US" dirty="0"/>
              <a:t>/</a:t>
            </a:r>
            <a:r>
              <a:rPr lang="en-US" b="1" dirty="0">
                <a:hlinkClick r:id="rId7" tooltip="Deficiency (medicine)"/>
              </a:rPr>
              <a:t>D</a:t>
            </a:r>
            <a:r>
              <a:rPr lang="en-US" dirty="0">
                <a:hlinkClick r:id="rId7" tooltip="Deficiency (medicine)"/>
              </a:rPr>
              <a:t>eficiency</a:t>
            </a:r>
            <a:r>
              <a:rPr lang="en-US" dirty="0"/>
              <a:t>/</a:t>
            </a:r>
            <a:r>
              <a:rPr lang="en-US" b="1" dirty="0">
                <a:hlinkClick r:id="rId8" tooltip="Drugs"/>
              </a:rPr>
              <a:t>D</a:t>
            </a:r>
            <a:r>
              <a:rPr lang="en-US" dirty="0">
                <a:hlinkClick r:id="rId8" tooltip="Drugs"/>
              </a:rPr>
              <a:t>rugs</a:t>
            </a:r>
            <a:endParaRPr lang="en-US" dirty="0"/>
          </a:p>
          <a:p>
            <a:r>
              <a:rPr lang="en-US" b="1" dirty="0">
                <a:hlinkClick r:id="rId9" tooltip="Idiopathic"/>
              </a:rPr>
              <a:t>I</a:t>
            </a:r>
            <a:r>
              <a:rPr lang="en-US" dirty="0">
                <a:hlinkClick r:id="rId9" tooltip="Idiopathic"/>
              </a:rPr>
              <a:t>diopathic</a:t>
            </a:r>
            <a:r>
              <a:rPr lang="en-US" dirty="0"/>
              <a:t>/</a:t>
            </a:r>
            <a:r>
              <a:rPr lang="en-US" b="1" dirty="0">
                <a:hlinkClick r:id="rId10" tooltip="Substance intoxication"/>
              </a:rPr>
              <a:t>I</a:t>
            </a:r>
            <a:r>
              <a:rPr lang="en-US" dirty="0">
                <a:hlinkClick r:id="rId10" tooltip="Substance intoxication"/>
              </a:rPr>
              <a:t>ntoxication</a:t>
            </a:r>
            <a:r>
              <a:rPr lang="en-US" dirty="0"/>
              <a:t>/</a:t>
            </a:r>
            <a:r>
              <a:rPr lang="en-US" b="1" dirty="0">
                <a:hlinkClick r:id="rId11" tooltip="Iatrogenesis"/>
              </a:rPr>
              <a:t>I</a:t>
            </a:r>
            <a:r>
              <a:rPr lang="en-US" dirty="0">
                <a:hlinkClick r:id="rId11" tooltip="Iatrogenesis"/>
              </a:rPr>
              <a:t>atrogenic</a:t>
            </a:r>
            <a:endParaRPr lang="en-US" dirty="0"/>
          </a:p>
          <a:p>
            <a:r>
              <a:rPr lang="en-US" b="1" dirty="0">
                <a:hlinkClick r:id="rId12" tooltip="Congenital disorder"/>
              </a:rPr>
              <a:t>C</a:t>
            </a:r>
            <a:r>
              <a:rPr lang="en-US" dirty="0">
                <a:hlinkClick r:id="rId12" tooltip="Congenital disorder"/>
              </a:rPr>
              <a:t>ongenital</a:t>
            </a:r>
            <a:endParaRPr lang="en-US" dirty="0"/>
          </a:p>
          <a:p>
            <a:r>
              <a:rPr lang="en-US" b="1" dirty="0">
                <a:hlinkClick r:id="rId13" tooltip="Autoimmune disease"/>
              </a:rPr>
              <a:t>A</a:t>
            </a:r>
            <a:r>
              <a:rPr lang="en-US" dirty="0">
                <a:hlinkClick r:id="rId13" tooltip="Autoimmune disease"/>
              </a:rPr>
              <a:t>utoimmune</a:t>
            </a:r>
            <a:r>
              <a:rPr lang="en-US" dirty="0"/>
              <a:t>/</a:t>
            </a:r>
            <a:r>
              <a:rPr lang="en-US" b="1" dirty="0">
                <a:hlinkClick r:id="rId14" tooltip="Allergy"/>
              </a:rPr>
              <a:t>A</a:t>
            </a:r>
            <a:r>
              <a:rPr lang="en-US" dirty="0">
                <a:hlinkClick r:id="rId14" tooltip="Allergy"/>
              </a:rPr>
              <a:t>llergic</a:t>
            </a:r>
            <a:r>
              <a:rPr lang="en-US" dirty="0"/>
              <a:t>/</a:t>
            </a:r>
            <a:r>
              <a:rPr lang="en-US" b="1" dirty="0">
                <a:hlinkClick r:id="rId15" tooltip="Anatomy"/>
              </a:rPr>
              <a:t>A</a:t>
            </a:r>
            <a:r>
              <a:rPr lang="en-US" dirty="0">
                <a:hlinkClick r:id="rId15" tooltip="Anatomy"/>
              </a:rPr>
              <a:t>natomic</a:t>
            </a:r>
            <a:endParaRPr lang="en-US" dirty="0"/>
          </a:p>
          <a:p>
            <a:r>
              <a:rPr lang="en-US" b="1" dirty="0">
                <a:hlinkClick r:id="rId16" tooltip="Trauma (medicine)"/>
              </a:rPr>
              <a:t>T</a:t>
            </a:r>
            <a:r>
              <a:rPr lang="en-US" dirty="0">
                <a:hlinkClick r:id="rId16" tooltip="Trauma (medicine)"/>
              </a:rPr>
              <a:t>raumatic</a:t>
            </a:r>
            <a:endParaRPr lang="en-US" dirty="0"/>
          </a:p>
          <a:p>
            <a:r>
              <a:rPr lang="en-US" b="1" dirty="0">
                <a:hlinkClick r:id="rId17" tooltip="Endocrine disease"/>
              </a:rPr>
              <a:t>E</a:t>
            </a:r>
            <a:r>
              <a:rPr lang="en-US" dirty="0">
                <a:hlinkClick r:id="rId17" tooltip="Endocrine disease"/>
              </a:rPr>
              <a:t>ndocrine</a:t>
            </a:r>
            <a:r>
              <a:rPr lang="en-US" dirty="0"/>
              <a:t>/</a:t>
            </a:r>
            <a:r>
              <a:rPr lang="en-US" b="1" dirty="0">
                <a:hlinkClick r:id="rId18" tooltip="Environmental epidemiology"/>
              </a:rPr>
              <a:t>E</a:t>
            </a:r>
            <a:r>
              <a:rPr lang="en-US" dirty="0">
                <a:hlinkClick r:id="rId18" tooltip="Environmental epidemiology"/>
              </a:rPr>
              <a:t>nvironmental</a:t>
            </a:r>
            <a:endParaRPr lang="en-US" dirty="0"/>
          </a:p>
          <a:p>
            <a:r>
              <a:rPr lang="en-US" b="1" dirty="0">
                <a:hlinkClick r:id="rId19" tooltip="Metabolic disorder"/>
              </a:rPr>
              <a:t>M</a:t>
            </a:r>
            <a:r>
              <a:rPr lang="en-US" dirty="0">
                <a:hlinkClick r:id="rId19" tooltip="Metabolic disorder"/>
              </a:rPr>
              <a:t>etabolic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0" y="2093655"/>
            <a:ext cx="2743200" cy="255454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Neoplastic</a:t>
            </a:r>
          </a:p>
          <a:p>
            <a:r>
              <a:rPr lang="en-US" sz="3200" dirty="0"/>
              <a:t>Vascular</a:t>
            </a:r>
          </a:p>
          <a:p>
            <a:r>
              <a:rPr lang="en-US" sz="3200" dirty="0"/>
              <a:t>Congenital</a:t>
            </a:r>
          </a:p>
          <a:p>
            <a:r>
              <a:rPr lang="en-US" sz="3200" dirty="0"/>
              <a:t>Inflammatory</a:t>
            </a:r>
          </a:p>
          <a:p>
            <a:r>
              <a:rPr lang="en-US" sz="3200" dirty="0"/>
              <a:t>Infectious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610600" y="2286000"/>
            <a:ext cx="0" cy="2209800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assconnection.s3.amazonaws.com/377/flashcards/1442377/jpg/brain_herneation_syndromes1344886925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1066800"/>
            <a:ext cx="5334000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3581400" cy="2362200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400" dirty="0"/>
              <a:t>1- Local compression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2- Mass effect &amp; Herniation</a:t>
            </a:r>
            <a:br>
              <a:rPr lang="en-US" sz="2400" dirty="0"/>
            </a:br>
            <a:br>
              <a:rPr lang="en-US" sz="2400" dirty="0"/>
            </a:br>
            <a:r>
              <a:rPr lang="en-US" sz="2400" dirty="0"/>
              <a:t>3- High ICP</a:t>
            </a:r>
          </a:p>
        </p:txBody>
      </p:sp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3" cstate="print"/>
          <a:srcRect l="18750" t="12500" r="20313" b="10938"/>
          <a:stretch>
            <a:fillRect/>
          </a:stretch>
        </p:blipFill>
        <p:spPr bwMode="auto">
          <a:xfrm>
            <a:off x="152400" y="3048000"/>
            <a:ext cx="3238500" cy="3653692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9248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2656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Hydrocephalus</a:t>
            </a:r>
          </a:p>
        </p:txBody>
      </p:sp>
      <p:sp>
        <p:nvSpPr>
          <p:cNvPr id="17417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04800" y="609600"/>
            <a:ext cx="9144000" cy="4525963"/>
          </a:xfrm>
        </p:spPr>
        <p:txBody>
          <a:bodyPr rIns="31750">
            <a:normAutofit/>
          </a:bodyPr>
          <a:lstStyle/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Hydrocephalus is an increase in the CSF volume, associated with increased ventricular size</a:t>
            </a:r>
          </a:p>
          <a:p>
            <a:pPr eaLnBrk="1" hangingPunct="1"/>
            <a:r>
              <a:rPr lang="en-US" sz="2400" dirty="0"/>
              <a:t>Not the same as Ventriculomegaly</a:t>
            </a:r>
            <a:endParaRPr lang="en-US" dirty="0"/>
          </a:p>
        </p:txBody>
      </p:sp>
      <p:sp>
        <p:nvSpPr>
          <p:cNvPr id="50178" name="AutoShape 2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0180" name="AutoShape 4" descr="Image result for hydrocephalus ct scan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0182" name="Picture 6" descr="hydrocephalus CT sc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526504"/>
            <a:ext cx="3429000" cy="4179096"/>
          </a:xfrm>
          <a:prstGeom prst="rect">
            <a:avLst/>
          </a:prstGeom>
          <a:noFill/>
        </p:spPr>
      </p:pic>
      <p:pic>
        <p:nvPicPr>
          <p:cNvPr id="50184" name="Picture 8" descr="https://encrypted-tbn1.gstatic.com/images?q=tbn:ANd9GcRpFWW2gnfAk8UB2QKYm3fBGSTftJu4y1FGiLAuCd6bjjHAirbaXA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8730" r="9208" b="3509"/>
          <a:stretch>
            <a:fillRect/>
          </a:stretch>
        </p:blipFill>
        <p:spPr bwMode="auto">
          <a:xfrm>
            <a:off x="685800" y="2514600"/>
            <a:ext cx="3581400" cy="4191001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1844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844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1843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843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844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Causes of hydrocephalus 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Overproduction of CSF</a:t>
            </a:r>
          </a:p>
          <a:p>
            <a:pPr eaLnBrk="1" hangingPunct="1"/>
            <a:r>
              <a:rPr lang="en-US" sz="2800" dirty="0"/>
              <a:t>Obstruction of CSF flow</a:t>
            </a:r>
          </a:p>
          <a:p>
            <a:pPr eaLnBrk="1" hangingPunct="1"/>
            <a:r>
              <a:rPr lang="en-US" sz="2800" dirty="0"/>
              <a:t>Under absorption of CSF 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1946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1946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1946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1946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Physiology</a:t>
            </a:r>
          </a:p>
        </p:txBody>
      </p:sp>
      <p:sp>
        <p:nvSpPr>
          <p:cNvPr id="19465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798637"/>
            <a:ext cx="4572000" cy="4525963"/>
          </a:xfrm>
        </p:spPr>
        <p:txBody>
          <a:bodyPr rIns="31750"/>
          <a:lstStyle/>
          <a:p>
            <a:pPr eaLnBrk="1" hangingPunct="1"/>
            <a:r>
              <a:rPr lang="en-US" sz="2400" dirty="0"/>
              <a:t>Total volume of CSF in the ventricles varies from 5-15 ml in neonates to 150 ml in adults. </a:t>
            </a:r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/>
              <a:t>Produced mainly by choroid plexus.</a:t>
            </a:r>
          </a:p>
          <a:p>
            <a:pPr eaLnBrk="1" hangingPunct="1">
              <a:buNone/>
            </a:pPr>
            <a:r>
              <a:rPr lang="en-US" sz="2400" dirty="0"/>
              <a:t>  </a:t>
            </a:r>
          </a:p>
          <a:p>
            <a:pPr eaLnBrk="1" hangingPunct="1"/>
            <a:r>
              <a:rPr lang="en-US" sz="2400" dirty="0"/>
              <a:t>Rate of production is 0.3-0.4 ml/minute. </a:t>
            </a:r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1828800"/>
            <a:ext cx="4662487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2537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2538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22532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2534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2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2700" y="1790700"/>
            <a:ext cx="4951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45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Communicating:</a:t>
            </a:r>
            <a:r>
              <a:rPr lang="en-US" sz="2800" dirty="0"/>
              <a:t>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    </a:t>
            </a:r>
            <a:r>
              <a:rPr lang="en-US" sz="2400" dirty="0"/>
              <a:t>Overproduction or under absorption of CSF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/>
              <a:t> </a:t>
            </a:r>
          </a:p>
          <a:p>
            <a:pPr eaLnBrk="1" hangingPunct="1"/>
            <a:r>
              <a:rPr lang="en-US" sz="2800" dirty="0">
                <a:latin typeface="Arial Bold" charset="0"/>
                <a:cs typeface="Arial Bold" charset="0"/>
                <a:sym typeface="Arial Bold" charset="0"/>
              </a:rPr>
              <a:t>Non-Communicating:</a:t>
            </a:r>
            <a:endParaRPr lang="en-US" sz="28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dirty="0"/>
              <a:t>   </a:t>
            </a:r>
            <a:r>
              <a:rPr lang="en-US" sz="2400" dirty="0"/>
              <a:t>blockage of the flow of CSF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</a:t>
            </a:r>
            <a:r>
              <a:rPr lang="en-US" sz="2400" dirty="0"/>
              <a:t> Congenital, since birth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Wingdings" pitchFamily="2" charset="2"/>
              </a:rPr>
              <a:t> </a:t>
            </a:r>
            <a:r>
              <a:rPr lang="en-US" sz="2400" dirty="0"/>
              <a:t>Acquired, develops after birth</a:t>
            </a:r>
            <a:endParaRPr lang="en-US" sz="2000" dirty="0">
              <a:latin typeface="Arial Italic" charset="0"/>
              <a:sym typeface="Arial Italic" charset="0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066800"/>
            <a:ext cx="8523287" cy="77788"/>
            <a:chOff x="0" y="0"/>
            <a:chExt cx="5369" cy="49"/>
          </a:xfrm>
        </p:grpSpPr>
        <p:sp>
          <p:nvSpPr>
            <p:cNvPr id="2458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458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45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4584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hydrocephalus</a:t>
            </a:r>
          </a:p>
        </p:txBody>
      </p:sp>
      <p:pic>
        <p:nvPicPr>
          <p:cNvPr id="43010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27541"/>
            <a:ext cx="8305800" cy="5401859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561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56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56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56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22860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Aqueductal anomalies</a:t>
            </a:r>
            <a:endParaRPr lang="en-US" dirty="0">
              <a:solidFill>
                <a:srgbClr val="FF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solidFill>
                  <a:srgbClr val="FF0000"/>
                </a:solidFill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olidFill>
                  <a:srgbClr val="FF0000"/>
                </a:solidFill>
              </a:rPr>
              <a:t>Dandy Walker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Chiari II malformation</a:t>
            </a:r>
            <a:br>
              <a:rPr lang="en-US" sz="2000" dirty="0">
                <a:solidFill>
                  <a:srgbClr val="FF0000"/>
                </a:solidFill>
              </a:rPr>
            </a:br>
            <a:r>
              <a:rPr lang="en-US" sz="2000" dirty="0">
                <a:solidFill>
                  <a:srgbClr val="FF0000"/>
                </a:solidFill>
              </a:rPr>
              <a:t>Myleomeningocele</a:t>
            </a:r>
            <a:br>
              <a:rPr lang="en-US" sz="2000" dirty="0"/>
            </a:br>
            <a:r>
              <a:rPr lang="en-US" sz="2000" dirty="0"/>
              <a:t>Intrauterine viral infection (CMV, mumps, rubella, varicella)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dirty="0"/>
              <a:t>Vein of Galen aneurysms</a:t>
            </a:r>
            <a:br>
              <a:rPr lang="en-US" sz="2000" dirty="0"/>
            </a:br>
            <a:r>
              <a:rPr lang="en-US" sz="2000" dirty="0"/>
              <a:t>Chromosomal anomalies (trisomy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5610" name="Picture 10"/>
          <p:cNvPicPr>
            <a:picLocks noChangeArrowheads="1"/>
          </p:cNvPicPr>
          <p:nvPr/>
        </p:nvPicPr>
        <p:blipFill>
          <a:blip r:embed="rId2" cstate="print"/>
          <a:srcRect l="16129" t="21505" r="16129" b="24731"/>
          <a:stretch>
            <a:fillRect/>
          </a:stretch>
        </p:blipFill>
        <p:spPr bwMode="auto">
          <a:xfrm>
            <a:off x="5181600" y="1600200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3728" presetClass="entr" presetSubtype="5586350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Chiari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Craniosynostosis</a:t>
            </a:r>
          </a:p>
          <a:p>
            <a:pPr>
              <a:buNone/>
            </a:pPr>
            <a:r>
              <a:rPr lang="en-US" dirty="0"/>
              <a:t>         Arachnoid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663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66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66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66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752600"/>
            <a:ext cx="7848600" cy="4876800"/>
          </a:xfrm>
        </p:spPr>
        <p:txBody>
          <a:bodyPr rIns="31750"/>
          <a:lstStyle/>
          <a:p>
            <a:pPr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Dandy Walker malformation</a:t>
            </a: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26634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895600"/>
            <a:ext cx="8382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112" presetClass="entr" presetSubtype="5574024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8683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286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86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868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Etiology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-152400" y="1828800"/>
            <a:ext cx="7924800" cy="4876800"/>
          </a:xfrm>
        </p:spPr>
        <p:txBody>
          <a:bodyPr rIns="31750"/>
          <a:lstStyle/>
          <a:p>
            <a:pPr marL="498475" indent="-457200" eaLnBrk="1" hangingPunct="1"/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Congenital</a:t>
            </a:r>
            <a:endParaRPr lang="en-US" sz="2400" dirty="0">
              <a:latin typeface="Arial Bold" charset="0"/>
              <a:ea typeface="ヒラギノ角ゴ ProN W6" charset="0"/>
              <a:cs typeface="ヒラギノ角ゴ ProN W6" charset="0"/>
              <a:sym typeface="Arial Bold" charset="0"/>
            </a:endParaRPr>
          </a:p>
          <a:p>
            <a:pPr marL="498475" indent="-457200"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Aqueductal anomalies</a:t>
            </a:r>
            <a:br>
              <a:rPr lang="en-US" sz="2000" dirty="0"/>
            </a:br>
            <a:r>
              <a:rPr lang="en-US" sz="2000" dirty="0"/>
              <a:t>Dandy Walker malformation</a:t>
            </a:r>
            <a:br>
              <a:rPr lang="en-US" sz="2000" dirty="0"/>
            </a:br>
            <a:r>
              <a:rPr lang="en-US" sz="2000" dirty="0"/>
              <a:t>Chiari II malformation</a:t>
            </a:r>
            <a:br>
              <a:rPr lang="en-US" sz="2000" dirty="0"/>
            </a:br>
            <a:r>
              <a:rPr lang="en-US" sz="2000" dirty="0"/>
              <a:t>Myleomeningocele</a:t>
            </a:r>
            <a:br>
              <a:rPr lang="en-US" sz="2000" dirty="0"/>
            </a:br>
            <a:r>
              <a:rPr lang="en-US" sz="2000" dirty="0"/>
              <a:t>Intrauterine viral infection </a:t>
            </a:r>
            <a:br>
              <a:rPr lang="en-US" sz="2000" dirty="0"/>
            </a:br>
            <a:r>
              <a:rPr lang="en-US" sz="2000" dirty="0"/>
              <a:t>Toxoplasmosis</a:t>
            </a:r>
            <a:br>
              <a:rPr lang="en-US" sz="2000" dirty="0"/>
            </a:br>
            <a:r>
              <a:rPr lang="en-US" sz="2000" dirty="0"/>
              <a:t>Congenital tumors</a:t>
            </a:r>
            <a:br>
              <a:rPr lang="en-US" sz="2000" dirty="0"/>
            </a:br>
            <a:r>
              <a:rPr lang="en-US" sz="2000" u="sng" dirty="0">
                <a:solidFill>
                  <a:srgbClr val="FF0000"/>
                </a:solidFill>
              </a:rPr>
              <a:t>Vein of Galen aneurysms</a:t>
            </a:r>
            <a:br>
              <a:rPr lang="en-US" sz="2000" dirty="0"/>
            </a:br>
            <a:r>
              <a:rPr lang="en-US" sz="2000" dirty="0"/>
              <a:t>Chromosomal anomalies (trisomy 13 and 18)</a:t>
            </a:r>
            <a:br>
              <a:rPr lang="en-US" sz="2000" dirty="0"/>
            </a:br>
            <a:r>
              <a:rPr lang="en-US" sz="2000" dirty="0"/>
              <a:t>Congenital or primary hydrocephalus.</a:t>
            </a:r>
          </a:p>
        </p:txBody>
      </p:sp>
      <p:pic>
        <p:nvPicPr>
          <p:cNvPr id="28682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09800"/>
            <a:ext cx="3733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394880" presetClass="entr" presetSubtype="5575120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2970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2970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297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29703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676400" y="1600200"/>
            <a:ext cx="8229600" cy="4525963"/>
          </a:xfrm>
        </p:spPr>
        <p:txBody>
          <a:bodyPr rIns="31750"/>
          <a:lstStyle/>
          <a:p>
            <a:pPr marL="650875" indent="-609600" eaLnBrk="1" hangingPunct="1">
              <a:lnSpc>
                <a:spcPct val="80000"/>
              </a:lnSpc>
            </a:pPr>
            <a:r>
              <a:rPr lang="en-US" sz="2400" dirty="0">
                <a:latin typeface="Arial Bold" charset="0"/>
                <a:cs typeface="Arial Bold" charset="0"/>
                <a:sym typeface="Arial Bold" charset="0"/>
              </a:rPr>
              <a:t>Acquired</a:t>
            </a:r>
          </a:p>
          <a:p>
            <a:pPr marL="650875" indent="-609600" eaLnBrk="1" hangingPunct="1">
              <a:lnSpc>
                <a:spcPct val="80000"/>
              </a:lnSpc>
              <a:buNone/>
            </a:pPr>
            <a:endParaRPr lang="en-US" sz="2400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Germinal plate hemorrhage: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in premature babies &lt;1500 gm (30%-40%)</a:t>
            </a:r>
            <a:endParaRPr lang="en-US" dirty="0"/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Post-meningitis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Tumors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SAH </a:t>
            </a:r>
          </a:p>
          <a:p>
            <a:pPr marL="650875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Severe TBI</a:t>
            </a:r>
          </a:p>
        </p:txBody>
      </p:sp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Etiology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073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072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072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072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Clinical features</a:t>
            </a:r>
          </a:p>
        </p:txBody>
      </p:sp>
      <p:sp>
        <p:nvSpPr>
          <p:cNvPr id="30729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00200"/>
            <a:ext cx="8229600" cy="4525963"/>
          </a:xfrm>
        </p:spPr>
        <p:txBody>
          <a:bodyPr rIns="31750"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Infants &amp; young children: </a:t>
            </a:r>
            <a:endParaRPr lang="en-US" sz="2400" dirty="0">
              <a:latin typeface="Arial Italic" charset="0"/>
              <a:sym typeface="Arial Italic" charset="0"/>
            </a:endParaRPr>
          </a:p>
          <a:p>
            <a:pPr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1. Increasing head circumference.</a:t>
            </a:r>
            <a:br>
              <a:rPr lang="en-US" sz="2400" dirty="0"/>
            </a:br>
            <a:r>
              <a:rPr lang="en-US" sz="2400" dirty="0"/>
              <a:t>2. Irritability, lethargy, poor feeding, and vomiting.</a:t>
            </a:r>
            <a:br>
              <a:rPr lang="en-US" sz="2400" dirty="0"/>
            </a:br>
            <a:r>
              <a:rPr lang="en-US" sz="2400" dirty="0"/>
              <a:t>3. Bulging anterior fontanelle.</a:t>
            </a:r>
            <a:br>
              <a:rPr lang="en-US" sz="2400" dirty="0"/>
            </a:br>
            <a:r>
              <a:rPr lang="en-US" sz="2400" dirty="0"/>
              <a:t>4. Widened cranial sutures.</a:t>
            </a:r>
            <a:br>
              <a:rPr lang="en-US" sz="2400" dirty="0"/>
            </a:br>
            <a:r>
              <a:rPr lang="en-US" sz="2400" dirty="0"/>
              <a:t>5. McEwen's (</a:t>
            </a: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cracked-pot)</a:t>
            </a:r>
            <a:r>
              <a:rPr lang="en-US" sz="2400" dirty="0"/>
              <a:t> sign with cranial percussion.</a:t>
            </a:r>
            <a:br>
              <a:rPr lang="en-US" sz="2400" dirty="0"/>
            </a:br>
            <a:r>
              <a:rPr lang="en-US" sz="2400" dirty="0"/>
              <a:t>6. Scalp vein dilation (collateral venous drainage).</a:t>
            </a:r>
            <a:br>
              <a:rPr lang="en-US" sz="2400" dirty="0"/>
            </a:br>
            <a:r>
              <a:rPr lang="en-US" sz="2400" dirty="0"/>
              <a:t>7. Sunset sign (downward deviation of the eyes).</a:t>
            </a:r>
            <a:br>
              <a:rPr lang="en-US" sz="2400" dirty="0"/>
            </a:br>
            <a:r>
              <a:rPr lang="en-US" sz="2400" dirty="0"/>
              <a:t>8. Episodic bradycardia and apnea.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 build="p" autoUpdateAnimBg="0" advAuto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175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175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175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Clinical features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229600" cy="4525963"/>
          </a:xfrm>
        </p:spPr>
        <p:txBody>
          <a:bodyPr rIns="31750"/>
          <a:lstStyle/>
          <a:p>
            <a:pPr eaLnBrk="1" hangingPunct="1"/>
            <a:r>
              <a:rPr lang="en-US" sz="2400" b="1" u="sng" dirty="0">
                <a:cs typeface="Arial Italic" charset="0"/>
                <a:sym typeface="Arial Italic" charset="0"/>
              </a:rPr>
              <a:t>Juvenile &amp; adult:</a:t>
            </a:r>
            <a:endParaRPr lang="en-US" sz="2400" b="1" u="sng" dirty="0">
              <a:sym typeface="Arial Italic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sym typeface="ヒラギノ角ゴ ProN W3" charset="0"/>
              </a:rPr>
              <a:t>	</a:t>
            </a:r>
            <a:r>
              <a:rPr lang="en-US" sz="2400" dirty="0"/>
              <a:t>Headaches</a:t>
            </a:r>
            <a:br>
              <a:rPr lang="en-US" sz="2400" dirty="0"/>
            </a:br>
            <a:r>
              <a:rPr lang="en-US" sz="2400" dirty="0"/>
              <a:t>Nausea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Vomiting</a:t>
            </a:r>
          </a:p>
          <a:p>
            <a:pPr>
              <a:buNone/>
            </a:pPr>
            <a:r>
              <a:rPr lang="en-US" sz="2400" dirty="0"/>
              <a:t>     Decreased level of consciousness</a:t>
            </a:r>
            <a:br>
              <a:rPr lang="en-US" sz="2400" dirty="0"/>
            </a:br>
            <a:r>
              <a:rPr lang="en-US" sz="2400" dirty="0"/>
              <a:t>Focal neurological deficit (rare)</a:t>
            </a:r>
            <a:br>
              <a:rPr lang="en-US" sz="2400" dirty="0"/>
            </a:br>
            <a:r>
              <a:rPr lang="en-US" sz="2400" dirty="0"/>
              <a:t>Papilledema</a:t>
            </a:r>
          </a:p>
        </p:txBody>
      </p:sp>
      <p:pic>
        <p:nvPicPr>
          <p:cNvPr id="35844" name="Picture 4" descr="http://25.media.tumblr.com/tumblr_lo79etIRIQ1qcusi4o1_50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4029" y="4114800"/>
            <a:ext cx="5295900" cy="2870378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79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Investigations</a:t>
            </a:r>
          </a:p>
        </p:txBody>
      </p:sp>
      <p:sp>
        <p:nvSpPr>
          <p:cNvPr id="3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76400"/>
            <a:ext cx="7924800" cy="4876800"/>
          </a:xfrm>
        </p:spPr>
        <p:txBody>
          <a:bodyPr rIns="31750"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Arial Italic" charset="0"/>
                <a:cs typeface="Arial Italic" charset="0"/>
                <a:sym typeface="Arial Italic" charset="0"/>
              </a:rPr>
              <a:t>CT or MRI</a:t>
            </a:r>
            <a:r>
              <a:rPr lang="en-US" sz="2400" dirty="0"/>
              <a:t>: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The pattern of ventricular enlargement can help delineate the cause: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Lateral &amp; 3rd ventricle dilatation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normal 4th ventricle: suggests aqueduct stenosis</a:t>
            </a:r>
            <a:endParaRPr lang="en-US" dirty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→ deviated or absent 4th ventricle: suggests posterior fossa tumor</a:t>
            </a:r>
            <a:endParaRPr lang="en-US" sz="2400" dirty="0">
              <a:latin typeface="Times New Roman" pitchFamily="18" charset="0"/>
              <a:ea typeface="ヒラギノ明朝 ProN W3" charset="0"/>
              <a:cs typeface="ヒラギノ明朝 ProN W3" charset="0"/>
              <a:sym typeface="Times New Roman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/>
              <a:t>Generalized dilatation: suggests a communicating hydrocephalus.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2" cstate="print"/>
          <a:srcRect l="15596" r="18349"/>
          <a:stretch>
            <a:fillRect/>
          </a:stretch>
        </p:blipFill>
        <p:spPr bwMode="auto">
          <a:xfrm>
            <a:off x="2667000" y="3505200"/>
            <a:ext cx="3694446" cy="3637517"/>
          </a:xfrm>
          <a:prstGeom prst="rect">
            <a:avLst/>
          </a:prstGeom>
          <a:noFill/>
        </p:spPr>
      </p:pic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20713" y="1219200"/>
            <a:ext cx="8523287" cy="77788"/>
            <a:chOff x="0" y="0"/>
            <a:chExt cx="5369" cy="49"/>
          </a:xfrm>
        </p:grpSpPr>
        <p:sp>
          <p:nvSpPr>
            <p:cNvPr id="2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3805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379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3800" name="Rectangle 8"/>
          <p:cNvSpPr>
            <a:spLocks noGrp="1" noChangeArrowheads="1"/>
          </p:cNvSpPr>
          <p:nvPr>
            <p:ph type="title"/>
          </p:nvPr>
        </p:nvSpPr>
        <p:spPr>
          <a:xfrm>
            <a:off x="476250" y="-3429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Investigations</a:t>
            </a:r>
          </a:p>
        </p:txBody>
      </p:sp>
      <p:pic>
        <p:nvPicPr>
          <p:cNvPr id="33802" name="Picture 10"/>
          <p:cNvPicPr>
            <a:picLocks noChangeArrowheads="1"/>
          </p:cNvPicPr>
          <p:nvPr/>
        </p:nvPicPr>
        <p:blipFill>
          <a:blip r:embed="rId3" cstate="print"/>
          <a:srcRect l="17500" t="4286" r="9821" b="10000"/>
          <a:stretch>
            <a:fillRect/>
          </a:stretch>
        </p:blipFill>
        <p:spPr bwMode="auto">
          <a:xfrm>
            <a:off x="60198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3" name="Picture 11"/>
          <p:cNvPicPr>
            <a:picLocks noChangeArrowheads="1"/>
          </p:cNvPicPr>
          <p:nvPr/>
        </p:nvPicPr>
        <p:blipFill>
          <a:blip r:embed="rId4" cstate="print"/>
          <a:srcRect l="15217" t="10204" r="15217" b="10204"/>
          <a:stretch>
            <a:fillRect/>
          </a:stretch>
        </p:blipFill>
        <p:spPr bwMode="auto">
          <a:xfrm>
            <a:off x="3276600" y="762000"/>
            <a:ext cx="2590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4" name="Picture 12"/>
          <p:cNvPicPr>
            <a:picLocks noChangeArrowheads="1"/>
          </p:cNvPicPr>
          <p:nvPr/>
        </p:nvPicPr>
        <p:blipFill>
          <a:blip r:embed="rId5" cstate="print"/>
          <a:srcRect l="16279" t="8333" r="18605" b="8333"/>
          <a:stretch>
            <a:fillRect/>
          </a:stretch>
        </p:blipFill>
        <p:spPr bwMode="auto">
          <a:xfrm>
            <a:off x="152400" y="762000"/>
            <a:ext cx="2971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3482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3482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3482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3482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3482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Treatment</a:t>
            </a:r>
          </a:p>
        </p:txBody>
      </p:sp>
      <p:pic>
        <p:nvPicPr>
          <p:cNvPr id="11" name="Picture 10"/>
          <p:cNvPicPr>
            <a:picLocks noChangeArrowheads="1"/>
          </p:cNvPicPr>
          <p:nvPr/>
        </p:nvPicPr>
        <p:blipFill>
          <a:blip r:embed="rId2" cstate="print"/>
          <a:srcRect r="52140"/>
          <a:stretch>
            <a:fillRect/>
          </a:stretch>
        </p:blipFill>
        <p:spPr bwMode="auto">
          <a:xfrm>
            <a:off x="1793081" y="2740025"/>
            <a:ext cx="19050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http://upload.wikimedia.org/wikipedia/commons/6/6d/1317_CFS_Circulation.jpg"/>
          <p:cNvPicPr>
            <a:picLocks noChangeAspect="1" noChangeArrowheads="1"/>
          </p:cNvPicPr>
          <p:nvPr/>
        </p:nvPicPr>
        <p:blipFill>
          <a:blip r:embed="rId3" cstate="print"/>
          <a:srcRect l="15596" r="18349"/>
          <a:stretch>
            <a:fillRect/>
          </a:stretch>
        </p:blipFill>
        <p:spPr bwMode="auto">
          <a:xfrm>
            <a:off x="4861719" y="2756698"/>
            <a:ext cx="3657600" cy="3601239"/>
          </a:xfrm>
          <a:prstGeom prst="rect">
            <a:avLst/>
          </a:prstGeom>
          <a:noFill/>
        </p:spPr>
      </p:pic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0" y="1600200"/>
            <a:ext cx="8229600" cy="4525963"/>
          </a:xfrm>
        </p:spPr>
        <p:txBody>
          <a:bodyPr rIns="31750"/>
          <a:lstStyle/>
          <a:p>
            <a:pPr marL="0" indent="0" eaLnBrk="1" hangingPunct="1">
              <a:buNone/>
            </a:pPr>
            <a:r>
              <a:rPr lang="en-US" sz="2400" dirty="0"/>
              <a:t>Communicating: Medical or surgical</a:t>
            </a:r>
          </a:p>
          <a:p>
            <a:pPr marL="0" indent="0" eaLnBrk="1" hangingPunct="1">
              <a:buNone/>
            </a:pPr>
            <a:r>
              <a:rPr lang="en-US" sz="2400" dirty="0"/>
              <a:t>Obstructive: </a:t>
            </a:r>
            <a:r>
              <a:rPr lang="en-US" sz="2400" b="1" dirty="0">
                <a:solidFill>
                  <a:srgbClr val="FF0000"/>
                </a:solidFill>
              </a:rPr>
              <a:t>SURGICAL TREATMENT</a:t>
            </a:r>
          </a:p>
          <a:p>
            <a:pPr marL="0" indent="0" eaLnBrk="1" hangingPunct="1">
              <a:buNone/>
            </a:pPr>
            <a:br>
              <a:rPr lang="en-US" dirty="0"/>
            </a:b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6089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6090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608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608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Neural Tube Defect</a:t>
            </a:r>
          </a:p>
        </p:txBody>
      </p:sp>
      <p:sp>
        <p:nvSpPr>
          <p:cNvPr id="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>
              <a:buNone/>
            </a:pPr>
            <a:r>
              <a:rPr lang="en-US" sz="2400" dirty="0"/>
              <a:t>Spinal Dysraphism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Failure of closure of posterior neural arch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>
                <a:sym typeface="ヒラギノ角ゴ ProN W3" charset="0"/>
              </a:rPr>
              <a:t>Two major types: </a:t>
            </a:r>
            <a:r>
              <a:rPr lang="en-US" sz="2000" dirty="0"/>
              <a:t>Open or Closed</a:t>
            </a:r>
            <a:endParaRPr lang="en-US" dirty="0"/>
          </a:p>
        </p:txBody>
      </p:sp>
      <p:pic>
        <p:nvPicPr>
          <p:cNvPr id="11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676400"/>
            <a:ext cx="3200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://www.raddaily.com/data/articles/neuro/spineprot.png"/>
          <p:cNvPicPr>
            <a:picLocks noChangeAspect="1" noChangeArrowheads="1"/>
          </p:cNvPicPr>
          <p:nvPr/>
        </p:nvPicPr>
        <p:blipFill>
          <a:blip r:embed="rId3" cstate="print"/>
          <a:srcRect l="28816"/>
          <a:stretch>
            <a:fillRect/>
          </a:stretch>
        </p:blipFill>
        <p:spPr bwMode="auto">
          <a:xfrm>
            <a:off x="156269" y="3276601"/>
            <a:ext cx="5558731" cy="3429000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>
            <a:off x="304800" y="5257800"/>
            <a:ext cx="2057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sp>
        <p:nvSpPr>
          <p:cNvPr id="4710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endParaRPr lang="en-US" dirty="0"/>
          </a:p>
        </p:txBody>
      </p:sp>
      <p:pic>
        <p:nvPicPr>
          <p:cNvPr id="3" name="Picture 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6000" y="1524000"/>
            <a:ext cx="21717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3" name="Picture 9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1981200"/>
            <a:ext cx="5105400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22225"/>
            <a:ext cx="7772400" cy="1470025"/>
          </a:xfrm>
        </p:spPr>
        <p:txBody>
          <a:bodyPr/>
          <a:lstStyle/>
          <a:p>
            <a:r>
              <a:rPr lang="en-US" b="1" dirty="0">
                <a:latin typeface="+mn-lt"/>
              </a:rPr>
              <a:t>Neurosciences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752600"/>
            <a:ext cx="6400800" cy="3505200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chemeClr val="tx1"/>
                </a:solidFill>
              </a:rPr>
              <a:t>-Basic science</a:t>
            </a:r>
          </a:p>
          <a:p>
            <a:pPr algn="l">
              <a:buFontTx/>
              <a:buChar char="-"/>
            </a:pPr>
            <a:r>
              <a:rPr lang="en-US" sz="3600" dirty="0">
                <a:solidFill>
                  <a:schemeClr val="tx1"/>
                </a:solidFill>
              </a:rPr>
              <a:t>Clinical 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Neurosurgery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Neurology</a:t>
            </a:r>
          </a:p>
          <a:p>
            <a:pPr algn="l"/>
            <a:r>
              <a:rPr lang="en-US" sz="3600" dirty="0">
                <a:solidFill>
                  <a:schemeClr val="tx1"/>
                </a:solidFill>
              </a:rPr>
              <a:t>    </a:t>
            </a:r>
            <a:r>
              <a:rPr lang="en-US" sz="3600" dirty="0">
                <a:solidFill>
                  <a:schemeClr val="tx1"/>
                </a:solidFill>
                <a:sym typeface="Wingdings" pitchFamily="2" charset="2"/>
              </a:rPr>
              <a:t></a:t>
            </a:r>
            <a:r>
              <a:rPr lang="en-US" sz="3600" dirty="0">
                <a:solidFill>
                  <a:schemeClr val="tx1"/>
                </a:solidFill>
              </a:rPr>
              <a:t>Psychiatry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2600" y="1439882"/>
            <a:ext cx="3124200" cy="440120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Vascular</a:t>
            </a:r>
          </a:p>
          <a:p>
            <a:pPr algn="ctr"/>
            <a:r>
              <a:rPr lang="en-US" sz="2800" dirty="0"/>
              <a:t>Oncology</a:t>
            </a:r>
          </a:p>
          <a:p>
            <a:pPr algn="ctr"/>
            <a:r>
              <a:rPr lang="en-US" sz="2800" dirty="0"/>
              <a:t>Skull-Base</a:t>
            </a:r>
          </a:p>
          <a:p>
            <a:pPr algn="ctr"/>
            <a:r>
              <a:rPr lang="en-US" sz="2800" dirty="0"/>
              <a:t>Spine</a:t>
            </a:r>
          </a:p>
          <a:p>
            <a:pPr algn="ctr"/>
            <a:r>
              <a:rPr lang="en-US" sz="2800" dirty="0"/>
              <a:t>Pediatrics</a:t>
            </a:r>
          </a:p>
          <a:p>
            <a:pPr algn="ctr"/>
            <a:r>
              <a:rPr lang="en-US" sz="2800" dirty="0"/>
              <a:t>Functional</a:t>
            </a:r>
          </a:p>
          <a:p>
            <a:pPr algn="ctr"/>
            <a:r>
              <a:rPr lang="en-US" sz="2800" dirty="0"/>
              <a:t>Epilepsy</a:t>
            </a:r>
          </a:p>
          <a:p>
            <a:pPr algn="ctr"/>
            <a:r>
              <a:rPr lang="en-US" sz="2800" dirty="0"/>
              <a:t>Peripheral Nerves</a:t>
            </a:r>
          </a:p>
          <a:p>
            <a:pPr algn="ctr"/>
            <a:r>
              <a:rPr lang="en-US" sz="2800" dirty="0"/>
              <a:t>Critical Care</a:t>
            </a:r>
          </a:p>
          <a:p>
            <a:pPr algn="ctr"/>
            <a:r>
              <a:rPr lang="en-US" sz="2800" dirty="0"/>
              <a:t>Trauma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114800" y="3429000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49160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49161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4915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Types of Myelodysplasia</a:t>
            </a:r>
          </a:p>
        </p:txBody>
      </p:sp>
      <p:sp>
        <p:nvSpPr>
          <p:cNvPr id="49159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1447800" y="19510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dirty="0"/>
              <a:t>Spina bifida occulta</a:t>
            </a:r>
          </a:p>
          <a:p>
            <a:pPr eaLnBrk="1" hangingPunct="1"/>
            <a:r>
              <a:rPr lang="en-US" sz="2800" dirty="0"/>
              <a:t>Meningocele</a:t>
            </a:r>
          </a:p>
          <a:p>
            <a:pPr eaLnBrk="1" hangingPunct="1"/>
            <a:r>
              <a:rPr lang="en-US" sz="2800" dirty="0"/>
              <a:t>Myelomeningocele 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018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018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018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018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49160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018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52400" y="1981200"/>
            <a:ext cx="80010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Spina bifida occulta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5-10% of population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 clinically significant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tuft of hair, dimple sinus or port wine stain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high incidence of underlying defect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 treatment required</a:t>
            </a:r>
          </a:p>
        </p:txBody>
      </p:sp>
      <p:pic>
        <p:nvPicPr>
          <p:cNvPr id="50185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790700"/>
            <a:ext cx="30464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121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121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1205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120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0184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1208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76200" y="1828800"/>
            <a:ext cx="8001000" cy="48768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Meningocele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Cystic CSF-filled cavity lined by meninges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no neural tissue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communicates with spinal canal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look for other cong. Anomalies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seldom any neurological deficit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-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</a:p>
        </p:txBody>
      </p:sp>
      <p:pic>
        <p:nvPicPr>
          <p:cNvPr id="50186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609600"/>
            <a:ext cx="3378200" cy="328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7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4291012"/>
            <a:ext cx="1898650" cy="210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223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223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52228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223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1208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223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143000" y="2628900"/>
            <a:ext cx="7696200" cy="5067300"/>
          </a:xfrm>
        </p:spPr>
        <p:txBody>
          <a:bodyPr rIns="31750"/>
          <a:lstStyle/>
          <a:p>
            <a:pPr eaLnBrk="1" hangingPunct="1">
              <a:lnSpc>
                <a:spcPct val="90000"/>
              </a:lnSpc>
            </a:pPr>
            <a:r>
              <a:rPr lang="en-US" sz="2400" u="sng" dirty="0"/>
              <a:t>Meningomyelocele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Spinal cord and roots protrude through the bony defect, 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lie within cystic cavity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observe limb movements (degree &amp; level of neurological damage)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note dilated bladder &amp; patulous annual sphincter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U/S or MRI</a:t>
            </a:r>
            <a:endParaRPr lang="en-US" dirty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gross hydrocephalus, multiple serious cong. anomalies</a:t>
            </a:r>
          </a:p>
        </p:txBody>
      </p:sp>
      <p:pic>
        <p:nvPicPr>
          <p:cNvPr id="51211" name="Picture 1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0"/>
            <a:ext cx="2144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32FF456B"/>
          <p:cNvPicPr>
            <a:picLocks noChangeAspect="1" noChangeArrowheads="1"/>
          </p:cNvPicPr>
          <p:nvPr/>
        </p:nvPicPr>
        <p:blipFill>
          <a:blip r:embed="rId2" cstate="print"/>
          <a:srcRect b="5952"/>
          <a:stretch>
            <a:fillRect/>
          </a:stretch>
        </p:blipFill>
        <p:spPr bwMode="auto">
          <a:xfrm>
            <a:off x="2771775" y="620713"/>
            <a:ext cx="3881438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4281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4282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5427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427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428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371600" y="1646237"/>
            <a:ext cx="8229600" cy="4525963"/>
          </a:xfrm>
        </p:spPr>
        <p:txBody>
          <a:bodyPr rIns="31750">
            <a:normAutofit/>
          </a:bodyPr>
          <a:lstStyle/>
          <a:p>
            <a:pPr eaLnBrk="1" hangingPunct="1"/>
            <a:r>
              <a:rPr lang="en-US" sz="2800" u="sng" dirty="0"/>
              <a:t>Incidence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2/1000 birth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Risk increase to 5% if a sibling is affected</a:t>
            </a:r>
            <a:endParaRPr lang="en-US" sz="3600" dirty="0"/>
          </a:p>
          <a:p>
            <a:pPr eaLnBrk="1" hangingPunct="1">
              <a:buFont typeface="Wingdings" pitchFamily="2" charset="2"/>
              <a:buNone/>
            </a:pPr>
            <a:r>
              <a:rPr lang="en-US" sz="24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400" dirty="0"/>
              <a:t>Teratogens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400" dirty="0"/>
              <a:t>      How to prevent?</a:t>
            </a: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55306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5307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5530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5530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3256" name="Rectangle 8"/>
          <p:cNvSpPr>
            <a:spLocks noGrp="1" noChangeArrowheads="1"/>
          </p:cNvSpPr>
          <p:nvPr>
            <p:ph type="title"/>
          </p:nvPr>
        </p:nvSpPr>
        <p:spPr/>
        <p:txBody>
          <a:bodyPr rIns="31750"/>
          <a:lstStyle/>
          <a:p>
            <a:pPr indent="0" eaLnBrk="1" hangingPunct="1">
              <a:defRPr/>
            </a:pPr>
            <a:r>
              <a:rPr lang="en-US" dirty="0"/>
              <a:t>NTD</a:t>
            </a:r>
          </a:p>
        </p:txBody>
      </p:sp>
      <p:sp>
        <p:nvSpPr>
          <p:cNvPr id="55304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6781800" cy="4876800"/>
          </a:xfrm>
        </p:spPr>
        <p:txBody>
          <a:bodyPr rIns="31750"/>
          <a:lstStyle/>
          <a:p>
            <a:pPr eaLnBrk="1" hangingPunct="1"/>
            <a:r>
              <a:rPr lang="en-US" sz="2400" u="sng" dirty="0"/>
              <a:t>Antenatal diagnosis</a:t>
            </a:r>
          </a:p>
          <a:p>
            <a:pPr eaLnBrk="1" hangingPunct="1">
              <a:buFont typeface="Wingdings" pitchFamily="2" charset="2"/>
              <a:buNone/>
            </a:pPr>
            <a:endParaRPr lang="en-US" sz="2400" u="sng" dirty="0"/>
          </a:p>
          <a:p>
            <a:pPr eaLnBrk="1" hangingPunct="1">
              <a:buFont typeface="Wingdings" pitchFamily="2" charset="2"/>
              <a:buNone/>
            </a:pPr>
            <a:r>
              <a:rPr lang="en-US" sz="18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Maternal U/S, 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MRI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Serum/amniotic fluid for alpha-fetoprotein &amp; acetylcholinesterase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Contrast enhancing amniography</a:t>
            </a:r>
            <a:endParaRPr lang="en-US" dirty="0"/>
          </a:p>
          <a:p>
            <a:pPr eaLnBrk="1" hangingPunct="1">
              <a:buFont typeface="Wingdings" pitchFamily="2" charset="2"/>
              <a:buNone/>
            </a:pPr>
            <a:r>
              <a:rPr lang="en-US" sz="2000" dirty="0">
                <a:latin typeface="ヒラギノ角ゴ ProN W3" charset="0"/>
                <a:sym typeface="ヒラギノ角ゴ ProN W3" charset="0"/>
              </a:rPr>
              <a:t>	</a:t>
            </a:r>
            <a:r>
              <a:rPr lang="en-US" sz="2000" dirty="0"/>
              <a:t>possibility of therapeutic abortion</a:t>
            </a:r>
          </a:p>
        </p:txBody>
      </p:sp>
      <p:pic>
        <p:nvPicPr>
          <p:cNvPr id="53258" name="Picture 1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87" y="1790700"/>
            <a:ext cx="33385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4523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4524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4516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4518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0424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Other congenital anomalies</a:t>
            </a:r>
          </a:p>
        </p:txBody>
      </p:sp>
      <p:sp>
        <p:nvSpPr>
          <p:cNvPr id="64520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1447800" y="1600200"/>
            <a:ext cx="7696200" cy="5067300"/>
          </a:xfrm>
        </p:spPr>
        <p:txBody>
          <a:bodyPr rIns="31750"/>
          <a:lstStyle/>
          <a:p>
            <a:pPr eaLnBrk="1" hangingPunct="1"/>
            <a:r>
              <a:rPr lang="en-US" sz="2400" dirty="0"/>
              <a:t>Encephalocele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Usually occipital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may contain occipital lobe, or cerebellum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often associated with hydrocephalus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Immediate treatment if ruptured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2000" dirty="0"/>
              <a:t>outcome depends upon contents</a:t>
            </a:r>
          </a:p>
        </p:txBody>
      </p:sp>
      <p:pic>
        <p:nvPicPr>
          <p:cNvPr id="60426" name="Picture 10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1620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581400"/>
            <a:ext cx="2971800" cy="290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554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554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5540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6"/>
          <p:cNvSpPr>
            <a:spLocks/>
          </p:cNvSpPr>
          <p:nvPr/>
        </p:nvSpPr>
        <p:spPr bwMode="auto">
          <a:xfrm>
            <a:off x="7856538" y="6419850"/>
            <a:ext cx="132556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41275" bIns="0" anchor="ctr">
            <a:spAutoFit/>
          </a:bodyPr>
          <a:lstStyle/>
          <a:p>
            <a:pPr marL="41275" algn="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 algn="r"/>
            <a:r>
              <a:rPr lang="en-US" sz="1400" dirty="0">
                <a:solidFill>
                  <a:srgbClr val="FFFF66"/>
                </a:solidFill>
                <a:latin typeface="Lucida Grande" charset="0"/>
                <a:ea typeface="Lucida Grande" charset="0"/>
                <a:cs typeface="Lucida Grande" charset="0"/>
                <a:sym typeface="Lucida Grande" charset="0"/>
              </a:rPr>
              <a:t>Essam Elgamal</a:t>
            </a:r>
          </a:p>
        </p:txBody>
      </p:sp>
      <p:sp>
        <p:nvSpPr>
          <p:cNvPr id="65542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pic>
        <p:nvPicPr>
          <p:cNvPr id="61448" name="Picture 8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538" y="1790700"/>
            <a:ext cx="7299325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9" name="Rectangle 9"/>
          <p:cNvSpPr>
            <a:spLocks noGrp="1" noChangeArrowheads="1"/>
          </p:cNvSpPr>
          <p:nvPr>
            <p:ph type="title"/>
          </p:nvPr>
        </p:nvSpPr>
        <p:spPr>
          <a:xfrm>
            <a:off x="590550" y="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Other congenital anomalies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2475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2476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sp>
        <p:nvSpPr>
          <p:cNvPr id="62470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59400" name="Rectangle 8"/>
          <p:cNvSpPr>
            <a:spLocks noGrp="1" noChangeArrowheads="1"/>
          </p:cNvSpPr>
          <p:nvPr>
            <p:ph type="title"/>
          </p:nvPr>
        </p:nvSpPr>
        <p:spPr>
          <a:xfrm>
            <a:off x="590550" y="-304800"/>
            <a:ext cx="8324850" cy="1638300"/>
          </a:xfrm>
        </p:spPr>
        <p:txBody>
          <a:bodyPr lIns="0" tIns="0" rIns="2539" bIns="0" anchor="ctr"/>
          <a:lstStyle/>
          <a:p>
            <a:pPr marL="52388" indent="0" eaLnBrk="1" hangingPunct="1">
              <a:defRPr/>
            </a:pPr>
            <a:r>
              <a:rPr lang="en-US" dirty="0"/>
              <a:t>Chiari Malformation</a:t>
            </a:r>
          </a:p>
        </p:txBody>
      </p:sp>
      <p:pic>
        <p:nvPicPr>
          <p:cNvPr id="59405" name="Picture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286000"/>
            <a:ext cx="375285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AutoShape 2" descr="data:image/jpeg;base64,/9j/4AAQSkZJRgABAQAAAQABAAD/2wCEAAkGBxQTEhUUExQWFRUXGBkYGRYYGRscHhkYGRYWGB0XHx8YHyggGB4lHRkXIjEhJSkrLi8uGB8zODMsNygtLisBCgoKDg0OGhAQGzQkICQvLDQsLDAsLCwsLCwsLCwsLC8sLCwsLCwsLCwsLCwsLCwsLCwsLCwsLCwsLCwsLCwsLP/AABEIAQcAwAMBIgACEQEDEQH/xAAcAAABBQEBAQAAAAAAAAAAAAAEAAMFBgcCAQj/xABMEAACAQIEAwUDCAcGAwYHAAABAhEAAwQSITEFQVEGEyJhcTKBkRQjM0JScqGxB2KCkrKzwRU0U3OT0SRD8BZUY8Lh8URkdIOEoqP/xAAaAQACAwEBAAAAAAAAAAAAAAADBAABAgUG/8QANBEAAgIBAwIDBgQFBQAAAAAAAAECAxESITEEQRNRYSIycYGhwSOR0fEUM0Lh8AU0UmKx/9oADAMBAAIRAxEAPwDaL90honKI3iurd2BLEHoRzpXA07Bh0qL4pw+4/d5C1si7mLIVlV7q6sjOCNSwGx3qEJZL4OkEHzqA4wodyz2bl5DbyoFIGS5mYkzmGViCkONVyHadYu1gcWlw2rbkFlxFwkldD3t42ySBANw3FJjbuTprXdjhWKCsVW6niLhDdQs0tbBlgxBYoHCknQka86hAkPjGuEZriLmbOYt+FBfTJ3ZIJM2c+bNJmIg1HvxTF5hbDsb8QEizBAwzHMw9oP3vPRNVHOiXweN+cI7wE23Fom6kW/poF0Se8aDagjNqvtblm8NZxha0h7zSGBzrlUC6s5/G2eVzwAWOo20iECcO2MJJLvlUpAK2hmU3yGzRJ0t6iI5aTQmGbGIFVRenMrH6LLATDgoBGiiLo3EQdzFcXeEY5LHd2c893bynvF8NwWmBHtL4M2XmR+q0mDrGCxaNlVCqly2YOnhnEYh23J9pHt7A7a7VCC4xgLhw+FUpmK3DnBRbkDu7oBKswB1K6zz+AdzBY3uSk3bZ7s6IbeZ3FnCqAWMkmRd1B3G8RUhYw2M+RsrBjeFxcsuMxSUkz3hAPt6d5qNisgKPawGPKqSzLcUEAF1I+ivAEgEgnN3Wpk6eswgbwhbyNcDG41tjeIzZPCzX7jKBlE6owOs8tqicHhb1q3bFizcsEW7S3gAhLMIzMqhiCwhgWOpDaTFFtwe+9i7aFsp317xG64eLJVMwfK/jzBSkAz455UsJwnFghXZ8qi1bBS5lDIj3AzxMgtbFqZJI1jqYQGGGxqs10F81xUlgtsmVsJlGUmAmc3cwzRMagEmib4xbsCDeBW6xhRay5YvqhAJBYa2pBPwgw23DMayZHzElQGOdchXugCmWZ7zvfFmiI58qK4dgMWt243sllVS7kODFy6T3YVwbYhlidunWEC+FYq/3B7yDcV48ZAldNYQeHnoem53oPi2GZ8WjpaZiO6ALAZQBcJYqwZXstlJJ9oOABB1pizwRyiJ8n7pgbWe4rqC+RgSQVMke0czQ3i03NM/IeIBkMNOZCzB05Jhw2YBlmct3U5h+rsRCDXDcTjLtqy+a54ltkuy2QyswHeFYEBI2kHXNuIqRtXcZ8otr84UVyGJ7uGt57wDGACDl7o6eWm9e2uF3xZvC5JZ8NlGZgfnSb8rPJYZPL8aBtcExKQ6qSyW2sIVcA9z3thlPtL4iocEZh7A1BIqEOOI8Nv8Aym+6W9We5lJVBmVsIUUFy8sO82tld9TA1pyxgcTZF0xcAuO5Zl7s3CDcxWUAkREGxodgeWseDgGKbLcfN3yjQh1Gotsk7kFo0BMwTPU0cvDcU4aWuos2gim4CwQ3ibgYqTmYWxoZOh0JIqEOOF3MZbuJ3iv3S28pWEIzRYVYI8R3uddjJ2FWl74BjUneBVOxOC4iLZVC5Yqvi7xdHAvAn2lMfQzrymG1pwcOxSOzBLjKXYuFuIHZWbNCMWGTUjSV9luoqELYcQInzikMQNdDprFVrh2BxSMrXnYy4zDMCoX5Pb2A596Gk76nlEWNFJaSI0ioQfr2lSqEPIrxmgSa5v3lRSzEBVBJJ5Ac6yviLYni2IZUuPZwa6ZRobkTqY69DIGlYnNQWWErrcy3cc7fYHD6PdDmNrfi92hivMB2/wCH3ICYhBI2bSPIzsahOHfo2wimGshtNS5LE/Ex8AKKxn6LcA4MWVU9VlT/APqRQF1OeEEdcFs2XbDYlLgzIysOqkEbA8vIinqxrF9m8bwh+/wV17lkavh2JIiNSOTEDyB8zWmdle0NvHYdb9rQNIKkglWB1Ux/1rRoWKfAOdenfsTBqJ4dbvXLVu4b5BdFYgIkAsoMCR51LGgeA/3ax/lW/wCAUQGQ/HcXfstZRLxZrjEaomiqMxO28T8Kj8bxfFpqrltDtbXkCfXl0p3to9oX7PfHKACVOYqQ8OAQykEGM23nQlhw+tq/p5MrA/vK0UGzXn2WN0VKUctDK9pcVJBeNQMxRIExE9eev6p2pxe0OK7q45eGSPCUX7UGYnbX4UQbNzQ5kaOqgn4gqB8KZxmfu7gFkFmRgAHGpywJJAjl1oP4qfIaVMce6B2u1uJPEEwveLkaybuYKsyCNOkamieP9o8Th7mGUXAReum2xKLoAjtIgfq1UMFcnimEuTEYa5PmoYLH7pn3VJdunnE4IfZxAB/bt3f6D8aRsvuXUVx1bY3+O4Pw4Yexa8JxO7cVc97KxCnKUUakAmMw1ieVP2MbiDcKG7AC5tET06dZqHwmILWbbAyCgkRO2hkHzBo7h4hwRpKFSOX2hA+rrOg61067tTwwVlOlZRI8QxN+3auuL5JRHYAomuUaTpQ3Z3iV/E3LqG9AtrbMhE1Lm5I1HLIPjRHEiDZuzqCjSOoJGnwoXsIi95iSoI+iUjzAcmPLxVU5y8aMU9sMqMV4UpP0LB8ju/8AeG/cT/al8ju/94b9xP8Aaj6VMACPbA3Tvfb9xP8AaveHls11HbPlYAGANCimNNNyaPoLBfS3/vL/AC1qEDaVeUqhCsfpGvFcEyj67on4zH4VEJxS3g7duyIV2UFjtA2/GD8K87e8Tt3bowV0G3bjObnMkKSqqNwJnxdRFU3A8Fv3cKstnuIWIJMnu8zQpJ8spk/ESZR6nDlyPUxahutuTSOEY4XdQdOpO56VNhGGoPurMuzN/EYcH5kus65Sp/I/h5VaF7UHLAtsD0YAR6UnjDLsg5PMSS45jJstOlZ9+i/iZtcRvYYfRXs11V5K4jN8dfwozjfG2dTm8Kj8aq/6Ole7xhGTZFcsegKsP6j40x0urU2y7IKNeDfqB4D/AHax/lW/4BR1A8B/u1j/ACrf8ArpHPIbtK2XE2DzKsAekLcP/pUDi76FjntISFnMUkzJ0DAZp0qY7SXM2LtIPqoXPp41/N0qA4lg2zHwFxIOhiIK6aGeZOo5Uj1DalsPdMlp3OrTWXk5HXQH6W6o18g/9Bzr1sLa7t7ne30CKzEi6xy5VYmQ48jUYmCiJV1ymAxJHMkT5DN7RkamdqO7tvkd4OILI8g7mfamBroTr0ihQslncYlstit8KsleIYNW3GEuz8RRXa4kXsO06/K7UeXzV4D8hSdo4phjH/wpUftMg/IMfdS7Z63MN/8AV2v5d80tKWrqK36fqBW0ZEkH+TOcqO9i4XJVRqji7clgJEKQNQOYnnUtwjiYuXlVUdVhgS4jWNAJ32aT/wCtd8DKwA+mbORmEA5mdhBOh9qpfE2QrqQNoP8A/RAfwY11aq44jL0QtZZLeJzjNbDzzWPiKG/RzEYiPtp/LFd8SYDDXCdgBPuIrj9H7rmxKry7o/FWHL7tYl/uI/Bmo/yJfFFypUqVNCwqCwX0t/7y/wAtaNoLBfS3/vL/AC1qECLl0AxBJ6CvbdwNtTV2M25Uxv1rjvNGnXUajSahDOP0icLZcdavZcy3VySTMMoPhA5CNfUtzqF4jw+81nuy95kCnKmYBQRrqV1KgbDyM1qHFeD28SAjyMviVkOqsNJBOm1UDtRwe7hEW4MQbis0Q2j+untD0jelLanqyjoUWxklCXIJd4LHe3sgW7EIBKhioGZonLIGkgDU70HheNumHDOt248klWJbu15MzHcTEDzpm1jXa4M7SMsQSTpB015VJuua2VH1gQw02ItmPIaN0oGnsw9kNGGipcU4m15xasTduNsqgmSf+uVa7+jTsb8hsl7sNiburt9kbhB/1vTfYLs9Zw9p7tsZrjnxOQJUTqg5gfnVusCGEEbaiSZ86drrUVsc+6xt4CLtyI8zFBcGeMPYHW2n8IonF7A9CKB4U02cOB/hp/CKKAKv2myLxFTc52WKnXQ/NzqNtAfjTiWs4m3eIHIq+YHz8YYU5xdsmOLTOayRoYIKuD/vUbisUjXXzIhYKCWJKtEke0omdDzpeycU8ND1D9ngkBh7w2cN95VP8OSg+L3rotXQLSu3duNHIAlSJIyn4A1zgzZcCDdGxnO8a9M5101ry7hUNq7F+6IV9ypGgO8rJ2POh5rfYNJruisYVg/E8GRrOFue6Gii+09ucRhR/wDNofhZxBoHCrHE7I5LhHPuzrBqR47pjMKP/GYn17i6o/FxSFqSvi15fqCi8xfx+5YeG4kmypGoEqfcxU/lTl24QjMsqQremx3G0actahUV7K9/aBZC795bEa+NxnWYGbQA9adHEWeQlm4GcbvkACeySYYk7nT8qejCSw0ZcoPOSwcXf/hL5jZWMegmuOwzjv8AFGI8FidZ1BxAJ/CneMyMNfgad3d93hao/sI8tigOS2BHQTeMfnW5r8eHwYOH8mfyLv8AKR5x1jSn5pjvlgc9tK4eC8NtGlNCwVQWC+lv/eX+WtcsfAOmbQ+WtMYNR314DY5Z/wBNahCUZAdxNLIIiBFdV5UIcMqjWAIG/QVhvaHiZxmIZxtJCDkEXb06nzNWT9J/GbxujD22a2ijxFWIzFl0kjkBy86o3Z2+EeLkTIBEbCTPr60vbPsjp9FQ09T7j9hCIMRmkKeRqeebRQxyXXr0A8/aH7Yp7H4cd3cY6wAZiFAAkKvNjqCzeUejzKLmHzTqnQx4SYOvLWD7qVY7bFOL9C0cHxKWrtoromIGVhIgPEqdNNdv2hVvRANgBWSpdYWCVn5tw40EA6PEjoZHoNNtNZw90MqsNmAI9CJpuiWVg5PUx4l5/Y7YVH8AQDDWIA+iT+AVIGgeBf3ax/lW/wCAUcVKx2hObHrAHzdkk6c2zAfxfh5VW8cADkdyCCp0iSMyg+0IEloiZ13qfxDE4zEEFRPdiCDPha7qCD1n415ew7sZyIeXtsPwy0ldXKUso6PTrTFFbsWSSFzuCDAPJvECFaQNfFEQJBUTvUi5zYW4SNTEyIOroD6aaaUVa4dl/wCUfdcZtddYKAEid/IdK447fy4e581cmAPqaSy+I+KdN9qFGqSfASbyivWrc8ZGo0wqrl8jc1PxVB+15U9xF/8AjrRPsjvGJ6Q9jX4E1zhIHE7jk6jD2V/eu3if4RXPFhlvLI5FPdde2P8Aymk2m7or/r9jEcaW/X7lu4GAbSKCswMw3glMzfiTR+KthYgbIg/eYVGYm+cwzKGAE6iSD+rp501jcfktNdzGBklTJkBxoMxJB8WmscorrQuW0RWdElmQ92n7RYaxbuJef2g6kCNA+YaliFBgzEyeQrNf+3lgPmS/dsmArG3n8QWSNYkwSY30NUXtNxBsRiXZmLBWKjXeD4m/aaT6QOVRxtUSVcZNSfKMQnKKwu59LdjP0gYPEIiG8pugQWYRmjTMdPDIgkkATMVeIDdDXxYsqwZSVIMggwQeoI2rdv0MdvTeAwl8+NfYbqP/AH08iR1gbTMNdzWr1qQAORmhsGvzl+IHiX+WtH0Fgvpb/wB5f5a1ZkNrw17SqEM//SjwZO7+Ug5XBVCPtyYHvAn3CqHgkVxDANFaL+lS58zaXq5P7qx/5qzKxbIMgwaSv947v+n58LfcsNvhfeKEV3yHe2TKn1B5eVS1vh3d2ryj2VtttyOU6D31EcM4lc0DWy/mu/wqRxvErr22tLaZE3e4wA0nRQOcnrFBj6jF7aTwuQDDt4Lon6k89fExiOfPz/GtT4D/AHazP+Gn8IrJg8C5AgZY6fXYRGvw8q1/hlvLZtr0RR8FFNdP3/zuzjdR7i+L+wQaB4F/drH+Vb/gFHGgeBf3ax/lW/4BTImVHiOFtHF4kvbR2AtkF1DQMzyBO2pXbqKCOItywUXFCgSVu6aidnJA0jlzovjbxjL2XU5DPl9FE+8N8DUHixlOXMEMifDJMqygnKeoGuummkUhfOUZ7HR6dZgSq35mLt8Ab/R6aTHsfiKD44hNgkXXaWtjxZSGBaSPCBrlDHntQWEusdQ7FlGqgAhiucEjaScswDoQd4En49ptYfTTvl09Uuifzoatk0FmvUp2P4hkxWNYAfNph0BJygmGffYavE1PPcXG4eR9JlKkTlY6aj9Vuh5bjeq7c4S2IuYi2FzC9fE6wAiKokneAyEQNTIGm4ncLg8HhQbVm3cv3E0cq1wIhEAyFLbSJMGJEnlQ7a9Ulo95Y+iARnhPVwx3hXaTKnd4s3DeQxmt23YsvJiqBmQ6wQwjTQmge1fH+8ti3hbdx2mYyOGLa5RlIDIFbxlmAHgAG8iRt8SGbK6lTsC6hx7iyhoHUCKrfaTEcQsybTobepIS2AwXrrIYdY1HMVtWyU8OOH6vb5bFNZjzlfUrfDew1wQcRcSz+pIZ/gDA+J9Klf7CwqCLlu4R9rJiWJ8wUtqg+Bqu3ONYl/av3IP2Tl/gia5tYq6DIu3Aeudp/OmPDufvS+SygWYLhEjjuyaXBnwVzvV1m23hcRvGYCeWhg6jeai+As9jE2mEqwcAzoRJy+4jf1A6VdOE4l79sXPCbttlD6AFhrlYxuGGZG9SREVGdqeH/OWn27xyhPXKy5W9SjLPmDQ6bpKeif8AcuyCxqR9JYG/3ltH+2qt8QD/AFpnBfS3/vL/AC1rzglrLh7K8xbSfXKK9wX0t/7y/wAta6AqGV5ND4hTMkErHKs/7ScbvHEvYVitpY02JkTJO/8A7ViyagssNRS7paUSX6UEBtWjOzMPiAf/AC1ndq232THoan8Bh2u3fH9XzJHmdasA7pUBZR0gc6Sm9bzwdmhKiCjyVjgeMRG8ZC+un51NcSx4dAikHMeUHbXnpyFP3UsMSMkQJqC4lhEsksqjVeWupOmh8xvWEmjdsoOOpgFzGJbtlWYZrjwnpJMaaRLDXrW04O8rorrqrAEehFYynCO8u2xEMoVduZM8xIjnWt8Iti1bSyIIVYBB6U3QuTkdRnSk/wDMkgaA4H/dbH+Vb/gFE4v6v3h/Wo3CH/hrEf4Q/limBQqXDxcZ71xkDd44OYMAdB7JBGwLGINEHDZtTZzTBklOszI13oHhmGJTOb9xCXfQFYHzjCAGQzt1mnWxhHs39Or2o/JgPwpSXht7nRqxpR0MFl9m3cnSCGnWRJggCTET5mheOX2i2otOM11fE2SFhLmgCsxJ5axRFrEs0H5SVnUfNKBzOhZiDoJqL4qSLha5dLpatm6cwAgjN9mJ8Kt8axitrY1PGCF4fijZt3LuzE4lhPU3XZBr5a+6pHsTbWyotgzdNpLm+pGe4rGZk+KXOu9yoDFWmuKbY3hzJ6uGtLt5z8DVubhrXLiGyAj2m8B3BWIyN1UlnBHVffQq4uUnjuBclFJskXK3BF1Q0jWR+E71WO1V8YQd4qs9oNlZSdR7E5SeYNxYn9YdInbAxSQGt2RrGcZtJnkT/Wg/0gcPZsCAozFSJMaliy3CT6smXTm60xGjUmp8GLLVzEpmP4HZvqt/CeJX9oJrlPOU3XzC7dKCt9nr06Wmb0E/huPeKg8BibuFbvbLDu21I3B9RzHQ1ZuCdrbBJzh7ZjZGLITO8MZX0FCauq2W6+pPYnvww3g/CLtkXGbwO/dqq7kZWJzGPWAOdGthTisdh7I27wv6KMqA+si44HNbdR+N7U2EnuRcuXNYLCB6RM/AAnqavv6LeA3EDYq8Pn7onXkIiAOQAAUftciKqiqcrfEmSyaUNKNIURQeC+lv/eX+WtOHEmJjWYIoXCXD3t8QJlSP9Na6IqGvaMyDBqjfpB4SVjErrstzyg+FvTWP3av9NX7KspVhIIgg8weVZnFSWGEqsdc1JGZ9nMTndjO/l5UL2jdlUx9Vh+Jj+tSH9nDB4trSmUYC4s7hWJGXzgg6+lB9s08DD7UfmK5sk1sz0NUlJqS7ojMDxeTr0j8KfxjC4yLIMgNB+yCZny2+NQQ4VfQK4tsyN7LoMw+6cuoIOkGDUvwrBYi+4S1bYHZmIICjzJ/LetqElwDslXNbvBP9kMN3mLP2UUsxHJj4VH4sf2a0W3bMyWmo7s7wRMLayLqxOZ35sx5+nICpanaoaY4OL1NqssyuOw3et5h+NRPDxGEtuxnLYBjb/lipk1UuL45rXDLWUSWtIvXQW8x05yFI99EAFbtFjYAJEF7m++ruAJ5STQF1iGWCoUZVyjVgrINYMGfITMHrVh+TWwihM5AXLPd3JI5zIESdTJFDDha6BbdwAR9ZBOUQp0LEEaGubKE5PJ1YYUcEbhWfMgk3Ax9vKIBAGhMgzqWgjWfOKju3GJ7u1io+u9q2Af1hbWPhJjyq2WMIySQgG2r3J2nWMoM6n4VRu1CvduQ5Ur8qtsSogZbaMAoknmFWZ6mtRg4LMjFu6JOzh/EoUD2Swn6zu5gHpqWHx61cOEgWmGbxRzHWNyDrr5TqaqZxJtshVO8AchgNyqyDlnci4506K1TaDMFe14gxn1Bid9oPv0odDlCKl5mJRjPZklccEZCZkmfz93Ie+ge1WPyILOfLKl7ugY+LZdQRrAn1G1E8NuqDdxB1S0vdiPrMCSQP2iF/ZPWofhmBfF4pVaCCe/xBjXoqSdwSI+6Gpm6yTShHZv6IFTXFScpe6ij8U4LbuMSpKN0I9sE6GG3md5GmpmhcF+j7FOQ1uyGDbMM4Uj1yRHnMV9E47h9q8uW7bS4vR1DD8dqItWwoAAAAAAA2AGwHSjxi+7yBnKL3isGX9jf0XG063cUVJGoRddfM/wBfyrTDYgypy6REaRT9KiAwS/bhQP1t/jTGCSLt5iZgr/LWpKgsF9Lf+8v8tahAylXtN3HABJMDmTpFQhUO3uGh7F4dTbb3gsPyb41WONsXQRrBH5ipvjuM+VXoXW0nsnkTzb+g9Kj+KMsLYQZ7j6ADkeRPpv7q5trUpvB6Lpc1VRU+f/ESnZjGML9u1bE+H52PZACwCf1pgef5XmKjeA8ITDWgi6sdXbmzdfToKlKeqg4xwzi9TbGyxyithUqVKiC54apXGgWwuCthsuYWvFAMR3XXTYke+rqapXFpOHwCjQnuj+6Lb/kDWZe6zUPeQJiEKnXEXSSTplt8tT9SmbOMQmC154n6ygaSN0URqI3oTjT5S0tlMMRoCRqJjUT4QajRBYhgzAMTJaCFbITp9cCCdPsEa8+c7pnVS23ZZbQw5DO9sFUBZu8l/CBmJ8ZMaVSntewcqqFJYWxoO8vOYtwOWY5vSrJdR7eGK3IJchJEwcx19oyBlB3O1QVnD95etheZNwt5z3Nr3ZM7eUCqlJtJeYGS9rYsHDcHqW0JgEabElxv5iW/bNc3uDqSCHuqpMm2jsqtpuVBA1MVKJ4J+w236sJEecqp19aZvXyviEBzogP2gJA88o19SOlORlCNeXwhSSl4mENcavJZsLaGlu1q+X7fJAB7QG0CrL2M4Q1ixmufTXT3lydcpI0t+ijT1zHnVc7JcNfE3e8ua2LDeEGTnvKPak+0qT+8P1a0OsdPBybtly+PRBLpaIqpdufie0qVKmxUVKlSqEFQWC+lv/eX+WtG0Fgvpb/3l/lrUIGUJxLAreQoxYDQ+Ext+dO3LpnKInfWukfQ5hEVTWVhlptPKIDC9lkVpLsy/ZgCfUj0/OpDB8Aw1q53iWVD/a3I9J291SC3AdjXgvr1FZVcVwgk77J+8xyK9rhboMkHavFvKdJFbBDlKmrd2S08q6S6DsZqEPWqlY7D3T8gizdPcgi4Mu02gk6nxQZOnSrlfuRHmQKV25BUdaprKwWnh5KffsPMjDXWPWIppbd8RlwzKJMjIJjMJ1zRrqauvfLMSJr17oG5igfw8Q66mRn3H8FibuUW7N0BQYMD220zan6oAPnJofg/BbyEFrFxYBA8IMRKqdD0LNHLNWmCme9Yk5QIHWo+ni2Z8eWclLGEvEybN0Roq5QYn651gmNh5+tA4zh+KuEWxauW0dsrOFBNpAJJGsljqNtySdDWhrfBEnSDBrpLgOgM1qdEZJJ8Lt5/EqN0ovUuSPwNy3atrbt2rioghVFttAKf/tAf4d3/AE2p6zekCdCadDiY50YECf2gP8O7/pml/aA/w7v+m1GV5ceBJqEBP7QH+Hd/0zS/tAf4d3/TNO962+XTy3p17oG5ioQF/tAf4d3/AEzXPDiS91srKGZYzCCYtqCY9RRhugCZ0NeC8uuu1Qg1fifEsjkRXCg5WgEidAaMpVCAdv25125iK4CeAafWrviPEEsjM7ROw3LHoANT/TnVT4r2veCVK2V5E+Jj6RInyAb1rMpqPJuMJS4Law1fT6v9K4USqgAzMzWQcQ7ahpXPdusTHtkDXT2UD5fQgelBNj79yUXh7MQJOa2ZI2zAm+s/ujeh+L6G1S3+xtzITn0O/wAa9tasDroOYA91YoOI4i0oLYO5aEgZlVlA15lLjt+FSfC+3bgkC84K+0l3xxvuSM6j1Cjz51Fb6ElS0a7igYEawQa4LZmWAdOoqucL7Yq0C8oEiQ6aqR1jUx5gt5xVptXAwDKQQRIIMgjqCKIpJ8A5RceQQggmAd9iJHxrq4CGMzr0APuoylWjI3ZWFH9aZttkkEHfQgUVXlQgE6HKxjUnau7jhWzGFULqToB76jOOdoVskogDXBvJ8KSJGaNSTuFGp8pmqPxjiw9u+zOw8UHKI3ggE5LQ31PiMHWaFO1LZchYUuW5crnaLDrbEOXgyCikjf7Xs/jTFrtcmpGHvsWPIIdPc5NZpb4xfvFu4UqJjOkDbUzcvAk7/wCHp58nfkGLuKS16GBiC94g6BgZtsoAII1y+6hu5jUehnjLX5vBoNztqJA+T4lP2bevn4nFF/8Aa3DOMrM1tj9tTHxWVHxrNTwt1WRfZYEtPewDzEi7+dNXLmIQqFu94jLmXWQdjqt4Ez4vquOc7VPFlyX/AAMuFz8TZsLxBbig2iH5SpBA94pxtHJIkEdKxfBcbyvmcNace06kgLB1zgHPbA/VLqIMk1euDdrmEC984pEh1gtH2vD4bg+7B8jRFau+wtOiUXj9y0usIJG7THlrpTqCWmIEQZr23cW6qsrBlMEMp0NEEUUAKgOM8SWxbLHUnRV6mJ9wAkk8gDR5rP8AtbxGb1wnVLCNp1Ij83IH/wBo+dYslpWTdcdT3K/2h7Q5W8QN6/c0W2OfQRyXX2ZgTrJIBC4f2buYg58czSw0sqREROUkSDHTy0ApzsZwsOXxN5SbzMchP+GGaGAB3LBiZ5kbaVZBiW8eohSAAF28Kn1OrdNhtSU5YeF+Z06qk1l/sM4XA2bFoIAttYyTA1HsgnnrofImiTdzQTmfXkpAMnmTAjrTVh1jwS5Ghgx5eJ21kdN+UCkS06tbHllZo/azLPwFCGUhX7jEMMsyCAA666beIiKFxvDsPiDkuW/nIVvEIYCTDKykif1lMjSn8zCSDbbTbKyz5TmIHwrnvFdshUkJ426aqyiGHPXyOk9KpMtxzsVPFYC9gV7xXN2zPjzLqDMSwX2uXjAzDnmGlW7sp2jgBkkoT47ehMxJiNA+xkHK426h4oSPFMofaI0ZfyJInTkROgqlcUs/IcRmXSy41UbiPE4HTLrcX0cc4B4TbfqJ20pLK47m64a+rqHUgqwkEcwadqodjeI+I2iZDSyxtmHtR5MCHH7VW+nYS1LJzZx0ywKojtLxPuLUqQHaVUnULpJc+SiT5mBzqWNUbtXfzYtV5WwPcFVrz/HLaFVZLTHJquKlLDKnxXjQs+FdbrHwgnUE6yZ/5jZgSTtmHXVvhXZ9ywu3iLza8oCkndQx8Ww33gHWvez1gveuXGUHMW7tjqdfEVPSAxHonlq5gONXhea3ftvbiVTJITMsTmP1tCPLallXKSentydONsKNLly/TZfoE8e4PmtMtt1DkgwZnMoOoCiZIyj3CiuCOTatyjm4FAeSshtiCWMmn8HigzNlEsQCzTKwdBJGrbHw/lTFtA7sFz3j9cIGy5hEEi3oD94mh+J7GhmvD/E8VPth77eg12lwj3cO6CE8ShfaM+JRJMgczpB2rrA8NNtEQKjBQRqzBjMGASCBqPTlpRt3hbka2HGoM68jMaGaaIKkCXUifC+Y6ejmRy1mqc34ah65LjXHxXNPfCW3zA7+AW+jBQwylh3bEAqw2cQYB5q4PKZquq5wx8BNy2SMyEqSWJidICXCc0GAGghtSCZ7E5sR3iquRo7vvOgEyAecggEGd/SmeH9nkt2jkJadHD/5cZPvBvgCfKtxUdGW9/IqcnZYq3Hb/l5P08/UnuznHRbi4pzWX8TDXaYN1QdQyn2l30O5gtodtgQCNQRoR0rDuH3WsYg2tctxpQk/80AHTycBkI5sk+un9jMbmtm3OiQyf5b6ge4hhHIZaNTP+liPU1aW33XJY6yvit0H5RJAz3biCecXHCx1Oa4RG+3lWo3ryqJYgDfU8utZrjuGWr2eWbIbxupkIGveZg0kGPZXTy86u97IxQm28AnYy73mFUSPmy9rpGViBPmZXbpRl64M03c9ttiVJytE6krqu5jMBE1UcdhMTgbrvhhnsv7Vth4TAgSVnIwGkxBCiY1ojhnba25AvZ8OToO88dtj5PtHoYpacG91udCq1e7LZlv4fhjeIt2mAtoo7y4NZZhMLyLHVix2kbzTmIbB2CUC3Lzj2gHZoPmcwUHyHwoaxxPuUe7ZNoz4m1AW4QNDoSQxAifL60VXlxFwWVayFz3XaGcTA1aSBuapYxsVZqzzsT93G2TvYvWx9pXDx+y0/hXGGSMqgh0uEv3o0DgQCpEyjgQuXoCetRuH4JfIHe4q4zMDomVQscoyx+dE8BJRr1i4xuFTbuowXoxV5jwho8PKZqOOeTNdjTwiSc6SWhASCDP1SQZJPhEjzkc9YqC7T4UXLDs05kBvKNQQVEKD6jOSPMipvKwAhV97HUkkk6IeZnypjiEW0bN4iZJyj2jEBR1A33+r5msLKYy8NNMjOwmKypYOvzbhAf1Uum1+Ntx7q2GsM7FT8ltzuzCB/wDj4cHz9v8AGtzp6rmS9Tj27qLPKz7tKcuMvawTbXXyuKiz5H5th7/OtBNU7tXh7ZxCHMAxQhxzyhgV9JM+uXyNXcswZVL9oqHZ7Eg3rqBgQctxAB9VwJIMwV0Uj/MqYxYgw6tlklXtnUSSdgQ2kkSs6VWeK9nXsLafBu+a2CPFDeHflGYHQFY2VSD4QCNg+2cHJibb2SN3Xx2x6g62+W4BpSUdW8TpwtSxGezRcuE4O3eYW7ZAtjxvk8JM+EIY1ElST92OdE8V7SC2e5wqKSuhOyIegA3IobgnE1E3bWS7mADFPrgE+sESdzrMaaRDcLdFFyT7JaSdNASSTO3U9NazlpGbI5ll8dgz+08ax+my+iqP6GuxxXERlvot+30ICsPNWGx8/wARUHiu2eHQwguXWHJEMfvNA+FeYfi2NvAm3hERf/FukE+4JpVqMgbcEWHClRkFsk2mz3A53gHxI8burEA9RFPYjEx4rhCqqltSJ01kjYCNYmdB0qO4Ic+H8YyM1xwUBkjRbbxHtCQT+z617jOGWbgKtYLcwuV1E9SSAB8dp0NRKOfaDKU3HMUm/Xb7FT7SibZv2mEqrXFI18anvV1nQqEIP3j1rRux16L6x7LK4j7wS8vwGYe+qFx/h9rD2GRdgPESdWIEt6AAbfHY1duxa/P21iCglvdh0B/mLRo6dS08ZBdQ5NZmsNx3wSvaa45vZJ8GQMF5MZMz1jw6bag6zpFq3tcj8d6ke1BZr4VtAqSkc5JDGfLQRyn9bSNCCIrFz9svpo/hoQY5o1661H4nhVq4uZkBJOseEmeRK6kabHSpBUgzrSyaRrFDUscBpVqSwyh2+Cd3iLiWpS7atq5WA1ty6+yFjwb6NqZqWPF0kWrgYwRmCrop6gzJM8wDRvaDhbuDcsELeGWNvGoDju5Og1M6wPMUDwTCXg9u5iUyuM1sBsoOoDKSqnTUEAnXTzompSjkVw4T0vgs1lSLPeoZXwyCZKg7mdjH9D0qv4/CXvlBw/etYzB/nAPExZ5thjrlH6wIMA6kg1e8FZXumDQVYHN01mfzNZx2a4izYhZuO1xraIQGAzqCMuYt7Oh+rJI1gb1lPKNVrEmTnFOzFo2lZV7ltCGzZWzkAZSz7hYJPUmq5jOOBEaw7Brys1sXBJzqNc4PoCT92p/tX2itqLj2Xy3bbZMjN4XTKCSVJ8IAJIOmo5zVT7L8Oa9dbF3w2RToDuzTIXX62YyY55F+2F0sNZfY1KUox9WW/s3gSrYe2QVKnMREgF3711PmMke8da0t3JYxOnSPxqs9j+Gklr9wbyAAdMxPjI6gQqA/qnrVrewDTVSwhC1748gPiuIuLYZkHiAHnAkBmjnCyY8udU7DDcnVmJJJMknqTzq4cdutbw7m3uBv9lZAZ45lVk+6qYtoQImIA0PKPxoPUPgZ6OOcs8mM0dRFM4vh9u4694obnOxHLQrBHxokoIjlXpGs8xS2rA64Z5KVxTgSYde+tm7bUe09siczOFAy6Zt5lp22oqxe7nOL+UoQq97Jy3A6kahiSGMRlHX1qyYzDq9prZXMGBBE1VOIWMX3ncG131lmaLgBIVWEAzMIV0mRMLz0osZKSwxSyLg9uCY7PpZYqbOR9CQMpkAECCSB1G+9SHFrxW3dbKQQ6q+waCJJXl7MRyM+VLshhVRLWgzqkM3MtqGBjfUUJ+kDGqQ6LeyZkVXURrrmVieQUEz1kdKuqLm8Ltn6GL5xrafnjHzOOE2L11FAK2LLK7o6gM7EOdXLDKpIIbaaGx2OxOGfx3O8smPnMoV0DGFZwgCif61LdmbtsYcMTbQnIqhEYrnZQJ8cZjB3AiCN6q3bbjzXA+GIY3g0FlZsjiRlIAJ0kidNDoASazjLwNJtPPZHuIUX7qW/aJcBmIAhdcw8hlkGNywHPTQextgtcuXOoIB5jMQY/cW18apHZzgps21QgveuZQw5hDsn3nO45BTyQE63wnh4s2wu7RLHqx1MTy5DyAo9Ud9uwr1Nut6sYz9gHtVg2a2twQRazOV6jKQSD1AnTYz6VXKvWMsB0ZDsylTHQgj+tUfFWHs6XlIj68eBv1gdhPQ6is9RD+pF9HaknFs5pV4rTqNRSpQ6B7URx+64ACKrSCIOhGqwQw1EHXmNNudS9AcRsZyAIkCZPnI0+H41qOzyCuWYjvA79+9gbttyO+PeW52AJ8KkxoIUqTHQ1m1+z/xGIi/atr3jKq3JkqPDPQTl0HSK0ns1eKtiU5KUYeptgsB1Gg+NRvZXs1YvZTdFtnIUkQSxMDWT7wY6dK3S1Kco/D6oSlKUN0VXgvBbWdTdxC3SDIt2czGdTGgAX1knoV3rReAcEfEMrsvd2F0RV0gARCxpMaFhoBosmSDOzHALNxrlwW1FoNkS2AAGAjxNHtctDzmZ0i6KtNKvLywUrX8zmzaCqFUAACABsANhTlKlRgBxcEg8vOqC2FayTaaJQDUbMCNGHSY25HrudAIqs9pOHP3neopdSoDAalcswwG7CDECTpseQb4aojPS2aJ78MhaVcLdBJE6jccx6g6iu6QOomnwKuLphT6H8Na7pu+fCfQ1a5JLhldwXFcQmJt/NqLbswaDMsEZgwkyskCQc01Te1+Gi+1pIUl88sdAHdio0nQDUzV3x2GNoK0CBcWIPKf9pqHs8KW/jLty4UCFEQFp5DKTprEgCNJpqq5xbitsrf5MTdMXFWS3cHt8WvsQ9vBYooiG/YFpdRF5SJ6gTp/6DSrV2e4Sq5O6Bv3z7NyCVWPsZozHUy22p1QEgzrdkcMrWLdu1bNy63twCFVIJI/P3bir7wvhduysINSACx1Zo6n+ggDkK34WeAE+olLeRHdnez4s+N/FcPnOWYB9WI0nkNBA3nhXsUqMkksIWlJyeWKvCKVI1ZRE8S4LYYFoFpoJNxYUiObcmH3pqpWXlQTzHp+dTHaHGG6/dLPdofF+u/2fur+J+7rG90aSvkm8I6XSRko5b5OKA4gEnxzEaR5Hz9fzqVXDnpQ3ELDLBCzuII9P9jQUhixrBG8FYd/eRdM1nMOu6p/T8aXZJhFtsjIwGZSuoYCSZ9a4sXGt4uy7rlFwG0dIAmCsx1aNPI052bdcPca2zkFWZcpiIJlT1GhH41KVi957qP0yhGzh49S39hr4FjuyfEsH1DAHN5iZHuqyis74aHRLTp7aKI84ABQ+RiPx3AjQMPeDqrLswBHoRNPVT1LHkCvr0yyuGO0q8r2igBV4RSr2oQHxeBt3BFxFf7wB/PaqhxfBLZvZEYkFc2UmSmsRJ1g6xOuh8qs/Gcf3VuVEuTCDq3U+Q3Pp1qni0dSZLEyzHcnqf+tIA5Ut1EljHcc6SMtWc7HlN4n2G9DRAsmuzhGIOnKlEnk6DksFV4wUFq4beYkRv5sF5evOm7NsC/qmYEOTBggFl1HnvUhjLdx7brkAGX2oG4Ej8YoBIKYW+WKqV7t2HJlEA69Try3FW3icfmvoLueISj54+j/uWvAX1t3rDEnIqjVtwtw3gJ6RKgnoKvYNZ534uMsHMO6UHTmpMz656svZjEtDWmk5IKE/YPLzynT0K+tOwn7WkTnX7Cn+ZP0qVeUYXB79zxRMCOVdByFJYz0NKlUIDW8PbOmWOdNd1b+zSpVWhGlOXmO2rSa6bCa5u2bbgAqd9D5wR/WvKVTSian5g39i2TmzLOUgjyOu3xp4cOssxJSCQJ21javaVZ0xzwRyfmd3MAqhQB9b89aIK5MiroJOlKlWkkim2+To4oTsYmJrq5iADEE9aVKrKHFaRIphMzSZgTApUqhBm4gMlxJXw+4/9fhXKYa2xjL50qVVpT5LU2uDjD4ZYEiZJE0TbsrJEbc6VKq0ovW/MGbgdonb3dK4fg1hEYBBBOaP1p39a9pVNEW+CtbPU4QBDCJ5iBGtPi0iMCB4o5dDH+1KlVqKL1PGAg4gZQ3LavBiN9DoJ91e0qsyf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790700"/>
            <a:ext cx="27336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4" name="Picture 4" descr="http://images.radiopaedia.org/images/3601/7487be3e210807eec60b9b1b58804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1981200"/>
            <a:ext cx="3962400" cy="3962400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447800" y="7620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part of the cerebellum is located below the foramen magnum, it is called a Chiari malformation. </a:t>
            </a:r>
            <a:r>
              <a:rPr lang="en-US" sz="1100" dirty="0"/>
              <a:t>http://www.ninds.nih.gov/disorders/chiari/detail_chiari.htm</a:t>
            </a:r>
            <a:endParaRPr lang="en-US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-media-cache-ak0.pinimg.com/236x/d1/32/cd/d132cd4f4578eebc6de197cf1b7d30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271" y="1858536"/>
            <a:ext cx="2182322" cy="175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448" y="1094358"/>
            <a:ext cx="2501537" cy="33353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7774" y="2394113"/>
            <a:ext cx="14686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/>
              <a:t>? </a:t>
            </a:r>
            <a:r>
              <a:rPr lang="en-US" sz="6000" dirty="0">
                <a:sym typeface="Wingdings" panose="05000000000000000000" pitchFamily="2" charset="2"/>
              </a:rPr>
              <a:t></a:t>
            </a:r>
            <a:endParaRPr lang="en-US" sz="6000" dirty="0"/>
          </a:p>
        </p:txBody>
      </p:sp>
      <p:sp>
        <p:nvSpPr>
          <p:cNvPr id="2" name="Rectangle 1"/>
          <p:cNvSpPr/>
          <p:nvPr/>
        </p:nvSpPr>
        <p:spPr>
          <a:xfrm>
            <a:off x="2362200" y="5054025"/>
            <a:ext cx="55418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Headache or facial pain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0" y="245805"/>
            <a:ext cx="56845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/>
              <a:t>Approaching Neurological Symptoms</a:t>
            </a:r>
          </a:p>
        </p:txBody>
      </p:sp>
    </p:spTree>
    <p:extLst>
      <p:ext uri="{BB962C8B-B14F-4D97-AF65-F5344CB8AC3E}">
        <p14:creationId xmlns:p14="http://schemas.microsoft.com/office/powerpoint/2010/main" val="19019223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/>
              <a:t>Chiari Malformation (Types)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b="1" i="1" dirty="0"/>
              <a:t>Type I </a:t>
            </a:r>
          </a:p>
          <a:p>
            <a:pPr>
              <a:buNone/>
            </a:pPr>
            <a:r>
              <a:rPr lang="en-US" dirty="0"/>
              <a:t>     -Extension of the cerebellar tonsils into the foramen magnum, without involving the brain stem 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</a:t>
            </a:r>
            <a:r>
              <a:rPr lang="en-US" b="1" dirty="0"/>
              <a:t> </a:t>
            </a:r>
          </a:p>
          <a:p>
            <a:pPr>
              <a:buNone/>
            </a:pPr>
            <a:r>
              <a:rPr lang="en-US" dirty="0"/>
              <a:t>     -Extension of both cerebellar and brain stem tissue into the foramen magnum </a:t>
            </a:r>
          </a:p>
          <a:p>
            <a:pPr>
              <a:buNone/>
            </a:pPr>
            <a:r>
              <a:rPr lang="en-US" dirty="0"/>
              <a:t>     -Myelomeningocele</a:t>
            </a:r>
          </a:p>
          <a:p>
            <a:pPr>
              <a:buNone/>
            </a:pPr>
            <a:r>
              <a:rPr lang="en-US" dirty="0"/>
              <a:t>     -Hydrocephalus</a:t>
            </a:r>
          </a:p>
          <a:p>
            <a:pPr>
              <a:buNone/>
            </a:pPr>
            <a:endParaRPr lang="en-US" dirty="0"/>
          </a:p>
          <a:p>
            <a:r>
              <a:rPr lang="en-US" b="1" i="1" dirty="0"/>
              <a:t>Type III</a:t>
            </a:r>
          </a:p>
          <a:p>
            <a:r>
              <a:rPr lang="en-US" b="1" i="1" dirty="0"/>
              <a:t>Type IV </a:t>
            </a:r>
          </a:p>
          <a:p>
            <a:endParaRPr lang="en-US" dirty="0"/>
          </a:p>
        </p:txBody>
      </p:sp>
      <p:pic>
        <p:nvPicPr>
          <p:cNvPr id="1026" name="Picture 2" descr="http://img.medscape.com/fullsize/migrated/458/614/jphc458614.fig2.gif"/>
          <p:cNvPicPr>
            <a:picLocks noChangeAspect="1" noChangeArrowheads="1"/>
          </p:cNvPicPr>
          <p:nvPr/>
        </p:nvPicPr>
        <p:blipFill>
          <a:blip r:embed="rId2" cstate="print"/>
          <a:srcRect t="10235" b="6568"/>
          <a:stretch>
            <a:fillRect/>
          </a:stretch>
        </p:blipFill>
        <p:spPr bwMode="auto">
          <a:xfrm>
            <a:off x="5117432" y="3276600"/>
            <a:ext cx="3874168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Introduction to Neurosurgery</a:t>
            </a:r>
          </a:p>
          <a:p>
            <a:r>
              <a:rPr lang="en-US" b="1" dirty="0"/>
              <a:t>Approaching neurological symptoms</a:t>
            </a:r>
          </a:p>
          <a:p>
            <a:r>
              <a:rPr lang="en-US" b="1" dirty="0"/>
              <a:t>Congenital diseases</a:t>
            </a:r>
          </a:p>
          <a:p>
            <a:pPr>
              <a:buNone/>
            </a:pPr>
            <a:r>
              <a:rPr lang="en-US" dirty="0"/>
              <a:t>         </a:t>
            </a:r>
            <a:r>
              <a:rPr lang="en-US" dirty="0">
                <a:solidFill>
                  <a:srgbClr val="FF0000"/>
                </a:solidFill>
              </a:rPr>
              <a:t>Hydrocephalus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Neural Tube Defect</a:t>
            </a:r>
          </a:p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         Chiari Malformation</a:t>
            </a:r>
          </a:p>
          <a:p>
            <a:pPr>
              <a:buNone/>
            </a:pPr>
            <a:r>
              <a:rPr lang="en-US" dirty="0"/>
              <a:t>         Dandy-Walker Malformation</a:t>
            </a:r>
          </a:p>
          <a:p>
            <a:pPr>
              <a:buNone/>
            </a:pPr>
            <a:r>
              <a:rPr lang="en-US" dirty="0"/>
              <a:t>         Craniosynostosis</a:t>
            </a:r>
          </a:p>
          <a:p>
            <a:pPr>
              <a:buNone/>
            </a:pPr>
            <a:r>
              <a:rPr lang="en-US" dirty="0"/>
              <a:t>         Arachnoid Cyst</a:t>
            </a:r>
          </a:p>
          <a:p>
            <a:pPr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3888192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-4 y/o</a:t>
            </a:r>
          </a:p>
          <a:p>
            <a:pPr>
              <a:buNone/>
            </a:pPr>
            <a:r>
              <a:rPr lang="en-US" dirty="0"/>
              <a:t>-No past medical history </a:t>
            </a:r>
          </a:p>
          <a:p>
            <a:pPr>
              <a:buNone/>
            </a:pPr>
            <a:r>
              <a:rPr lang="en-US" dirty="0"/>
              <a:t>-Worsening headache, occipital area x 7 weeks</a:t>
            </a:r>
          </a:p>
          <a:p>
            <a:pPr>
              <a:buNone/>
            </a:pPr>
            <a:r>
              <a:rPr lang="en-US" dirty="0"/>
              <a:t>-His headache worsened last night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sz="2800" dirty="0"/>
              <a:t>-Dizziness </a:t>
            </a:r>
          </a:p>
          <a:p>
            <a:pPr>
              <a:buNone/>
            </a:pPr>
            <a:r>
              <a:rPr lang="en-US" sz="2800" dirty="0"/>
              <a:t>-loss of balance</a:t>
            </a:r>
          </a:p>
          <a:p>
            <a:pPr>
              <a:buNone/>
            </a:pPr>
            <a:r>
              <a:rPr lang="en-US" sz="2800" dirty="0"/>
              <a:t>-N/V twice over the last 3 weeks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869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23669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796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158149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905378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74386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81824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4937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60" y="1332904"/>
            <a:ext cx="8858298" cy="3263504"/>
          </a:xfrm>
        </p:spPr>
        <p:txBody>
          <a:bodyPr>
            <a:noAutofit/>
          </a:bodyPr>
          <a:lstStyle/>
          <a:p>
            <a:r>
              <a:rPr lang="en-US" sz="2400" b="1" dirty="0"/>
              <a:t>Primary vs. secondary headaches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Primary headaches </a:t>
            </a:r>
          </a:p>
          <a:p>
            <a:pPr marL="0" indent="0">
              <a:buNone/>
            </a:pPr>
            <a:r>
              <a:rPr lang="en-US" sz="2400" dirty="0"/>
              <a:t>Are benign, recurrent headaches not caused by underlying disease or structural problems</a:t>
            </a:r>
          </a:p>
          <a:p>
            <a:pPr marL="0" indent="0">
              <a:buNone/>
            </a:pPr>
            <a:r>
              <a:rPr lang="en-US" sz="2400" dirty="0"/>
              <a:t>Examples: Migraines, tension-type headaches, cluster headaches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olidFill>
                  <a:srgbClr val="0070C0"/>
                </a:solidFill>
              </a:rPr>
              <a:t>Secondary headaches </a:t>
            </a:r>
          </a:p>
          <a:p>
            <a:pPr marL="0" indent="0">
              <a:buNone/>
            </a:pPr>
            <a:r>
              <a:rPr lang="en-US" sz="2400" dirty="0"/>
              <a:t>Are caused by an underlying disease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  <a:hlinkClick r:id="rId2"/>
              </a:rPr>
              <a:t></a:t>
            </a:r>
            <a:r>
              <a:rPr lang="en-US" sz="2400" dirty="0">
                <a:hlinkClick r:id="rId2"/>
              </a:rPr>
              <a:t>International Headache Society</a:t>
            </a:r>
            <a:r>
              <a:rPr lang="en-US" sz="2400" dirty="0"/>
              <a:t> (IHS) classification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lang="en-US" sz="2400" dirty="0"/>
              <a:t>Certain </a:t>
            </a:r>
            <a:r>
              <a:rPr lang="en-US" sz="2400" b="1" dirty="0">
                <a:solidFill>
                  <a:srgbClr val="FF0000"/>
                </a:solidFill>
              </a:rPr>
              <a:t>"red flags" </a:t>
            </a:r>
            <a:r>
              <a:rPr lang="en-US" sz="2400" dirty="0"/>
              <a:t>indicate a secondary headache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360724"/>
            <a:ext cx="2185606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42971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423424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27454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00822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550" y="623888"/>
            <a:ext cx="6438900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563929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-   Other exam findings?</a:t>
            </a:r>
          </a:p>
          <a:p>
            <a:pPr>
              <a:buFontTx/>
              <a:buChar char="-"/>
            </a:pPr>
            <a:r>
              <a:rPr lang="en-US" dirty="0"/>
              <a:t>D/D?</a:t>
            </a:r>
          </a:p>
          <a:p>
            <a:pPr>
              <a:buFontTx/>
              <a:buChar char="-"/>
            </a:pPr>
            <a:r>
              <a:rPr lang="en-US" dirty="0"/>
              <a:t>What do u want to do?</a:t>
            </a:r>
          </a:p>
        </p:txBody>
      </p:sp>
    </p:spTree>
    <p:extLst>
      <p:ext uri="{BB962C8B-B14F-4D97-AF65-F5344CB8AC3E}">
        <p14:creationId xmlns:p14="http://schemas.microsoft.com/office/powerpoint/2010/main" val="14670900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507" y="90487"/>
            <a:ext cx="3919093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2150"/>
            <a:ext cx="3924300" cy="34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 l="13193" r="5448"/>
          <a:stretch>
            <a:fillRect/>
          </a:stretch>
        </p:blipFill>
        <p:spPr bwMode="auto">
          <a:xfrm>
            <a:off x="2895600" y="3762375"/>
            <a:ext cx="2819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57809" y="3702802"/>
            <a:ext cx="3533791" cy="3078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 l="15385"/>
          <a:stretch>
            <a:fillRect/>
          </a:stretch>
        </p:blipFill>
        <p:spPr bwMode="auto">
          <a:xfrm>
            <a:off x="76200" y="3733799"/>
            <a:ext cx="2971800" cy="3060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193578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 you want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7869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CA" sz="4000" dirty="0"/>
              <a:t>Cerebellar 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991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/>
              <a:t>-Gait ataxia</a:t>
            </a:r>
          </a:p>
          <a:p>
            <a:pPr>
              <a:buNone/>
            </a:pPr>
            <a:r>
              <a:rPr lang="en-US" b="1" dirty="0"/>
              <a:t>-Truncal ataxia</a:t>
            </a:r>
          </a:p>
          <a:p>
            <a:pPr>
              <a:buNone/>
            </a:pPr>
            <a:r>
              <a:rPr lang="en-US" b="1" dirty="0"/>
              <a:t>-Limb ataxia </a:t>
            </a:r>
            <a:r>
              <a:rPr lang="en-US" sz="2100" dirty="0"/>
              <a:t>Finger-nose and heel-knee-shin </a:t>
            </a:r>
          </a:p>
          <a:p>
            <a:pPr>
              <a:buNone/>
            </a:pPr>
            <a:r>
              <a:rPr lang="en-US" sz="2100" dirty="0"/>
              <a:t>             </a:t>
            </a:r>
            <a:r>
              <a:rPr lang="en-US" sz="2100" dirty="0">
                <a:sym typeface="Wingdings" pitchFamily="2" charset="2"/>
              </a:rPr>
              <a:t></a:t>
            </a:r>
            <a:r>
              <a:rPr lang="en-US" sz="2100" dirty="0"/>
              <a:t> intention tremor , dysmetria (past pointing) &amp;dysrhythmia</a:t>
            </a:r>
            <a:endParaRPr lang="en-US" b="1" dirty="0"/>
          </a:p>
          <a:p>
            <a:pPr>
              <a:buNone/>
            </a:pPr>
            <a:r>
              <a:rPr lang="en-US" b="1" dirty="0"/>
              <a:t>-Cerebellar dysarthria</a:t>
            </a:r>
          </a:p>
          <a:p>
            <a:pPr>
              <a:buNone/>
            </a:pPr>
            <a:r>
              <a:rPr lang="en-US" b="1" dirty="0"/>
              <a:t>-Hypotonia</a:t>
            </a:r>
          </a:p>
          <a:p>
            <a:pPr>
              <a:buNone/>
            </a:pPr>
            <a:r>
              <a:rPr lang="en-US" b="1" dirty="0"/>
              <a:t>-Rapid alternating movements </a:t>
            </a:r>
            <a:r>
              <a:rPr lang="en-US" sz="2200" dirty="0"/>
              <a:t>(dysdiadochokinesia)</a:t>
            </a:r>
            <a:endParaRPr lang="en-US" dirty="0"/>
          </a:p>
          <a:p>
            <a:pPr>
              <a:buNone/>
            </a:pPr>
            <a:r>
              <a:rPr lang="en-US" b="1" dirty="0"/>
              <a:t>-Tremor</a:t>
            </a:r>
          </a:p>
          <a:p>
            <a:r>
              <a:rPr lang="en-US" b="1" dirty="0"/>
              <a:t>-Nystagmus  </a:t>
            </a:r>
            <a:r>
              <a:rPr lang="en-US" sz="1700" dirty="0"/>
              <a:t>gaze-evoked</a:t>
            </a:r>
            <a:r>
              <a:rPr lang="en-US" sz="1700" b="1" dirty="0"/>
              <a:t>, </a:t>
            </a:r>
            <a:r>
              <a:rPr lang="en-US" sz="1900" dirty="0"/>
              <a:t>horizontal drift followed by </a:t>
            </a:r>
            <a:r>
              <a:rPr lang="en-US" sz="1900" u="sng" dirty="0"/>
              <a:t>a fast correction</a:t>
            </a:r>
            <a:endParaRPr lang="en-US" sz="2200" b="1" u="sng" dirty="0"/>
          </a:p>
          <a:p>
            <a:endParaRPr lang="en-CA" dirty="0"/>
          </a:p>
        </p:txBody>
      </p:sp>
      <p:pic>
        <p:nvPicPr>
          <p:cNvPr id="31745" name="Picture 1" descr="C:\Documents and Settings\s0088657\Desktop\New Image.BMP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-17000" contrast="51000"/>
          </a:blip>
          <a:srcRect l="4687" t="25102" r="3125" b="16326"/>
          <a:stretch>
            <a:fillRect/>
          </a:stretch>
        </p:blipFill>
        <p:spPr bwMode="auto">
          <a:xfrm>
            <a:off x="2819400" y="5105400"/>
            <a:ext cx="3581400" cy="1699647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/>
            </a:outerShdw>
          </a:effectLst>
        </p:spPr>
      </p:pic>
    </p:spTree>
    <p:extLst>
      <p:ext uri="{BB962C8B-B14F-4D97-AF65-F5344CB8AC3E}">
        <p14:creationId xmlns:p14="http://schemas.microsoft.com/office/powerpoint/2010/main" val="20907540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"/>
          <p:cNvSpPr>
            <a:spLocks/>
          </p:cNvSpPr>
          <p:nvPr/>
        </p:nvSpPr>
        <p:spPr bwMode="auto">
          <a:xfrm>
            <a:off x="0" y="0"/>
            <a:ext cx="1444625" cy="6858000"/>
          </a:xfrm>
          <a:prstGeom prst="rect">
            <a:avLst/>
          </a:prstGeom>
          <a:gradFill rotWithShape="0">
            <a:gsLst>
              <a:gs pos="0">
                <a:srgbClr val="008080"/>
              </a:gs>
              <a:gs pos="100000">
                <a:srgbClr val="3366C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ar-S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20713" y="1447800"/>
            <a:ext cx="8523287" cy="77788"/>
            <a:chOff x="0" y="0"/>
            <a:chExt cx="5369" cy="49"/>
          </a:xfrm>
        </p:grpSpPr>
        <p:sp>
          <p:nvSpPr>
            <p:cNvPr id="66568" name="Line 2"/>
            <p:cNvSpPr>
              <a:spLocks noChangeShapeType="1"/>
            </p:cNvSpPr>
            <p:nvPr/>
          </p:nvSpPr>
          <p:spPr bwMode="auto">
            <a:xfrm>
              <a:off x="0" y="48"/>
              <a:ext cx="5369" cy="1"/>
            </a:xfrm>
            <a:prstGeom prst="line">
              <a:avLst/>
            </a:prstGeom>
            <a:noFill/>
            <a:ln w="254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66569" name="Line 3"/>
            <p:cNvSpPr>
              <a:spLocks noChangeShapeType="1"/>
            </p:cNvSpPr>
            <p:nvPr/>
          </p:nvSpPr>
          <p:spPr bwMode="auto">
            <a:xfrm>
              <a:off x="0" y="0"/>
              <a:ext cx="5369" cy="1"/>
            </a:xfrm>
            <a:prstGeom prst="line">
              <a:avLst/>
            </a:prstGeom>
            <a:noFill/>
            <a:ln w="76200" cap="sq">
              <a:solidFill>
                <a:srgbClr val="999933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</p:grpSp>
      <p:pic>
        <p:nvPicPr>
          <p:cNvPr id="66564" name="Picture 5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257800"/>
            <a:ext cx="7413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Rectangle 7"/>
          <p:cNvSpPr>
            <a:spLocks/>
          </p:cNvSpPr>
          <p:nvPr/>
        </p:nvSpPr>
        <p:spPr bwMode="auto">
          <a:xfrm>
            <a:off x="1447800" y="6432550"/>
            <a:ext cx="58293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1275" bIns="0" anchor="ctr"/>
          <a:lstStyle/>
          <a:p>
            <a:pPr marL="41275" algn="ctr"/>
            <a:endParaRPr lang="en-US" sz="1400" dirty="0">
              <a:solidFill>
                <a:schemeClr val="tx1"/>
              </a:solidFill>
              <a:ea typeface="Lucida Grande" charset="0"/>
              <a:cs typeface="Lucida Grande" charset="0"/>
            </a:endParaRPr>
          </a:p>
          <a:p>
            <a:pPr marL="41275"/>
            <a:r>
              <a:rPr lang="en-US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Times New Roman" pitchFamily="18" charset="0"/>
              </a:rPr>
              <a:t>Common Congenital Neurosurgical Diseases</a:t>
            </a:r>
          </a:p>
        </p:txBody>
      </p:sp>
      <p:sp>
        <p:nvSpPr>
          <p:cNvPr id="66567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762000" y="609600"/>
            <a:ext cx="8229600" cy="4525963"/>
          </a:xfrm>
        </p:spPr>
        <p:txBody>
          <a:bodyPr rIns="31750">
            <a:normAutofit fontScale="92500" lnSpcReduction="10000"/>
          </a:bodyPr>
          <a:lstStyle/>
          <a:p>
            <a:pPr eaLnBrk="1" hangingPunct="1"/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/>
              <a:t>Thank You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4000" dirty="0"/>
          </a:p>
          <a:p>
            <a:pPr algn="ctr" eaLnBrk="1" hangingPunct="1">
              <a:buFont typeface="Wingdings" pitchFamily="2" charset="2"/>
              <a:buNone/>
            </a:pPr>
            <a:r>
              <a:rPr lang="en-US" sz="4000" dirty="0">
                <a:solidFill>
                  <a:srgbClr val="002060"/>
                </a:solidFill>
              </a:rPr>
              <a:t>Dr_ajlan79@hotmail.com</a:t>
            </a:r>
          </a:p>
        </p:txBody>
      </p:sp>
    </p:spTree>
    <p:extLst>
      <p:ext uri="{BB962C8B-B14F-4D97-AF65-F5344CB8AC3E}">
        <p14:creationId xmlns:p14="http://schemas.microsoft.com/office/powerpoint/2010/main" val="253184966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3520" y="1310202"/>
            <a:ext cx="5277686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89218" y="5577136"/>
            <a:ext cx="512618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http://www.slideshare.net/oxfordshireloc/headache-dr-paul-davies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797968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>
                <a:hlinkClick r:id="rId3" tooltip="Vascular disease"/>
              </a:rPr>
              <a:t>V</a:t>
            </a:r>
            <a:r>
              <a:rPr lang="en-US" sz="2000" dirty="0">
                <a:hlinkClick r:id="rId3" tooltip="Vascular disease"/>
              </a:rPr>
              <a:t>ascular</a:t>
            </a:r>
            <a:endParaRPr lang="en-US" sz="2000" dirty="0"/>
          </a:p>
          <a:p>
            <a:r>
              <a:rPr lang="en-US" sz="2000" b="1" dirty="0">
                <a:hlinkClick r:id="rId4" tooltip="Inflammation"/>
              </a:rPr>
              <a:t>I</a:t>
            </a:r>
            <a:r>
              <a:rPr lang="en-US" sz="2000" dirty="0">
                <a:hlinkClick r:id="rId4" tooltip="Inflammation"/>
              </a:rPr>
              <a:t>nflammatory</a:t>
            </a:r>
            <a:r>
              <a:rPr lang="en-US" sz="2000" dirty="0"/>
              <a:t>/</a:t>
            </a:r>
            <a:r>
              <a:rPr lang="en-US" sz="2000" b="1" dirty="0">
                <a:hlinkClick r:id="rId5" tooltip="Infectious"/>
              </a:rPr>
              <a:t>I</a:t>
            </a:r>
            <a:r>
              <a:rPr lang="en-US" sz="2000" dirty="0">
                <a:hlinkClick r:id="rId5" tooltip="Infectious"/>
              </a:rPr>
              <a:t>nfectious</a:t>
            </a:r>
            <a:endParaRPr lang="en-US" sz="2000" dirty="0"/>
          </a:p>
          <a:p>
            <a:r>
              <a:rPr lang="en-US" sz="2000" b="1" dirty="0">
                <a:hlinkClick r:id="rId6" tooltip="Neoplasm"/>
              </a:rPr>
              <a:t>N</a:t>
            </a:r>
            <a:r>
              <a:rPr lang="en-US" sz="2000" dirty="0">
                <a:hlinkClick r:id="rId6" tooltip="Neoplasm"/>
              </a:rPr>
              <a:t>eoplastic</a:t>
            </a:r>
            <a:endParaRPr lang="en-US" sz="2000" dirty="0"/>
          </a:p>
          <a:p>
            <a:r>
              <a:rPr lang="en-US" sz="2000" b="1" dirty="0">
                <a:hlinkClick r:id="rId7" tooltip="Degenerative disease"/>
              </a:rPr>
              <a:t>D</a:t>
            </a:r>
            <a:r>
              <a:rPr lang="en-US" sz="2000" dirty="0">
                <a:hlinkClick r:id="rId7" tooltip="Degenerative disease"/>
              </a:rPr>
              <a:t>egenerative</a:t>
            </a:r>
            <a:r>
              <a:rPr lang="en-US" sz="2000" dirty="0"/>
              <a:t>/</a:t>
            </a:r>
            <a:r>
              <a:rPr lang="en-US" sz="2000" b="1" dirty="0">
                <a:hlinkClick r:id="rId8" tooltip="Deficiency (medicine)"/>
              </a:rPr>
              <a:t>D</a:t>
            </a:r>
            <a:r>
              <a:rPr lang="en-US" sz="2000" dirty="0">
                <a:hlinkClick r:id="rId8" tooltip="Deficiency (medicine)"/>
              </a:rPr>
              <a:t>eficiency</a:t>
            </a:r>
            <a:r>
              <a:rPr lang="en-US" sz="2000" dirty="0"/>
              <a:t>/</a:t>
            </a:r>
            <a:r>
              <a:rPr lang="en-US" sz="2000" b="1" dirty="0">
                <a:hlinkClick r:id="rId9" tooltip="Drugs"/>
              </a:rPr>
              <a:t>D</a:t>
            </a:r>
            <a:r>
              <a:rPr lang="en-US" sz="2000" dirty="0">
                <a:hlinkClick r:id="rId9" tooltip="Drugs"/>
              </a:rPr>
              <a:t>rugs</a:t>
            </a:r>
            <a:endParaRPr lang="en-US" sz="2000" dirty="0"/>
          </a:p>
          <a:p>
            <a:r>
              <a:rPr lang="en-US" sz="2000" b="1" dirty="0">
                <a:hlinkClick r:id="rId10" tooltip="Idiopathic"/>
              </a:rPr>
              <a:t>I</a:t>
            </a:r>
            <a:r>
              <a:rPr lang="en-US" sz="2000" dirty="0">
                <a:hlinkClick r:id="rId10" tooltip="Idiopathic"/>
              </a:rPr>
              <a:t>diopathic</a:t>
            </a:r>
            <a:r>
              <a:rPr lang="en-US" sz="2000" dirty="0"/>
              <a:t>/</a:t>
            </a:r>
            <a:r>
              <a:rPr lang="en-US" sz="2000" b="1" dirty="0">
                <a:hlinkClick r:id="rId11" tooltip="Substance intoxication"/>
              </a:rPr>
              <a:t>I</a:t>
            </a:r>
            <a:r>
              <a:rPr lang="en-US" sz="2000" dirty="0">
                <a:hlinkClick r:id="rId11" tooltip="Substance intoxication"/>
              </a:rPr>
              <a:t>ntoxication</a:t>
            </a:r>
            <a:r>
              <a:rPr lang="en-US" sz="2000" dirty="0"/>
              <a:t>/</a:t>
            </a:r>
            <a:r>
              <a:rPr lang="en-US" sz="2000" b="1" dirty="0">
                <a:hlinkClick r:id="rId12" tooltip="Iatrogenesis"/>
              </a:rPr>
              <a:t>I</a:t>
            </a:r>
            <a:r>
              <a:rPr lang="en-US" sz="2000" dirty="0">
                <a:hlinkClick r:id="rId12" tooltip="Iatrogenesis"/>
              </a:rPr>
              <a:t>atrogenic</a:t>
            </a:r>
            <a:endParaRPr lang="en-US" sz="2000" dirty="0"/>
          </a:p>
          <a:p>
            <a:r>
              <a:rPr lang="en-US" sz="2000" b="1" dirty="0">
                <a:hlinkClick r:id="rId13" tooltip="Congenital disorder"/>
              </a:rPr>
              <a:t>C</a:t>
            </a:r>
            <a:r>
              <a:rPr lang="en-US" sz="2000" dirty="0">
                <a:hlinkClick r:id="rId13" tooltip="Congenital disorder"/>
              </a:rPr>
              <a:t>ongenital</a:t>
            </a:r>
            <a:endParaRPr lang="en-US" sz="2000" dirty="0"/>
          </a:p>
          <a:p>
            <a:r>
              <a:rPr lang="en-US" sz="2000" b="1" dirty="0">
                <a:hlinkClick r:id="rId14" tooltip="Autoimmune disease"/>
              </a:rPr>
              <a:t>A</a:t>
            </a:r>
            <a:r>
              <a:rPr lang="en-US" sz="2000" dirty="0">
                <a:hlinkClick r:id="rId14" tooltip="Autoimmune disease"/>
              </a:rPr>
              <a:t>utoimmune</a:t>
            </a:r>
            <a:r>
              <a:rPr lang="en-US" sz="2000" dirty="0"/>
              <a:t>/</a:t>
            </a:r>
            <a:r>
              <a:rPr lang="en-US" sz="2000" b="1" dirty="0">
                <a:hlinkClick r:id="rId15" tooltip="Allergy"/>
              </a:rPr>
              <a:t>A</a:t>
            </a:r>
            <a:r>
              <a:rPr lang="en-US" sz="2000" dirty="0">
                <a:hlinkClick r:id="rId15" tooltip="Allergy"/>
              </a:rPr>
              <a:t>llergic</a:t>
            </a:r>
            <a:r>
              <a:rPr lang="en-US" sz="2000" dirty="0"/>
              <a:t>/</a:t>
            </a:r>
            <a:r>
              <a:rPr lang="en-US" sz="2000" b="1" dirty="0">
                <a:hlinkClick r:id="rId16" tooltip="Anatomy"/>
              </a:rPr>
              <a:t>A</a:t>
            </a:r>
            <a:r>
              <a:rPr lang="en-US" sz="2000" dirty="0">
                <a:hlinkClick r:id="rId16" tooltip="Anatomy"/>
              </a:rPr>
              <a:t>natomic</a:t>
            </a:r>
            <a:endParaRPr lang="en-US" sz="2000" dirty="0"/>
          </a:p>
          <a:p>
            <a:r>
              <a:rPr lang="en-US" sz="2000" b="1" dirty="0">
                <a:hlinkClick r:id="rId17" tooltip="Trauma (medicine)"/>
              </a:rPr>
              <a:t>T</a:t>
            </a:r>
            <a:r>
              <a:rPr lang="en-US" sz="2000" dirty="0">
                <a:hlinkClick r:id="rId17" tooltip="Trauma (medicine)"/>
              </a:rPr>
              <a:t>raumatic</a:t>
            </a:r>
            <a:endParaRPr lang="en-US" sz="2000" dirty="0"/>
          </a:p>
          <a:p>
            <a:r>
              <a:rPr lang="en-US" sz="2000" b="1" dirty="0">
                <a:hlinkClick r:id="rId18" tooltip="Endocrine disease"/>
              </a:rPr>
              <a:t>E</a:t>
            </a:r>
            <a:r>
              <a:rPr lang="en-US" sz="2000" dirty="0">
                <a:hlinkClick r:id="rId18" tooltip="Endocrine disease"/>
              </a:rPr>
              <a:t>ndocrine</a:t>
            </a:r>
            <a:r>
              <a:rPr lang="en-US" sz="2000" dirty="0"/>
              <a:t>/</a:t>
            </a:r>
            <a:r>
              <a:rPr lang="en-US" sz="2000" b="1" dirty="0">
                <a:hlinkClick r:id="rId19" tooltip="Environmental epidemiology"/>
              </a:rPr>
              <a:t>E</a:t>
            </a:r>
            <a:r>
              <a:rPr lang="en-US" sz="2000" dirty="0">
                <a:hlinkClick r:id="rId19" tooltip="Environmental epidemiology"/>
              </a:rPr>
              <a:t>nvironmental</a:t>
            </a:r>
            <a:endParaRPr lang="en-US" sz="2000" dirty="0"/>
          </a:p>
          <a:p>
            <a:r>
              <a:rPr lang="en-US" sz="2000" b="1" dirty="0">
                <a:hlinkClick r:id="rId20" tooltip="Metabolic disorder"/>
              </a:rPr>
              <a:t>M</a:t>
            </a:r>
            <a:r>
              <a:rPr lang="en-US" sz="2000" dirty="0">
                <a:hlinkClick r:id="rId20" tooltip="Metabolic disorder"/>
              </a:rPr>
              <a:t>etabolic</a:t>
            </a:r>
            <a:endParaRPr lang="en-US" sz="2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3400" y="7322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018080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655" y="1407622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 the headache serious?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990" y="2438665"/>
            <a:ext cx="8539299" cy="37313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The American College for Emergency Physicians published criteria for </a:t>
            </a:r>
            <a:r>
              <a:rPr lang="en-US" sz="2000" b="1" dirty="0">
                <a:solidFill>
                  <a:srgbClr val="0070C0"/>
                </a:solidFill>
              </a:rPr>
              <a:t>low-risk headaches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b="1" dirty="0"/>
              <a:t>-Age younger than 30 years</a:t>
            </a:r>
          </a:p>
          <a:p>
            <a:pPr marL="0" indent="0">
              <a:buNone/>
            </a:pPr>
            <a:r>
              <a:rPr lang="en-US" sz="2000" b="1" dirty="0"/>
              <a:t>-Features typical of primary headache</a:t>
            </a:r>
          </a:p>
          <a:p>
            <a:pPr marL="0" indent="0">
              <a:buNone/>
            </a:pPr>
            <a:r>
              <a:rPr lang="en-US" sz="2000" b="1" dirty="0"/>
              <a:t>-History of similar headache</a:t>
            </a:r>
          </a:p>
          <a:p>
            <a:pPr marL="0" indent="0">
              <a:buNone/>
            </a:pPr>
            <a:r>
              <a:rPr lang="en-US" sz="2000" b="1" dirty="0"/>
              <a:t>-No abnormal findings on neurologic exam</a:t>
            </a:r>
          </a:p>
          <a:p>
            <a:pPr marL="0" indent="0">
              <a:buNone/>
            </a:pPr>
            <a:r>
              <a:rPr lang="en-US" sz="2000" b="1" dirty="0"/>
              <a:t>-No concerning change in normal headache pattern</a:t>
            </a:r>
          </a:p>
          <a:p>
            <a:pPr marL="0" indent="0">
              <a:buNone/>
            </a:pPr>
            <a:r>
              <a:rPr lang="en-US" sz="2000" b="1" dirty="0"/>
              <a:t>-No high-risk comorbid conditions (for example, HIV)</a:t>
            </a:r>
          </a:p>
          <a:p>
            <a:pPr marL="0" indent="0">
              <a:buNone/>
            </a:pPr>
            <a:r>
              <a:rPr lang="en-US" sz="2000" b="1" dirty="0"/>
              <a:t>-No new concerning history or physical examination findings</a:t>
            </a:r>
          </a:p>
          <a:p>
            <a:endParaRPr lang="en-US" sz="20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4048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21356932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667" y="801538"/>
            <a:ext cx="7886700" cy="994172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Red Flags: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544" y="1600200"/>
            <a:ext cx="8529204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/>
              <a:t>-In general</a:t>
            </a:r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People complaining of their "first" or "worst" headache</a:t>
            </a:r>
            <a:endParaRPr lang="en-US" sz="1800" baseline="30000" dirty="0"/>
          </a:p>
          <a:p>
            <a:pPr marL="0" indent="0">
              <a:buNone/>
            </a:pPr>
            <a:r>
              <a:rPr lang="en-US" sz="1800" dirty="0">
                <a:sym typeface="Wingdings" panose="05000000000000000000" pitchFamily="2" charset="2"/>
              </a:rPr>
              <a:t></a:t>
            </a:r>
            <a:r>
              <a:rPr lang="en-US" sz="1800" dirty="0"/>
              <a:t>Progressively worsening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The American Headache Society recommends using "SSNOOP", a mnemonic to remember </a:t>
            </a:r>
            <a:r>
              <a:rPr lang="en-US" sz="1800" dirty="0">
                <a:solidFill>
                  <a:srgbClr val="FF0000"/>
                </a:solidFill>
              </a:rPr>
              <a:t>the red flags</a:t>
            </a:r>
            <a:r>
              <a:rPr lang="en-US" sz="1800" dirty="0"/>
              <a:t> for identifying a secondary headache:</a:t>
            </a:r>
          </a:p>
          <a:p>
            <a:endParaRPr lang="en-US" sz="1800" dirty="0"/>
          </a:p>
          <a:p>
            <a:pPr marL="0" indent="0">
              <a:buNone/>
            </a:pPr>
            <a:r>
              <a:rPr lang="en-US" sz="1800" b="1" dirty="0"/>
              <a:t>Systemic symptoms (fever or weight loss)</a:t>
            </a:r>
          </a:p>
          <a:p>
            <a:pPr marL="0" indent="0">
              <a:buNone/>
            </a:pPr>
            <a:r>
              <a:rPr lang="en-US" sz="1800" b="1" dirty="0"/>
              <a:t>Systemic disease (HIV infection, malignancy)</a:t>
            </a:r>
          </a:p>
          <a:p>
            <a:pPr marL="0" indent="0">
              <a:buNone/>
            </a:pPr>
            <a:r>
              <a:rPr lang="en-US" sz="1800" b="1" dirty="0"/>
              <a:t>Neurologic symptoms or signs</a:t>
            </a:r>
          </a:p>
          <a:p>
            <a:pPr marL="0" indent="0">
              <a:buNone/>
            </a:pPr>
            <a:r>
              <a:rPr lang="en-US" sz="1800" b="1" dirty="0"/>
              <a:t>Onset sudden (thunderclap headache)</a:t>
            </a:r>
          </a:p>
          <a:p>
            <a:pPr marL="0" indent="0">
              <a:buNone/>
            </a:pPr>
            <a:r>
              <a:rPr lang="en-US" sz="1800" b="1" dirty="0"/>
              <a:t>Onset after age 40 years</a:t>
            </a:r>
          </a:p>
          <a:p>
            <a:pPr marL="0" indent="0">
              <a:buNone/>
            </a:pPr>
            <a:r>
              <a:rPr lang="en-US" sz="1800" b="1" dirty="0"/>
              <a:t>Previous headache history (first, worst, or different headache)</a:t>
            </a:r>
          </a:p>
          <a:p>
            <a:pPr marL="0" indent="0">
              <a:buNone/>
            </a:pPr>
            <a:endParaRPr lang="en-US" sz="4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14796" y="304069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Headache</a:t>
            </a:r>
          </a:p>
        </p:txBody>
      </p:sp>
    </p:spTree>
    <p:extLst>
      <p:ext uri="{BB962C8B-B14F-4D97-AF65-F5344CB8AC3E}">
        <p14:creationId xmlns:p14="http://schemas.microsoft.com/office/powerpoint/2010/main" val="1812393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Documents and Settings\srv_dicomgenericuser\My Documents\2.jpg"/>
          <p:cNvPicPr>
            <a:picLocks noChangeAspect="1" noChangeArrowheads="1"/>
          </p:cNvPicPr>
          <p:nvPr/>
        </p:nvPicPr>
        <p:blipFill>
          <a:blip r:embed="rId2" cstate="print"/>
          <a:srcRect l="18750" t="12500" r="20313" b="10938"/>
          <a:stretch>
            <a:fillRect/>
          </a:stretch>
        </p:blipFill>
        <p:spPr bwMode="auto">
          <a:xfrm>
            <a:off x="1638300" y="457200"/>
            <a:ext cx="5486400" cy="6189784"/>
          </a:xfrm>
          <a:prstGeom prst="rect">
            <a:avLst/>
          </a:prstGeom>
          <a:noFill/>
        </p:spPr>
      </p:pic>
      <p:pic>
        <p:nvPicPr>
          <p:cNvPr id="6" name="Picture 5" descr="http://www.al9or.net/wp-content/uploads/هيدر-جامعة-الملك-سعود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5800" y="76200"/>
            <a:ext cx="762000" cy="762000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859</Words>
  <Application>Microsoft Office PowerPoint</Application>
  <PresentationFormat>On-screen Show (4:3)</PresentationFormat>
  <Paragraphs>364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9" baseType="lpstr">
      <vt:lpstr>Arial</vt:lpstr>
      <vt:lpstr>Arial Bold</vt:lpstr>
      <vt:lpstr>Arial Italic</vt:lpstr>
      <vt:lpstr>Calibri</vt:lpstr>
      <vt:lpstr>Lucida Grande</vt:lpstr>
      <vt:lpstr>Times New Roman</vt:lpstr>
      <vt:lpstr>Wingdings</vt:lpstr>
      <vt:lpstr>ヒラギノ明朝 ProN W3</vt:lpstr>
      <vt:lpstr>ヒラギノ角ゴ ProN W3</vt:lpstr>
      <vt:lpstr>ヒラギノ角ゴ ProN W6</vt:lpstr>
      <vt:lpstr>Office Theme</vt:lpstr>
      <vt:lpstr>Congenital Neurosurgical Diseases</vt:lpstr>
      <vt:lpstr>Learning Objectives</vt:lpstr>
      <vt:lpstr>Neurosciences </vt:lpstr>
      <vt:lpstr>PowerPoint Presentation</vt:lpstr>
      <vt:lpstr>Headache</vt:lpstr>
      <vt:lpstr>Headache</vt:lpstr>
      <vt:lpstr>Is the headache serious?</vt:lpstr>
      <vt:lpstr>Red Flags:</vt:lpstr>
      <vt:lpstr>PowerPoint Presentation</vt:lpstr>
      <vt:lpstr>Differential Diagnosis of CNS space-occupying</vt:lpstr>
      <vt:lpstr>1- Local compression  2- Mass effect &amp; Herniation  3- High ICP</vt:lpstr>
      <vt:lpstr>PowerPoint Presentation</vt:lpstr>
      <vt:lpstr>Hydrocephalus</vt:lpstr>
      <vt:lpstr>Causes of hydrocephalus </vt:lpstr>
      <vt:lpstr>Physiology</vt:lpstr>
      <vt:lpstr>PowerPoint Presentation</vt:lpstr>
      <vt:lpstr>Types of hydrocephalus</vt:lpstr>
      <vt:lpstr>Types of hydrocephalus</vt:lpstr>
      <vt:lpstr>Etiology</vt:lpstr>
      <vt:lpstr>Etiology</vt:lpstr>
      <vt:lpstr>Etiology</vt:lpstr>
      <vt:lpstr>Etiology</vt:lpstr>
      <vt:lpstr>Clinical features</vt:lpstr>
      <vt:lpstr>Clinical features</vt:lpstr>
      <vt:lpstr>Investigations</vt:lpstr>
      <vt:lpstr>Investigations</vt:lpstr>
      <vt:lpstr>Treatment</vt:lpstr>
      <vt:lpstr>Neural Tube Defect</vt:lpstr>
      <vt:lpstr>PowerPoint Presentation</vt:lpstr>
      <vt:lpstr>Types of Myelodysplasia</vt:lpstr>
      <vt:lpstr>NTD</vt:lpstr>
      <vt:lpstr>NTD</vt:lpstr>
      <vt:lpstr>NTD</vt:lpstr>
      <vt:lpstr>PowerPoint Presentation</vt:lpstr>
      <vt:lpstr>NTD</vt:lpstr>
      <vt:lpstr>NTD</vt:lpstr>
      <vt:lpstr>Other congenital anomalies</vt:lpstr>
      <vt:lpstr>Other congenital anomalies</vt:lpstr>
      <vt:lpstr>Chiari Malformation</vt:lpstr>
      <vt:lpstr>Chiari Malformation (Types) </vt:lpstr>
      <vt:lpstr>Learning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 you want to do?</vt:lpstr>
      <vt:lpstr>Cerebellar 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Neurosciences</dc:title>
  <dc:creator>ABDULRAZZAG AJLAN</dc:creator>
  <cp:lastModifiedBy>ABDULRAZZAG AJLAN</cp:lastModifiedBy>
  <cp:revision>52</cp:revision>
  <dcterms:created xsi:type="dcterms:W3CDTF">2006-08-16T00:00:00Z</dcterms:created>
  <dcterms:modified xsi:type="dcterms:W3CDTF">2016-03-21T06:44:51Z</dcterms:modified>
</cp:coreProperties>
</file>