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68" r:id="rId1"/>
  </p:sldMasterIdLst>
  <p:sldIdLst>
    <p:sldId id="256" r:id="rId2"/>
    <p:sldId id="257" r:id="rId3"/>
    <p:sldId id="259" r:id="rId4"/>
    <p:sldId id="260" r:id="rId5"/>
    <p:sldId id="301"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84380"/>
    <p:restoredTop sz="93369" autoAdjust="0"/>
  </p:normalViewPr>
  <p:slideViewPr>
    <p:cSldViewPr>
      <p:cViewPr varScale="1">
        <p:scale>
          <a:sx n="109" d="100"/>
          <a:sy n="109" d="100"/>
        </p:scale>
        <p:origin x="2340"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1">
        <a:schemeClr val="bg2"/>
      </p:bgRef>
    </p:bg>
    <p:spTree>
      <p:nvGrpSpPr>
        <p:cNvPr id="1" name=""/>
        <p:cNvGrpSpPr/>
        <p:nvPr/>
      </p:nvGrpSpPr>
      <p:grpSpPr>
        <a:xfrm>
          <a:off x="0" y="0"/>
          <a:ext cx="0" cy="0"/>
          <a:chOff x="0" y="0"/>
          <a:chExt cx="0" cy="0"/>
        </a:xfrm>
      </p:grpSpPr>
      <p:sp>
        <p:nvSpPr>
          <p:cNvPr id="7" name="مستطيل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مستطيل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مستطيل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عنوان 7"/>
          <p:cNvSpPr>
            <a:spLocks noGrp="1"/>
          </p:cNvSpPr>
          <p:nvPr>
            <p:ph type="ctrTitle"/>
          </p:nvPr>
        </p:nvSpPr>
        <p:spPr>
          <a:xfrm>
            <a:off x="2362200" y="4038600"/>
            <a:ext cx="6477000" cy="1828800"/>
          </a:xfrm>
        </p:spPr>
        <p:txBody>
          <a:bodyPr anchor="b"/>
          <a:lstStyle>
            <a:lvl1pPr>
              <a:defRPr cap="all" baseline="0"/>
            </a:lvl1pPr>
          </a:lstStyle>
          <a:p>
            <a:r>
              <a:rPr kumimoji="0" lang="ar-SA" smtClean="0"/>
              <a:t>انقر لتحرير نمط العنوان الرئيسي</a:t>
            </a:r>
            <a:endParaRPr kumimoji="0" lang="en-US"/>
          </a:p>
        </p:txBody>
      </p:sp>
      <p:sp>
        <p:nvSpPr>
          <p:cNvPr id="9" name="عنوان فرعي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28" name="عنصر نائب للتاريخ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5E558B83-2BB8-435E-BEBE-F2299E4DA2E2}" type="datetimeFigureOut">
              <a:rPr lang="ar-SA" smtClean="0"/>
              <a:pPr/>
              <a:t>12/07/38</a:t>
            </a:fld>
            <a:endParaRPr lang="ar-SA"/>
          </a:p>
        </p:txBody>
      </p:sp>
      <p:sp>
        <p:nvSpPr>
          <p:cNvPr id="17" name="عنصر نائب للتذييل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ar-SA"/>
          </a:p>
        </p:txBody>
      </p:sp>
      <p:sp>
        <p:nvSpPr>
          <p:cNvPr id="29" name="عنصر نائب لرقم الشريحة 28"/>
          <p:cNvSpPr>
            <a:spLocks noGrp="1"/>
          </p:cNvSpPr>
          <p:nvPr>
            <p:ph type="sldNum" sz="quarter" idx="12"/>
          </p:nvPr>
        </p:nvSpPr>
        <p:spPr>
          <a:xfrm>
            <a:off x="8001000" y="228600"/>
            <a:ext cx="838200" cy="381000"/>
          </a:xfrm>
        </p:spPr>
        <p:txBody>
          <a:bodyPr/>
          <a:lstStyle>
            <a:lvl1pPr>
              <a:defRPr>
                <a:solidFill>
                  <a:schemeClr val="tx2"/>
                </a:solidFill>
              </a:defRPr>
            </a:lvl1pPr>
          </a:lstStyle>
          <a:p>
            <a:fld id="{38569F5F-2006-4223-894E-DDDF2FC6E649}" type="slidenum">
              <a:rPr lang="ar-SA" smtClean="0"/>
              <a:pPr/>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5E558B83-2BB8-435E-BEBE-F2299E4DA2E2}" type="datetimeFigureOut">
              <a:rPr lang="ar-SA" smtClean="0"/>
              <a:pPr/>
              <a:t>12/07/38</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38569F5F-2006-4223-894E-DDDF2FC6E649}"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عنوان ونص عموديان">
    <p:bg>
      <p:bgRef idx="1001">
        <a:schemeClr val="bg1"/>
      </p:bgRef>
    </p:bg>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553200" y="609600"/>
            <a:ext cx="2057400" cy="5516563"/>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609600"/>
            <a:ext cx="5562600" cy="5516564"/>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a:xfrm>
            <a:off x="6553200" y="6248402"/>
            <a:ext cx="2209800" cy="365125"/>
          </a:xfrm>
        </p:spPr>
        <p:txBody>
          <a:bodyPr/>
          <a:lstStyle/>
          <a:p>
            <a:fld id="{5E558B83-2BB8-435E-BEBE-F2299E4DA2E2}" type="datetimeFigureOut">
              <a:rPr lang="ar-SA" smtClean="0"/>
              <a:pPr/>
              <a:t>12/07/38</a:t>
            </a:fld>
            <a:endParaRPr lang="ar-SA"/>
          </a:p>
        </p:txBody>
      </p:sp>
      <p:sp>
        <p:nvSpPr>
          <p:cNvPr id="5" name="عنصر نائب للتذييل 4"/>
          <p:cNvSpPr>
            <a:spLocks noGrp="1"/>
          </p:cNvSpPr>
          <p:nvPr>
            <p:ph type="ftr" sz="quarter" idx="11"/>
          </p:nvPr>
        </p:nvSpPr>
        <p:spPr>
          <a:xfrm>
            <a:off x="457201" y="6248207"/>
            <a:ext cx="5573483" cy="365125"/>
          </a:xfrm>
        </p:spPr>
        <p:txBody>
          <a:bodyPr/>
          <a:lstStyle/>
          <a:p>
            <a:endParaRPr lang="ar-SA"/>
          </a:p>
        </p:txBody>
      </p:sp>
      <p:sp>
        <p:nvSpPr>
          <p:cNvPr id="7" name="مستطيل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مستطيل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مستطيل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عنصر نائب لرقم الشريحة 5"/>
          <p:cNvSpPr>
            <a:spLocks noGrp="1"/>
          </p:cNvSpPr>
          <p:nvPr>
            <p:ph type="sldNum" sz="quarter" idx="12"/>
          </p:nvPr>
        </p:nvSpPr>
        <p:spPr>
          <a:xfrm rot="5400000">
            <a:off x="5989638" y="144462"/>
            <a:ext cx="533400" cy="244476"/>
          </a:xfrm>
        </p:spPr>
        <p:txBody>
          <a:bodyPr/>
          <a:lstStyle/>
          <a:p>
            <a:fld id="{38569F5F-2006-4223-894E-DDDF2FC6E649}" type="slidenum">
              <a:rPr lang="ar-SA" smtClean="0"/>
              <a:pPr/>
              <a:t>‹#›</a:t>
            </a:fld>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a:xfrm>
            <a:off x="612648" y="228600"/>
            <a:ext cx="8153400" cy="990600"/>
          </a:xfrm>
        </p:spPr>
        <p:txBody>
          <a:bodyPr/>
          <a:lstStyle/>
          <a:p>
            <a:r>
              <a:rPr kumimoji="0" lang="ar-SA" smtClean="0"/>
              <a:t>انقر لتحرير نمط العنوان الرئيسي</a:t>
            </a:r>
            <a:endParaRPr kumimoji="0" lang="en-US"/>
          </a:p>
        </p:txBody>
      </p:sp>
      <p:sp>
        <p:nvSpPr>
          <p:cNvPr id="4" name="عنصر نائب للتاريخ 3"/>
          <p:cNvSpPr>
            <a:spLocks noGrp="1"/>
          </p:cNvSpPr>
          <p:nvPr>
            <p:ph type="dt" sz="half" idx="10"/>
          </p:nvPr>
        </p:nvSpPr>
        <p:spPr/>
        <p:txBody>
          <a:bodyPr/>
          <a:lstStyle/>
          <a:p>
            <a:fld id="{5E558B83-2BB8-435E-BEBE-F2299E4DA2E2}" type="datetimeFigureOut">
              <a:rPr lang="ar-SA" smtClean="0"/>
              <a:pPr/>
              <a:t>12/07/38</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lvl1pPr>
              <a:defRPr>
                <a:solidFill>
                  <a:srgbClr val="FFFFFF"/>
                </a:solidFill>
              </a:defRPr>
            </a:lvl1pPr>
          </a:lstStyle>
          <a:p>
            <a:fld id="{38569F5F-2006-4223-894E-DDDF2FC6E649}" type="slidenum">
              <a:rPr lang="ar-SA" smtClean="0"/>
              <a:pPr/>
              <a:t>‹#›</a:t>
            </a:fld>
            <a:endParaRPr lang="ar-SA"/>
          </a:p>
        </p:txBody>
      </p:sp>
      <p:sp>
        <p:nvSpPr>
          <p:cNvPr id="8" name="عنصر نائب للمحتوى 7"/>
          <p:cNvSpPr>
            <a:spLocks noGrp="1"/>
          </p:cNvSpPr>
          <p:nvPr>
            <p:ph sz="quarter" idx="1"/>
          </p:nvPr>
        </p:nvSpPr>
        <p:spPr>
          <a:xfrm>
            <a:off x="612648" y="1600200"/>
            <a:ext cx="8153400" cy="44958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3">
        <a:schemeClr val="bg1"/>
      </p:bgRef>
    </p:bg>
    <p:spTree>
      <p:nvGrpSpPr>
        <p:cNvPr id="1" name=""/>
        <p:cNvGrpSpPr/>
        <p:nvPr/>
      </p:nvGrpSpPr>
      <p:grpSpPr>
        <a:xfrm>
          <a:off x="0" y="0"/>
          <a:ext cx="0" cy="0"/>
          <a:chOff x="0" y="0"/>
          <a:chExt cx="0" cy="0"/>
        </a:xfrm>
      </p:grpSpPr>
      <p:sp>
        <p:nvSpPr>
          <p:cNvPr id="3" name="عنصر نائب للنص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7" name="مستطيل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مستطيل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مستطيل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عنوان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ar-SA" smtClean="0"/>
              <a:t>انقر لتحرير نمط العنوان الرئيسي</a:t>
            </a:r>
            <a:endParaRPr kumimoji="0" lang="en-US"/>
          </a:p>
        </p:txBody>
      </p:sp>
      <p:sp>
        <p:nvSpPr>
          <p:cNvPr id="12" name="عنصر نائب للتاريخ 11"/>
          <p:cNvSpPr>
            <a:spLocks noGrp="1"/>
          </p:cNvSpPr>
          <p:nvPr>
            <p:ph type="dt" sz="half" idx="10"/>
          </p:nvPr>
        </p:nvSpPr>
        <p:spPr/>
        <p:txBody>
          <a:bodyPr/>
          <a:lstStyle/>
          <a:p>
            <a:fld id="{5E558B83-2BB8-435E-BEBE-F2299E4DA2E2}" type="datetimeFigureOut">
              <a:rPr lang="ar-SA" smtClean="0"/>
              <a:pPr/>
              <a:t>12/07/38</a:t>
            </a:fld>
            <a:endParaRPr lang="ar-SA"/>
          </a:p>
        </p:txBody>
      </p:sp>
      <p:sp>
        <p:nvSpPr>
          <p:cNvPr id="13" name="عنصر نائب لرقم الشريحة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38569F5F-2006-4223-894E-DDDF2FC6E649}" type="slidenum">
              <a:rPr lang="ar-SA" smtClean="0"/>
              <a:pPr/>
              <a:t>‹#›</a:t>
            </a:fld>
            <a:endParaRPr lang="ar-SA"/>
          </a:p>
        </p:txBody>
      </p:sp>
      <p:sp>
        <p:nvSpPr>
          <p:cNvPr id="14" name="عنصر نائب للتذييل 13"/>
          <p:cNvSpPr>
            <a:spLocks noGrp="1"/>
          </p:cNvSpPr>
          <p:nvPr>
            <p:ph type="ftr" sz="quarter" idx="12"/>
          </p:nvPr>
        </p:nvSpPr>
        <p:spPr/>
        <p:txBody>
          <a:bodyPr/>
          <a:lstStyle/>
          <a:p>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9" name="عنصر نائب للمحتوى 8"/>
          <p:cNvSpPr>
            <a:spLocks noGrp="1"/>
          </p:cNvSpPr>
          <p:nvPr>
            <p:ph sz="quarter" idx="1"/>
          </p:nvPr>
        </p:nvSpPr>
        <p:spPr>
          <a:xfrm>
            <a:off x="609600" y="1589567"/>
            <a:ext cx="3886200"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1" name="عنصر نائب للمحتوى 10"/>
          <p:cNvSpPr>
            <a:spLocks noGrp="1"/>
          </p:cNvSpPr>
          <p:nvPr>
            <p:ph sz="quarter" idx="2"/>
          </p:nvPr>
        </p:nvSpPr>
        <p:spPr>
          <a:xfrm>
            <a:off x="4844901" y="1589567"/>
            <a:ext cx="3886200"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8" name="عنصر نائب للتاريخ 7"/>
          <p:cNvSpPr>
            <a:spLocks noGrp="1"/>
          </p:cNvSpPr>
          <p:nvPr>
            <p:ph type="dt" sz="half" idx="15"/>
          </p:nvPr>
        </p:nvSpPr>
        <p:spPr/>
        <p:txBody>
          <a:bodyPr rtlCol="0"/>
          <a:lstStyle/>
          <a:p>
            <a:fld id="{5E558B83-2BB8-435E-BEBE-F2299E4DA2E2}" type="datetimeFigureOut">
              <a:rPr lang="ar-SA" smtClean="0"/>
              <a:pPr/>
              <a:t>12/07/38</a:t>
            </a:fld>
            <a:endParaRPr lang="ar-SA"/>
          </a:p>
        </p:txBody>
      </p:sp>
      <p:sp>
        <p:nvSpPr>
          <p:cNvPr id="10" name="عنصر نائب لرقم الشريحة 9"/>
          <p:cNvSpPr>
            <a:spLocks noGrp="1"/>
          </p:cNvSpPr>
          <p:nvPr>
            <p:ph type="sldNum" sz="quarter" idx="16"/>
          </p:nvPr>
        </p:nvSpPr>
        <p:spPr/>
        <p:txBody>
          <a:bodyPr rtlCol="0"/>
          <a:lstStyle/>
          <a:p>
            <a:fld id="{38569F5F-2006-4223-894E-DDDF2FC6E649}" type="slidenum">
              <a:rPr lang="ar-SA" smtClean="0"/>
              <a:pPr/>
              <a:t>‹#›</a:t>
            </a:fld>
            <a:endParaRPr lang="ar-SA"/>
          </a:p>
        </p:txBody>
      </p:sp>
      <p:sp>
        <p:nvSpPr>
          <p:cNvPr id="12" name="عنصر نائب للتذييل 11"/>
          <p:cNvSpPr>
            <a:spLocks noGrp="1"/>
          </p:cNvSpPr>
          <p:nvPr>
            <p:ph type="ftr" sz="quarter" idx="17"/>
          </p:nvPr>
        </p:nvSpPr>
        <p:spPr/>
        <p:txBody>
          <a:bodyPr rtlCol="0"/>
          <a:lstStyle/>
          <a:p>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533400" y="273050"/>
            <a:ext cx="8153400" cy="869950"/>
          </a:xfrm>
        </p:spPr>
        <p:txBody>
          <a:bodyPr anchor="ctr"/>
          <a:lstStyle>
            <a:lvl1pPr>
              <a:defRPr/>
            </a:lvl1pPr>
          </a:lstStyle>
          <a:p>
            <a:r>
              <a:rPr kumimoji="0" lang="ar-SA" smtClean="0"/>
              <a:t>انقر لتحرير نمط العنوان الرئيسي</a:t>
            </a:r>
            <a:endParaRPr kumimoji="0" lang="en-US"/>
          </a:p>
        </p:txBody>
      </p:sp>
      <p:sp>
        <p:nvSpPr>
          <p:cNvPr id="11" name="عنصر نائب للمحتوى 10"/>
          <p:cNvSpPr>
            <a:spLocks noGrp="1"/>
          </p:cNvSpPr>
          <p:nvPr>
            <p:ph sz="quarter" idx="2"/>
          </p:nvPr>
        </p:nvSpPr>
        <p:spPr>
          <a:xfrm>
            <a:off x="609600" y="2438400"/>
            <a:ext cx="3886200" cy="35814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3" name="عنصر نائب للمحتوى 12"/>
          <p:cNvSpPr>
            <a:spLocks noGrp="1"/>
          </p:cNvSpPr>
          <p:nvPr>
            <p:ph sz="quarter" idx="4"/>
          </p:nvPr>
        </p:nvSpPr>
        <p:spPr>
          <a:xfrm>
            <a:off x="4800600" y="2438400"/>
            <a:ext cx="3886200" cy="35814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0" name="عنصر نائب للتاريخ 9"/>
          <p:cNvSpPr>
            <a:spLocks noGrp="1"/>
          </p:cNvSpPr>
          <p:nvPr>
            <p:ph type="dt" sz="half" idx="15"/>
          </p:nvPr>
        </p:nvSpPr>
        <p:spPr/>
        <p:txBody>
          <a:bodyPr rtlCol="0"/>
          <a:lstStyle/>
          <a:p>
            <a:fld id="{5E558B83-2BB8-435E-BEBE-F2299E4DA2E2}" type="datetimeFigureOut">
              <a:rPr lang="ar-SA" smtClean="0"/>
              <a:pPr/>
              <a:t>12/07/38</a:t>
            </a:fld>
            <a:endParaRPr lang="ar-SA"/>
          </a:p>
        </p:txBody>
      </p:sp>
      <p:sp>
        <p:nvSpPr>
          <p:cNvPr id="12" name="عنصر نائب لرقم الشريحة 11"/>
          <p:cNvSpPr>
            <a:spLocks noGrp="1"/>
          </p:cNvSpPr>
          <p:nvPr>
            <p:ph type="sldNum" sz="quarter" idx="16"/>
          </p:nvPr>
        </p:nvSpPr>
        <p:spPr/>
        <p:txBody>
          <a:bodyPr rtlCol="0"/>
          <a:lstStyle/>
          <a:p>
            <a:fld id="{38569F5F-2006-4223-894E-DDDF2FC6E649}" type="slidenum">
              <a:rPr lang="ar-SA" smtClean="0"/>
              <a:pPr/>
              <a:t>‹#›</a:t>
            </a:fld>
            <a:endParaRPr lang="ar-SA"/>
          </a:p>
        </p:txBody>
      </p:sp>
      <p:sp>
        <p:nvSpPr>
          <p:cNvPr id="14" name="عنصر نائب للتذييل 13"/>
          <p:cNvSpPr>
            <a:spLocks noGrp="1"/>
          </p:cNvSpPr>
          <p:nvPr>
            <p:ph type="ftr" sz="quarter" idx="17"/>
          </p:nvPr>
        </p:nvSpPr>
        <p:spPr/>
        <p:txBody>
          <a:bodyPr rtlCol="0"/>
          <a:lstStyle/>
          <a:p>
            <a:endParaRPr lang="ar-SA"/>
          </a:p>
        </p:txBody>
      </p:sp>
      <p:sp>
        <p:nvSpPr>
          <p:cNvPr id="16" name="عنصر نائب للنص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ar-SA" smtClean="0"/>
              <a:t>انقر لتحرير أنماط النص الرئيسي</a:t>
            </a:r>
          </a:p>
        </p:txBody>
      </p:sp>
      <p:sp>
        <p:nvSpPr>
          <p:cNvPr id="15" name="عنصر نائب للنص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ar-SA" smtClean="0"/>
              <a:t>انقر لتحرير أنماط النص الرئيسي</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p>
            <a:fld id="{5E558B83-2BB8-435E-BEBE-F2299E4DA2E2}" type="datetimeFigureOut">
              <a:rPr lang="ar-SA" smtClean="0"/>
              <a:pPr/>
              <a:t>12/07/38</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lvl1pPr>
              <a:defRPr>
                <a:solidFill>
                  <a:srgbClr val="FFFFFF"/>
                </a:solidFill>
              </a:defRPr>
            </a:lvl1pPr>
          </a:lstStyle>
          <a:p>
            <a:fld id="{38569F5F-2006-4223-894E-DDDF2FC6E649}"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5E558B83-2BB8-435E-BEBE-F2299E4DA2E2}" type="datetimeFigureOut">
              <a:rPr lang="ar-SA" smtClean="0"/>
              <a:pPr/>
              <a:t>12/07/38</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a:xfrm>
            <a:off x="0" y="6248400"/>
            <a:ext cx="533400" cy="381000"/>
          </a:xfrm>
        </p:spPr>
        <p:txBody>
          <a:bodyPr/>
          <a:lstStyle>
            <a:lvl1pPr>
              <a:defRPr>
                <a:solidFill>
                  <a:schemeClr val="tx2"/>
                </a:solidFill>
              </a:defRPr>
            </a:lvl1pPr>
          </a:lstStyle>
          <a:p>
            <a:fld id="{38569F5F-2006-4223-894E-DDDF2FC6E649}"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09600" y="273050"/>
            <a:ext cx="8077200" cy="869950"/>
          </a:xfrm>
        </p:spPr>
        <p:txBody>
          <a:bodyPr anchor="ctr"/>
          <a:lstStyle>
            <a:lvl1pPr algn="l">
              <a:buNone/>
              <a:defRPr sz="4400" b="0"/>
            </a:lvl1pPr>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p>
            <a:fld id="{5E558B83-2BB8-435E-BEBE-F2299E4DA2E2}" type="datetimeFigureOut">
              <a:rPr lang="ar-SA" smtClean="0"/>
              <a:pPr/>
              <a:t>12/07/38</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lvl1pPr>
              <a:defRPr>
                <a:solidFill>
                  <a:srgbClr val="FFFFFF"/>
                </a:solidFill>
              </a:defRPr>
            </a:lvl1pPr>
          </a:lstStyle>
          <a:p>
            <a:fld id="{38569F5F-2006-4223-894E-DDDF2FC6E649}" type="slidenum">
              <a:rPr lang="ar-SA" smtClean="0"/>
              <a:pPr/>
              <a:t>‹#›</a:t>
            </a:fld>
            <a:endParaRPr lang="ar-SA"/>
          </a:p>
        </p:txBody>
      </p:sp>
      <p:sp>
        <p:nvSpPr>
          <p:cNvPr id="3" name="عنصر نائب للنص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9" name="عنصر نائب للمحتوى 8"/>
          <p:cNvSpPr>
            <a:spLocks noGrp="1"/>
          </p:cNvSpPr>
          <p:nvPr>
            <p:ph sz="quarter" idx="1"/>
          </p:nvPr>
        </p:nvSpPr>
        <p:spPr>
          <a:xfrm>
            <a:off x="2362200" y="1752600"/>
            <a:ext cx="6400800" cy="44196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bg>
      <p:bgRef idx="1003">
        <a:schemeClr val="bg2"/>
      </p:bgRef>
    </p:bg>
    <p:spTree>
      <p:nvGrpSpPr>
        <p:cNvPr id="1" name=""/>
        <p:cNvGrpSpPr/>
        <p:nvPr/>
      </p:nvGrpSpPr>
      <p:grpSpPr>
        <a:xfrm>
          <a:off x="0" y="0"/>
          <a:ext cx="0" cy="0"/>
          <a:chOff x="0" y="0"/>
          <a:chExt cx="0" cy="0"/>
        </a:xfrm>
      </p:grpSpPr>
      <p:sp>
        <p:nvSpPr>
          <p:cNvPr id="4" name="عنصر نائب للنص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ar-SA" smtClean="0"/>
              <a:t>انقر لتحرير أنماط النص الرئيسي</a:t>
            </a:r>
          </a:p>
        </p:txBody>
      </p:sp>
      <p:sp>
        <p:nvSpPr>
          <p:cNvPr id="8" name="مستطيل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مستطيل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مستطيل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عنوان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ar-SA" smtClean="0"/>
              <a:t>انقر لتحرير نمط العنوان الرئيسي</a:t>
            </a:r>
            <a:endParaRPr kumimoji="0" lang="en-US"/>
          </a:p>
        </p:txBody>
      </p:sp>
      <p:sp>
        <p:nvSpPr>
          <p:cNvPr id="11" name="مستطيل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عنصر نائب للتاريخ 11"/>
          <p:cNvSpPr>
            <a:spLocks noGrp="1"/>
          </p:cNvSpPr>
          <p:nvPr>
            <p:ph type="dt" sz="half" idx="10"/>
          </p:nvPr>
        </p:nvSpPr>
        <p:spPr>
          <a:xfrm>
            <a:off x="6248400" y="6248400"/>
            <a:ext cx="2667000" cy="365125"/>
          </a:xfrm>
        </p:spPr>
        <p:txBody>
          <a:bodyPr rtlCol="0"/>
          <a:lstStyle/>
          <a:p>
            <a:fld id="{5E558B83-2BB8-435E-BEBE-F2299E4DA2E2}" type="datetimeFigureOut">
              <a:rPr lang="ar-SA" smtClean="0"/>
              <a:pPr/>
              <a:t>12/07/38</a:t>
            </a:fld>
            <a:endParaRPr lang="ar-SA"/>
          </a:p>
        </p:txBody>
      </p:sp>
      <p:sp>
        <p:nvSpPr>
          <p:cNvPr id="13" name="عنصر نائب لرقم الشريحة 12"/>
          <p:cNvSpPr>
            <a:spLocks noGrp="1"/>
          </p:cNvSpPr>
          <p:nvPr>
            <p:ph type="sldNum" sz="quarter" idx="11"/>
          </p:nvPr>
        </p:nvSpPr>
        <p:spPr>
          <a:xfrm>
            <a:off x="0" y="4667249"/>
            <a:ext cx="1447800" cy="663578"/>
          </a:xfrm>
        </p:spPr>
        <p:txBody>
          <a:bodyPr rtlCol="0"/>
          <a:lstStyle>
            <a:lvl1pPr>
              <a:defRPr sz="2800"/>
            </a:lvl1pPr>
          </a:lstStyle>
          <a:p>
            <a:fld id="{38569F5F-2006-4223-894E-DDDF2FC6E649}" type="slidenum">
              <a:rPr lang="ar-SA" smtClean="0"/>
              <a:pPr/>
              <a:t>‹#›</a:t>
            </a:fld>
            <a:endParaRPr lang="ar-SA"/>
          </a:p>
        </p:txBody>
      </p:sp>
      <p:sp>
        <p:nvSpPr>
          <p:cNvPr id="14" name="عنصر نائب للتذييل 13"/>
          <p:cNvSpPr>
            <a:spLocks noGrp="1"/>
          </p:cNvSpPr>
          <p:nvPr>
            <p:ph type="ftr" sz="quarter" idx="12"/>
          </p:nvPr>
        </p:nvSpPr>
        <p:spPr>
          <a:xfrm>
            <a:off x="1600200" y="6248206"/>
            <a:ext cx="4572000" cy="365125"/>
          </a:xfrm>
        </p:spPr>
        <p:txBody>
          <a:bodyPr rtlCol="0"/>
          <a:lstStyle/>
          <a:p>
            <a:endParaRPr lang="ar-SA"/>
          </a:p>
        </p:txBody>
      </p:sp>
      <p:sp>
        <p:nvSpPr>
          <p:cNvPr id="3" name="عنصر نائب للصورة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ar-SA" smtClean="0"/>
              <a:t>انقر فوق الرمز لإضافة صورة</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عنصر نائب للعنوان 21"/>
          <p:cNvSpPr>
            <a:spLocks noGrp="1"/>
          </p:cNvSpPr>
          <p:nvPr>
            <p:ph type="title"/>
          </p:nvPr>
        </p:nvSpPr>
        <p:spPr>
          <a:xfrm>
            <a:off x="609600" y="228600"/>
            <a:ext cx="8153400" cy="990600"/>
          </a:xfrm>
          <a:prstGeom prst="rect">
            <a:avLst/>
          </a:prstGeom>
        </p:spPr>
        <p:txBody>
          <a:bodyPr vert="horz" anchor="ctr">
            <a:normAutofit/>
          </a:bodyPr>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4" name="عنصر نائب للتاريخ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5E558B83-2BB8-435E-BEBE-F2299E4DA2E2}" type="datetimeFigureOut">
              <a:rPr lang="ar-SA" smtClean="0"/>
              <a:pPr/>
              <a:t>12/07/38</a:t>
            </a:fld>
            <a:endParaRPr lang="ar-SA"/>
          </a:p>
        </p:txBody>
      </p:sp>
      <p:sp>
        <p:nvSpPr>
          <p:cNvPr id="3" name="عنصر نائب للتذييل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ar-SA"/>
          </a:p>
        </p:txBody>
      </p:sp>
      <p:sp>
        <p:nvSpPr>
          <p:cNvPr id="7" name="مستطيل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مستطيل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مستطيل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عنصر نائب لرقم الشريحة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38569F5F-2006-4223-894E-DDDF2FC6E649}"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l" rtl="1" eaLnBrk="1" latinLnBrk="0" hangingPunct="1">
        <a:spcBef>
          <a:spcPct val="0"/>
        </a:spcBef>
        <a:buNone/>
        <a:defRPr kumimoji="0" sz="4400" kern="1200">
          <a:solidFill>
            <a:schemeClr val="tx2"/>
          </a:solidFill>
          <a:latin typeface="+mj-lt"/>
          <a:ea typeface="+mj-ea"/>
          <a:cs typeface="+mj-cs"/>
        </a:defRPr>
      </a:lvl1pPr>
    </p:titleStyle>
    <p:bodyStyle>
      <a:lvl1pPr marL="320040" indent="-320040" algn="r" rtl="1"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r" rtl="1"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r" rtl="1"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r" rtl="1"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r" rtl="1"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r" rtl="1"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r" rtl="1"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r" rtl="1"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r" rtl="1"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ar-SA" dirty="0" smtClean="0"/>
              <a:t> </a:t>
            </a:r>
            <a:endParaRPr lang="ar-SA" dirty="0"/>
          </a:p>
        </p:txBody>
      </p:sp>
      <p:sp>
        <p:nvSpPr>
          <p:cNvPr id="3" name="عنوان فرعي 2"/>
          <p:cNvSpPr>
            <a:spLocks noGrp="1"/>
          </p:cNvSpPr>
          <p:nvPr>
            <p:ph type="subTitle" idx="1"/>
          </p:nvPr>
        </p:nvSpPr>
        <p:spPr>
          <a:xfrm>
            <a:off x="1371600" y="692696"/>
            <a:ext cx="6400800" cy="4946104"/>
          </a:xfrm>
        </p:spPr>
        <p:txBody>
          <a:bodyPr/>
          <a:lstStyle/>
          <a:p>
            <a:pPr algn="ctr"/>
            <a:r>
              <a:rPr lang="en-US" sz="3200" b="1" dirty="0" smtClean="0"/>
              <a:t>INTRODUCTION  TO  MECHANISMS  OF TRAUMA AND TREATMENT PRIORITIES</a:t>
            </a:r>
          </a:p>
          <a:p>
            <a:pPr algn="ctr"/>
            <a:endParaRPr lang="en-US" dirty="0" smtClean="0"/>
          </a:p>
          <a:p>
            <a:pPr algn="ctr"/>
            <a:r>
              <a:rPr lang="en-US" dirty="0" smtClean="0">
                <a:solidFill>
                  <a:schemeClr val="tx1"/>
                </a:solidFill>
              </a:rPr>
              <a:t>DR. HAMAD ALQAHTANI</a:t>
            </a:r>
          </a:p>
          <a:p>
            <a:pPr algn="ctr"/>
            <a:r>
              <a:rPr lang="en-US" dirty="0" smtClean="0">
                <a:solidFill>
                  <a:schemeClr val="tx1"/>
                </a:solidFill>
              </a:rPr>
              <a:t>ASSOCIATE PROFESSOR  &amp; CONSULTANT HEPATOBILIARY SURGEON</a:t>
            </a:r>
            <a:endParaRPr lang="ar-SA" dirty="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1"/>
          <p:cNvSpPr>
            <a:spLocks noChangeArrowheads="1"/>
          </p:cNvSpPr>
          <p:nvPr/>
        </p:nvSpPr>
        <p:spPr bwMode="auto">
          <a:xfrm>
            <a:off x="179512" y="1614572"/>
            <a:ext cx="8604448" cy="120032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tab pos="457200" algn="l"/>
              </a:tabLst>
            </a:pPr>
            <a:r>
              <a:rPr kumimoji="0" lang="en-US" sz="3600" b="0" i="0" strike="noStrike" cap="none" normalizeH="0" baseline="0" dirty="0" smtClean="0">
                <a:ln>
                  <a:noFill/>
                </a:ln>
                <a:solidFill>
                  <a:srgbClr val="FF0000"/>
                </a:solidFill>
                <a:effectLst/>
                <a:latin typeface="Arial" pitchFamily="34" charset="0"/>
                <a:ea typeface="Times New Roman" pitchFamily="18" charset="0"/>
                <a:cs typeface="Arial" pitchFamily="34" charset="0"/>
              </a:rPr>
              <a:t>Options for </a:t>
            </a:r>
            <a:r>
              <a:rPr kumimoji="0" lang="en-US" sz="3600" b="0" i="0" strike="noStrike" cap="none" normalizeH="0" baseline="0" dirty="0" err="1" smtClean="0">
                <a:ln>
                  <a:noFill/>
                </a:ln>
                <a:solidFill>
                  <a:srgbClr val="FF0000"/>
                </a:solidFill>
                <a:effectLst/>
                <a:latin typeface="Arial" pitchFamily="34" charset="0"/>
                <a:ea typeface="Times New Roman" pitchFamily="18" charset="0"/>
                <a:cs typeface="Arial" pitchFamily="34" charset="0"/>
              </a:rPr>
              <a:t>Endotracheal</a:t>
            </a:r>
            <a:r>
              <a:rPr kumimoji="0" lang="en-US" sz="3600" b="0" i="0" strike="noStrike" cap="none" normalizeH="0" baseline="0" dirty="0" smtClean="0">
                <a:ln>
                  <a:noFill/>
                </a:ln>
                <a:solidFill>
                  <a:srgbClr val="FF0000"/>
                </a:solidFill>
                <a:effectLst/>
                <a:latin typeface="Arial" pitchFamily="34" charset="0"/>
                <a:ea typeface="Times New Roman" pitchFamily="18" charset="0"/>
                <a:cs typeface="Arial" pitchFamily="34" charset="0"/>
              </a:rPr>
              <a:t> Intubation Include</a:t>
            </a:r>
            <a:endParaRPr kumimoji="0" lang="en-US" sz="3600" b="0" i="0" strike="noStrike" cap="none" normalizeH="0" baseline="0" dirty="0" smtClean="0">
              <a:ln>
                <a:noFill/>
              </a:ln>
              <a:solidFill>
                <a:srgbClr val="FF0000"/>
              </a:solidFill>
              <a:effectLst/>
              <a:latin typeface="Arial" pitchFamily="34" charset="0"/>
              <a:cs typeface="Arial"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1"/>
          <p:cNvSpPr>
            <a:spLocks noChangeArrowheads="1"/>
          </p:cNvSpPr>
          <p:nvPr/>
        </p:nvSpPr>
        <p:spPr bwMode="auto">
          <a:xfrm>
            <a:off x="539552" y="2612493"/>
            <a:ext cx="8063880" cy="193899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tabLst>
                <a:tab pos="457200" algn="l"/>
                <a:tab pos="914400" algn="l"/>
              </a:tabLst>
            </a:pPr>
            <a:r>
              <a:rPr kumimoji="0" lang="en-US" sz="2400" b="0"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1) </a:t>
            </a:r>
            <a:r>
              <a:rPr kumimoji="0" lang="en-US" sz="2400" b="0" i="0" u="none" strike="noStrike" cap="none" normalizeH="0" baseline="0" dirty="0" err="1" smtClean="0">
                <a:ln>
                  <a:noFill/>
                </a:ln>
                <a:solidFill>
                  <a:srgbClr val="FF0000"/>
                </a:solidFill>
                <a:effectLst/>
                <a:latin typeface="Arial" pitchFamily="34" charset="0"/>
                <a:ea typeface="Times New Roman" pitchFamily="18" charset="0"/>
                <a:cs typeface="Arial" pitchFamily="34" charset="0"/>
              </a:rPr>
              <a:t>Nasotracheal</a:t>
            </a:r>
            <a:r>
              <a:rPr kumimoji="0" lang="en-US" sz="2400" b="0"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 intubation</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It can be accomplished only in patients who are breathing spontaneously.  The primary application for this technique in Emergency Department (ED) is in those patients requiring emergent airway support in whom chemical paralysis cannot be used.</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1"/>
          <p:cNvSpPr>
            <a:spLocks noChangeArrowheads="1"/>
          </p:cNvSpPr>
          <p:nvPr/>
        </p:nvSpPr>
        <p:spPr bwMode="auto">
          <a:xfrm>
            <a:off x="251520" y="1554512"/>
            <a:ext cx="8640960" cy="34163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tabLst>
                <a:tab pos="457200" algn="l"/>
              </a:tabLst>
            </a:pPr>
            <a:r>
              <a:rPr kumimoji="0" lang="en-US" sz="2400" b="0"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2) </a:t>
            </a:r>
            <a:r>
              <a:rPr kumimoji="0" lang="en-US" sz="2400" b="0" i="0" u="none" strike="noStrike" cap="none" normalizeH="0" baseline="0" dirty="0" err="1" smtClean="0">
                <a:ln>
                  <a:noFill/>
                </a:ln>
                <a:solidFill>
                  <a:srgbClr val="FF0000"/>
                </a:solidFill>
                <a:effectLst/>
                <a:latin typeface="Arial" pitchFamily="34" charset="0"/>
                <a:ea typeface="Times New Roman" pitchFamily="18" charset="0"/>
                <a:cs typeface="Arial" pitchFamily="34" charset="0"/>
              </a:rPr>
              <a:t>Orotracheal</a:t>
            </a:r>
            <a:r>
              <a:rPr kumimoji="0" lang="en-US" sz="2400" b="0"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 intubation</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It is the most common technique used to establish a definitive airway.</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ar-SA"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2" pitchFamily="18" charset="2"/>
              </a:rPr>
              <a:t></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2" pitchFamily="18" charset="2"/>
              </a:rPr>
              <a:t>Because all patients are presumed to have cervical spine 		injuries, manual in-line cervical immobilization is essential.</a:t>
            </a:r>
            <a:endParaRPr kumimoji="0" lang="en-US" sz="2400" b="0" i="0" u="none" strike="noStrike" cap="none" normalizeH="0" baseline="0" dirty="0" smtClean="0">
              <a:ln>
                <a:noFill/>
              </a:ln>
              <a:solidFill>
                <a:schemeClr val="tx1"/>
              </a:solidFill>
              <a:effectLst/>
              <a:latin typeface="Times New Roman" pitchFamily="18" charset="0"/>
              <a:cs typeface="Arial" pitchFamily="34" charset="0"/>
              <a:sym typeface="Wingdings 2" pitchFamily="18" charset="2"/>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2" pitchFamily="18" charset="2"/>
              </a:rPr>
              <a:t>	</a:t>
            </a:r>
            <a:r>
              <a:rPr kumimoji="0" lang="ar-SA"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2" pitchFamily="18" charset="2"/>
              </a:rPr>
              <a:t></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2" pitchFamily="18" charset="2"/>
              </a:rPr>
              <a:t>Correct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Arial" pitchFamily="34" charset="0"/>
                <a:sym typeface="Wingdings 2" pitchFamily="18" charset="2"/>
              </a:rPr>
              <a:t>endotracheal</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2" pitchFamily="18" charset="2"/>
              </a:rPr>
              <a:t> placement is verified with:</a:t>
            </a:r>
            <a:endParaRPr kumimoji="0" lang="en-US" sz="2400" b="0" i="0" u="none" strike="noStrike" cap="none" normalizeH="0" baseline="0" dirty="0" smtClean="0">
              <a:ln>
                <a:noFill/>
              </a:ln>
              <a:solidFill>
                <a:schemeClr val="tx1"/>
              </a:solidFill>
              <a:effectLst/>
              <a:latin typeface="Times New Roman" pitchFamily="18" charset="0"/>
              <a:cs typeface="Arial" pitchFamily="34" charset="0"/>
              <a:sym typeface="Wingdings 2" pitchFamily="18" charset="2"/>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2" pitchFamily="18" charset="2"/>
              </a:rPr>
              <a:t>	      </a:t>
            </a:r>
            <a:r>
              <a:rPr kumimoji="0" lang="ar-SA"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Direct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Arial" pitchFamily="34" charset="0"/>
                <a:sym typeface="Wingdings" pitchFamily="2" charset="2"/>
              </a:rPr>
              <a:t>laryngoscopy</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a:t>
            </a:r>
            <a:endParaRPr kumimoji="0" lang="en-US" sz="2400" b="0" i="0" u="none" strike="noStrike" cap="none" normalizeH="0" baseline="0" dirty="0" smtClean="0">
              <a:ln>
                <a:noFill/>
              </a:ln>
              <a:solidFill>
                <a:schemeClr val="tx1"/>
              </a:solidFill>
              <a:effectLst/>
              <a:latin typeface="Times New Roman" pitchFamily="18" charset="0"/>
              <a:cs typeface="Arial" pitchFamily="34" charset="0"/>
              <a:sym typeface="Wingdings" pitchFamily="2" charset="2"/>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a:t>
            </a:r>
            <a:r>
              <a:rPr kumimoji="0" lang="ar-SA"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Arial" pitchFamily="34" charset="0"/>
                <a:sym typeface="Wingdings" pitchFamily="2" charset="2"/>
              </a:rPr>
              <a:t>Capnography</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a:t>
            </a:r>
            <a:endParaRPr kumimoji="0" lang="en-US" sz="2400" b="0" i="0" u="none" strike="noStrike" cap="none" normalizeH="0" baseline="0" dirty="0" smtClean="0">
              <a:ln>
                <a:noFill/>
              </a:ln>
              <a:solidFill>
                <a:schemeClr val="tx1"/>
              </a:solidFill>
              <a:effectLst/>
              <a:latin typeface="Times New Roman" pitchFamily="18" charset="0"/>
              <a:cs typeface="Arial" pitchFamily="34" charset="0"/>
              <a:sym typeface="Wingdings" pitchFamily="2" charset="2"/>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a:t>
            </a:r>
            <a:r>
              <a:rPr kumimoji="0" lang="ar-SA"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Audibility of bilateral breath sounds</a:t>
            </a:r>
            <a:endParaRPr kumimoji="0" lang="en-US" sz="2400" b="0" i="0" u="none" strike="noStrike" cap="none" normalizeH="0" baseline="0" dirty="0" smtClean="0">
              <a:ln>
                <a:noFill/>
              </a:ln>
              <a:solidFill>
                <a:schemeClr val="tx1"/>
              </a:solidFill>
              <a:effectLst/>
              <a:latin typeface="Times New Roman" pitchFamily="18" charset="0"/>
              <a:cs typeface="Arial" pitchFamily="34" charset="0"/>
              <a:sym typeface="Wingdings" pitchFamily="2" charset="2"/>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a:t>
            </a:r>
            <a:r>
              <a:rPr kumimoji="0" lang="ar-SA"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And finally Chest X-Ray</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1"/>
          <p:cNvSpPr>
            <a:spLocks noChangeArrowheads="1"/>
          </p:cNvSpPr>
          <p:nvPr/>
        </p:nvSpPr>
        <p:spPr bwMode="auto">
          <a:xfrm>
            <a:off x="179512" y="1083747"/>
            <a:ext cx="8568952" cy="378565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tabLst>
                <a:tab pos="457200" algn="l"/>
                <a:tab pos="1257300" algn="l"/>
              </a:tabLst>
            </a:pPr>
            <a:endParaRPr kumimoji="0" lang="ar-SA" sz="2400" b="0" i="0" u="none" strike="noStrike" cap="none" normalizeH="0" baseline="0" dirty="0" smtClean="0">
              <a:ln>
                <a:noFill/>
              </a:ln>
              <a:solidFill>
                <a:srgbClr val="FF0000"/>
              </a:solidFill>
              <a:effectLst/>
              <a:latin typeface="Arial" pitchFamily="34" charset="0"/>
              <a:ea typeface="Times New Roman" pitchFamily="18" charset="0"/>
              <a:cs typeface="Arial" pitchFamily="34" charset="0"/>
            </a:endParaRPr>
          </a:p>
          <a:p>
            <a:pPr marL="0" marR="0" lvl="0" indent="0" algn="l" defTabSz="914400" rtl="1" eaLnBrk="1" fontAlgn="base" latinLnBrk="0" hangingPunct="1">
              <a:lnSpc>
                <a:spcPct val="100000"/>
              </a:lnSpc>
              <a:spcBef>
                <a:spcPct val="0"/>
              </a:spcBef>
              <a:spcAft>
                <a:spcPct val="0"/>
              </a:spcAft>
              <a:buClrTx/>
              <a:buSzTx/>
              <a:tabLst>
                <a:tab pos="457200" algn="l"/>
                <a:tab pos="1257300" algn="l"/>
              </a:tabLst>
            </a:pPr>
            <a:endParaRPr kumimoji="0" lang="en-US" sz="2400" b="0" i="0" u="none" strike="noStrike" cap="none" normalizeH="0" baseline="0" dirty="0" smtClean="0">
              <a:ln>
                <a:noFill/>
              </a:ln>
              <a:solidFill>
                <a:srgbClr val="FF0000"/>
              </a:solidFill>
              <a:effectLst/>
              <a:latin typeface="Arial" pitchFamily="34" charset="0"/>
              <a:ea typeface="Times New Roman" pitchFamily="18" charset="0"/>
              <a:cs typeface="Arial" pitchFamily="34" charset="0"/>
            </a:endParaRPr>
          </a:p>
          <a:p>
            <a:pPr marL="0" marR="0" lvl="0" indent="0" algn="l" defTabSz="914400" rtl="1" eaLnBrk="1" fontAlgn="base" latinLnBrk="0" hangingPunct="1">
              <a:lnSpc>
                <a:spcPct val="100000"/>
              </a:lnSpc>
              <a:spcBef>
                <a:spcPct val="0"/>
              </a:spcBef>
              <a:spcAft>
                <a:spcPct val="0"/>
              </a:spcAft>
              <a:buClrTx/>
              <a:buSzTx/>
              <a:tabLst>
                <a:tab pos="457200" algn="l"/>
                <a:tab pos="1257300" algn="l"/>
              </a:tabLst>
            </a:pPr>
            <a:r>
              <a:rPr kumimoji="0" lang="en-US" sz="2400" b="0"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3) Surgical Routes:</a:t>
            </a:r>
            <a:endParaRPr kumimoji="0" lang="en-US" sz="2400" b="0" i="0" u="none" strike="noStrike" cap="none" normalizeH="0" baseline="0" dirty="0" smtClean="0">
              <a:ln>
                <a:noFill/>
              </a:ln>
              <a:solidFill>
                <a:srgbClr val="FF0000"/>
              </a:solidFill>
              <a:effectLst/>
              <a:latin typeface="Arial" pitchFamily="34" charset="0"/>
              <a:cs typeface="Arial" pitchFamily="34" charset="0"/>
            </a:endParaRPr>
          </a:p>
          <a:p>
            <a:pPr marL="457200" marR="0" lvl="1" indent="0" algn="l" defTabSz="914400" rtl="0" eaLnBrk="0" fontAlgn="base" latinLnBrk="0" hangingPunct="0">
              <a:lnSpc>
                <a:spcPct val="100000"/>
              </a:lnSpc>
              <a:spcBef>
                <a:spcPct val="0"/>
              </a:spcBef>
              <a:spcAft>
                <a:spcPct val="0"/>
              </a:spcAft>
              <a:buClrTx/>
              <a:buSzTx/>
              <a:tabLst>
                <a:tab pos="457200" algn="l"/>
                <a:tab pos="1257300" algn="l"/>
              </a:tabLst>
            </a:pPr>
            <a:r>
              <a:rPr kumimoji="0" lang="en-US" sz="2400" b="0" i="0" u="none" strike="noStrike" cap="none" normalizeH="0" baseline="0" dirty="0" smtClean="0">
                <a:ln>
                  <a:noFill/>
                </a:ln>
                <a:solidFill>
                  <a:srgbClr val="002060"/>
                </a:solidFill>
                <a:effectLst/>
                <a:latin typeface="Arial" pitchFamily="34" charset="0"/>
                <a:ea typeface="Times New Roman" pitchFamily="18" charset="0"/>
                <a:cs typeface="Arial" pitchFamily="34" charset="0"/>
              </a:rPr>
              <a:t>a) </a:t>
            </a:r>
            <a:r>
              <a:rPr kumimoji="0" lang="en-US" sz="2400" b="0" i="0" u="none" strike="noStrike" cap="none" normalizeH="0" baseline="0" dirty="0" err="1" smtClean="0">
                <a:ln>
                  <a:noFill/>
                </a:ln>
                <a:solidFill>
                  <a:srgbClr val="002060"/>
                </a:solidFill>
                <a:effectLst/>
                <a:latin typeface="Arial" pitchFamily="34" charset="0"/>
                <a:ea typeface="Times New Roman" pitchFamily="18" charset="0"/>
                <a:cs typeface="Arial" pitchFamily="34" charset="0"/>
              </a:rPr>
              <a:t>Cricothyroidotomy</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Patients in whom attempts at intubation have failed or who are precluded from intubation due to extensive facial injuries.</a:t>
            </a:r>
          </a:p>
          <a:p>
            <a:pPr marL="457200" marR="0" lvl="1" indent="0" algn="l" defTabSz="914400" rtl="0" eaLnBrk="0" fontAlgn="base" latinLnBrk="0" hangingPunct="0">
              <a:lnSpc>
                <a:spcPct val="100000"/>
              </a:lnSpc>
              <a:spcBef>
                <a:spcPct val="0"/>
              </a:spcBef>
              <a:spcAft>
                <a:spcPct val="0"/>
              </a:spcAft>
              <a:buClrTx/>
              <a:buSzTx/>
              <a:tabLst>
                <a:tab pos="457200" algn="l"/>
                <a:tab pos="1257300" algn="l"/>
              </a:tabLst>
            </a:pP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457200" marR="0" lvl="1" indent="0" algn="l" defTabSz="914400" rtl="0" eaLnBrk="0" fontAlgn="base" latinLnBrk="0" hangingPunct="0">
              <a:lnSpc>
                <a:spcPct val="100000"/>
              </a:lnSpc>
              <a:spcBef>
                <a:spcPct val="0"/>
              </a:spcBef>
              <a:spcAft>
                <a:spcPct val="0"/>
              </a:spcAft>
              <a:buClrTx/>
              <a:buSzTx/>
              <a:tabLst>
                <a:tab pos="457200" algn="l"/>
                <a:tab pos="1257300" algn="l"/>
              </a:tabLst>
            </a:pPr>
            <a:r>
              <a:rPr kumimoji="0" lang="en-US" sz="2400" b="0" i="0" u="none" strike="noStrike" cap="none" normalizeH="0" baseline="0" dirty="0" smtClean="0">
                <a:ln>
                  <a:noFill/>
                </a:ln>
                <a:solidFill>
                  <a:srgbClr val="002060"/>
                </a:solidFill>
                <a:effectLst/>
                <a:latin typeface="Arial" pitchFamily="34" charset="0"/>
                <a:ea typeface="Times New Roman" pitchFamily="18" charset="0"/>
                <a:cs typeface="Arial" pitchFamily="34" charset="0"/>
              </a:rPr>
              <a:t>b) Emergent </a:t>
            </a:r>
            <a:r>
              <a:rPr kumimoji="0" lang="en-US" sz="2400" b="0" i="0" u="none" strike="noStrike" cap="none" normalizeH="0" baseline="0" dirty="0" err="1" smtClean="0">
                <a:ln>
                  <a:noFill/>
                </a:ln>
                <a:solidFill>
                  <a:srgbClr val="002060"/>
                </a:solidFill>
                <a:effectLst/>
                <a:latin typeface="Arial" pitchFamily="34" charset="0"/>
                <a:ea typeface="Times New Roman" pitchFamily="18" charset="0"/>
                <a:cs typeface="Arial" pitchFamily="34" charset="0"/>
              </a:rPr>
              <a:t>Tracheostomy</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Is indicated in a patient with extensive laryngeal injury .  It is the most common technique used to establish a definitive airway.</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1"/>
          <p:cNvSpPr>
            <a:spLocks noChangeArrowheads="1"/>
          </p:cNvSpPr>
          <p:nvPr/>
        </p:nvSpPr>
        <p:spPr bwMode="auto">
          <a:xfrm>
            <a:off x="251520" y="2121387"/>
            <a:ext cx="8316416" cy="132343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tabLst>
                <a:tab pos="457200" algn="l"/>
                <a:tab pos="685800" algn="l"/>
              </a:tabLst>
            </a:pPr>
            <a:r>
              <a:rPr kumimoji="0" lang="en-US" sz="4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4000" b="0" i="0"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a:t>
            </a:r>
            <a:r>
              <a:rPr kumimoji="0" lang="en-US" sz="4000" b="0" i="0" u="none" strike="noStrike" cap="none" normalizeH="0" baseline="0" dirty="0" smtClean="0">
                <a:ln>
                  <a:noFill/>
                </a:ln>
                <a:solidFill>
                  <a:srgbClr val="002060"/>
                </a:solidFill>
                <a:effectLst/>
                <a:latin typeface="Arial" pitchFamily="34" charset="0"/>
                <a:ea typeface="Times New Roman" pitchFamily="18" charset="0"/>
                <a:cs typeface="Arial" pitchFamily="34" charset="0"/>
              </a:rPr>
              <a:t>B</a:t>
            </a:r>
            <a:r>
              <a:rPr kumimoji="0" lang="en-US" sz="4000" b="0" i="0"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a:t>
            </a:r>
          </a:p>
          <a:p>
            <a:pPr marL="0" marR="0" lvl="0" indent="0" algn="ctr" defTabSz="914400" rtl="1" eaLnBrk="1" fontAlgn="base" latinLnBrk="0" hangingPunct="1">
              <a:lnSpc>
                <a:spcPct val="100000"/>
              </a:lnSpc>
              <a:spcBef>
                <a:spcPct val="0"/>
              </a:spcBef>
              <a:spcAft>
                <a:spcPct val="0"/>
              </a:spcAft>
              <a:buClrTx/>
              <a:buSzTx/>
              <a:tabLst>
                <a:tab pos="457200" algn="l"/>
                <a:tab pos="685800" algn="l"/>
              </a:tabLst>
            </a:pPr>
            <a:r>
              <a:rPr kumimoji="0" lang="en-US" sz="4000" b="0" i="0" u="none" strike="noStrike" cap="none" normalizeH="0" baseline="0" dirty="0" smtClean="0">
                <a:ln>
                  <a:noFill/>
                </a:ln>
                <a:solidFill>
                  <a:srgbClr val="C00000"/>
                </a:solidFill>
                <a:effectLst/>
                <a:latin typeface="Elephant" pitchFamily="18" charset="0"/>
                <a:ea typeface="Times New Roman" pitchFamily="18" charset="0"/>
                <a:cs typeface="Arial" pitchFamily="34" charset="0"/>
              </a:rPr>
              <a:t>Breathing and Ventilation</a:t>
            </a:r>
            <a:endParaRPr kumimoji="0" lang="en-US" sz="4000" b="0" i="0" u="none" strike="noStrike" cap="none" normalizeH="0" baseline="0" dirty="0" smtClean="0">
              <a:ln>
                <a:noFill/>
              </a:ln>
              <a:solidFill>
                <a:srgbClr val="C00000"/>
              </a:solidFill>
              <a:effectLst/>
              <a:latin typeface="Arial" pitchFamily="34" charset="0"/>
              <a:cs typeface="Arial" pitchFamily="3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1"/>
          <p:cNvSpPr>
            <a:spLocks noChangeArrowheads="1"/>
          </p:cNvSpPr>
          <p:nvPr/>
        </p:nvSpPr>
        <p:spPr bwMode="auto">
          <a:xfrm>
            <a:off x="251520" y="1175788"/>
            <a:ext cx="8280920" cy="317009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tabLst>
                <a:tab pos="457200" algn="l"/>
              </a:tabLst>
            </a:pPr>
            <a:r>
              <a:rPr kumimoji="0" lang="en-US" sz="2000" b="0" i="0" u="none" strike="noStrike" cap="none" normalizeH="0" baseline="0" dirty="0" smtClean="0">
                <a:ln>
                  <a:noFill/>
                </a:ln>
                <a:effectLst/>
                <a:latin typeface="Arial" pitchFamily="34" charset="0"/>
                <a:ea typeface="Times New Roman" pitchFamily="18" charset="0"/>
                <a:cs typeface="Arial" pitchFamily="34" charset="0"/>
              </a:rPr>
              <a:t>Once a secure airway is obtained, adequate oxygenation and ventilation must be assured.  All injured patients should receive supplemental oxygen and be monitored by pulse </a:t>
            </a:r>
            <a:r>
              <a:rPr kumimoji="0" lang="en-US" sz="2000" b="0" i="0" u="none" strike="noStrike" cap="none" normalizeH="0" baseline="0" dirty="0" err="1" smtClean="0">
                <a:ln>
                  <a:noFill/>
                </a:ln>
                <a:effectLst/>
                <a:latin typeface="Arial" pitchFamily="34" charset="0"/>
                <a:ea typeface="Times New Roman" pitchFamily="18" charset="0"/>
                <a:cs typeface="Arial" pitchFamily="34" charset="0"/>
              </a:rPr>
              <a:t>oximetry</a:t>
            </a:r>
            <a:r>
              <a:rPr kumimoji="0" lang="en-US" sz="2000" b="0" i="0" u="none" strike="noStrike" cap="none" normalizeH="0" baseline="0" dirty="0" smtClean="0">
                <a:ln>
                  <a:noFill/>
                </a:ln>
                <a:effectLst/>
                <a:latin typeface="Arial" pitchFamily="34" charset="0"/>
                <a:ea typeface="Times New Roman" pitchFamily="18" charset="0"/>
                <a:cs typeface="Arial" pitchFamily="34" charset="0"/>
              </a:rPr>
              <a:t>.</a:t>
            </a:r>
          </a:p>
          <a:p>
            <a:pPr marL="0" marR="0" lvl="0" indent="0" algn="l" defTabSz="914400" rtl="1" eaLnBrk="1" fontAlgn="base" latinLnBrk="0" hangingPunct="1">
              <a:lnSpc>
                <a:spcPct val="100000"/>
              </a:lnSpc>
              <a:spcBef>
                <a:spcPct val="0"/>
              </a:spcBef>
              <a:spcAft>
                <a:spcPct val="0"/>
              </a:spcAft>
              <a:buClrTx/>
              <a:buSzTx/>
              <a:tabLst>
                <a:tab pos="457200" algn="l"/>
              </a:tabLst>
            </a:pP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tabLst>
                <a:tab pos="457200" algn="l"/>
              </a:tabLst>
            </a:pPr>
            <a:r>
              <a:rPr kumimoji="0" lang="en-US" sz="2000" b="0" i="0" u="none" strike="noStrike" cap="none" normalizeH="0" baseline="0" dirty="0" smtClean="0">
                <a:ln>
                  <a:noFill/>
                </a:ln>
                <a:solidFill>
                  <a:srgbClr val="002060"/>
                </a:solidFill>
                <a:effectLst/>
                <a:latin typeface="Arial" pitchFamily="34" charset="0"/>
                <a:ea typeface="Times New Roman" pitchFamily="18" charset="0"/>
                <a:cs typeface="Arial" pitchFamily="34" charset="0"/>
              </a:rPr>
              <a:t>The following conditions constitute an immediate threat to life due to inadequate ventilation and should be recognized during the primary survey:</a:t>
            </a:r>
            <a:endParaRPr kumimoji="0" lang="en-US" sz="2000" b="0" i="0" u="none" strike="noStrike" cap="none" normalizeH="0" baseline="0" dirty="0" smtClean="0">
              <a:ln>
                <a:noFill/>
              </a:ln>
              <a:solidFill>
                <a:srgbClr val="00206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sz="20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000" b="0"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1.  </a:t>
            </a: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Tension </a:t>
            </a:r>
            <a:r>
              <a:rPr kumimoji="0" lang="en-US" sz="20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pneumothorax</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000" b="0"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2.  </a:t>
            </a: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Open </a:t>
            </a:r>
            <a:r>
              <a:rPr kumimoji="0" lang="en-US" sz="20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pneumothorax</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000" b="0" i="0" u="none" strike="noStrike" cap="none" normalizeH="0" dirty="0" smtClean="0">
                <a:ln>
                  <a:noFill/>
                </a:ln>
                <a:solidFill>
                  <a:schemeClr val="tx1"/>
                </a:solidFill>
                <a:effectLst/>
                <a:latin typeface="Arial" pitchFamily="34" charset="0"/>
                <a:ea typeface="Times New Roman" pitchFamily="18" charset="0"/>
                <a:cs typeface="Arial" pitchFamily="34" charset="0"/>
              </a:rPr>
              <a:t> </a:t>
            </a: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000" b="0"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3.  </a:t>
            </a: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Flail chest with underlying pulmonary contusion</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452710" y="3284984"/>
            <a:ext cx="8511778" cy="769441"/>
          </a:xfrm>
          <a:prstGeom prst="rect">
            <a:avLst/>
          </a:prstGeom>
        </p:spPr>
        <p:txBody>
          <a:bodyPr wrap="square">
            <a:spAutoFit/>
          </a:bodyPr>
          <a:lstStyle/>
          <a:p>
            <a:pPr algn="ctr"/>
            <a:r>
              <a:rPr lang="en-US" sz="4400" b="1" dirty="0" smtClean="0">
                <a:solidFill>
                  <a:srgbClr val="C00000"/>
                </a:solidFill>
              </a:rPr>
              <a:t>1.  Tension Pneumothorax</a:t>
            </a:r>
            <a:endParaRPr lang="ar-SA" sz="4400" b="1"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1"/>
          <p:cNvSpPr>
            <a:spLocks noChangeArrowheads="1"/>
          </p:cNvSpPr>
          <p:nvPr/>
        </p:nvSpPr>
        <p:spPr bwMode="auto">
          <a:xfrm>
            <a:off x="467544" y="944957"/>
            <a:ext cx="8496944" cy="34163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None/>
              <a:tabLst>
                <a:tab pos="457200" algn="l"/>
              </a:tabLst>
            </a:pP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sng" strike="noStrike" cap="none" normalizeH="0" baseline="0" dirty="0" smtClean="0">
                <a:ln>
                  <a:noFill/>
                </a:ln>
                <a:solidFill>
                  <a:srgbClr val="C00000"/>
                </a:solidFill>
                <a:effectLst/>
                <a:latin typeface="Arial" pitchFamily="34" charset="0"/>
                <a:ea typeface="Times New Roman" pitchFamily="18" charset="0"/>
                <a:cs typeface="Arial" pitchFamily="34" charset="0"/>
              </a:rPr>
              <a:t>Diagnosis</a:t>
            </a:r>
            <a:r>
              <a:rPr kumimoji="0" lang="en-US" sz="2400" b="0" i="0"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Respiratory distress and hypotension in 	combination with any of the following physical</a:t>
            </a:r>
            <a:r>
              <a:rPr kumimoji="0" lang="en-US" sz="2400" b="0" i="0" u="none" strike="noStrike" cap="none" normalizeH="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signs in </a:t>
            </a:r>
          </a:p>
          <a:p>
            <a:pPr marL="0" marR="0" lvl="0" indent="0" algn="l" defTabSz="914400" rtl="1" eaLnBrk="1" fontAlgn="base" latinLnBrk="0" hangingPunct="1">
              <a:lnSpc>
                <a:spcPct val="100000"/>
              </a:lnSpc>
              <a:spcBef>
                <a:spcPct val="0"/>
              </a:spcBef>
              <a:spcAft>
                <a:spcPct val="0"/>
              </a:spcAft>
              <a:buClrTx/>
              <a:buSzTx/>
              <a:buFontTx/>
              <a:buNone/>
              <a:tabLst>
                <a:tab pos="457200" algn="l"/>
              </a:tabLst>
            </a:pP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patients with chest trauma.</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ar-SA"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Tracheal deviation away from the affected side.</a:t>
            </a:r>
            <a:endParaRPr kumimoji="0" lang="en-US" sz="2400" b="0" i="0" u="none" strike="noStrike" cap="none" normalizeH="0" baseline="0" dirty="0" smtClean="0">
              <a:ln>
                <a:noFill/>
              </a:ln>
              <a:solidFill>
                <a:schemeClr val="tx1"/>
              </a:solidFill>
              <a:effectLst/>
              <a:latin typeface="Times New Roman" pitchFamily="18" charset="0"/>
              <a:cs typeface="Arial" pitchFamily="34" charset="0"/>
              <a:sym typeface="Wingdings" pitchFamily="2" charset="2"/>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a:t>
            </a:r>
            <a:r>
              <a:rPr kumimoji="0" lang="ar-SA"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Lack or decreased breath sounds on the affected side.</a:t>
            </a:r>
            <a:endParaRPr kumimoji="0" lang="en-US" sz="2400" b="0" i="0" u="none" strike="noStrike" cap="none" normalizeH="0" baseline="0" dirty="0" smtClean="0">
              <a:ln>
                <a:noFill/>
              </a:ln>
              <a:solidFill>
                <a:schemeClr val="tx1"/>
              </a:solidFill>
              <a:effectLst/>
              <a:latin typeface="Times New Roman" pitchFamily="18" charset="0"/>
              <a:cs typeface="Arial" pitchFamily="34" charset="0"/>
              <a:sym typeface="Wingdings" pitchFamily="2" charset="2"/>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a:t>
            </a:r>
            <a:r>
              <a:rPr kumimoji="0" lang="ar-SA"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Subcutaneous emphysema on the affected side.</a:t>
            </a:r>
            <a:endParaRPr kumimoji="0" lang="en-US" sz="2400" b="0" i="0" u="none" strike="noStrike" cap="none" normalizeH="0" baseline="0" dirty="0" smtClean="0">
              <a:ln>
                <a:noFill/>
              </a:ln>
              <a:solidFill>
                <a:schemeClr val="tx1"/>
              </a:solidFill>
              <a:effectLst/>
              <a:latin typeface="Times New Roman" pitchFamily="18" charset="0"/>
              <a:cs typeface="Arial" pitchFamily="34" charset="0"/>
              <a:sym typeface="Wingdings" pitchFamily="2" charset="2"/>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a:t>
            </a:r>
            <a:r>
              <a:rPr kumimoji="0" lang="ar-SA"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Distended neck veins due to impendence of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Arial" pitchFamily="34" charset="0"/>
                <a:sym typeface="Wingdings" pitchFamily="2" charset="2"/>
              </a:rPr>
              <a:t>superiorvena</a:t>
            </a:r>
            <a:endParaRPr kumimoji="0" lang="en-US" sz="2400" b="0" i="0" u="none" strike="noStrike" cap="none" normalizeH="0" baseline="0" dirty="0" smtClean="0">
              <a:ln>
                <a:noFill/>
              </a:ln>
              <a:solidFill>
                <a:schemeClr val="tx1"/>
              </a:solidFill>
              <a:effectLst/>
              <a:latin typeface="Times New Roman" pitchFamily="18" charset="0"/>
              <a:cs typeface="Arial" pitchFamily="34" charset="0"/>
              <a:sym typeface="Wingdings" pitchFamily="2" charset="2"/>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cava, but the neck veins may be flat due to systemic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Arial" pitchFamily="34" charset="0"/>
                <a:sym typeface="Wingdings" pitchFamily="2" charset="2"/>
              </a:rPr>
              <a:t>hypovolemia</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1"/>
          <p:cNvSpPr>
            <a:spLocks noChangeArrowheads="1"/>
          </p:cNvSpPr>
          <p:nvPr/>
        </p:nvSpPr>
        <p:spPr bwMode="auto">
          <a:xfrm>
            <a:off x="179512" y="934895"/>
            <a:ext cx="8784976" cy="45243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914400" marR="0" lvl="2" indent="0" algn="just" defTabSz="914400" rtl="1" eaLnBrk="1" fontAlgn="base" latinLnBrk="0" hangingPunct="1">
              <a:lnSpc>
                <a:spcPct val="100000"/>
              </a:lnSpc>
              <a:spcBef>
                <a:spcPct val="0"/>
              </a:spcBef>
              <a:spcAft>
                <a:spcPct val="0"/>
              </a:spcAft>
              <a:buClrTx/>
              <a:buSzTx/>
              <a:buFontTx/>
              <a:buAutoNum type="alphaLcPeriod"/>
              <a:tabLst>
                <a:tab pos="1143000" algn="l"/>
                <a:tab pos="1485900" algn="l"/>
              </a:tabLst>
            </a:pPr>
            <a:endParaRPr kumimoji="0" lang="ar-SA"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914400" marR="0" lvl="2" indent="0" algn="just" defTabSz="914400" rtl="1" eaLnBrk="1" fontAlgn="base" latinLnBrk="0" hangingPunct="1">
              <a:lnSpc>
                <a:spcPct val="100000"/>
              </a:lnSpc>
              <a:spcBef>
                <a:spcPct val="0"/>
              </a:spcBef>
              <a:spcAft>
                <a:spcPct val="0"/>
              </a:spcAft>
              <a:buClrTx/>
              <a:buSzTx/>
              <a:tabLst>
                <a:tab pos="1143000" algn="l"/>
                <a:tab pos="1485900" algn="l"/>
              </a:tabLst>
            </a:pPr>
            <a:r>
              <a:rPr kumimoji="0" lang="en-US" sz="2400" b="0" i="0"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In cases of tension </a:t>
            </a:r>
            <a:r>
              <a:rPr kumimoji="0" lang="en-US" sz="2400" b="0" i="0" u="none" strike="noStrike" cap="none" normalizeH="0" baseline="0" dirty="0" err="1" smtClean="0">
                <a:ln>
                  <a:noFill/>
                </a:ln>
                <a:solidFill>
                  <a:srgbClr val="C00000"/>
                </a:solidFill>
                <a:effectLst/>
                <a:latin typeface="Arial" pitchFamily="34" charset="0"/>
                <a:ea typeface="Times New Roman" pitchFamily="18" charset="0"/>
                <a:cs typeface="Arial" pitchFamily="34" charset="0"/>
              </a:rPr>
              <a:t>pneumothorax</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the </a:t>
            </a:r>
            <a:r>
              <a:rPr kumimoji="0" lang="en-US" sz="2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parenchymal</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tear in the lung act as a one-way valve, with each inhalation allowing additional air to accumulate in the pleural space. The normally negative </a:t>
            </a:r>
            <a:r>
              <a:rPr kumimoji="0" lang="en-US" sz="2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intrapleural</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pressure becomes positive which depresses the </a:t>
            </a:r>
            <a:r>
              <a:rPr kumimoji="0" lang="en-US" sz="2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ipsilateral</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hemidiapgragm</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and shift the </a:t>
            </a:r>
            <a:r>
              <a:rPr kumimoji="0" lang="en-US" sz="2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mediastinal</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structures into the </a:t>
            </a:r>
            <a:r>
              <a:rPr kumimoji="0" lang="en-US" sz="2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contralateral</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chest. Subsequently the </a:t>
            </a:r>
            <a:r>
              <a:rPr kumimoji="0" lang="en-US" sz="2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contralateral</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lung is compressed and the heart rotates about the superior and inferior vena cava, this decreases venous return and ultimately cardiac output which results in cardiovascular collapse.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1"/>
          <p:cNvSpPr>
            <a:spLocks noChangeArrowheads="1"/>
          </p:cNvSpPr>
          <p:nvPr/>
        </p:nvSpPr>
        <p:spPr bwMode="auto">
          <a:xfrm>
            <a:off x="251520" y="767070"/>
            <a:ext cx="8208912" cy="304698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None/>
              <a:tabLst>
                <a:tab pos="1143000" algn="l"/>
              </a:tabLst>
            </a:pPr>
            <a:r>
              <a:rPr kumimoji="0" lang="en-US" sz="2400" b="0" i="0" u="sng" strike="noStrike" cap="none" normalizeH="0" baseline="0" dirty="0" smtClean="0">
                <a:ln>
                  <a:noFill/>
                </a:ln>
                <a:solidFill>
                  <a:srgbClr val="C00000"/>
                </a:solidFill>
                <a:effectLst/>
                <a:latin typeface="Arial" pitchFamily="34" charset="0"/>
                <a:ea typeface="Times New Roman" pitchFamily="18" charset="0"/>
                <a:cs typeface="Arial" pitchFamily="34" charset="0"/>
              </a:rPr>
              <a:t>Treatment</a:t>
            </a:r>
            <a:r>
              <a:rPr kumimoji="0" lang="en-US" sz="2400" b="0" i="0"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a:t>
            </a:r>
            <a:endParaRPr kumimoji="0" lang="en-US" sz="2400" b="0" i="0" u="none" strike="noStrike" cap="none" normalizeH="0" baseline="0" dirty="0" smtClean="0">
              <a:ln>
                <a:noFill/>
              </a:ln>
              <a:solidFill>
                <a:srgbClr val="C0000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1143000" algn="l"/>
              </a:tabLst>
            </a:pPr>
            <a:r>
              <a:rPr kumimoji="0" lang="ar-SA" sz="2400" b="0" i="0" u="none" strike="noStrike" cap="none" normalizeH="0" baseline="0" dirty="0" smtClean="0">
                <a:ln>
                  <a:noFill/>
                </a:ln>
                <a:solidFill>
                  <a:srgbClr val="002060"/>
                </a:solidFill>
                <a:effectLst/>
                <a:latin typeface="Times New Roman" pitchFamily="18" charset="0"/>
                <a:ea typeface="Times New Roman" pitchFamily="18" charset="0"/>
                <a:cs typeface="Arial" pitchFamily="34" charset="0"/>
                <a:sym typeface="Wingdings" pitchFamily="2" charset="2"/>
              </a:rPr>
              <a:t></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rgbClr val="C00000"/>
                </a:solidFill>
                <a:effectLst/>
                <a:latin typeface="Times New Roman" pitchFamily="18" charset="0"/>
                <a:ea typeface="Times New Roman" pitchFamily="18" charset="0"/>
                <a:cs typeface="Arial" pitchFamily="34" charset="0"/>
                <a:sym typeface="Wingdings" pitchFamily="2" charset="2"/>
              </a:rPr>
              <a:t>Immediate needle </a:t>
            </a:r>
            <a:r>
              <a:rPr kumimoji="0" lang="en-US" sz="2400" b="0" i="0" u="none" strike="noStrike" cap="none" normalizeH="0" baseline="0" dirty="0" err="1" smtClean="0">
                <a:ln>
                  <a:noFill/>
                </a:ln>
                <a:solidFill>
                  <a:srgbClr val="C00000"/>
                </a:solidFill>
                <a:effectLst/>
                <a:latin typeface="Times New Roman" pitchFamily="18" charset="0"/>
                <a:ea typeface="Times New Roman" pitchFamily="18" charset="0"/>
                <a:cs typeface="Arial" pitchFamily="34" charset="0"/>
                <a:sym typeface="Wingdings" pitchFamily="2" charset="2"/>
              </a:rPr>
              <a:t>thoracostomy</a:t>
            </a:r>
            <a:r>
              <a:rPr kumimoji="0" lang="en-US" sz="2400" b="0" i="0" u="none" strike="noStrike" cap="none" normalizeH="0" baseline="0" dirty="0" smtClean="0">
                <a:ln>
                  <a:noFill/>
                </a:ln>
                <a:solidFill>
                  <a:srgbClr val="C00000"/>
                </a:solidFill>
                <a:effectLst/>
                <a:latin typeface="Times New Roman" pitchFamily="18" charset="0"/>
                <a:ea typeface="Times New Roman" pitchFamily="18" charset="0"/>
                <a:cs typeface="Arial" pitchFamily="34" charset="0"/>
                <a:sym typeface="Wingdings" pitchFamily="2" charset="2"/>
              </a:rPr>
              <a:t>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decompression with a 	14 gauge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Arial" pitchFamily="34" charset="0"/>
                <a:sym typeface="Wingdings" pitchFamily="2" charset="2"/>
              </a:rPr>
              <a:t>angiocatheter</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in the second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Arial" pitchFamily="34" charset="0"/>
                <a:sym typeface="Wingdings" pitchFamily="2" charset="2"/>
              </a:rPr>
              <a:t>intercostal</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space 	in the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Arial" pitchFamily="34" charset="0"/>
                <a:sym typeface="Wingdings" pitchFamily="2" charset="2"/>
              </a:rPr>
              <a:t>midclavicular</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line followed by</a:t>
            </a:r>
          </a:p>
          <a:p>
            <a:pPr marL="0" marR="0" lvl="0" indent="0" algn="l" defTabSz="914400" rtl="0" eaLnBrk="0" fontAlgn="base" latinLnBrk="0" hangingPunct="0">
              <a:lnSpc>
                <a:spcPct val="100000"/>
              </a:lnSpc>
              <a:spcBef>
                <a:spcPct val="0"/>
              </a:spcBef>
              <a:spcAft>
                <a:spcPct val="0"/>
              </a:spcAft>
              <a:buClrTx/>
              <a:buSzTx/>
              <a:buFontTx/>
              <a:buNone/>
              <a:tabLst>
                <a:tab pos="1143000" algn="l"/>
              </a:tabLst>
            </a:pPr>
            <a:endParaRPr kumimoji="0" lang="en-US" sz="2400" b="0" i="0" u="none" strike="noStrike" cap="none" normalizeH="0" baseline="0" dirty="0" smtClean="0">
              <a:ln>
                <a:noFill/>
              </a:ln>
              <a:solidFill>
                <a:schemeClr val="tx1"/>
              </a:solidFill>
              <a:effectLst/>
              <a:latin typeface="Times New Roman" pitchFamily="18" charset="0"/>
              <a:cs typeface="Arial" pitchFamily="34" charset="0"/>
              <a:sym typeface="Wingdings" pitchFamily="2" charset="2"/>
            </a:endParaRPr>
          </a:p>
          <a:p>
            <a:pPr marL="0" marR="0" lvl="0" indent="0" algn="just" defTabSz="914400" rtl="0" eaLnBrk="0" fontAlgn="base" latinLnBrk="0" hangingPunct="0">
              <a:lnSpc>
                <a:spcPct val="100000"/>
              </a:lnSpc>
              <a:spcBef>
                <a:spcPct val="0"/>
              </a:spcBef>
              <a:spcAft>
                <a:spcPct val="0"/>
              </a:spcAft>
              <a:buClrTx/>
              <a:buSzTx/>
              <a:buFontTx/>
              <a:buNone/>
              <a:tabLst>
                <a:tab pos="1143000" algn="l"/>
              </a:tabLst>
            </a:pPr>
            <a:r>
              <a:rPr kumimoji="0" lang="ar-SA" sz="2400" b="0" i="0" u="none" strike="noStrike" cap="none" normalizeH="0" baseline="0" dirty="0" smtClean="0">
                <a:ln>
                  <a:noFill/>
                </a:ln>
                <a:solidFill>
                  <a:srgbClr val="002060"/>
                </a:solidFill>
                <a:effectLst/>
                <a:latin typeface="Times New Roman" pitchFamily="18" charset="0"/>
                <a:ea typeface="Times New Roman" pitchFamily="18" charset="0"/>
                <a:cs typeface="Arial" pitchFamily="34" charset="0"/>
                <a:sym typeface="Wingdings" pitchFamily="2" charset="2"/>
              </a:rPr>
              <a:t></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rgbClr val="C00000"/>
                </a:solidFill>
                <a:effectLst/>
                <a:latin typeface="Times New Roman" pitchFamily="18" charset="0"/>
                <a:ea typeface="Times New Roman" pitchFamily="18" charset="0"/>
                <a:cs typeface="Arial" pitchFamily="34" charset="0"/>
                <a:sym typeface="Wingdings" pitchFamily="2" charset="2"/>
              </a:rPr>
              <a:t>Tube </a:t>
            </a:r>
            <a:r>
              <a:rPr kumimoji="0" lang="en-US" sz="2400" b="0" i="0" u="none" strike="noStrike" cap="none" normalizeH="0" baseline="0" dirty="0" err="1" smtClean="0">
                <a:ln>
                  <a:noFill/>
                </a:ln>
                <a:solidFill>
                  <a:srgbClr val="C00000"/>
                </a:solidFill>
                <a:effectLst/>
                <a:latin typeface="Times New Roman" pitchFamily="18" charset="0"/>
                <a:ea typeface="Times New Roman" pitchFamily="18" charset="0"/>
                <a:cs typeface="Arial" pitchFamily="34" charset="0"/>
                <a:sym typeface="Wingdings" pitchFamily="2" charset="2"/>
              </a:rPr>
              <a:t>thoracostomy</a:t>
            </a:r>
            <a:r>
              <a:rPr kumimoji="0" lang="en-US" sz="2400" b="0" i="0" u="none" strike="noStrike" cap="none" normalizeH="0" baseline="0" dirty="0" smtClean="0">
                <a:ln>
                  <a:noFill/>
                </a:ln>
                <a:solidFill>
                  <a:srgbClr val="C00000"/>
                </a:solidFill>
                <a:effectLst/>
                <a:latin typeface="Times New Roman" pitchFamily="18" charset="0"/>
                <a:ea typeface="Times New Roman" pitchFamily="18" charset="0"/>
                <a:cs typeface="Arial" pitchFamily="34" charset="0"/>
                <a:sym typeface="Wingdings" pitchFamily="2" charset="2"/>
              </a:rPr>
              <a:t>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in the fifth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Arial" pitchFamily="34" charset="0"/>
                <a:sym typeface="Wingdings" pitchFamily="2" charset="2"/>
              </a:rPr>
              <a:t>intercostal</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space in the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Arial" pitchFamily="34" charset="0"/>
                <a:sym typeface="Wingdings" pitchFamily="2" charset="2"/>
              </a:rPr>
              <a:t>midaxillary</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line immediately in the emergency department  before the chest radiograph.</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12648" y="228600"/>
            <a:ext cx="8153400" cy="1688232"/>
          </a:xfrm>
        </p:spPr>
        <p:txBody>
          <a:bodyPr/>
          <a:lstStyle/>
          <a:p>
            <a:r>
              <a:rPr lang="ar-SA" dirty="0" smtClean="0"/>
              <a:t> </a:t>
            </a:r>
            <a:endParaRPr lang="ar-SA" dirty="0"/>
          </a:p>
        </p:txBody>
      </p:sp>
      <p:graphicFrame>
        <p:nvGraphicFramePr>
          <p:cNvPr id="6" name="عنصر نائب للمحتوى 5"/>
          <p:cNvGraphicFramePr>
            <a:graphicFrameLocks noGrp="1"/>
          </p:cNvGraphicFramePr>
          <p:nvPr>
            <p:ph sz="quarter" idx="1"/>
          </p:nvPr>
        </p:nvGraphicFramePr>
        <p:xfrm>
          <a:off x="622718" y="620688"/>
          <a:ext cx="8142242" cy="5918191"/>
        </p:xfrm>
        <a:graphic>
          <a:graphicData uri="http://schemas.openxmlformats.org/drawingml/2006/table">
            <a:tbl>
              <a:tblPr rtl="1" firstRow="1" bandRow="1">
                <a:tableStyleId>{5C22544A-7EE6-4342-B048-85BDC9FD1C3A}</a:tableStyleId>
              </a:tblPr>
              <a:tblGrid>
                <a:gridCol w="4076700"/>
                <a:gridCol w="4065542"/>
              </a:tblGrid>
              <a:tr h="401311">
                <a:tc gridSpan="2">
                  <a:txBody>
                    <a:bodyPr/>
                    <a:lstStyle/>
                    <a:p>
                      <a:pPr algn="ctr" rtl="1"/>
                      <a:r>
                        <a:rPr kumimoji="0" lang="en-US" sz="2400" b="1" kern="1200" dirty="0" smtClean="0">
                          <a:solidFill>
                            <a:schemeClr val="tx1"/>
                          </a:solidFill>
                          <a:latin typeface="+mn-lt"/>
                          <a:ea typeface="+mn-ea"/>
                          <a:cs typeface="+mn-cs"/>
                        </a:rPr>
                        <a:t>Mechanisms and Patterns of Injury</a:t>
                      </a:r>
                      <a:endParaRPr lang="ar-SA" sz="2400" dirty="0">
                        <a:solidFill>
                          <a:schemeClr val="tx1"/>
                        </a:solidFill>
                      </a:endParaRPr>
                    </a:p>
                  </a:txBody>
                  <a:tcPr/>
                </a:tc>
                <a:tc hMerge="1">
                  <a:txBody>
                    <a:bodyPr/>
                    <a:lstStyle/>
                    <a:p>
                      <a:pPr rtl="1"/>
                      <a:endParaRPr lang="ar-SA"/>
                    </a:p>
                  </a:txBody>
                  <a:tcPr/>
                </a:tc>
              </a:tr>
              <a:tr h="401311">
                <a:tc>
                  <a:txBody>
                    <a:bodyPr/>
                    <a:lstStyle/>
                    <a:p>
                      <a:pPr algn="l" rtl="1"/>
                      <a:r>
                        <a:rPr kumimoji="0" lang="en-US" sz="2000" b="1" kern="1200" dirty="0" smtClean="0">
                          <a:solidFill>
                            <a:schemeClr val="dk1"/>
                          </a:solidFill>
                          <a:latin typeface="+mn-lt"/>
                          <a:ea typeface="+mn-ea"/>
                          <a:cs typeface="+mn-cs"/>
                        </a:rPr>
                        <a:t>PENETRATING</a:t>
                      </a:r>
                      <a:r>
                        <a:rPr kumimoji="0" lang="ar-SA" sz="2000" b="1" kern="1200" dirty="0" smtClean="0">
                          <a:solidFill>
                            <a:schemeClr val="dk1"/>
                          </a:solidFill>
                          <a:latin typeface="+mn-lt"/>
                          <a:ea typeface="+mn-ea"/>
                          <a:cs typeface="+mn-cs"/>
                        </a:rPr>
                        <a:t> </a:t>
                      </a:r>
                      <a:endParaRPr lang="ar-SA" sz="2000" dirty="0"/>
                    </a:p>
                  </a:txBody>
                  <a:tcPr/>
                </a:tc>
                <a:tc>
                  <a:txBody>
                    <a:bodyPr/>
                    <a:lstStyle/>
                    <a:p>
                      <a:pPr algn="l" rtl="1"/>
                      <a:r>
                        <a:rPr kumimoji="0" lang="en-US" sz="2000" b="1" kern="1200" dirty="0" smtClean="0">
                          <a:solidFill>
                            <a:schemeClr val="dk1"/>
                          </a:solidFill>
                          <a:latin typeface="+mn-lt"/>
                          <a:ea typeface="+mn-ea"/>
                          <a:cs typeface="+mn-cs"/>
                        </a:rPr>
                        <a:t>BLUNT</a:t>
                      </a:r>
                      <a:endParaRPr lang="ar-SA" sz="2000" dirty="0"/>
                    </a:p>
                  </a:txBody>
                  <a:tcPr/>
                </a:tc>
              </a:tr>
              <a:tr h="3661278">
                <a:tc>
                  <a:txBody>
                    <a:bodyPr/>
                    <a:lstStyle/>
                    <a:p>
                      <a:pPr algn="l">
                        <a:spcAft>
                          <a:spcPts val="0"/>
                        </a:spcAft>
                        <a:tabLst>
                          <a:tab pos="228600" algn="l"/>
                        </a:tabLst>
                      </a:pPr>
                      <a:endParaRPr lang="ar-SA" sz="2400" dirty="0" smtClean="0">
                        <a:latin typeface="Times New Roman"/>
                        <a:ea typeface="Times New Roman"/>
                        <a:cs typeface="Arial"/>
                      </a:endParaRPr>
                    </a:p>
                    <a:p>
                      <a:pPr algn="l">
                        <a:spcAft>
                          <a:spcPts val="0"/>
                        </a:spcAft>
                        <a:tabLst>
                          <a:tab pos="228600" algn="l"/>
                        </a:tabLst>
                      </a:pPr>
                      <a:r>
                        <a:rPr lang="en-US" sz="2400" dirty="0" smtClean="0">
                          <a:latin typeface="Times New Roman"/>
                          <a:ea typeface="Times New Roman"/>
                          <a:cs typeface="Arial"/>
                        </a:rPr>
                        <a:t>Classified </a:t>
                      </a:r>
                      <a:r>
                        <a:rPr lang="en-US" sz="2400" dirty="0">
                          <a:latin typeface="Times New Roman"/>
                          <a:ea typeface="Times New Roman"/>
                          <a:cs typeface="Arial"/>
                        </a:rPr>
                        <a:t>into</a:t>
                      </a:r>
                      <a:r>
                        <a:rPr lang="en-US" sz="2400" dirty="0" smtClean="0">
                          <a:latin typeface="Times New Roman"/>
                          <a:ea typeface="Times New Roman"/>
                          <a:cs typeface="Arial"/>
                        </a:rPr>
                        <a:t>:</a:t>
                      </a:r>
                      <a:endParaRPr lang="ar-SA" sz="2400" dirty="0" smtClean="0">
                        <a:latin typeface="Times New Roman"/>
                        <a:ea typeface="Times New Roman"/>
                        <a:cs typeface="Arial"/>
                      </a:endParaRPr>
                    </a:p>
                    <a:p>
                      <a:pPr algn="l">
                        <a:spcAft>
                          <a:spcPts val="0"/>
                        </a:spcAft>
                        <a:tabLst>
                          <a:tab pos="228600" algn="l"/>
                        </a:tabLst>
                      </a:pPr>
                      <a:endParaRPr lang="en-US" sz="2400" dirty="0">
                        <a:latin typeface="Times New Roman"/>
                        <a:ea typeface="Times New Roman"/>
                        <a:cs typeface="Arial"/>
                      </a:endParaRPr>
                    </a:p>
                    <a:p>
                      <a:pPr algn="l">
                        <a:spcAft>
                          <a:spcPts val="0"/>
                        </a:spcAft>
                        <a:tabLst>
                          <a:tab pos="228600" algn="l"/>
                        </a:tabLst>
                      </a:pPr>
                      <a:r>
                        <a:rPr lang="en-US" sz="2400" dirty="0">
                          <a:latin typeface="Times New Roman"/>
                          <a:ea typeface="Times New Roman"/>
                          <a:cs typeface="Arial"/>
                        </a:rPr>
                        <a:t>1.  Stab wound</a:t>
                      </a:r>
                    </a:p>
                    <a:p>
                      <a:pPr algn="l">
                        <a:spcAft>
                          <a:spcPts val="0"/>
                        </a:spcAft>
                        <a:tabLst>
                          <a:tab pos="228600" algn="l"/>
                        </a:tabLst>
                      </a:pPr>
                      <a:r>
                        <a:rPr lang="en-US" sz="2400" dirty="0">
                          <a:latin typeface="Times New Roman"/>
                          <a:ea typeface="Times New Roman"/>
                          <a:cs typeface="Arial"/>
                        </a:rPr>
                        <a:t>2.  Gunshot wound</a:t>
                      </a:r>
                    </a:p>
                    <a:p>
                      <a:pPr algn="l">
                        <a:spcAft>
                          <a:spcPts val="0"/>
                        </a:spcAft>
                        <a:tabLst>
                          <a:tab pos="228600" algn="l"/>
                        </a:tabLst>
                      </a:pPr>
                      <a:r>
                        <a:rPr lang="en-US" sz="2400" dirty="0" smtClean="0">
                          <a:latin typeface="Times New Roman"/>
                          <a:ea typeface="Times New Roman"/>
                          <a:cs typeface="Arial"/>
                        </a:rPr>
                        <a:t>3</a:t>
                      </a:r>
                      <a:r>
                        <a:rPr lang="en-US" sz="2400" dirty="0">
                          <a:latin typeface="Times New Roman"/>
                          <a:ea typeface="Times New Roman"/>
                          <a:cs typeface="Arial"/>
                        </a:rPr>
                        <a:t>.  Shotgun</a:t>
                      </a:r>
                    </a:p>
                    <a:p>
                      <a:pPr algn="l">
                        <a:spcAft>
                          <a:spcPts val="0"/>
                        </a:spcAft>
                        <a:tabLst>
                          <a:tab pos="228600" algn="l"/>
                        </a:tabLst>
                      </a:pPr>
                      <a:endParaRPr lang="en-US" sz="2400" dirty="0" smtClean="0">
                        <a:latin typeface="Times New Roman"/>
                        <a:ea typeface="Times New Roman"/>
                        <a:cs typeface="Arial"/>
                        <a:sym typeface="Webdings"/>
                      </a:endParaRPr>
                    </a:p>
                    <a:p>
                      <a:pPr algn="l">
                        <a:spcAft>
                          <a:spcPts val="0"/>
                        </a:spcAft>
                        <a:tabLst>
                          <a:tab pos="228600" algn="l"/>
                        </a:tabLst>
                      </a:pPr>
                      <a:endParaRPr lang="en-US" sz="2400" dirty="0" smtClean="0">
                        <a:latin typeface="Times New Roman"/>
                        <a:ea typeface="Times New Roman"/>
                        <a:cs typeface="Arial"/>
                        <a:sym typeface="Webdings"/>
                      </a:endParaRPr>
                    </a:p>
                    <a:p>
                      <a:pPr algn="l">
                        <a:spcAft>
                          <a:spcPts val="0"/>
                        </a:spcAft>
                        <a:tabLst>
                          <a:tab pos="228600" algn="l"/>
                        </a:tabLst>
                      </a:pPr>
                      <a:r>
                        <a:rPr lang="en-US" sz="2400" dirty="0" smtClean="0">
                          <a:latin typeface="Times New Roman"/>
                          <a:ea typeface="Times New Roman"/>
                          <a:cs typeface="Arial"/>
                          <a:sym typeface="Webdings"/>
                        </a:rPr>
                        <a:t></a:t>
                      </a:r>
                      <a:r>
                        <a:rPr lang="en-US" sz="2400" dirty="0" smtClean="0">
                          <a:latin typeface="Times New Roman"/>
                          <a:ea typeface="Times New Roman"/>
                          <a:cs typeface="Arial"/>
                        </a:rPr>
                        <a:t>Damage </a:t>
                      </a:r>
                      <a:r>
                        <a:rPr lang="en-US" sz="2400" dirty="0">
                          <a:latin typeface="Times New Roman"/>
                          <a:ea typeface="Times New Roman"/>
                          <a:cs typeface="Arial"/>
                        </a:rPr>
                        <a:t>is localized to the path of the bullet or knife.</a:t>
                      </a:r>
                    </a:p>
                  </a:txBody>
                  <a:tcPr marL="68580" marR="68580" marT="0" marB="0"/>
                </a:tc>
                <a:tc>
                  <a:txBody>
                    <a:bodyPr/>
                    <a:lstStyle/>
                    <a:p>
                      <a:pPr algn="l"/>
                      <a:endParaRPr kumimoji="0" lang="ar-SA" sz="2000" kern="1200" dirty="0" smtClean="0">
                        <a:solidFill>
                          <a:schemeClr val="dk1"/>
                        </a:solidFill>
                        <a:latin typeface="+mn-lt"/>
                        <a:ea typeface="+mn-ea"/>
                        <a:cs typeface="+mn-cs"/>
                      </a:endParaRPr>
                    </a:p>
                    <a:p>
                      <a:pPr algn="l"/>
                      <a:r>
                        <a:rPr kumimoji="0" lang="en-US" sz="2400" kern="1200" dirty="0" smtClean="0">
                          <a:solidFill>
                            <a:schemeClr val="dk1"/>
                          </a:solidFill>
                          <a:latin typeface="+mn-lt"/>
                          <a:ea typeface="+mn-ea"/>
                          <a:cs typeface="+mn-cs"/>
                        </a:rPr>
                        <a:t>Classified into:</a:t>
                      </a:r>
                    </a:p>
                    <a:p>
                      <a:pPr algn="l"/>
                      <a:r>
                        <a:rPr kumimoji="0" lang="en-US" sz="2400" kern="1200" dirty="0" smtClean="0">
                          <a:solidFill>
                            <a:schemeClr val="dk1"/>
                          </a:solidFill>
                          <a:latin typeface="+mn-lt"/>
                          <a:ea typeface="+mn-ea"/>
                          <a:cs typeface="+mn-cs"/>
                        </a:rPr>
                        <a:t> </a:t>
                      </a:r>
                    </a:p>
                    <a:p>
                      <a:pPr algn="l"/>
                      <a:r>
                        <a:rPr kumimoji="0" lang="en-US" sz="2400" kern="1200" dirty="0" smtClean="0">
                          <a:solidFill>
                            <a:schemeClr val="dk1"/>
                          </a:solidFill>
                          <a:latin typeface="+mn-lt"/>
                          <a:ea typeface="+mn-ea"/>
                          <a:cs typeface="+mn-cs"/>
                        </a:rPr>
                        <a:t>1.  High energy transfer</a:t>
                      </a:r>
                    </a:p>
                    <a:p>
                      <a:pPr algn="l"/>
                      <a:r>
                        <a:rPr kumimoji="0" lang="en-US" sz="2400" kern="1200" dirty="0" smtClean="0">
                          <a:solidFill>
                            <a:schemeClr val="dk1"/>
                          </a:solidFill>
                          <a:latin typeface="+mn-lt"/>
                          <a:ea typeface="+mn-ea"/>
                          <a:cs typeface="+mn-cs"/>
                        </a:rPr>
                        <a:t>     e.g. Car Accident</a:t>
                      </a:r>
                    </a:p>
                    <a:p>
                      <a:pPr algn="l"/>
                      <a:r>
                        <a:rPr kumimoji="0" lang="en-US" sz="2400" kern="1200" dirty="0" smtClean="0">
                          <a:solidFill>
                            <a:schemeClr val="dk1"/>
                          </a:solidFill>
                          <a:latin typeface="+mn-lt"/>
                          <a:ea typeface="+mn-ea"/>
                          <a:cs typeface="+mn-cs"/>
                        </a:rPr>
                        <a:t>2.  Low energy transfer</a:t>
                      </a:r>
                    </a:p>
                    <a:p>
                      <a:pPr algn="l"/>
                      <a:r>
                        <a:rPr kumimoji="0" lang="en-US" sz="2400" kern="1200" dirty="0" smtClean="0">
                          <a:solidFill>
                            <a:schemeClr val="dk1"/>
                          </a:solidFill>
                          <a:latin typeface="+mn-lt"/>
                          <a:ea typeface="+mn-ea"/>
                          <a:cs typeface="+mn-cs"/>
                        </a:rPr>
                        <a:t>     e.g. Fall from a bicycle</a:t>
                      </a:r>
                    </a:p>
                    <a:p>
                      <a:pPr algn="l"/>
                      <a:r>
                        <a:rPr kumimoji="0" lang="en-US" sz="2400" kern="1200" dirty="0" smtClean="0">
                          <a:solidFill>
                            <a:schemeClr val="dk1"/>
                          </a:solidFill>
                          <a:latin typeface="+mn-lt"/>
                          <a:ea typeface="+mn-ea"/>
                          <a:cs typeface="+mn-cs"/>
                        </a:rPr>
                        <a:t> </a:t>
                      </a:r>
                    </a:p>
                    <a:p>
                      <a:pPr algn="l"/>
                      <a:r>
                        <a:rPr kumimoji="0" lang="en-US" sz="2400" kern="1200" dirty="0" smtClean="0">
                          <a:solidFill>
                            <a:schemeClr val="dk1"/>
                          </a:solidFill>
                          <a:latin typeface="+mn-lt"/>
                          <a:ea typeface="+mn-ea"/>
                          <a:cs typeface="+mn-cs"/>
                          <a:sym typeface="Webdings"/>
                        </a:rPr>
                        <a:t></a:t>
                      </a:r>
                      <a:r>
                        <a:rPr kumimoji="0" lang="en-US" sz="2400" kern="1200" dirty="0" smtClean="0">
                          <a:solidFill>
                            <a:schemeClr val="dk1"/>
                          </a:solidFill>
                          <a:latin typeface="+mn-lt"/>
                          <a:ea typeface="+mn-ea"/>
                          <a:cs typeface="+mn-cs"/>
                        </a:rPr>
                        <a:t>Associated with multiple widely distributed injuries because the energy is transferred over a wider area during blunt trauma</a:t>
                      </a:r>
                      <a:r>
                        <a:rPr kumimoji="0" lang="en-US" sz="2000" kern="1200" dirty="0" smtClean="0">
                          <a:solidFill>
                            <a:schemeClr val="dk1"/>
                          </a:solidFill>
                          <a:latin typeface="+mn-lt"/>
                          <a:ea typeface="+mn-ea"/>
                          <a:cs typeface="+mn-cs"/>
                        </a:rPr>
                        <a:t>.</a:t>
                      </a:r>
                    </a:p>
                    <a:p>
                      <a:pPr rtl="1"/>
                      <a:r>
                        <a:rPr lang="ar-SA" dirty="0" smtClean="0"/>
                        <a:t> </a:t>
                      </a:r>
                      <a:endParaRPr lang="ar-SA" dirty="0"/>
                    </a:p>
                  </a:txBody>
                  <a:tcPr/>
                </a:tc>
              </a:tr>
            </a:tbl>
          </a:graphicData>
        </a:graphic>
      </p:graphicFrame>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0" y="1437477"/>
            <a:ext cx="9144000" cy="120032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tab pos="457200" algn="l"/>
              </a:tabLst>
            </a:pPr>
            <a:r>
              <a:rPr kumimoji="0" lang="en-US" sz="3600" b="0"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		2.  Open Pneumothorax (or sucking chest wound).</a:t>
            </a:r>
            <a:endParaRPr kumimoji="0" lang="en-US" sz="3600" b="0" i="0" u="none" strike="noStrike" cap="none" normalizeH="0" baseline="0" dirty="0" smtClean="0">
              <a:ln>
                <a:noFill/>
              </a:ln>
              <a:solidFill>
                <a:srgbClr val="FF0000"/>
              </a:solidFill>
              <a:effectLst/>
              <a:latin typeface="Arial" pitchFamily="34" charset="0"/>
              <a:cs typeface="Arial" pitchFamily="34"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1"/>
          <p:cNvSpPr>
            <a:spLocks noChangeArrowheads="1"/>
          </p:cNvSpPr>
          <p:nvPr/>
        </p:nvSpPr>
        <p:spPr bwMode="auto">
          <a:xfrm>
            <a:off x="251520" y="1966136"/>
            <a:ext cx="8712968" cy="230832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1"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This occurs with full-thickness loss of the chest wall, permitting free communication  between the pleural space and the  atmosphere. This comprises    ventilation    due to</a:t>
            </a:r>
            <a:r>
              <a:rPr kumimoji="0" lang="en-US" sz="2400" b="0" i="0" u="none" strike="noStrike" cap="none" normalizeH="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equilibration of atmospheric     and pleural    pressures which prevents lung inflation and alveolar ventilation and result in  hypoxia and </a:t>
            </a:r>
            <a:r>
              <a:rPr kumimoji="0" lang="en-US" sz="2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hypercarbia</a:t>
            </a:r>
            <a:r>
              <a:rPr lang="en-US" sz="2400" dirty="0" smtClean="0">
                <a:latin typeface="Arial" pitchFamily="34" charset="0"/>
                <a:ea typeface="Times New Roman" pitchFamily="18" charset="0"/>
                <a:cs typeface="Arial" pitchFamily="34" charset="0"/>
              </a:rPr>
              <a:t>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1"/>
          <p:cNvSpPr>
            <a:spLocks noChangeArrowheads="1"/>
          </p:cNvSpPr>
          <p:nvPr/>
        </p:nvSpPr>
        <p:spPr bwMode="auto">
          <a:xfrm>
            <a:off x="251520" y="2155449"/>
            <a:ext cx="8568952" cy="156966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None/>
              <a:tabLst>
                <a:tab pos="457200" algn="l"/>
                <a:tab pos="1143000" algn="l"/>
              </a:tabLst>
            </a:pPr>
            <a:r>
              <a:rPr kumimoji="0" lang="en-US" sz="2400" b="0" i="0" u="sng" strike="noStrike" cap="none" normalizeH="0" baseline="0" dirty="0" smtClean="0">
                <a:ln>
                  <a:noFill/>
                </a:ln>
                <a:solidFill>
                  <a:srgbClr val="FF0000"/>
                </a:solidFill>
                <a:effectLst/>
                <a:latin typeface="Arial" pitchFamily="34" charset="0"/>
                <a:ea typeface="Times New Roman" pitchFamily="18" charset="0"/>
                <a:cs typeface="Arial" pitchFamily="34" charset="0"/>
              </a:rPr>
              <a:t>Treatment</a:t>
            </a:r>
            <a:r>
              <a:rPr kumimoji="0" lang="en-US" sz="2400" b="0"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 </a:t>
            </a:r>
          </a:p>
          <a:p>
            <a:pPr marL="0" marR="0" lvl="0" indent="0" algn="l" defTabSz="914400" rtl="1" eaLnBrk="1" fontAlgn="base" latinLnBrk="0" hangingPunct="1">
              <a:lnSpc>
                <a:spcPct val="100000"/>
              </a:lnSpc>
              <a:spcBef>
                <a:spcPct val="0"/>
              </a:spcBef>
              <a:spcAft>
                <a:spcPct val="0"/>
              </a:spcAft>
              <a:buClrTx/>
              <a:buSzTx/>
              <a:buFontTx/>
              <a:buNone/>
              <a:tabLst>
                <a:tab pos="457200" algn="l"/>
                <a:tab pos="1143000" algn="l"/>
              </a:tabLst>
            </a:pPr>
            <a:r>
              <a:rPr kumimoji="0" lang="en-US" sz="2400" b="0"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  </a:t>
            </a:r>
            <a:endParaRPr kumimoji="0" lang="en-US" sz="2400" b="0" i="0" u="none" strike="noStrike" cap="none" normalizeH="0" baseline="0" dirty="0" smtClean="0">
              <a:ln>
                <a:noFill/>
              </a:ln>
              <a:solidFill>
                <a:srgbClr val="FF000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 pos="1143000" algn="l"/>
              </a:tabLst>
            </a:pP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Closure of the chest wall defect and tube </a:t>
            </a:r>
            <a:r>
              <a:rPr kumimoji="0" lang="en-US" sz="2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thoracostomy</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1"/>
          <p:cNvSpPr>
            <a:spLocks noChangeArrowheads="1"/>
          </p:cNvSpPr>
          <p:nvPr/>
        </p:nvSpPr>
        <p:spPr bwMode="auto">
          <a:xfrm>
            <a:off x="0" y="2625923"/>
            <a:ext cx="9144000" cy="76944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tab pos="457200" algn="l"/>
              </a:tabLst>
            </a:pPr>
            <a:r>
              <a:rPr kumimoji="0" lang="en-US" sz="4400" b="0" i="0"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		3.  Flail Chest.</a:t>
            </a:r>
            <a:endParaRPr kumimoji="0" lang="en-US" sz="4400" b="0" i="0" u="none" strike="noStrike" cap="none" normalizeH="0" baseline="0" dirty="0" smtClean="0">
              <a:ln>
                <a:noFill/>
              </a:ln>
              <a:solidFill>
                <a:srgbClr val="C00000"/>
              </a:solidFill>
              <a:effectLst/>
              <a:latin typeface="Arial" pitchFamily="34" charset="0"/>
              <a:cs typeface="Arial" pitchFamily="34"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1"/>
          <p:cNvSpPr>
            <a:spLocks noChangeArrowheads="1"/>
          </p:cNvSpPr>
          <p:nvPr/>
        </p:nvSpPr>
        <p:spPr bwMode="auto">
          <a:xfrm>
            <a:off x="179512" y="714225"/>
            <a:ext cx="8280920" cy="489364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1" eaLnBrk="1" fontAlgn="base" latinLnBrk="0" hangingPunct="1">
              <a:lnSpc>
                <a:spcPct val="100000"/>
              </a:lnSpc>
              <a:spcBef>
                <a:spcPct val="0"/>
              </a:spcBef>
              <a:spcAft>
                <a:spcPct val="0"/>
              </a:spcAft>
              <a:buClrTx/>
              <a:buSzTx/>
              <a:buFontTx/>
              <a:buNone/>
              <a:tabLst>
                <a:tab pos="1143000" algn="l"/>
              </a:tabLst>
            </a:pPr>
            <a:r>
              <a:rPr kumimoji="0" lang="ar-SA"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a:t>
            </a:r>
            <a:r>
              <a:rPr kumimoji="0" lang="ar-SA" sz="2400" b="0" i="0" u="none" strike="noStrike" cap="none" normalizeH="0" baseline="0" dirty="0" smtClean="0">
                <a:ln>
                  <a:noFill/>
                </a:ln>
                <a:solidFill>
                  <a:srgbClr val="C00000"/>
                </a:solidFill>
                <a:effectLst/>
                <a:latin typeface="Times New Roman" pitchFamily="18" charset="0"/>
                <a:ea typeface="Times New Roman" pitchFamily="18" charset="0"/>
                <a:cs typeface="Arial" pitchFamily="34" charset="0"/>
                <a:sym typeface="Wingdings" pitchFamily="2" charset="2"/>
              </a:rPr>
              <a:t></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It occurs when three or more contiguous ribs are fractured in at least to locations                                                                      </a:t>
            </a:r>
            <a:r>
              <a:rPr kumimoji="0" lang="ar-SA"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a:t>
            </a:r>
            <a:endPar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endParaRPr>
          </a:p>
          <a:p>
            <a:pPr marL="0" marR="0" lvl="0" indent="0" algn="just" defTabSz="914400" rtl="1" eaLnBrk="1" fontAlgn="base" latinLnBrk="0" hangingPunct="1">
              <a:lnSpc>
                <a:spcPct val="100000"/>
              </a:lnSpc>
              <a:spcBef>
                <a:spcPct val="0"/>
              </a:spcBef>
              <a:spcAft>
                <a:spcPct val="0"/>
              </a:spcAft>
              <a:buClrTx/>
              <a:buSzTx/>
              <a:buFontTx/>
              <a:buNone/>
              <a:tabLst>
                <a:tab pos="1143000" algn="l"/>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a:t>
            </a:r>
            <a:r>
              <a:rPr kumimoji="0" lang="ar-SA"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a:t>
            </a:r>
            <a:r>
              <a:rPr kumimoji="0" lang="ar-SA" sz="2400" b="0" i="0" u="none" strike="noStrike" cap="none" normalizeH="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a:t>
            </a:r>
            <a:endParaRPr kumimoji="0" lang="en-US" sz="2400" b="0" i="0" u="none" strike="noStrike" cap="none" normalizeH="0" baseline="0" dirty="0" smtClean="0">
              <a:ln>
                <a:noFill/>
              </a:ln>
              <a:solidFill>
                <a:schemeClr val="tx1"/>
              </a:solidFill>
              <a:effectLst/>
              <a:latin typeface="Times New Roman" pitchFamily="18" charset="0"/>
              <a:cs typeface="Arial" pitchFamily="34" charset="0"/>
              <a:sym typeface="Wingdings" pitchFamily="2" charset="2"/>
            </a:endParaRPr>
          </a:p>
          <a:p>
            <a:pPr marL="0" marR="0" lvl="0" indent="0" algn="just" defTabSz="914400" rtl="0" eaLnBrk="0" fontAlgn="base" latinLnBrk="0" hangingPunct="0">
              <a:lnSpc>
                <a:spcPct val="100000"/>
              </a:lnSpc>
              <a:spcBef>
                <a:spcPct val="0"/>
              </a:spcBef>
              <a:spcAft>
                <a:spcPct val="0"/>
              </a:spcAft>
              <a:buClrTx/>
              <a:buSzTx/>
              <a:buFont typeface="Wingdings" pitchFamily="2" charset="2"/>
              <a:buChar char="l"/>
              <a:tabLst>
                <a:tab pos="1143000" algn="l"/>
              </a:tabLst>
            </a:pPr>
            <a:r>
              <a:rPr kumimoji="0" lang="ar-SA"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Paradoxical movement of this free-floating segment of 	chest wall may be evident in patient with spontaneous  ventilation due to the negative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Arial" pitchFamily="34" charset="0"/>
                <a:sym typeface="Wingdings" pitchFamily="2" charset="2"/>
              </a:rPr>
              <a:t>intrapleural</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pressure 	of inspiration.</a:t>
            </a:r>
          </a:p>
          <a:p>
            <a:pPr marL="0" marR="0" lvl="0" indent="0" algn="just" defTabSz="914400" rtl="0" eaLnBrk="0" fontAlgn="base" latinLnBrk="0" hangingPunct="0">
              <a:lnSpc>
                <a:spcPct val="100000"/>
              </a:lnSpc>
              <a:spcBef>
                <a:spcPct val="0"/>
              </a:spcBef>
              <a:spcAft>
                <a:spcPct val="0"/>
              </a:spcAft>
              <a:buClrTx/>
              <a:buSzTx/>
              <a:tabLst>
                <a:tab pos="1143000" algn="l"/>
              </a:tabLst>
            </a:pPr>
            <a:endParaRPr kumimoji="0" lang="en-US" sz="2400" b="0" i="0" u="none" strike="noStrike" cap="none" normalizeH="0" baseline="0" dirty="0" smtClean="0">
              <a:ln>
                <a:noFill/>
              </a:ln>
              <a:solidFill>
                <a:schemeClr val="tx1"/>
              </a:solidFill>
              <a:effectLst/>
              <a:latin typeface="Times New Roman" pitchFamily="18" charset="0"/>
              <a:cs typeface="Arial" pitchFamily="34" charset="0"/>
              <a:sym typeface="Wingdings" pitchFamily="2" charset="2"/>
            </a:endParaRPr>
          </a:p>
          <a:p>
            <a:pPr marL="0" marR="0" lvl="0" indent="0" algn="just" defTabSz="914400" rtl="0" eaLnBrk="0" fontAlgn="base" latinLnBrk="0" hangingPunct="0">
              <a:lnSpc>
                <a:spcPct val="100000"/>
              </a:lnSpc>
              <a:spcBef>
                <a:spcPct val="0"/>
              </a:spcBef>
              <a:spcAft>
                <a:spcPct val="0"/>
              </a:spcAft>
              <a:buClrTx/>
              <a:buSzTx/>
              <a:buFont typeface="Wingdings" pitchFamily="2" charset="2"/>
              <a:buChar char="l"/>
              <a:tabLst>
                <a:tab pos="1143000" algn="l"/>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Rarely the additional work of breathing and chest wall 	pain caused by the flail   segment is   sufficient to  compromise   ventilation. </a:t>
            </a:r>
          </a:p>
          <a:p>
            <a:pPr marL="0" marR="0" lvl="0" indent="0" algn="just" defTabSz="914400" rtl="0" eaLnBrk="0" fontAlgn="base" latinLnBrk="0" hangingPunct="0">
              <a:lnSpc>
                <a:spcPct val="100000"/>
              </a:lnSpc>
              <a:spcBef>
                <a:spcPct val="0"/>
              </a:spcBef>
              <a:spcAft>
                <a:spcPct val="0"/>
              </a:spcAft>
              <a:buClrTx/>
              <a:buSzTx/>
              <a:tabLst>
                <a:tab pos="1143000" algn="l"/>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a:t>
            </a:r>
            <a:endParaRPr kumimoji="0" lang="en-US" sz="2400" b="0" i="0" u="none" strike="noStrike" cap="none" normalizeH="0" baseline="0" dirty="0" smtClean="0">
              <a:ln>
                <a:noFill/>
              </a:ln>
              <a:solidFill>
                <a:schemeClr val="tx1"/>
              </a:solidFill>
              <a:effectLst/>
              <a:latin typeface="Times New Roman" pitchFamily="18" charset="0"/>
              <a:cs typeface="Arial" pitchFamily="34" charset="0"/>
              <a:sym typeface="Wingdings" pitchFamily="2" charset="2"/>
            </a:endParaRPr>
          </a:p>
          <a:p>
            <a:pPr marL="0" marR="0" lvl="0" indent="0" algn="just" defTabSz="914400" rtl="0" eaLnBrk="0" fontAlgn="base" latinLnBrk="0" hangingPunct="0">
              <a:lnSpc>
                <a:spcPct val="100000"/>
              </a:lnSpc>
              <a:spcBef>
                <a:spcPct val="0"/>
              </a:spcBef>
              <a:spcAft>
                <a:spcPct val="0"/>
              </a:spcAft>
              <a:buClrTx/>
              <a:buSzTx/>
              <a:buFontTx/>
              <a:buNone/>
              <a:tabLst>
                <a:tab pos="1143000" algn="l"/>
              </a:tabLst>
            </a:pPr>
            <a:r>
              <a:rPr kumimoji="0" lang="ar-SA" sz="2400" b="0" i="0" u="none" strike="noStrike" cap="none" normalizeH="0" baseline="0" dirty="0" smtClean="0">
                <a:ln>
                  <a:noFill/>
                </a:ln>
                <a:solidFill>
                  <a:srgbClr val="C00000"/>
                </a:solidFill>
                <a:effectLst/>
                <a:latin typeface="Times New Roman" pitchFamily="18" charset="0"/>
                <a:ea typeface="Times New Roman" pitchFamily="18" charset="0"/>
                <a:cs typeface="Arial" pitchFamily="34" charset="0"/>
                <a:sym typeface="Wingdings" pitchFamily="2" charset="2"/>
              </a:rPr>
              <a:t></a:t>
            </a:r>
            <a:r>
              <a:rPr lang="en-US" sz="2400" dirty="0" smtClean="0">
                <a:latin typeface="Arial" pitchFamily="34" charset="0"/>
                <a:ea typeface="Times New Roman" pitchFamily="18" charset="0"/>
                <a:cs typeface="Arial" pitchFamily="34" charset="0"/>
                <a:sym typeface="Wingdings" pitchFamily="2" charset="2"/>
              </a:rPr>
              <a:t>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Resultant hypoventilation and hypoxemia may require 	 intubation and mechanical ventilation.</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1"/>
          <p:cNvSpPr>
            <a:spLocks noChangeArrowheads="1"/>
          </p:cNvSpPr>
          <p:nvPr/>
        </p:nvSpPr>
        <p:spPr bwMode="auto">
          <a:xfrm>
            <a:off x="179512" y="1529443"/>
            <a:ext cx="8784976" cy="280076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tabLst>
                <a:tab pos="457200" algn="l"/>
              </a:tabLst>
            </a:pPr>
            <a:r>
              <a:rPr kumimoji="0" lang="en-US" sz="4400" b="0" i="0" u="none" strike="noStrike" cap="none" normalizeH="0" baseline="0" dirty="0" smtClean="0">
                <a:ln>
                  <a:noFill/>
                </a:ln>
                <a:solidFill>
                  <a:srgbClr val="C00000"/>
                </a:solidFill>
                <a:effectLst/>
                <a:latin typeface="Elephant" pitchFamily="18" charset="0"/>
                <a:ea typeface="Times New Roman" pitchFamily="18" charset="0"/>
                <a:cs typeface="Arial" pitchFamily="34" charset="0"/>
              </a:rPr>
              <a:t>(</a:t>
            </a:r>
            <a:r>
              <a:rPr kumimoji="0" lang="en-US" sz="4400" b="0" i="0" u="none" strike="noStrike" cap="none" normalizeH="0" baseline="0" dirty="0" smtClean="0">
                <a:ln>
                  <a:noFill/>
                </a:ln>
                <a:solidFill>
                  <a:srgbClr val="002060"/>
                </a:solidFill>
                <a:effectLst/>
                <a:latin typeface="Elephant" pitchFamily="18" charset="0"/>
                <a:ea typeface="Times New Roman" pitchFamily="18" charset="0"/>
                <a:cs typeface="Arial" pitchFamily="34" charset="0"/>
              </a:rPr>
              <a:t>C</a:t>
            </a:r>
            <a:r>
              <a:rPr kumimoji="0" lang="en-US" sz="4400" b="0" i="0" u="none" strike="noStrike" cap="none" normalizeH="0" baseline="0" dirty="0" smtClean="0">
                <a:ln>
                  <a:noFill/>
                </a:ln>
                <a:solidFill>
                  <a:srgbClr val="C00000"/>
                </a:solidFill>
                <a:effectLst/>
                <a:latin typeface="Elephant" pitchFamily="18" charset="0"/>
                <a:ea typeface="Times New Roman" pitchFamily="18" charset="0"/>
                <a:cs typeface="Arial" pitchFamily="34" charset="0"/>
              </a:rPr>
              <a:t>)</a:t>
            </a:r>
          </a:p>
          <a:p>
            <a:pPr marL="0" marR="0" lvl="0" indent="0" algn="ctr" defTabSz="914400" rtl="1" eaLnBrk="1" fontAlgn="base" latinLnBrk="0" hangingPunct="1">
              <a:lnSpc>
                <a:spcPct val="100000"/>
              </a:lnSpc>
              <a:spcBef>
                <a:spcPct val="0"/>
              </a:spcBef>
              <a:spcAft>
                <a:spcPct val="0"/>
              </a:spcAft>
              <a:buClrTx/>
              <a:buSzTx/>
              <a:tabLst>
                <a:tab pos="457200" algn="l"/>
              </a:tabLst>
            </a:pPr>
            <a:r>
              <a:rPr kumimoji="0" lang="en-US" sz="4400" b="0" i="0" u="none" strike="noStrike" cap="none" normalizeH="0" baseline="0" dirty="0" smtClean="0">
                <a:ln>
                  <a:noFill/>
                </a:ln>
                <a:solidFill>
                  <a:srgbClr val="C00000"/>
                </a:solidFill>
                <a:effectLst/>
                <a:latin typeface="Elephant" pitchFamily="18" charset="0"/>
                <a:ea typeface="Times New Roman" pitchFamily="18" charset="0"/>
                <a:cs typeface="Arial" pitchFamily="34" charset="0"/>
              </a:rPr>
              <a:t>Circulation with Hemorrhage Control. </a:t>
            </a:r>
            <a:endParaRPr kumimoji="0" lang="en-US" sz="4400" b="0" i="0" u="none" strike="noStrike" cap="none" normalizeH="0" baseline="0" dirty="0" smtClean="0">
              <a:ln>
                <a:noFill/>
              </a:ln>
              <a:solidFill>
                <a:srgbClr val="C00000"/>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tab pos="457200" algn="l"/>
              </a:tabLst>
            </a:pPr>
            <a:r>
              <a:rPr kumimoji="0" lang="en-US" sz="4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endParaRPr kumimoji="0" lang="en-US" sz="4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1"/>
          <p:cNvSpPr>
            <a:spLocks noChangeArrowheads="1"/>
          </p:cNvSpPr>
          <p:nvPr/>
        </p:nvSpPr>
        <p:spPr bwMode="auto">
          <a:xfrm>
            <a:off x="251520" y="175903"/>
            <a:ext cx="8640960" cy="56323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tabLst>
                <a:tab pos="457200" algn="l"/>
                <a:tab pos="742950" algn="l"/>
              </a:tabLst>
            </a:pPr>
            <a:r>
              <a:rPr kumimoji="0" lang="en-US" sz="2400" b="0" i="0"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1)</a:t>
            </a:r>
            <a:r>
              <a:rPr kumimoji="0" lang="en-US" sz="2400" b="0" i="0" u="none" strike="noStrike" cap="none" normalizeH="0" dirty="0" smtClean="0">
                <a:ln>
                  <a:noFill/>
                </a:ln>
                <a:solidFill>
                  <a:srgbClr val="C00000"/>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Blood pressure and pulse should be measured manually at least every 5 minutes in patient with significant blood loss until </a:t>
            </a:r>
            <a:endParaRPr kumimoji="0" lang="ar-SA"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1" eaLnBrk="1" fontAlgn="base" latinLnBrk="0" hangingPunct="1">
              <a:lnSpc>
                <a:spcPct val="100000"/>
              </a:lnSpc>
              <a:spcBef>
                <a:spcPct val="0"/>
              </a:spcBef>
              <a:spcAft>
                <a:spcPct val="0"/>
              </a:spcAft>
              <a:buClrTx/>
              <a:buSzTx/>
              <a:tabLst>
                <a:tab pos="457200" algn="l"/>
                <a:tab pos="742950" algn="l"/>
              </a:tabLst>
            </a:pP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normal vital signs values are restored.</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tabLst>
                <a:tab pos="457200" algn="l"/>
                <a:tab pos="742950" algn="l"/>
              </a:tabLst>
            </a:pPr>
            <a:endParaRPr kumimoji="0" lang="en-US" sz="2400" b="0" i="0" u="none" strike="noStrike" cap="none" normalizeH="0" baseline="0" dirty="0" smtClean="0">
              <a:ln>
                <a:noFill/>
              </a:ln>
              <a:solidFill>
                <a:srgbClr val="C00000"/>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tabLst>
                <a:tab pos="457200" algn="l"/>
                <a:tab pos="742950" algn="l"/>
              </a:tabLst>
            </a:pPr>
            <a:r>
              <a:rPr kumimoji="0" lang="en-US" sz="2400" b="0" i="0"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2) </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Two peripheral catheters, 16 gauge or larger in adults.</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tabLst>
                <a:tab pos="457200" algn="l"/>
                <a:tab pos="742950" algn="l"/>
              </a:tabLst>
            </a:pPr>
            <a:endParaRPr kumimoji="0" lang="en-US" sz="2400" b="0" i="0" u="none" strike="noStrike" cap="none" normalizeH="0" baseline="0" dirty="0" smtClean="0">
              <a:ln>
                <a:noFill/>
              </a:ln>
              <a:solidFill>
                <a:srgbClr val="C00000"/>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tabLst>
                <a:tab pos="457200" algn="l"/>
                <a:tab pos="742950" algn="l"/>
              </a:tabLst>
            </a:pPr>
            <a:r>
              <a:rPr kumimoji="0" lang="en-US" sz="2400" b="0" i="0"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3) </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Fluid resuscitation.</a:t>
            </a:r>
          </a:p>
          <a:p>
            <a:pPr marL="0" marR="0" lvl="0" indent="0" algn="l" defTabSz="914400" rtl="0" eaLnBrk="0" fontAlgn="base" latinLnBrk="0" hangingPunct="0">
              <a:lnSpc>
                <a:spcPct val="100000"/>
              </a:lnSpc>
              <a:spcBef>
                <a:spcPct val="0"/>
              </a:spcBef>
              <a:spcAft>
                <a:spcPct val="0"/>
              </a:spcAft>
              <a:buClrTx/>
              <a:buSzTx/>
              <a:tabLst>
                <a:tab pos="457200" algn="l"/>
                <a:tab pos="742950" algn="l"/>
              </a:tabLst>
            </a:pP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tabLst>
                <a:tab pos="457200" algn="l"/>
                <a:tab pos="742950" algn="l"/>
              </a:tabLst>
            </a:pPr>
            <a:r>
              <a:rPr kumimoji="0" lang="en-US" sz="2400" b="0" i="0"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4) </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Blood should be drawn simultaneously and send for measurement of </a:t>
            </a:r>
            <a:r>
              <a:rPr kumimoji="0" lang="en-US" sz="2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hematocrit</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level, as well as for typing and cross-matching for possible blood transfusion in patient with evidence of </a:t>
            </a:r>
            <a:r>
              <a:rPr kumimoji="0" lang="en-US" sz="2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hypovolemia</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t>
            </a:r>
          </a:p>
          <a:p>
            <a:pPr marL="0" marR="0" lvl="0" indent="0" algn="l" defTabSz="914400" rtl="0" eaLnBrk="0" fontAlgn="base" latinLnBrk="0" hangingPunct="0">
              <a:lnSpc>
                <a:spcPct val="100000"/>
              </a:lnSpc>
              <a:spcBef>
                <a:spcPct val="0"/>
              </a:spcBef>
              <a:spcAft>
                <a:spcPct val="0"/>
              </a:spcAft>
              <a:buClrTx/>
              <a:buSzTx/>
              <a:tabLst>
                <a:tab pos="457200" algn="l"/>
                <a:tab pos="742950" algn="l"/>
              </a:tabLst>
            </a:pP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tabLst>
                <a:tab pos="457200" algn="l"/>
                <a:tab pos="742950" algn="l"/>
              </a:tabLst>
            </a:pPr>
            <a:r>
              <a:rPr kumimoji="0" lang="en-US" sz="2400" b="0" i="0"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5) </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If peripheral </a:t>
            </a:r>
            <a:r>
              <a:rPr kumimoji="0" lang="en-US" sz="2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angiocatheter</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access is difficult, </a:t>
            </a:r>
            <a:r>
              <a:rPr kumimoji="0" lang="en-US" sz="2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saphenous</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vein </a:t>
            </a:r>
            <a:r>
              <a:rPr kumimoji="0" lang="en-US" sz="2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cutdown</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the ankle provide excellent access.</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1"/>
          <p:cNvSpPr>
            <a:spLocks noChangeArrowheads="1"/>
          </p:cNvSpPr>
          <p:nvPr/>
        </p:nvSpPr>
        <p:spPr bwMode="auto">
          <a:xfrm>
            <a:off x="251520" y="934895"/>
            <a:ext cx="8712968" cy="45243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tabLst>
                <a:tab pos="457200" algn="l"/>
                <a:tab pos="742950" algn="l"/>
              </a:tabLst>
            </a:pPr>
            <a:r>
              <a:rPr kumimoji="0" lang="en-US" sz="2400" b="0" i="0"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6)</a:t>
            </a:r>
            <a:r>
              <a:rPr kumimoji="0" lang="en-US" sz="2400" b="0" i="0" u="none" strike="noStrike" cap="none" normalizeH="0" dirty="0" smtClean="0">
                <a:ln>
                  <a:noFill/>
                </a:ln>
                <a:solidFill>
                  <a:srgbClr val="C00000"/>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Additional venous access through femoral or </a:t>
            </a:r>
            <a:r>
              <a:rPr kumimoji="0" lang="en-US" sz="2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subclavian</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vein(can be used for CVP measurement).</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tabLst>
                <a:tab pos="457200" algn="l"/>
                <a:tab pos="742950" algn="l"/>
              </a:tabLst>
            </a:pPr>
            <a:endParaRPr kumimoji="0" lang="en-US" sz="2400" b="0" i="0" u="none" strike="noStrike" cap="none" normalizeH="0" baseline="0" dirty="0" smtClean="0">
              <a:ln>
                <a:noFill/>
              </a:ln>
              <a:solidFill>
                <a:srgbClr val="C00000"/>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tabLst>
                <a:tab pos="457200" algn="l"/>
                <a:tab pos="742950" algn="l"/>
              </a:tabLst>
            </a:pPr>
            <a:r>
              <a:rPr kumimoji="0" lang="en-US" sz="2400" b="0" i="0"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7) </a:t>
            </a:r>
            <a:r>
              <a:rPr kumimoji="0" lang="en-US" sz="2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Intraosseous</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needle can be placed in the proximal tibia (preferred) or distal femur of an </a:t>
            </a:r>
            <a:r>
              <a:rPr kumimoji="0" lang="en-US" sz="2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unfractured</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extremity for fluid resuscitation in patient under 6 years of age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tabLst>
                <a:tab pos="457200" algn="l"/>
                <a:tab pos="742950" algn="l"/>
              </a:tabLst>
            </a:pPr>
            <a:endParaRPr lang="en-US" sz="2400" dirty="0" smtClean="0">
              <a:solidFill>
                <a:srgbClr val="C00000"/>
              </a:solidFill>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tabLst>
                <a:tab pos="457200" algn="l"/>
                <a:tab pos="742950" algn="l"/>
              </a:tabLst>
            </a:pPr>
            <a:r>
              <a:rPr kumimoji="0" lang="en-US" sz="2400" b="0" i="0"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8) </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External control of hemorrhage should be achieved promptly while circulating volume is restored.  Manual compression of open wounds with ongoing bleeding should be done with a single 4 x 4 gauze and a gloved hand.  Blind clamping of bleeding vessels should be avoided.</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1"/>
          <p:cNvSpPr>
            <a:spLocks noChangeArrowheads="1"/>
          </p:cNvSpPr>
          <p:nvPr/>
        </p:nvSpPr>
        <p:spPr bwMode="auto">
          <a:xfrm>
            <a:off x="179512" y="1169693"/>
            <a:ext cx="8568952" cy="267765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tabLst>
                <a:tab pos="457200" algn="l"/>
              </a:tabLst>
            </a:pP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During the circulation section of the primary survey</a:t>
            </a:r>
            <a:r>
              <a:rPr kumimoji="0" lang="en-US" sz="2400" b="0" i="0" u="none" strike="noStrike" cap="none" normalizeH="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FOUR</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endParaRPr kumimoji="0" lang="ar-SA"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1" eaLnBrk="1" fontAlgn="base" latinLnBrk="0" hangingPunct="1">
              <a:lnSpc>
                <a:spcPct val="100000"/>
              </a:lnSpc>
              <a:spcBef>
                <a:spcPct val="0"/>
              </a:spcBef>
              <a:spcAft>
                <a:spcPct val="0"/>
              </a:spcAft>
              <a:buClrTx/>
              <a:buSzTx/>
              <a:tabLst>
                <a:tab pos="457200" algn="l"/>
              </a:tabLst>
            </a:pP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life-threatening injuries that must be identified.</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lang="en-US" sz="2400" dirty="0" smtClean="0">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a)  </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Massive </a:t>
            </a:r>
            <a:r>
              <a:rPr kumimoji="0" lang="en-US" sz="2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hemothorax</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b)  </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Cardiac </a:t>
            </a:r>
            <a:r>
              <a:rPr kumimoji="0" lang="en-US" sz="2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tamponade</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c)  </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Massive </a:t>
            </a:r>
            <a:r>
              <a:rPr kumimoji="0" lang="en-US" sz="2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hemoperitoneum</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d)  </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Mechanically unstable pelvic fracture</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1"/>
          <p:cNvSpPr>
            <a:spLocks noChangeArrowheads="1"/>
          </p:cNvSpPr>
          <p:nvPr/>
        </p:nvSpPr>
        <p:spPr bwMode="auto">
          <a:xfrm>
            <a:off x="251520" y="1840268"/>
            <a:ext cx="8640960" cy="230832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tabLst>
                <a:tab pos="457200" algn="l"/>
              </a:tabLst>
            </a:pPr>
            <a:r>
              <a:rPr kumimoji="0" lang="en-US" sz="2400" b="0" i="0"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THREE </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critical tools used to differentiate these in multisystem trauma patient are:</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lang="en-US" sz="2400" dirty="0" smtClean="0">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a)   </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Chest radiograph</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b)   </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Pelvis radiograph</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lang="en-US" sz="2400" dirty="0" smtClean="0">
                <a:solidFill>
                  <a:srgbClr val="C00000"/>
                </a:solidFill>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c)    </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Focused Abdominal </a:t>
            </a:r>
            <a:r>
              <a:rPr kumimoji="0" lang="en-US" sz="2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Sonography</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for Trauma(FAST)</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3" name="Rectangle 1"/>
          <p:cNvSpPr>
            <a:spLocks noChangeArrowheads="1"/>
          </p:cNvSpPr>
          <p:nvPr/>
        </p:nvSpPr>
        <p:spPr bwMode="auto">
          <a:xfrm>
            <a:off x="251520" y="1162183"/>
            <a:ext cx="8640960" cy="45243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None/>
              <a:tabLst>
                <a:tab pos="228600" algn="l"/>
              </a:tabLst>
            </a:pPr>
            <a:r>
              <a:rPr kumimoji="0" lang="en-US" sz="2400" b="1" i="0"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Pre Hospital Care:</a:t>
            </a:r>
            <a:endParaRPr kumimoji="0" lang="en-US" sz="2400" b="0" i="0" u="none" strike="noStrike" cap="none" normalizeH="0" baseline="0" dirty="0" smtClean="0">
              <a:ln>
                <a:noFill/>
              </a:ln>
              <a:solidFill>
                <a:srgbClr val="C0000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Lst>
            </a:pP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The objective of pre  hospital care is to prevent further injury, initiate resuscitation and transport the patient safely and rapidly to the most appropriate hospital.</a:t>
            </a:r>
          </a:p>
          <a:p>
            <a:pPr marL="0" marR="0" lvl="0" indent="0" algn="l" defTabSz="914400" rtl="0" eaLnBrk="0" fontAlgn="base" latinLnBrk="0" hangingPunct="0">
              <a:lnSpc>
                <a:spcPct val="100000"/>
              </a:lnSpc>
              <a:spcBef>
                <a:spcPct val="0"/>
              </a:spcBef>
              <a:spcAft>
                <a:spcPct val="0"/>
              </a:spcAft>
              <a:buClrTx/>
              <a:buSzTx/>
              <a:buFontTx/>
              <a:buNone/>
              <a:tabLst>
                <a:tab pos="228600" algn="l"/>
              </a:tabLst>
            </a:pP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Lst>
            </a:pPr>
            <a:r>
              <a:rPr kumimoji="0" lang="ar-SA"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ebdings" pitchFamily="18" charset="2"/>
              </a:rPr>
              <a:t></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ebdings" pitchFamily="18" charset="2"/>
              </a:rPr>
              <a:t>Airway control</a:t>
            </a:r>
            <a:endParaRPr kumimoji="0" lang="en-US" sz="2400" b="0" i="0" u="none" strike="noStrike" cap="none" normalizeH="0" baseline="0" dirty="0" smtClean="0">
              <a:ln>
                <a:noFill/>
              </a:ln>
              <a:solidFill>
                <a:schemeClr val="tx1"/>
              </a:solidFill>
              <a:effectLst/>
              <a:latin typeface="Times New Roman" pitchFamily="18" charset="0"/>
              <a:cs typeface="Arial" pitchFamily="34" charset="0"/>
              <a:sym typeface="Webdings" pitchFamily="18" charset="2"/>
            </a:endParaRPr>
          </a:p>
          <a:p>
            <a:pPr marL="0" marR="0" lvl="0" indent="0" algn="l" defTabSz="914400" rtl="0" eaLnBrk="0" fontAlgn="base" latinLnBrk="0" hangingPunct="0">
              <a:lnSpc>
                <a:spcPct val="100000"/>
              </a:lnSpc>
              <a:spcBef>
                <a:spcPct val="0"/>
              </a:spcBef>
              <a:spcAft>
                <a:spcPct val="0"/>
              </a:spcAft>
              <a:buClrTx/>
              <a:buSzTx/>
              <a:buFont typeface="Webdings" pitchFamily="18" charset="2"/>
              <a:buChar char="="/>
              <a:tabLst>
                <a:tab pos="228600" algn="l"/>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ebdings" pitchFamily="18" charset="2"/>
              </a:rPr>
              <a:t>Fluid resuscitation</a:t>
            </a:r>
          </a:p>
          <a:p>
            <a:pPr marL="0" marR="0" lvl="0" indent="0" algn="l" defTabSz="914400" rtl="0" eaLnBrk="0" fontAlgn="base" latinLnBrk="0" hangingPunct="0">
              <a:lnSpc>
                <a:spcPct val="100000"/>
              </a:lnSpc>
              <a:spcBef>
                <a:spcPct val="0"/>
              </a:spcBef>
              <a:spcAft>
                <a:spcPct val="0"/>
              </a:spcAft>
              <a:buClrTx/>
              <a:buSzTx/>
              <a:tabLst>
                <a:tab pos="228600" algn="l"/>
              </a:tabLst>
            </a:pPr>
            <a:endParaRPr lang="en-US" sz="2400" dirty="0">
              <a:latin typeface="Times New Roman" pitchFamily="18" charset="0"/>
              <a:cs typeface="Arial" pitchFamily="34" charset="0"/>
              <a:sym typeface="Webdings" pitchFamily="18" charset="2"/>
            </a:endParaRPr>
          </a:p>
          <a:p>
            <a:pPr marL="0" marR="0" lvl="0" indent="0" algn="l" defTabSz="914400" rtl="0" eaLnBrk="0" fontAlgn="base" latinLnBrk="0" hangingPunct="0">
              <a:lnSpc>
                <a:spcPct val="100000"/>
              </a:lnSpc>
              <a:spcBef>
                <a:spcPct val="0"/>
              </a:spcBef>
              <a:spcAft>
                <a:spcPct val="0"/>
              </a:spcAft>
              <a:buClrTx/>
              <a:buSzTx/>
              <a:buFont typeface="Webdings" pitchFamily="18" charset="2"/>
              <a:buChar char="="/>
              <a:tabLst>
                <a:tab pos="228600" algn="l"/>
              </a:tabLst>
            </a:pPr>
            <a:endParaRPr kumimoji="0" lang="en-US" sz="2400" b="0" i="0" u="none" strike="noStrike" cap="none" normalizeH="0" baseline="0" dirty="0" smtClean="0">
              <a:ln>
                <a:noFill/>
              </a:ln>
              <a:solidFill>
                <a:schemeClr val="tx1"/>
              </a:solidFill>
              <a:effectLst/>
              <a:latin typeface="Times New Roman" pitchFamily="18" charset="0"/>
              <a:cs typeface="Arial" pitchFamily="34" charset="0"/>
              <a:sym typeface="Webdings" pitchFamily="18" charset="2"/>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Lst>
            </a:pPr>
            <a:r>
              <a:rPr kumimoji="0" lang="en-US" sz="2400" b="1" i="0" u="none" strike="noStrike" cap="none" normalizeH="0" baseline="0" dirty="0" smtClean="0">
                <a:ln>
                  <a:noFill/>
                </a:ln>
                <a:solidFill>
                  <a:srgbClr val="C00000"/>
                </a:solidFill>
                <a:effectLst/>
                <a:latin typeface="Times New Roman" pitchFamily="18" charset="0"/>
                <a:ea typeface="Times New Roman" pitchFamily="18" charset="0"/>
                <a:cs typeface="Arial" pitchFamily="34" charset="0"/>
                <a:sym typeface="Webdings" pitchFamily="18" charset="2"/>
              </a:rPr>
              <a:t>Transportation</a:t>
            </a:r>
            <a:endParaRPr kumimoji="0" lang="en-US" sz="2400" b="0" i="0" u="none" strike="noStrike" cap="none" normalizeH="0" baseline="0" dirty="0" smtClean="0">
              <a:ln>
                <a:noFill/>
              </a:ln>
              <a:solidFill>
                <a:srgbClr val="C00000"/>
              </a:solidFill>
              <a:effectLst/>
              <a:latin typeface="Times New Roman" pitchFamily="18" charset="0"/>
              <a:cs typeface="Arial" pitchFamily="34" charset="0"/>
              <a:sym typeface="Webdings" pitchFamily="18" charset="2"/>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Lst>
            </a:pPr>
            <a:r>
              <a:rPr kumimoji="0" lang="ar-SA"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ebdings" pitchFamily="18" charset="2"/>
              </a:rPr>
              <a:t></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ebdings" pitchFamily="18" charset="2"/>
              </a:rPr>
              <a:t>Ground Ambulance</a:t>
            </a:r>
            <a:endParaRPr kumimoji="0" lang="en-US" sz="2400" b="0" i="0" u="none" strike="noStrike" cap="none" normalizeH="0" baseline="0" dirty="0" smtClean="0">
              <a:ln>
                <a:noFill/>
              </a:ln>
              <a:solidFill>
                <a:schemeClr val="tx1"/>
              </a:solidFill>
              <a:effectLst/>
              <a:latin typeface="Times New Roman" pitchFamily="18" charset="0"/>
              <a:cs typeface="Arial" pitchFamily="34" charset="0"/>
              <a:sym typeface="Webdings" pitchFamily="18" charset="2"/>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Lst>
            </a:pPr>
            <a:r>
              <a:rPr kumimoji="0" lang="ar-SA"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ebdings" pitchFamily="18" charset="2"/>
              </a:rPr>
              <a:t></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ebdings" pitchFamily="18" charset="2"/>
              </a:rPr>
              <a:t>Helicopter</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1"/>
          <p:cNvSpPr>
            <a:spLocks noChangeArrowheads="1"/>
          </p:cNvSpPr>
          <p:nvPr/>
        </p:nvSpPr>
        <p:spPr bwMode="auto">
          <a:xfrm>
            <a:off x="2051720" y="1644714"/>
            <a:ext cx="5040559"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tabLst>
                <a:tab pos="457200" algn="l"/>
                <a:tab pos="742950" algn="l"/>
              </a:tabLst>
            </a:pPr>
            <a:r>
              <a:rPr kumimoji="0" lang="en-US" sz="3600" b="0" i="0"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Immediate treatment</a:t>
            </a:r>
            <a:endParaRPr kumimoji="0" lang="en-US" sz="3600" b="0" i="0" u="none" strike="noStrike" cap="none" normalizeH="0" baseline="0" dirty="0" smtClean="0">
              <a:ln>
                <a:noFill/>
              </a:ln>
              <a:solidFill>
                <a:srgbClr val="C00000"/>
              </a:solidFill>
              <a:effectLst/>
              <a:latin typeface="Arial" pitchFamily="34" charset="0"/>
              <a:cs typeface="Arial" pitchFamily="34" charset="0"/>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1"/>
          <p:cNvSpPr>
            <a:spLocks noChangeArrowheads="1"/>
          </p:cNvSpPr>
          <p:nvPr/>
        </p:nvSpPr>
        <p:spPr bwMode="auto">
          <a:xfrm>
            <a:off x="179512" y="1374492"/>
            <a:ext cx="8640960" cy="34163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None/>
              <a:tabLst>
                <a:tab pos="457200" algn="l"/>
              </a:tabLst>
            </a:pP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    	a)   Massive </a:t>
            </a:r>
            <a:r>
              <a:rPr kumimoji="0" lang="en-US" sz="2400" b="0" i="0" u="none" strike="noStrike" cap="none" normalizeH="0" baseline="0" dirty="0" err="1" smtClean="0">
                <a:ln>
                  <a:noFill/>
                </a:ln>
                <a:solidFill>
                  <a:srgbClr val="C00000"/>
                </a:solidFill>
                <a:effectLst/>
                <a:latin typeface="Arial" pitchFamily="34" charset="0"/>
                <a:ea typeface="Times New Roman" pitchFamily="18" charset="0"/>
                <a:cs typeface="Arial" pitchFamily="34" charset="0"/>
              </a:rPr>
              <a:t>Hemothorax</a:t>
            </a:r>
            <a:endParaRPr kumimoji="0" lang="en-US" sz="2400" b="0" i="0" u="none" strike="noStrike" cap="none" normalizeH="0" baseline="0" dirty="0" smtClean="0">
              <a:ln>
                <a:noFill/>
              </a:ln>
              <a:solidFill>
                <a:srgbClr val="C0000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ar-SA"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Tube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Arial" pitchFamily="34" charset="0"/>
                <a:sym typeface="Wingdings" pitchFamily="2" charset="2"/>
              </a:rPr>
              <a:t>thoracostomy</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to facilitate lung re-expansion</a:t>
            </a:r>
            <a:endParaRPr kumimoji="0" lang="en-US" sz="2400" b="0" i="0" u="none" strike="noStrike" cap="none" normalizeH="0" baseline="0" dirty="0" smtClean="0">
              <a:ln>
                <a:noFill/>
              </a:ln>
              <a:solidFill>
                <a:schemeClr val="tx1"/>
              </a:solidFill>
              <a:effectLst/>
              <a:latin typeface="Times New Roman" pitchFamily="18" charset="0"/>
              <a:cs typeface="Arial" pitchFamily="34" charset="0"/>
              <a:sym typeface="Wingdings" pitchFamily="2" charset="2"/>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a:t>
            </a:r>
            <a:r>
              <a:rPr kumimoji="0" lang="ar-SA"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Massive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Arial" pitchFamily="34" charset="0"/>
                <a:sym typeface="Wingdings" pitchFamily="2" charset="2"/>
              </a:rPr>
              <a:t>hemothorax</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(&gt;1500 ml. blood) is an indication                                                </a:t>
            </a: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endParaRPr lang="en-US" sz="2400" dirty="0" smtClean="0">
              <a:latin typeface="Times New Roman" pitchFamily="18" charset="0"/>
              <a:ea typeface="Times New Roman" pitchFamily="18" charset="0"/>
              <a:cs typeface="Arial" pitchFamily="34" charset="0"/>
              <a:sym typeface="Wingdings" pitchFamily="2" charset="2"/>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for  operative intervention                       </a:t>
            </a:r>
            <a:endParaRPr kumimoji="0" lang="en-US" sz="2400" b="0" i="0" u="none" strike="noStrike" cap="none" normalizeH="0" baseline="0" dirty="0" smtClean="0">
              <a:ln>
                <a:noFill/>
              </a:ln>
              <a:solidFill>
                <a:schemeClr val="tx1"/>
              </a:solidFill>
              <a:effectLst/>
              <a:latin typeface="Times New Roman" pitchFamily="18" charset="0"/>
              <a:cs typeface="Arial" pitchFamily="34" charset="0"/>
              <a:sym typeface="Wingdings" pitchFamily="2" charset="2"/>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endPar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a:t>
            </a:r>
            <a:r>
              <a:rPr kumimoji="0" lang="en-US" sz="2400" b="0" i="0" u="none" strike="noStrike" cap="none" normalizeH="0" baseline="0" dirty="0" smtClean="0">
                <a:ln>
                  <a:noFill/>
                </a:ln>
                <a:solidFill>
                  <a:srgbClr val="C00000"/>
                </a:solidFill>
                <a:effectLst/>
                <a:latin typeface="Times New Roman" pitchFamily="18" charset="0"/>
                <a:ea typeface="Times New Roman" pitchFamily="18" charset="0"/>
                <a:cs typeface="Arial" pitchFamily="34" charset="0"/>
                <a:sym typeface="Wingdings" pitchFamily="2" charset="2"/>
              </a:rPr>
              <a:t>b)   Cardiac </a:t>
            </a:r>
            <a:r>
              <a:rPr kumimoji="0" lang="en-US" sz="2400" b="0" i="0" u="none" strike="noStrike" cap="none" normalizeH="0" baseline="0" dirty="0" err="1" smtClean="0">
                <a:ln>
                  <a:noFill/>
                </a:ln>
                <a:solidFill>
                  <a:srgbClr val="C00000"/>
                </a:solidFill>
                <a:effectLst/>
                <a:latin typeface="Times New Roman" pitchFamily="18" charset="0"/>
                <a:ea typeface="Times New Roman" pitchFamily="18" charset="0"/>
                <a:cs typeface="Arial" pitchFamily="34" charset="0"/>
                <a:sym typeface="Wingdings" pitchFamily="2" charset="2"/>
              </a:rPr>
              <a:t>Tamponade</a:t>
            </a:r>
            <a:endParaRPr kumimoji="0" lang="en-US" sz="2400" b="0" i="0" u="none" strike="noStrike" cap="none" normalizeH="0" baseline="0" dirty="0" smtClean="0">
              <a:ln>
                <a:noFill/>
              </a:ln>
              <a:solidFill>
                <a:srgbClr val="C00000"/>
              </a:solidFill>
              <a:effectLst/>
              <a:latin typeface="Times New Roman" pitchFamily="18" charset="0"/>
              <a:cs typeface="Arial" pitchFamily="34" charset="0"/>
              <a:sym typeface="Wingdings" pitchFamily="2" charset="2"/>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a:t>
            </a:r>
            <a:r>
              <a:rPr kumimoji="0" lang="ar-SA"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Pericardial drain under ultrasound guidance</a:t>
            </a:r>
            <a:endParaRPr kumimoji="0" lang="en-US" sz="2400" b="0" i="0" u="none" strike="noStrike" cap="none" normalizeH="0" baseline="0" dirty="0" smtClean="0">
              <a:ln>
                <a:noFill/>
              </a:ln>
              <a:solidFill>
                <a:schemeClr val="tx1"/>
              </a:solidFill>
              <a:effectLst/>
              <a:latin typeface="Times New Roman" pitchFamily="18" charset="0"/>
              <a:cs typeface="Arial" pitchFamily="34" charset="0"/>
              <a:sym typeface="Wingdings" pitchFamily="2" charset="2"/>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a:t>
            </a:r>
            <a:r>
              <a:rPr kumimoji="0" lang="ar-SA"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Followed by operative intervention</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1"/>
          <p:cNvSpPr>
            <a:spLocks noChangeArrowheads="1"/>
          </p:cNvSpPr>
          <p:nvPr/>
        </p:nvSpPr>
        <p:spPr bwMode="auto">
          <a:xfrm>
            <a:off x="179512" y="1563269"/>
            <a:ext cx="8784976" cy="267765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None/>
              <a:tabLst>
                <a:tab pos="457200" algn="l"/>
              </a:tabLst>
            </a:pPr>
            <a:r>
              <a:rPr kumimoji="0" lang="en-US" sz="2400" b="0" i="0"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	c)   Mechanically Unstable Pelvis Fracture</a:t>
            </a:r>
            <a:endParaRPr kumimoji="0" lang="en-US" sz="2400" b="0" i="0" u="none" strike="noStrike" cap="none" normalizeH="0" baseline="0" dirty="0" smtClean="0">
              <a:ln>
                <a:noFill/>
              </a:ln>
              <a:solidFill>
                <a:srgbClr val="C0000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ar-SA"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Pelvis fracture</a:t>
            </a:r>
            <a:endParaRPr kumimoji="0" lang="en-US" sz="2400" b="0" i="0" u="none" strike="noStrike" cap="none" normalizeH="0" baseline="0" dirty="0" smtClean="0">
              <a:ln>
                <a:noFill/>
              </a:ln>
              <a:solidFill>
                <a:schemeClr val="tx1"/>
              </a:solidFill>
              <a:effectLst/>
              <a:latin typeface="Times New Roman" pitchFamily="18" charset="0"/>
              <a:cs typeface="Arial" pitchFamily="34" charset="0"/>
              <a:sym typeface="Wingdings" pitchFamily="2" charset="2"/>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a:t>
            </a:r>
            <a:r>
              <a:rPr kumimoji="0" lang="ar-SA"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Immediate external fixation</a:t>
            </a:r>
            <a:endParaRPr kumimoji="0" lang="en-US" sz="2400" b="0" i="0" u="none" strike="noStrike" cap="none" normalizeH="0" baseline="0" dirty="0" smtClean="0">
              <a:ln>
                <a:noFill/>
              </a:ln>
              <a:solidFill>
                <a:schemeClr val="tx1"/>
              </a:solidFill>
              <a:effectLst/>
              <a:latin typeface="Times New Roman" pitchFamily="18" charset="0"/>
              <a:cs typeface="Arial" pitchFamily="34" charset="0"/>
              <a:sym typeface="Wingdings" pitchFamily="2" charset="2"/>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a:t>
            </a: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sz="2400" b="0" i="0" u="none" strike="noStrike" cap="none" normalizeH="0" baseline="0" dirty="0" smtClean="0">
                <a:ln>
                  <a:noFill/>
                </a:ln>
                <a:solidFill>
                  <a:srgbClr val="C00000"/>
                </a:solidFill>
                <a:effectLst/>
                <a:latin typeface="Arial" pitchFamily="34" charset="0"/>
                <a:ea typeface="Times New Roman" pitchFamily="18" charset="0"/>
                <a:cs typeface="Arial" pitchFamily="34" charset="0"/>
                <a:sym typeface="Wingdings" pitchFamily="2" charset="2"/>
              </a:rPr>
              <a:t>d)   Massive </a:t>
            </a:r>
            <a:r>
              <a:rPr kumimoji="0" lang="en-US" sz="2400" b="0" i="0" u="none" strike="noStrike" cap="none" normalizeH="0" baseline="0" dirty="0" err="1" smtClean="0">
                <a:ln>
                  <a:noFill/>
                </a:ln>
                <a:solidFill>
                  <a:srgbClr val="C00000"/>
                </a:solidFill>
                <a:effectLst/>
                <a:latin typeface="Arial" pitchFamily="34" charset="0"/>
                <a:ea typeface="Times New Roman" pitchFamily="18" charset="0"/>
                <a:cs typeface="Arial" pitchFamily="34" charset="0"/>
                <a:sym typeface="Wingdings" pitchFamily="2" charset="2"/>
              </a:rPr>
              <a:t>Hemoperitoneum</a:t>
            </a:r>
            <a:r>
              <a:rPr kumimoji="0" lang="en-US" sz="2400" b="0" i="0" u="none" strike="noStrike" cap="none" normalizeH="0" baseline="0" dirty="0" smtClean="0">
                <a:ln>
                  <a:noFill/>
                </a:ln>
                <a:solidFill>
                  <a:srgbClr val="C00000"/>
                </a:solidFill>
                <a:effectLst/>
                <a:latin typeface="Arial" pitchFamily="34" charset="0"/>
                <a:ea typeface="Times New Roman" pitchFamily="18" charset="0"/>
                <a:cs typeface="Arial" pitchFamily="34" charset="0"/>
                <a:sym typeface="Wingdings" pitchFamily="2" charset="2"/>
              </a:rPr>
              <a:t> with Hemodynamic </a:t>
            </a:r>
            <a:r>
              <a:rPr kumimoji="0" lang="en-US" sz="2400" b="0" i="0" u="none" strike="noStrike" cap="none" normalizeH="0" baseline="0" dirty="0" err="1" smtClean="0">
                <a:ln>
                  <a:noFill/>
                </a:ln>
                <a:solidFill>
                  <a:srgbClr val="C00000"/>
                </a:solidFill>
                <a:effectLst/>
                <a:latin typeface="Arial" pitchFamily="34" charset="0"/>
                <a:ea typeface="Times New Roman" pitchFamily="18" charset="0"/>
                <a:cs typeface="Arial" pitchFamily="34" charset="0"/>
                <a:sym typeface="Wingdings" pitchFamily="2" charset="2"/>
              </a:rPr>
              <a:t>Unstability</a:t>
            </a:r>
            <a:endParaRPr kumimoji="0" lang="en-US" sz="2400" b="0" i="0" u="none" strike="noStrike" cap="none" normalizeH="0" baseline="0" dirty="0" smtClean="0">
              <a:ln>
                <a:noFill/>
              </a:ln>
              <a:solidFill>
                <a:srgbClr val="C00000"/>
              </a:solidFill>
              <a:effectLst/>
              <a:latin typeface="Arial" pitchFamily="34" charset="0"/>
              <a:cs typeface="Arial" pitchFamily="34" charset="0"/>
              <a:sym typeface="Wingdings" pitchFamily="2" charset="2"/>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a:t>
            </a:r>
            <a:r>
              <a:rPr kumimoji="0" lang="ar-SA"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Fluid resuscitation</a:t>
            </a:r>
            <a:endParaRPr kumimoji="0" lang="en-US" sz="2400" b="0" i="0" u="none" strike="noStrike" cap="none" normalizeH="0" baseline="0" dirty="0" smtClean="0">
              <a:ln>
                <a:noFill/>
              </a:ln>
              <a:solidFill>
                <a:schemeClr val="tx1"/>
              </a:solidFill>
              <a:effectLst/>
              <a:latin typeface="Times New Roman" pitchFamily="18" charset="0"/>
              <a:cs typeface="Arial" pitchFamily="34" charset="0"/>
              <a:sym typeface="Wingdings" pitchFamily="2" charset="2"/>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a:t>
            </a:r>
            <a:r>
              <a:rPr kumimoji="0" lang="ar-SA"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Immediate surgical intervention</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0" y="2590499"/>
            <a:ext cx="9144000" cy="120032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tab pos="457200" algn="l"/>
              </a:tabLst>
            </a:pPr>
            <a:r>
              <a:rPr kumimoji="0" lang="en-US" sz="3600" b="1"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Shock Classification and Initial Fluid Resuscitation</a:t>
            </a:r>
            <a:endParaRPr kumimoji="0" lang="en-US" sz="3600" b="0" i="0" u="none" strike="noStrike" cap="none" normalizeH="0" baseline="0" dirty="0" smtClean="0">
              <a:ln>
                <a:noFill/>
              </a:ln>
              <a:solidFill>
                <a:srgbClr val="FF0000"/>
              </a:solidFill>
              <a:effectLst/>
              <a:latin typeface="Arial" pitchFamily="34" charset="0"/>
              <a:cs typeface="Arial" pitchFamily="34" charset="0"/>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1"/>
          <p:cNvSpPr>
            <a:spLocks noChangeArrowheads="1"/>
          </p:cNvSpPr>
          <p:nvPr/>
        </p:nvSpPr>
        <p:spPr bwMode="auto">
          <a:xfrm>
            <a:off x="251520" y="2317321"/>
            <a:ext cx="8712968" cy="156966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1" eaLnBrk="1" fontAlgn="base" latinLnBrk="0" hangingPunct="1">
              <a:lnSpc>
                <a:spcPct val="100000"/>
              </a:lnSpc>
              <a:spcBef>
                <a:spcPct val="0"/>
              </a:spcBef>
              <a:spcAft>
                <a:spcPct val="0"/>
              </a:spcAft>
              <a:buClrTx/>
              <a:buSzTx/>
              <a:buFontTx/>
              <a:buNone/>
              <a:tabLst>
                <a:tab pos="457200" algn="l"/>
              </a:tabLst>
            </a:pPr>
            <a:r>
              <a:rPr kumimoji="0" lang="en-US" sz="2400" b="0"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Classic signs and symptoms of shock :</a:t>
            </a:r>
            <a:r>
              <a:rPr kumimoji="0" lang="en-US" sz="2400" b="0" i="0" u="none" strike="noStrike" cap="none" normalizeH="0" dirty="0" smtClean="0">
                <a:ln>
                  <a:noFill/>
                </a:ln>
                <a:solidFill>
                  <a:srgbClr val="FF0000"/>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are tachycardia, hypotension, </a:t>
            </a:r>
            <a:r>
              <a:rPr kumimoji="0" lang="en-US" sz="2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tachypnea</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mental status changes, diaphoresis and pallor.  The quantity of acute blood loss correlates with physiologic abnormalities.                                                          </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جدول 1"/>
          <p:cNvGraphicFramePr>
            <a:graphicFrameLocks noGrp="1"/>
          </p:cNvGraphicFramePr>
          <p:nvPr/>
        </p:nvGraphicFramePr>
        <p:xfrm>
          <a:off x="467544" y="-27384"/>
          <a:ext cx="7855810" cy="6857997"/>
        </p:xfrm>
        <a:graphic>
          <a:graphicData uri="http://schemas.openxmlformats.org/drawingml/2006/table">
            <a:tbl>
              <a:tblPr/>
              <a:tblGrid>
                <a:gridCol w="1570983"/>
                <a:gridCol w="1570985"/>
                <a:gridCol w="1570985"/>
                <a:gridCol w="1570985"/>
                <a:gridCol w="1571872"/>
              </a:tblGrid>
              <a:tr h="422747">
                <a:tc gridSpan="5">
                  <a:txBody>
                    <a:bodyPr/>
                    <a:lstStyle/>
                    <a:p>
                      <a:pPr algn="ctr">
                        <a:spcAft>
                          <a:spcPts val="0"/>
                        </a:spcAft>
                        <a:tabLst>
                          <a:tab pos="457200" algn="l"/>
                        </a:tabLst>
                      </a:pPr>
                      <a:r>
                        <a:rPr lang="en-US" sz="2000" b="1" dirty="0">
                          <a:solidFill>
                            <a:srgbClr val="FF0000"/>
                          </a:solidFill>
                          <a:latin typeface="Times New Roman"/>
                          <a:ea typeface="Times New Roman"/>
                          <a:cs typeface="Arial"/>
                        </a:rPr>
                        <a:t>Signs and Symptoms of Advancing Stages of Hemorrhagic Shock</a:t>
                      </a:r>
                      <a:endParaRPr lang="en-US" sz="2000" dirty="0">
                        <a:solidFill>
                          <a:srgbClr val="FF0000"/>
                        </a:solidFill>
                        <a:latin typeface="Times New Roman"/>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r>
              <a:tr h="392550">
                <a:tc>
                  <a:txBody>
                    <a:bodyPr/>
                    <a:lstStyle/>
                    <a:p>
                      <a:pPr algn="l">
                        <a:spcAft>
                          <a:spcPts val="0"/>
                        </a:spcAft>
                        <a:tabLst>
                          <a:tab pos="457200" algn="l"/>
                        </a:tabLst>
                      </a:pPr>
                      <a:endParaRPr lang="en-US" sz="1200">
                        <a:latin typeface="Times New Roman"/>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tabLst>
                          <a:tab pos="457200" algn="l"/>
                        </a:tabLst>
                      </a:pPr>
                      <a:r>
                        <a:rPr lang="en-US" sz="1300" b="1" dirty="0">
                          <a:solidFill>
                            <a:srgbClr val="002060"/>
                          </a:solidFill>
                          <a:latin typeface="Times New Roman"/>
                          <a:ea typeface="Times New Roman"/>
                          <a:cs typeface="Arial"/>
                        </a:rPr>
                        <a:t>Class I </a:t>
                      </a:r>
                      <a:endParaRPr lang="en-US" sz="1200" dirty="0">
                        <a:solidFill>
                          <a:srgbClr val="002060"/>
                        </a:solidFill>
                        <a:latin typeface="Times New Roman"/>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tabLst>
                          <a:tab pos="457200" algn="l"/>
                        </a:tabLst>
                      </a:pPr>
                      <a:r>
                        <a:rPr lang="en-US" sz="1300" b="1" dirty="0">
                          <a:solidFill>
                            <a:srgbClr val="002060"/>
                          </a:solidFill>
                          <a:latin typeface="Times New Roman"/>
                          <a:ea typeface="Times New Roman"/>
                          <a:cs typeface="Arial"/>
                        </a:rPr>
                        <a:t>Class II</a:t>
                      </a:r>
                      <a:endParaRPr lang="en-US" sz="1200" dirty="0">
                        <a:solidFill>
                          <a:srgbClr val="002060"/>
                        </a:solidFill>
                        <a:latin typeface="Times New Roman"/>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tabLst>
                          <a:tab pos="457200" algn="l"/>
                        </a:tabLst>
                      </a:pPr>
                      <a:r>
                        <a:rPr lang="en-US" sz="1300" b="1" dirty="0">
                          <a:solidFill>
                            <a:srgbClr val="002060"/>
                          </a:solidFill>
                          <a:latin typeface="Times New Roman"/>
                          <a:ea typeface="Times New Roman"/>
                          <a:cs typeface="Arial"/>
                        </a:rPr>
                        <a:t>Class III</a:t>
                      </a:r>
                      <a:endParaRPr lang="en-US" sz="1200" dirty="0">
                        <a:solidFill>
                          <a:srgbClr val="002060"/>
                        </a:solidFill>
                        <a:latin typeface="Times New Roman"/>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tabLst>
                          <a:tab pos="457200" algn="l"/>
                        </a:tabLst>
                      </a:pPr>
                      <a:r>
                        <a:rPr lang="en-US" sz="1300" b="1" dirty="0">
                          <a:solidFill>
                            <a:srgbClr val="002060"/>
                          </a:solidFill>
                          <a:latin typeface="Times New Roman"/>
                          <a:ea typeface="Times New Roman"/>
                          <a:cs typeface="Arial"/>
                        </a:rPr>
                        <a:t>Class IV</a:t>
                      </a:r>
                      <a:endParaRPr lang="en-US" sz="1200" dirty="0">
                        <a:solidFill>
                          <a:srgbClr val="002060"/>
                        </a:solidFill>
                        <a:latin typeface="Times New Roman"/>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77998">
                <a:tc>
                  <a:txBody>
                    <a:bodyPr/>
                    <a:lstStyle/>
                    <a:p>
                      <a:pPr algn="l">
                        <a:spcAft>
                          <a:spcPts val="0"/>
                        </a:spcAft>
                        <a:tabLst>
                          <a:tab pos="457200" algn="l"/>
                        </a:tabLst>
                      </a:pPr>
                      <a:r>
                        <a:rPr lang="en-US" sz="1400" b="1" dirty="0">
                          <a:solidFill>
                            <a:srgbClr val="C00000"/>
                          </a:solidFill>
                          <a:latin typeface="Times New Roman"/>
                          <a:ea typeface="Times New Roman"/>
                          <a:cs typeface="Arial"/>
                        </a:rPr>
                        <a:t>Blood loss (ml)</a:t>
                      </a:r>
                      <a:endParaRPr lang="en-US" sz="1400" dirty="0">
                        <a:solidFill>
                          <a:srgbClr val="C00000"/>
                        </a:solidFill>
                        <a:latin typeface="Times New Roman"/>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tabLst>
                          <a:tab pos="457200" algn="l"/>
                        </a:tabLst>
                      </a:pPr>
                      <a:r>
                        <a:rPr lang="en-US" sz="1400" dirty="0" smtClean="0">
                          <a:latin typeface="Times New Roman"/>
                          <a:ea typeface="Times New Roman"/>
                          <a:cs typeface="Arial"/>
                        </a:rPr>
                        <a:t>Up </a:t>
                      </a:r>
                      <a:r>
                        <a:rPr lang="en-US" sz="1400" dirty="0">
                          <a:latin typeface="Times New Roman"/>
                          <a:ea typeface="Times New Roman"/>
                          <a:cs typeface="Arial"/>
                        </a:rPr>
                        <a:t>to </a:t>
                      </a:r>
                      <a:r>
                        <a:rPr lang="en-US" sz="1400" dirty="0" smtClean="0">
                          <a:latin typeface="Times New Roman"/>
                          <a:ea typeface="Times New Roman"/>
                          <a:cs typeface="Arial"/>
                        </a:rPr>
                        <a:t>750 </a:t>
                      </a:r>
                    </a:p>
                    <a:p>
                      <a:pPr algn="l">
                        <a:spcAft>
                          <a:spcPts val="0"/>
                        </a:spcAft>
                        <a:tabLst>
                          <a:tab pos="457200" algn="l"/>
                        </a:tabLst>
                      </a:pPr>
                      <a:endParaRPr lang="en-US" sz="1400" dirty="0">
                        <a:latin typeface="Times New Roman"/>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tabLst>
                          <a:tab pos="457200" algn="l"/>
                        </a:tabLst>
                      </a:pPr>
                      <a:r>
                        <a:rPr lang="en-US" sz="1400" dirty="0" smtClean="0">
                          <a:latin typeface="Times New Roman"/>
                          <a:ea typeface="Times New Roman"/>
                          <a:cs typeface="Arial"/>
                        </a:rPr>
                        <a:t>750 </a:t>
                      </a:r>
                      <a:r>
                        <a:rPr lang="en-US" sz="1400" dirty="0">
                          <a:latin typeface="Times New Roman"/>
                          <a:ea typeface="Times New Roman"/>
                          <a:cs typeface="Arial"/>
                        </a:rPr>
                        <a:t>– 1500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tabLst>
                          <a:tab pos="457200" algn="l"/>
                        </a:tabLst>
                      </a:pPr>
                      <a:r>
                        <a:rPr lang="en-US" sz="1400" dirty="0" smtClean="0">
                          <a:latin typeface="Times New Roman"/>
                          <a:ea typeface="Times New Roman"/>
                          <a:cs typeface="Arial"/>
                        </a:rPr>
                        <a:t>1500 </a:t>
                      </a:r>
                      <a:r>
                        <a:rPr lang="en-US" sz="1400" dirty="0">
                          <a:latin typeface="Times New Roman"/>
                          <a:ea typeface="Times New Roman"/>
                          <a:cs typeface="Arial"/>
                        </a:rPr>
                        <a:t>– 2000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tabLst>
                          <a:tab pos="457200" algn="l"/>
                        </a:tabLst>
                      </a:pPr>
                      <a:r>
                        <a:rPr lang="en-US" sz="1400" dirty="0" smtClean="0">
                          <a:latin typeface="Times New Roman"/>
                          <a:ea typeface="Times New Roman"/>
                          <a:cs typeface="Arial"/>
                        </a:rPr>
                        <a:t>&gt; </a:t>
                      </a:r>
                      <a:r>
                        <a:rPr lang="en-US" sz="1400" dirty="0">
                          <a:latin typeface="Times New Roman"/>
                          <a:ea typeface="Times New Roman"/>
                          <a:cs typeface="Arial"/>
                        </a:rPr>
                        <a:t>2000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16230">
                <a:tc>
                  <a:txBody>
                    <a:bodyPr/>
                    <a:lstStyle/>
                    <a:p>
                      <a:pPr algn="l">
                        <a:spcAft>
                          <a:spcPts val="0"/>
                        </a:spcAft>
                        <a:tabLst>
                          <a:tab pos="457200" algn="l"/>
                        </a:tabLst>
                      </a:pPr>
                      <a:r>
                        <a:rPr lang="en-US" sz="1400" b="1" dirty="0">
                          <a:solidFill>
                            <a:srgbClr val="C00000"/>
                          </a:solidFill>
                          <a:latin typeface="Times New Roman"/>
                          <a:ea typeface="Times New Roman"/>
                          <a:cs typeface="Arial"/>
                        </a:rPr>
                        <a:t>Blood loss (% BV)</a:t>
                      </a:r>
                      <a:endParaRPr lang="en-US" sz="1400" dirty="0">
                        <a:solidFill>
                          <a:srgbClr val="C00000"/>
                        </a:solidFill>
                        <a:latin typeface="Times New Roman"/>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tabLst>
                          <a:tab pos="457200" algn="l"/>
                        </a:tabLst>
                      </a:pPr>
                      <a:endParaRPr lang="en-US" sz="1400" dirty="0" smtClean="0">
                        <a:latin typeface="Times New Roman"/>
                        <a:ea typeface="Times New Roman"/>
                        <a:cs typeface="Arial"/>
                      </a:endParaRPr>
                    </a:p>
                    <a:p>
                      <a:pPr algn="l">
                        <a:spcAft>
                          <a:spcPts val="0"/>
                        </a:spcAft>
                        <a:tabLst>
                          <a:tab pos="457200" algn="l"/>
                        </a:tabLst>
                      </a:pPr>
                      <a:r>
                        <a:rPr lang="en-US" sz="1400" dirty="0" smtClean="0">
                          <a:latin typeface="Times New Roman"/>
                          <a:ea typeface="Times New Roman"/>
                          <a:cs typeface="Arial"/>
                        </a:rPr>
                        <a:t>Up </a:t>
                      </a:r>
                      <a:r>
                        <a:rPr lang="en-US" sz="1400" dirty="0">
                          <a:latin typeface="Times New Roman"/>
                          <a:ea typeface="Times New Roman"/>
                          <a:cs typeface="Arial"/>
                        </a:rPr>
                        <a:t>to 15</a:t>
                      </a:r>
                      <a:r>
                        <a:rPr lang="en-US" sz="1400" dirty="0" smtClean="0">
                          <a:latin typeface="Times New Roman"/>
                          <a:ea typeface="Times New Roman"/>
                          <a:cs typeface="Arial"/>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tabLst>
                          <a:tab pos="457200" algn="l"/>
                        </a:tabLst>
                      </a:pPr>
                      <a:endParaRPr lang="en-US" sz="1400" dirty="0" smtClean="0">
                        <a:latin typeface="Times New Roman"/>
                        <a:ea typeface="Times New Roman"/>
                        <a:cs typeface="Arial"/>
                      </a:endParaRPr>
                    </a:p>
                    <a:p>
                      <a:pPr algn="l">
                        <a:spcAft>
                          <a:spcPts val="0"/>
                        </a:spcAft>
                        <a:tabLst>
                          <a:tab pos="457200" algn="l"/>
                        </a:tabLst>
                      </a:pPr>
                      <a:r>
                        <a:rPr lang="en-US" sz="1400" dirty="0" smtClean="0">
                          <a:latin typeface="Times New Roman"/>
                          <a:ea typeface="Times New Roman"/>
                          <a:cs typeface="Arial"/>
                        </a:rPr>
                        <a:t>15 </a:t>
                      </a:r>
                      <a:r>
                        <a:rPr lang="en-US" sz="1400" dirty="0">
                          <a:latin typeface="Times New Roman"/>
                          <a:ea typeface="Times New Roman"/>
                          <a:cs typeface="Arial"/>
                        </a:rPr>
                        <a:t>– 30</a:t>
                      </a:r>
                      <a:r>
                        <a:rPr lang="en-US" sz="1400" dirty="0" smtClean="0">
                          <a:latin typeface="Times New Roman"/>
                          <a:ea typeface="Times New Roman"/>
                          <a:cs typeface="Arial"/>
                        </a:rPr>
                        <a:t>%</a:t>
                      </a:r>
                    </a:p>
                    <a:p>
                      <a:pPr algn="l">
                        <a:spcAft>
                          <a:spcPts val="0"/>
                        </a:spcAft>
                        <a:tabLst>
                          <a:tab pos="457200" algn="l"/>
                        </a:tabLst>
                      </a:pPr>
                      <a:endParaRPr lang="en-US" sz="1400" dirty="0" smtClean="0">
                        <a:latin typeface="Times New Roman"/>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tabLst>
                          <a:tab pos="457200" algn="l"/>
                        </a:tabLst>
                      </a:pPr>
                      <a:endParaRPr lang="en-US" sz="1400" dirty="0" smtClean="0">
                        <a:latin typeface="Times New Roman"/>
                        <a:ea typeface="Times New Roman"/>
                        <a:cs typeface="Arial"/>
                      </a:endParaRPr>
                    </a:p>
                    <a:p>
                      <a:pPr algn="l">
                        <a:spcAft>
                          <a:spcPts val="0"/>
                        </a:spcAft>
                        <a:tabLst>
                          <a:tab pos="457200" algn="l"/>
                        </a:tabLst>
                      </a:pPr>
                      <a:r>
                        <a:rPr lang="en-US" sz="1400" dirty="0" smtClean="0">
                          <a:latin typeface="Times New Roman"/>
                          <a:ea typeface="Times New Roman"/>
                          <a:cs typeface="Arial"/>
                        </a:rPr>
                        <a:t>30 </a:t>
                      </a:r>
                      <a:r>
                        <a:rPr lang="en-US" sz="1400" dirty="0">
                          <a:latin typeface="Times New Roman"/>
                          <a:ea typeface="Times New Roman"/>
                          <a:cs typeface="Arial"/>
                        </a:rPr>
                        <a:t>– 40</a:t>
                      </a:r>
                      <a:r>
                        <a:rPr lang="en-US" sz="1400" dirty="0" smtClean="0">
                          <a:latin typeface="Times New Roman"/>
                          <a:ea typeface="Times New Roman"/>
                          <a:cs typeface="Arial"/>
                        </a:rPr>
                        <a:t>%</a:t>
                      </a:r>
                    </a:p>
                    <a:p>
                      <a:pPr algn="l">
                        <a:spcAft>
                          <a:spcPts val="0"/>
                        </a:spcAft>
                        <a:tabLst>
                          <a:tab pos="457200" algn="l"/>
                        </a:tabLst>
                      </a:pPr>
                      <a:endParaRPr lang="en-US" sz="1400" dirty="0" smtClean="0">
                        <a:latin typeface="Times New Roman"/>
                        <a:ea typeface="Times New Roman"/>
                        <a:cs typeface="Arial"/>
                      </a:endParaRPr>
                    </a:p>
                    <a:p>
                      <a:pPr algn="l">
                        <a:spcAft>
                          <a:spcPts val="0"/>
                        </a:spcAft>
                        <a:tabLst>
                          <a:tab pos="457200" algn="l"/>
                        </a:tabLst>
                      </a:pPr>
                      <a:endParaRPr lang="en-US" sz="1400" dirty="0" smtClean="0">
                        <a:latin typeface="Times New Roman"/>
                        <a:ea typeface="Times New Roman"/>
                        <a:cs typeface="Arial"/>
                      </a:endParaRPr>
                    </a:p>
                    <a:p>
                      <a:pPr algn="l">
                        <a:spcAft>
                          <a:spcPts val="0"/>
                        </a:spcAft>
                        <a:tabLst>
                          <a:tab pos="457200" algn="l"/>
                        </a:tabLst>
                      </a:pPr>
                      <a:endParaRPr lang="en-US" sz="1400" dirty="0">
                        <a:latin typeface="Times New Roman"/>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tabLst>
                          <a:tab pos="457200" algn="l"/>
                        </a:tabLst>
                      </a:pPr>
                      <a:endParaRPr lang="en-US" sz="1400" dirty="0" smtClean="0">
                        <a:latin typeface="Times New Roman"/>
                        <a:ea typeface="Times New Roman"/>
                        <a:cs typeface="Arial"/>
                      </a:endParaRPr>
                    </a:p>
                    <a:p>
                      <a:pPr algn="l">
                        <a:spcAft>
                          <a:spcPts val="0"/>
                        </a:spcAft>
                        <a:tabLst>
                          <a:tab pos="457200" algn="l"/>
                        </a:tabLst>
                      </a:pPr>
                      <a:r>
                        <a:rPr lang="en-US" sz="1400" dirty="0" smtClean="0">
                          <a:latin typeface="Times New Roman"/>
                          <a:ea typeface="Times New Roman"/>
                          <a:cs typeface="Arial"/>
                        </a:rPr>
                        <a:t>&gt;</a:t>
                      </a:r>
                      <a:r>
                        <a:rPr lang="en-US" sz="1400" dirty="0">
                          <a:latin typeface="Times New Roman"/>
                          <a:ea typeface="Times New Roman"/>
                          <a:cs typeface="Arial"/>
                        </a:rPr>
                        <a:t>40 </a:t>
                      </a:r>
                      <a:r>
                        <a:rPr lang="en-US" sz="1400" dirty="0" smtClean="0">
                          <a:latin typeface="Times New Roman"/>
                          <a:ea typeface="Times New Roman"/>
                          <a:cs typeface="Arial"/>
                        </a:rPr>
                        <a:t>%</a:t>
                      </a:r>
                    </a:p>
                    <a:p>
                      <a:pPr algn="l">
                        <a:spcAft>
                          <a:spcPts val="0"/>
                        </a:spcAft>
                        <a:tabLst>
                          <a:tab pos="457200" algn="l"/>
                        </a:tabLst>
                      </a:pPr>
                      <a:endParaRPr lang="en-US" sz="1400" dirty="0">
                        <a:latin typeface="Times New Roman"/>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2355">
                <a:tc>
                  <a:txBody>
                    <a:bodyPr/>
                    <a:lstStyle/>
                    <a:p>
                      <a:pPr algn="l">
                        <a:spcAft>
                          <a:spcPts val="0"/>
                        </a:spcAft>
                        <a:tabLst>
                          <a:tab pos="457200" algn="l"/>
                        </a:tabLst>
                      </a:pPr>
                      <a:r>
                        <a:rPr lang="en-US" sz="1400" b="1" dirty="0">
                          <a:solidFill>
                            <a:srgbClr val="C00000"/>
                          </a:solidFill>
                          <a:latin typeface="Times New Roman"/>
                          <a:ea typeface="Times New Roman"/>
                          <a:cs typeface="Arial"/>
                        </a:rPr>
                        <a:t>Pulse Rate</a:t>
                      </a:r>
                      <a:endParaRPr lang="en-US" sz="1400" dirty="0">
                        <a:solidFill>
                          <a:srgbClr val="C00000"/>
                        </a:solidFill>
                        <a:latin typeface="Times New Roman"/>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tabLst>
                          <a:tab pos="457200" algn="l"/>
                        </a:tabLst>
                      </a:pPr>
                      <a:r>
                        <a:rPr lang="en-US" sz="1400">
                          <a:latin typeface="Times New Roman"/>
                          <a:ea typeface="Times New Roman"/>
                          <a:cs typeface="Arial"/>
                        </a:rPr>
                        <a:t>&lt;100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tabLst>
                          <a:tab pos="457200" algn="l"/>
                        </a:tabLst>
                      </a:pPr>
                      <a:r>
                        <a:rPr lang="en-US" sz="1400">
                          <a:latin typeface="Times New Roman"/>
                          <a:ea typeface="Times New Roman"/>
                          <a:cs typeface="Arial"/>
                        </a:rPr>
                        <a:t>&gt;100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tabLst>
                          <a:tab pos="457200" algn="l"/>
                        </a:tabLst>
                      </a:pPr>
                      <a:r>
                        <a:rPr lang="en-US" sz="1400">
                          <a:latin typeface="Times New Roman"/>
                          <a:ea typeface="Times New Roman"/>
                          <a:cs typeface="Arial"/>
                        </a:rPr>
                        <a:t>&gt;120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tabLst>
                          <a:tab pos="457200" algn="l"/>
                        </a:tabLst>
                      </a:pPr>
                      <a:r>
                        <a:rPr lang="en-US" sz="1400" dirty="0">
                          <a:latin typeface="Times New Roman"/>
                          <a:ea typeface="Times New Roman"/>
                          <a:cs typeface="Arial"/>
                        </a:rPr>
                        <a:t>&gt;140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24708">
                <a:tc>
                  <a:txBody>
                    <a:bodyPr/>
                    <a:lstStyle/>
                    <a:p>
                      <a:pPr algn="l">
                        <a:spcAft>
                          <a:spcPts val="0"/>
                        </a:spcAft>
                        <a:tabLst>
                          <a:tab pos="457200" algn="l"/>
                        </a:tabLst>
                      </a:pPr>
                      <a:r>
                        <a:rPr lang="en-US" sz="1400" b="1" dirty="0">
                          <a:solidFill>
                            <a:srgbClr val="C00000"/>
                          </a:solidFill>
                          <a:latin typeface="Times New Roman"/>
                          <a:ea typeface="Times New Roman"/>
                          <a:cs typeface="Arial"/>
                        </a:rPr>
                        <a:t>Blood Pressure</a:t>
                      </a:r>
                      <a:endParaRPr lang="en-US" sz="1400" dirty="0">
                        <a:solidFill>
                          <a:srgbClr val="C00000"/>
                        </a:solidFill>
                        <a:latin typeface="Times New Roman"/>
                        <a:ea typeface="Times New Roman"/>
                        <a:cs typeface="Arial"/>
                      </a:endParaRPr>
                    </a:p>
                    <a:p>
                      <a:pPr algn="l">
                        <a:spcAft>
                          <a:spcPts val="0"/>
                        </a:spcAft>
                        <a:tabLst>
                          <a:tab pos="457200" algn="l"/>
                        </a:tabLst>
                      </a:pPr>
                      <a:r>
                        <a:rPr lang="en-US" sz="1200" b="1" dirty="0">
                          <a:latin typeface="Times New Roman"/>
                          <a:ea typeface="Times New Roman"/>
                          <a:cs typeface="Arial"/>
                        </a:rPr>
                        <a:t>(</a:t>
                      </a:r>
                      <a:r>
                        <a:rPr lang="en-US" sz="1200" b="1" dirty="0">
                          <a:solidFill>
                            <a:srgbClr val="C00000"/>
                          </a:solidFill>
                          <a:latin typeface="Times New Roman"/>
                          <a:ea typeface="Times New Roman"/>
                          <a:cs typeface="Arial"/>
                        </a:rPr>
                        <a:t>mmHg)</a:t>
                      </a:r>
                      <a:endParaRPr lang="en-US" sz="1200" dirty="0">
                        <a:solidFill>
                          <a:srgbClr val="C00000"/>
                        </a:solidFill>
                        <a:latin typeface="Times New Roman"/>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tabLst>
                          <a:tab pos="457200" algn="l"/>
                        </a:tabLst>
                      </a:pPr>
                      <a:endParaRPr lang="en-US" sz="1200">
                        <a:latin typeface="Times New Roman"/>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tabLst>
                          <a:tab pos="457200" algn="l"/>
                        </a:tabLst>
                      </a:pPr>
                      <a:endParaRPr lang="en-US" sz="1200">
                        <a:latin typeface="Times New Roman"/>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tabLst>
                          <a:tab pos="457200" algn="l"/>
                        </a:tabLst>
                      </a:pPr>
                      <a:endParaRPr lang="ar-SA" sz="1200" dirty="0" smtClean="0">
                        <a:latin typeface="Times New Roman"/>
                        <a:ea typeface="Times New Roman"/>
                        <a:cs typeface="Arial"/>
                      </a:endParaRPr>
                    </a:p>
                    <a:p>
                      <a:pPr algn="l">
                        <a:spcAft>
                          <a:spcPts val="0"/>
                        </a:spcAft>
                        <a:tabLst>
                          <a:tab pos="457200" algn="l"/>
                        </a:tabLst>
                      </a:pPr>
                      <a:r>
                        <a:rPr lang="en-US" sz="1400" dirty="0" smtClean="0">
                          <a:latin typeface="Times New Roman"/>
                          <a:ea typeface="Times New Roman"/>
                          <a:cs typeface="Arial"/>
                        </a:rPr>
                        <a:t>Decreased</a:t>
                      </a:r>
                      <a:endParaRPr lang="en-US" sz="1400" dirty="0">
                        <a:latin typeface="Times New Roman"/>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tabLst>
                          <a:tab pos="457200" algn="l"/>
                        </a:tabLst>
                      </a:pPr>
                      <a:endParaRPr lang="ar-SA" sz="1200" dirty="0" smtClean="0">
                        <a:latin typeface="Times New Roman"/>
                        <a:ea typeface="Times New Roman"/>
                        <a:cs typeface="Arial"/>
                      </a:endParaRPr>
                    </a:p>
                    <a:p>
                      <a:pPr algn="l">
                        <a:spcAft>
                          <a:spcPts val="0"/>
                        </a:spcAft>
                        <a:tabLst>
                          <a:tab pos="457200" algn="l"/>
                        </a:tabLst>
                      </a:pPr>
                      <a:r>
                        <a:rPr lang="en-US" sz="1400" dirty="0" smtClean="0">
                          <a:latin typeface="Times New Roman"/>
                          <a:ea typeface="Times New Roman"/>
                          <a:cs typeface="Arial"/>
                        </a:rPr>
                        <a:t>Decreased</a:t>
                      </a:r>
                      <a:endParaRPr lang="en-US" sz="1400" dirty="0">
                        <a:latin typeface="Times New Roman"/>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24708">
                <a:tc>
                  <a:txBody>
                    <a:bodyPr/>
                    <a:lstStyle/>
                    <a:p>
                      <a:pPr algn="l">
                        <a:spcAft>
                          <a:spcPts val="0"/>
                        </a:spcAft>
                        <a:tabLst>
                          <a:tab pos="457200" algn="l"/>
                        </a:tabLst>
                      </a:pPr>
                      <a:r>
                        <a:rPr lang="en-US" sz="1400" b="1" dirty="0">
                          <a:solidFill>
                            <a:srgbClr val="C00000"/>
                          </a:solidFill>
                          <a:latin typeface="Times New Roman"/>
                          <a:ea typeface="Times New Roman"/>
                          <a:cs typeface="Arial"/>
                        </a:rPr>
                        <a:t>Pulse Pressure</a:t>
                      </a:r>
                      <a:endParaRPr lang="en-US" sz="1400" dirty="0">
                        <a:solidFill>
                          <a:srgbClr val="C00000"/>
                        </a:solidFill>
                        <a:latin typeface="Times New Roman"/>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tabLst>
                          <a:tab pos="457200" algn="l"/>
                        </a:tabLst>
                      </a:pPr>
                      <a:endParaRPr lang="ar-SA" sz="1200" dirty="0" smtClean="0">
                        <a:latin typeface="Times New Roman"/>
                        <a:ea typeface="Times New Roman"/>
                        <a:cs typeface="Arial"/>
                      </a:endParaRPr>
                    </a:p>
                    <a:p>
                      <a:pPr algn="l">
                        <a:spcAft>
                          <a:spcPts val="0"/>
                        </a:spcAft>
                        <a:tabLst>
                          <a:tab pos="457200" algn="l"/>
                        </a:tabLst>
                      </a:pPr>
                      <a:r>
                        <a:rPr lang="en-US" sz="1400" dirty="0" smtClean="0">
                          <a:latin typeface="Times New Roman"/>
                          <a:ea typeface="Times New Roman"/>
                          <a:cs typeface="Arial"/>
                        </a:rPr>
                        <a:t>Normal </a:t>
                      </a:r>
                      <a:r>
                        <a:rPr lang="en-US" sz="1400" dirty="0">
                          <a:latin typeface="Times New Roman"/>
                          <a:ea typeface="Times New Roman"/>
                          <a:cs typeface="Arial"/>
                        </a:rPr>
                        <a:t>or Increased</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tabLst>
                          <a:tab pos="457200" algn="l"/>
                        </a:tabLst>
                      </a:pPr>
                      <a:endParaRPr lang="ar-SA" sz="1200" dirty="0" smtClean="0">
                        <a:latin typeface="Times New Roman"/>
                        <a:ea typeface="Times New Roman"/>
                        <a:cs typeface="Arial"/>
                      </a:endParaRPr>
                    </a:p>
                    <a:p>
                      <a:pPr algn="l">
                        <a:spcAft>
                          <a:spcPts val="0"/>
                        </a:spcAft>
                        <a:tabLst>
                          <a:tab pos="457200" algn="l"/>
                        </a:tabLst>
                      </a:pPr>
                      <a:r>
                        <a:rPr lang="en-US" sz="1400" dirty="0" smtClean="0">
                          <a:latin typeface="Times New Roman"/>
                          <a:ea typeface="Times New Roman"/>
                          <a:cs typeface="Arial"/>
                        </a:rPr>
                        <a:t>Decreased</a:t>
                      </a:r>
                      <a:endParaRPr lang="en-US" sz="1400" dirty="0">
                        <a:latin typeface="Times New Roman"/>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tabLst>
                          <a:tab pos="457200" algn="l"/>
                        </a:tabLst>
                      </a:pPr>
                      <a:endParaRPr lang="ar-SA" sz="1200" dirty="0" smtClean="0">
                        <a:latin typeface="Times New Roman"/>
                        <a:ea typeface="Times New Roman"/>
                        <a:cs typeface="Arial"/>
                      </a:endParaRPr>
                    </a:p>
                    <a:p>
                      <a:pPr algn="l">
                        <a:spcAft>
                          <a:spcPts val="0"/>
                        </a:spcAft>
                        <a:tabLst>
                          <a:tab pos="457200" algn="l"/>
                        </a:tabLst>
                      </a:pPr>
                      <a:r>
                        <a:rPr lang="en-US" sz="1400" dirty="0" smtClean="0">
                          <a:latin typeface="Times New Roman"/>
                          <a:ea typeface="Times New Roman"/>
                          <a:cs typeface="Arial"/>
                        </a:rPr>
                        <a:t>Decreased</a:t>
                      </a:r>
                      <a:endParaRPr lang="en-US" sz="1400" dirty="0">
                        <a:latin typeface="Times New Roman"/>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457200" algn="l"/>
                        </a:tabLst>
                      </a:pPr>
                      <a:endParaRPr lang="ar-SA" sz="1200" dirty="0" smtClean="0">
                        <a:latin typeface="Times New Roman"/>
                        <a:ea typeface="Times New Roman"/>
                        <a:cs typeface="Arial"/>
                      </a:endParaRPr>
                    </a:p>
                    <a:p>
                      <a:pPr algn="ctr">
                        <a:spcAft>
                          <a:spcPts val="0"/>
                        </a:spcAft>
                        <a:tabLst>
                          <a:tab pos="457200" algn="l"/>
                        </a:tabLst>
                      </a:pPr>
                      <a:r>
                        <a:rPr lang="ar-SA" sz="1400" dirty="0" smtClean="0">
                          <a:latin typeface="Times New Roman"/>
                          <a:ea typeface="Times New Roman"/>
                          <a:cs typeface="Arial"/>
                        </a:rPr>
                        <a:t>               </a:t>
                      </a:r>
                      <a:r>
                        <a:rPr lang="en-US" sz="1400" dirty="0" smtClean="0">
                          <a:latin typeface="Times New Roman"/>
                          <a:ea typeface="Times New Roman"/>
                          <a:cs typeface="Arial"/>
                        </a:rPr>
                        <a:t>   </a:t>
                      </a:r>
                      <a:r>
                        <a:rPr lang="ar-SA" sz="1400" dirty="0" smtClean="0">
                          <a:latin typeface="Times New Roman"/>
                          <a:ea typeface="Times New Roman"/>
                          <a:cs typeface="Arial"/>
                        </a:rPr>
                        <a:t>    </a:t>
                      </a:r>
                      <a:r>
                        <a:rPr lang="en-US" sz="1400" dirty="0" smtClean="0">
                          <a:latin typeface="Times New Roman"/>
                          <a:ea typeface="Times New Roman"/>
                          <a:cs typeface="Arial"/>
                        </a:rPr>
                        <a:t>Decreased</a:t>
                      </a:r>
                      <a:endParaRPr lang="en-US" sz="1400" dirty="0">
                        <a:latin typeface="Times New Roman"/>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19425">
                <a:tc>
                  <a:txBody>
                    <a:bodyPr/>
                    <a:lstStyle/>
                    <a:p>
                      <a:pPr algn="l">
                        <a:spcAft>
                          <a:spcPts val="0"/>
                        </a:spcAft>
                        <a:tabLst>
                          <a:tab pos="457200" algn="l"/>
                        </a:tabLst>
                      </a:pPr>
                      <a:r>
                        <a:rPr lang="en-US" sz="1400" b="1" dirty="0">
                          <a:solidFill>
                            <a:srgbClr val="C00000"/>
                          </a:solidFill>
                          <a:latin typeface="Times New Roman"/>
                          <a:ea typeface="Times New Roman"/>
                          <a:cs typeface="Arial"/>
                        </a:rPr>
                        <a:t>Respiratory Rate</a:t>
                      </a:r>
                      <a:endParaRPr lang="en-US" sz="1400" dirty="0">
                        <a:solidFill>
                          <a:srgbClr val="C00000"/>
                        </a:solidFill>
                        <a:latin typeface="Times New Roman"/>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tabLst>
                          <a:tab pos="457200" algn="l"/>
                        </a:tabLst>
                      </a:pPr>
                      <a:endParaRPr lang="ar-SA" sz="1200" dirty="0" smtClean="0">
                        <a:latin typeface="Times New Roman"/>
                        <a:ea typeface="Times New Roman"/>
                        <a:cs typeface="Arial"/>
                      </a:endParaRPr>
                    </a:p>
                    <a:p>
                      <a:pPr algn="l">
                        <a:spcAft>
                          <a:spcPts val="0"/>
                        </a:spcAft>
                        <a:tabLst>
                          <a:tab pos="457200" algn="l"/>
                        </a:tabLst>
                      </a:pPr>
                      <a:r>
                        <a:rPr lang="en-US" sz="1200" dirty="0" smtClean="0">
                          <a:latin typeface="Times New Roman"/>
                          <a:ea typeface="Times New Roman"/>
                          <a:cs typeface="Arial"/>
                        </a:rPr>
                        <a:t>14 </a:t>
                      </a:r>
                      <a:r>
                        <a:rPr lang="en-US" sz="1200" dirty="0">
                          <a:latin typeface="Times New Roman"/>
                          <a:ea typeface="Times New Roman"/>
                          <a:cs typeface="Arial"/>
                        </a:rPr>
                        <a:t>– </a:t>
                      </a:r>
                      <a:r>
                        <a:rPr lang="en-US" sz="1200" dirty="0" smtClean="0">
                          <a:latin typeface="Times New Roman"/>
                          <a:ea typeface="Times New Roman"/>
                          <a:cs typeface="Arial"/>
                        </a:rPr>
                        <a:t>20</a:t>
                      </a:r>
                    </a:p>
                    <a:p>
                      <a:pPr algn="l">
                        <a:spcAft>
                          <a:spcPts val="0"/>
                        </a:spcAft>
                        <a:tabLst>
                          <a:tab pos="457200" algn="l"/>
                        </a:tabLst>
                      </a:pPr>
                      <a:endParaRPr lang="ar-SA" sz="1200" dirty="0" smtClean="0">
                        <a:latin typeface="Times New Roman"/>
                        <a:ea typeface="Times New Roman"/>
                        <a:cs typeface="Arial"/>
                      </a:endParaRPr>
                    </a:p>
                    <a:p>
                      <a:pPr algn="l">
                        <a:spcAft>
                          <a:spcPts val="0"/>
                        </a:spcAft>
                        <a:tabLst>
                          <a:tab pos="457200" algn="l"/>
                        </a:tabLst>
                      </a:pPr>
                      <a:r>
                        <a:rPr lang="en-US" sz="1200" dirty="0" smtClean="0">
                          <a:latin typeface="Times New Roman"/>
                          <a:ea typeface="Times New Roman"/>
                          <a:cs typeface="Arial"/>
                        </a:rPr>
                        <a:t> </a:t>
                      </a:r>
                      <a:endParaRPr lang="en-US" sz="1200" dirty="0">
                        <a:latin typeface="Times New Roman"/>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tabLst>
                          <a:tab pos="457200" algn="l"/>
                        </a:tabLst>
                      </a:pPr>
                      <a:endParaRPr lang="ar-SA" sz="1200" dirty="0" smtClean="0">
                        <a:latin typeface="Times New Roman"/>
                        <a:ea typeface="Times New Roman"/>
                        <a:cs typeface="Arial"/>
                      </a:endParaRPr>
                    </a:p>
                    <a:p>
                      <a:pPr algn="l">
                        <a:spcAft>
                          <a:spcPts val="0"/>
                        </a:spcAft>
                        <a:tabLst>
                          <a:tab pos="457200" algn="l"/>
                        </a:tabLst>
                      </a:pPr>
                      <a:r>
                        <a:rPr lang="en-US" sz="1400" dirty="0" smtClean="0">
                          <a:latin typeface="Times New Roman"/>
                          <a:ea typeface="Times New Roman"/>
                          <a:cs typeface="Arial"/>
                        </a:rPr>
                        <a:t>20 </a:t>
                      </a:r>
                      <a:r>
                        <a:rPr lang="en-US" sz="1400" dirty="0">
                          <a:latin typeface="Times New Roman"/>
                          <a:ea typeface="Times New Roman"/>
                          <a:cs typeface="Arial"/>
                        </a:rPr>
                        <a:t>– </a:t>
                      </a:r>
                      <a:r>
                        <a:rPr lang="en-US" sz="1400" dirty="0" smtClean="0">
                          <a:latin typeface="Times New Roman"/>
                          <a:ea typeface="Times New Roman"/>
                          <a:cs typeface="Arial"/>
                        </a:rPr>
                        <a:t>30</a:t>
                      </a:r>
                      <a:endParaRPr lang="ar-SA" sz="1400" dirty="0" smtClean="0">
                        <a:latin typeface="Times New Roman"/>
                        <a:ea typeface="Times New Roman"/>
                        <a:cs typeface="Arial"/>
                      </a:endParaRPr>
                    </a:p>
                    <a:p>
                      <a:pPr algn="l">
                        <a:spcAft>
                          <a:spcPts val="0"/>
                        </a:spcAft>
                        <a:tabLst>
                          <a:tab pos="457200" algn="l"/>
                        </a:tabLst>
                      </a:pPr>
                      <a:endParaRPr lang="en-US" sz="1200" dirty="0">
                        <a:latin typeface="Times New Roman"/>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tabLst>
                          <a:tab pos="457200" algn="l"/>
                        </a:tabLst>
                      </a:pPr>
                      <a:endParaRPr lang="ar-SA" sz="1200" dirty="0" smtClean="0">
                        <a:latin typeface="Times New Roman"/>
                        <a:ea typeface="Times New Roman"/>
                        <a:cs typeface="Arial"/>
                      </a:endParaRPr>
                    </a:p>
                    <a:p>
                      <a:pPr algn="l">
                        <a:spcAft>
                          <a:spcPts val="0"/>
                        </a:spcAft>
                        <a:tabLst>
                          <a:tab pos="457200" algn="l"/>
                        </a:tabLst>
                      </a:pPr>
                      <a:r>
                        <a:rPr lang="en-US" sz="1400" dirty="0" smtClean="0">
                          <a:latin typeface="Times New Roman"/>
                          <a:ea typeface="Times New Roman"/>
                          <a:cs typeface="Arial"/>
                        </a:rPr>
                        <a:t>30 </a:t>
                      </a:r>
                      <a:r>
                        <a:rPr lang="en-US" sz="1400" dirty="0">
                          <a:latin typeface="Times New Roman"/>
                          <a:ea typeface="Times New Roman"/>
                          <a:cs typeface="Arial"/>
                        </a:rPr>
                        <a:t>– 40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tabLst>
                          <a:tab pos="457200" algn="l"/>
                        </a:tabLst>
                      </a:pPr>
                      <a:endParaRPr lang="ar-SA" sz="1200" dirty="0" smtClean="0">
                        <a:latin typeface="Times New Roman"/>
                        <a:ea typeface="Times New Roman"/>
                        <a:cs typeface="Arial"/>
                      </a:endParaRPr>
                    </a:p>
                    <a:p>
                      <a:pPr algn="l">
                        <a:spcAft>
                          <a:spcPts val="0"/>
                        </a:spcAft>
                        <a:tabLst>
                          <a:tab pos="457200" algn="l"/>
                        </a:tabLst>
                      </a:pPr>
                      <a:r>
                        <a:rPr lang="en-US" sz="1400" dirty="0" smtClean="0">
                          <a:latin typeface="Times New Roman"/>
                          <a:ea typeface="Times New Roman"/>
                          <a:cs typeface="Arial"/>
                        </a:rPr>
                        <a:t>&gt; </a:t>
                      </a:r>
                      <a:r>
                        <a:rPr lang="en-US" sz="1400" dirty="0">
                          <a:latin typeface="Times New Roman"/>
                          <a:ea typeface="Times New Roman"/>
                          <a:cs typeface="Arial"/>
                        </a:rPr>
                        <a:t>35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24708">
                <a:tc>
                  <a:txBody>
                    <a:bodyPr/>
                    <a:lstStyle/>
                    <a:p>
                      <a:pPr algn="l">
                        <a:spcAft>
                          <a:spcPts val="0"/>
                        </a:spcAft>
                        <a:tabLst>
                          <a:tab pos="457200" algn="l"/>
                        </a:tabLst>
                      </a:pPr>
                      <a:r>
                        <a:rPr lang="en-US" sz="1400" b="1" dirty="0">
                          <a:solidFill>
                            <a:srgbClr val="C00000"/>
                          </a:solidFill>
                          <a:latin typeface="Times New Roman"/>
                          <a:ea typeface="Times New Roman"/>
                          <a:cs typeface="Arial"/>
                        </a:rPr>
                        <a:t>Urine Output</a:t>
                      </a:r>
                      <a:endParaRPr lang="en-US" sz="1400" dirty="0">
                        <a:solidFill>
                          <a:srgbClr val="C00000"/>
                        </a:solidFill>
                        <a:latin typeface="Times New Roman"/>
                        <a:ea typeface="Times New Roman"/>
                        <a:cs typeface="Arial"/>
                      </a:endParaRPr>
                    </a:p>
                    <a:p>
                      <a:pPr algn="l">
                        <a:spcAft>
                          <a:spcPts val="0"/>
                        </a:spcAft>
                        <a:tabLst>
                          <a:tab pos="457200" algn="l"/>
                        </a:tabLst>
                      </a:pPr>
                      <a:r>
                        <a:rPr lang="ar-SA" sz="1200" b="1" dirty="0" smtClean="0">
                          <a:solidFill>
                            <a:srgbClr val="C00000"/>
                          </a:solidFill>
                          <a:latin typeface="Times New Roman"/>
                          <a:ea typeface="Times New Roman"/>
                          <a:cs typeface="Arial"/>
                        </a:rPr>
                        <a:t> (</a:t>
                      </a:r>
                      <a:r>
                        <a:rPr lang="en-US" sz="1200" b="1" dirty="0" smtClean="0">
                          <a:solidFill>
                            <a:srgbClr val="C00000"/>
                          </a:solidFill>
                          <a:latin typeface="Times New Roman"/>
                          <a:ea typeface="Times New Roman"/>
                          <a:cs typeface="Arial"/>
                        </a:rPr>
                        <a:t>(</a:t>
                      </a:r>
                      <a:r>
                        <a:rPr lang="en-US" sz="1200" b="1" dirty="0">
                          <a:solidFill>
                            <a:srgbClr val="C00000"/>
                          </a:solidFill>
                          <a:latin typeface="Times New Roman"/>
                          <a:ea typeface="Times New Roman"/>
                          <a:cs typeface="Arial"/>
                        </a:rPr>
                        <a:t>ml/hr</a:t>
                      </a:r>
                      <a:endParaRPr lang="en-US" sz="1200" dirty="0">
                        <a:solidFill>
                          <a:srgbClr val="C00000"/>
                        </a:solidFill>
                        <a:latin typeface="Times New Roman"/>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tabLst>
                          <a:tab pos="457200" algn="l"/>
                        </a:tabLst>
                      </a:pPr>
                      <a:r>
                        <a:rPr lang="en-US" sz="1400" dirty="0">
                          <a:latin typeface="Times New Roman"/>
                          <a:ea typeface="Times New Roman"/>
                          <a:cs typeface="Arial"/>
                        </a:rPr>
                        <a:t>&gt;3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tabLst>
                          <a:tab pos="457200" algn="l"/>
                        </a:tabLst>
                      </a:pPr>
                      <a:r>
                        <a:rPr lang="en-US" sz="1400" dirty="0">
                          <a:latin typeface="Times New Roman"/>
                          <a:ea typeface="Times New Roman"/>
                          <a:cs typeface="Arial"/>
                        </a:rPr>
                        <a:t>20 – 30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tabLst>
                          <a:tab pos="457200" algn="l"/>
                        </a:tabLst>
                      </a:pPr>
                      <a:r>
                        <a:rPr lang="en-US" sz="1400" dirty="0">
                          <a:latin typeface="Times New Roman"/>
                          <a:ea typeface="Times New Roman"/>
                          <a:cs typeface="Arial"/>
                        </a:rPr>
                        <a:t>5 – 15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tabLst>
                          <a:tab pos="457200" algn="l"/>
                        </a:tabLst>
                      </a:pPr>
                      <a:r>
                        <a:rPr lang="en-US" sz="1400" dirty="0">
                          <a:latin typeface="Times New Roman"/>
                          <a:ea typeface="Times New Roman"/>
                          <a:cs typeface="Arial"/>
                        </a:rPr>
                        <a:t>Negligible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92568">
                <a:tc>
                  <a:txBody>
                    <a:bodyPr/>
                    <a:lstStyle/>
                    <a:p>
                      <a:pPr algn="l">
                        <a:spcAft>
                          <a:spcPts val="0"/>
                        </a:spcAft>
                        <a:tabLst>
                          <a:tab pos="457200" algn="l"/>
                        </a:tabLst>
                      </a:pPr>
                      <a:r>
                        <a:rPr lang="en-US" sz="1400" b="1" dirty="0">
                          <a:solidFill>
                            <a:srgbClr val="C00000"/>
                          </a:solidFill>
                          <a:latin typeface="Times New Roman"/>
                          <a:ea typeface="Times New Roman"/>
                          <a:cs typeface="Arial"/>
                        </a:rPr>
                        <a:t>CN/Mental</a:t>
                      </a:r>
                      <a:endParaRPr lang="en-US" sz="1400" dirty="0">
                        <a:solidFill>
                          <a:srgbClr val="C00000"/>
                        </a:solidFill>
                        <a:latin typeface="Times New Roman"/>
                        <a:ea typeface="Times New Roman"/>
                        <a:cs typeface="Arial"/>
                      </a:endParaRPr>
                    </a:p>
                    <a:p>
                      <a:pPr algn="l">
                        <a:spcAft>
                          <a:spcPts val="0"/>
                        </a:spcAft>
                        <a:tabLst>
                          <a:tab pos="457200" algn="l"/>
                        </a:tabLst>
                      </a:pPr>
                      <a:r>
                        <a:rPr lang="en-US" sz="1400" b="1" dirty="0">
                          <a:solidFill>
                            <a:srgbClr val="C00000"/>
                          </a:solidFill>
                          <a:latin typeface="Times New Roman"/>
                          <a:ea typeface="Times New Roman"/>
                          <a:cs typeface="Arial"/>
                        </a:rPr>
                        <a:t>Status</a:t>
                      </a:r>
                      <a:endParaRPr lang="en-US" sz="1400" dirty="0">
                        <a:solidFill>
                          <a:srgbClr val="C00000"/>
                        </a:solidFill>
                        <a:latin typeface="Times New Roman"/>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tabLst>
                          <a:tab pos="457200" algn="l"/>
                        </a:tabLst>
                      </a:pPr>
                      <a:endParaRPr lang="ar-SA" sz="1200" dirty="0" smtClean="0">
                        <a:latin typeface="Times New Roman"/>
                        <a:ea typeface="Times New Roman"/>
                        <a:cs typeface="Arial"/>
                      </a:endParaRPr>
                    </a:p>
                    <a:p>
                      <a:pPr algn="l">
                        <a:spcAft>
                          <a:spcPts val="0"/>
                        </a:spcAft>
                        <a:tabLst>
                          <a:tab pos="457200" algn="l"/>
                        </a:tabLst>
                      </a:pPr>
                      <a:r>
                        <a:rPr lang="en-US" sz="1400" dirty="0" smtClean="0">
                          <a:latin typeface="Times New Roman"/>
                          <a:ea typeface="Times New Roman"/>
                          <a:cs typeface="Arial"/>
                        </a:rPr>
                        <a:t>Slightly </a:t>
                      </a:r>
                      <a:r>
                        <a:rPr lang="en-US" sz="1400" dirty="0">
                          <a:latin typeface="Times New Roman"/>
                          <a:ea typeface="Times New Roman"/>
                          <a:cs typeface="Arial"/>
                        </a:rPr>
                        <a:t>anxious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tabLst>
                          <a:tab pos="457200" algn="l"/>
                        </a:tabLst>
                      </a:pPr>
                      <a:endParaRPr lang="en-US" sz="1200" dirty="0" smtClean="0">
                        <a:latin typeface="Times New Roman"/>
                        <a:ea typeface="Times New Roman"/>
                        <a:cs typeface="Arial"/>
                      </a:endParaRPr>
                    </a:p>
                    <a:p>
                      <a:pPr algn="l">
                        <a:spcAft>
                          <a:spcPts val="0"/>
                        </a:spcAft>
                        <a:tabLst>
                          <a:tab pos="457200" algn="l"/>
                        </a:tabLst>
                      </a:pPr>
                      <a:r>
                        <a:rPr lang="en-US" sz="1400" dirty="0" smtClean="0">
                          <a:latin typeface="Times New Roman"/>
                          <a:ea typeface="Times New Roman"/>
                          <a:cs typeface="Arial"/>
                        </a:rPr>
                        <a:t>Mildly anxious</a:t>
                      </a:r>
                    </a:p>
                    <a:p>
                      <a:pPr algn="l">
                        <a:spcAft>
                          <a:spcPts val="0"/>
                        </a:spcAft>
                        <a:tabLst>
                          <a:tab pos="457200" algn="l"/>
                        </a:tabLst>
                      </a:pPr>
                      <a:endParaRPr lang="en-US" sz="1200" dirty="0" smtClean="0">
                        <a:latin typeface="Times New Roman"/>
                        <a:ea typeface="Times New Roman"/>
                        <a:cs typeface="Arial"/>
                      </a:endParaRPr>
                    </a:p>
                    <a:p>
                      <a:pPr algn="l">
                        <a:spcAft>
                          <a:spcPts val="0"/>
                        </a:spcAft>
                        <a:tabLst>
                          <a:tab pos="457200" algn="l"/>
                        </a:tabLst>
                      </a:pPr>
                      <a:endParaRPr lang="en-US" sz="1200" dirty="0" smtClean="0">
                        <a:latin typeface="Times New Roman"/>
                        <a:ea typeface="Times New Roman"/>
                        <a:cs typeface="Arial"/>
                      </a:endParaRPr>
                    </a:p>
                    <a:p>
                      <a:pPr algn="l">
                        <a:spcAft>
                          <a:spcPts val="0"/>
                        </a:spcAft>
                        <a:tabLst>
                          <a:tab pos="457200" algn="l"/>
                        </a:tabLst>
                      </a:pPr>
                      <a:endParaRPr lang="en-US" sz="1200" dirty="0">
                        <a:latin typeface="Times New Roman"/>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tabLst>
                          <a:tab pos="457200" algn="l"/>
                        </a:tabLst>
                      </a:pPr>
                      <a:endParaRPr lang="en-US" sz="1200" dirty="0" smtClean="0">
                        <a:latin typeface="Times New Roman"/>
                        <a:ea typeface="Times New Roman"/>
                        <a:cs typeface="Arial"/>
                      </a:endParaRPr>
                    </a:p>
                    <a:p>
                      <a:pPr algn="l">
                        <a:spcAft>
                          <a:spcPts val="0"/>
                        </a:spcAft>
                        <a:tabLst>
                          <a:tab pos="457200" algn="l"/>
                        </a:tabLst>
                      </a:pPr>
                      <a:r>
                        <a:rPr lang="en-US" sz="1400" dirty="0" smtClean="0">
                          <a:latin typeface="Times New Roman"/>
                          <a:ea typeface="Times New Roman"/>
                          <a:cs typeface="Arial"/>
                        </a:rPr>
                        <a:t>Anxious </a:t>
                      </a:r>
                      <a:r>
                        <a:rPr lang="en-US" sz="1400" dirty="0">
                          <a:latin typeface="Times New Roman"/>
                          <a:ea typeface="Times New Roman"/>
                          <a:cs typeface="Arial"/>
                        </a:rPr>
                        <a:t>and </a:t>
                      </a:r>
                      <a:r>
                        <a:rPr lang="en-US" sz="1400" dirty="0" smtClean="0">
                          <a:latin typeface="Times New Roman"/>
                          <a:ea typeface="Times New Roman"/>
                          <a:cs typeface="Arial"/>
                        </a:rPr>
                        <a:t>confused</a:t>
                      </a:r>
                    </a:p>
                    <a:p>
                      <a:pPr algn="l">
                        <a:spcAft>
                          <a:spcPts val="0"/>
                        </a:spcAft>
                        <a:tabLst>
                          <a:tab pos="457200" algn="l"/>
                        </a:tabLst>
                      </a:pPr>
                      <a:endParaRPr lang="en-US" sz="1200" dirty="0" smtClean="0">
                        <a:latin typeface="Times New Roman"/>
                        <a:ea typeface="Times New Roman"/>
                        <a:cs typeface="Arial"/>
                      </a:endParaRPr>
                    </a:p>
                    <a:p>
                      <a:pPr algn="l">
                        <a:spcAft>
                          <a:spcPts val="0"/>
                        </a:spcAft>
                        <a:tabLst>
                          <a:tab pos="457200" algn="l"/>
                        </a:tabLst>
                      </a:pPr>
                      <a:endParaRPr lang="en-US" sz="1200" dirty="0">
                        <a:latin typeface="Times New Roman"/>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tabLst>
                          <a:tab pos="457200" algn="l"/>
                        </a:tabLst>
                      </a:pPr>
                      <a:endParaRPr lang="en-US" sz="1200" dirty="0" smtClean="0">
                        <a:latin typeface="Times New Roman"/>
                        <a:ea typeface="Times New Roman"/>
                        <a:cs typeface="Arial"/>
                      </a:endParaRPr>
                    </a:p>
                    <a:p>
                      <a:pPr algn="l">
                        <a:spcAft>
                          <a:spcPts val="0"/>
                        </a:spcAft>
                        <a:tabLst>
                          <a:tab pos="457200" algn="l"/>
                        </a:tabLst>
                      </a:pPr>
                      <a:r>
                        <a:rPr lang="en-US" sz="1400" dirty="0" smtClean="0">
                          <a:latin typeface="Times New Roman"/>
                          <a:ea typeface="Times New Roman"/>
                          <a:cs typeface="Arial"/>
                        </a:rPr>
                        <a:t>Confused </a:t>
                      </a:r>
                      <a:r>
                        <a:rPr lang="en-US" sz="1400" dirty="0">
                          <a:latin typeface="Times New Roman"/>
                          <a:ea typeface="Times New Roman"/>
                          <a:cs typeface="Arial"/>
                        </a:rPr>
                        <a:t>and</a:t>
                      </a:r>
                      <a:r>
                        <a:rPr lang="en-US" sz="1200" dirty="0">
                          <a:latin typeface="Times New Roman"/>
                          <a:ea typeface="Times New Roman"/>
                          <a:cs typeface="Arial"/>
                        </a:rPr>
                        <a:t> </a:t>
                      </a:r>
                      <a:r>
                        <a:rPr lang="en-US" sz="1400" dirty="0">
                          <a:latin typeface="Times New Roman"/>
                          <a:ea typeface="Times New Roman"/>
                          <a:cs typeface="Arial"/>
                        </a:rPr>
                        <a:t>Lethargic</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Rectangle 1"/>
          <p:cNvSpPr>
            <a:spLocks noChangeArrowheads="1"/>
          </p:cNvSpPr>
          <p:nvPr/>
        </p:nvSpPr>
        <p:spPr bwMode="auto">
          <a:xfrm>
            <a:off x="179512" y="2316232"/>
            <a:ext cx="8712968" cy="163121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None/>
              <a:tabLst>
                <a:tab pos="228600" algn="l"/>
              </a:tabLst>
            </a:pPr>
            <a:endParaRPr kumimoji="0" lang="en-US" sz="2000" b="0" u="none" strike="noStrike" cap="none" normalizeH="0" baseline="0" dirty="0" smtClean="0">
              <a:ln>
                <a:noFill/>
              </a:ln>
              <a:solidFill>
                <a:srgbClr val="00B050"/>
              </a:solidFill>
              <a:effectLst/>
              <a:latin typeface="Arial" pitchFamily="34" charset="0"/>
              <a:ea typeface="Times New Roman" pitchFamily="18" charset="0"/>
              <a:cs typeface="Arial" pitchFamily="34" charset="0"/>
            </a:endParaRPr>
          </a:p>
          <a:p>
            <a:pPr marL="0" marR="0" lvl="0" indent="0" algn="l" defTabSz="914400" rtl="1" eaLnBrk="1" fontAlgn="base" latinLnBrk="0" hangingPunct="1">
              <a:lnSpc>
                <a:spcPct val="100000"/>
              </a:lnSpc>
              <a:spcBef>
                <a:spcPct val="0"/>
              </a:spcBef>
              <a:spcAft>
                <a:spcPct val="0"/>
              </a:spcAft>
              <a:buClrTx/>
              <a:buSzTx/>
              <a:buFontTx/>
              <a:buNone/>
              <a:tabLst>
                <a:tab pos="228600" algn="l"/>
              </a:tabLst>
            </a:pPr>
            <a:r>
              <a:rPr kumimoji="0" lang="en-US" sz="2000" b="0"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1)</a:t>
            </a:r>
            <a:r>
              <a:rPr kumimoji="0" lang="en-US" sz="2000" b="0" u="none" strike="noStrike" cap="none" normalizeH="0" dirty="0" smtClean="0">
                <a:ln>
                  <a:noFill/>
                </a:ln>
                <a:solidFill>
                  <a:srgbClr val="C00000"/>
                </a:solidFill>
                <a:effectLst/>
                <a:latin typeface="Arial" pitchFamily="34" charset="0"/>
                <a:ea typeface="Times New Roman" pitchFamily="18" charset="0"/>
                <a:cs typeface="Arial" pitchFamily="34" charset="0"/>
              </a:rPr>
              <a:t> </a:t>
            </a:r>
            <a:r>
              <a:rPr kumimoji="0" lang="en-US" sz="2000" b="0" u="none" strike="noStrike" cap="none" normalizeH="0" baseline="0" dirty="0" smtClean="0">
                <a:ln>
                  <a:noFill/>
                </a:ln>
                <a:solidFill>
                  <a:srgbClr val="00B050"/>
                </a:solidFill>
                <a:effectLst/>
                <a:latin typeface="Arial" pitchFamily="34" charset="0"/>
                <a:ea typeface="Times New Roman" pitchFamily="18" charset="0"/>
                <a:cs typeface="Arial" pitchFamily="34" charset="0"/>
              </a:rPr>
              <a:t>Tachycardia is often the earliest sign of ongoing bleeding.</a:t>
            </a:r>
          </a:p>
          <a:p>
            <a:pPr marL="0" marR="0" lvl="0" indent="0" algn="l" defTabSz="914400" rtl="1" eaLnBrk="1" fontAlgn="base" latinLnBrk="0" hangingPunct="1">
              <a:lnSpc>
                <a:spcPct val="100000"/>
              </a:lnSpc>
              <a:spcBef>
                <a:spcPct val="0"/>
              </a:spcBef>
              <a:spcAft>
                <a:spcPct val="0"/>
              </a:spcAft>
              <a:buClrTx/>
              <a:buSzTx/>
              <a:buFontTx/>
              <a:buNone/>
              <a:tabLst>
                <a:tab pos="228600" algn="l"/>
              </a:tabLst>
            </a:pPr>
            <a:endParaRPr kumimoji="0" lang="en-US" sz="2000" b="0" u="none" strike="noStrike" cap="none" normalizeH="0" baseline="0" dirty="0" smtClean="0">
              <a:ln>
                <a:noFill/>
              </a:ln>
              <a:solidFill>
                <a:srgbClr val="00B05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Lst>
            </a:pPr>
            <a:r>
              <a:rPr kumimoji="0" lang="en-US" sz="2000" b="0"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2)</a:t>
            </a:r>
            <a:r>
              <a:rPr kumimoji="0" lang="en-US" sz="2000" b="0" u="none" strike="noStrike" cap="none" normalizeH="0" dirty="0" smtClean="0">
                <a:ln>
                  <a:noFill/>
                </a:ln>
                <a:solidFill>
                  <a:srgbClr val="C00000"/>
                </a:solidFill>
                <a:effectLst/>
                <a:latin typeface="Arial" pitchFamily="34" charset="0"/>
                <a:ea typeface="Times New Roman" pitchFamily="18" charset="0"/>
                <a:cs typeface="Arial" pitchFamily="34" charset="0"/>
              </a:rPr>
              <a:t> </a:t>
            </a:r>
            <a:r>
              <a:rPr kumimoji="0" lang="en-US" sz="2000" b="0" u="none" strike="noStrike" cap="none" normalizeH="0" baseline="0" dirty="0" smtClean="0">
                <a:ln>
                  <a:noFill/>
                </a:ln>
                <a:solidFill>
                  <a:srgbClr val="00B050"/>
                </a:solidFill>
                <a:effectLst/>
                <a:latin typeface="Arial" pitchFamily="34" charset="0"/>
                <a:ea typeface="Times New Roman" pitchFamily="18" charset="0"/>
                <a:cs typeface="Arial" pitchFamily="34" charset="0"/>
              </a:rPr>
              <a:t>Hypotension is not reliable early sign of </a:t>
            </a:r>
            <a:r>
              <a:rPr kumimoji="0" lang="en-US" sz="2000" b="0" u="none" strike="noStrike" cap="none" normalizeH="0" baseline="0" dirty="0" err="1" smtClean="0">
                <a:ln>
                  <a:noFill/>
                </a:ln>
                <a:solidFill>
                  <a:srgbClr val="00B050"/>
                </a:solidFill>
                <a:effectLst/>
                <a:latin typeface="Arial" pitchFamily="34" charset="0"/>
                <a:ea typeface="Times New Roman" pitchFamily="18" charset="0"/>
                <a:cs typeface="Arial" pitchFamily="34" charset="0"/>
              </a:rPr>
              <a:t>Hypovolemia</a:t>
            </a:r>
            <a:r>
              <a:rPr kumimoji="0" lang="en-US" sz="2000" b="0" u="none" strike="noStrike" cap="none" normalizeH="0" baseline="0" dirty="0" smtClean="0">
                <a:ln>
                  <a:noFill/>
                </a:ln>
                <a:solidFill>
                  <a:srgbClr val="00B050"/>
                </a:solidFill>
                <a:effectLst/>
                <a:latin typeface="Arial" pitchFamily="34" charset="0"/>
                <a:ea typeface="Times New Roman" pitchFamily="18" charset="0"/>
                <a:cs typeface="Arial" pitchFamily="34" charset="0"/>
              </a:rPr>
              <a:t>, because blood 	volume must decrease by </a:t>
            </a:r>
            <a:r>
              <a:rPr kumimoji="0" lang="en-US" sz="2000" b="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&gt;30% </a:t>
            </a:r>
            <a:r>
              <a:rPr kumimoji="0" lang="en-US" sz="2000" b="0" u="none" strike="noStrike" cap="none" normalizeH="0" baseline="0" dirty="0" smtClean="0">
                <a:ln>
                  <a:noFill/>
                </a:ln>
                <a:solidFill>
                  <a:srgbClr val="00B050"/>
                </a:solidFill>
                <a:effectLst/>
                <a:latin typeface="Arial" pitchFamily="34" charset="0"/>
                <a:ea typeface="Times New Roman" pitchFamily="18" charset="0"/>
                <a:cs typeface="Arial" pitchFamily="34" charset="0"/>
              </a:rPr>
              <a:t>before hypotension occurs</a:t>
            </a:r>
            <a:r>
              <a:rPr kumimoji="0" lang="en-US" sz="2000" b="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t>
            </a:r>
            <a:endParaRPr kumimoji="0" lang="en-US" sz="2000" b="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Rectangle 1"/>
          <p:cNvSpPr>
            <a:spLocks noChangeArrowheads="1"/>
          </p:cNvSpPr>
          <p:nvPr/>
        </p:nvSpPr>
        <p:spPr bwMode="auto">
          <a:xfrm>
            <a:off x="179512" y="111592"/>
            <a:ext cx="8784976" cy="56323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None/>
              <a:tabLst>
                <a:tab pos="228600" algn="l"/>
                <a:tab pos="571500" algn="l"/>
              </a:tabLst>
            </a:pPr>
            <a:r>
              <a:rPr kumimoji="0" lang="ar-SA" sz="2400" b="0" i="0" u="none" strike="noStrike" cap="none" normalizeH="0" baseline="0" dirty="0" smtClean="0">
                <a:ln>
                  <a:noFill/>
                </a:ln>
                <a:solidFill>
                  <a:srgbClr val="C00000"/>
                </a:solidFill>
                <a:effectLst/>
                <a:latin typeface="Times New Roman" pitchFamily="18" charset="0"/>
                <a:ea typeface="Times New Roman" pitchFamily="18" charset="0"/>
                <a:cs typeface="Arial" pitchFamily="34" charset="0"/>
                <a:sym typeface="Wingdings" pitchFamily="2" charset="2"/>
              </a:rPr>
              <a:t></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Fluid resuscitation begins with a 2 L (Adult) or 20 ml/kg (child) IV 	 	bolus of isotonic crystalloid, typically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Arial" pitchFamily="34" charset="0"/>
                <a:sym typeface="Wingdings" pitchFamily="2" charset="2"/>
              </a:rPr>
              <a:t>Ringers’s</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Lactate.</a:t>
            </a:r>
            <a:endParaRPr kumimoji="0" lang="en-US" sz="2400" b="0" i="0" u="none" strike="noStrike" cap="none" normalizeH="0" baseline="0" dirty="0" smtClean="0">
              <a:ln>
                <a:noFill/>
              </a:ln>
              <a:solidFill>
                <a:schemeClr val="tx1"/>
              </a:solidFill>
              <a:effectLst/>
              <a:latin typeface="Times New Roman" pitchFamily="18" charset="0"/>
              <a:cs typeface="Arial" pitchFamily="34" charset="0"/>
              <a:sym typeface="Wingdings" pitchFamily="2" charset="2"/>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 pos="571500" algn="l"/>
              </a:tabLst>
            </a:pPr>
            <a:endParaRPr kumimoji="0" lang="en-US" sz="2400" b="0" i="0" u="none" strike="noStrike" cap="none" normalizeH="0" baseline="0" dirty="0" smtClean="0">
              <a:ln>
                <a:noFill/>
              </a:ln>
              <a:solidFill>
                <a:srgbClr val="C00000"/>
              </a:solidFill>
              <a:effectLst/>
              <a:latin typeface="Times New Roman" pitchFamily="18" charset="0"/>
              <a:ea typeface="Times New Roman" pitchFamily="18" charset="0"/>
              <a:cs typeface="Arial" pitchFamily="34" charset="0"/>
              <a:sym typeface="Wingdings" pitchFamily="2" charset="2"/>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 pos="571500" algn="l"/>
              </a:tabLst>
            </a:pPr>
            <a:r>
              <a:rPr kumimoji="0" lang="ar-SA" sz="2400" b="0" i="0" u="none" strike="noStrike" cap="none" normalizeH="0" baseline="0" dirty="0" smtClean="0">
                <a:ln>
                  <a:noFill/>
                </a:ln>
                <a:solidFill>
                  <a:srgbClr val="C00000"/>
                </a:solidFill>
                <a:effectLst/>
                <a:latin typeface="Times New Roman" pitchFamily="18" charset="0"/>
                <a:ea typeface="Times New Roman" pitchFamily="18" charset="0"/>
                <a:cs typeface="Arial" pitchFamily="34" charset="0"/>
                <a:sym typeface="Wingdings" pitchFamily="2" charset="2"/>
              </a:rPr>
              <a:t></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For persistent hypotension, this is repeated once in an adult and 	twice in a child before red blood cells (RBCs) are administered.</a:t>
            </a:r>
            <a:endParaRPr kumimoji="0" lang="en-US" sz="2400" b="0" i="0" u="none" strike="noStrike" cap="none" normalizeH="0" baseline="0" dirty="0" smtClean="0">
              <a:ln>
                <a:noFill/>
              </a:ln>
              <a:solidFill>
                <a:schemeClr val="tx1"/>
              </a:solidFill>
              <a:effectLst/>
              <a:latin typeface="Times New Roman" pitchFamily="18" charset="0"/>
              <a:cs typeface="Arial" pitchFamily="34" charset="0"/>
              <a:sym typeface="Wingdings" pitchFamily="2" charset="2"/>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 pos="571500" algn="l"/>
              </a:tabLst>
            </a:pPr>
            <a:endParaRPr kumimoji="0" lang="en-US" sz="2400" b="0" i="0" u="none" strike="noStrike" cap="none" normalizeH="0" baseline="0" dirty="0" smtClean="0">
              <a:ln>
                <a:noFill/>
              </a:ln>
              <a:solidFill>
                <a:srgbClr val="C00000"/>
              </a:solidFill>
              <a:effectLst/>
              <a:latin typeface="Times New Roman" pitchFamily="18" charset="0"/>
              <a:ea typeface="Times New Roman" pitchFamily="18" charset="0"/>
              <a:cs typeface="Arial" pitchFamily="34" charset="0"/>
              <a:sym typeface="Wingdings" pitchFamily="2" charset="2"/>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 pos="571500" algn="l"/>
              </a:tabLst>
            </a:pPr>
            <a:r>
              <a:rPr kumimoji="0" lang="ar-SA" sz="2400" b="0" i="0" u="none" strike="noStrike" cap="none" normalizeH="0" baseline="0" dirty="0" smtClean="0">
                <a:ln>
                  <a:noFill/>
                </a:ln>
                <a:solidFill>
                  <a:srgbClr val="C00000"/>
                </a:solidFill>
                <a:effectLst/>
                <a:latin typeface="Times New Roman" pitchFamily="18" charset="0"/>
                <a:ea typeface="Times New Roman" pitchFamily="18" charset="0"/>
                <a:cs typeface="Arial" pitchFamily="34" charset="0"/>
                <a:sym typeface="Wingdings" pitchFamily="2" charset="2"/>
              </a:rPr>
              <a:t></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Urine output is a quantitative reliable indicator of organ perfusion.  	Adequate urine output is 0.5 ml/kg per hour in an adult, and 1 ml/kg 	per hour in child.</a:t>
            </a:r>
            <a:endParaRPr kumimoji="0" lang="en-US" sz="2400" b="0" i="0" u="none" strike="noStrike" cap="none" normalizeH="0" baseline="0" dirty="0" smtClean="0">
              <a:ln>
                <a:noFill/>
              </a:ln>
              <a:solidFill>
                <a:schemeClr val="tx1"/>
              </a:solidFill>
              <a:effectLst/>
              <a:latin typeface="Times New Roman" pitchFamily="18" charset="0"/>
              <a:cs typeface="Arial" pitchFamily="34" charset="0"/>
              <a:sym typeface="Wingdings" pitchFamily="2" charset="2"/>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 pos="571500" algn="l"/>
              </a:tabLst>
            </a:pPr>
            <a:endParaRPr kumimoji="0" lang="en-US" sz="2400" b="0" i="0" u="none" strike="noStrike" cap="none" normalizeH="0" baseline="0" dirty="0" smtClean="0">
              <a:ln>
                <a:noFill/>
              </a:ln>
              <a:solidFill>
                <a:srgbClr val="C00000"/>
              </a:solidFill>
              <a:effectLst/>
              <a:latin typeface="Times New Roman" pitchFamily="18" charset="0"/>
              <a:ea typeface="Times New Roman" pitchFamily="18" charset="0"/>
              <a:cs typeface="Arial" pitchFamily="34" charset="0"/>
              <a:sym typeface="Wingdings" pitchFamily="2" charset="2"/>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 pos="571500" algn="l"/>
              </a:tabLst>
            </a:pPr>
            <a:r>
              <a:rPr kumimoji="0" lang="ar-SA" sz="2400" b="0" i="0" u="none" strike="noStrike" cap="none" normalizeH="0" baseline="0" dirty="0" smtClean="0">
                <a:ln>
                  <a:noFill/>
                </a:ln>
                <a:solidFill>
                  <a:srgbClr val="C00000"/>
                </a:solidFill>
                <a:effectLst/>
                <a:latin typeface="Times New Roman" pitchFamily="18" charset="0"/>
                <a:ea typeface="Times New Roman" pitchFamily="18" charset="0"/>
                <a:cs typeface="Arial" pitchFamily="34" charset="0"/>
                <a:sym typeface="Wingdings" pitchFamily="2" charset="2"/>
              </a:rPr>
              <a:t></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Based on the initial response to fluid resuscitation,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Arial" pitchFamily="34" charset="0"/>
                <a:sym typeface="Wingdings" pitchFamily="2" charset="2"/>
              </a:rPr>
              <a:t>hypovolemic</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injured patients can be separated into three broad categories:</a:t>
            </a:r>
            <a:endParaRPr kumimoji="0" lang="en-US" sz="2400" b="0" i="0" u="none" strike="noStrike" cap="none" normalizeH="0" baseline="0" dirty="0" smtClean="0">
              <a:ln>
                <a:noFill/>
              </a:ln>
              <a:solidFill>
                <a:schemeClr val="tx1"/>
              </a:solidFill>
              <a:effectLst/>
              <a:latin typeface="Times New Roman" pitchFamily="18" charset="0"/>
              <a:cs typeface="Arial" pitchFamily="34" charset="0"/>
              <a:sym typeface="Wingdings" pitchFamily="2" charset="2"/>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 pos="571500" algn="l"/>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a:t>
            </a:r>
            <a:r>
              <a:rPr kumimoji="0" lang="en-US" sz="2400" b="0" i="0" u="none" strike="noStrike" cap="none" normalizeH="0" baseline="0" dirty="0" smtClean="0">
                <a:ln>
                  <a:noFill/>
                </a:ln>
                <a:solidFill>
                  <a:srgbClr val="C00000"/>
                </a:solidFill>
                <a:effectLst/>
                <a:latin typeface="Times New Roman" pitchFamily="18" charset="0"/>
                <a:ea typeface="Times New Roman" pitchFamily="18" charset="0"/>
                <a:cs typeface="Arial" pitchFamily="34" charset="0"/>
                <a:sym typeface="Wingdings" pitchFamily="2" charset="2"/>
              </a:rPr>
              <a:t>1.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Responders</a:t>
            </a:r>
            <a:endParaRPr kumimoji="0" lang="en-US" sz="2400" b="0" i="0" u="none" strike="noStrike" cap="none" normalizeH="0" baseline="0" dirty="0" smtClean="0">
              <a:ln>
                <a:noFill/>
              </a:ln>
              <a:solidFill>
                <a:schemeClr val="tx1"/>
              </a:solidFill>
              <a:effectLst/>
              <a:latin typeface="Times New Roman" pitchFamily="18" charset="0"/>
              <a:cs typeface="Arial" pitchFamily="34" charset="0"/>
              <a:sym typeface="Wingdings" pitchFamily="2" charset="2"/>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 pos="571500" algn="l"/>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a:t>
            </a:r>
            <a:r>
              <a:rPr kumimoji="0" lang="en-US" sz="2400" b="0" i="0" u="none" strike="noStrike" cap="none" normalizeH="0" baseline="0" dirty="0" smtClean="0">
                <a:ln>
                  <a:noFill/>
                </a:ln>
                <a:solidFill>
                  <a:srgbClr val="C00000"/>
                </a:solidFill>
                <a:effectLst/>
                <a:latin typeface="Times New Roman" pitchFamily="18" charset="0"/>
                <a:ea typeface="Times New Roman" pitchFamily="18" charset="0"/>
                <a:cs typeface="Arial" pitchFamily="34" charset="0"/>
                <a:sym typeface="Wingdings" pitchFamily="2" charset="2"/>
              </a:rPr>
              <a:t>2.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Transient responders</a:t>
            </a:r>
            <a:endParaRPr kumimoji="0" lang="en-US" sz="2400" b="0" i="0" u="none" strike="noStrike" cap="none" normalizeH="0" baseline="0" dirty="0" smtClean="0">
              <a:ln>
                <a:noFill/>
              </a:ln>
              <a:solidFill>
                <a:schemeClr val="tx1"/>
              </a:solidFill>
              <a:effectLst/>
              <a:latin typeface="Times New Roman" pitchFamily="18" charset="0"/>
              <a:cs typeface="Arial" pitchFamily="34" charset="0"/>
              <a:sym typeface="Wingdings" pitchFamily="2" charset="2"/>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 pos="571500" algn="l"/>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a:t>
            </a:r>
            <a:r>
              <a:rPr kumimoji="0" lang="en-US" sz="2400" b="0" i="0" u="none" strike="noStrike" cap="none" normalizeH="0" baseline="0" dirty="0" smtClean="0">
                <a:ln>
                  <a:noFill/>
                </a:ln>
                <a:solidFill>
                  <a:srgbClr val="C00000"/>
                </a:solidFill>
                <a:effectLst/>
                <a:latin typeface="Times New Roman" pitchFamily="18" charset="0"/>
                <a:ea typeface="Times New Roman" pitchFamily="18" charset="0"/>
                <a:cs typeface="Arial" pitchFamily="34" charset="0"/>
                <a:sym typeface="Wingdings" pitchFamily="2" charset="2"/>
              </a:rPr>
              <a:t>3.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Non-responders</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Rectangle 1"/>
          <p:cNvSpPr>
            <a:spLocks noChangeArrowheads="1"/>
          </p:cNvSpPr>
          <p:nvPr/>
        </p:nvSpPr>
        <p:spPr bwMode="auto">
          <a:xfrm>
            <a:off x="1403648" y="2564904"/>
            <a:ext cx="5976664" cy="76944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tab pos="457200" algn="l"/>
              </a:tabLst>
            </a:pPr>
            <a:r>
              <a:rPr kumimoji="0" lang="en-US" sz="4400" b="1" i="0"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Secondary Survey</a:t>
            </a:r>
            <a:endParaRPr kumimoji="0" lang="en-US" sz="4400" b="0" i="0" u="none" strike="noStrike" cap="none" normalizeH="0" baseline="0" dirty="0" smtClean="0">
              <a:ln>
                <a:noFill/>
              </a:ln>
              <a:solidFill>
                <a:srgbClr val="C00000"/>
              </a:solidFill>
              <a:effectLst/>
              <a:latin typeface="Arial" pitchFamily="34" charset="0"/>
              <a:cs typeface="Arial" pitchFamily="34" charset="0"/>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Rectangle 1"/>
          <p:cNvSpPr>
            <a:spLocks noChangeArrowheads="1"/>
          </p:cNvSpPr>
          <p:nvPr/>
        </p:nvSpPr>
        <p:spPr bwMode="auto">
          <a:xfrm>
            <a:off x="251520" y="529394"/>
            <a:ext cx="8712968" cy="526297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l" fontAlgn="base">
              <a:spcBef>
                <a:spcPct val="0"/>
              </a:spcBef>
              <a:spcAft>
                <a:spcPct val="0"/>
              </a:spcAft>
              <a:tabLst>
                <a:tab pos="228600" algn="l"/>
              </a:tabLst>
            </a:pPr>
            <a:r>
              <a:rPr kumimoji="0" lang="ar-SA" sz="2400" b="0" i="0" u="none" strike="noStrike" cap="none" normalizeH="0" baseline="0" dirty="0" smtClean="0">
                <a:ln>
                  <a:noFill/>
                </a:ln>
                <a:solidFill>
                  <a:srgbClr val="C00000"/>
                </a:solidFill>
                <a:effectLst/>
                <a:latin typeface="Times New Roman" pitchFamily="18" charset="0"/>
                <a:ea typeface="Times New Roman" pitchFamily="18" charset="0"/>
                <a:cs typeface="Arial" pitchFamily="34" charset="0"/>
                <a:sym typeface="Wingdings" pitchFamily="2" charset="2"/>
              </a:rPr>
              <a:t></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Once the   immediate      threats to life  have   been      addressed, a thorough   history is</a:t>
            </a:r>
            <a:r>
              <a:rPr lang="en-US" sz="2400" dirty="0" smtClean="0">
                <a:latin typeface="Times New Roman" pitchFamily="18" charset="0"/>
                <a:ea typeface="Times New Roman" pitchFamily="18" charset="0"/>
                <a:cs typeface="Arial" pitchFamily="34" charset="0"/>
                <a:sym typeface="Wingdings" pitchFamily="2" charset="2"/>
              </a:rPr>
              <a:t> obtained and the patient is examined from top</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to toe to ensure that no wound,                                                                                        	bruise or swelling is missed.</a:t>
            </a:r>
            <a:endParaRPr kumimoji="0" lang="en-US" sz="2400" b="0" i="0" u="none" strike="noStrike" cap="none" normalizeH="0" baseline="0" dirty="0" smtClean="0">
              <a:ln>
                <a:noFill/>
              </a:ln>
              <a:solidFill>
                <a:schemeClr val="tx1"/>
              </a:solidFill>
              <a:effectLst/>
              <a:latin typeface="Times New Roman" pitchFamily="18" charset="0"/>
              <a:cs typeface="Arial" pitchFamily="34" charset="0"/>
              <a:sym typeface="Wingdings" pitchFamily="2" charset="2"/>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Lst>
            </a:pPr>
            <a:r>
              <a:rPr kumimoji="0" lang="ar-SA" sz="2400" b="0" i="0" u="none" strike="noStrike" cap="none" normalizeH="0" baseline="0" dirty="0" smtClean="0">
                <a:ln>
                  <a:noFill/>
                </a:ln>
                <a:solidFill>
                  <a:srgbClr val="C00000"/>
                </a:solidFill>
                <a:effectLst/>
                <a:latin typeface="Times New Roman" pitchFamily="18" charset="0"/>
                <a:ea typeface="Times New Roman" pitchFamily="18" charset="0"/>
                <a:cs typeface="Arial" pitchFamily="34" charset="0"/>
                <a:sym typeface="Wingdings" pitchFamily="2" charset="2"/>
              </a:rPr>
              <a:t></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The back and spine are examined with the patient “log-rolled”, looking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specifically for localized tenderness, swelling, bruising or a “step”.</a:t>
            </a:r>
            <a:endParaRPr kumimoji="0" lang="en-US" sz="2400" b="0" i="0" u="none" strike="noStrike" cap="none" normalizeH="0" baseline="0" dirty="0" smtClean="0">
              <a:ln>
                <a:noFill/>
              </a:ln>
              <a:solidFill>
                <a:schemeClr val="tx1"/>
              </a:solidFill>
              <a:effectLst/>
              <a:latin typeface="Times New Roman" pitchFamily="18" charset="0"/>
              <a:cs typeface="Arial" pitchFamily="34" charset="0"/>
              <a:sym typeface="Wingdings" pitchFamily="2" charset="2"/>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Lst>
            </a:pPr>
            <a:r>
              <a:rPr kumimoji="0" lang="ar-SA" sz="2400" b="0" i="0" u="none" strike="noStrike" cap="none" normalizeH="0" baseline="0" dirty="0" smtClean="0">
                <a:ln>
                  <a:noFill/>
                </a:ln>
                <a:solidFill>
                  <a:srgbClr val="C00000"/>
                </a:solidFill>
                <a:effectLst/>
                <a:latin typeface="Times New Roman" pitchFamily="18" charset="0"/>
                <a:ea typeface="Times New Roman" pitchFamily="18" charset="0"/>
                <a:cs typeface="Arial" pitchFamily="34" charset="0"/>
                <a:sym typeface="Wingdings" pitchFamily="2" charset="2"/>
              </a:rPr>
              <a:t></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The perineum is examined and a rectal examination is performed to evaluate 	for sphincter tone, presence of blood, rectal perforation, or high riding prostate, 	this is particularly critical in patients     with suspected   spinal  cord  injury,  pelvic fracture , or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Arial" pitchFamily="34" charset="0"/>
                <a:sym typeface="Wingdings" pitchFamily="2" charset="2"/>
              </a:rPr>
              <a:t>transpelvic</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gunshot wounds.</a:t>
            </a:r>
            <a:endParaRPr kumimoji="0" lang="en-US" sz="2400" b="0" i="0" u="none" strike="noStrike" cap="none" normalizeH="0" baseline="0" dirty="0" smtClean="0">
              <a:ln>
                <a:noFill/>
              </a:ln>
              <a:solidFill>
                <a:schemeClr val="tx1"/>
              </a:solidFill>
              <a:effectLst/>
              <a:latin typeface="Times New Roman" pitchFamily="18" charset="0"/>
              <a:cs typeface="Arial" pitchFamily="34" charset="0"/>
              <a:sym typeface="Wingdings" pitchFamily="2" charset="2"/>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Lst>
            </a:pPr>
            <a:r>
              <a:rPr kumimoji="0" lang="ar-SA" sz="2400" b="0" i="0" u="none" strike="noStrike" cap="none" normalizeH="0" baseline="0" dirty="0" smtClean="0">
                <a:ln>
                  <a:noFill/>
                </a:ln>
                <a:solidFill>
                  <a:srgbClr val="C00000"/>
                </a:solidFill>
                <a:effectLst/>
                <a:latin typeface="Times New Roman" pitchFamily="18" charset="0"/>
                <a:ea typeface="Times New Roman" pitchFamily="18" charset="0"/>
                <a:cs typeface="Arial" pitchFamily="34" charset="0"/>
                <a:sym typeface="Wingdings" pitchFamily="2" charset="2"/>
              </a:rPr>
              <a:t></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Vaginal examination with speculum should be performed in women with pelvic fractures to exclude an open fracture.</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251520" y="897847"/>
            <a:ext cx="8640960" cy="477053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tab pos="742950" algn="l"/>
              </a:tabLst>
            </a:pPr>
            <a:r>
              <a:rPr kumimoji="0" lang="en-US" sz="3200" b="1" i="0" u="none" strike="noStrike" cap="none" normalizeH="0" baseline="0" dirty="0" smtClean="0">
                <a:ln>
                  <a:noFill/>
                </a:ln>
                <a:solidFill>
                  <a:srgbClr val="002060"/>
                </a:solidFill>
                <a:effectLst/>
                <a:latin typeface="Arial" pitchFamily="34" charset="0"/>
                <a:ea typeface="Times New Roman" pitchFamily="18" charset="0"/>
                <a:cs typeface="Arial" pitchFamily="34" charset="0"/>
              </a:rPr>
              <a:t>Initial Evaluation and Resuscitation of the </a:t>
            </a:r>
            <a:endParaRPr kumimoji="0" lang="ar-SA" sz="3200" b="1" i="0" u="none" strike="noStrike" cap="none" normalizeH="0" baseline="0" dirty="0" smtClean="0">
              <a:ln>
                <a:noFill/>
              </a:ln>
              <a:solidFill>
                <a:srgbClr val="002060"/>
              </a:solidFill>
              <a:effectLst/>
              <a:latin typeface="Arial" pitchFamily="34" charset="0"/>
              <a:ea typeface="Times New Roman" pitchFamily="18" charset="0"/>
              <a:cs typeface="Arial" pitchFamily="34" charset="0"/>
            </a:endParaRPr>
          </a:p>
          <a:p>
            <a:pPr marL="0" marR="0" lvl="0" indent="0" algn="ctr" defTabSz="914400" rtl="1" eaLnBrk="1" fontAlgn="base" latinLnBrk="0" hangingPunct="1">
              <a:lnSpc>
                <a:spcPct val="100000"/>
              </a:lnSpc>
              <a:spcBef>
                <a:spcPct val="0"/>
              </a:spcBef>
              <a:spcAft>
                <a:spcPct val="0"/>
              </a:spcAft>
              <a:buClrTx/>
              <a:buSzTx/>
              <a:buFontTx/>
              <a:buNone/>
              <a:tabLst>
                <a:tab pos="742950" algn="l"/>
              </a:tabLst>
            </a:pPr>
            <a:r>
              <a:rPr kumimoji="0" lang="en-US" sz="3200" b="1" i="0" u="none" strike="noStrike" cap="none" normalizeH="0" baseline="0" dirty="0" smtClean="0">
                <a:ln>
                  <a:noFill/>
                </a:ln>
                <a:solidFill>
                  <a:srgbClr val="002060"/>
                </a:solidFill>
                <a:effectLst/>
                <a:latin typeface="Arial" pitchFamily="34" charset="0"/>
                <a:ea typeface="Times New Roman" pitchFamily="18" charset="0"/>
                <a:cs typeface="Arial" pitchFamily="34" charset="0"/>
              </a:rPr>
              <a:t>Injured Patient</a:t>
            </a:r>
            <a:endParaRPr kumimoji="0" lang="en-US" sz="3200" b="1" i="0" u="none" strike="noStrike" cap="none" normalizeH="0" baseline="0" dirty="0" smtClean="0">
              <a:ln>
                <a:noFill/>
              </a:ln>
              <a:solidFill>
                <a:srgbClr val="002060"/>
              </a:solidFill>
              <a:effectLst/>
              <a:latin typeface="Arial" pitchFamily="34" charset="0"/>
              <a:cs typeface="Arial" pitchFamily="34" charset="0"/>
            </a:endParaRPr>
          </a:p>
          <a:p>
            <a:pPr marL="457200" marR="0" lvl="0" indent="-457200" algn="ctr" defTabSz="914400" rtl="0" eaLnBrk="0" fontAlgn="base" latinLnBrk="0" hangingPunct="0">
              <a:lnSpc>
                <a:spcPct val="100000"/>
              </a:lnSpc>
              <a:spcBef>
                <a:spcPct val="0"/>
              </a:spcBef>
              <a:spcAft>
                <a:spcPct val="0"/>
              </a:spcAft>
              <a:buClrTx/>
              <a:buSzTx/>
              <a:tabLst>
                <a:tab pos="742950" algn="l"/>
              </a:tabLst>
            </a:pPr>
            <a:endParaRPr kumimoji="0" lang="en-US" sz="4800" b="1" i="0" strike="noStrike" cap="none" normalizeH="0" baseline="0" dirty="0" smtClean="0">
              <a:ln>
                <a:noFill/>
              </a:ln>
              <a:solidFill>
                <a:srgbClr val="C00000"/>
              </a:solidFill>
              <a:effectLst/>
              <a:latin typeface="Arial" pitchFamily="34" charset="0"/>
              <a:ea typeface="Times New Roman" pitchFamily="18" charset="0"/>
              <a:cs typeface="Arial" pitchFamily="34" charset="0"/>
            </a:endParaRPr>
          </a:p>
          <a:p>
            <a:pPr marL="457200" marR="0" lvl="0" indent="-457200" algn="ctr" defTabSz="914400" rtl="0" eaLnBrk="0" fontAlgn="base" latinLnBrk="0" hangingPunct="0">
              <a:lnSpc>
                <a:spcPct val="100000"/>
              </a:lnSpc>
              <a:spcBef>
                <a:spcPct val="0"/>
              </a:spcBef>
              <a:spcAft>
                <a:spcPct val="0"/>
              </a:spcAft>
              <a:buClrTx/>
              <a:buSzTx/>
              <a:tabLst>
                <a:tab pos="742950" algn="l"/>
              </a:tabLst>
            </a:pPr>
            <a:endParaRPr lang="en-US" sz="4800" b="1" dirty="0" smtClean="0">
              <a:solidFill>
                <a:srgbClr val="C00000"/>
              </a:solidFill>
              <a:latin typeface="Arial" pitchFamily="34" charset="0"/>
              <a:ea typeface="Times New Roman" pitchFamily="18" charset="0"/>
              <a:cs typeface="Arial" pitchFamily="34" charset="0"/>
            </a:endParaRPr>
          </a:p>
          <a:p>
            <a:pPr marL="457200" marR="0" lvl="0" indent="-457200" algn="ctr" defTabSz="914400" rtl="0" eaLnBrk="0" fontAlgn="base" latinLnBrk="0" hangingPunct="0">
              <a:lnSpc>
                <a:spcPct val="100000"/>
              </a:lnSpc>
              <a:spcBef>
                <a:spcPct val="0"/>
              </a:spcBef>
              <a:spcAft>
                <a:spcPct val="0"/>
              </a:spcAft>
              <a:buClrTx/>
              <a:buSzTx/>
              <a:tabLst>
                <a:tab pos="742950" algn="l"/>
              </a:tabLst>
            </a:pPr>
            <a:endParaRPr kumimoji="0" lang="en-US" sz="4800" b="1" i="0" strike="noStrike" cap="none" normalizeH="0" baseline="0" dirty="0" smtClean="0">
              <a:ln>
                <a:noFill/>
              </a:ln>
              <a:solidFill>
                <a:srgbClr val="C00000"/>
              </a:solidFill>
              <a:effectLst/>
              <a:latin typeface="Arial" pitchFamily="34" charset="0"/>
              <a:ea typeface="Times New Roman" pitchFamily="18" charset="0"/>
              <a:cs typeface="Arial" pitchFamily="34" charset="0"/>
            </a:endParaRPr>
          </a:p>
          <a:p>
            <a:pPr marL="457200" marR="0" lvl="0" indent="-457200" algn="ctr" defTabSz="914400" rtl="0" eaLnBrk="0" fontAlgn="base" latinLnBrk="0" hangingPunct="0">
              <a:lnSpc>
                <a:spcPct val="100000"/>
              </a:lnSpc>
              <a:spcBef>
                <a:spcPct val="0"/>
              </a:spcBef>
              <a:spcAft>
                <a:spcPct val="0"/>
              </a:spcAft>
              <a:buClrTx/>
              <a:buSzTx/>
              <a:tabLst>
                <a:tab pos="742950" algn="l"/>
              </a:tabLst>
            </a:pPr>
            <a:r>
              <a:rPr kumimoji="0" lang="en-US" sz="4800" b="1" i="0" strike="noStrike" cap="none" normalizeH="0" baseline="0" dirty="0" smtClean="0">
                <a:ln>
                  <a:noFill/>
                </a:ln>
                <a:solidFill>
                  <a:srgbClr val="C00000"/>
                </a:solidFill>
                <a:effectLst/>
                <a:latin typeface="Arial" pitchFamily="34" charset="0"/>
                <a:ea typeface="Times New Roman" pitchFamily="18" charset="0"/>
                <a:cs typeface="Arial" pitchFamily="34" charset="0"/>
              </a:rPr>
              <a:t>Primary Survey</a:t>
            </a:r>
          </a:p>
          <a:p>
            <a:pPr marL="457200" marR="0" lvl="0" indent="-457200" algn="l" defTabSz="914400" rtl="0" eaLnBrk="0" fontAlgn="base" latinLnBrk="0" hangingPunct="0">
              <a:lnSpc>
                <a:spcPct val="100000"/>
              </a:lnSpc>
              <a:spcBef>
                <a:spcPct val="0"/>
              </a:spcBef>
              <a:spcAft>
                <a:spcPct val="0"/>
              </a:spcAft>
              <a:buClrTx/>
              <a:buSzTx/>
              <a:tabLst>
                <a:tab pos="742950" algn="l"/>
              </a:tabLst>
            </a:pPr>
            <a:endParaRPr kumimoji="0" lang="en-US" sz="24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742950" algn="l"/>
              </a:tabLst>
            </a:pP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Rectangle 1"/>
          <p:cNvSpPr>
            <a:spLocks noChangeArrowheads="1"/>
          </p:cNvSpPr>
          <p:nvPr/>
        </p:nvSpPr>
        <p:spPr bwMode="auto">
          <a:xfrm>
            <a:off x="251520" y="610248"/>
            <a:ext cx="8712968" cy="415498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None/>
              <a:tabLst>
                <a:tab pos="228600" algn="l"/>
                <a:tab pos="742950" algn="l"/>
              </a:tabLst>
            </a:pPr>
            <a:r>
              <a:rPr kumimoji="0" lang="en-US" sz="2400" b="0" i="0"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In edition to physical examination the following should be done:</a:t>
            </a:r>
            <a:endParaRPr kumimoji="0" lang="en-US" sz="2400" b="0" i="0" u="none" strike="noStrike" cap="none" normalizeH="0" baseline="0" dirty="0" smtClean="0">
              <a:ln>
                <a:noFill/>
              </a:ln>
              <a:solidFill>
                <a:srgbClr val="C0000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 pos="742950" algn="l"/>
              </a:tabLst>
            </a:pP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1.</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Vital Signs Monitoring</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 pos="742950" algn="l"/>
              </a:tabLst>
            </a:pP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2.</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CVP Monitoring</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 pos="742950" algn="l"/>
              </a:tabLst>
            </a:pP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3.</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ECG Monitoring</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 pos="742950" algn="l"/>
              </a:tabLst>
            </a:pP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4.</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Nasogastric</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Tube Placement</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228600" algn="l"/>
                <a:tab pos="742950" algn="l"/>
              </a:tabLst>
            </a:pP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Contraindicated in complex maxillofacial injury and should be passed </a:t>
            </a:r>
            <a:r>
              <a:rPr kumimoji="0" lang="en-US" sz="2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oraly</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228600" algn="l"/>
                <a:tab pos="742950" algn="l"/>
              </a:tabLst>
            </a:pP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It evaluate the stomach content for blood which may suggest gastro- duodenal injury.</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228600" algn="l"/>
                <a:tab pos="742950" algn="l"/>
              </a:tabLst>
            </a:pP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If it passed to the chest it may suggest diaphragmatic injury.</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Rectangle 1"/>
          <p:cNvSpPr>
            <a:spLocks noChangeArrowheads="1"/>
          </p:cNvSpPr>
          <p:nvPr/>
        </p:nvSpPr>
        <p:spPr bwMode="auto">
          <a:xfrm>
            <a:off x="179512" y="516248"/>
            <a:ext cx="8784976" cy="415498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None/>
              <a:tabLst>
                <a:tab pos="228600" algn="l"/>
              </a:tabLst>
            </a:pPr>
            <a:r>
              <a:rPr kumimoji="0" lang="ar-SA"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p>
          <a:p>
            <a:pPr marL="0" marR="0" lvl="0" indent="0" algn="l" defTabSz="914400" rtl="1" eaLnBrk="1" fontAlgn="base" latinLnBrk="0" hangingPunct="1">
              <a:lnSpc>
                <a:spcPct val="100000"/>
              </a:lnSpc>
              <a:spcBef>
                <a:spcPct val="0"/>
              </a:spcBef>
              <a:spcAft>
                <a:spcPct val="0"/>
              </a:spcAft>
              <a:buClrTx/>
              <a:buSzTx/>
              <a:buFontTx/>
              <a:buNone/>
              <a:tabLst>
                <a:tab pos="228600" algn="l"/>
              </a:tabLst>
            </a:pPr>
            <a:r>
              <a:rPr lang="en-US" sz="2400" dirty="0" smtClean="0">
                <a:solidFill>
                  <a:srgbClr val="C00000"/>
                </a:solidFill>
                <a:latin typeface="Arial" pitchFamily="34" charset="0"/>
                <a:ea typeface="Times New Roman" pitchFamily="18" charset="0"/>
                <a:cs typeface="Arial" pitchFamily="34" charset="0"/>
              </a:rPr>
              <a:t>5 . </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Foley Catheter Placement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Lst>
            </a:pP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228600" algn="l"/>
              </a:tabLst>
            </a:pP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To monitor the urine output-Foley Catheter placement should be deferred after urological evaluation in patients with signs of urethral injury ( </a:t>
            </a:r>
            <a:r>
              <a:rPr kumimoji="0" lang="en-US" sz="2400" b="0" i="1"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Blood at the </a:t>
            </a:r>
            <a:r>
              <a:rPr kumimoji="0" lang="en-US" sz="2400" b="0" i="1" u="none" strike="noStrike" cap="none" normalizeH="0" baseline="0" dirty="0" err="1" smtClean="0">
                <a:ln>
                  <a:noFill/>
                </a:ln>
                <a:solidFill>
                  <a:srgbClr val="C00000"/>
                </a:solidFill>
                <a:effectLst/>
                <a:latin typeface="Arial" pitchFamily="34" charset="0"/>
                <a:ea typeface="Times New Roman" pitchFamily="18" charset="0"/>
                <a:cs typeface="Arial" pitchFamily="34" charset="0"/>
              </a:rPr>
              <a:t>meatus</a:t>
            </a:r>
            <a:r>
              <a:rPr kumimoji="0" lang="en-US" sz="2400" b="0" i="1"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 </a:t>
            </a:r>
            <a:r>
              <a:rPr kumimoji="0" lang="en-US" sz="2400" b="0" i="1" u="none" strike="noStrike" cap="none" normalizeH="0" baseline="0" dirty="0" err="1" smtClean="0">
                <a:ln>
                  <a:noFill/>
                </a:ln>
                <a:solidFill>
                  <a:srgbClr val="C00000"/>
                </a:solidFill>
                <a:effectLst/>
                <a:latin typeface="Arial" pitchFamily="34" charset="0"/>
                <a:ea typeface="Times New Roman" pitchFamily="18" charset="0"/>
                <a:cs typeface="Arial" pitchFamily="34" charset="0"/>
              </a:rPr>
              <a:t>perineal</a:t>
            </a:r>
            <a:r>
              <a:rPr kumimoji="0" lang="en-US" sz="2400" b="0" i="1"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 or scrotal hematoma, or a high riding prostate</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Lst>
            </a:pP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Lst>
            </a:pPr>
            <a:r>
              <a:rPr kumimoji="0" lang="en-US" sz="2400" b="0" i="0"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6.</a:t>
            </a:r>
            <a:r>
              <a:rPr kumimoji="0" lang="en-US" sz="2400" b="0" i="0" u="none" strike="noStrike" cap="none" normalizeH="0" dirty="0" smtClean="0">
                <a:ln>
                  <a:noFill/>
                </a:ln>
                <a:solidFill>
                  <a:srgbClr val="C00000"/>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Repeat FAST as needed</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Lst>
            </a:pPr>
            <a:r>
              <a:rPr kumimoji="0" lang="en-US" sz="2400" b="0" i="0"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7.</a:t>
            </a:r>
            <a:r>
              <a:rPr kumimoji="0" lang="en-US" sz="2400" b="0" i="0" u="none" strike="noStrike" cap="none" normalizeH="0" dirty="0" smtClean="0">
                <a:ln>
                  <a:noFill/>
                </a:ln>
                <a:solidFill>
                  <a:srgbClr val="C00000"/>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Laboratory Measurement</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Lst>
            </a:pPr>
            <a:r>
              <a:rPr kumimoji="0" lang="en-US" sz="2400" b="0" i="0"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8.</a:t>
            </a:r>
            <a:r>
              <a:rPr kumimoji="0" lang="en-US" sz="2400" b="0" i="0" u="none" strike="noStrike" cap="none" normalizeH="0" dirty="0" smtClean="0">
                <a:ln>
                  <a:noFill/>
                </a:ln>
                <a:solidFill>
                  <a:srgbClr val="C00000"/>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Radiographs</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Rectangle 1"/>
          <p:cNvSpPr>
            <a:spLocks noChangeArrowheads="1"/>
          </p:cNvSpPr>
          <p:nvPr/>
        </p:nvSpPr>
        <p:spPr bwMode="auto">
          <a:xfrm>
            <a:off x="251520" y="263573"/>
            <a:ext cx="8640960" cy="600164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None/>
              <a:tabLst>
                <a:tab pos="228600" algn="l"/>
              </a:tabLst>
            </a:pPr>
            <a:endParaRPr kumimoji="0" lang="ar-SA"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endParaRPr>
          </a:p>
          <a:p>
            <a:pPr marL="0" marR="0" lvl="0" indent="0" algn="l" defTabSz="914400" rtl="1" eaLnBrk="1" fontAlgn="base" latinLnBrk="0" hangingPunct="1">
              <a:lnSpc>
                <a:spcPct val="100000"/>
              </a:lnSpc>
              <a:spcBef>
                <a:spcPct val="0"/>
              </a:spcBef>
              <a:spcAft>
                <a:spcPct val="0"/>
              </a:spcAft>
              <a:buClrTx/>
              <a:buSzTx/>
              <a:buFontTx/>
              <a:buNone/>
              <a:tabLst>
                <a:tab pos="228600" algn="l"/>
              </a:tabLst>
            </a:pPr>
            <a:endParaRPr lang="ar-SA" sz="2400" dirty="0" smtClean="0">
              <a:latin typeface="Times New Roman" pitchFamily="18" charset="0"/>
              <a:ea typeface="Times New Roman" pitchFamily="18" charset="0"/>
              <a:cs typeface="Arial" pitchFamily="34" charset="0"/>
              <a:sym typeface="Wingdings" pitchFamily="2" charset="2"/>
            </a:endParaRPr>
          </a:p>
          <a:p>
            <a:pPr marL="0" marR="0" lvl="0" indent="0" algn="l" defTabSz="914400" rtl="1" eaLnBrk="1" fontAlgn="base" latinLnBrk="0" hangingPunct="1">
              <a:lnSpc>
                <a:spcPct val="100000"/>
              </a:lnSpc>
              <a:spcBef>
                <a:spcPct val="0"/>
              </a:spcBef>
              <a:spcAft>
                <a:spcPct val="0"/>
              </a:spcAft>
              <a:buClrTx/>
              <a:buSzTx/>
              <a:buFontTx/>
              <a:buNone/>
              <a:tabLst>
                <a:tab pos="228600" algn="l"/>
              </a:tabLst>
            </a:pPr>
            <a:r>
              <a:rPr kumimoji="0" lang="ar-SA" sz="2400" b="0" i="0" u="none" strike="noStrike" cap="none" normalizeH="0" baseline="0" dirty="0" smtClean="0">
                <a:ln>
                  <a:noFill/>
                </a:ln>
                <a:solidFill>
                  <a:srgbClr val="C00000"/>
                </a:solidFill>
                <a:effectLst/>
                <a:latin typeface="Times New Roman" pitchFamily="18" charset="0"/>
                <a:ea typeface="Times New Roman" pitchFamily="18" charset="0"/>
                <a:cs typeface="Arial" pitchFamily="34" charset="0"/>
                <a:sym typeface="Wingdings" pitchFamily="2" charset="2"/>
              </a:rPr>
              <a:t></a:t>
            </a:r>
            <a:r>
              <a:rPr kumimoji="0" lang="en-US" sz="2400" b="0" i="0"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Selective radiography and laboratory tests are done early after	the primary survey.                                                                 </a:t>
            </a:r>
            <a:endParaRPr kumimoji="0" lang="en-US" sz="2400" b="0" i="0" u="none" strike="noStrike" cap="none" normalizeH="0" baseline="0" dirty="0" smtClean="0">
              <a:ln>
                <a:noFill/>
              </a:ln>
              <a:solidFill>
                <a:schemeClr val="tx1"/>
              </a:solidFill>
              <a:effectLst/>
              <a:latin typeface="Times New Roman" pitchFamily="18" charset="0"/>
              <a:cs typeface="Arial" pitchFamily="34" charset="0"/>
              <a:sym typeface="Wingdings" pitchFamily="2" charset="2"/>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Lst>
            </a:pPr>
            <a:endPar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Lst>
            </a:pPr>
            <a:r>
              <a:rPr kumimoji="0" lang="ar-SA" sz="2400" b="0" i="0" u="none" strike="noStrike" cap="none" normalizeH="0" baseline="0" dirty="0" smtClean="0">
                <a:ln>
                  <a:noFill/>
                </a:ln>
                <a:solidFill>
                  <a:srgbClr val="C00000"/>
                </a:solidFill>
                <a:effectLst/>
                <a:latin typeface="Times New Roman" pitchFamily="18" charset="0"/>
                <a:ea typeface="Times New Roman" pitchFamily="18" charset="0"/>
                <a:cs typeface="Arial" pitchFamily="34" charset="0"/>
                <a:sym typeface="Wingdings" pitchFamily="2" charset="2"/>
              </a:rPr>
              <a:t></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For patients with severe blunt trauma the following radiograph should be  done:  - </a:t>
            </a:r>
            <a:endParaRPr kumimoji="0" lang="en-US" sz="2400" b="0" i="0" u="none" strike="noStrike" cap="none" normalizeH="0" baseline="0" dirty="0" smtClean="0">
              <a:ln>
                <a:noFill/>
              </a:ln>
              <a:solidFill>
                <a:schemeClr val="tx1"/>
              </a:solidFill>
              <a:effectLst/>
              <a:latin typeface="Times New Roman" pitchFamily="18" charset="0"/>
              <a:cs typeface="Arial" pitchFamily="34" charset="0"/>
              <a:sym typeface="Wingdings" pitchFamily="2" charset="2"/>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a:t>
            </a:r>
            <a:r>
              <a:rPr kumimoji="0" lang="en-US" sz="2400" b="0" i="0" u="none" strike="noStrike" cap="none" normalizeH="0" baseline="0" dirty="0" smtClean="0">
                <a:ln>
                  <a:noFill/>
                </a:ln>
                <a:solidFill>
                  <a:srgbClr val="C00000"/>
                </a:solidFill>
                <a:effectLst/>
                <a:latin typeface="Times New Roman" pitchFamily="18" charset="0"/>
                <a:ea typeface="Times New Roman" pitchFamily="18" charset="0"/>
                <a:cs typeface="Arial" pitchFamily="34" charset="0"/>
                <a:sym typeface="Wingdings" pitchFamily="2" charset="2"/>
              </a:rPr>
              <a:t> </a:t>
            </a:r>
            <a:endParaRPr kumimoji="0" lang="en-US" sz="2400" b="0" i="0" u="none" strike="noStrike" cap="none" normalizeH="0" baseline="0" dirty="0" smtClean="0">
              <a:ln>
                <a:noFill/>
              </a:ln>
              <a:solidFill>
                <a:srgbClr val="C00000"/>
              </a:solidFill>
              <a:effectLst/>
              <a:latin typeface="Times New Roman" pitchFamily="18" charset="0"/>
              <a:cs typeface="Arial" pitchFamily="34" charset="0"/>
              <a:sym typeface="Wingdings" pitchFamily="2" charset="2"/>
            </a:endParaRPr>
          </a:p>
          <a:p>
            <a:pPr marL="0" marR="0" lvl="0" indent="0" algn="l" defTabSz="914400" rtl="0" eaLnBrk="0" fontAlgn="base" latinLnBrk="0" hangingPunct="0">
              <a:lnSpc>
                <a:spcPct val="100000"/>
              </a:lnSpc>
              <a:spcBef>
                <a:spcPct val="0"/>
              </a:spcBef>
              <a:spcAft>
                <a:spcPct val="0"/>
              </a:spcAft>
              <a:buClrTx/>
              <a:buSzTx/>
              <a:tabLst>
                <a:tab pos="228600" algn="l"/>
              </a:tabLst>
            </a:pPr>
            <a:r>
              <a:rPr kumimoji="0" lang="en-US" sz="2400" b="0" i="0" u="none" strike="noStrike" cap="none" normalizeH="0" baseline="0" dirty="0" smtClean="0">
                <a:ln>
                  <a:noFill/>
                </a:ln>
                <a:solidFill>
                  <a:srgbClr val="C00000"/>
                </a:solidFill>
                <a:effectLst/>
                <a:latin typeface="Times New Roman" pitchFamily="18" charset="0"/>
                <a:ea typeface="Times New Roman" pitchFamily="18" charset="0"/>
                <a:cs typeface="Arial" pitchFamily="34" charset="0"/>
                <a:sym typeface="Wingdings" pitchFamily="2" charset="2"/>
              </a:rPr>
              <a:t>1)</a:t>
            </a:r>
            <a:r>
              <a:rPr kumimoji="0" lang="en-US" sz="2400" b="0" i="0" u="none" strike="noStrike" cap="none" normalizeH="0" dirty="0" smtClean="0">
                <a:ln>
                  <a:noFill/>
                </a:ln>
                <a:solidFill>
                  <a:srgbClr val="C00000"/>
                </a:solidFill>
                <a:effectLst/>
                <a:latin typeface="Times New Roman" pitchFamily="18" charset="0"/>
                <a:ea typeface="Times New Roman" pitchFamily="18" charset="0"/>
                <a:cs typeface="Arial" pitchFamily="34" charset="0"/>
                <a:sym typeface="Wingdings" pitchFamily="2" charset="2"/>
              </a:rPr>
              <a:t>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Lateral Cervical Spine X-R</a:t>
            </a:r>
            <a:endParaRPr kumimoji="0" lang="en-US" sz="2400" b="0" i="0" u="none" strike="noStrike" cap="none" normalizeH="0" baseline="0" dirty="0" smtClean="0">
              <a:ln>
                <a:noFill/>
              </a:ln>
              <a:solidFill>
                <a:schemeClr val="tx1"/>
              </a:solidFill>
              <a:effectLst/>
              <a:latin typeface="Times New Roman" pitchFamily="18" charset="0"/>
              <a:cs typeface="Arial" pitchFamily="34" charset="0"/>
              <a:sym typeface="Wingdings" pitchFamily="2" charset="2"/>
            </a:endParaRPr>
          </a:p>
          <a:p>
            <a:pPr marL="0" marR="0" lvl="0" indent="0" algn="l" defTabSz="914400" rtl="0" eaLnBrk="0" fontAlgn="base" latinLnBrk="0" hangingPunct="0">
              <a:lnSpc>
                <a:spcPct val="100000"/>
              </a:lnSpc>
              <a:spcBef>
                <a:spcPct val="0"/>
              </a:spcBef>
              <a:spcAft>
                <a:spcPct val="0"/>
              </a:spcAft>
              <a:buClrTx/>
              <a:buSzTx/>
              <a:tabLst>
                <a:tab pos="228600" algn="l"/>
              </a:tabLst>
            </a:pPr>
            <a:r>
              <a:rPr kumimoji="0" lang="en-US" sz="2400" b="0" i="0" u="none" strike="noStrike" cap="none" normalizeH="0" baseline="0" dirty="0" smtClean="0">
                <a:ln>
                  <a:noFill/>
                </a:ln>
                <a:solidFill>
                  <a:srgbClr val="C00000"/>
                </a:solidFill>
                <a:effectLst/>
                <a:latin typeface="Times New Roman" pitchFamily="18" charset="0"/>
                <a:ea typeface="Times New Roman" pitchFamily="18" charset="0"/>
                <a:cs typeface="Arial" pitchFamily="34" charset="0"/>
                <a:sym typeface="Wingdings" pitchFamily="2" charset="2"/>
              </a:rPr>
              <a:t>2)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Chest  X-R </a:t>
            </a:r>
            <a:endParaRPr kumimoji="0" lang="en-US" sz="2400" b="0" i="0" u="none" strike="noStrike" cap="none" normalizeH="0" baseline="0" dirty="0" smtClean="0">
              <a:ln>
                <a:noFill/>
              </a:ln>
              <a:solidFill>
                <a:schemeClr val="tx1"/>
              </a:solidFill>
              <a:effectLst/>
              <a:latin typeface="Times New Roman" pitchFamily="18" charset="0"/>
              <a:cs typeface="Arial" pitchFamily="34" charset="0"/>
              <a:sym typeface="Wingdings" pitchFamily="2" charset="2"/>
            </a:endParaRPr>
          </a:p>
          <a:p>
            <a:pPr marL="0" marR="0" lvl="0" indent="0" algn="l" defTabSz="914400" rtl="0" eaLnBrk="0" fontAlgn="base" latinLnBrk="0" hangingPunct="0">
              <a:lnSpc>
                <a:spcPct val="100000"/>
              </a:lnSpc>
              <a:spcBef>
                <a:spcPct val="0"/>
              </a:spcBef>
              <a:spcAft>
                <a:spcPct val="0"/>
              </a:spcAft>
              <a:buClrTx/>
              <a:buSzTx/>
              <a:tabLst>
                <a:tab pos="228600" algn="l"/>
              </a:tabLst>
            </a:pPr>
            <a:r>
              <a:rPr lang="en-US" sz="2400" dirty="0" smtClean="0">
                <a:solidFill>
                  <a:srgbClr val="C00000"/>
                </a:solidFill>
                <a:latin typeface="Times New Roman" pitchFamily="18" charset="0"/>
                <a:ea typeface="Times New Roman" pitchFamily="18" charset="0"/>
                <a:cs typeface="Arial" pitchFamily="34" charset="0"/>
                <a:sym typeface="Wingdings" pitchFamily="2" charset="2"/>
              </a:rPr>
              <a:t>3)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Pelvis X-R  </a:t>
            </a:r>
            <a:endParaRPr kumimoji="0" lang="en-US" sz="2400" b="0" i="0" u="none" strike="noStrike" cap="none" normalizeH="0" baseline="0" dirty="0" smtClean="0">
              <a:ln>
                <a:noFill/>
              </a:ln>
              <a:solidFill>
                <a:schemeClr val="tx1"/>
              </a:solidFill>
              <a:effectLst/>
              <a:latin typeface="Times New Roman" pitchFamily="18" charset="0"/>
              <a:cs typeface="Arial" pitchFamily="34" charset="0"/>
              <a:sym typeface="Wingdings" pitchFamily="2" charset="2"/>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Lst>
            </a:pPr>
            <a:endPar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Lst>
            </a:pPr>
            <a:r>
              <a:rPr kumimoji="0" lang="ar-SA" sz="2400" b="0" i="0" u="none" strike="noStrike" cap="none" normalizeH="0" baseline="0" dirty="0" smtClean="0">
                <a:ln>
                  <a:noFill/>
                </a:ln>
                <a:solidFill>
                  <a:srgbClr val="C00000"/>
                </a:solidFill>
                <a:effectLst/>
                <a:latin typeface="Times New Roman" pitchFamily="18" charset="0"/>
                <a:ea typeface="Times New Roman" pitchFamily="18" charset="0"/>
                <a:cs typeface="Arial" pitchFamily="34" charset="0"/>
                <a:sym typeface="Wingdings" pitchFamily="2" charset="2"/>
              </a:rPr>
              <a:t></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For patients with </a:t>
            </a:r>
            <a:r>
              <a:rPr kumimoji="0" lang="en-US" sz="2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truncal</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gunshots wound, </a:t>
            </a:r>
            <a:r>
              <a:rPr kumimoji="0" lang="en-US" sz="2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anteriorposterior</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and lateral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radiographs of the chest and abdomen should be done with marking the 	entrance and exit sites with metallic clips or stables.</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Rectangle 1"/>
          <p:cNvSpPr>
            <a:spLocks noChangeArrowheads="1"/>
          </p:cNvSpPr>
          <p:nvPr/>
        </p:nvSpPr>
        <p:spPr bwMode="auto">
          <a:xfrm>
            <a:off x="179512" y="852098"/>
            <a:ext cx="8567936" cy="378565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None/>
              <a:tabLst>
                <a:tab pos="228600" algn="l"/>
                <a:tab pos="742950" algn="l"/>
              </a:tabLst>
            </a:pPr>
            <a:r>
              <a:rPr kumimoji="0" lang="ar-SA" sz="2400" b="0" i="0" u="none" strike="noStrike" cap="none" normalizeH="0" baseline="0" dirty="0" smtClean="0">
                <a:ln>
                  <a:noFill/>
                </a:ln>
                <a:solidFill>
                  <a:srgbClr val="C00000"/>
                </a:solidFill>
                <a:effectLst/>
                <a:latin typeface="Times New Roman" pitchFamily="18" charset="0"/>
                <a:ea typeface="Times New Roman" pitchFamily="18" charset="0"/>
                <a:cs typeface="Arial" pitchFamily="34" charset="0"/>
                <a:sym typeface="Wingdings" pitchFamily="2" charset="2"/>
              </a:rPr>
              <a:t></a:t>
            </a:r>
            <a:r>
              <a:rPr kumimoji="0" lang="en-US" sz="2400" b="0" i="0"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In critically injured patient blood sample for    :</a:t>
            </a:r>
            <a:endParaRPr kumimoji="0" lang="en-US" sz="2400" b="0" i="0" u="none" strike="noStrike" cap="none" normalizeH="0" baseline="0" dirty="0" smtClean="0">
              <a:ln>
                <a:noFill/>
              </a:ln>
              <a:solidFill>
                <a:schemeClr val="tx1"/>
              </a:solidFill>
              <a:effectLst/>
              <a:latin typeface="Times New Roman" pitchFamily="18" charset="0"/>
              <a:cs typeface="Arial" pitchFamily="34" charset="0"/>
              <a:sym typeface="Wingdings" pitchFamily="2" charset="2"/>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 pos="742950" algn="l"/>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a:t>
            </a:r>
            <a:r>
              <a:rPr kumimoji="0" lang="en-US" sz="2400" b="0" i="0" u="none" strike="noStrike" cap="none" normalizeH="0" baseline="0" dirty="0" smtClean="0">
                <a:ln>
                  <a:noFill/>
                </a:ln>
                <a:solidFill>
                  <a:srgbClr val="C00000"/>
                </a:solidFill>
                <a:effectLst/>
                <a:latin typeface="Times New Roman" pitchFamily="18" charset="0"/>
                <a:ea typeface="Times New Roman" pitchFamily="18" charset="0"/>
                <a:cs typeface="Arial" pitchFamily="34" charset="0"/>
                <a:sym typeface="Wingdings" pitchFamily="2" charset="2"/>
              </a:rPr>
              <a:t>-</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Type and Cross- Matching. </a:t>
            </a:r>
            <a:endParaRPr kumimoji="0" lang="en-US" sz="2400" b="0" i="0" u="none" strike="noStrike" cap="none" normalizeH="0" baseline="0" dirty="0" smtClean="0">
              <a:ln>
                <a:noFill/>
              </a:ln>
              <a:solidFill>
                <a:schemeClr val="tx1"/>
              </a:solidFill>
              <a:effectLst/>
              <a:latin typeface="Times New Roman" pitchFamily="18" charset="0"/>
              <a:cs typeface="Arial" pitchFamily="34" charset="0"/>
              <a:sym typeface="Wingdings" pitchFamily="2" charset="2"/>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 pos="742950" algn="l"/>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a:t>
            </a:r>
            <a:r>
              <a:rPr kumimoji="0" lang="en-US" sz="2400" b="0" i="0" u="none" strike="noStrike" cap="none" normalizeH="0" baseline="0" dirty="0" smtClean="0">
                <a:ln>
                  <a:noFill/>
                </a:ln>
                <a:solidFill>
                  <a:srgbClr val="C00000"/>
                </a:solidFill>
                <a:effectLst/>
                <a:latin typeface="Times New Roman" pitchFamily="18" charset="0"/>
                <a:ea typeface="Times New Roman" pitchFamily="18" charset="0"/>
                <a:cs typeface="Arial" pitchFamily="34" charset="0"/>
                <a:sym typeface="Wingdings" pitchFamily="2" charset="2"/>
              </a:rPr>
              <a:t>-</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Complete Blood Count</a:t>
            </a:r>
            <a:endParaRPr kumimoji="0" lang="en-US" sz="2400" b="0" i="0" u="none" strike="noStrike" cap="none" normalizeH="0" baseline="0" dirty="0" smtClean="0">
              <a:ln>
                <a:noFill/>
              </a:ln>
              <a:solidFill>
                <a:schemeClr val="tx1"/>
              </a:solidFill>
              <a:effectLst/>
              <a:latin typeface="Times New Roman" pitchFamily="18" charset="0"/>
              <a:cs typeface="Arial" pitchFamily="34" charset="0"/>
              <a:sym typeface="Wingdings" pitchFamily="2" charset="2"/>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 pos="742950" algn="l"/>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a:t>
            </a:r>
            <a:r>
              <a:rPr kumimoji="0" lang="en-US" sz="2400" b="0" i="0" u="none" strike="noStrike" cap="none" normalizeH="0" baseline="0" dirty="0" smtClean="0">
                <a:ln>
                  <a:noFill/>
                </a:ln>
                <a:solidFill>
                  <a:srgbClr val="C00000"/>
                </a:solidFill>
                <a:effectLst/>
                <a:latin typeface="Times New Roman" pitchFamily="18" charset="0"/>
                <a:ea typeface="Times New Roman" pitchFamily="18" charset="0"/>
                <a:cs typeface="Arial" pitchFamily="34" charset="0"/>
                <a:sym typeface="Wingdings" pitchFamily="2" charset="2"/>
              </a:rPr>
              <a:t>-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Blood Chemistry</a:t>
            </a:r>
            <a:endParaRPr kumimoji="0" lang="en-US" sz="2400" b="0" i="0" u="none" strike="noStrike" cap="none" normalizeH="0" baseline="0" dirty="0" smtClean="0">
              <a:ln>
                <a:noFill/>
              </a:ln>
              <a:solidFill>
                <a:schemeClr val="tx1"/>
              </a:solidFill>
              <a:effectLst/>
              <a:latin typeface="Times New Roman" pitchFamily="18" charset="0"/>
              <a:cs typeface="Arial" pitchFamily="34" charset="0"/>
              <a:sym typeface="Wingdings" pitchFamily="2" charset="2"/>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 pos="742950" algn="l"/>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a:t>
            </a:r>
            <a:r>
              <a:rPr kumimoji="0" lang="en-US" sz="2400" b="0" i="0" u="none" strike="noStrike" cap="none" normalizeH="0" baseline="0" dirty="0" smtClean="0">
                <a:ln>
                  <a:noFill/>
                </a:ln>
                <a:solidFill>
                  <a:srgbClr val="C00000"/>
                </a:solidFill>
                <a:effectLst/>
                <a:latin typeface="Times New Roman" pitchFamily="18" charset="0"/>
                <a:ea typeface="Times New Roman" pitchFamily="18" charset="0"/>
                <a:cs typeface="Arial" pitchFamily="34" charset="0"/>
                <a:sym typeface="Wingdings" pitchFamily="2" charset="2"/>
              </a:rPr>
              <a:t>-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Coagulation Studies</a:t>
            </a:r>
            <a:endParaRPr kumimoji="0" lang="en-US" sz="2400" b="0" i="0" u="none" strike="noStrike" cap="none" normalizeH="0" baseline="0" dirty="0" smtClean="0">
              <a:ln>
                <a:noFill/>
              </a:ln>
              <a:solidFill>
                <a:schemeClr val="tx1"/>
              </a:solidFill>
              <a:effectLst/>
              <a:latin typeface="Times New Roman" pitchFamily="18" charset="0"/>
              <a:cs typeface="Arial" pitchFamily="34" charset="0"/>
              <a:sym typeface="Wingdings" pitchFamily="2" charset="2"/>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 pos="742950" algn="l"/>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a:t>
            </a:r>
            <a:r>
              <a:rPr kumimoji="0" lang="en-US" sz="2400" b="0" i="0" u="none" strike="noStrike" cap="none" normalizeH="0" baseline="0" dirty="0" smtClean="0">
                <a:ln>
                  <a:noFill/>
                </a:ln>
                <a:solidFill>
                  <a:srgbClr val="C00000"/>
                </a:solidFill>
                <a:effectLst/>
                <a:latin typeface="Times New Roman" pitchFamily="18" charset="0"/>
                <a:ea typeface="Times New Roman" pitchFamily="18" charset="0"/>
                <a:cs typeface="Arial" pitchFamily="34" charset="0"/>
                <a:sym typeface="Wingdings" pitchFamily="2" charset="2"/>
              </a:rPr>
              <a:t>-</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Lactate Level</a:t>
            </a:r>
            <a:endParaRPr kumimoji="0" lang="en-US" sz="2400" b="0" i="0" u="none" strike="noStrike" cap="none" normalizeH="0" baseline="0" dirty="0" smtClean="0">
              <a:ln>
                <a:noFill/>
              </a:ln>
              <a:solidFill>
                <a:schemeClr val="tx1"/>
              </a:solidFill>
              <a:effectLst/>
              <a:latin typeface="Times New Roman" pitchFamily="18" charset="0"/>
              <a:cs typeface="Arial" pitchFamily="34" charset="0"/>
              <a:sym typeface="Wingdings" pitchFamily="2" charset="2"/>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 pos="742950" algn="l"/>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a:t>
            </a:r>
            <a:r>
              <a:rPr kumimoji="0" lang="en-US" sz="2400" b="0" i="0" u="none" strike="noStrike" cap="none" normalizeH="0" baseline="0" dirty="0" smtClean="0">
                <a:ln>
                  <a:noFill/>
                </a:ln>
                <a:solidFill>
                  <a:srgbClr val="C00000"/>
                </a:solidFill>
                <a:effectLst/>
                <a:latin typeface="Times New Roman" pitchFamily="18" charset="0"/>
                <a:ea typeface="Times New Roman" pitchFamily="18" charset="0"/>
                <a:cs typeface="Arial" pitchFamily="34" charset="0"/>
                <a:sym typeface="Wingdings" pitchFamily="2" charset="2"/>
              </a:rPr>
              <a:t>-</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Arterial Blood Gas Analysis</a:t>
            </a:r>
            <a:endParaRPr kumimoji="0" lang="en-US" sz="2400" b="0" i="0" u="none" strike="noStrike" cap="none" normalizeH="0" baseline="0" dirty="0" smtClean="0">
              <a:ln>
                <a:noFill/>
              </a:ln>
              <a:solidFill>
                <a:schemeClr val="tx1"/>
              </a:solidFill>
              <a:effectLst/>
              <a:latin typeface="Times New Roman" pitchFamily="18" charset="0"/>
              <a:cs typeface="Arial" pitchFamily="34" charset="0"/>
              <a:sym typeface="Wingdings" pitchFamily="2" charset="2"/>
            </a:endParaRPr>
          </a:p>
          <a:p>
            <a:pPr marL="0" marR="0" lvl="0" indent="0" algn="l" defTabSz="914400" rtl="0" eaLnBrk="0" fontAlgn="base" latinLnBrk="0" hangingPunct="0">
              <a:lnSpc>
                <a:spcPct val="100000"/>
              </a:lnSpc>
              <a:spcBef>
                <a:spcPct val="0"/>
              </a:spcBef>
              <a:spcAft>
                <a:spcPct val="0"/>
              </a:spcAft>
              <a:buClrTx/>
              <a:buSzTx/>
              <a:tabLst>
                <a:tab pos="228600" algn="l"/>
                <a:tab pos="742950" algn="l"/>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a:t>
            </a:r>
            <a:endParaRPr kumimoji="0" lang="en-US" sz="2400" b="0" i="0" u="none" strike="noStrike" cap="none" normalizeH="0" baseline="0" dirty="0" smtClean="0">
              <a:ln>
                <a:noFill/>
              </a:ln>
              <a:solidFill>
                <a:schemeClr val="tx1"/>
              </a:solidFill>
              <a:effectLst/>
              <a:latin typeface="Times New Roman" pitchFamily="18" charset="0"/>
              <a:cs typeface="Arial" pitchFamily="34" charset="0"/>
              <a:sym typeface="Wingdings" pitchFamily="2" charset="2"/>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 pos="742950" algn="l"/>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a:t>
            </a:r>
            <a:endParaRPr kumimoji="0" lang="en-US" sz="2400" b="0" i="0" u="none" strike="noStrike" cap="none" normalizeH="0" baseline="0" dirty="0" smtClean="0">
              <a:ln>
                <a:noFill/>
              </a:ln>
              <a:solidFill>
                <a:schemeClr val="tx1"/>
              </a:solidFill>
              <a:effectLst/>
              <a:latin typeface="Times New Roman" pitchFamily="18" charset="0"/>
              <a:cs typeface="Arial" pitchFamily="34" charset="0"/>
              <a:sym typeface="Wingdings" pitchFamily="2" charset="2"/>
            </a:endParaRPr>
          </a:p>
          <a:p>
            <a:pPr marL="0" marR="0" lvl="0" indent="0" algn="l" defTabSz="914400" rtl="0" eaLnBrk="0" fontAlgn="base" latinLnBrk="0" hangingPunct="0">
              <a:lnSpc>
                <a:spcPct val="100000"/>
              </a:lnSpc>
              <a:spcBef>
                <a:spcPct val="0"/>
              </a:spcBef>
              <a:spcAft>
                <a:spcPct val="0"/>
              </a:spcAft>
              <a:buClrTx/>
              <a:buSzTx/>
              <a:tabLst>
                <a:tab pos="228600" algn="l"/>
                <a:tab pos="742950" algn="l"/>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ChangeArrowheads="1"/>
          </p:cNvSpPr>
          <p:nvPr/>
        </p:nvSpPr>
        <p:spPr bwMode="auto">
          <a:xfrm>
            <a:off x="179512" y="1933120"/>
            <a:ext cx="8712968" cy="101566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tab pos="228600" algn="l"/>
                <a:tab pos="742950" algn="l"/>
              </a:tabLst>
            </a:pPr>
            <a:r>
              <a:rPr kumimoji="0" lang="en-US" sz="6000" b="0" i="0"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 </a:t>
            </a:r>
            <a:r>
              <a:rPr lang="en-US" sz="6000" dirty="0" smtClean="0">
                <a:solidFill>
                  <a:srgbClr val="C00000"/>
                </a:solidFill>
                <a:latin typeface="Times New Roman" pitchFamily="18" charset="0"/>
                <a:ea typeface="Times New Roman" pitchFamily="18" charset="0"/>
                <a:cs typeface="Arial" pitchFamily="34" charset="0"/>
                <a:sym typeface="Wingdings" pitchFamily="2" charset="2"/>
              </a:rPr>
              <a:t>THANK  YOU</a:t>
            </a:r>
            <a:endParaRPr kumimoji="0" lang="en-US" sz="6000" b="0" i="0" u="none" strike="noStrike" cap="none" normalizeH="0" baseline="0" dirty="0" smtClean="0">
              <a:ln>
                <a:noFill/>
              </a:ln>
              <a:solidFill>
                <a:srgbClr val="C00000"/>
              </a:solidFill>
              <a:effectLst/>
              <a:latin typeface="Times New Roman" pitchFamily="18" charset="0"/>
              <a:ea typeface="Times New Roman" pitchFamily="18" charset="0"/>
              <a:cs typeface="Arial" pitchFamily="34" charset="0"/>
              <a:sym typeface="Wingdings" pitchFamily="2" charset="2"/>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611560" y="612844"/>
            <a:ext cx="7128792" cy="5016758"/>
          </a:xfrm>
          <a:prstGeom prst="rect">
            <a:avLst/>
          </a:prstGeom>
        </p:spPr>
        <p:txBody>
          <a:bodyPr wrap="square">
            <a:spAutoFit/>
          </a:bodyPr>
          <a:lstStyle/>
          <a:p>
            <a:pPr lvl="0" algn="l" rtl="0" eaLnBrk="0" fontAlgn="base" hangingPunct="0">
              <a:spcBef>
                <a:spcPct val="0"/>
              </a:spcBef>
              <a:spcAft>
                <a:spcPct val="0"/>
              </a:spcAft>
              <a:buFont typeface="Wingdings" pitchFamily="2" charset="2"/>
              <a:buChar char="q"/>
              <a:tabLst>
                <a:tab pos="742950" algn="l"/>
              </a:tabLst>
            </a:pPr>
            <a:r>
              <a:rPr lang="en-US" sz="2000" dirty="0" smtClean="0">
                <a:latin typeface="Arial" pitchFamily="34" charset="0"/>
                <a:ea typeface="Times New Roman" pitchFamily="18" charset="0"/>
                <a:cs typeface="Arial" pitchFamily="34" charset="0"/>
              </a:rPr>
              <a:t>  The goal of primary survey is to identify and treat conditions that constitute an immediate threat to life.</a:t>
            </a:r>
          </a:p>
          <a:p>
            <a:pPr lvl="0" algn="l" rtl="0" eaLnBrk="0" fontAlgn="base" hangingPunct="0">
              <a:spcBef>
                <a:spcPct val="0"/>
              </a:spcBef>
              <a:spcAft>
                <a:spcPct val="0"/>
              </a:spcAft>
              <a:buFontTx/>
              <a:buChar char="•"/>
              <a:tabLst>
                <a:tab pos="742950" algn="l"/>
              </a:tabLst>
            </a:pPr>
            <a:endParaRPr lang="en-US" sz="2000" dirty="0" smtClean="0">
              <a:latin typeface="Arial" pitchFamily="34" charset="0"/>
              <a:cs typeface="Arial" pitchFamily="34" charset="0"/>
            </a:endParaRPr>
          </a:p>
          <a:p>
            <a:pPr lvl="0" algn="l" rtl="0" eaLnBrk="0" fontAlgn="base" hangingPunct="0">
              <a:spcBef>
                <a:spcPct val="0"/>
              </a:spcBef>
              <a:spcAft>
                <a:spcPct val="0"/>
              </a:spcAft>
              <a:buFont typeface="Wingdings" pitchFamily="2" charset="2"/>
              <a:buChar char="q"/>
              <a:tabLst>
                <a:tab pos="742950" algn="l"/>
              </a:tabLst>
            </a:pPr>
            <a:r>
              <a:rPr lang="en-US" sz="2000" dirty="0" smtClean="0">
                <a:latin typeface="Arial" pitchFamily="34" charset="0"/>
                <a:ea typeface="Times New Roman" pitchFamily="18" charset="0"/>
                <a:cs typeface="Arial" pitchFamily="34" charset="0"/>
              </a:rPr>
              <a:t>  ATLS provides a structured approach to the trauma patient with standard Algorithms of care.</a:t>
            </a:r>
          </a:p>
          <a:p>
            <a:pPr lvl="0" algn="l" rtl="0" eaLnBrk="0" fontAlgn="base" hangingPunct="0">
              <a:spcBef>
                <a:spcPct val="0"/>
              </a:spcBef>
              <a:spcAft>
                <a:spcPct val="0"/>
              </a:spcAft>
              <a:tabLst>
                <a:tab pos="742950" algn="l"/>
              </a:tabLst>
            </a:pPr>
            <a:r>
              <a:rPr lang="en-US" sz="2000" dirty="0" smtClean="0">
                <a:latin typeface="Arial" pitchFamily="34" charset="0"/>
                <a:ea typeface="Times New Roman" pitchFamily="18" charset="0"/>
                <a:cs typeface="Arial" pitchFamily="34" charset="0"/>
              </a:rPr>
              <a:t> </a:t>
            </a:r>
          </a:p>
          <a:p>
            <a:pPr lvl="0" algn="l" rtl="0" eaLnBrk="0" fontAlgn="base" hangingPunct="0">
              <a:spcBef>
                <a:spcPct val="0"/>
              </a:spcBef>
              <a:spcAft>
                <a:spcPct val="0"/>
              </a:spcAft>
              <a:buFont typeface="Wingdings" pitchFamily="2" charset="2"/>
              <a:buChar char="q"/>
              <a:tabLst>
                <a:tab pos="742950" algn="l"/>
              </a:tabLst>
            </a:pPr>
            <a:r>
              <a:rPr lang="en-US" sz="2000" dirty="0" smtClean="0">
                <a:latin typeface="Arial" pitchFamily="34" charset="0"/>
                <a:ea typeface="Times New Roman" pitchFamily="18" charset="0"/>
                <a:cs typeface="Arial" pitchFamily="34" charset="0"/>
              </a:rPr>
              <a:t>  It emphasizes the “</a:t>
            </a:r>
            <a:r>
              <a:rPr lang="en-US" sz="2000" dirty="0" smtClean="0">
                <a:solidFill>
                  <a:srgbClr val="C00000"/>
                </a:solidFill>
                <a:latin typeface="Arial" pitchFamily="34" charset="0"/>
                <a:ea typeface="Times New Roman" pitchFamily="18" charset="0"/>
                <a:cs typeface="Arial" pitchFamily="34" charset="0"/>
              </a:rPr>
              <a:t>golden hour</a:t>
            </a:r>
            <a:r>
              <a:rPr lang="en-US" sz="2000" dirty="0" smtClean="0">
                <a:latin typeface="Arial" pitchFamily="34" charset="0"/>
                <a:ea typeface="Times New Roman" pitchFamily="18" charset="0"/>
                <a:cs typeface="Arial" pitchFamily="34" charset="0"/>
              </a:rPr>
              <a:t>” concept that timely prioritized interventions are necessary to prevent death.</a:t>
            </a:r>
          </a:p>
          <a:p>
            <a:pPr lvl="0" algn="l" rtl="0" eaLnBrk="0" fontAlgn="base" hangingPunct="0">
              <a:spcBef>
                <a:spcPct val="0"/>
              </a:spcBef>
              <a:spcAft>
                <a:spcPct val="0"/>
              </a:spcAft>
              <a:buFontTx/>
              <a:buChar char="•"/>
              <a:tabLst>
                <a:tab pos="742950" algn="l"/>
              </a:tabLst>
            </a:pPr>
            <a:endParaRPr lang="en-US" sz="2000" dirty="0" smtClean="0">
              <a:latin typeface="Arial" pitchFamily="34" charset="0"/>
              <a:cs typeface="Arial" pitchFamily="34" charset="0"/>
            </a:endParaRPr>
          </a:p>
          <a:p>
            <a:pPr lvl="0" algn="l" rtl="0" eaLnBrk="0" fontAlgn="base" hangingPunct="0">
              <a:spcBef>
                <a:spcPct val="0"/>
              </a:spcBef>
              <a:spcAft>
                <a:spcPct val="0"/>
              </a:spcAft>
              <a:buFont typeface="Wingdings" pitchFamily="2" charset="2"/>
              <a:buChar char="q"/>
              <a:tabLst>
                <a:tab pos="742950" algn="l"/>
              </a:tabLst>
            </a:pPr>
            <a:r>
              <a:rPr lang="en-US" sz="2000" dirty="0" smtClean="0">
                <a:latin typeface="Arial" pitchFamily="34" charset="0"/>
                <a:ea typeface="Times New Roman" pitchFamily="18" charset="0"/>
                <a:cs typeface="Arial" pitchFamily="34" charset="0"/>
              </a:rPr>
              <a:t>  The ATLS Course refers to the primary survey as assessment of the “ABC” (</a:t>
            </a:r>
            <a:r>
              <a:rPr lang="en-US" sz="2000" dirty="0" smtClean="0">
                <a:solidFill>
                  <a:srgbClr val="C00000"/>
                </a:solidFill>
                <a:latin typeface="Elephant" pitchFamily="18" charset="0"/>
                <a:ea typeface="Times New Roman" pitchFamily="18" charset="0"/>
                <a:cs typeface="Arial" pitchFamily="34" charset="0"/>
              </a:rPr>
              <a:t>A</a:t>
            </a:r>
            <a:r>
              <a:rPr lang="en-US" sz="2000" dirty="0" smtClean="0">
                <a:latin typeface="Arial" pitchFamily="34" charset="0"/>
                <a:ea typeface="Times New Roman" pitchFamily="18" charset="0"/>
                <a:cs typeface="Arial" pitchFamily="34" charset="0"/>
              </a:rPr>
              <a:t>irway with cervical spine protection, </a:t>
            </a:r>
            <a:r>
              <a:rPr lang="en-US" sz="2000" dirty="0" smtClean="0">
                <a:solidFill>
                  <a:srgbClr val="C00000"/>
                </a:solidFill>
                <a:latin typeface="Elephant" pitchFamily="18" charset="0"/>
                <a:ea typeface="Times New Roman" pitchFamily="18" charset="0"/>
                <a:cs typeface="Arial" pitchFamily="34" charset="0"/>
              </a:rPr>
              <a:t>B</a:t>
            </a:r>
            <a:r>
              <a:rPr lang="en-US" sz="2000" dirty="0" smtClean="0">
                <a:latin typeface="Arial" pitchFamily="34" charset="0"/>
                <a:ea typeface="Times New Roman" pitchFamily="18" charset="0"/>
                <a:cs typeface="Arial" pitchFamily="34" charset="0"/>
              </a:rPr>
              <a:t>reathing and </a:t>
            </a:r>
            <a:r>
              <a:rPr lang="en-US" sz="2000" dirty="0" smtClean="0">
                <a:solidFill>
                  <a:srgbClr val="C00000"/>
                </a:solidFill>
                <a:latin typeface="Elephant" pitchFamily="18" charset="0"/>
                <a:ea typeface="Times New Roman" pitchFamily="18" charset="0"/>
                <a:cs typeface="Arial" pitchFamily="34" charset="0"/>
              </a:rPr>
              <a:t>C</a:t>
            </a:r>
            <a:r>
              <a:rPr lang="en-US" sz="2000" dirty="0" smtClean="0">
                <a:latin typeface="Arial" pitchFamily="34" charset="0"/>
                <a:ea typeface="Times New Roman" pitchFamily="18" charset="0"/>
                <a:cs typeface="Arial" pitchFamily="34" charset="0"/>
              </a:rPr>
              <a:t>irculation).</a:t>
            </a:r>
          </a:p>
          <a:p>
            <a:pPr lvl="0" algn="l" rtl="0" eaLnBrk="0" fontAlgn="base" hangingPunct="0">
              <a:spcBef>
                <a:spcPct val="0"/>
              </a:spcBef>
              <a:spcAft>
                <a:spcPct val="0"/>
              </a:spcAft>
              <a:buFontTx/>
              <a:buChar char="•"/>
              <a:tabLst>
                <a:tab pos="742950" algn="l"/>
              </a:tabLst>
            </a:pPr>
            <a:endParaRPr lang="en-US" sz="2000" dirty="0" smtClean="0">
              <a:latin typeface="Arial" pitchFamily="34" charset="0"/>
              <a:cs typeface="Arial" pitchFamily="34" charset="0"/>
            </a:endParaRPr>
          </a:p>
          <a:p>
            <a:pPr lvl="0" algn="l" rtl="0" eaLnBrk="0" fontAlgn="base" hangingPunct="0">
              <a:spcBef>
                <a:spcPct val="0"/>
              </a:spcBef>
              <a:spcAft>
                <a:spcPct val="0"/>
              </a:spcAft>
              <a:buFont typeface="Wingdings" pitchFamily="2" charset="2"/>
              <a:buChar char="q"/>
              <a:tabLst>
                <a:tab pos="742950" algn="l"/>
              </a:tabLst>
            </a:pPr>
            <a:r>
              <a:rPr lang="en-US" sz="2000" dirty="0" smtClean="0">
                <a:latin typeface="Arial" pitchFamily="34" charset="0"/>
                <a:ea typeface="Times New Roman" pitchFamily="18" charset="0"/>
                <a:cs typeface="Arial" pitchFamily="34" charset="0"/>
              </a:rPr>
              <a:t>  Although the concepts within primary survey are presented in a sequential fashion in reality they often proceed simultaneously.</a:t>
            </a:r>
            <a:endParaRPr lang="en-US" sz="2000" dirty="0" smtClean="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Rectangle 2"/>
          <p:cNvSpPr>
            <a:spLocks noChangeArrowheads="1"/>
          </p:cNvSpPr>
          <p:nvPr/>
        </p:nvSpPr>
        <p:spPr bwMode="auto">
          <a:xfrm>
            <a:off x="497455" y="1776383"/>
            <a:ext cx="8149090" cy="255454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tabLst>
                <a:tab pos="457200" algn="l"/>
                <a:tab pos="685800" algn="l"/>
              </a:tabLst>
            </a:pPr>
            <a:r>
              <a:rPr kumimoji="0" lang="en-US" sz="4000" i="0" u="none" strike="noStrike" cap="none" normalizeH="0" baseline="0" dirty="0" smtClean="0">
                <a:ln>
                  <a:noFill/>
                </a:ln>
                <a:solidFill>
                  <a:srgbClr val="C00000"/>
                </a:solidFill>
                <a:effectLst/>
                <a:latin typeface="Elephant" pitchFamily="18" charset="0"/>
                <a:ea typeface="Times New Roman" pitchFamily="18" charset="0"/>
                <a:cs typeface="Arial" pitchFamily="34" charset="0"/>
              </a:rPr>
              <a:t> </a:t>
            </a:r>
          </a:p>
          <a:p>
            <a:pPr marL="0" marR="0" lvl="0" indent="0" algn="ctr" defTabSz="914400" rtl="1" eaLnBrk="1" fontAlgn="base" latinLnBrk="0" hangingPunct="1">
              <a:lnSpc>
                <a:spcPct val="100000"/>
              </a:lnSpc>
              <a:spcBef>
                <a:spcPct val="0"/>
              </a:spcBef>
              <a:spcAft>
                <a:spcPct val="0"/>
              </a:spcAft>
              <a:buClrTx/>
              <a:buSzTx/>
              <a:tabLst>
                <a:tab pos="457200" algn="l"/>
                <a:tab pos="685800" algn="l"/>
              </a:tabLst>
            </a:pPr>
            <a:r>
              <a:rPr kumimoji="0" lang="en-US" sz="4000" b="0" i="0" u="none" strike="noStrike" cap="none" normalizeH="0" baseline="0" dirty="0" smtClean="0">
                <a:ln>
                  <a:noFill/>
                </a:ln>
                <a:solidFill>
                  <a:srgbClr val="C00000"/>
                </a:solidFill>
                <a:effectLst/>
                <a:latin typeface="Elephant" pitchFamily="18" charset="0"/>
                <a:ea typeface="Times New Roman" pitchFamily="18" charset="0"/>
                <a:cs typeface="Arial" pitchFamily="34" charset="0"/>
              </a:rPr>
              <a:t>(</a:t>
            </a:r>
            <a:r>
              <a:rPr kumimoji="0" lang="en-US" sz="4000" b="0" i="0" u="none" strike="noStrike" cap="none" normalizeH="0" baseline="0" dirty="0" smtClean="0">
                <a:ln>
                  <a:noFill/>
                </a:ln>
                <a:solidFill>
                  <a:srgbClr val="002060"/>
                </a:solidFill>
                <a:effectLst/>
                <a:latin typeface="Elephant" pitchFamily="18" charset="0"/>
                <a:ea typeface="Times New Roman" pitchFamily="18" charset="0"/>
                <a:cs typeface="Arial" pitchFamily="34" charset="0"/>
              </a:rPr>
              <a:t>A</a:t>
            </a:r>
            <a:r>
              <a:rPr kumimoji="0" lang="en-US" sz="4000" b="0" i="0" u="none" strike="noStrike" cap="none" normalizeH="0" baseline="0" dirty="0" smtClean="0">
                <a:ln>
                  <a:noFill/>
                </a:ln>
                <a:solidFill>
                  <a:srgbClr val="C00000"/>
                </a:solidFill>
                <a:effectLst/>
                <a:latin typeface="Elephant" pitchFamily="18" charset="0"/>
                <a:ea typeface="Times New Roman" pitchFamily="18" charset="0"/>
                <a:cs typeface="Arial" pitchFamily="34" charset="0"/>
              </a:rPr>
              <a:t>) </a:t>
            </a:r>
          </a:p>
          <a:p>
            <a:pPr marL="0" marR="0" lvl="0" indent="0" algn="ctr" defTabSz="914400" rtl="1" eaLnBrk="1" fontAlgn="base" latinLnBrk="0" hangingPunct="1">
              <a:lnSpc>
                <a:spcPct val="100000"/>
              </a:lnSpc>
              <a:spcBef>
                <a:spcPct val="0"/>
              </a:spcBef>
              <a:spcAft>
                <a:spcPct val="0"/>
              </a:spcAft>
              <a:buClrTx/>
              <a:buSzTx/>
              <a:tabLst>
                <a:tab pos="457200" algn="l"/>
                <a:tab pos="685800" algn="l"/>
              </a:tabLst>
            </a:pPr>
            <a:r>
              <a:rPr kumimoji="0" lang="en-US" sz="4000" b="0" i="0" u="none" strike="noStrike" cap="none" normalizeH="0" baseline="0" dirty="0" smtClean="0">
                <a:ln>
                  <a:noFill/>
                </a:ln>
                <a:solidFill>
                  <a:srgbClr val="C00000"/>
                </a:solidFill>
                <a:effectLst/>
                <a:latin typeface="Elephant" pitchFamily="18" charset="0"/>
                <a:ea typeface="Times New Roman" pitchFamily="18" charset="0"/>
                <a:cs typeface="Arial" pitchFamily="34" charset="0"/>
              </a:rPr>
              <a:t>Airway Management with cervical spine protection</a:t>
            </a:r>
            <a:endParaRPr kumimoji="0" lang="en-US" sz="4000" b="0" i="0" u="none" strike="noStrike" cap="none" normalizeH="0" baseline="0" dirty="0" smtClean="0">
              <a:ln>
                <a:noFill/>
              </a:ln>
              <a:solidFill>
                <a:srgbClr val="C00000"/>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683568" y="1052736"/>
            <a:ext cx="7992888" cy="1938992"/>
          </a:xfrm>
          <a:prstGeom prst="rect">
            <a:avLst/>
          </a:prstGeom>
        </p:spPr>
        <p:txBody>
          <a:bodyPr wrap="square">
            <a:spAutoFit/>
          </a:bodyPr>
          <a:lstStyle/>
          <a:p>
            <a:pPr algn="l"/>
            <a:r>
              <a:rPr lang="en-US" sz="2400" dirty="0" smtClean="0"/>
              <a:t> 	</a:t>
            </a:r>
          </a:p>
          <a:p>
            <a:pPr algn="l"/>
            <a:endParaRPr lang="en-US" sz="2400" dirty="0" smtClean="0"/>
          </a:p>
          <a:p>
            <a:pPr algn="l"/>
            <a:r>
              <a:rPr lang="en-US" sz="2400" dirty="0" smtClean="0"/>
              <a:t>a ) Conscious patient who do not  show tachypnea and have 	</a:t>
            </a:r>
            <a:r>
              <a:rPr lang="ar-SA" sz="2400" dirty="0" smtClean="0"/>
              <a:t>    </a:t>
            </a:r>
            <a:r>
              <a:rPr lang="en-US" sz="2400" dirty="0" smtClean="0"/>
              <a:t> normal </a:t>
            </a:r>
            <a:r>
              <a:rPr lang="en-US" sz="2400" dirty="0" smtClean="0"/>
              <a:t>voice do not require early attention </a:t>
            </a:r>
            <a:r>
              <a:rPr lang="en-US" sz="2400" dirty="0" smtClean="0"/>
              <a:t> to the </a:t>
            </a:r>
            <a:r>
              <a:rPr lang="en-US" sz="2400" dirty="0" smtClean="0"/>
              <a:t>airway.</a:t>
            </a:r>
            <a:endParaRPr lang="ar-SA" sz="24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ChangeArrowheads="1"/>
          </p:cNvSpPr>
          <p:nvPr/>
        </p:nvSpPr>
        <p:spPr bwMode="auto">
          <a:xfrm>
            <a:off x="323528" y="1359639"/>
            <a:ext cx="7596336" cy="255454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1" eaLnBrk="1" fontAlgn="base" latinLnBrk="0" hangingPunct="1">
              <a:lnSpc>
                <a:spcPct val="100000"/>
              </a:lnSpc>
              <a:spcBef>
                <a:spcPct val="0"/>
              </a:spcBef>
              <a:spcAft>
                <a:spcPct val="0"/>
              </a:spcAft>
              <a:buClrTx/>
              <a:buSzTx/>
              <a:buFontTx/>
              <a:buNone/>
              <a:tabLst>
                <a:tab pos="457200" algn="l"/>
              </a:tabLst>
            </a:pPr>
            <a:r>
              <a:rPr kumimoji="0" lang="ar-SA"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0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b)</a:t>
            </a:r>
            <a:r>
              <a:rPr kumimoji="0" lang="en-US" sz="2000" b="1" i="0" u="none" strike="noStrike" cap="none" normalizeH="0" dirty="0" smtClean="0">
                <a:ln>
                  <a:noFill/>
                </a:ln>
                <a:solidFill>
                  <a:schemeClr val="tx1"/>
                </a:solidFill>
                <a:effectLst/>
                <a:latin typeface="Arial" pitchFamily="34" charset="0"/>
                <a:ea typeface="Times New Roman" pitchFamily="18" charset="0"/>
                <a:cs typeface="Arial" pitchFamily="34" charset="0"/>
              </a:rPr>
              <a:t> </a:t>
            </a: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Patients with penetrating neck injuries and an expanding 	hematoma, evidence of chemical or thermal injuries to the 	mouth, </a:t>
            </a:r>
            <a:r>
              <a:rPr kumimoji="0" lang="en-US" sz="20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nares</a:t>
            </a: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or </a:t>
            </a:r>
            <a:r>
              <a:rPr kumimoji="0" lang="en-US" sz="20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hypopharynx</a:t>
            </a: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extensive subcutaneous air 	in the neck, complex maxillofacial trauma or airway 	bleeding, in these cases </a:t>
            </a:r>
            <a:r>
              <a:rPr kumimoji="0" lang="en-US" sz="2000" b="0" i="1" u="sng" strike="noStrike" cap="none" normalizeH="0" baseline="0" dirty="0" smtClean="0">
                <a:ln>
                  <a:noFill/>
                </a:ln>
                <a:solidFill>
                  <a:srgbClr val="FF0000"/>
                </a:solidFill>
                <a:effectLst/>
                <a:latin typeface="Arial" pitchFamily="34" charset="0"/>
                <a:ea typeface="Times New Roman" pitchFamily="18" charset="0"/>
                <a:cs typeface="Arial" pitchFamily="34" charset="0"/>
              </a:rPr>
              <a:t>elective intubation </a:t>
            </a: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should be 	performed.  These patients may initially have a satisfactory 	airway but they may become obstructed if soft </a:t>
            </a:r>
            <a:r>
              <a:rPr kumimoji="0" lang="en-US" sz="20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tissue swelling , hematoma </a:t>
            </a: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formation, or edema progress</a:t>
            </a:r>
            <a:r>
              <a:rPr kumimoji="0" lang="en-US" sz="20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1"/>
          <p:cNvSpPr>
            <a:spLocks noChangeArrowheads="1"/>
          </p:cNvSpPr>
          <p:nvPr/>
        </p:nvSpPr>
        <p:spPr bwMode="auto">
          <a:xfrm>
            <a:off x="395536" y="925338"/>
            <a:ext cx="8207896" cy="399417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1" eaLnBrk="1" fontAlgn="base" latinLnBrk="0" hangingPunct="1">
              <a:lnSpc>
                <a:spcPct val="150000"/>
              </a:lnSpc>
              <a:spcBef>
                <a:spcPct val="0"/>
              </a:spcBef>
              <a:spcAft>
                <a:spcPct val="0"/>
              </a:spcAft>
              <a:buClrTx/>
              <a:buSzTx/>
              <a:tabLst>
                <a:tab pos="457200" algn="l"/>
                <a:tab pos="914400" algn="l"/>
              </a:tabLst>
            </a:pPr>
            <a:r>
              <a:rPr kumimoji="0" lang="en-US" sz="2800" b="1" i="0"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c) </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Establishment of a definitive airway (</a:t>
            </a:r>
            <a:r>
              <a:rPr kumimoji="0" lang="en-US" sz="2400" b="0"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i.e. </a:t>
            </a:r>
            <a:r>
              <a:rPr kumimoji="0" lang="en-US" sz="2400" b="0" i="0" u="none" strike="noStrike" cap="none" normalizeH="0" baseline="0" dirty="0" err="1" smtClean="0">
                <a:ln>
                  <a:noFill/>
                </a:ln>
                <a:solidFill>
                  <a:srgbClr val="FF0000"/>
                </a:solidFill>
                <a:effectLst/>
                <a:latin typeface="Arial" pitchFamily="34" charset="0"/>
                <a:ea typeface="Times New Roman" pitchFamily="18" charset="0"/>
                <a:cs typeface="Arial" pitchFamily="34" charset="0"/>
              </a:rPr>
              <a:t>endotracheal</a:t>
            </a:r>
            <a:r>
              <a:rPr kumimoji="0" lang="en-US" sz="2400" b="0"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 intubation</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is indicated in patients with apnea, inability to protect the airway due to altered mental status, impending airway compromise due to inhalation injury, hematoma, facial bleeding, soft tissue swelling or aspiration, and inability to maintain oxygenation. </a:t>
            </a:r>
            <a:r>
              <a:rPr kumimoji="0" lang="en-US" sz="2400" b="0" i="1"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Altered mental status is</a:t>
            </a:r>
            <a:r>
              <a:rPr kumimoji="0" lang="en-US" sz="2400" b="1" i="1"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 </a:t>
            </a:r>
            <a:r>
              <a:rPr kumimoji="0" lang="en-US" sz="2400" b="0" i="1"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the most</a:t>
            </a:r>
            <a:r>
              <a:rPr kumimoji="0" lang="en-US" sz="2400" b="1"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 </a:t>
            </a:r>
            <a:r>
              <a:rPr kumimoji="0" lang="en-US" sz="2400" b="0" i="1"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common indication for intubation</a:t>
            </a:r>
            <a:r>
              <a:rPr kumimoji="0" lang="en-US" sz="24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ألوان متوسطة">
  <a:themeElements>
    <a:clrScheme name="ألوان متوسطة">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ألوان متوسطة">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ألوان متوسطة">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248</TotalTime>
  <Words>1170</Words>
  <Application>Microsoft Office PowerPoint</Application>
  <PresentationFormat>عرض على الشاشة (3:4)‏</PresentationFormat>
  <Paragraphs>285</Paragraphs>
  <Slides>44</Slides>
  <Notes>0</Notes>
  <HiddenSlides>0</HiddenSlides>
  <MMClips>0</MMClips>
  <ScaleCrop>false</ScaleCrop>
  <HeadingPairs>
    <vt:vector size="6" baseType="variant">
      <vt:variant>
        <vt:lpstr>الخطوط المستخدمة</vt:lpstr>
      </vt:variant>
      <vt:variant>
        <vt:i4>7</vt:i4>
      </vt:variant>
      <vt:variant>
        <vt:lpstr>نسق</vt:lpstr>
      </vt:variant>
      <vt:variant>
        <vt:i4>1</vt:i4>
      </vt:variant>
      <vt:variant>
        <vt:lpstr>عناوين الشرائح</vt:lpstr>
      </vt:variant>
      <vt:variant>
        <vt:i4>44</vt:i4>
      </vt:variant>
    </vt:vector>
  </HeadingPairs>
  <TitlesOfParts>
    <vt:vector size="52" baseType="lpstr">
      <vt:lpstr>Arial</vt:lpstr>
      <vt:lpstr>Elephant</vt:lpstr>
      <vt:lpstr>Times New Roman</vt:lpstr>
      <vt:lpstr>Tw Cen MT</vt:lpstr>
      <vt:lpstr>Webdings</vt:lpstr>
      <vt:lpstr>Wingdings</vt:lpstr>
      <vt:lpstr>Wingdings 2</vt:lpstr>
      <vt:lpstr>ألوان متوسطة</vt:lpstr>
      <vt:lpstr> </vt:lpstr>
      <vt:lpstr> </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windows7 toshiba</dc:creator>
  <cp:lastModifiedBy>DR HAMAD AL QAHTANI</cp:lastModifiedBy>
  <cp:revision>106</cp:revision>
  <dcterms:created xsi:type="dcterms:W3CDTF">2010-12-16T07:00:48Z</dcterms:created>
  <dcterms:modified xsi:type="dcterms:W3CDTF">2017-04-08T18:52:24Z</dcterms:modified>
</cp:coreProperties>
</file>