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3" r:id="rId27"/>
    <p:sldId id="281" r:id="rId28"/>
    <p:sldId id="282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2" r:id="rId57"/>
    <p:sldId id="313" r:id="rId58"/>
    <p:sldId id="315" r:id="rId59"/>
    <p:sldId id="316" r:id="rId60"/>
    <p:sldId id="317" r:id="rId61"/>
    <p:sldId id="318" r:id="rId62"/>
    <p:sldId id="319" r:id="rId63"/>
    <p:sldId id="320" r:id="rId64"/>
    <p:sldId id="321" r:id="rId65"/>
    <p:sldId id="322" r:id="rId66"/>
    <p:sldId id="323" r:id="rId67"/>
    <p:sldId id="324" r:id="rId68"/>
    <p:sldId id="325" r:id="rId69"/>
    <p:sldId id="326" r:id="rId70"/>
    <p:sldId id="327" r:id="rId71"/>
    <p:sldId id="328" r:id="rId72"/>
    <p:sldId id="329" r:id="rId73"/>
    <p:sldId id="330" r:id="rId74"/>
    <p:sldId id="331" r:id="rId75"/>
    <p:sldId id="332" r:id="rId76"/>
    <p:sldId id="333" r:id="rId77"/>
    <p:sldId id="334" r:id="rId78"/>
    <p:sldId id="335" r:id="rId79"/>
    <p:sldId id="336" r:id="rId80"/>
    <p:sldId id="337" r:id="rId81"/>
    <p:sldId id="338" r:id="rId82"/>
    <p:sldId id="339" r:id="rId83"/>
    <p:sldId id="340" r:id="rId84"/>
    <p:sldId id="341" r:id="rId85"/>
    <p:sldId id="342" r:id="rId86"/>
    <p:sldId id="343" r:id="rId87"/>
    <p:sldId id="344" r:id="rId88"/>
    <p:sldId id="345" r:id="rId89"/>
    <p:sldId id="346" r:id="rId90"/>
    <p:sldId id="347" r:id="rId91"/>
    <p:sldId id="348" r:id="rId92"/>
    <p:sldId id="349" r:id="rId93"/>
    <p:sldId id="350" r:id="rId94"/>
    <p:sldId id="351" r:id="rId9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54" autoAdjust="0"/>
    <p:restoredTop sz="94660"/>
  </p:normalViewPr>
  <p:slideViewPr>
    <p:cSldViewPr snapToGrid="0">
      <p:cViewPr varScale="1">
        <p:scale>
          <a:sx n="41" d="100"/>
          <a:sy n="41" d="100"/>
        </p:scale>
        <p:origin x="701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D0095-6491-4312-9587-2CABF2F4813A}" type="datetimeFigureOut">
              <a:rPr lang="en-US" smtClean="0"/>
              <a:t>4/17/2016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520B0-D1D9-4204-BAC0-7938211DEE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865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D0095-6491-4312-9587-2CABF2F4813A}" type="datetimeFigureOut">
              <a:rPr lang="en-US" smtClean="0"/>
              <a:t>4/17/2016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520B0-D1D9-4204-BAC0-7938211DEE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9430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D0095-6491-4312-9587-2CABF2F4813A}" type="datetimeFigureOut">
              <a:rPr lang="en-US" smtClean="0"/>
              <a:t>4/17/2016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520B0-D1D9-4204-BAC0-7938211DEE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0052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D0095-6491-4312-9587-2CABF2F4813A}" type="datetimeFigureOut">
              <a:rPr lang="en-US" smtClean="0"/>
              <a:t>4/17/2016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520B0-D1D9-4204-BAC0-7938211DEE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1165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D0095-6491-4312-9587-2CABF2F4813A}" type="datetimeFigureOut">
              <a:rPr lang="en-US" smtClean="0"/>
              <a:t>4/17/2016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520B0-D1D9-4204-BAC0-7938211DEE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83552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D0095-6491-4312-9587-2CABF2F4813A}" type="datetimeFigureOut">
              <a:rPr lang="en-US" smtClean="0"/>
              <a:t>4/17/2016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520B0-D1D9-4204-BAC0-7938211DEE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3286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D0095-6491-4312-9587-2CABF2F4813A}" type="datetimeFigureOut">
              <a:rPr lang="en-US" smtClean="0"/>
              <a:t>4/17/2016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520B0-D1D9-4204-BAC0-7938211DEE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8637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D0095-6491-4312-9587-2CABF2F4813A}" type="datetimeFigureOut">
              <a:rPr lang="en-US" smtClean="0"/>
              <a:t>4/17/2016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520B0-D1D9-4204-BAC0-7938211DEE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7109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D0095-6491-4312-9587-2CABF2F4813A}" type="datetimeFigureOut">
              <a:rPr lang="en-US" smtClean="0"/>
              <a:t>4/17/2016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520B0-D1D9-4204-BAC0-7938211DEE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5033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D0095-6491-4312-9587-2CABF2F4813A}" type="datetimeFigureOut">
              <a:rPr lang="en-US" smtClean="0"/>
              <a:t>4/17/2016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520B0-D1D9-4204-BAC0-7938211DEE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26220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D0095-6491-4312-9587-2CABF2F4813A}" type="datetimeFigureOut">
              <a:rPr lang="en-US" smtClean="0"/>
              <a:t>4/17/2016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520B0-D1D9-4204-BAC0-7938211DEE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168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3D0095-6491-4312-9587-2CABF2F4813A}" type="datetimeFigureOut">
              <a:rPr lang="en-US" smtClean="0"/>
              <a:t>4/17/2016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A520B0-D1D9-4204-BAC0-7938211DEE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333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emf"/><Relationship Id="rId4" Type="http://schemas.openxmlformats.org/officeDocument/2006/relationships/image" Target="../media/image29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emf"/><Relationship Id="rId5" Type="http://schemas.openxmlformats.org/officeDocument/2006/relationships/image" Target="../media/image34.emf"/><Relationship Id="rId4" Type="http://schemas.openxmlformats.org/officeDocument/2006/relationships/image" Target="../media/image33.em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4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4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4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4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4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Venous disease &amp; Lymphedema - ILOs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State the normal anatomy of venous system of the lower limb</a:t>
            </a:r>
          </a:p>
          <a:p>
            <a:r>
              <a:rPr lang="en-US" dirty="0"/>
              <a:t>Describe the pathogenesis, presentation, investigation, complications &amp; management of varicose veins</a:t>
            </a:r>
          </a:p>
          <a:p>
            <a:r>
              <a:rPr lang="en-US" dirty="0"/>
              <a:t>Describe chronic venous insufficiency of lower limb &amp; its management</a:t>
            </a:r>
          </a:p>
          <a:p>
            <a:r>
              <a:rPr lang="en-US" dirty="0"/>
              <a:t>State the etiology, diagnosis &amp; management of DVT</a:t>
            </a:r>
          </a:p>
          <a:p>
            <a:r>
              <a:rPr lang="en-US" dirty="0"/>
              <a:t>Describe prophylactic measures of DVT</a:t>
            </a:r>
          </a:p>
          <a:p>
            <a:r>
              <a:rPr lang="en-US" dirty="0"/>
              <a:t>Describe etiology of primary &amp; secondary LL lymphedema</a:t>
            </a:r>
          </a:p>
          <a:p>
            <a:r>
              <a:rPr lang="en-US" dirty="0"/>
              <a:t>Describe the clinical features and management of lymphedema</a:t>
            </a:r>
          </a:p>
        </p:txBody>
      </p:sp>
    </p:spTree>
    <p:extLst>
      <p:ext uri="{BB962C8B-B14F-4D97-AF65-F5344CB8AC3E}">
        <p14:creationId xmlns:p14="http://schemas.microsoft.com/office/powerpoint/2010/main" val="2617050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Thigh tributaries</a:t>
            </a:r>
          </a:p>
          <a:p>
            <a:pPr marL="0" indent="0">
              <a:buNone/>
            </a:pPr>
            <a:r>
              <a:rPr lang="en-US" dirty="0"/>
              <a:t>       Anterolateral Vein</a:t>
            </a:r>
          </a:p>
          <a:p>
            <a:pPr marL="0" indent="0">
              <a:buNone/>
            </a:pPr>
            <a:r>
              <a:rPr lang="en-US" dirty="0"/>
              <a:t>       posteromedial Vein</a:t>
            </a:r>
          </a:p>
          <a:p>
            <a:r>
              <a:rPr lang="en-US" dirty="0"/>
              <a:t>Calf tributaries</a:t>
            </a:r>
          </a:p>
          <a:p>
            <a:pPr marL="0" indent="0">
              <a:buNone/>
            </a:pPr>
            <a:r>
              <a:rPr lang="en-US" dirty="0"/>
              <a:t>        anterior arch vein</a:t>
            </a:r>
          </a:p>
          <a:p>
            <a:pPr marL="0" indent="0">
              <a:buNone/>
            </a:pPr>
            <a:r>
              <a:rPr lang="en-US" dirty="0"/>
              <a:t>        posterior arch vein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553070" y="707835"/>
            <a:ext cx="3662362" cy="546912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8929" y="456942"/>
            <a:ext cx="2914141" cy="5944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2964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Content Placeholder 1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Short Saphenous System</a:t>
            </a:r>
          </a:p>
          <a:p>
            <a:r>
              <a:rPr lang="en-US" dirty="0" err="1"/>
              <a:t>Sapheno</a:t>
            </a:r>
            <a:r>
              <a:rPr lang="en-US" dirty="0"/>
              <a:t>-popliteal junction</a:t>
            </a:r>
          </a:p>
          <a:p>
            <a:r>
              <a:rPr lang="en-US" dirty="0"/>
              <a:t>Branches</a:t>
            </a:r>
          </a:p>
          <a:p>
            <a:pPr marL="0" indent="0">
              <a:buNone/>
            </a:pPr>
            <a:r>
              <a:rPr lang="en-US" dirty="0"/>
              <a:t>       lateral &amp; medial calf veins</a:t>
            </a:r>
          </a:p>
        </p:txBody>
      </p:sp>
      <p:sp>
        <p:nvSpPr>
          <p:cNvPr id="16" name="Content Placeholder 1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5987" y="1027906"/>
            <a:ext cx="3506242" cy="448176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0086" y="592478"/>
            <a:ext cx="2908044" cy="5944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6389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Deep veins</a:t>
            </a:r>
          </a:p>
          <a:p>
            <a:r>
              <a:rPr lang="en-US" dirty="0"/>
              <a:t>Accompany arteries</a:t>
            </a:r>
          </a:p>
          <a:p>
            <a:r>
              <a:rPr lang="en-US" dirty="0"/>
              <a:t>Run with in muscles deep to the muscle fascia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923314" y="1045030"/>
            <a:ext cx="4024235" cy="5445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0883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Perforators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Connect deep and superficial system</a:t>
            </a:r>
          </a:p>
          <a:p>
            <a:r>
              <a:rPr lang="en-US" dirty="0"/>
              <a:t>Flow normally from superficial to deep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887212" y="1234406"/>
            <a:ext cx="3270645" cy="529502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1490" y="3514208"/>
            <a:ext cx="4005419" cy="3121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2243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Valves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200" y="2058194"/>
            <a:ext cx="5181600" cy="3886199"/>
          </a:xfrm>
          <a:prstGeom prst="rect">
            <a:avLst/>
          </a:prstGeom>
        </p:spPr>
      </p:pic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794314" y="1825625"/>
            <a:ext cx="3937372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7915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Mechanism of Venous return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Unidirectional valves</a:t>
            </a:r>
          </a:p>
          <a:p>
            <a:r>
              <a:rPr lang="en-US" dirty="0"/>
              <a:t>Leg muscle pump</a:t>
            </a:r>
          </a:p>
          <a:p>
            <a:r>
              <a:rPr lang="en-US" dirty="0"/>
              <a:t>Foot sole &amp; ankle pump</a:t>
            </a:r>
          </a:p>
          <a:p>
            <a:r>
              <a:rPr lang="en-US" dirty="0"/>
              <a:t>Respiratory pump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94727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Valves in veins</a:t>
            </a:r>
          </a:p>
          <a:p>
            <a:pPr marL="0" indent="0">
              <a:buNone/>
            </a:pPr>
            <a:r>
              <a:rPr lang="en-US" dirty="0"/>
              <a:t>One way valves prevent blood from flowing back wards &amp; allow only movement toward the heart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243762" y="2524919"/>
            <a:ext cx="3038475" cy="295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9156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Calf-muscle pump</a:t>
            </a:r>
          </a:p>
          <a:p>
            <a:r>
              <a:rPr lang="en-US" dirty="0"/>
              <a:t>200-300 mm of Hg</a:t>
            </a:r>
          </a:p>
          <a:p>
            <a:r>
              <a:rPr lang="en-US" dirty="0"/>
              <a:t>&gt;80ml of blood</a:t>
            </a:r>
          </a:p>
          <a:p>
            <a:r>
              <a:rPr lang="en-US" dirty="0"/>
              <a:t>Contractions propel blood towards heart </a:t>
            </a:r>
          </a:p>
          <a:p>
            <a:r>
              <a:rPr lang="en-US" dirty="0"/>
              <a:t>Relaxation draws blood from superficial to deep veins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63000" y="365125"/>
            <a:ext cx="1828800" cy="1485900"/>
          </a:xfrm>
          <a:prstGeom prst="rect">
            <a:avLst/>
          </a:prstGeom>
        </p:spPr>
      </p:pic>
      <p:pic>
        <p:nvPicPr>
          <p:cNvPr id="11" name="Content Placeholder 10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604451" y="2016165"/>
            <a:ext cx="3566469" cy="258492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63976" y="4638864"/>
            <a:ext cx="4023709" cy="2219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5777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Foot sole &amp; ankle pump</a:t>
            </a:r>
          </a:p>
          <a:p>
            <a:r>
              <a:rPr lang="en-US" dirty="0"/>
              <a:t>Veins in the sole of the foot are compressed</a:t>
            </a:r>
          </a:p>
          <a:p>
            <a:r>
              <a:rPr lang="en-US" dirty="0"/>
              <a:t>The calf muscles can only function efficiently if mobility of the ankle joint is unimpeded</a:t>
            </a:r>
          </a:p>
          <a:p>
            <a:r>
              <a:rPr lang="en-US" dirty="0"/>
              <a:t>Venous pressure &gt;100mm of Hg</a:t>
            </a:r>
          </a:p>
          <a:p>
            <a:r>
              <a:rPr lang="en-US" dirty="0"/>
              <a:t>Contributes &gt;50% blood leaving calf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481762" y="3024981"/>
            <a:ext cx="4562475" cy="1952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7883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Respiratory pump</a:t>
            </a:r>
          </a:p>
          <a:p>
            <a:r>
              <a:rPr lang="en-US" dirty="0"/>
              <a:t>Pressure changes induced in thoracic cavity by breathing sucks blood upward toward the heart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942308" y="2046514"/>
            <a:ext cx="5833897" cy="3037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7925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Veins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Thin walled vessels </a:t>
            </a:r>
          </a:p>
          <a:p>
            <a:r>
              <a:rPr lang="en-US" dirty="0"/>
              <a:t>Transport deoxygenated blood from capillaries back to right side of heart</a:t>
            </a:r>
          </a:p>
          <a:p>
            <a:r>
              <a:rPr lang="en-US" dirty="0"/>
              <a:t>Made of three layers</a:t>
            </a:r>
          </a:p>
          <a:p>
            <a:r>
              <a:rPr lang="en-US" dirty="0"/>
              <a:t>Little connective tissue &amp; smooth muscle makes veins more distensible</a:t>
            </a:r>
          </a:p>
          <a:p>
            <a:r>
              <a:rPr lang="en-US" dirty="0"/>
              <a:t>Accumulate large volumes of blood  - 70%</a:t>
            </a: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9286" y="1748953"/>
            <a:ext cx="5584371" cy="4082864"/>
          </a:xfrm>
        </p:spPr>
      </p:pic>
    </p:spTree>
    <p:extLst>
      <p:ext uri="{BB962C8B-B14F-4D97-AF65-F5344CB8AC3E}">
        <p14:creationId xmlns:p14="http://schemas.microsoft.com/office/powerpoint/2010/main" val="36897925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9171" y="713470"/>
            <a:ext cx="8675915" cy="5056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9920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3721" y="1208314"/>
            <a:ext cx="8244741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1390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Ambulatory Venous Pressure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46963" y="2035630"/>
            <a:ext cx="5581840" cy="3918856"/>
          </a:xfrm>
          <a:prstGeom prst="rect">
            <a:avLst/>
          </a:prstGeom>
        </p:spPr>
      </p:pic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Minimal pressure in foot veins on walking</a:t>
            </a:r>
          </a:p>
          <a:p>
            <a:r>
              <a:rPr lang="en-US" dirty="0"/>
              <a:t>Falls by 60-80% in few seconds</a:t>
            </a:r>
          </a:p>
          <a:p>
            <a:r>
              <a:rPr lang="en-US" dirty="0"/>
              <a:t>25mm of Hg</a:t>
            </a:r>
          </a:p>
        </p:txBody>
      </p:sp>
    </p:spTree>
    <p:extLst>
      <p:ext uri="{BB962C8B-B14F-4D97-AF65-F5344CB8AC3E}">
        <p14:creationId xmlns:p14="http://schemas.microsoft.com/office/powerpoint/2010/main" val="41511540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Chronic Venous Insufficiency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err="1"/>
              <a:t>Valvular</a:t>
            </a:r>
            <a:r>
              <a:rPr lang="en-US" dirty="0"/>
              <a:t> Incompetence</a:t>
            </a:r>
          </a:p>
          <a:p>
            <a:r>
              <a:rPr lang="en-US" dirty="0"/>
              <a:t>Continued reflux</a:t>
            </a:r>
          </a:p>
          <a:p>
            <a:r>
              <a:rPr lang="en-US" dirty="0"/>
              <a:t>Increased Ambulatory Venous Pressure</a:t>
            </a:r>
          </a:p>
          <a:p>
            <a:r>
              <a:rPr lang="en-US" dirty="0"/>
              <a:t>Decreased Refilling Time &lt;10sec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45939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Ambulatory Venous Hypertension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79171" y="1447800"/>
            <a:ext cx="8117607" cy="5054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0495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Venous ulcers – Theories of Etiology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Venous stasis &amp; hypoxia (</a:t>
            </a:r>
            <a:r>
              <a:rPr lang="en-US" dirty="0" err="1"/>
              <a:t>Homans</a:t>
            </a:r>
            <a:r>
              <a:rPr lang="en-US" dirty="0"/>
              <a:t>)</a:t>
            </a:r>
          </a:p>
          <a:p>
            <a:r>
              <a:rPr lang="en-US" dirty="0"/>
              <a:t>Arteriovenous fistula (Blalock, </a:t>
            </a:r>
            <a:r>
              <a:rPr lang="en-US" dirty="0" err="1"/>
              <a:t>Haimovici</a:t>
            </a:r>
            <a:r>
              <a:rPr lang="en-US" dirty="0"/>
              <a:t>, Pratt)</a:t>
            </a:r>
          </a:p>
          <a:p>
            <a:r>
              <a:rPr lang="en-US" dirty="0"/>
              <a:t>Fibrin – Cuff ( </a:t>
            </a:r>
            <a:r>
              <a:rPr lang="en-US" dirty="0" err="1"/>
              <a:t>Burnand</a:t>
            </a:r>
            <a:r>
              <a:rPr lang="en-US" dirty="0"/>
              <a:t> )</a:t>
            </a:r>
          </a:p>
          <a:p>
            <a:pPr marL="0" indent="0">
              <a:buNone/>
            </a:pPr>
            <a:r>
              <a:rPr lang="en-US" dirty="0"/>
              <a:t>             Barrier to oxygen diffusion and nutrient blood flow</a:t>
            </a:r>
          </a:p>
          <a:p>
            <a:r>
              <a:rPr lang="en-US" dirty="0"/>
              <a:t>Leukocyte trapping and activation (Coleridge-Smith)</a:t>
            </a:r>
          </a:p>
          <a:p>
            <a:pPr marL="0" indent="0">
              <a:buNone/>
            </a:pPr>
            <a:r>
              <a:rPr lang="en-US" dirty="0"/>
              <a:t>              Degranulation and endothelial damage</a:t>
            </a:r>
          </a:p>
          <a:p>
            <a:pPr marL="0" indent="0">
              <a:buNone/>
            </a:pPr>
            <a:r>
              <a:rPr lang="en-US" dirty="0"/>
              <a:t>              dermal hypoxia, ulceration</a:t>
            </a:r>
          </a:p>
        </p:txBody>
      </p:sp>
    </p:spTree>
    <p:extLst>
      <p:ext uri="{BB962C8B-B14F-4D97-AF65-F5344CB8AC3E}">
        <p14:creationId xmlns:p14="http://schemas.microsoft.com/office/powerpoint/2010/main" val="353895917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CVI collectively describes the manifestations of impaired venous return due to abnormal venous system function</a:t>
            </a:r>
          </a:p>
          <a:p>
            <a:r>
              <a:rPr lang="en-US" dirty="0"/>
              <a:t>Main defect may be in Superficial, Deep or Perforating veins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Primary: related to structural weakness of valves or venous wall as in primary varicose veins</a:t>
            </a:r>
          </a:p>
          <a:p>
            <a:r>
              <a:rPr lang="en-US" dirty="0"/>
              <a:t>Secondary due to previous DVT as in Post–Phlebitis syndrome.</a:t>
            </a:r>
          </a:p>
        </p:txBody>
      </p:sp>
    </p:spTree>
    <p:extLst>
      <p:ext uri="{BB962C8B-B14F-4D97-AF65-F5344CB8AC3E}">
        <p14:creationId xmlns:p14="http://schemas.microsoft.com/office/powerpoint/2010/main" val="249797856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Clinical Evaluation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err="1"/>
              <a:t>Asyptomatic</a:t>
            </a:r>
            <a:endParaRPr lang="en-US" dirty="0"/>
          </a:p>
          <a:p>
            <a:r>
              <a:rPr lang="en-US" dirty="0"/>
              <a:t>Cosmetic</a:t>
            </a:r>
          </a:p>
          <a:p>
            <a:r>
              <a:rPr lang="en-US" dirty="0" err="1"/>
              <a:t>Syptomatic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       Pain &amp; Swelling</a:t>
            </a:r>
          </a:p>
          <a:p>
            <a:pPr marL="0" indent="0">
              <a:buNone/>
            </a:pPr>
            <a:r>
              <a:rPr lang="en-US" dirty="0"/>
              <a:t>       Complications</a:t>
            </a:r>
          </a:p>
          <a:p>
            <a:r>
              <a:rPr lang="en-US" dirty="0"/>
              <a:t>Severity of symptoms and signs depend on the degree and duration of venous hypertension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Pain </a:t>
            </a:r>
          </a:p>
          <a:p>
            <a:pPr marL="0" indent="0">
              <a:buNone/>
            </a:pPr>
            <a:r>
              <a:rPr lang="en-US" dirty="0"/>
              <a:t>         Throbbing, Aching. Stinging, Burning, Exercise – Variable effect on pain, Night pain – </a:t>
            </a:r>
            <a:r>
              <a:rPr lang="en-US" dirty="0" err="1"/>
              <a:t>Crampiness</a:t>
            </a:r>
            <a:endParaRPr lang="en-US" dirty="0"/>
          </a:p>
          <a:p>
            <a:r>
              <a:rPr lang="en-US" dirty="0"/>
              <a:t>Itching</a:t>
            </a:r>
          </a:p>
          <a:p>
            <a:r>
              <a:rPr lang="en-US" dirty="0"/>
              <a:t>Skin changes</a:t>
            </a:r>
          </a:p>
          <a:p>
            <a:r>
              <a:rPr lang="en-US" dirty="0"/>
              <a:t>Complications</a:t>
            </a:r>
          </a:p>
          <a:p>
            <a:r>
              <a:rPr lang="en-US" dirty="0"/>
              <a:t>Effects of previous treatments</a:t>
            </a:r>
          </a:p>
        </p:txBody>
      </p:sp>
    </p:spTree>
    <p:extLst>
      <p:ext uri="{BB962C8B-B14F-4D97-AF65-F5344CB8AC3E}">
        <p14:creationId xmlns:p14="http://schemas.microsoft.com/office/powerpoint/2010/main" val="104130250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Painful ulcers near ankle</a:t>
            </a:r>
          </a:p>
          <a:p>
            <a:r>
              <a:rPr lang="en-US" dirty="0"/>
              <a:t>Brownish pigmentation which precedes development of ulcer</a:t>
            </a:r>
          </a:p>
          <a:p>
            <a:r>
              <a:rPr lang="en-US" dirty="0" err="1"/>
              <a:t>Lipodermatosclerosis</a:t>
            </a:r>
            <a:endParaRPr lang="en-US" dirty="0"/>
          </a:p>
          <a:p>
            <a:r>
              <a:rPr lang="en-US" dirty="0"/>
              <a:t>Bleeding</a:t>
            </a:r>
          </a:p>
          <a:p>
            <a:r>
              <a:rPr lang="en-US" dirty="0"/>
              <a:t>Superficial thrombophlebitis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430806" y="1825625"/>
            <a:ext cx="2664388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60201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Physical Examination – the should be standing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Look for extent &amp; distribution of Varicose veins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3292" y="2593500"/>
            <a:ext cx="1752975" cy="3718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0722" y="2210000"/>
            <a:ext cx="1614060" cy="464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49237" y="2475600"/>
            <a:ext cx="2361555" cy="41168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25705" y="1690688"/>
            <a:ext cx="1819125" cy="5132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4045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Venous Disorders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Venous thrombosis</a:t>
            </a:r>
          </a:p>
          <a:p>
            <a:pPr marL="0" indent="0">
              <a:buNone/>
            </a:pPr>
            <a:r>
              <a:rPr lang="en-US" dirty="0"/>
              <a:t>      superficial – thrombophlebitis</a:t>
            </a:r>
          </a:p>
          <a:p>
            <a:pPr marL="0" indent="0">
              <a:buNone/>
            </a:pPr>
            <a:r>
              <a:rPr lang="en-US" dirty="0"/>
              <a:t>      Deep – </a:t>
            </a:r>
            <a:r>
              <a:rPr lang="en-US" dirty="0" err="1"/>
              <a:t>phlebothrombosis</a:t>
            </a:r>
            <a:endParaRPr lang="en-US" dirty="0"/>
          </a:p>
          <a:p>
            <a:r>
              <a:rPr lang="en-US" dirty="0"/>
              <a:t>Chronic venous insufficiency</a:t>
            </a:r>
          </a:p>
          <a:p>
            <a:r>
              <a:rPr lang="en-US" dirty="0"/>
              <a:t>Varicose veins</a:t>
            </a:r>
          </a:p>
        </p:txBody>
      </p:sp>
    </p:spTree>
    <p:extLst>
      <p:ext uri="{BB962C8B-B14F-4D97-AF65-F5344CB8AC3E}">
        <p14:creationId xmlns:p14="http://schemas.microsoft.com/office/powerpoint/2010/main" val="308373763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71685" y="1829376"/>
            <a:ext cx="2437025" cy="455860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38200" y="2036640"/>
            <a:ext cx="1868102" cy="43513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53878" y="1801989"/>
            <a:ext cx="2130030" cy="48206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1801989"/>
            <a:ext cx="1752975" cy="4780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46685" y="2871029"/>
            <a:ext cx="1627290" cy="2682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51587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Clinical tests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To know </a:t>
            </a:r>
          </a:p>
          <a:p>
            <a:pPr marL="0" indent="0">
              <a:buNone/>
            </a:pPr>
            <a:r>
              <a:rPr lang="en-US" dirty="0"/>
              <a:t>        Which system</a:t>
            </a:r>
          </a:p>
          <a:p>
            <a:pPr marL="0" indent="0">
              <a:buNone/>
            </a:pPr>
            <a:r>
              <a:rPr lang="en-US" dirty="0"/>
              <a:t>         Which perforators</a:t>
            </a:r>
          </a:p>
          <a:p>
            <a:pPr marL="0" indent="0">
              <a:buNone/>
            </a:pPr>
            <a:r>
              <a:rPr lang="en-US" dirty="0"/>
              <a:t>         Patency of deep veins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Trendelenburg test</a:t>
            </a:r>
          </a:p>
          <a:p>
            <a:r>
              <a:rPr lang="en-US" dirty="0"/>
              <a:t>Schwartz test ( </a:t>
            </a:r>
            <a:r>
              <a:rPr lang="en-US" dirty="0" err="1"/>
              <a:t>Cruvhellier’s</a:t>
            </a:r>
            <a:r>
              <a:rPr lang="en-US" dirty="0"/>
              <a:t> sign)</a:t>
            </a:r>
          </a:p>
          <a:p>
            <a:r>
              <a:rPr lang="en-US" dirty="0" err="1"/>
              <a:t>Morissey’s</a:t>
            </a:r>
            <a:r>
              <a:rPr lang="en-US" dirty="0"/>
              <a:t> cough impulse</a:t>
            </a:r>
          </a:p>
          <a:p>
            <a:r>
              <a:rPr lang="en-US" dirty="0" err="1"/>
              <a:t>Fegan’s</a:t>
            </a:r>
            <a:r>
              <a:rPr lang="en-US" dirty="0"/>
              <a:t> method ( </a:t>
            </a:r>
            <a:r>
              <a:rPr lang="en-US" dirty="0" err="1"/>
              <a:t>Phallen’s</a:t>
            </a:r>
            <a:r>
              <a:rPr lang="en-US" dirty="0"/>
              <a:t> test)</a:t>
            </a:r>
          </a:p>
          <a:p>
            <a:r>
              <a:rPr lang="en-US" dirty="0"/>
              <a:t>Pratt’s test</a:t>
            </a:r>
          </a:p>
          <a:p>
            <a:r>
              <a:rPr lang="en-US" dirty="0"/>
              <a:t>Tourniquet test (</a:t>
            </a:r>
            <a:r>
              <a:rPr lang="en-US" dirty="0" err="1"/>
              <a:t>Mahorne-ochsner</a:t>
            </a:r>
            <a:r>
              <a:rPr lang="en-US" dirty="0"/>
              <a:t>}</a:t>
            </a:r>
          </a:p>
          <a:p>
            <a:r>
              <a:rPr lang="en-US" dirty="0" err="1"/>
              <a:t>Perthe’s</a:t>
            </a:r>
            <a:r>
              <a:rPr lang="en-US" dirty="0"/>
              <a:t> test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54549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Trendelenburg Test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0161" y="1476269"/>
            <a:ext cx="3353091" cy="251786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161" y="4216918"/>
            <a:ext cx="3279932" cy="24569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6364" y="1523835"/>
            <a:ext cx="2859272" cy="381033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25636" y="3994135"/>
            <a:ext cx="3200677" cy="2402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07581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Schwartz test(</a:t>
            </a:r>
            <a:r>
              <a:rPr lang="en-US" dirty="0" err="1"/>
              <a:t>Cruvheillier’s</a:t>
            </a:r>
            <a:r>
              <a:rPr lang="en-US" dirty="0"/>
              <a:t> sign)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7301" y="1690688"/>
            <a:ext cx="3259489" cy="43513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4407" y="1690688"/>
            <a:ext cx="3712786" cy="4956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11785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/>
              <a:t>Morissey’s</a:t>
            </a:r>
            <a:r>
              <a:rPr lang="en-US" dirty="0"/>
              <a:t> cough impulse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64248" y="1825625"/>
            <a:ext cx="3263503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60365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/>
              <a:t>Fegan’s</a:t>
            </a:r>
            <a:r>
              <a:rPr lang="en-US" dirty="0"/>
              <a:t> method (</a:t>
            </a:r>
            <a:r>
              <a:rPr lang="en-US" dirty="0" err="1"/>
              <a:t>Phallen’s</a:t>
            </a:r>
            <a:r>
              <a:rPr lang="en-US" dirty="0"/>
              <a:t> test)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2377509"/>
            <a:ext cx="4267570" cy="320067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200751"/>
            <a:ext cx="4041998" cy="3206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92576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Pratt’s test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5080" y="1690688"/>
            <a:ext cx="3633531" cy="27190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3248" y="1776040"/>
            <a:ext cx="3505504" cy="26337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09984" y="1776040"/>
            <a:ext cx="3603048" cy="2712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97338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Tourniquet test (</a:t>
            </a:r>
            <a:r>
              <a:rPr lang="en-US" dirty="0" err="1"/>
              <a:t>Mahorne-ochsner</a:t>
            </a:r>
            <a:r>
              <a:rPr lang="en-US" dirty="0"/>
              <a:t>)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35024" y="1825625"/>
            <a:ext cx="2321951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22033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/>
              <a:t>Perthe’s</a:t>
            </a:r>
            <a:r>
              <a:rPr lang="en-US" dirty="0"/>
              <a:t> test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63660" y="1825625"/>
            <a:ext cx="3264679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88280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Investigation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Doppler Examination</a:t>
            </a:r>
          </a:p>
          <a:p>
            <a:r>
              <a:rPr lang="en-US" dirty="0"/>
              <a:t>To assess flow &amp; patency of veins</a:t>
            </a:r>
          </a:p>
          <a:p>
            <a:r>
              <a:rPr lang="en-US" dirty="0"/>
              <a:t>Qualitative assessment of venous reflux</a:t>
            </a:r>
          </a:p>
          <a:p>
            <a:r>
              <a:rPr lang="en-US" dirty="0"/>
              <a:t>Evaluation of reflux in </a:t>
            </a:r>
            <a:r>
              <a:rPr lang="en-US" dirty="0" err="1"/>
              <a:t>sapheno</a:t>
            </a:r>
            <a:r>
              <a:rPr lang="en-US" dirty="0"/>
              <a:t>-femoral &amp; popliteal junctions</a:t>
            </a:r>
          </a:p>
          <a:p>
            <a:r>
              <a:rPr lang="en-US" dirty="0"/>
              <a:t>Does not give anatomic information</a:t>
            </a:r>
          </a:p>
          <a:p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5710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Chronic Venous Disease – Varicose Veins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Most common vascular disorder</a:t>
            </a:r>
          </a:p>
          <a:p>
            <a:r>
              <a:rPr lang="en-US" dirty="0"/>
              <a:t>Incidence</a:t>
            </a:r>
          </a:p>
          <a:p>
            <a:pPr marL="0" indent="0">
              <a:buNone/>
            </a:pPr>
            <a:r>
              <a:rPr lang="en-US" dirty="0"/>
              <a:t>      male : 10-15%</a:t>
            </a:r>
          </a:p>
          <a:p>
            <a:pPr marL="0" indent="0">
              <a:buNone/>
            </a:pPr>
            <a:r>
              <a:rPr lang="en-US" dirty="0"/>
              <a:t>      female : 20-25%</a:t>
            </a:r>
          </a:p>
          <a:p>
            <a:r>
              <a:rPr lang="en-US" dirty="0"/>
              <a:t>Non saphenous varicosities when included</a:t>
            </a:r>
          </a:p>
          <a:p>
            <a:pPr marL="0" indent="0">
              <a:buNone/>
            </a:pPr>
            <a:r>
              <a:rPr lang="en-US" dirty="0"/>
              <a:t>        male :45%</a:t>
            </a:r>
          </a:p>
          <a:p>
            <a:pPr marL="0" indent="0">
              <a:buNone/>
            </a:pPr>
            <a:r>
              <a:rPr lang="en-US" dirty="0"/>
              <a:t>         Female : 50%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926161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Duplex Scan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Direct detection of </a:t>
            </a:r>
            <a:r>
              <a:rPr lang="en-US" dirty="0" err="1"/>
              <a:t>valvular</a:t>
            </a:r>
            <a:r>
              <a:rPr lang="en-US" dirty="0"/>
              <a:t> efflux</a:t>
            </a:r>
          </a:p>
          <a:p>
            <a:r>
              <a:rPr lang="en-US" dirty="0"/>
              <a:t>Physiologic reflux - &lt;0.5sec</a:t>
            </a:r>
          </a:p>
          <a:p>
            <a:r>
              <a:rPr lang="en-US" dirty="0"/>
              <a:t>Pathologic reflux - &gt;0.5sec</a:t>
            </a:r>
          </a:p>
          <a:p>
            <a:r>
              <a:rPr lang="en-US" dirty="0"/>
              <a:t>Visualization of valve leaflet motions</a:t>
            </a:r>
          </a:p>
          <a:p>
            <a:r>
              <a:rPr lang="en-US" dirty="0"/>
              <a:t>Quantify degree of incompetence</a:t>
            </a:r>
          </a:p>
          <a:p>
            <a:r>
              <a:rPr lang="en-US" dirty="0"/>
              <a:t>Study of deep, superficial and perforator veins for patency and competency</a:t>
            </a:r>
          </a:p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06548" y="1690688"/>
            <a:ext cx="5681009" cy="4339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99957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err="1"/>
              <a:t>Plethysmography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     volume change of limb</a:t>
            </a:r>
          </a:p>
          <a:p>
            <a:pPr marL="0" indent="0">
              <a:buNone/>
            </a:pPr>
            <a:r>
              <a:rPr lang="en-US" dirty="0"/>
              <a:t>    secondary to changes in venous</a:t>
            </a:r>
          </a:p>
          <a:p>
            <a:pPr marL="0" indent="0">
              <a:buNone/>
            </a:pPr>
            <a:r>
              <a:rPr lang="en-US" dirty="0"/>
              <a:t>     blood flow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Pressure Measurements</a:t>
            </a:r>
          </a:p>
          <a:p>
            <a:pPr marL="0" indent="0">
              <a:buNone/>
            </a:pPr>
            <a:r>
              <a:rPr lang="en-US" dirty="0"/>
              <a:t>   </a:t>
            </a:r>
            <a:r>
              <a:rPr lang="en-US" dirty="0" err="1"/>
              <a:t>Transmural</a:t>
            </a:r>
            <a:r>
              <a:rPr lang="en-US" dirty="0"/>
              <a:t> pressure</a:t>
            </a:r>
          </a:p>
          <a:p>
            <a:pPr marL="0" indent="0">
              <a:buNone/>
            </a:pPr>
            <a:r>
              <a:rPr lang="en-US" dirty="0"/>
              <a:t>   Ambulatory venous pressure</a:t>
            </a:r>
          </a:p>
        </p:txBody>
      </p:sp>
    </p:spTree>
    <p:extLst>
      <p:ext uri="{BB962C8B-B14F-4D97-AF65-F5344CB8AC3E}">
        <p14:creationId xmlns:p14="http://schemas.microsoft.com/office/powerpoint/2010/main" val="211604786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Invasive Procedures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Ascending venography</a:t>
            </a:r>
          </a:p>
          <a:p>
            <a:r>
              <a:rPr lang="en-US" dirty="0"/>
              <a:t>Descending venography</a:t>
            </a:r>
          </a:p>
          <a:p>
            <a:r>
              <a:rPr lang="en-US" dirty="0"/>
              <a:t>CT Venography</a:t>
            </a:r>
          </a:p>
          <a:p>
            <a:r>
              <a:rPr lang="en-US" dirty="0"/>
              <a:t>MRV</a:t>
            </a:r>
          </a:p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112769" y="1412240"/>
            <a:ext cx="3285423" cy="5201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18499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CEAP Classification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Clinical </a:t>
            </a:r>
          </a:p>
          <a:p>
            <a:r>
              <a:rPr lang="en-US" dirty="0"/>
              <a:t>Etiological</a:t>
            </a:r>
          </a:p>
          <a:p>
            <a:r>
              <a:rPr lang="en-US" dirty="0"/>
              <a:t>Anatomical</a:t>
            </a:r>
          </a:p>
          <a:p>
            <a:r>
              <a:rPr lang="en-US" dirty="0"/>
              <a:t>Pathophysiological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10469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Clinical Classification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C0 – no signs of venous disease</a:t>
            </a:r>
          </a:p>
          <a:p>
            <a:r>
              <a:rPr lang="en-US" dirty="0"/>
              <a:t>C1 – </a:t>
            </a:r>
            <a:r>
              <a:rPr lang="en-US" dirty="0" err="1"/>
              <a:t>Telengiectasia</a:t>
            </a:r>
            <a:r>
              <a:rPr lang="en-US" dirty="0"/>
              <a:t> &amp; Spider veins</a:t>
            </a:r>
          </a:p>
          <a:p>
            <a:r>
              <a:rPr lang="en-US" dirty="0"/>
              <a:t>C2  + varicose veins</a:t>
            </a:r>
          </a:p>
          <a:p>
            <a:r>
              <a:rPr lang="en-US" dirty="0"/>
              <a:t>C3  + edema due to venous disease</a:t>
            </a:r>
          </a:p>
          <a:p>
            <a:r>
              <a:rPr lang="en-US" dirty="0"/>
              <a:t>C4  + skin changes, </a:t>
            </a:r>
            <a:r>
              <a:rPr lang="en-US" dirty="0" err="1"/>
              <a:t>Lipodermatosclerosis</a:t>
            </a:r>
            <a:endParaRPr lang="en-US" dirty="0"/>
          </a:p>
          <a:p>
            <a:r>
              <a:rPr lang="en-US" dirty="0"/>
              <a:t>C5 +Healed ulcer</a:t>
            </a:r>
          </a:p>
          <a:p>
            <a:r>
              <a:rPr lang="en-US" dirty="0"/>
              <a:t>C6 +Active ulcer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535248" y="1825625"/>
            <a:ext cx="1266825" cy="16859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5248" y="5245406"/>
            <a:ext cx="1019175" cy="15811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8585" y="3568853"/>
            <a:ext cx="952500" cy="16192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31898" y="1825625"/>
            <a:ext cx="1162050" cy="15716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31898" y="3706965"/>
            <a:ext cx="1000125" cy="13430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75102" y="5190576"/>
            <a:ext cx="1133475" cy="1590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1236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Etiological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Congenital  - EC</a:t>
            </a:r>
          </a:p>
          <a:p>
            <a:r>
              <a:rPr lang="en-US" dirty="0"/>
              <a:t>Primary       - EP</a:t>
            </a:r>
          </a:p>
          <a:p>
            <a:r>
              <a:rPr lang="en-US" dirty="0"/>
              <a:t>Secondary   - ES</a:t>
            </a:r>
          </a:p>
          <a:p>
            <a:pPr marL="0" indent="0">
              <a:buNone/>
            </a:pPr>
            <a:r>
              <a:rPr lang="en-US" dirty="0"/>
              <a:t>      post thrombotic</a:t>
            </a:r>
          </a:p>
          <a:p>
            <a:pPr marL="0" indent="0">
              <a:buNone/>
            </a:pPr>
            <a:r>
              <a:rPr lang="en-US" dirty="0"/>
              <a:t>      post traumatic</a:t>
            </a:r>
          </a:p>
          <a:p>
            <a:pPr marL="0" indent="0">
              <a:buNone/>
            </a:pPr>
            <a:r>
              <a:rPr lang="en-US" dirty="0"/>
              <a:t>      others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03998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Anatomic segments - 18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Superficial Veins As</a:t>
            </a:r>
          </a:p>
          <a:p>
            <a:pPr marL="0" indent="0">
              <a:buNone/>
            </a:pPr>
            <a:r>
              <a:rPr lang="en-US" dirty="0"/>
              <a:t>    1 LSV</a:t>
            </a:r>
          </a:p>
          <a:p>
            <a:pPr marL="0" indent="0">
              <a:buNone/>
            </a:pPr>
            <a:r>
              <a:rPr lang="en-US" dirty="0"/>
              <a:t>    2 Above knee</a:t>
            </a:r>
          </a:p>
          <a:p>
            <a:pPr marL="0" indent="0">
              <a:buNone/>
            </a:pPr>
            <a:r>
              <a:rPr lang="en-US" dirty="0"/>
              <a:t>    3 Below knee</a:t>
            </a:r>
          </a:p>
          <a:p>
            <a:pPr marL="0" indent="0">
              <a:buNone/>
            </a:pPr>
            <a:r>
              <a:rPr lang="en-US" dirty="0"/>
              <a:t>    4 SSV</a:t>
            </a:r>
          </a:p>
          <a:p>
            <a:pPr marL="0" indent="0">
              <a:buNone/>
            </a:pPr>
            <a:r>
              <a:rPr lang="en-US" dirty="0"/>
              <a:t>     5 Non </a:t>
            </a:r>
            <a:r>
              <a:rPr lang="en-US" dirty="0" err="1"/>
              <a:t>Saphanous</a:t>
            </a:r>
            <a:endParaRPr lang="en-US" dirty="0"/>
          </a:p>
          <a:p>
            <a:r>
              <a:rPr lang="en-US" dirty="0"/>
              <a:t>Deep Veins Ad</a:t>
            </a:r>
          </a:p>
          <a:p>
            <a:pPr marL="0" indent="0">
              <a:buNone/>
            </a:pPr>
            <a:r>
              <a:rPr lang="en-US" dirty="0"/>
              <a:t>      6 IVC</a:t>
            </a:r>
          </a:p>
          <a:p>
            <a:pPr marL="0" indent="0">
              <a:buNone/>
            </a:pPr>
            <a:r>
              <a:rPr lang="en-US" dirty="0"/>
              <a:t>      16 muscular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Perforator Veins </a:t>
            </a:r>
            <a:r>
              <a:rPr lang="en-US" dirty="0" err="1"/>
              <a:t>Ap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      17 Thigh</a:t>
            </a:r>
          </a:p>
          <a:p>
            <a:pPr marL="0" indent="0">
              <a:buNone/>
            </a:pPr>
            <a:r>
              <a:rPr lang="en-US" dirty="0"/>
              <a:t>      18 Calf</a:t>
            </a:r>
          </a:p>
          <a:p>
            <a:r>
              <a:rPr lang="en-US" dirty="0"/>
              <a:t>PATHOPHYSIOLOGIC</a:t>
            </a:r>
          </a:p>
          <a:p>
            <a:pPr marL="0" indent="0">
              <a:buNone/>
            </a:pPr>
            <a:r>
              <a:rPr lang="en-US" dirty="0"/>
              <a:t>      REFLUX                    </a:t>
            </a:r>
            <a:r>
              <a:rPr lang="en-US" dirty="0" err="1"/>
              <a:t>Pr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      OBSTRUCTION       Po</a:t>
            </a:r>
          </a:p>
          <a:p>
            <a:pPr marL="0" indent="0">
              <a:buNone/>
            </a:pPr>
            <a:r>
              <a:rPr lang="en-US" dirty="0"/>
              <a:t>      REFLUX &amp; OBSTR   Pro</a:t>
            </a:r>
          </a:p>
        </p:txBody>
      </p:sp>
    </p:spTree>
    <p:extLst>
      <p:ext uri="{BB962C8B-B14F-4D97-AF65-F5344CB8AC3E}">
        <p14:creationId xmlns:p14="http://schemas.microsoft.com/office/powerpoint/2010/main" val="139092461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Treatment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Conservative Treatment</a:t>
            </a:r>
          </a:p>
          <a:p>
            <a:r>
              <a:rPr lang="en-US" dirty="0"/>
              <a:t>Compression garments</a:t>
            </a:r>
          </a:p>
          <a:p>
            <a:r>
              <a:rPr lang="en-US" dirty="0"/>
              <a:t>Life style and risk factors modification</a:t>
            </a:r>
          </a:p>
          <a:p>
            <a:r>
              <a:rPr lang="en-US" dirty="0"/>
              <a:t>Skin care, ulcer treatment</a:t>
            </a:r>
          </a:p>
          <a:p>
            <a:r>
              <a:rPr lang="en-US" dirty="0" err="1"/>
              <a:t>Phlebotrophic</a:t>
            </a:r>
            <a:r>
              <a:rPr lang="en-US" dirty="0"/>
              <a:t> drugs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Compression Therapy</a:t>
            </a:r>
          </a:p>
          <a:p>
            <a:r>
              <a:rPr lang="en-US" dirty="0"/>
              <a:t>Elastic compression</a:t>
            </a:r>
          </a:p>
          <a:p>
            <a:pPr marL="0" indent="0">
              <a:buNone/>
            </a:pPr>
            <a:r>
              <a:rPr lang="en-US" dirty="0"/>
              <a:t>            Bandage</a:t>
            </a:r>
          </a:p>
          <a:p>
            <a:pPr marL="0" indent="0">
              <a:buNone/>
            </a:pPr>
            <a:r>
              <a:rPr lang="en-US" dirty="0"/>
              <a:t>             Stockings</a:t>
            </a:r>
          </a:p>
          <a:p>
            <a:r>
              <a:rPr lang="en-US" dirty="0"/>
              <a:t>Paste gauze (UNNA) Boot</a:t>
            </a:r>
          </a:p>
          <a:p>
            <a:r>
              <a:rPr lang="en-US" dirty="0" err="1"/>
              <a:t>Circ</a:t>
            </a:r>
            <a:r>
              <a:rPr lang="en-US" dirty="0"/>
              <a:t> aid </a:t>
            </a:r>
            <a:r>
              <a:rPr lang="en-US" dirty="0" err="1"/>
              <a:t>orthosis</a:t>
            </a:r>
            <a:endParaRPr lang="en-US" dirty="0"/>
          </a:p>
          <a:p>
            <a:r>
              <a:rPr lang="en-US" dirty="0"/>
              <a:t>Intermittent pneumatic compression</a:t>
            </a:r>
          </a:p>
        </p:txBody>
      </p:sp>
    </p:spTree>
    <p:extLst>
      <p:ext uri="{BB962C8B-B14F-4D97-AF65-F5344CB8AC3E}">
        <p14:creationId xmlns:p14="http://schemas.microsoft.com/office/powerpoint/2010/main" val="88324672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34550" y="2529681"/>
            <a:ext cx="1295400" cy="29432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Compression therapy - Action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Hemodynamic Effect:</a:t>
            </a:r>
          </a:p>
          <a:p>
            <a:r>
              <a:rPr lang="en-US" dirty="0"/>
              <a:t>Compress the legs &amp; superficial veins of leg</a:t>
            </a:r>
          </a:p>
          <a:p>
            <a:r>
              <a:rPr lang="en-US" dirty="0"/>
              <a:t>Reduce vein caliber, helps the closing of valves</a:t>
            </a:r>
          </a:p>
          <a:p>
            <a:r>
              <a:rPr lang="en-US" dirty="0"/>
              <a:t>Increase venous blood flow</a:t>
            </a:r>
          </a:p>
          <a:p>
            <a:r>
              <a:rPr lang="en-US" dirty="0"/>
              <a:t>Decrease venous blood volume</a:t>
            </a:r>
          </a:p>
          <a:p>
            <a:r>
              <a:rPr lang="en-US" dirty="0"/>
              <a:t>Reduce reflux in superficial &amp; deep veins</a:t>
            </a:r>
          </a:p>
          <a:p>
            <a:r>
              <a:rPr lang="en-US" dirty="0"/>
              <a:t>Reduces pathologically elevated venous pressure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0" y="2388711"/>
            <a:ext cx="2686050" cy="290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99949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Effects on tissues</a:t>
            </a:r>
          </a:p>
          <a:p>
            <a:r>
              <a:rPr lang="en-US" dirty="0"/>
              <a:t>Increase tissue pressure  &lt; edema</a:t>
            </a:r>
          </a:p>
          <a:p>
            <a:r>
              <a:rPr lang="en-US" dirty="0"/>
              <a:t>Reduce inflammation</a:t>
            </a:r>
          </a:p>
          <a:p>
            <a:r>
              <a:rPr lang="en-US" dirty="0"/>
              <a:t>Sustains reparative process</a:t>
            </a:r>
          </a:p>
          <a:p>
            <a:r>
              <a:rPr lang="en-US" dirty="0"/>
              <a:t>Improves movements of  tendon and joints and contraction of venous muscle pump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6801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Telangiectasia – confluence of dilated intradermal </a:t>
            </a:r>
            <a:r>
              <a:rPr lang="en-US" dirty="0" err="1"/>
              <a:t>venules</a:t>
            </a:r>
            <a:r>
              <a:rPr lang="en-US" dirty="0"/>
              <a:t> less than 1mm in diameter</a:t>
            </a:r>
          </a:p>
          <a:p>
            <a:r>
              <a:rPr lang="en-US" dirty="0"/>
              <a:t>Reticular veins – dilate bluish tortuous sub dermal veins 1-3mm in </a:t>
            </a:r>
            <a:r>
              <a:rPr lang="en-US" dirty="0" err="1"/>
              <a:t>diametet</a:t>
            </a:r>
            <a:endParaRPr lang="en-US" dirty="0"/>
          </a:p>
          <a:p>
            <a:r>
              <a:rPr lang="en-US" dirty="0"/>
              <a:t>Varicose veins – subcutaneous dilated , elongated , tortuous veins grater than 3mm involving saphenous veins, saphenous tributaries or non saphenous tributaries</a:t>
            </a:r>
          </a:p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400595" y="2019922"/>
            <a:ext cx="4724809" cy="3962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07832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59505" y="2184528"/>
            <a:ext cx="8272989" cy="3633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33284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Pharmacologic Therapy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Diuretics – limited use</a:t>
            </a:r>
          </a:p>
          <a:p>
            <a:r>
              <a:rPr lang="en-US" dirty="0"/>
              <a:t>Zinc</a:t>
            </a:r>
          </a:p>
          <a:p>
            <a:r>
              <a:rPr lang="en-US" dirty="0" err="1"/>
              <a:t>Fibrinolytic</a:t>
            </a:r>
            <a:r>
              <a:rPr lang="en-US" dirty="0"/>
              <a:t> Agents</a:t>
            </a:r>
          </a:p>
          <a:p>
            <a:pPr marL="0" indent="0">
              <a:buNone/>
            </a:pPr>
            <a:r>
              <a:rPr lang="en-US" dirty="0"/>
              <a:t>      </a:t>
            </a:r>
            <a:r>
              <a:rPr lang="en-US" dirty="0" err="1"/>
              <a:t>Stanozolol</a:t>
            </a:r>
            <a:r>
              <a:rPr lang="en-US" dirty="0"/>
              <a:t> – </a:t>
            </a:r>
            <a:r>
              <a:rPr lang="en-US" dirty="0" err="1"/>
              <a:t>Androgeni</a:t>
            </a:r>
            <a:r>
              <a:rPr lang="en-US" dirty="0"/>
              <a:t> steroid</a:t>
            </a:r>
          </a:p>
          <a:p>
            <a:pPr marL="0" indent="0">
              <a:buNone/>
            </a:pPr>
            <a:r>
              <a:rPr lang="en-US" dirty="0"/>
              <a:t>      </a:t>
            </a:r>
            <a:r>
              <a:rPr lang="en-US" dirty="0" err="1"/>
              <a:t>Oxypentiphylline</a:t>
            </a:r>
            <a:r>
              <a:rPr lang="en-US" dirty="0"/>
              <a:t>-Cytokine Ant</a:t>
            </a:r>
          </a:p>
          <a:p>
            <a:r>
              <a:rPr lang="en-US" dirty="0" err="1"/>
              <a:t>Phlebotrophic</a:t>
            </a:r>
            <a:r>
              <a:rPr lang="en-US" dirty="0"/>
              <a:t> Agents</a:t>
            </a:r>
          </a:p>
          <a:p>
            <a:pPr marL="0" indent="0">
              <a:buNone/>
            </a:pPr>
            <a:r>
              <a:rPr lang="en-US" dirty="0"/>
              <a:t>       </a:t>
            </a:r>
            <a:r>
              <a:rPr lang="en-US" dirty="0" err="1"/>
              <a:t>Hydroxy</a:t>
            </a:r>
            <a:r>
              <a:rPr lang="en-US" dirty="0"/>
              <a:t> – </a:t>
            </a:r>
            <a:r>
              <a:rPr lang="en-US" dirty="0" err="1"/>
              <a:t>Rutosides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          Calcium </a:t>
            </a:r>
            <a:r>
              <a:rPr lang="en-US" dirty="0" err="1"/>
              <a:t>dobesilate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           </a:t>
            </a:r>
            <a:r>
              <a:rPr lang="en-US" dirty="0" err="1"/>
              <a:t>Troxerutin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err="1"/>
              <a:t>Haemorrheologic</a:t>
            </a:r>
            <a:r>
              <a:rPr lang="en-US" dirty="0"/>
              <a:t> Agents</a:t>
            </a:r>
          </a:p>
          <a:p>
            <a:pPr marL="0" indent="0">
              <a:buNone/>
            </a:pPr>
            <a:r>
              <a:rPr lang="en-US" dirty="0"/>
              <a:t>          </a:t>
            </a:r>
            <a:r>
              <a:rPr lang="en-US" dirty="0" err="1"/>
              <a:t>Pentoxiphylline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          Aspirin</a:t>
            </a:r>
          </a:p>
          <a:p>
            <a:r>
              <a:rPr lang="en-US" dirty="0"/>
              <a:t>Free Radical Scavengers</a:t>
            </a:r>
          </a:p>
          <a:p>
            <a:pPr marL="0" indent="0">
              <a:buNone/>
            </a:pPr>
            <a:r>
              <a:rPr lang="en-US" dirty="0"/>
              <a:t>       Topical Allopurinol</a:t>
            </a:r>
          </a:p>
          <a:p>
            <a:pPr marL="0" indent="0">
              <a:buNone/>
            </a:pPr>
            <a:r>
              <a:rPr lang="en-US" dirty="0"/>
              <a:t>       Dimethyl </a:t>
            </a:r>
            <a:r>
              <a:rPr lang="en-US" dirty="0" err="1"/>
              <a:t>Sulfoxide</a:t>
            </a:r>
            <a:endParaRPr lang="en-US" dirty="0"/>
          </a:p>
          <a:p>
            <a:r>
              <a:rPr lang="en-US" dirty="0"/>
              <a:t>Prostaglandins E &amp; F</a:t>
            </a:r>
          </a:p>
          <a:p>
            <a:r>
              <a:rPr lang="en-US" dirty="0"/>
              <a:t>Topical therapies</a:t>
            </a:r>
          </a:p>
          <a:p>
            <a:r>
              <a:rPr lang="en-US" dirty="0"/>
              <a:t>Growth factors &amp; Cytokines</a:t>
            </a:r>
          </a:p>
          <a:p>
            <a:r>
              <a:rPr lang="en-US" dirty="0"/>
              <a:t>Skin substitutes</a:t>
            </a:r>
          </a:p>
          <a:p>
            <a:pPr marL="0" indent="0">
              <a:buNone/>
            </a:pPr>
            <a:r>
              <a:rPr lang="en-US" dirty="0"/>
              <a:t>         </a:t>
            </a:r>
          </a:p>
        </p:txBody>
      </p:sp>
    </p:spTree>
    <p:extLst>
      <p:ext uri="{BB962C8B-B14F-4D97-AF65-F5344CB8AC3E}">
        <p14:creationId xmlns:p14="http://schemas.microsoft.com/office/powerpoint/2010/main" val="114917713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/>
              <a:t>sclerotherapy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err="1"/>
              <a:t>Sclerosants</a:t>
            </a:r>
            <a:endParaRPr lang="en-US" dirty="0"/>
          </a:p>
          <a:p>
            <a:r>
              <a:rPr lang="en-US" dirty="0"/>
              <a:t> Detergents</a:t>
            </a:r>
          </a:p>
          <a:p>
            <a:pPr marL="0" indent="0">
              <a:buNone/>
            </a:pPr>
            <a:r>
              <a:rPr lang="en-US" dirty="0"/>
              <a:t>         sodium </a:t>
            </a:r>
            <a:r>
              <a:rPr lang="en-US" dirty="0" err="1"/>
              <a:t>tetradecyl</a:t>
            </a:r>
            <a:r>
              <a:rPr lang="en-US" dirty="0"/>
              <a:t> sulfate</a:t>
            </a:r>
          </a:p>
          <a:p>
            <a:pPr marL="0" indent="0">
              <a:buNone/>
            </a:pPr>
            <a:r>
              <a:rPr lang="en-US" dirty="0"/>
              <a:t>         </a:t>
            </a:r>
            <a:r>
              <a:rPr lang="en-US" dirty="0" err="1"/>
              <a:t>polidacanol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          sodium </a:t>
            </a:r>
            <a:r>
              <a:rPr lang="en-US" dirty="0" err="1"/>
              <a:t>morrhuate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          </a:t>
            </a:r>
            <a:r>
              <a:rPr lang="en-US" dirty="0" err="1"/>
              <a:t>Ethnolamine</a:t>
            </a:r>
            <a:r>
              <a:rPr lang="en-US" dirty="0"/>
              <a:t> </a:t>
            </a:r>
            <a:r>
              <a:rPr lang="en-US" dirty="0" err="1"/>
              <a:t>oleate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           </a:t>
            </a:r>
          </a:p>
          <a:p>
            <a:pPr marL="0" indent="0">
              <a:buNone/>
            </a:pPr>
            <a:r>
              <a:rPr lang="en-US" dirty="0"/>
              <a:t>       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dirty="0"/>
              <a:t>Osmotic solutions</a:t>
            </a:r>
          </a:p>
          <a:p>
            <a:pPr marL="0" indent="0">
              <a:buNone/>
            </a:pPr>
            <a:r>
              <a:rPr lang="en-US" dirty="0"/>
              <a:t>         Hypertonic Saline</a:t>
            </a:r>
          </a:p>
          <a:p>
            <a:pPr marL="0" indent="0">
              <a:buNone/>
            </a:pPr>
            <a:r>
              <a:rPr lang="en-US" dirty="0"/>
              <a:t>         hypertonic saline &amp; Dextrose</a:t>
            </a:r>
          </a:p>
          <a:p>
            <a:pPr marL="0" indent="0">
              <a:buNone/>
            </a:pPr>
            <a:r>
              <a:rPr lang="en-US" dirty="0"/>
              <a:t>         sodium salicylate</a:t>
            </a:r>
          </a:p>
          <a:p>
            <a:r>
              <a:rPr lang="en-US" dirty="0"/>
              <a:t>Chemical irritants</a:t>
            </a:r>
          </a:p>
          <a:p>
            <a:pPr marL="0" indent="0">
              <a:buNone/>
            </a:pPr>
            <a:r>
              <a:rPr lang="en-US" dirty="0"/>
              <a:t>           </a:t>
            </a:r>
            <a:r>
              <a:rPr lang="en-US" dirty="0" err="1"/>
              <a:t>polyiodinated</a:t>
            </a:r>
            <a:r>
              <a:rPr lang="en-US" dirty="0"/>
              <a:t> iodine</a:t>
            </a:r>
          </a:p>
          <a:p>
            <a:pPr marL="0" indent="0">
              <a:buNone/>
            </a:pPr>
            <a:r>
              <a:rPr lang="en-US" dirty="0"/>
              <a:t>            </a:t>
            </a:r>
            <a:r>
              <a:rPr lang="en-US" dirty="0" err="1"/>
              <a:t>chromated</a:t>
            </a:r>
            <a:r>
              <a:rPr lang="en-US" dirty="0"/>
              <a:t> </a:t>
            </a:r>
            <a:r>
              <a:rPr lang="en-US" dirty="0" err="1"/>
              <a:t>glycerine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953559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/>
              <a:t>Microsclerotherapy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30 G needle</a:t>
            </a:r>
          </a:p>
          <a:p>
            <a:r>
              <a:rPr lang="en-US" dirty="0"/>
              <a:t>0.1 – 0.25 Sodium </a:t>
            </a:r>
            <a:r>
              <a:rPr lang="en-US" dirty="0" err="1"/>
              <a:t>tetradecyl</a:t>
            </a:r>
            <a:r>
              <a:rPr lang="en-US" dirty="0"/>
              <a:t> </a:t>
            </a:r>
            <a:r>
              <a:rPr lang="en-US" dirty="0" err="1"/>
              <a:t>sulphate</a:t>
            </a:r>
            <a:endParaRPr lang="en-US" dirty="0"/>
          </a:p>
          <a:p>
            <a:r>
              <a:rPr lang="en-US" dirty="0"/>
              <a:t>Needs multiple sessions</a:t>
            </a:r>
          </a:p>
          <a:p>
            <a:r>
              <a:rPr lang="en-US" dirty="0"/>
              <a:t>Needs compression  therapy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897462" y="2379617"/>
            <a:ext cx="3731075" cy="3243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90123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Foam </a:t>
            </a:r>
            <a:r>
              <a:rPr lang="en-US" dirty="0" err="1"/>
              <a:t>sclerotherapy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err="1"/>
              <a:t>Tessari</a:t>
            </a:r>
            <a:r>
              <a:rPr lang="en-US" dirty="0"/>
              <a:t> technique</a:t>
            </a:r>
          </a:p>
          <a:p>
            <a:r>
              <a:rPr lang="en-US" dirty="0"/>
              <a:t>1part of sodium </a:t>
            </a:r>
            <a:r>
              <a:rPr lang="en-US" dirty="0" err="1"/>
              <a:t>tetradecyl</a:t>
            </a:r>
            <a:r>
              <a:rPr lang="en-US" dirty="0"/>
              <a:t> </a:t>
            </a:r>
            <a:r>
              <a:rPr lang="en-US" dirty="0" err="1"/>
              <a:t>sulphate</a:t>
            </a:r>
            <a:r>
              <a:rPr lang="en-US" dirty="0"/>
              <a:t> and 4 parts of air agitated using two syringes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830299" y="1825625"/>
            <a:ext cx="3865402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37513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Surgical treatment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err="1"/>
              <a:t>Truncal</a:t>
            </a:r>
            <a:r>
              <a:rPr lang="en-US" dirty="0"/>
              <a:t> Varicose veins (LSV &amp; SSV) with incompetence</a:t>
            </a:r>
          </a:p>
          <a:p>
            <a:pPr marL="0" indent="0">
              <a:buNone/>
            </a:pPr>
            <a:r>
              <a:rPr lang="en-US" dirty="0"/>
              <a:t>    </a:t>
            </a:r>
            <a:r>
              <a:rPr lang="en-US" dirty="0" err="1"/>
              <a:t>Sapheno</a:t>
            </a:r>
            <a:r>
              <a:rPr lang="en-US" dirty="0"/>
              <a:t> –femoral/</a:t>
            </a:r>
            <a:r>
              <a:rPr lang="en-US" dirty="0" err="1"/>
              <a:t>sapheno</a:t>
            </a:r>
            <a:r>
              <a:rPr lang="en-US" dirty="0"/>
              <a:t>-popliteal ligation &amp; stripping of LSV/SSV</a:t>
            </a:r>
          </a:p>
          <a:p>
            <a:r>
              <a:rPr lang="en-US" dirty="0"/>
              <a:t>Branch varicosities</a:t>
            </a:r>
          </a:p>
          <a:p>
            <a:pPr marL="0" indent="0">
              <a:buNone/>
            </a:pPr>
            <a:r>
              <a:rPr lang="en-US" dirty="0"/>
              <a:t>    Avulsions via multiple stabs</a:t>
            </a:r>
          </a:p>
          <a:p>
            <a:r>
              <a:rPr lang="en-US" dirty="0" err="1"/>
              <a:t>Incompetant</a:t>
            </a:r>
            <a:r>
              <a:rPr lang="en-US" dirty="0"/>
              <a:t> perforators</a:t>
            </a:r>
          </a:p>
          <a:p>
            <a:pPr marL="0" indent="0">
              <a:buNone/>
            </a:pPr>
            <a:r>
              <a:rPr lang="en-US" dirty="0"/>
              <a:t>   individual ligation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571682" y="1825624"/>
            <a:ext cx="4781399" cy="4016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1584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Endo venous laser surgery</a:t>
            </a:r>
          </a:p>
          <a:p>
            <a:r>
              <a:rPr lang="en-US" dirty="0" err="1"/>
              <a:t>Endoluninal</a:t>
            </a:r>
            <a:r>
              <a:rPr lang="en-US" dirty="0"/>
              <a:t> obliteration by heat</a:t>
            </a:r>
          </a:p>
          <a:p>
            <a:r>
              <a:rPr lang="en-US" dirty="0"/>
              <a:t>Induced collagen contraction and denudation of endothelium</a:t>
            </a:r>
          </a:p>
          <a:p>
            <a:r>
              <a:rPr lang="en-US" dirty="0" err="1"/>
              <a:t>Fbrosis</a:t>
            </a:r>
            <a:endParaRPr lang="en-US" dirty="0"/>
          </a:p>
          <a:p>
            <a:r>
              <a:rPr lang="en-US" dirty="0"/>
              <a:t>810nm &amp; 1470nm Diode laser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677025" y="2458244"/>
            <a:ext cx="4171950" cy="30861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4453" y="4872184"/>
            <a:ext cx="2469094" cy="999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3537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Radiofrequency ablation</a:t>
            </a:r>
          </a:p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72200" y="1980867"/>
            <a:ext cx="5181600" cy="404085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0162" y="2517272"/>
            <a:ext cx="2816596" cy="4340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56465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Deep Vein Thrombosis (DVT)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In </a:t>
            </a:r>
            <a:r>
              <a:rPr lang="en-US" dirty="0" err="1"/>
              <a:t>conjuction</a:t>
            </a:r>
            <a:r>
              <a:rPr lang="en-US" dirty="0"/>
              <a:t> with Pulmonary Embolism DVT leading cause of in hospital mortality in USA</a:t>
            </a:r>
          </a:p>
          <a:p>
            <a:r>
              <a:rPr lang="en-US" dirty="0"/>
              <a:t>1 in 20 persons develop DVT in course of his or her life time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393952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Formation of semi solid coagulum with in flowing blood in any deep veins of body usually in lower limb and pelvic veins</a:t>
            </a:r>
          </a:p>
          <a:p>
            <a:r>
              <a:rPr lang="en-US" dirty="0"/>
              <a:t>DVT originates in lower extremity venous system </a:t>
            </a:r>
          </a:p>
          <a:p>
            <a:r>
              <a:rPr lang="en-US" dirty="0"/>
              <a:t>Starts at calf veins &amp;progress proximally into popliteal, femoral, iliac veins &amp; IVC</a:t>
            </a:r>
          </a:p>
          <a:p>
            <a:r>
              <a:rPr lang="en-US" dirty="0"/>
              <a:t>80-90% of PE originate here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329487" y="2401094"/>
            <a:ext cx="2867025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2302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011501"/>
            <a:ext cx="2286198" cy="411515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3908" y="1331794"/>
            <a:ext cx="2664183" cy="41944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33357" y="2011501"/>
            <a:ext cx="2377646" cy="4267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1188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Virchow’s Triad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&gt; 100 </a:t>
            </a:r>
            <a:r>
              <a:rPr lang="en-US" dirty="0" err="1"/>
              <a:t>yrs</a:t>
            </a:r>
            <a:r>
              <a:rPr lang="en-US" dirty="0"/>
              <a:t> ago Virchow described triad of factors for the development of venous thrombosis</a:t>
            </a:r>
          </a:p>
          <a:p>
            <a:r>
              <a:rPr lang="en-US" dirty="0"/>
              <a:t>Alteration in normal blood flow</a:t>
            </a:r>
          </a:p>
          <a:p>
            <a:r>
              <a:rPr lang="en-US" dirty="0"/>
              <a:t>Injury to vascular endothelium</a:t>
            </a:r>
          </a:p>
          <a:p>
            <a:r>
              <a:rPr lang="en-US" dirty="0"/>
              <a:t>Alteration in constituents of blood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3300" y="2663031"/>
            <a:ext cx="2819400" cy="2676525"/>
          </a:xfrm>
        </p:spPr>
      </p:pic>
    </p:spTree>
    <p:extLst>
      <p:ext uri="{BB962C8B-B14F-4D97-AF65-F5344CB8AC3E}">
        <p14:creationId xmlns:p14="http://schemas.microsoft.com/office/powerpoint/2010/main" val="276572894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Venous Stasis :</a:t>
            </a:r>
          </a:p>
          <a:p>
            <a:r>
              <a:rPr lang="en-US" dirty="0"/>
              <a:t>Advancing age</a:t>
            </a:r>
          </a:p>
          <a:p>
            <a:r>
              <a:rPr lang="en-US" dirty="0"/>
              <a:t>Obesity</a:t>
            </a:r>
          </a:p>
          <a:p>
            <a:r>
              <a:rPr lang="en-US" dirty="0"/>
              <a:t>Prolong bed rest &gt;4days</a:t>
            </a:r>
          </a:p>
          <a:p>
            <a:r>
              <a:rPr lang="en-US" dirty="0"/>
              <a:t>Immobilization</a:t>
            </a:r>
          </a:p>
          <a:p>
            <a:r>
              <a:rPr lang="en-US" dirty="0"/>
              <a:t>Limb paralysis</a:t>
            </a:r>
          </a:p>
          <a:p>
            <a:r>
              <a:rPr lang="en-US" dirty="0"/>
              <a:t>Extended travel</a:t>
            </a:r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err="1"/>
              <a:t>Hypercoagulable</a:t>
            </a:r>
            <a:r>
              <a:rPr lang="en-US" dirty="0"/>
              <a:t> status :</a:t>
            </a:r>
          </a:p>
          <a:p>
            <a:r>
              <a:rPr lang="en-US" dirty="0"/>
              <a:t>Surgery, trauma, responsible for 40% TED</a:t>
            </a:r>
          </a:p>
          <a:p>
            <a:r>
              <a:rPr lang="en-US" dirty="0"/>
              <a:t>Malignancy</a:t>
            </a:r>
          </a:p>
          <a:p>
            <a:r>
              <a:rPr lang="en-US" dirty="0"/>
              <a:t>Increased estrogen levels – due fall in protein s</a:t>
            </a:r>
          </a:p>
          <a:p>
            <a:r>
              <a:rPr lang="en-US" dirty="0"/>
              <a:t>Inherited disorders of coagulation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773204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Acquired disorders of coagulation</a:t>
            </a:r>
          </a:p>
          <a:p>
            <a:pPr marL="0" indent="0">
              <a:buNone/>
            </a:pPr>
            <a:r>
              <a:rPr lang="en-US" dirty="0"/>
              <a:t>      </a:t>
            </a:r>
            <a:r>
              <a:rPr lang="en-US" dirty="0" err="1"/>
              <a:t>Nephrotic</a:t>
            </a:r>
            <a:r>
              <a:rPr lang="en-US" dirty="0"/>
              <a:t> syndrome</a:t>
            </a:r>
          </a:p>
          <a:p>
            <a:pPr marL="0" indent="0">
              <a:buNone/>
            </a:pPr>
            <a:r>
              <a:rPr lang="en-US" dirty="0"/>
              <a:t>      </a:t>
            </a:r>
            <a:r>
              <a:rPr lang="en-US" dirty="0" err="1"/>
              <a:t>Antiphospholipid</a:t>
            </a:r>
            <a:r>
              <a:rPr lang="en-US" dirty="0"/>
              <a:t> Ab</a:t>
            </a:r>
          </a:p>
          <a:p>
            <a:pPr marL="0" indent="0">
              <a:buNone/>
            </a:pPr>
            <a:r>
              <a:rPr lang="en-US" dirty="0"/>
              <a:t>      inflammatory process</a:t>
            </a:r>
          </a:p>
          <a:p>
            <a:pPr marL="0" indent="0">
              <a:buNone/>
            </a:pPr>
            <a:r>
              <a:rPr lang="en-US" dirty="0"/>
              <a:t>             SLE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Endothelial injury</a:t>
            </a:r>
          </a:p>
          <a:p>
            <a:pPr marL="0" indent="0">
              <a:buNone/>
            </a:pPr>
            <a:r>
              <a:rPr lang="en-US" dirty="0"/>
              <a:t>     Trauma</a:t>
            </a:r>
          </a:p>
          <a:p>
            <a:pPr marL="0" indent="0">
              <a:buNone/>
            </a:pPr>
            <a:r>
              <a:rPr lang="en-US" dirty="0"/>
              <a:t>      Surgery</a:t>
            </a:r>
          </a:p>
          <a:p>
            <a:pPr marL="0" indent="0">
              <a:buNone/>
            </a:pPr>
            <a:r>
              <a:rPr lang="en-US" dirty="0"/>
              <a:t>       invasive procedures</a:t>
            </a:r>
          </a:p>
          <a:p>
            <a:pPr marL="0" indent="0">
              <a:buNone/>
            </a:pPr>
            <a:r>
              <a:rPr lang="en-US" dirty="0"/>
              <a:t>       iatrogenic</a:t>
            </a:r>
          </a:p>
        </p:txBody>
      </p:sp>
    </p:spTree>
    <p:extLst>
      <p:ext uri="{BB962C8B-B14F-4D97-AF65-F5344CB8AC3E}">
        <p14:creationId xmlns:p14="http://schemas.microsoft.com/office/powerpoint/2010/main" val="204751485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Spectrum of Disease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Asymptomatic</a:t>
            </a:r>
          </a:p>
          <a:p>
            <a:r>
              <a:rPr lang="en-US" dirty="0"/>
              <a:t>Symptomatic</a:t>
            </a:r>
          </a:p>
          <a:p>
            <a:pPr marL="0" indent="0">
              <a:buNone/>
            </a:pPr>
            <a:r>
              <a:rPr lang="en-US" dirty="0"/>
              <a:t>        Acute DVT</a:t>
            </a:r>
          </a:p>
          <a:p>
            <a:pPr marL="0" indent="0">
              <a:buNone/>
            </a:pPr>
            <a:r>
              <a:rPr lang="en-US" dirty="0"/>
              <a:t>          limb </a:t>
            </a:r>
            <a:r>
              <a:rPr lang="en-US" dirty="0" err="1"/>
              <a:t>pain,edema,phlegmasia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        Pulmonary Embolism</a:t>
            </a:r>
          </a:p>
          <a:p>
            <a:pPr marL="0" indent="0">
              <a:buNone/>
            </a:pPr>
            <a:r>
              <a:rPr lang="en-US" dirty="0"/>
              <a:t>          </a:t>
            </a:r>
            <a:r>
              <a:rPr lang="en-US" dirty="0" err="1"/>
              <a:t>Resp.distress</a:t>
            </a:r>
            <a:r>
              <a:rPr lang="en-US" dirty="0"/>
              <a:t>, heart failure</a:t>
            </a:r>
          </a:p>
          <a:p>
            <a:pPr marL="0" indent="0">
              <a:buNone/>
            </a:pPr>
            <a:r>
              <a:rPr lang="en-US" dirty="0"/>
              <a:t>           Death</a:t>
            </a:r>
          </a:p>
          <a:p>
            <a:pPr marL="0" indent="0">
              <a:buNone/>
            </a:pPr>
            <a:r>
              <a:rPr lang="en-US" dirty="0"/>
              <a:t>         Chronic Venous Insufficiency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271295"/>
            <a:ext cx="5181600" cy="3459998"/>
          </a:xfrm>
        </p:spPr>
      </p:pic>
    </p:spTree>
    <p:extLst>
      <p:ext uri="{BB962C8B-B14F-4D97-AF65-F5344CB8AC3E}">
        <p14:creationId xmlns:p14="http://schemas.microsoft.com/office/powerpoint/2010/main" val="72402137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DVT Symptoms</a:t>
            </a:r>
          </a:p>
          <a:p>
            <a:pPr marL="0" indent="0">
              <a:buNone/>
            </a:pPr>
            <a:r>
              <a:rPr lang="en-US" dirty="0"/>
              <a:t>      sudden Swelling</a:t>
            </a:r>
          </a:p>
          <a:p>
            <a:pPr marL="0" indent="0">
              <a:buNone/>
            </a:pPr>
            <a:r>
              <a:rPr lang="en-US" dirty="0"/>
              <a:t>      Limb pain</a:t>
            </a:r>
          </a:p>
          <a:p>
            <a:pPr marL="0" indent="0">
              <a:buNone/>
            </a:pPr>
            <a:r>
              <a:rPr lang="en-US" dirty="0"/>
              <a:t>      pain on dorsiflexion of foot </a:t>
            </a:r>
          </a:p>
          <a:p>
            <a:pPr marL="0" indent="0">
              <a:buNone/>
            </a:pPr>
            <a:r>
              <a:rPr lang="en-US" dirty="0"/>
              <a:t>       with knee flexed 90 degrees</a:t>
            </a:r>
          </a:p>
          <a:p>
            <a:pPr marL="0" indent="0">
              <a:buNone/>
            </a:pPr>
            <a:r>
              <a:rPr lang="en-US" dirty="0"/>
              <a:t>             Homan’s sign</a:t>
            </a:r>
          </a:p>
          <a:p>
            <a:pPr marL="0" indent="0">
              <a:buNone/>
            </a:pPr>
            <a:r>
              <a:rPr lang="en-US" dirty="0"/>
              <a:t>             not sensitive or specific </a:t>
            </a:r>
          </a:p>
          <a:p>
            <a:pPr marL="0" indent="0">
              <a:buNone/>
            </a:pPr>
            <a:r>
              <a:rPr lang="en-US" dirty="0"/>
              <a:t>       dilated veins, </a:t>
            </a:r>
            <a:r>
              <a:rPr lang="en-US" dirty="0" err="1"/>
              <a:t>cyanosis,pallor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1350" y="2077244"/>
            <a:ext cx="3543300" cy="3848100"/>
          </a:xfrm>
        </p:spPr>
      </p:pic>
    </p:spTree>
    <p:extLst>
      <p:ext uri="{BB962C8B-B14F-4D97-AF65-F5344CB8AC3E}">
        <p14:creationId xmlns:p14="http://schemas.microsoft.com/office/powerpoint/2010/main" val="278261085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Extensive thrombosis in thigh and pelvis may lead to PHLEGMASIA ALBA DOLENS (inflammation white pain)</a:t>
            </a:r>
          </a:p>
          <a:p>
            <a:r>
              <a:rPr lang="en-US" dirty="0"/>
              <a:t>Associated with arterial spasm</a:t>
            </a:r>
          </a:p>
          <a:p>
            <a:r>
              <a:rPr lang="en-US" dirty="0"/>
              <a:t>Painful pale with poor or absent pedal pulses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4712" y="2101056"/>
            <a:ext cx="3076575" cy="3800475"/>
          </a:xfrm>
        </p:spPr>
      </p:pic>
    </p:spTree>
    <p:extLst>
      <p:ext uri="{BB962C8B-B14F-4D97-AF65-F5344CB8AC3E}">
        <p14:creationId xmlns:p14="http://schemas.microsoft.com/office/powerpoint/2010/main" val="146000484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Massive </a:t>
            </a:r>
            <a:r>
              <a:rPr lang="en-US" dirty="0" err="1"/>
              <a:t>ilio</a:t>
            </a:r>
            <a:r>
              <a:rPr lang="en-US" dirty="0"/>
              <a:t> femoral DVT –complete impediment of venous outflow may lead to cessation of arterial inflow</a:t>
            </a:r>
          </a:p>
          <a:p>
            <a:r>
              <a:rPr lang="en-US" dirty="0"/>
              <a:t>PHLEGMASIA CERULA DOLENS (inflammation blue pain)</a:t>
            </a:r>
          </a:p>
          <a:p>
            <a:r>
              <a:rPr lang="en-US" dirty="0"/>
              <a:t>Venous gangrene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72200" y="2350519"/>
            <a:ext cx="5181600" cy="330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44342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Immediate complications</a:t>
            </a:r>
          </a:p>
          <a:p>
            <a:r>
              <a:rPr lang="en-US" dirty="0"/>
              <a:t>PE 12-33%</a:t>
            </a:r>
          </a:p>
          <a:p>
            <a:r>
              <a:rPr lang="en-US" dirty="0"/>
              <a:t>200,000 deaths /year</a:t>
            </a:r>
          </a:p>
          <a:p>
            <a:r>
              <a:rPr lang="en-US" dirty="0"/>
              <a:t>Leading cause of preventable in-hospital mortality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Long term complications</a:t>
            </a:r>
          </a:p>
          <a:p>
            <a:r>
              <a:rPr lang="en-US" dirty="0"/>
              <a:t>Post thrombotic syndrome</a:t>
            </a:r>
          </a:p>
          <a:p>
            <a:r>
              <a:rPr lang="en-US" dirty="0"/>
              <a:t>Pain &amp; swelling -67%</a:t>
            </a:r>
          </a:p>
          <a:p>
            <a:r>
              <a:rPr lang="en-US" dirty="0"/>
              <a:t>Pigmentation – 23%</a:t>
            </a:r>
          </a:p>
          <a:p>
            <a:r>
              <a:rPr lang="en-US" dirty="0"/>
              <a:t>Ulceration -5%</a:t>
            </a:r>
          </a:p>
          <a:p>
            <a:r>
              <a:rPr lang="en-US" dirty="0"/>
              <a:t>20-30% with in 5yr </a:t>
            </a:r>
            <a:r>
              <a:rPr lang="en-US" dirty="0" err="1"/>
              <a:t>valvular</a:t>
            </a:r>
            <a:r>
              <a:rPr lang="en-US" dirty="0"/>
              <a:t> incompetence &amp; luminal obstruction leads to more severe morbidity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601243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" y="0"/>
            <a:ext cx="120929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43846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Diagnosis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D-dimer Assay</a:t>
            </a:r>
          </a:p>
          <a:p>
            <a:r>
              <a:rPr lang="en-US" dirty="0"/>
              <a:t>Originally described in 1970s</a:t>
            </a:r>
          </a:p>
          <a:p>
            <a:r>
              <a:rPr lang="en-US" dirty="0"/>
              <a:t>Fibrin fragment present in fresh fibrin clot &amp; FDP of cross linked fibrin</a:t>
            </a:r>
          </a:p>
          <a:p>
            <a:r>
              <a:rPr lang="en-US" dirty="0"/>
              <a:t>Marker for action of plasmin on fibrin</a:t>
            </a:r>
          </a:p>
          <a:p>
            <a:r>
              <a:rPr lang="en-US" dirty="0"/>
              <a:t>Sensitivity 98.4%</a:t>
            </a:r>
          </a:p>
          <a:p>
            <a:r>
              <a:rPr lang="en-US" dirty="0"/>
              <a:t>High - Does not confirm diagnosis due to low specificity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Negative results rules out DVT</a:t>
            </a:r>
          </a:p>
          <a:p>
            <a:r>
              <a:rPr lang="en-US" dirty="0"/>
              <a:t>Also elevated in trauma, recent surgery, </a:t>
            </a:r>
            <a:r>
              <a:rPr lang="en-US" dirty="0" err="1"/>
              <a:t>haemorrhage</a:t>
            </a:r>
            <a:r>
              <a:rPr lang="en-US" dirty="0"/>
              <a:t>, sepsis, cancer, pregnancy, liver disease</a:t>
            </a:r>
          </a:p>
        </p:txBody>
      </p:sp>
    </p:spTree>
    <p:extLst>
      <p:ext uri="{BB962C8B-B14F-4D97-AF65-F5344CB8AC3E}">
        <p14:creationId xmlns:p14="http://schemas.microsoft.com/office/powerpoint/2010/main" val="28743227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Risk factors</a:t>
            </a:r>
          </a:p>
          <a:p>
            <a:r>
              <a:rPr lang="en-US" dirty="0"/>
              <a:t>Female gender</a:t>
            </a:r>
          </a:p>
          <a:p>
            <a:r>
              <a:rPr lang="en-US" dirty="0"/>
              <a:t>Advanced age</a:t>
            </a:r>
          </a:p>
          <a:p>
            <a:r>
              <a:rPr lang="en-US" dirty="0"/>
              <a:t>Caucasian race</a:t>
            </a:r>
          </a:p>
          <a:p>
            <a:r>
              <a:rPr lang="en-US" dirty="0"/>
              <a:t>Family history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Accelerators</a:t>
            </a:r>
          </a:p>
          <a:p>
            <a:r>
              <a:rPr lang="en-US" dirty="0"/>
              <a:t>Pregnancy</a:t>
            </a:r>
          </a:p>
          <a:p>
            <a:r>
              <a:rPr lang="en-US" dirty="0"/>
              <a:t>Obesity</a:t>
            </a:r>
          </a:p>
          <a:p>
            <a:r>
              <a:rPr lang="en-US" dirty="0"/>
              <a:t>Professions need long standing</a:t>
            </a:r>
          </a:p>
          <a:p>
            <a:r>
              <a:rPr lang="en-US" dirty="0"/>
              <a:t>Oral contraceptives</a:t>
            </a:r>
          </a:p>
        </p:txBody>
      </p:sp>
    </p:spTree>
    <p:extLst>
      <p:ext uri="{BB962C8B-B14F-4D97-AF65-F5344CB8AC3E}">
        <p14:creationId xmlns:p14="http://schemas.microsoft.com/office/powerpoint/2010/main" val="114741461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Duplex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Non invasive, Bedside exam</a:t>
            </a:r>
          </a:p>
          <a:p>
            <a:r>
              <a:rPr lang="en-US" dirty="0"/>
              <a:t>96% sensitive &amp; 100% specific</a:t>
            </a:r>
          </a:p>
          <a:p>
            <a:r>
              <a:rPr lang="en-US" dirty="0"/>
              <a:t>Normal veins –collapse with compression and lumen is free</a:t>
            </a:r>
          </a:p>
          <a:p>
            <a:r>
              <a:rPr lang="en-US" dirty="0"/>
              <a:t>In DVT vein is dilated , lumen shows thrombus and non compressible veins with poor or no venous flow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9500" y="2272506"/>
            <a:ext cx="2667000" cy="3457575"/>
          </a:xfrm>
        </p:spPr>
      </p:pic>
    </p:spTree>
    <p:extLst>
      <p:ext uri="{BB962C8B-B14F-4D97-AF65-F5344CB8AC3E}">
        <p14:creationId xmlns:p14="http://schemas.microsoft.com/office/powerpoint/2010/main" val="155472665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Venography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Iodinated contrast injection into venous system</a:t>
            </a:r>
          </a:p>
          <a:p>
            <a:r>
              <a:rPr lang="en-US" dirty="0"/>
              <a:t>DVT is visualized as filling defect</a:t>
            </a:r>
          </a:p>
          <a:p>
            <a:r>
              <a:rPr lang="en-US" dirty="0"/>
              <a:t>Invasive</a:t>
            </a:r>
          </a:p>
          <a:p>
            <a:r>
              <a:rPr lang="en-US" dirty="0"/>
              <a:t>Contrast complications</a:t>
            </a:r>
          </a:p>
          <a:p>
            <a:r>
              <a:rPr lang="en-US" dirty="0"/>
              <a:t>Needs radiology suite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46029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ACCP Guidelines – Prevention</a:t>
            </a:r>
            <a:br>
              <a:rPr lang="en-US" dirty="0"/>
            </a:br>
            <a:r>
              <a:rPr lang="en-US" dirty="0"/>
              <a:t>Risk Stratification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1460" y="1690689"/>
            <a:ext cx="11727180" cy="5090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91688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General Surgery Patients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1460" y="1384611"/>
            <a:ext cx="11772900" cy="539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11109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Prevention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5000 units of heparin 2 hours preoperatively than every 12 hours post operatively ( 5 days or until discharged)</a:t>
            </a:r>
          </a:p>
          <a:p>
            <a:r>
              <a:rPr lang="en-US" dirty="0"/>
              <a:t>Twice or three times daily regimen</a:t>
            </a:r>
          </a:p>
          <a:p>
            <a:pPr marL="0" indent="0">
              <a:buNone/>
            </a:pPr>
            <a:r>
              <a:rPr lang="en-US" dirty="0"/>
              <a:t>          twice has lower rates of bleeding complication</a:t>
            </a:r>
          </a:p>
          <a:p>
            <a:pPr marL="0" indent="0">
              <a:buNone/>
            </a:pPr>
            <a:r>
              <a:rPr lang="en-US" dirty="0"/>
              <a:t>          three times trend towards better efficacy in preventing VTE </a:t>
            </a:r>
          </a:p>
          <a:p>
            <a:pPr marL="0" indent="0">
              <a:buNone/>
            </a:pPr>
            <a:r>
              <a:rPr lang="en-US" dirty="0"/>
              <a:t>          events</a:t>
            </a:r>
          </a:p>
          <a:p>
            <a:r>
              <a:rPr lang="en-US" dirty="0"/>
              <a:t>LMWH Regimen</a:t>
            </a:r>
          </a:p>
        </p:txBody>
      </p:sp>
    </p:spTree>
    <p:extLst>
      <p:ext uri="{BB962C8B-B14F-4D97-AF65-F5344CB8AC3E}">
        <p14:creationId xmlns:p14="http://schemas.microsoft.com/office/powerpoint/2010/main" val="37211984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LMWH – </a:t>
            </a:r>
            <a:r>
              <a:rPr lang="en-US" dirty="0" err="1"/>
              <a:t>Lovenox</a:t>
            </a:r>
            <a:r>
              <a:rPr lang="en-US" dirty="0"/>
              <a:t>(Enoxaparin)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690688"/>
            <a:ext cx="12031980" cy="5167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733733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6040" y="160020"/>
            <a:ext cx="7109460" cy="6697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86987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8218" y="237467"/>
            <a:ext cx="6035563" cy="6383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50865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"/>
            <a:ext cx="6545580" cy="982979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Anticoagulation is the main stay of initial treatment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982980"/>
            <a:ext cx="10515600" cy="5680886"/>
          </a:xfrm>
        </p:spPr>
      </p:pic>
    </p:spTree>
    <p:extLst>
      <p:ext uri="{BB962C8B-B14F-4D97-AF65-F5344CB8AC3E}">
        <p14:creationId xmlns:p14="http://schemas.microsoft.com/office/powerpoint/2010/main" val="3552417206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" y="66537"/>
            <a:ext cx="12031980" cy="6791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8398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Venous system of lower limbs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err="1"/>
              <a:t>Superfical</a:t>
            </a:r>
            <a:r>
              <a:rPr lang="en-US" dirty="0"/>
              <a:t> veins</a:t>
            </a:r>
          </a:p>
          <a:p>
            <a:r>
              <a:rPr lang="en-US" dirty="0"/>
              <a:t>Deep veins</a:t>
            </a:r>
          </a:p>
          <a:p>
            <a:r>
              <a:rPr lang="en-US" dirty="0"/>
              <a:t>perforators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Superficial veins</a:t>
            </a:r>
          </a:p>
          <a:p>
            <a:r>
              <a:rPr lang="en-US" dirty="0"/>
              <a:t>Long saphenous venous system</a:t>
            </a:r>
          </a:p>
          <a:p>
            <a:r>
              <a:rPr lang="en-US" dirty="0"/>
              <a:t>Short saphenous venous system</a:t>
            </a:r>
          </a:p>
        </p:txBody>
      </p:sp>
    </p:spTree>
    <p:extLst>
      <p:ext uri="{BB962C8B-B14F-4D97-AF65-F5344CB8AC3E}">
        <p14:creationId xmlns:p14="http://schemas.microsoft.com/office/powerpoint/2010/main" val="3997136034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Treatment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6234" y="1839280"/>
            <a:ext cx="11639546" cy="485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042115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err="1"/>
              <a:t>Phlegmasia</a:t>
            </a:r>
            <a:endParaRPr lang="en-US" dirty="0"/>
          </a:p>
          <a:p>
            <a:r>
              <a:rPr lang="en-US" dirty="0"/>
              <a:t>Treat with thrombolysis or surgery</a:t>
            </a:r>
          </a:p>
          <a:p>
            <a:r>
              <a:rPr lang="en-US" dirty="0"/>
              <a:t>Anticoagulation may not prevent progression in these patients</a:t>
            </a:r>
          </a:p>
          <a:p>
            <a:r>
              <a:rPr lang="en-US" dirty="0"/>
              <a:t>Limb loss possible</a:t>
            </a:r>
          </a:p>
        </p:txBody>
      </p:sp>
    </p:spTree>
    <p:extLst>
      <p:ext uri="{BB962C8B-B14F-4D97-AF65-F5344CB8AC3E}">
        <p14:creationId xmlns:p14="http://schemas.microsoft.com/office/powerpoint/2010/main" val="185375096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3200" dirty="0"/>
              <a:t>Catheter Directed Thrombolysis</a:t>
            </a:r>
          </a:p>
          <a:p>
            <a:pPr marL="0" indent="0">
              <a:buNone/>
            </a:pPr>
            <a:r>
              <a:rPr lang="en-US" sz="3200" dirty="0"/>
              <a:t>  - </a:t>
            </a:r>
            <a:r>
              <a:rPr lang="en-US" sz="3200" dirty="0" err="1"/>
              <a:t>iliofemoral</a:t>
            </a:r>
            <a:r>
              <a:rPr lang="en-US" sz="3200" dirty="0"/>
              <a:t> DVT</a:t>
            </a:r>
          </a:p>
          <a:p>
            <a:pPr marL="0" indent="0">
              <a:buNone/>
            </a:pPr>
            <a:r>
              <a:rPr lang="en-US" sz="3200" dirty="0"/>
              <a:t>  - symptoms &lt;14 days</a:t>
            </a:r>
          </a:p>
          <a:p>
            <a:pPr marL="0" indent="0">
              <a:buNone/>
            </a:pPr>
            <a:r>
              <a:rPr lang="en-US" sz="3200" dirty="0"/>
              <a:t>  - low risk of bleeding</a:t>
            </a:r>
          </a:p>
          <a:p>
            <a:pPr marL="0" indent="0">
              <a:buNone/>
            </a:pPr>
            <a:r>
              <a:rPr lang="en-US" sz="3200" dirty="0"/>
              <a:t>  - have good functional status</a:t>
            </a:r>
          </a:p>
          <a:p>
            <a:pPr marL="0" indent="0">
              <a:buNone/>
            </a:pPr>
            <a:r>
              <a:rPr lang="en-US" sz="3200" dirty="0"/>
              <a:t>  - reduce acute symptoms</a:t>
            </a:r>
          </a:p>
          <a:p>
            <a:pPr marL="0" indent="0">
              <a:buNone/>
            </a:pPr>
            <a:r>
              <a:rPr lang="en-US" sz="3200" dirty="0"/>
              <a:t>  - reduce post thrombotic syndrome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6172200" y="1825624"/>
            <a:ext cx="5181600" cy="5032375"/>
          </a:xfrm>
        </p:spPr>
        <p:txBody>
          <a:bodyPr>
            <a:normAutofit fontScale="92500" lnSpcReduction="10000"/>
          </a:bodyPr>
          <a:lstStyle/>
          <a:p>
            <a:r>
              <a:rPr lang="en-US" sz="3200" dirty="0"/>
              <a:t>Post thrombolysis, </a:t>
            </a:r>
            <a:r>
              <a:rPr lang="en-US" sz="3200" dirty="0" err="1"/>
              <a:t>ballon</a:t>
            </a:r>
            <a:r>
              <a:rPr lang="en-US" sz="3200" dirty="0"/>
              <a:t> /stent for obstructing lesion</a:t>
            </a:r>
          </a:p>
          <a:p>
            <a:r>
              <a:rPr lang="en-US" sz="3200" dirty="0" err="1"/>
              <a:t>Pharmaco</a:t>
            </a:r>
            <a:r>
              <a:rPr lang="en-US" sz="3200" dirty="0"/>
              <a:t>-mechanical </a:t>
            </a:r>
            <a:r>
              <a:rPr lang="en-US" sz="3200" dirty="0" err="1"/>
              <a:t>thrombolysismay</a:t>
            </a:r>
            <a:r>
              <a:rPr lang="en-US" sz="3200" dirty="0"/>
              <a:t> shorten treatment time</a:t>
            </a:r>
          </a:p>
          <a:p>
            <a:r>
              <a:rPr lang="en-US" sz="3200" dirty="0"/>
              <a:t>After thrombolysis, </a:t>
            </a:r>
            <a:r>
              <a:rPr lang="en-US" sz="3200" dirty="0" err="1"/>
              <a:t>anticoagulate</a:t>
            </a:r>
            <a:endParaRPr lang="en-US" sz="32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3992" y="4821759"/>
            <a:ext cx="2853175" cy="2036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64455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z="3200" dirty="0"/>
              <a:t>Operative venous </a:t>
            </a:r>
            <a:r>
              <a:rPr lang="en-US" sz="3200" dirty="0" err="1"/>
              <a:t>thrombectomy</a:t>
            </a:r>
            <a:r>
              <a:rPr lang="en-US" sz="3200" dirty="0"/>
              <a:t> </a:t>
            </a:r>
          </a:p>
          <a:p>
            <a:r>
              <a:rPr lang="en-US" sz="3200" dirty="0" err="1"/>
              <a:t>Phlegmasia</a:t>
            </a:r>
            <a:r>
              <a:rPr lang="en-US" sz="3200" dirty="0"/>
              <a:t> when thrombolysis contraindicated</a:t>
            </a:r>
          </a:p>
          <a:p>
            <a:r>
              <a:rPr lang="en-US" sz="3200" dirty="0"/>
              <a:t>Symptoms &lt; 7days</a:t>
            </a:r>
          </a:p>
          <a:p>
            <a:r>
              <a:rPr lang="en-US" sz="3200" dirty="0"/>
              <a:t>Good functional status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896721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z="3200" dirty="0"/>
              <a:t>Early ambulation</a:t>
            </a:r>
          </a:p>
          <a:p>
            <a:r>
              <a:rPr lang="en-US" sz="3200" dirty="0"/>
              <a:t>Leg elevation</a:t>
            </a:r>
          </a:p>
          <a:p>
            <a:r>
              <a:rPr lang="en-US" sz="3200" dirty="0"/>
              <a:t>Compression stockings</a:t>
            </a:r>
          </a:p>
          <a:p>
            <a:pPr marL="0" indent="0">
              <a:buNone/>
            </a:pPr>
            <a:r>
              <a:rPr lang="en-US" sz="3200" dirty="0"/>
              <a:t>     (30-40mm of Hg) continue </a:t>
            </a:r>
          </a:p>
          <a:p>
            <a:pPr marL="0" indent="0">
              <a:buNone/>
            </a:pPr>
            <a:r>
              <a:rPr lang="en-US" sz="3200" dirty="0"/>
              <a:t>     for 2yrs, longer if PTS </a:t>
            </a:r>
          </a:p>
          <a:p>
            <a:pPr marL="0" indent="0">
              <a:buNone/>
            </a:pPr>
            <a:r>
              <a:rPr lang="en-US" sz="3200" dirty="0"/>
              <a:t>     symptoms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868980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Vena Cava Filter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sz="3200" dirty="0"/>
              <a:t>Patient cannot tolerate even a small pulmonary emboli</a:t>
            </a:r>
          </a:p>
          <a:p>
            <a:r>
              <a:rPr lang="en-US" sz="3200" dirty="0"/>
              <a:t>Anticoagulation contraindicated (intracranial bleed)</a:t>
            </a:r>
          </a:p>
          <a:p>
            <a:r>
              <a:rPr lang="en-US" sz="3200" dirty="0"/>
              <a:t>Anticoagulation fails to prevent embolization or extension of thrombus</a:t>
            </a:r>
          </a:p>
          <a:p>
            <a:r>
              <a:rPr lang="en-US" sz="3200" dirty="0"/>
              <a:t>Major bleed while on anticoagulation</a:t>
            </a:r>
          </a:p>
          <a:p>
            <a:r>
              <a:rPr lang="en-US" sz="3200" dirty="0"/>
              <a:t>After risk of bleeding resolves pt. should receive full coarse of anticoagulation</a:t>
            </a:r>
          </a:p>
          <a:p>
            <a:endParaRPr lang="en-US" sz="3200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185697" y="1825625"/>
            <a:ext cx="3154606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085771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Lymphedema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Abnormal collection of interstitial lymph fluid due to either congenital </a:t>
            </a:r>
            <a:r>
              <a:rPr lang="en-US" dirty="0" err="1"/>
              <a:t>maldevelopment</a:t>
            </a:r>
            <a:r>
              <a:rPr lang="en-US" dirty="0"/>
              <a:t> of lymphatics or secondary to lymphatic obstruction</a:t>
            </a:r>
          </a:p>
          <a:p>
            <a:r>
              <a:rPr lang="en-US" dirty="0"/>
              <a:t>It affects 2% of population causing limb swelling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4275" y="2563019"/>
            <a:ext cx="2457450" cy="2876550"/>
          </a:xfrm>
        </p:spPr>
      </p:pic>
    </p:spTree>
    <p:extLst>
      <p:ext uri="{BB962C8B-B14F-4D97-AF65-F5344CB8AC3E}">
        <p14:creationId xmlns:p14="http://schemas.microsoft.com/office/powerpoint/2010/main" val="4258470668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Etiology</a:t>
            </a:r>
            <a:br>
              <a:rPr lang="en-US" dirty="0"/>
            </a:br>
            <a:r>
              <a:rPr lang="en-US" dirty="0"/>
              <a:t>Primary &amp; Secondary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Primary lymphedema</a:t>
            </a:r>
          </a:p>
          <a:p>
            <a:r>
              <a:rPr lang="en-US" dirty="0"/>
              <a:t>Developmental error in lymphatic vessels</a:t>
            </a:r>
          </a:p>
          <a:p>
            <a:r>
              <a:rPr lang="en-US" dirty="0"/>
              <a:t>Depending on the severity it appears</a:t>
            </a:r>
          </a:p>
          <a:p>
            <a:pPr marL="0" indent="0">
              <a:buNone/>
            </a:pPr>
            <a:r>
              <a:rPr lang="en-US" dirty="0"/>
              <a:t>     At birth &lt; year – lymphedema</a:t>
            </a:r>
          </a:p>
          <a:p>
            <a:pPr marL="0" indent="0">
              <a:buNone/>
            </a:pPr>
            <a:r>
              <a:rPr lang="en-US" dirty="0"/>
              <a:t>     congenital – familial  - </a:t>
            </a:r>
            <a:r>
              <a:rPr lang="en-US" dirty="0" err="1"/>
              <a:t>Millroy;s</a:t>
            </a:r>
            <a:r>
              <a:rPr lang="en-US" dirty="0"/>
              <a:t> </a:t>
            </a:r>
          </a:p>
          <a:p>
            <a:pPr marL="0" indent="0">
              <a:buNone/>
            </a:pPr>
            <a:r>
              <a:rPr lang="en-US" dirty="0"/>
              <a:t>     Disease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Between 1-35yr – lymphedema </a:t>
            </a:r>
            <a:r>
              <a:rPr lang="en-US" dirty="0" err="1"/>
              <a:t>precox</a:t>
            </a:r>
            <a:endParaRPr lang="en-US" dirty="0"/>
          </a:p>
          <a:p>
            <a:r>
              <a:rPr lang="en-US" dirty="0"/>
              <a:t>Later &gt;35yr  - lymphedema </a:t>
            </a:r>
            <a:r>
              <a:rPr lang="en-US" dirty="0" err="1"/>
              <a:t>tarda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0843132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Patterns of lymphatic abnormalities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Aplasia -15%</a:t>
            </a:r>
          </a:p>
          <a:p>
            <a:r>
              <a:rPr lang="en-US" dirty="0" err="1"/>
              <a:t>Hypoplasis</a:t>
            </a:r>
            <a:r>
              <a:rPr lang="en-US" dirty="0"/>
              <a:t> – 55%</a:t>
            </a:r>
          </a:p>
          <a:p>
            <a:r>
              <a:rPr lang="en-US" dirty="0"/>
              <a:t>Hyperplasia -35%</a:t>
            </a:r>
          </a:p>
          <a:p>
            <a:r>
              <a:rPr lang="en-US" dirty="0"/>
              <a:t>Dermal Back flow – </a:t>
            </a:r>
            <a:r>
              <a:rPr lang="en-US" dirty="0" err="1"/>
              <a:t>Chylous</a:t>
            </a:r>
            <a:r>
              <a:rPr lang="en-US" dirty="0"/>
              <a:t> Reflux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Predisposing factors</a:t>
            </a:r>
          </a:p>
          <a:p>
            <a:r>
              <a:rPr lang="en-US" dirty="0"/>
              <a:t>Any inflammatory process</a:t>
            </a:r>
          </a:p>
          <a:p>
            <a:r>
              <a:rPr lang="en-US" dirty="0"/>
              <a:t>Trauma</a:t>
            </a:r>
          </a:p>
          <a:p>
            <a:r>
              <a:rPr lang="en-US" dirty="0"/>
              <a:t>Pregnancy</a:t>
            </a:r>
          </a:p>
          <a:p>
            <a:r>
              <a:rPr lang="en-US" dirty="0"/>
              <a:t>Puerperal sepsis</a:t>
            </a:r>
          </a:p>
          <a:p>
            <a:r>
              <a:rPr lang="en-US" dirty="0"/>
              <a:t>Most of primary lymphedema appear spontaneously </a:t>
            </a:r>
          </a:p>
        </p:txBody>
      </p:sp>
    </p:spTree>
    <p:extLst>
      <p:ext uri="{BB962C8B-B14F-4D97-AF65-F5344CB8AC3E}">
        <p14:creationId xmlns:p14="http://schemas.microsoft.com/office/powerpoint/2010/main" val="778761463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Secondary lymphedema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Trauma</a:t>
            </a:r>
          </a:p>
          <a:p>
            <a:r>
              <a:rPr lang="en-US" dirty="0"/>
              <a:t>Infections</a:t>
            </a:r>
          </a:p>
          <a:p>
            <a:r>
              <a:rPr lang="en-US" dirty="0" err="1"/>
              <a:t>Filariasis</a:t>
            </a:r>
            <a:endParaRPr lang="en-US" dirty="0"/>
          </a:p>
          <a:p>
            <a:r>
              <a:rPr lang="en-US" dirty="0"/>
              <a:t>Post </a:t>
            </a:r>
            <a:r>
              <a:rPr lang="en-US" dirty="0" err="1"/>
              <a:t>plebitic</a:t>
            </a:r>
            <a:r>
              <a:rPr lang="en-US" dirty="0"/>
              <a:t> limb</a:t>
            </a:r>
          </a:p>
          <a:p>
            <a:r>
              <a:rPr lang="en-US" dirty="0"/>
              <a:t>Irradiation</a:t>
            </a:r>
          </a:p>
          <a:p>
            <a:r>
              <a:rPr lang="en-US" dirty="0"/>
              <a:t>Malignancy</a:t>
            </a:r>
          </a:p>
          <a:p>
            <a:r>
              <a:rPr lang="en-US" dirty="0"/>
              <a:t>allergy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2850" y="2477294"/>
            <a:ext cx="2400300" cy="3048000"/>
          </a:xfrm>
        </p:spPr>
      </p:pic>
    </p:spTree>
    <p:extLst>
      <p:ext uri="{BB962C8B-B14F-4D97-AF65-F5344CB8AC3E}">
        <p14:creationId xmlns:p14="http://schemas.microsoft.com/office/powerpoint/2010/main" val="39068280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Long saphenous system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From medial limb the dorsal venous arch to saphenous opening  - </a:t>
            </a:r>
            <a:r>
              <a:rPr lang="en-US" dirty="0" err="1"/>
              <a:t>sapheno</a:t>
            </a:r>
            <a:r>
              <a:rPr lang="en-US" dirty="0"/>
              <a:t> femoral junction</a:t>
            </a:r>
          </a:p>
          <a:p>
            <a:r>
              <a:rPr lang="en-US" dirty="0"/>
              <a:t>SFJ Tributaries</a:t>
            </a:r>
          </a:p>
          <a:p>
            <a:pPr marL="0" indent="0">
              <a:buNone/>
            </a:pPr>
            <a:r>
              <a:rPr lang="en-US" dirty="0"/>
              <a:t>   superficial epigastric vein</a:t>
            </a:r>
          </a:p>
          <a:p>
            <a:pPr marL="0" indent="0">
              <a:buNone/>
            </a:pPr>
            <a:r>
              <a:rPr lang="en-US" dirty="0"/>
              <a:t>    superficial external </a:t>
            </a:r>
            <a:r>
              <a:rPr lang="en-US" dirty="0" err="1"/>
              <a:t>pudendal</a:t>
            </a:r>
            <a:r>
              <a:rPr lang="en-US" dirty="0"/>
              <a:t>  </a:t>
            </a:r>
          </a:p>
          <a:p>
            <a:pPr marL="0" indent="0">
              <a:buNone/>
            </a:pPr>
            <a:r>
              <a:rPr lang="en-US" dirty="0"/>
              <a:t>    vein</a:t>
            </a:r>
          </a:p>
          <a:p>
            <a:pPr marL="0" indent="0">
              <a:buNone/>
            </a:pPr>
            <a:r>
              <a:rPr lang="en-US" dirty="0"/>
              <a:t>    Superficial lateral circumflex </a:t>
            </a:r>
            <a:r>
              <a:rPr lang="en-US" dirty="0" err="1"/>
              <a:t>ilac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     vein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619875" y="2905919"/>
            <a:ext cx="4286250" cy="219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230913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Clinical Classification of lymphedema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668579"/>
            <a:ext cx="10706100" cy="5003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644127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Diagnosis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Lymphangiography</a:t>
            </a:r>
          </a:p>
          <a:p>
            <a:r>
              <a:rPr lang="en-US" dirty="0"/>
              <a:t>Isotope </a:t>
            </a:r>
            <a:r>
              <a:rPr lang="en-US" dirty="0" err="1"/>
              <a:t>lymphosintigraphy</a:t>
            </a:r>
            <a:endParaRPr lang="en-US" dirty="0"/>
          </a:p>
          <a:p>
            <a:r>
              <a:rPr lang="en-US" dirty="0"/>
              <a:t>CT</a:t>
            </a:r>
          </a:p>
          <a:p>
            <a:r>
              <a:rPr lang="en-US" dirty="0"/>
              <a:t>MRI</a:t>
            </a:r>
          </a:p>
          <a:p>
            <a:r>
              <a:rPr lang="en-US" dirty="0"/>
              <a:t>Duplex Ultrasound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621774" y="1888985"/>
            <a:ext cx="6334006" cy="3274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644124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Complications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Local infection</a:t>
            </a:r>
          </a:p>
          <a:p>
            <a:r>
              <a:rPr lang="en-US" dirty="0"/>
              <a:t>Systemic infection</a:t>
            </a:r>
          </a:p>
          <a:p>
            <a:r>
              <a:rPr lang="en-US" dirty="0" err="1"/>
              <a:t>lymphangiosarcoma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1700466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Early treatment is highly effective</a:t>
            </a:r>
          </a:p>
          <a:p>
            <a:r>
              <a:rPr lang="en-US" dirty="0"/>
              <a:t>Late disease is difficult to treat</a:t>
            </a:r>
          </a:p>
          <a:p>
            <a:r>
              <a:rPr lang="en-US" dirty="0"/>
              <a:t>Care to avoid any injury to limb</a:t>
            </a:r>
          </a:p>
          <a:p>
            <a:r>
              <a:rPr lang="en-US" dirty="0"/>
              <a:t>Skin care to avoid infection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Reduce swelling by decongestive lymph therapy</a:t>
            </a:r>
          </a:p>
          <a:p>
            <a:r>
              <a:rPr lang="en-US" dirty="0"/>
              <a:t>Manual lymph therapy – massage</a:t>
            </a:r>
          </a:p>
          <a:p>
            <a:r>
              <a:rPr lang="en-US" dirty="0"/>
              <a:t>Multilayer compression bandage &amp; physiotherapy</a:t>
            </a:r>
          </a:p>
          <a:p>
            <a:r>
              <a:rPr lang="en-US" dirty="0"/>
              <a:t>Intermittent pneumatic compression devices</a:t>
            </a:r>
          </a:p>
        </p:txBody>
      </p:sp>
    </p:spTree>
    <p:extLst>
      <p:ext uri="{BB962C8B-B14F-4D97-AF65-F5344CB8AC3E}">
        <p14:creationId xmlns:p14="http://schemas.microsoft.com/office/powerpoint/2010/main" val="3116688936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Surgical treatment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Reducing Surgery</a:t>
            </a:r>
          </a:p>
          <a:p>
            <a:r>
              <a:rPr lang="en-US" dirty="0" err="1"/>
              <a:t>Sistrunk</a:t>
            </a:r>
            <a:r>
              <a:rPr lang="en-US" dirty="0"/>
              <a:t> – wedge removal &amp; skin closure</a:t>
            </a:r>
          </a:p>
          <a:p>
            <a:r>
              <a:rPr lang="en-US" dirty="0" err="1"/>
              <a:t>Homans</a:t>
            </a:r>
            <a:r>
              <a:rPr lang="en-US" dirty="0"/>
              <a:t> -  Subcutaneous tissue removal &amp; skin closure</a:t>
            </a:r>
          </a:p>
          <a:p>
            <a:r>
              <a:rPr lang="en-US" dirty="0"/>
              <a:t>Thompson – denuded skin sutured to deep fascia</a:t>
            </a:r>
          </a:p>
          <a:p>
            <a:r>
              <a:rPr lang="en-US" dirty="0"/>
              <a:t>Charles – remove every thing &amp; cover raw area with skin graft</a:t>
            </a:r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Bypass surgeries – </a:t>
            </a:r>
            <a:r>
              <a:rPr lang="en-US" dirty="0" err="1"/>
              <a:t>lymphovenous</a:t>
            </a:r>
            <a:r>
              <a:rPr lang="en-US" dirty="0"/>
              <a:t> shunts</a:t>
            </a:r>
          </a:p>
        </p:txBody>
      </p:sp>
    </p:spTree>
    <p:extLst>
      <p:ext uri="{BB962C8B-B14F-4D97-AF65-F5344CB8AC3E}">
        <p14:creationId xmlns:p14="http://schemas.microsoft.com/office/powerpoint/2010/main" val="411291584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1283</TotalTime>
  <Words>2172</Words>
  <Application>Microsoft Office PowerPoint</Application>
  <PresentationFormat>Widescreen</PresentationFormat>
  <Paragraphs>485</Paragraphs>
  <Slides>94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94</vt:i4>
      </vt:variant>
    </vt:vector>
  </HeadingPairs>
  <TitlesOfParts>
    <vt:vector size="98" baseType="lpstr">
      <vt:lpstr>Arial</vt:lpstr>
      <vt:lpstr>Calibri</vt:lpstr>
      <vt:lpstr>Calibri Light</vt:lpstr>
      <vt:lpstr>Office Theme</vt:lpstr>
      <vt:lpstr>Venous disease &amp; Lymphedema - ILOs</vt:lpstr>
      <vt:lpstr>Veins </vt:lpstr>
      <vt:lpstr>Venous Disorders</vt:lpstr>
      <vt:lpstr>Chronic Venous Disease – Varicose Veins</vt:lpstr>
      <vt:lpstr>PowerPoint Presentation</vt:lpstr>
      <vt:lpstr>PowerPoint Presentation</vt:lpstr>
      <vt:lpstr>PowerPoint Presentation</vt:lpstr>
      <vt:lpstr>Venous system of lower limbs </vt:lpstr>
      <vt:lpstr>Long saphenous system</vt:lpstr>
      <vt:lpstr>PowerPoint Presentation</vt:lpstr>
      <vt:lpstr>PowerPoint Presentation</vt:lpstr>
      <vt:lpstr>PowerPoint Presentation</vt:lpstr>
      <vt:lpstr>Perforators</vt:lpstr>
      <vt:lpstr>Valves</vt:lpstr>
      <vt:lpstr>Mechanism of Venous return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Ambulatory Venous Pressure</vt:lpstr>
      <vt:lpstr>Chronic Venous Insufficiency</vt:lpstr>
      <vt:lpstr>Ambulatory Venous Hypertension</vt:lpstr>
      <vt:lpstr>Venous ulcers – Theories of Etiology</vt:lpstr>
      <vt:lpstr>PowerPoint Presentation</vt:lpstr>
      <vt:lpstr>Clinical Evaluation</vt:lpstr>
      <vt:lpstr>PowerPoint Presentation</vt:lpstr>
      <vt:lpstr>Physical Examination – the should be standing</vt:lpstr>
      <vt:lpstr>PowerPoint Presentation</vt:lpstr>
      <vt:lpstr>Clinical tests</vt:lpstr>
      <vt:lpstr>Trendelenburg Test</vt:lpstr>
      <vt:lpstr>Schwartz test(Cruvheillier’s sign)</vt:lpstr>
      <vt:lpstr>Morissey’s cough impulse</vt:lpstr>
      <vt:lpstr>Fegan’s method (Phallen’s test)</vt:lpstr>
      <vt:lpstr>Pratt’s test</vt:lpstr>
      <vt:lpstr>Tourniquet test (Mahorne-ochsner)</vt:lpstr>
      <vt:lpstr>Perthe’s test</vt:lpstr>
      <vt:lpstr>Investigation</vt:lpstr>
      <vt:lpstr>Duplex Scan</vt:lpstr>
      <vt:lpstr>PowerPoint Presentation</vt:lpstr>
      <vt:lpstr>Invasive Procedures</vt:lpstr>
      <vt:lpstr>CEAP Classification</vt:lpstr>
      <vt:lpstr>Clinical Classification</vt:lpstr>
      <vt:lpstr>Etiological</vt:lpstr>
      <vt:lpstr>Anatomic segments - 18</vt:lpstr>
      <vt:lpstr>Treatment Options</vt:lpstr>
      <vt:lpstr>Compression therapy - Action</vt:lpstr>
      <vt:lpstr>PowerPoint Presentation</vt:lpstr>
      <vt:lpstr>PowerPoint Presentation</vt:lpstr>
      <vt:lpstr>Pharmacologic Therapy</vt:lpstr>
      <vt:lpstr>sclerotherapy</vt:lpstr>
      <vt:lpstr>Microsclerotherapy</vt:lpstr>
      <vt:lpstr>Foam sclerotherapy</vt:lpstr>
      <vt:lpstr>Surgical treatment</vt:lpstr>
      <vt:lpstr>PowerPoint Presentation</vt:lpstr>
      <vt:lpstr>PowerPoint Presentation</vt:lpstr>
      <vt:lpstr>Deep Vein Thrombosis (DVT)</vt:lpstr>
      <vt:lpstr>PowerPoint Presentation</vt:lpstr>
      <vt:lpstr>Virchow’s Triad</vt:lpstr>
      <vt:lpstr>PowerPoint Presentation</vt:lpstr>
      <vt:lpstr>PowerPoint Presentation</vt:lpstr>
      <vt:lpstr>Spectrum of Disease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Diagnosis</vt:lpstr>
      <vt:lpstr>Duplex</vt:lpstr>
      <vt:lpstr>Venography</vt:lpstr>
      <vt:lpstr>ACCP Guidelines – Prevention Risk Stratification</vt:lpstr>
      <vt:lpstr>General Surgery Patients</vt:lpstr>
      <vt:lpstr>Prevention</vt:lpstr>
      <vt:lpstr>LMWH – Lovenox(Enoxaparin)</vt:lpstr>
      <vt:lpstr>PowerPoint Presentation</vt:lpstr>
      <vt:lpstr>PowerPoint Presentation</vt:lpstr>
      <vt:lpstr>Anticoagulation is the main stay of initial treatment</vt:lpstr>
      <vt:lpstr>PowerPoint Presentation</vt:lpstr>
      <vt:lpstr>Treatment</vt:lpstr>
      <vt:lpstr>PowerPoint Presentation</vt:lpstr>
      <vt:lpstr>PowerPoint Presentation</vt:lpstr>
      <vt:lpstr>PowerPoint Presentation</vt:lpstr>
      <vt:lpstr>PowerPoint Presentation</vt:lpstr>
      <vt:lpstr>Vena Cava Filter</vt:lpstr>
      <vt:lpstr>Lymphedema</vt:lpstr>
      <vt:lpstr>Etiology Primary &amp; Secondary</vt:lpstr>
      <vt:lpstr>Patterns of lymphatic abnormalities</vt:lpstr>
      <vt:lpstr>Secondary lymphedema</vt:lpstr>
      <vt:lpstr>Clinical Classification of lymphedema</vt:lpstr>
      <vt:lpstr>Diagnosis</vt:lpstr>
      <vt:lpstr>Complications</vt:lpstr>
      <vt:lpstr>PowerPoint Presentation</vt:lpstr>
      <vt:lpstr>Surgical treatment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Family</dc:creator>
  <cp:lastModifiedBy>Family</cp:lastModifiedBy>
  <cp:revision>75</cp:revision>
  <dcterms:created xsi:type="dcterms:W3CDTF">2014-09-05T07:33:05Z</dcterms:created>
  <dcterms:modified xsi:type="dcterms:W3CDTF">2016-04-17T20:20:44Z</dcterms:modified>
</cp:coreProperties>
</file>