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800" b="0" i="0" u="none" strike="noStrike" cap="none" spc="0" normalizeH="0" baseline="0">
        <a:ln>
          <a:noFill/>
        </a:ln>
        <a:solidFill>
          <a:srgbClr val="FFFFFF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F5F0C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B4B4B4"/>
              </a:solidFill>
              <a:prstDash val="solid"/>
              <a:miter lim="400000"/>
            </a:ln>
          </a:left>
          <a:right>
            <a:ln w="12700" cap="flat">
              <a:solidFill>
                <a:srgbClr val="B4B4B4"/>
              </a:solidFill>
              <a:prstDash val="solid"/>
              <a:miter lim="400000"/>
            </a:ln>
          </a:right>
          <a:top>
            <a:ln w="12700" cap="flat">
              <a:solidFill>
                <a:srgbClr val="B4B4B4"/>
              </a:solidFill>
              <a:prstDash val="solid"/>
              <a:miter lim="400000"/>
            </a:ln>
          </a:top>
          <a:bottom>
            <a:ln w="12700" cap="flat">
              <a:solidFill>
                <a:srgbClr val="B4B4B4"/>
              </a:solidFill>
              <a:prstDash val="solid"/>
              <a:miter lim="400000"/>
            </a:ln>
          </a:bottom>
          <a:insideH>
            <a:ln w="12700" cap="flat">
              <a:solidFill>
                <a:srgbClr val="B4B4B4"/>
              </a:solidFill>
              <a:prstDash val="solid"/>
              <a:miter lim="400000"/>
            </a:ln>
          </a:insideH>
          <a:insideV>
            <a:ln w="12700" cap="flat">
              <a:solidFill>
                <a:srgbClr val="B4B4B4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87CED4">
              <a:alpha val="2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254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solidFill>
                <a:srgbClr val="CBCBCB"/>
              </a:solidFill>
              <a:prstDash val="solid"/>
              <a:miter lim="400000"/>
            </a:ln>
          </a:insideV>
        </a:tcBdr>
        <a:fill>
          <a:solidFill>
            <a:srgbClr val="0365C0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929292"/>
              </a:solidFill>
              <a:prstDash val="solid"/>
              <a:miter lim="400000"/>
            </a:ln>
          </a:top>
          <a:bottom>
            <a:ln w="12700" cap="flat">
              <a:solidFill>
                <a:srgbClr val="929292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5DC123">
              <a:alpha val="19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2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3632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254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lastRow>
    <a:fir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254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6">
              <a:hueOff val="105381"/>
              <a:satOff val="14341"/>
              <a:lumOff val="1080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CBCBCB"/>
              </a:solidFill>
              <a:prstDash val="solid"/>
              <a:miter lim="400000"/>
            </a:ln>
          </a:left>
          <a:right>
            <a:ln w="12700" cap="flat">
              <a:solidFill>
                <a:srgbClr val="CBCBCB"/>
              </a:solidFill>
              <a:prstDash val="solid"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solidFill>
                <a:srgbClr val="CBCBCB"/>
              </a:solidFill>
              <a:prstDash val="solid"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545761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CBCBCB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CBCBCB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777C83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797A7C">
              <a:alpha val="30000"/>
            </a:srgbClr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solidFill>
                <a:srgbClr val="FFFFFF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8" d="100"/>
          <a:sy n="48" d="100"/>
        </p:scale>
        <p:origin x="-564" y="-108"/>
      </p:cViewPr>
      <p:guideLst>
        <p:guide orient="horz" pos="3072"/>
        <p:guide pos="409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82561397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>
            <a:spLocks noGrp="1"/>
          </p:cNvSpPr>
          <p:nvPr>
            <p:ph type="body" sz="quarter" idx="13"/>
          </p:nvPr>
        </p:nvSpPr>
        <p:spPr>
          <a:xfrm>
            <a:off x="1270000" y="6362700"/>
            <a:ext cx="10464800" cy="5334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800" b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–Johnny Appleseed</a:t>
            </a:r>
          </a:p>
        </p:txBody>
      </p:sp>
      <p:sp>
        <p:nvSpPr>
          <p:cNvPr id="94" name="Shape 94"/>
          <p:cNvSpPr>
            <a:spLocks noGrp="1"/>
          </p:cNvSpPr>
          <p:nvPr>
            <p:ph type="body" sz="quarter" idx="14"/>
          </p:nvPr>
        </p:nvSpPr>
        <p:spPr>
          <a:xfrm>
            <a:off x="1270000" y="4254500"/>
            <a:ext cx="10464800" cy="7112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2400"/>
              </a:spcBef>
              <a:buSzTx/>
              <a:buNone/>
              <a:defRPr sz="4000"/>
            </a:lvl1pPr>
          </a:lstStyle>
          <a:p>
            <a:r>
              <a:t>“Type a quote here.”</a:t>
            </a:r>
          </a:p>
        </p:txBody>
      </p:sp>
      <p:sp>
        <p:nvSpPr>
          <p:cNvPr id="95" name="Shape 95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>
            <a:spLocks noGrp="1"/>
          </p:cNvSpPr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>
            <a:spLocks noGrp="1"/>
          </p:cNvSpPr>
          <p:nvPr>
            <p:ph type="pic" idx="13"/>
          </p:nvPr>
        </p:nvSpPr>
        <p:spPr>
          <a:xfrm>
            <a:off x="160020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Shape 21"/>
          <p:cNvSpPr>
            <a:spLocks noGrp="1"/>
          </p:cNvSpPr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Shape 22"/>
          <p:cNvSpPr>
            <a:spLocks noGrp="1"/>
          </p:cNvSpPr>
          <p:nvPr>
            <p:ph type="body" sz="quarter" idx="1"/>
          </p:nvPr>
        </p:nvSpPr>
        <p:spPr>
          <a:xfrm>
            <a:off x="1270000" y="8191500"/>
            <a:ext cx="10464800" cy="12192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hape 2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>
            <a:spLocks noGrp="1"/>
          </p:cNvSpPr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pic" sz="half" idx="13"/>
          </p:nvPr>
        </p:nvSpPr>
        <p:spPr>
          <a:xfrm>
            <a:off x="6718300" y="762000"/>
            <a:ext cx="5334000" cy="82423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Shape 39"/>
          <p:cNvSpPr>
            <a:spLocks noGrp="1"/>
          </p:cNvSpPr>
          <p:nvPr>
            <p:ph type="title"/>
          </p:nvPr>
        </p:nvSpPr>
        <p:spPr>
          <a:xfrm>
            <a:off x="952500" y="762000"/>
            <a:ext cx="5334000" cy="40005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40" name="Shape 40"/>
          <p:cNvSpPr>
            <a:spLocks noGrp="1"/>
          </p:cNvSpPr>
          <p:nvPr>
            <p:ph type="body" sz="quarter" idx="1"/>
          </p:nvPr>
        </p:nvSpPr>
        <p:spPr>
          <a:xfrm>
            <a:off x="952500" y="5003800"/>
            <a:ext cx="5334000" cy="40005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hape 4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hape 5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>
            <a:spLocks noGrp="1"/>
          </p:cNvSpPr>
          <p:nvPr>
            <p:ph type="pic" sz="half" idx="13"/>
          </p:nvPr>
        </p:nvSpPr>
        <p:spPr>
          <a:xfrm>
            <a:off x="6718300" y="25908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Shape 67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5334000" cy="6286500"/>
          </a:xfrm>
          <a:prstGeom prst="rect">
            <a:avLst/>
          </a:prstGeom>
        </p:spPr>
        <p:txBody>
          <a:bodyPr/>
          <a:lstStyle>
            <a:lvl1pPr marL="381000" indent="-381000">
              <a:spcBef>
                <a:spcPts val="3800"/>
              </a:spcBef>
              <a:defRPr sz="2800"/>
            </a:lvl1pPr>
            <a:lvl2pPr marL="762000" indent="-381000">
              <a:spcBef>
                <a:spcPts val="3800"/>
              </a:spcBef>
              <a:defRPr sz="2800"/>
            </a:lvl2pPr>
            <a:lvl3pPr marL="1143000" indent="-381000">
              <a:spcBef>
                <a:spcPts val="3800"/>
              </a:spcBef>
              <a:defRPr sz="2800"/>
            </a:lvl3pPr>
            <a:lvl4pPr marL="1524000" indent="-381000">
              <a:spcBef>
                <a:spcPts val="3800"/>
              </a:spcBef>
              <a:defRPr sz="2800"/>
            </a:lvl4pPr>
            <a:lvl5pPr marL="1905000" indent="-381000">
              <a:spcBef>
                <a:spcPts val="3800"/>
              </a:spcBef>
              <a:defRPr sz="2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hape 68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>
            <a:spLocks noGrp="1"/>
          </p:cNvSpPr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hape 7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>
            <a:spLocks noGrp="1"/>
          </p:cNvSpPr>
          <p:nvPr>
            <p:ph type="pic" sz="quarter" idx="13"/>
          </p:nvPr>
        </p:nvSpPr>
        <p:spPr>
          <a:xfrm>
            <a:off x="6718300" y="50927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pic" sz="quarter" idx="14"/>
          </p:nvPr>
        </p:nvSpPr>
        <p:spPr>
          <a:xfrm>
            <a:off x="6718300" y="762000"/>
            <a:ext cx="5334000" cy="3898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Shape 85"/>
          <p:cNvSpPr>
            <a:spLocks noGrp="1"/>
          </p:cNvSpPr>
          <p:nvPr>
            <p:ph type="pic" sz="half" idx="15"/>
          </p:nvPr>
        </p:nvSpPr>
        <p:spPr>
          <a:xfrm>
            <a:off x="952500" y="762884"/>
            <a:ext cx="5334000" cy="822960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hape 8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21209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952500" y="25908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50800" tIns="50800" rIns="50800" bIns="50800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0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57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1pPr>
      <a:lvl2pPr marL="914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2pPr>
      <a:lvl3pPr marL="1371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3pPr>
      <a:lvl4pPr marL="1828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4pPr>
      <a:lvl5pPr marL="22860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5pPr>
      <a:lvl6pPr marL="27432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6pPr>
      <a:lvl7pPr marL="32004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7pPr>
      <a:lvl8pPr marL="36576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8pPr>
      <a:lvl9pPr marL="4114800" marR="0" indent="-4572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sz="3800" b="0" i="0" u="none" strike="noStrike" cap="none" spc="0" baseline="0">
          <a:ln>
            <a:noFill/>
          </a:ln>
          <a:solidFill>
            <a:srgbClr val="FFFFFF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>
            <a:spLocks noGrp="1"/>
          </p:cNvSpPr>
          <p:nvPr>
            <p:ph type="ctrTitle"/>
          </p:nvPr>
        </p:nvSpPr>
        <p:spPr>
          <a:xfrm>
            <a:off x="1270000" y="3080816"/>
            <a:ext cx="10464800" cy="1559968"/>
          </a:xfrm>
          <a:prstGeom prst="rect">
            <a:avLst/>
          </a:prstGeom>
        </p:spPr>
        <p:txBody>
          <a:bodyPr/>
          <a:lstStyle>
            <a:lvl1pPr defTabSz="519937">
              <a:defRPr sz="7119"/>
            </a:lvl1pPr>
          </a:lstStyle>
          <a:p>
            <a:r>
              <a:t>Introduction to Toxicology</a:t>
            </a:r>
          </a:p>
        </p:txBody>
      </p:sp>
      <p:sp>
        <p:nvSpPr>
          <p:cNvPr id="120" name="Shape 120"/>
          <p:cNvSpPr>
            <a:spLocks noGrp="1"/>
          </p:cNvSpPr>
          <p:nvPr>
            <p:ph type="subTitle" sz="quarter" idx="1"/>
          </p:nvPr>
        </p:nvSpPr>
        <p:spPr>
          <a:xfrm>
            <a:off x="1270000" y="5029200"/>
            <a:ext cx="10464800" cy="1664593"/>
          </a:xfrm>
          <a:prstGeom prst="rect">
            <a:avLst/>
          </a:prstGeom>
        </p:spPr>
        <p:txBody>
          <a:bodyPr/>
          <a:lstStyle/>
          <a:p>
            <a:pPr lvl="1" indent="180594" defTabSz="461518">
              <a:defRPr sz="2528" b="1">
                <a:latin typeface="Helvetica"/>
                <a:ea typeface="Helvetica"/>
                <a:cs typeface="Helvetica"/>
                <a:sym typeface="Helvetica"/>
              </a:defRPr>
            </a:pPr>
            <a:r>
              <a:t>Dr Abdulaziz Alrabiah, MD </a:t>
            </a:r>
          </a:p>
          <a:p>
            <a:pPr lvl="1" indent="180594" defTabSz="461518">
              <a:defRPr sz="2528"/>
            </a:pPr>
            <a:r>
              <a:t>Department of Emergency Medicine </a:t>
            </a:r>
          </a:p>
          <a:p>
            <a:pPr lvl="1" indent="180594" defTabSz="461518">
              <a:defRPr sz="2528"/>
            </a:pPr>
            <a:r>
              <a:t>King Saud university Medical City </a:t>
            </a:r>
          </a:p>
          <a:p>
            <a:pPr lvl="1" indent="180594" defTabSz="461518">
              <a:defRPr sz="2528"/>
            </a:pPr>
            <a:r>
              <a:t>college of Medicine, KSU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Shape 1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Systemic Toxin</a:t>
            </a:r>
          </a:p>
        </p:txBody>
      </p:sp>
      <p:sp>
        <p:nvSpPr>
          <p:cNvPr id="146" name="Shape 1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toxin that affects the entire body or many organs rather than a specific site</a:t>
            </a:r>
          </a:p>
          <a:p>
            <a:pPr marL="0" indent="0" algn="ctr">
              <a:buSzTx/>
              <a:buNone/>
              <a:def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for example: Cyanide 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Shape 14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Organ toxin</a:t>
            </a:r>
          </a:p>
        </p:txBody>
      </p:sp>
      <p:sp>
        <p:nvSpPr>
          <p:cNvPr id="149" name="Shape 14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toxin that affects only specific tissue or organs </a:t>
            </a:r>
          </a:p>
          <a:p>
            <a:pPr marL="0" indent="0" algn="ctr">
              <a:buSzTx/>
              <a:buNone/>
              <a:def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example: Lead, Paracetamol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1" name="Screen Shot 2017-02-04 at 8.32.0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853524" y="1864797"/>
            <a:ext cx="4998643" cy="602400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Shape 15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Why people get toxic?</a:t>
            </a:r>
          </a:p>
        </p:txBody>
      </p:sp>
      <p:sp>
        <p:nvSpPr>
          <p:cNvPr id="154" name="Shape 15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intentional i.e. suicide</a:t>
            </a:r>
          </a:p>
          <a:p>
            <a:pPr marL="0" indent="0" algn="ctr">
              <a:buSzTx/>
              <a:buNone/>
            </a:pPr>
            <a:r>
              <a:t>wrong dose (i.e. Insulin) </a:t>
            </a:r>
          </a:p>
          <a:p>
            <a:pPr marL="0" indent="0" algn="ctr">
              <a:buSzTx/>
              <a:buNone/>
            </a:pPr>
            <a:r>
              <a:t>symptoms control (i.e. paracetamol for pain)</a:t>
            </a:r>
          </a:p>
          <a:p>
            <a:pPr marL="0" indent="0" algn="ctr">
              <a:buSzTx/>
              <a:buNone/>
            </a:pPr>
            <a:r>
              <a:t>exposure i.e. radiation, organophosphate </a:t>
            </a:r>
          </a:p>
          <a:p>
            <a:pPr marL="0" indent="0" algn="ctr">
              <a:buSzTx/>
              <a:buNone/>
            </a:pPr>
            <a:r>
              <a:t>bite i.e. snake bite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Shape 15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644320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t>what are the routes of exposure?</a:t>
            </a:r>
          </a:p>
        </p:txBody>
      </p:sp>
      <p:sp>
        <p:nvSpPr>
          <p:cNvPr id="157" name="Shape 157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inhalation (i.e. Nitrous oxide, CO)</a:t>
            </a:r>
          </a:p>
          <a:p>
            <a:pPr marL="0" indent="0" algn="ctr">
              <a:buSzTx/>
              <a:buNone/>
            </a:pPr>
            <a:r>
              <a:t>skin or eye absorption (i.e. organophosphate)</a:t>
            </a:r>
          </a:p>
          <a:p>
            <a:pPr marL="0" indent="0" algn="ctr">
              <a:buSzTx/>
              <a:buNone/>
            </a:pPr>
            <a:r>
              <a:t>ingestion : major one (i.e. paracetamol….etc) </a:t>
            </a:r>
          </a:p>
          <a:p>
            <a:pPr marL="0" indent="0" algn="ctr">
              <a:buSzTx/>
              <a:buNone/>
            </a:pPr>
            <a:r>
              <a:t>injection (i.e. Opioids, insulin)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Shape 159"/>
          <p:cNvSpPr>
            <a:spLocks noGrp="1"/>
          </p:cNvSpPr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Assessment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460765"/>
          </a:xfrm>
          <a:prstGeom prst="rect">
            <a:avLst/>
          </a:prstGeom>
        </p:spPr>
        <p:txBody>
          <a:bodyPr/>
          <a:lstStyle/>
          <a:p>
            <a:r>
              <a:t>History</a:t>
            </a:r>
          </a:p>
        </p:txBody>
      </p:sp>
      <p:sp>
        <p:nvSpPr>
          <p:cNvPr id="162" name="Shape 162"/>
          <p:cNvSpPr>
            <a:spLocks noGrp="1"/>
          </p:cNvSpPr>
          <p:nvPr>
            <p:ph type="body" idx="1"/>
          </p:nvPr>
        </p:nvSpPr>
        <p:spPr>
          <a:xfrm>
            <a:off x="952500" y="2360215"/>
            <a:ext cx="11099800" cy="6760370"/>
          </a:xfrm>
          <a:prstGeom prst="rect">
            <a:avLst/>
          </a:prstGeom>
        </p:spPr>
        <p:txBody>
          <a:bodyPr/>
          <a:lstStyle/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may be unclear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substance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dose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rout of exposure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collateral Hx (i.e. family, friends, medical records)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Prehospital medical staff (i..e empty containers)</a:t>
            </a:r>
          </a:p>
          <a:p>
            <a:pPr marL="0" indent="0" algn="ctr" defTabSz="496570">
              <a:spcBef>
                <a:spcPts val="3500"/>
              </a:spcBef>
              <a:buSzTx/>
              <a:buNone/>
              <a:defRPr sz="3230"/>
            </a:pPr>
            <a:r>
              <a:t>other (i..e hobbies, occupation, suicide note, change in behaviour recently)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228329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r>
              <a:t>Examination</a:t>
            </a:r>
          </a:p>
        </p:txBody>
      </p:sp>
      <p:graphicFrame>
        <p:nvGraphicFramePr>
          <p:cNvPr id="165" name="Table 165"/>
          <p:cNvGraphicFramePr/>
          <p:nvPr/>
        </p:nvGraphicFramePr>
        <p:xfrm>
          <a:off x="881789" y="2153146"/>
          <a:ext cx="11241220" cy="6554455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62061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62061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6536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508852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General appearance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Malnurished (IV drug user, HIV infection)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142199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Miosis (Opioids, organophsophate)
Nystagmus/ataxia (ethanol)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97591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CVS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Murmur (Endocarditis/IV drug user)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27383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Respiratory system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Bronchorrhea/crepitations/hypoxia ( Organophosphate)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>
            <a:spLocks noGrp="1"/>
          </p:cNvSpPr>
          <p:nvPr>
            <p:ph type="title"/>
          </p:nvPr>
        </p:nvSpPr>
        <p:spPr>
          <a:xfrm>
            <a:off x="952500" y="0"/>
            <a:ext cx="11099800" cy="1042194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455675">
              <a:defRPr sz="6240"/>
            </a:lvl1pPr>
          </a:lstStyle>
          <a:p>
            <a:r>
              <a:t>Examination</a:t>
            </a:r>
          </a:p>
        </p:txBody>
      </p:sp>
      <p:graphicFrame>
        <p:nvGraphicFramePr>
          <p:cNvPr id="168" name="Table 168"/>
          <p:cNvGraphicFramePr/>
          <p:nvPr>
            <p:extLst>
              <p:ext uri="{D42A27DB-BD31-4B8C-83A1-F6EECF244321}">
                <p14:modId xmlns:p14="http://schemas.microsoft.com/office/powerpoint/2010/main" val="3900094143"/>
              </p:ext>
            </p:extLst>
          </p:nvPr>
        </p:nvGraphicFramePr>
        <p:xfrm>
          <a:off x="1212486" y="927497"/>
          <a:ext cx="10579828" cy="8411724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289914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899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585681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Organ system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Example of finding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802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GIT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oral cavity burns ( corrosive ingestion
hyper salivation (cholinergic toxidrome 
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4843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Urology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urinary retention ( anticholinergic toxicity) 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88048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Peripheral nerves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tremor (Lithium)
Lead pipe rigidity (NMS)
clonus/hyperreflexia (serotonin toxicity)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407404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Dermal </a:t>
                      </a:r>
                    </a:p>
                  </a:txBody>
                  <a:tcPr marL="50800" marR="50800" marT="50800" marB="50800" anchor="ctr" horzOverflow="overflow"/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 dirty="0">
                          <a:solidFill>
                            <a:srgbClr val="FFFFFF"/>
                          </a:solidFill>
                        </a:rPr>
                        <a:t>bruising (anticoagulant)
flush, dry skin(anticholinergic toxicity)
warm, moist skin(sympathomimetic toxicity)
</a:t>
                      </a:r>
                    </a:p>
                  </a:txBody>
                  <a:tcPr marL="50800" marR="50800" marT="50800" marB="50800" anchor="ctr" horzOverflow="overflow"/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Do not forget …!</a:t>
            </a:r>
          </a:p>
        </p:txBody>
      </p:sp>
      <p:sp>
        <p:nvSpPr>
          <p:cNvPr id="171" name="Shape 17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examine skin folds, clothes and bags for retained tablets or substances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614637"/>
          </a:xfrm>
          <a:prstGeom prst="rect">
            <a:avLst/>
          </a:prstGeom>
        </p:spPr>
        <p:txBody>
          <a:bodyPr/>
          <a:lstStyle/>
          <a:p>
            <a:r>
              <a:t>Topics</a:t>
            </a:r>
          </a:p>
        </p:txBody>
      </p:sp>
      <p:sp>
        <p:nvSpPr>
          <p:cNvPr id="123" name="Shape 123"/>
          <p:cNvSpPr>
            <a:spLocks noGrp="1"/>
          </p:cNvSpPr>
          <p:nvPr>
            <p:ph type="body" idx="1"/>
          </p:nvPr>
        </p:nvSpPr>
        <p:spPr>
          <a:xfrm>
            <a:off x="952500" y="2142777"/>
            <a:ext cx="11099800" cy="6734523"/>
          </a:xfrm>
          <a:prstGeom prst="rect">
            <a:avLst/>
          </a:prstGeom>
        </p:spPr>
        <p:txBody>
          <a:bodyPr/>
          <a:lstStyle/>
          <a:p>
            <a:pPr marL="283463" indent="-283463" defTabSz="362204">
              <a:spcBef>
                <a:spcPts val="2600"/>
              </a:spcBef>
              <a:defRPr sz="2356"/>
            </a:pPr>
            <a:r>
              <a:t>Definition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Terminology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Classification of Toxic agents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assessment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history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Examination </a:t>
            </a:r>
          </a:p>
          <a:p>
            <a:pPr marL="566927" lvl="1" indent="-283463" defTabSz="362204">
              <a:spcBef>
                <a:spcPts val="2600"/>
              </a:spcBef>
              <a:defRPr sz="2356"/>
            </a:pPr>
            <a:r>
              <a:t>investigation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Management 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Disposition</a:t>
            </a:r>
          </a:p>
          <a:p>
            <a:pPr marL="283463" indent="-283463" defTabSz="362204">
              <a:spcBef>
                <a:spcPts val="2600"/>
              </a:spcBef>
              <a:defRPr sz="2356"/>
            </a:pPr>
            <a:r>
              <a:t>Poison center No.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Screen Shot 2017-02-04 at 9.18.4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775512" y="2131913"/>
            <a:ext cx="5453776" cy="54897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Toxidrome</a:t>
            </a:r>
          </a:p>
        </p:txBody>
      </p:sp>
      <p:sp>
        <p:nvSpPr>
          <p:cNvPr id="176" name="Shape 17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Cluster of symptoms and signs</a:t>
            </a:r>
          </a:p>
          <a:p>
            <a:pPr marL="0" indent="0" algn="ctr">
              <a:buSzTx/>
              <a:buNone/>
            </a:pPr>
            <a:r>
              <a:t>enabling the identification of potential toxins when a clear history is unavailable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317229"/>
          </a:xfrm>
          <a:prstGeom prst="rect">
            <a:avLst/>
          </a:prstGeom>
        </p:spPr>
        <p:txBody>
          <a:bodyPr/>
          <a:lstStyle>
            <a:lvl1pPr defTabSz="432308">
              <a:defRPr sz="5920"/>
            </a:lvl1pPr>
          </a:lstStyle>
          <a:p>
            <a:r>
              <a:t>Anticholinergic = Antimuscarinic </a:t>
            </a:r>
          </a:p>
        </p:txBody>
      </p:sp>
      <p:pic>
        <p:nvPicPr>
          <p:cNvPr id="179" name="Screen Shot 2017-02-04 at 9.28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16810" y="3740537"/>
            <a:ext cx="10171180" cy="399972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Shape 18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560831">
              <a:defRPr sz="7679"/>
            </a:lvl1pPr>
          </a:lstStyle>
          <a:p>
            <a:r>
              <a:t>Cholinergic = Muscarinic </a:t>
            </a:r>
          </a:p>
        </p:txBody>
      </p:sp>
      <p:pic>
        <p:nvPicPr>
          <p:cNvPr id="182" name="Screen Shot 2017-02-04 at 9.31.10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497671" y="3037846"/>
            <a:ext cx="10009458" cy="54051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Shape 18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Sympathomimetics</a:t>
            </a:r>
          </a:p>
        </p:txBody>
      </p:sp>
      <p:pic>
        <p:nvPicPr>
          <p:cNvPr id="185" name="Screen Shot 2017-02-04 at 9.32.1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81118" y="2843543"/>
            <a:ext cx="11242564" cy="57937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Shape 18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Opioid</a:t>
            </a:r>
          </a:p>
        </p:txBody>
      </p:sp>
      <p:pic>
        <p:nvPicPr>
          <p:cNvPr id="188" name="Screen Shot 2017-02-04 at 9.34.3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0135" y="3657600"/>
            <a:ext cx="11564530" cy="338990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Sedative-hypnotic</a:t>
            </a:r>
          </a:p>
        </p:txBody>
      </p:sp>
      <p:pic>
        <p:nvPicPr>
          <p:cNvPr id="191" name="Screen Shot 2017-02-04 at 9.37.2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6259" y="4748243"/>
            <a:ext cx="10252282" cy="19843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Shape 19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Hallucinogenic</a:t>
            </a:r>
          </a:p>
        </p:txBody>
      </p:sp>
      <p:pic>
        <p:nvPicPr>
          <p:cNvPr id="194" name="Screen Shot 2017-02-04 at 9.38.4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293187" y="4462065"/>
            <a:ext cx="10418426" cy="255667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Shape 196"/>
          <p:cNvSpPr>
            <a:spLocks noGrp="1"/>
          </p:cNvSpPr>
          <p:nvPr>
            <p:ph type="title"/>
          </p:nvPr>
        </p:nvSpPr>
        <p:spPr>
          <a:xfrm>
            <a:off x="952500" y="186266"/>
            <a:ext cx="11099800" cy="711995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297941">
              <a:defRPr sz="4080"/>
            </a:lvl1pPr>
          </a:lstStyle>
          <a:p>
            <a:r>
              <a:t>Other toxidromes</a:t>
            </a:r>
          </a:p>
        </p:txBody>
      </p:sp>
      <p:graphicFrame>
        <p:nvGraphicFramePr>
          <p:cNvPr id="197" name="Table 197"/>
          <p:cNvGraphicFramePr/>
          <p:nvPr/>
        </p:nvGraphicFramePr>
        <p:xfrm>
          <a:off x="1399149" y="1047270"/>
          <a:ext cx="10206500" cy="8560580"/>
        </p:xfrm>
        <a:graphic>
          <a:graphicData uri="http://schemas.openxmlformats.org/drawingml/2006/table">
            <a:tbl>
              <a:tblPr firstRow="1">
                <a:tableStyleId>{4C3C2611-4C71-4FC5-86AE-919BDF0F9419}</a:tableStyleId>
              </a:tblPr>
              <a:tblGrid>
                <a:gridCol w="51032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1032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49125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Toxidrome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Examination finding 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T w="12700">
                      <a:solidFill>
                        <a:srgbClr val="FFFFFF"/>
                      </a:solidFill>
                      <a:miter lim="400000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49073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Hypoglycemic(i.e.insulin)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altered mental status, diaphoresis, tachycardia, HT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836746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Serotonin (i.e.SSRIs)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altered mental status, hyperreflexia, hypertonia(LL&gt;UL),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clonus</a:t>
                      </a:r>
                      <a:r>
                        <a:t>, tachycardia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334945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Neuromuscular Malignant(i.e.antipsychotics)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 sz="2800"/>
                      </a:pPr>
                      <a:r>
                        <a:t>sever muscle rigidity, </a:t>
                      </a:r>
                      <a:r>
                        <a:rPr>
                          <a:solidFill>
                            <a:srgbClr val="FF2600"/>
                          </a:solidFill>
                        </a:rPr>
                        <a:t>hyperpyrexia</a:t>
                      </a:r>
                      <a:r>
                        <a:t>, altered mental status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366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Extrapyramidal (i.e.haloperidol)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Dystonia, torticollis, muscle rigidity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03547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Ethanol 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CNS depression, ataxia, dysartheria, smell of ethanol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841500"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Salicylate(i.e. Aspirin)</a:t>
                      </a:r>
                    </a:p>
                  </a:txBody>
                  <a:tcPr marL="50800" marR="50800" marT="50800" marB="50800" anchor="ctr" horzOverflow="overflow">
                    <a:lnL w="12700">
                      <a:solidFill>
                        <a:srgbClr val="FFFFFF"/>
                      </a:solidFill>
                      <a:miter lim="400000"/>
                    </a:lnL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tc>
                  <a:txBody>
                    <a:bodyPr/>
                    <a:lstStyle/>
                    <a:p>
                      <a:pPr defTabSz="914400">
                        <a:defRPr>
                          <a:solidFill>
                            <a:srgbClr val="000000"/>
                          </a:solidFill>
                        </a:defRPr>
                      </a:pPr>
                      <a:r>
                        <a:rPr sz="2800">
                          <a:solidFill>
                            <a:srgbClr val="FFFFFF"/>
                          </a:solidFill>
                        </a:rPr>
                        <a:t>AMS, Resp Alkalosis, Metabolic Acidosis, Tinnitus, Tachypnoea, Tachycardia, diaphoresis, nausea vomiting</a:t>
                      </a:r>
                    </a:p>
                  </a:txBody>
                  <a:tcPr marL="50800" marR="50800" marT="50800" marB="50800" anchor="ctr" horzOverflow="overflow">
                    <a:lnR w="12700">
                      <a:solidFill>
                        <a:srgbClr val="FFFFFF"/>
                      </a:solidFill>
                      <a:miter lim="400000"/>
                    </a:lnR>
                    <a:lnB w="12700">
                      <a:solidFill>
                        <a:srgbClr val="FFFFFF"/>
                      </a:solidFill>
                      <a:miter lim="400000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Shape 19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200" name="Shape 20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Bedside</a:t>
            </a:r>
            <a:r>
              <a:t> : </a:t>
            </a:r>
          </a:p>
          <a:p>
            <a:pPr marL="0" lvl="1" indent="228600">
              <a:buSzTx/>
              <a:buNone/>
            </a:pPr>
            <a:r>
              <a:t>Blood Glucose level : hypoglycaemia</a:t>
            </a:r>
          </a:p>
          <a:p>
            <a:pPr marL="0" lvl="1" indent="228600">
              <a:buSzTx/>
              <a:buNone/>
            </a:pPr>
            <a:r>
              <a:t>ECG: Arrhythmias</a:t>
            </a:r>
          </a:p>
          <a:p>
            <a:pPr marL="0" lvl="1" indent="228600">
              <a:buSzTx/>
              <a:buNone/>
            </a:pPr>
            <a:r>
              <a:t>VBG: i.e. metabolic acidosis  —&gt; paracetamol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Definition</a:t>
            </a:r>
          </a:p>
        </p:txBody>
      </p:sp>
      <p:sp>
        <p:nvSpPr>
          <p:cNvPr id="126" name="Shape 1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a science that deals with the adverse effects of chemicals on living organisms and assesses the probability of their occurrence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203" name="Shape 203"/>
          <p:cNvSpPr>
            <a:spLocks noGrp="1"/>
          </p:cNvSpPr>
          <p:nvPr>
            <p:ph type="body" sz="half" idx="1"/>
          </p:nvPr>
        </p:nvSpPr>
        <p:spPr>
          <a:xfrm>
            <a:off x="952500" y="2590800"/>
            <a:ext cx="11099800" cy="2762184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  <a:lvl2pPr marL="0" indent="228600">
              <a:buSzTx/>
              <a:buNone/>
            </a:lvl2pPr>
          </a:lstStyle>
          <a:p>
            <a:r>
              <a:t>Laboratory:</a:t>
            </a:r>
          </a:p>
          <a:p>
            <a:pPr lvl="1"/>
            <a:r>
              <a:t>blood / urine drug level </a:t>
            </a:r>
          </a:p>
        </p:txBody>
      </p:sp>
      <p:pic>
        <p:nvPicPr>
          <p:cNvPr id="204" name="Screen Shot 2017-02-04 at 10.32.2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41098" y="5287499"/>
            <a:ext cx="7691566" cy="399659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Shape 206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233290"/>
          </a:xfrm>
          <a:prstGeom prst="rect">
            <a:avLst/>
          </a:prstGeom>
        </p:spPr>
        <p:txBody>
          <a:bodyPr>
            <a:normAutofit fontScale="90000"/>
          </a:bodyPr>
          <a:lstStyle>
            <a:lvl1pPr defTabSz="543305">
              <a:defRPr sz="7440"/>
            </a:lvl1pPr>
          </a:lstStyle>
          <a:p>
            <a:r>
              <a:t>Diagnostic tests</a:t>
            </a:r>
          </a:p>
        </p:txBody>
      </p:sp>
      <p:sp>
        <p:nvSpPr>
          <p:cNvPr id="207" name="Shape 207"/>
          <p:cNvSpPr>
            <a:spLocks noGrp="1"/>
          </p:cNvSpPr>
          <p:nvPr>
            <p:ph type="body" sz="half" idx="1"/>
          </p:nvPr>
        </p:nvSpPr>
        <p:spPr>
          <a:xfrm>
            <a:off x="952500" y="2201334"/>
            <a:ext cx="11099800" cy="105367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rPr dirty="0"/>
              <a:t>what are the limitation of Drug screening assays?</a:t>
            </a:r>
          </a:p>
          <a:p>
            <a:pPr marL="0" indent="0">
              <a:buSzTx/>
              <a:buNone/>
            </a:pPr>
            <a:endParaRPr dirty="0"/>
          </a:p>
        </p:txBody>
      </p:sp>
      <p:pic>
        <p:nvPicPr>
          <p:cNvPr id="208" name="Screen Shot 2017-02-04 at 10.36.1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2839938" y="3255005"/>
            <a:ext cx="7324924" cy="621597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Shape 21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Diagnostic tests</a:t>
            </a:r>
          </a:p>
        </p:txBody>
      </p:sp>
      <p:sp>
        <p:nvSpPr>
          <p:cNvPr id="211" name="Shape 21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Electrolytes: </a:t>
            </a:r>
          </a:p>
          <a:p>
            <a:pPr marL="0" lvl="1" indent="228600">
              <a:buSzTx/>
              <a:buNone/>
            </a:pPr>
            <a:r>
              <a:t>K level : i.e. hyperkalemia in digoxin overdose</a:t>
            </a:r>
          </a:p>
          <a:p>
            <a:pPr marL="0" indent="0">
              <a:buSzTx/>
              <a:buNone/>
            </a:pPr>
            <a:r>
              <a:t>LFT:</a:t>
            </a:r>
          </a:p>
          <a:p>
            <a:pPr marL="0" lvl="1" indent="228600">
              <a:buSzTx/>
              <a:buNone/>
            </a:pPr>
            <a:r>
              <a:t>elevated liver enzymes in Paracetamol toxicity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Shape 213"/>
          <p:cNvSpPr>
            <a:spLocks noGrp="1"/>
          </p:cNvSpPr>
          <p:nvPr>
            <p:ph type="title"/>
          </p:nvPr>
        </p:nvSpPr>
        <p:spPr>
          <a:xfrm>
            <a:off x="952500" y="381635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Management: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>
            <a:spLocks noGrp="1"/>
          </p:cNvSpPr>
          <p:nvPr>
            <p:ph type="title"/>
          </p:nvPr>
        </p:nvSpPr>
        <p:spPr>
          <a:xfrm>
            <a:off x="952500" y="412750"/>
            <a:ext cx="11099800" cy="1130764"/>
          </a:xfrm>
          <a:prstGeom prst="rect">
            <a:avLst/>
          </a:prstGeom>
        </p:spPr>
        <p:txBody>
          <a:bodyPr/>
          <a:lstStyle>
            <a:lvl1pPr defTabSz="490727">
              <a:defRPr sz="6719"/>
            </a:lvl1pPr>
          </a:lstStyle>
          <a:p>
            <a:r>
              <a:t>Resuscitation</a:t>
            </a:r>
          </a:p>
        </p:txBody>
      </p:sp>
      <p:sp>
        <p:nvSpPr>
          <p:cNvPr id="216" name="Shape 216"/>
          <p:cNvSpPr>
            <a:spLocks noGrp="1"/>
          </p:cNvSpPr>
          <p:nvPr>
            <p:ph type="body" idx="1"/>
          </p:nvPr>
        </p:nvSpPr>
        <p:spPr>
          <a:xfrm>
            <a:off x="952500" y="1860814"/>
            <a:ext cx="11099800" cy="7016486"/>
          </a:xfrm>
          <a:prstGeom prst="rect">
            <a:avLst/>
          </a:prstGeom>
        </p:spPr>
        <p:txBody>
          <a:bodyPr/>
          <a:lstStyle/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Airway: 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intubation: if compromised 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Breathing: 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O2 administration, if hypoxic (i.e. O2sat &lt;94%)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mechanical ventilation if intubated</a:t>
            </a:r>
          </a:p>
          <a:p>
            <a:pPr marL="0" indent="0" defTabSz="344677">
              <a:spcBef>
                <a:spcPts val="2400"/>
              </a:spcBef>
              <a:buSzTx/>
              <a:buNone/>
              <a:defRPr sz="2241"/>
            </a:pPr>
            <a:r>
              <a:t>Circulation :</a:t>
            </a:r>
          </a:p>
          <a:p>
            <a:pPr marL="0" lvl="1" indent="134873" defTabSz="344677">
              <a:spcBef>
                <a:spcPts val="2400"/>
              </a:spcBef>
              <a:buSzTx/>
              <a:buNone/>
              <a:defRPr sz="2241"/>
            </a:pPr>
            <a:r>
              <a:t>hypotension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IV fluid ( 10-20ml /Kg ) , avoid excess fluid administration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specific antidote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/>
            </a:pPr>
            <a:r>
              <a:t>inotropic support ( i.e.Adrenaline infusion) </a:t>
            </a:r>
          </a:p>
          <a:p>
            <a:pPr marL="0" lvl="2" indent="269747" defTabSz="344677">
              <a:spcBef>
                <a:spcPts val="2400"/>
              </a:spcBef>
              <a:buSzTx/>
              <a:buNone/>
              <a:defRPr sz="2241" b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aim : systolic BP &gt; 90mmHg </a:t>
            </a:r>
            <a:r>
              <a:rPr i="1"/>
              <a:t>or</a:t>
            </a:r>
            <a:r>
              <a:t> MAP &gt;65 mmHg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Shape 218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143000"/>
          </a:xfrm>
          <a:prstGeom prst="rect">
            <a:avLst/>
          </a:prstGeom>
        </p:spPr>
        <p:txBody>
          <a:bodyPr/>
          <a:lstStyle>
            <a:lvl1pPr algn="l" defTabSz="496570">
              <a:defRPr sz="6800"/>
            </a:lvl1pPr>
          </a:lstStyle>
          <a:p>
            <a:r>
              <a:t>Resuscitation</a:t>
            </a:r>
          </a:p>
        </p:txBody>
      </p:sp>
      <p:sp>
        <p:nvSpPr>
          <p:cNvPr id="219" name="Shape 219"/>
          <p:cNvSpPr>
            <a:spLocks noGrp="1"/>
          </p:cNvSpPr>
          <p:nvPr>
            <p:ph type="body" sz="quarter" idx="1"/>
          </p:nvPr>
        </p:nvSpPr>
        <p:spPr>
          <a:xfrm>
            <a:off x="800100" y="3987270"/>
            <a:ext cx="11099800" cy="1779060"/>
          </a:xfrm>
          <a:prstGeom prst="rect">
            <a:avLst/>
          </a:prstGeom>
        </p:spPr>
        <p:txBody>
          <a:bodyPr/>
          <a:lstStyle>
            <a:lvl1pPr marL="0" indent="0">
              <a:buSzTx/>
              <a:buNone/>
              <a:defRPr b="1" i="1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r>
              <a:t>Antidotes list</a:t>
            </a:r>
          </a:p>
        </p:txBody>
      </p:sp>
      <p:pic>
        <p:nvPicPr>
          <p:cNvPr id="220" name="Screen Shot 2017-02-04 at 10.53.35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130590" y="54663"/>
            <a:ext cx="4921905" cy="964427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Shape 22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Resuscitation</a:t>
            </a:r>
          </a:p>
        </p:txBody>
      </p:sp>
      <p:sp>
        <p:nvSpPr>
          <p:cNvPr id="223" name="Shape 22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buSzTx/>
              <a:buNone/>
            </a:lvl1pPr>
          </a:lstStyle>
          <a:p>
            <a:r>
              <a:t>some specific presentations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Shape 22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Hypoglycemia</a:t>
            </a:r>
          </a:p>
        </p:txBody>
      </p:sp>
      <p:sp>
        <p:nvSpPr>
          <p:cNvPr id="226" name="Shape 22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BGL : &lt; 4mmol</a:t>
            </a:r>
          </a:p>
          <a:p>
            <a:r>
              <a:t>give IV dextrose (Glucose)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Shape 22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Cardiac Arrhythmias</a:t>
            </a:r>
          </a:p>
        </p:txBody>
      </p:sp>
      <p:sp>
        <p:nvSpPr>
          <p:cNvPr id="229" name="Shape 229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Anti-arrythmic drugs are not first line treatment in toxin induced arrhythmias </a:t>
            </a:r>
          </a:p>
          <a:p>
            <a:pPr marL="0" indent="0">
              <a:buSzTx/>
              <a:buNone/>
            </a:pPr>
            <a:r>
              <a:t>treatment: </a:t>
            </a:r>
          </a:p>
          <a:p>
            <a:pPr marL="0" lvl="1" indent="228600">
              <a:buSzTx/>
              <a:buNone/>
            </a:pPr>
            <a:r>
              <a:t>O2 sat </a:t>
            </a:r>
          </a:p>
          <a:p>
            <a:pPr marL="0" lvl="1" indent="228600">
              <a:buSzTx/>
              <a:buNone/>
            </a:pPr>
            <a:r>
              <a:t>antidote (i.e. digoxin Fab in digoxin overdose)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" name="Shape 23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Seizure </a:t>
            </a:r>
          </a:p>
        </p:txBody>
      </p:sp>
      <p:sp>
        <p:nvSpPr>
          <p:cNvPr id="232" name="Shape 232"/>
          <p:cNvSpPr>
            <a:spLocks noGrp="1"/>
          </p:cNvSpPr>
          <p:nvPr>
            <p:ph type="body" idx="1"/>
          </p:nvPr>
        </p:nvSpPr>
        <p:spPr>
          <a:xfrm>
            <a:off x="952500" y="2597150"/>
            <a:ext cx="11099800" cy="6286500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treatment </a:t>
            </a:r>
          </a:p>
          <a:p>
            <a:pPr marL="0" lvl="1" indent="228600">
              <a:buSzTx/>
              <a:buNone/>
            </a:pPr>
            <a:r>
              <a:t>1st : IV benzodiazepine ( except in Isoniazed toxicity —&gt; Pyridoxine)</a:t>
            </a:r>
          </a:p>
          <a:p>
            <a:pPr marL="0" lvl="1" indent="228600">
              <a:buSzTx/>
              <a:buNone/>
            </a:pPr>
            <a:r>
              <a:t>2nd: Barbiturates</a:t>
            </a:r>
          </a:p>
          <a:p>
            <a:pPr marL="0" indent="0">
              <a:buSzTx/>
              <a:buNone/>
            </a:pPr>
            <a:r>
              <a:t>treat hypoglycaemia and hyponatremia </a:t>
            </a:r>
          </a:p>
          <a:p>
            <a:pPr marL="0" indent="0">
              <a:buSzTx/>
              <a:buNone/>
              <a:defRPr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defRPr>
            </a:pPr>
            <a:r>
              <a:t>No rule for Phenytoin in toxin induced seizure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/>
          </p:cNvSpPr>
          <p:nvPr>
            <p:ph type="title"/>
          </p:nvPr>
        </p:nvSpPr>
        <p:spPr>
          <a:xfrm>
            <a:off x="952500" y="4013200"/>
            <a:ext cx="11099800" cy="2120900"/>
          </a:xfrm>
          <a:prstGeom prst="rect">
            <a:avLst/>
          </a:prstGeom>
        </p:spPr>
        <p:txBody>
          <a:bodyPr/>
          <a:lstStyle/>
          <a:p>
            <a:r>
              <a:t>Terminology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" name="Shape 23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Agitation</a:t>
            </a:r>
          </a:p>
        </p:txBody>
      </p:sp>
      <p:sp>
        <p:nvSpPr>
          <p:cNvPr id="235" name="Shape 235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1st line treatment : benzodiazepine</a:t>
            </a:r>
          </a:p>
          <a:p>
            <a:pPr marL="0" indent="0">
              <a:buSzTx/>
              <a:buNone/>
            </a:pPr>
            <a:r>
              <a:t>2nd line treatment : antipsychotic agents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327481"/>
          </a:xfrm>
          <a:prstGeom prst="rect">
            <a:avLst/>
          </a:prstGeom>
        </p:spPr>
        <p:txBody>
          <a:bodyPr/>
          <a:lstStyle>
            <a:lvl1pPr defTabSz="449833">
              <a:defRPr sz="6160"/>
            </a:lvl1pPr>
          </a:lstStyle>
          <a:p>
            <a:r>
              <a:t>Hyperthermia and hypothermia</a:t>
            </a:r>
          </a:p>
        </p:txBody>
      </p:sp>
      <p:sp>
        <p:nvSpPr>
          <p:cNvPr id="238" name="Shape 23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core temperature &gt; 39* —&gt; aggressive cooling</a:t>
            </a:r>
          </a:p>
          <a:p>
            <a:pPr marL="0" indent="0">
              <a:buSzTx/>
              <a:buNone/>
            </a:pPr>
            <a:r>
              <a:t>core temperature &lt;32* —&gt; aggressive rewarming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Screen Shot 2017-02-04 at 11.26.0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23548" y="2482850"/>
            <a:ext cx="6357704" cy="4787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Shape 2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Decontamination</a:t>
            </a:r>
          </a:p>
        </p:txBody>
      </p:sp>
      <p:sp>
        <p:nvSpPr>
          <p:cNvPr id="243" name="Shape 2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two ways </a:t>
            </a:r>
          </a:p>
          <a:p>
            <a:pPr marL="0" lvl="1" indent="228600">
              <a:buSzTx/>
              <a:buNone/>
            </a:pPr>
            <a:r>
              <a:t>GIT Decontamination </a:t>
            </a:r>
          </a:p>
          <a:p>
            <a:pPr marL="0" lvl="1" indent="228600">
              <a:buSzTx/>
              <a:buNone/>
            </a:pPr>
            <a:r>
              <a:t>Enhanced Elimination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GIT decontamination</a:t>
            </a:r>
          </a:p>
        </p:txBody>
      </p:sp>
      <p:sp>
        <p:nvSpPr>
          <p:cNvPr id="246" name="Shape 24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Activated Charcoal</a:t>
            </a:r>
          </a:p>
          <a:p>
            <a:pPr marL="0" indent="0">
              <a:buSzTx/>
              <a:buNone/>
            </a:pPr>
            <a:r>
              <a:t>whole bowel irrigation (WBI)</a:t>
            </a:r>
          </a:p>
          <a:p>
            <a:pPr marL="0" indent="0">
              <a:buSzTx/>
              <a:buNone/>
            </a:pPr>
            <a:r>
              <a:t>Gastric lavage</a:t>
            </a:r>
          </a:p>
          <a:p>
            <a:pPr marL="0" indent="0">
              <a:buSzTx/>
              <a:buNone/>
            </a:pPr>
            <a:r>
              <a:t>Induced emesis ( Syrup or Ipecac)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>
            <a:spLocks noGrp="1"/>
          </p:cNvSpPr>
          <p:nvPr>
            <p:ph type="title"/>
          </p:nvPr>
        </p:nvSpPr>
        <p:spPr>
          <a:xfrm>
            <a:off x="952500" y="406400"/>
            <a:ext cx="7149704" cy="1749227"/>
          </a:xfrm>
          <a:prstGeom prst="rect">
            <a:avLst/>
          </a:prstGeom>
        </p:spPr>
        <p:txBody>
          <a:bodyPr/>
          <a:lstStyle>
            <a:lvl1pPr defTabSz="391414">
              <a:defRPr sz="5360"/>
            </a:lvl1pPr>
          </a:lstStyle>
          <a:p>
            <a:r>
              <a:t>Activated Charcoal (single dose) </a:t>
            </a:r>
          </a:p>
        </p:txBody>
      </p:sp>
      <p:pic>
        <p:nvPicPr>
          <p:cNvPr id="249" name="Screen Shot 2017-02-04 at 11.34.24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66669" y="2942645"/>
            <a:ext cx="10271462" cy="6296921"/>
          </a:xfrm>
          <a:prstGeom prst="rect">
            <a:avLst/>
          </a:prstGeom>
          <a:ln w="12700">
            <a:miter lim="400000"/>
          </a:ln>
        </p:spPr>
      </p:pic>
      <p:pic>
        <p:nvPicPr>
          <p:cNvPr id="250" name="Screen Shot 2017-02-04 at 11.38.06 am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8777150" y="46070"/>
            <a:ext cx="2833169" cy="28542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Shape 25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586773"/>
          </a:xfrm>
          <a:prstGeom prst="rect">
            <a:avLst/>
          </a:prstGeom>
        </p:spPr>
        <p:txBody>
          <a:bodyPr/>
          <a:lstStyle>
            <a:lvl1pPr defTabSz="426466">
              <a:defRPr sz="5840"/>
            </a:lvl1pPr>
          </a:lstStyle>
          <a:p>
            <a:r>
              <a:t>Activated Charcoal (single dose) </a:t>
            </a:r>
          </a:p>
        </p:txBody>
      </p:sp>
      <p:pic>
        <p:nvPicPr>
          <p:cNvPr id="253" name="Screen Shot 2017-02-04 at 11.36.3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06538" y="3999044"/>
            <a:ext cx="11391724" cy="348271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Shape 25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whole bowel irrigation</a:t>
            </a:r>
          </a:p>
        </p:txBody>
      </p:sp>
      <p:pic>
        <p:nvPicPr>
          <p:cNvPr id="256" name="Screen Shot 2017-02-04 at 11.39.07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590773" y="2832298"/>
            <a:ext cx="9823254" cy="58162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Shape 258"/>
          <p:cNvSpPr>
            <a:spLocks noGrp="1"/>
          </p:cNvSpPr>
          <p:nvPr>
            <p:ph type="title"/>
          </p:nvPr>
        </p:nvSpPr>
        <p:spPr>
          <a:xfrm>
            <a:off x="952500" y="406400"/>
            <a:ext cx="7009276" cy="2120900"/>
          </a:xfrm>
          <a:prstGeom prst="rect">
            <a:avLst/>
          </a:prstGeom>
        </p:spPr>
        <p:txBody>
          <a:bodyPr/>
          <a:lstStyle>
            <a:lvl1pPr defTabSz="578358">
              <a:defRPr sz="7919"/>
            </a:lvl1pPr>
          </a:lstStyle>
          <a:p>
            <a:r>
              <a:t>Gastric Lavage</a:t>
            </a:r>
          </a:p>
        </p:txBody>
      </p:sp>
      <p:pic>
        <p:nvPicPr>
          <p:cNvPr id="260" name="Screen Shot 2017-02-04 at 11.41.18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9648197" y="191525"/>
            <a:ext cx="2111574" cy="2852871"/>
          </a:xfrm>
          <a:prstGeom prst="rect">
            <a:avLst/>
          </a:prstGeom>
          <a:ln w="12700">
            <a:miter lim="400000"/>
          </a:ln>
        </p:spPr>
      </p:pic>
      <p:pic>
        <p:nvPicPr>
          <p:cNvPr id="1026" name="Picture 2" descr="C:\Users\3422\Desktop\Screen Shot 2017-02-23 at 10.51.24 am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305" y="3044397"/>
            <a:ext cx="10470046" cy="6338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Shape 262"/>
          <p:cNvSpPr>
            <a:spLocks noGrp="1"/>
          </p:cNvSpPr>
          <p:nvPr>
            <p:ph type="title"/>
          </p:nvPr>
        </p:nvSpPr>
        <p:spPr>
          <a:xfrm>
            <a:off x="952500" y="406400"/>
            <a:ext cx="11099800" cy="1379803"/>
          </a:xfrm>
          <a:prstGeom prst="rect">
            <a:avLst/>
          </a:prstGeom>
        </p:spPr>
        <p:txBody>
          <a:bodyPr/>
          <a:lstStyle>
            <a:lvl1pPr defTabSz="408940">
              <a:defRPr sz="5600"/>
            </a:lvl1pPr>
          </a:lstStyle>
          <a:p>
            <a:r>
              <a:t>Induced emesis (Syrup or Ipecac)</a:t>
            </a:r>
          </a:p>
        </p:txBody>
      </p:sp>
      <p:pic>
        <p:nvPicPr>
          <p:cNvPr id="263" name="Screen Shot 2017-02-04 at 11.42.19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26901" y="3170568"/>
            <a:ext cx="11550998" cy="513966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Shape 130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Toxicants</a:t>
            </a:r>
          </a:p>
        </p:txBody>
      </p:sp>
      <p:sp>
        <p:nvSpPr>
          <p:cNvPr id="131" name="Shape 131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substance that produce adverse biological effects of any nature </a:t>
            </a:r>
          </a:p>
          <a:p>
            <a:pPr marL="0" indent="0" algn="ctr">
              <a:buSzTx/>
              <a:buNone/>
            </a:pPr>
            <a:r>
              <a:t>it may be </a:t>
            </a:r>
            <a:r>
              <a:rPr b="1" i="1">
                <a:solidFill>
                  <a:srgbClr val="FF2504"/>
                </a:solidFill>
                <a:latin typeface="Helvetica"/>
                <a:ea typeface="Helvetica"/>
                <a:cs typeface="Helvetica"/>
                <a:sym typeface="Helvetica"/>
              </a:rPr>
              <a:t>chemical or physical</a:t>
            </a:r>
            <a:r>
              <a:rPr>
                <a:solidFill>
                  <a:srgbClr val="FF2504"/>
                </a:solidFill>
              </a:rPr>
              <a:t> </a:t>
            </a:r>
          </a:p>
          <a:p>
            <a:pPr marL="0" indent="0" algn="ctr">
              <a:buSzTx/>
              <a:buNone/>
            </a:pPr>
            <a:r>
              <a:t>effects may be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a</a:t>
            </a:r>
            <a:r>
              <a: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cute or chronic</a:t>
            </a:r>
            <a:r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Shape 265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Enhanced Elimination </a:t>
            </a:r>
          </a:p>
        </p:txBody>
      </p:sp>
      <p:sp>
        <p:nvSpPr>
          <p:cNvPr id="266" name="Shape 266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Multiple dose activated charcoal </a:t>
            </a:r>
          </a:p>
          <a:p>
            <a:pPr marL="0" indent="0">
              <a:buSzTx/>
              <a:buNone/>
            </a:pPr>
            <a:r>
              <a:t>urine alkalisation</a:t>
            </a:r>
          </a:p>
          <a:p>
            <a:pPr marL="0" indent="0">
              <a:buSzTx/>
              <a:buNone/>
            </a:pPr>
            <a:r>
              <a:t>extracorporeal technique of elimination</a:t>
            </a:r>
          </a:p>
          <a:p>
            <a:pPr marL="0" lvl="1" indent="228600">
              <a:buSzTx/>
              <a:buNone/>
            </a:pPr>
            <a:r>
              <a:t>harm-dialysis and haemofiltration</a:t>
            </a:r>
          </a:p>
          <a:p>
            <a:pPr marL="0" lvl="1" indent="228600">
              <a:buSzTx/>
              <a:buNone/>
            </a:pPr>
            <a:r>
              <a:t>charcoal haemoperfusion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Shape 268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Multiple doses of AC</a:t>
            </a:r>
          </a:p>
        </p:txBody>
      </p:sp>
      <p:pic>
        <p:nvPicPr>
          <p:cNvPr id="269" name="Screen Shot 2017-02-04 at 11.45.11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72635" y="2703181"/>
            <a:ext cx="10259530" cy="606173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Shape 27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Urinary Alkalinisation</a:t>
            </a:r>
          </a:p>
        </p:txBody>
      </p:sp>
      <p:pic>
        <p:nvPicPr>
          <p:cNvPr id="272" name="Screen Shot 2017-02-04 at 11.46.2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03270" y="2863287"/>
            <a:ext cx="10398260" cy="575422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Shape 274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spcBef>
                <a:spcPts val="4200"/>
              </a:spcBef>
              <a:defRPr sz="3800"/>
            </a:lvl1pPr>
          </a:lstStyle>
          <a:p>
            <a:r>
              <a:t>Extracorporeal technique of elimination</a:t>
            </a:r>
          </a:p>
        </p:txBody>
      </p:sp>
      <p:pic>
        <p:nvPicPr>
          <p:cNvPr id="275" name="Screen Shot 2017-02-04 at 11.49.46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17515" y="3361002"/>
            <a:ext cx="11369770" cy="4746097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Shape 27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Disposition</a:t>
            </a:r>
          </a:p>
        </p:txBody>
      </p:sp>
      <p:sp>
        <p:nvSpPr>
          <p:cNvPr id="278" name="Shape 278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if asymptomatic for 6 hours in ED —&gt; discharge </a:t>
            </a:r>
          </a:p>
          <a:p>
            <a:pPr marL="0" indent="0" algn="ctr">
              <a:buSzTx/>
              <a:buNone/>
            </a:pPr>
            <a:r>
              <a:t>otherwise admission to hospital is required 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0" name="Screen Shot 2017-02-04 at 11.54.12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47968" y="1272760"/>
            <a:ext cx="11308864" cy="720808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Shape 28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Thank You </a:t>
            </a:r>
          </a:p>
        </p:txBody>
      </p:sp>
      <p:sp>
        <p:nvSpPr>
          <p:cNvPr id="283" name="Shape 28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/>
              <a:t>All the best </a:t>
            </a:r>
            <a:r>
              <a:rPr dirty="0" smtClean="0"/>
              <a:t>!</a:t>
            </a:r>
            <a:endParaRPr lang="en-US" dirty="0" smtClean="0"/>
          </a:p>
          <a:p>
            <a:r>
              <a:rPr lang="en-US" dirty="0" smtClean="0"/>
              <a:t>aalrabiah@ksu.edu.sa</a:t>
            </a:r>
            <a:endParaRPr dirty="0"/>
          </a:p>
        </p:txBody>
      </p:sp>
      <p:pic>
        <p:nvPicPr>
          <p:cNvPr id="284" name="Screen Shot 2017-02-04 at 11.56.13 am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6392509" y="2466148"/>
            <a:ext cx="5985582" cy="482130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Toxins</a:t>
            </a:r>
          </a:p>
        </p:txBody>
      </p:sp>
      <p:sp>
        <p:nvSpPr>
          <p:cNvPr id="134" name="Shape 134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specific portions produced by living organisms (i.e. mushroom toxin or tetanus toxin)</a:t>
            </a:r>
          </a:p>
          <a:p>
            <a:pPr marL="0" indent="0" algn="ctr">
              <a:buSzTx/>
              <a:buNone/>
            </a:pPr>
            <a:r>
              <a:t>most exhibit </a:t>
            </a:r>
            <a:r>
              <a: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immediate effects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Poisons</a:t>
            </a:r>
          </a:p>
        </p:txBody>
      </p:sp>
      <p:sp>
        <p:nvSpPr>
          <p:cNvPr id="137" name="Shape 1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 algn="ctr">
              <a:buSzTx/>
              <a:buNone/>
            </a:pPr>
            <a:r>
              <a:t>Toxicants that cause </a:t>
            </a:r>
            <a:r>
              <a:rPr b="1" i="1">
                <a:latin typeface="Helvetica"/>
                <a:ea typeface="Helvetica"/>
                <a:cs typeface="Helvetica"/>
                <a:sym typeface="Helvetica"/>
              </a:rPr>
              <a:t>immediate death or illness</a:t>
            </a:r>
            <a:r>
              <a:t> when experienced in very </a:t>
            </a:r>
            <a:r>
              <a:rPr b="1" i="1">
                <a:solidFill>
                  <a:srgbClr val="FF2600"/>
                </a:solidFill>
                <a:latin typeface="Helvetica"/>
                <a:ea typeface="Helvetica"/>
                <a:cs typeface="Helvetica"/>
                <a:sym typeface="Helvetica"/>
              </a:rPr>
              <a:t>small amounts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Toxic Agents </a:t>
            </a:r>
          </a:p>
        </p:txBody>
      </p:sp>
      <p:sp>
        <p:nvSpPr>
          <p:cNvPr id="140" name="Shape 14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 marL="0" indent="0">
              <a:buSzTx/>
              <a:buNone/>
            </a:pPr>
            <a:r>
              <a:t>anything that can produce an adverse biological effect</a:t>
            </a:r>
          </a:p>
          <a:p>
            <a:pPr marL="0" indent="0">
              <a:buSzTx/>
              <a:buNone/>
            </a:pPr>
            <a:r>
              <a:rPr b="1" i="1" u="sng">
                <a:latin typeface="Helvetica"/>
                <a:ea typeface="Helvetica"/>
                <a:cs typeface="Helvetica"/>
                <a:sym typeface="Helvetica"/>
              </a:rPr>
              <a:t>may be</a:t>
            </a:r>
            <a:r>
              <a:t>:  </a:t>
            </a:r>
          </a:p>
          <a:p>
            <a:pPr marL="0" lvl="1" indent="228600">
              <a:buSzTx/>
              <a:buNone/>
            </a:pPr>
            <a:r>
              <a:t>chemical ( i.e. Cyanide)</a:t>
            </a:r>
          </a:p>
          <a:p>
            <a:pPr marL="0" lvl="1" indent="228600">
              <a:buSzTx/>
              <a:buNone/>
            </a:pPr>
            <a:r>
              <a:t>Physical (i.e. radiation)</a:t>
            </a:r>
          </a:p>
          <a:p>
            <a:pPr marL="0" lvl="1" indent="228600">
              <a:buSzTx/>
              <a:buNone/>
            </a:pPr>
            <a:r>
              <a:t>Biological (i.e. snake venom)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Toxic substance</a:t>
            </a:r>
          </a:p>
        </p:txBody>
      </p:sp>
      <p:sp>
        <p:nvSpPr>
          <p:cNvPr id="143" name="Shape 143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 marL="0" indent="0" algn="ctr">
              <a:buSzTx/>
              <a:buNone/>
            </a:lvl1pPr>
          </a:lstStyle>
          <a:p>
            <a:r>
              <a:t>a material which has toxic properties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:dissolv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radient">
  <a:themeElements>
    <a:clrScheme name="Gradient">
      <a:dk1>
        <a:srgbClr val="FF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Gradient">
  <a:themeElements>
    <a:clrScheme name="Gradient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065C1"/>
      </a:accent1>
      <a:accent2>
        <a:srgbClr val="189B1A"/>
      </a:accent2>
      <a:accent3>
        <a:srgbClr val="008C91"/>
      </a:accent3>
      <a:accent4>
        <a:srgbClr val="5747C1"/>
      </a:accent4>
      <a:accent5>
        <a:srgbClr val="971817"/>
      </a:accent5>
      <a:accent6>
        <a:srgbClr val="BC8027"/>
      </a:accent6>
      <a:hlink>
        <a:srgbClr val="0000FF"/>
      </a:hlink>
      <a:folHlink>
        <a:srgbClr val="FF00FF"/>
      </a:folHlink>
    </a:clrScheme>
    <a:fontScheme name="Gradient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Gradien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  <a:effectStyle>
          <a:effectLst>
            <a:outerShdw blurRad="76200" dir="18900000" rotWithShape="0">
              <a:srgbClr val="000000">
                <a:alpha val="8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gradFill flip="none" rotWithShape="1">
          <a:gsLst>
            <a:gs pos="0">
              <a:schemeClr val="accent1"/>
            </a:gs>
            <a:gs pos="100000">
              <a:schemeClr val="accent1">
                <a:hueOff val="321133"/>
                <a:satOff val="-12043"/>
                <a:lumOff val="-7113"/>
              </a:schemeClr>
            </a:gs>
          </a:gsLst>
          <a:lin ang="5400000" scaled="0"/>
        </a:gradFill>
        <a:ln w="12700" cap="flat">
          <a:noFill/>
          <a:miter lim="400000"/>
        </a:ln>
        <a:effectLst>
          <a:outerShdw blurRad="76200" dir="18900000" rotWithShape="0">
            <a:srgbClr val="000000">
              <a:alpha val="8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2400" b="0" i="0" u="none" strike="noStrike" cap="none" spc="0" normalizeH="0" baseline="0">
            <a:ln>
              <a:noFill/>
            </a:ln>
            <a:solidFill>
              <a:srgbClr val="FFFFFF"/>
            </a:solidFill>
            <a:effectLst>
              <a:outerShdw blurRad="25400" dist="23998" dir="2700000" rotWithShape="0">
                <a:srgbClr val="000000">
                  <a:alpha val="31034"/>
                </a:srgbClr>
              </a:outerShdw>
            </a:effectLst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FFFFF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8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57</TotalTime>
  <Words>846</Words>
  <Application>Microsoft Office PowerPoint</Application>
  <PresentationFormat>Custom</PresentationFormat>
  <Paragraphs>191</Paragraphs>
  <Slides>56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57" baseType="lpstr">
      <vt:lpstr>Gradient</vt:lpstr>
      <vt:lpstr>Introduction to Toxicology</vt:lpstr>
      <vt:lpstr>Topics</vt:lpstr>
      <vt:lpstr>Definition</vt:lpstr>
      <vt:lpstr>Terminology </vt:lpstr>
      <vt:lpstr>Toxicants</vt:lpstr>
      <vt:lpstr>Toxins</vt:lpstr>
      <vt:lpstr>Poisons</vt:lpstr>
      <vt:lpstr>Toxic Agents </vt:lpstr>
      <vt:lpstr>Toxic substance</vt:lpstr>
      <vt:lpstr>Systemic Toxin</vt:lpstr>
      <vt:lpstr>Organ toxin</vt:lpstr>
      <vt:lpstr>PowerPoint Presentation</vt:lpstr>
      <vt:lpstr>Why people get toxic?</vt:lpstr>
      <vt:lpstr>what are the routes of exposure?</vt:lpstr>
      <vt:lpstr>Assessment</vt:lpstr>
      <vt:lpstr>History</vt:lpstr>
      <vt:lpstr>Examination</vt:lpstr>
      <vt:lpstr>Examination</vt:lpstr>
      <vt:lpstr>Do not forget …!</vt:lpstr>
      <vt:lpstr>PowerPoint Presentation</vt:lpstr>
      <vt:lpstr>Toxidrome</vt:lpstr>
      <vt:lpstr>Anticholinergic = Antimuscarinic </vt:lpstr>
      <vt:lpstr>Cholinergic = Muscarinic </vt:lpstr>
      <vt:lpstr>Sympathomimetics</vt:lpstr>
      <vt:lpstr>Opioid</vt:lpstr>
      <vt:lpstr>Sedative-hypnotic</vt:lpstr>
      <vt:lpstr>Hallucinogenic</vt:lpstr>
      <vt:lpstr>Other toxidromes</vt:lpstr>
      <vt:lpstr>Diagnostic tests</vt:lpstr>
      <vt:lpstr>Diagnostic tests</vt:lpstr>
      <vt:lpstr>Diagnostic tests</vt:lpstr>
      <vt:lpstr>Diagnostic tests</vt:lpstr>
      <vt:lpstr>Management:</vt:lpstr>
      <vt:lpstr>Resuscitation</vt:lpstr>
      <vt:lpstr>Resuscitation</vt:lpstr>
      <vt:lpstr>Resuscitation</vt:lpstr>
      <vt:lpstr>Hypoglycemia</vt:lpstr>
      <vt:lpstr>Cardiac Arrhythmias</vt:lpstr>
      <vt:lpstr>Seizure </vt:lpstr>
      <vt:lpstr>Agitation</vt:lpstr>
      <vt:lpstr>Hyperthermia and hypothermia</vt:lpstr>
      <vt:lpstr>PowerPoint Presentation</vt:lpstr>
      <vt:lpstr>Decontamination</vt:lpstr>
      <vt:lpstr>GIT decontamination</vt:lpstr>
      <vt:lpstr>Activated Charcoal (single dose) </vt:lpstr>
      <vt:lpstr>Activated Charcoal (single dose) </vt:lpstr>
      <vt:lpstr>whole bowel irrigation</vt:lpstr>
      <vt:lpstr>Gastric Lavage</vt:lpstr>
      <vt:lpstr>Induced emesis (Syrup or Ipecac)</vt:lpstr>
      <vt:lpstr>Enhanced Elimination </vt:lpstr>
      <vt:lpstr>Multiple doses of AC</vt:lpstr>
      <vt:lpstr>Urinary Alkalinisation</vt:lpstr>
      <vt:lpstr>Extracorporeal technique of elimination</vt:lpstr>
      <vt:lpstr>Disposition</vt:lpstr>
      <vt:lpstr>PowerPoint Presentation</vt:lpstr>
      <vt:lpstr>Thank You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Toxicology</dc:title>
  <dc:creator>Hissa</dc:creator>
  <cp:lastModifiedBy>3422</cp:lastModifiedBy>
  <cp:revision>5</cp:revision>
  <dcterms:modified xsi:type="dcterms:W3CDTF">2017-03-22T12:28:08Z</dcterms:modified>
</cp:coreProperties>
</file>