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sldIdLst>
    <p:sldId id="256" r:id="rId2"/>
    <p:sldId id="257" r:id="rId3"/>
    <p:sldId id="263" r:id="rId4"/>
    <p:sldId id="277" r:id="rId5"/>
    <p:sldId id="264" r:id="rId6"/>
    <p:sldId id="273" r:id="rId7"/>
    <p:sldId id="275" r:id="rId8"/>
    <p:sldId id="274" r:id="rId9"/>
    <p:sldId id="276" r:id="rId10"/>
    <p:sldId id="265" r:id="rId11"/>
    <p:sldId id="266" r:id="rId12"/>
    <p:sldId id="279" r:id="rId13"/>
    <p:sldId id="283" r:id="rId14"/>
    <p:sldId id="284" r:id="rId15"/>
    <p:sldId id="285" r:id="rId16"/>
    <p:sldId id="267" r:id="rId17"/>
    <p:sldId id="268" r:id="rId18"/>
    <p:sldId id="311" r:id="rId19"/>
    <p:sldId id="278" r:id="rId20"/>
    <p:sldId id="280" r:id="rId21"/>
    <p:sldId id="269" r:id="rId22"/>
    <p:sldId id="270" r:id="rId23"/>
    <p:sldId id="271" r:id="rId24"/>
    <p:sldId id="286" r:id="rId25"/>
    <p:sldId id="288" r:id="rId26"/>
    <p:sldId id="287" r:id="rId27"/>
    <p:sldId id="289" r:id="rId28"/>
    <p:sldId id="310" r:id="rId29"/>
    <p:sldId id="309" r:id="rId30"/>
    <p:sldId id="298" r:id="rId31"/>
    <p:sldId id="299" r:id="rId32"/>
    <p:sldId id="303" r:id="rId33"/>
    <p:sldId id="300" r:id="rId34"/>
    <p:sldId id="304" r:id="rId35"/>
    <p:sldId id="301" r:id="rId36"/>
    <p:sldId id="305" r:id="rId37"/>
    <p:sldId id="302" r:id="rId38"/>
    <p:sldId id="306" r:id="rId39"/>
    <p:sldId id="293" r:id="rId40"/>
    <p:sldId id="312" r:id="rId41"/>
    <p:sldId id="313" r:id="rId42"/>
    <p:sldId id="307" r:id="rId43"/>
    <p:sldId id="281" r:id="rId44"/>
    <p:sldId id="282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92" autoAdjust="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F80607-CDD9-4E8F-9811-3B7366070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9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FACC-1AA1-4A9F-8D24-3BF89644100B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smoking, barbituates, rifampin, carbamazepine, phenytoin, INH, </a:t>
            </a:r>
            <a:r>
              <a:rPr lang="en-US" u="sng"/>
              <a:t>+</a:t>
            </a:r>
            <a:r>
              <a:rPr lang="en-US"/>
              <a:t> ethanol </a:t>
            </a:r>
          </a:p>
          <a:p>
            <a:pPr lvl="1"/>
            <a:r>
              <a:rPr lang="en-US"/>
              <a:t>use of APAP by alcoholics has not been associated with higher risk of liver injury in prospective trials</a:t>
            </a:r>
          </a:p>
        </p:txBody>
      </p:sp>
    </p:spTree>
    <p:extLst>
      <p:ext uri="{BB962C8B-B14F-4D97-AF65-F5344CB8AC3E}">
        <p14:creationId xmlns:p14="http://schemas.microsoft.com/office/powerpoint/2010/main" val="301329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5A70D-9320-4F82-81FF-5DD9BDF84109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Location may be important for environmental or occupational exposures</a:t>
            </a:r>
          </a:p>
        </p:txBody>
      </p:sp>
    </p:spTree>
    <p:extLst>
      <p:ext uri="{BB962C8B-B14F-4D97-AF65-F5344CB8AC3E}">
        <p14:creationId xmlns:p14="http://schemas.microsoft.com/office/powerpoint/2010/main" val="454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25435-1691-46C8-B26D-EB6337170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ACCF6-ABCD-42DD-979D-58F41353D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98E10-6BF5-4401-9CFF-CF75FFECAD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3FE50-274A-451D-B632-9DAC775CC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B2D16-A8F5-432B-99C7-A87A6D075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505-41EC-4083-BE72-D1435DA92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3FE73-0E3B-4FBF-AE89-2447101FE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153A-0687-4221-8694-93DA07FEF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9E8F1-CABA-4032-B1A7-109F87DD2B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51BC6-8F40-4976-AB42-A38953C4B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9409F-49C2-4CE1-A6F4-D58AD4172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6797C-6006-4D71-BF59-A3FD281EA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31C4931-371C-437E-B392-194261B437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23950"/>
            <a:ext cx="7772400" cy="27432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Acetaminophen overdose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i="1" dirty="0">
                <a:solidFill>
                  <a:srgbClr val="FFFF00"/>
                </a:solidFill>
                <a:effectLst/>
              </a:rPr>
              <a:t>N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 -acetyl-p-aminophenol </a:t>
            </a:r>
            <a:r>
              <a:rPr lang="en-US" sz="3600" b="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3600" b="0" dirty="0" smtClean="0">
                <a:solidFill>
                  <a:srgbClr val="FFFF00"/>
                </a:solidFill>
                <a:effectLst/>
              </a:rPr>
            </a:br>
            <a:r>
              <a:rPr lang="en-US" sz="3600" b="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APAP)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 dirty="0"/>
              <a:t>Hashim Bin </a:t>
            </a:r>
            <a:r>
              <a:rPr lang="en-CA" sz="2400" dirty="0" err="1" smtClean="0"/>
              <a:t>Salleeh</a:t>
            </a:r>
            <a:endParaRPr lang="en-CA" sz="2400" dirty="0"/>
          </a:p>
          <a:p>
            <a:pPr>
              <a:lnSpc>
                <a:spcPct val="80000"/>
              </a:lnSpc>
            </a:pPr>
            <a:r>
              <a:rPr lang="en-CA" sz="2400" dirty="0" smtClean="0"/>
              <a:t>Associate </a:t>
            </a:r>
            <a:r>
              <a:rPr lang="en-CA" sz="2400" dirty="0"/>
              <a:t>Professor of Paediatrics  </a:t>
            </a:r>
          </a:p>
          <a:p>
            <a:pPr>
              <a:lnSpc>
                <a:spcPct val="80000"/>
              </a:lnSpc>
            </a:pPr>
            <a:r>
              <a:rPr lang="en-CA" sz="2400" dirty="0"/>
              <a:t>Consultant Paediatric Emergency Medicine </a:t>
            </a:r>
          </a:p>
          <a:p>
            <a:pPr>
              <a:lnSpc>
                <a:spcPct val="80000"/>
              </a:lnSpc>
            </a:pPr>
            <a:r>
              <a:rPr lang="fr-CA" sz="2400" dirty="0"/>
              <a:t>King Khalid University Hospital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Up regulation (i.e. induction) of CYP 2E1 enzyme activity </a:t>
            </a:r>
          </a:p>
          <a:p>
            <a:pPr>
              <a:lnSpc>
                <a:spcPct val="90000"/>
              </a:lnSpc>
            </a:pPr>
            <a:r>
              <a:rPr lang="en-US"/>
              <a:t>Decreased glutathione stores</a:t>
            </a:r>
          </a:p>
          <a:p>
            <a:pPr lvl="1">
              <a:lnSpc>
                <a:spcPct val="90000"/>
              </a:lnSpc>
            </a:pPr>
            <a:r>
              <a:rPr lang="en-US"/>
              <a:t>Eating </a:t>
            </a:r>
          </a:p>
          <a:p>
            <a:pPr lvl="1">
              <a:lnSpc>
                <a:spcPct val="90000"/>
              </a:lnSpc>
            </a:pPr>
            <a:r>
              <a:rPr lang="en-US"/>
              <a:t>NAC</a:t>
            </a:r>
          </a:p>
          <a:p>
            <a:pPr>
              <a:lnSpc>
                <a:spcPct val="90000"/>
              </a:lnSpc>
            </a:pPr>
            <a:r>
              <a:rPr lang="en-US"/>
              <a:t>Frequent dosing interval of APAP</a:t>
            </a:r>
          </a:p>
          <a:p>
            <a:pPr>
              <a:lnSpc>
                <a:spcPct val="90000"/>
              </a:lnSpc>
            </a:pPr>
            <a:r>
              <a:rPr lang="en-US"/>
              <a:t>Prolonged duration of excessive dosing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(Kuffner et al. 2001)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	</a:t>
            </a:r>
            <a:r>
              <a:rPr lang="en-US" sz="2400" dirty="0">
                <a:solidFill>
                  <a:srgbClr val="FFFF00"/>
                </a:solidFill>
              </a:rPr>
              <a:t>0.5-24h</a:t>
            </a:r>
            <a:r>
              <a:rPr lang="en-US" sz="2400" dirty="0"/>
              <a:t>	n/v, anorexia, asymptomatic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	</a:t>
            </a:r>
            <a:r>
              <a:rPr lang="en-US" sz="2400" dirty="0">
                <a:solidFill>
                  <a:srgbClr val="FFFF00"/>
                </a:solidFill>
              </a:rPr>
              <a:t>24-48	h</a:t>
            </a:r>
            <a:r>
              <a:rPr lang="en-US" sz="2400" dirty="0"/>
              <a:t>	resolution of stage I </a:t>
            </a:r>
            <a:r>
              <a:rPr lang="en-US" sz="2400" dirty="0" err="1"/>
              <a:t>sxs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				RUQ pain, elevation of PTT, INR, 			</a:t>
            </a:r>
            <a:r>
              <a:rPr lang="en-US" sz="2400" dirty="0" err="1"/>
              <a:t>bili</a:t>
            </a:r>
            <a:r>
              <a:rPr lang="en-US" sz="2400" dirty="0"/>
              <a:t> + enzymes (at the latest by</a:t>
            </a:r>
            <a:r>
              <a:rPr lang="en-US" sz="2400" b="1" dirty="0"/>
              <a:t> </a:t>
            </a:r>
            <a:r>
              <a:rPr lang="en-US" sz="2400" b="1" u="sng" dirty="0"/>
              <a:t>36h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III	</a:t>
            </a:r>
            <a:r>
              <a:rPr lang="en-US" sz="2400" dirty="0" smtClean="0">
                <a:solidFill>
                  <a:srgbClr val="FFFF00"/>
                </a:solidFill>
              </a:rPr>
              <a:t>48-96h</a:t>
            </a:r>
            <a:r>
              <a:rPr lang="en-US" sz="2400" dirty="0"/>
              <a:t>	coagulopathy, peaking of enzymes, 			acidosis, hypoglycemia, bleeding 				diathesis, jaundice, anuria, cerebral 			edema, coma. ARF in 25% of pts 				with hepatotoxicity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IV	</a:t>
            </a:r>
            <a:r>
              <a:rPr lang="en-US" sz="2400" dirty="0">
                <a:solidFill>
                  <a:srgbClr val="FFFF00"/>
                </a:solidFill>
              </a:rPr>
              <a:t>4-14d</a:t>
            </a:r>
            <a:r>
              <a:rPr lang="en-US" sz="2400" dirty="0"/>
              <a:t>		resolution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Diagnosis  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Often incomplete, unreliable or unobtainable</a:t>
            </a:r>
          </a:p>
          <a:p>
            <a:r>
              <a:rPr lang="en-US" sz="2800"/>
              <a:t>Sources – Patient, friends, family, EMS,or pill containers</a:t>
            </a:r>
          </a:p>
          <a:p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Which lab test is the most sensitive for early detection of hepatotoxicity.?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/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AST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A</a:t>
            </a:r>
            <a:r>
              <a:rPr lang="en-US" sz="2800"/>
              <a:t>irway </a:t>
            </a:r>
          </a:p>
          <a:p>
            <a:r>
              <a:rPr lang="en-US" sz="4000">
                <a:solidFill>
                  <a:srgbClr val="FFFF00"/>
                </a:solidFill>
              </a:rPr>
              <a:t>B</a:t>
            </a:r>
            <a:r>
              <a:rPr lang="en-US" sz="2800"/>
              <a:t>reathing</a:t>
            </a:r>
          </a:p>
          <a:p>
            <a:r>
              <a:rPr lang="en-US" sz="4000">
                <a:solidFill>
                  <a:srgbClr val="FFFF00"/>
                </a:solidFill>
              </a:rPr>
              <a:t>C</a:t>
            </a:r>
            <a:r>
              <a:rPr lang="en-US" sz="2800"/>
              <a:t>irculation </a:t>
            </a:r>
          </a:p>
          <a:p>
            <a:r>
              <a:rPr lang="en-US" sz="4000">
                <a:solidFill>
                  <a:srgbClr val="FFFF00"/>
                </a:solidFill>
              </a:rPr>
              <a:t>D</a:t>
            </a:r>
            <a:r>
              <a:rPr lang="en-US" sz="2800"/>
              <a:t>econtamination</a:t>
            </a:r>
          </a:p>
          <a:p>
            <a:pPr lvl="1"/>
            <a:r>
              <a:rPr lang="en-US" sz="2400"/>
              <a:t>AC </a:t>
            </a:r>
          </a:p>
          <a:p>
            <a:r>
              <a:rPr lang="en-US" sz="4000">
                <a:solidFill>
                  <a:srgbClr val="FFFF00"/>
                </a:solidFill>
              </a:rPr>
              <a:t>F</a:t>
            </a:r>
            <a:r>
              <a:rPr lang="en-US" sz="2800"/>
              <a:t>ind antidote</a:t>
            </a:r>
          </a:p>
          <a:p>
            <a:pPr lvl="1"/>
            <a:r>
              <a:rPr lang="en-US" sz="2400"/>
              <a:t>NAC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>
              <a:buFont typeface="Wingdings" pitchFamily="2" charset="2"/>
              <a:buNone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900">
                <a:sym typeface="Wingdings" pitchFamily="2" charset="2"/>
              </a:rPr>
              <a:t>Late (12-24h)  Modulates the inflammatory response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Antioxidant, free radical scavenger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Reservoir for thiol groups (i.e. GSH)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Impairs WBC migration and function  antiinflammatory</a:t>
            </a:r>
          </a:p>
          <a:p>
            <a:pPr>
              <a:lnSpc>
                <a:spcPct val="80000"/>
              </a:lnSpc>
            </a:pPr>
            <a:r>
              <a:rPr lang="en-US" sz="2600"/>
              <a:t>Positive inotropic and vasodilating effects (NO) </a:t>
            </a:r>
            <a:r>
              <a:rPr lang="en-US" sz="2600">
                <a:sym typeface="Wingdings" pitchFamily="2" charset="2"/>
              </a:rPr>
              <a:t></a:t>
            </a:r>
            <a:r>
              <a:rPr lang="en-US" sz="2600"/>
              <a:t> improves microcirculatory blood flow and O2 delivery to tissues</a:t>
            </a:r>
          </a:p>
          <a:p>
            <a:pPr>
              <a:lnSpc>
                <a:spcPct val="80000"/>
              </a:lnSpc>
            </a:pPr>
            <a:r>
              <a:rPr lang="en-US" sz="2600"/>
              <a:t>Decreases cerebral edema formation, prevents progression of hepatic encephalopathy and improves survival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noFill/>
          <a:ln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/>
              <a:t>By the end of this lecture, participants should be able to: </a:t>
            </a:r>
          </a:p>
          <a:p>
            <a:r>
              <a:rPr lang="en-US" dirty="0"/>
              <a:t>Know the potential toxic dose of APAP </a:t>
            </a:r>
            <a:r>
              <a:rPr lang="en-US" dirty="0" smtClean="0"/>
              <a:t>according to </a:t>
            </a:r>
            <a:r>
              <a:rPr lang="en-US" dirty="0"/>
              <a:t>age </a:t>
            </a:r>
          </a:p>
          <a:p>
            <a:r>
              <a:rPr lang="en-US" dirty="0"/>
              <a:t>Know the symptoms and signs of APAP OD</a:t>
            </a:r>
          </a:p>
          <a:p>
            <a:r>
              <a:rPr lang="en-US" dirty="0"/>
              <a:t>Know the indications of NAC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NAC should optimally be given within 8 to 10 hours after ingestion </a:t>
            </a:r>
          </a:p>
          <a:p>
            <a:r>
              <a:rPr lang="en-US" sz="2800"/>
              <a:t>More delayed therapy is associated with a progressive increase in hepatic toxicity </a:t>
            </a:r>
          </a:p>
          <a:p>
            <a:r>
              <a:rPr lang="en-US" sz="2800"/>
              <a:t>some benefit may still be seen 24 hours or later after ingestion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4000"/>
              <a:t>What is the Rumack-Matthew nomogram?</a:t>
            </a:r>
          </a:p>
        </p:txBody>
      </p:sp>
      <p:pic>
        <p:nvPicPr>
          <p:cNvPr id="15364" name="Picture 4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umack-Matthew norm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APAP level to predict which patients will develop an AST elevation &gt;1000 IU/L with out antidotal treatment </a:t>
            </a:r>
          </a:p>
          <a:p>
            <a:r>
              <a:rPr lang="en-US"/>
              <a:t>Derived from acute ingestion of immediate release acetaminophen</a:t>
            </a:r>
          </a:p>
          <a:p>
            <a:r>
              <a:rPr lang="en-US"/>
              <a:t>Begins at 4 h post ingestion </a:t>
            </a:r>
          </a:p>
          <a:p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44037" name="Picture 5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/>
              <a:t>APAP level above the treatment line</a:t>
            </a:r>
          </a:p>
          <a:p>
            <a:r>
              <a:rPr lang="en-US" sz="2800"/>
              <a:t>Hx of significant APAP ingestion presenting close to 8h (give while waiting for level)</a:t>
            </a:r>
          </a:p>
          <a:p>
            <a:r>
              <a:rPr lang="en-US" sz="2800"/>
              <a:t>All APAP ingestions who present late&gt;24h with either detectable APAP or elevated transaminases</a:t>
            </a:r>
          </a:p>
          <a:p>
            <a:r>
              <a:rPr lang="en-US" sz="2800"/>
              <a:t>Chronic ingestions (&gt;4g/day in adult, &gt;120mg/d in child) with elevated transaminases</a:t>
            </a:r>
          </a:p>
          <a:p>
            <a:r>
              <a:rPr lang="en-US" sz="2800"/>
              <a:t>Hx of exposure and FHF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Poor prognostic indicators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 &lt;7.3 (2 days after OD, after fluids)</a:t>
            </a:r>
          </a:p>
          <a:p>
            <a:r>
              <a:rPr lang="en-US"/>
              <a:t>Hepatic encephalopathy</a:t>
            </a:r>
          </a:p>
          <a:p>
            <a:r>
              <a:rPr lang="en-US"/>
              <a:t>PT &gt;1.8 times normal.</a:t>
            </a:r>
          </a:p>
          <a:p>
            <a:r>
              <a:rPr lang="en-US"/>
              <a:t>Serum creatinine &gt;300mmol/L</a:t>
            </a:r>
          </a:p>
          <a:p>
            <a:r>
              <a:rPr lang="en-US"/>
              <a:t>Coagulation factor VIII/V ratio of &gt;30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/>
              <a:t>Several studies show that elimination of extended and immediate-release acetaminophen are nearly identical after 4 hours.</a:t>
            </a:r>
          </a:p>
          <a:p>
            <a:r>
              <a:rPr lang="en-US" sz="3300"/>
              <a:t>some case reports APAP levels falling above the treatment normogram line as late as 11-14 hours post ingestion of the extended-release preparation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Acetaminophen has been approved for OTC use since 1960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cases of hepatic damage after APAP OD 1966</a:t>
            </a:r>
          </a:p>
          <a:p>
            <a:r>
              <a:rPr lang="en-US" dirty="0"/>
              <a:t>Therapeutic dose of acetaminophen  is 10-15 mg/kg/dose in children and 325-1000 mg/dose every 4-6 hours in adults, with a maximum of 4g/day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cases </a:t>
            </a:r>
            <a:endParaRPr lang="en-US" dirty="0"/>
          </a:p>
        </p:txBody>
      </p:sp>
      <p:pic>
        <p:nvPicPr>
          <p:cNvPr id="56323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 dirty="0"/>
              <a:t>15 month old </a:t>
            </a:r>
            <a:r>
              <a:rPr lang="en-US" dirty="0" smtClean="0"/>
              <a:t>child (wt. 10 kg) </a:t>
            </a:r>
            <a:r>
              <a:rPr lang="en-US" dirty="0"/>
              <a:t>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None of the above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15 month old child 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None of the above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 dirty="0"/>
              <a:t>A mother brought her 4 M </a:t>
            </a:r>
            <a:r>
              <a:rPr lang="en-US" sz="2800" dirty="0" smtClean="0"/>
              <a:t>(5 kg) old </a:t>
            </a:r>
            <a:r>
              <a:rPr lang="en-US" sz="2800" dirty="0"/>
              <a:t>son who was febrile for the last 3 days . She was giving him Tylenol </a:t>
            </a:r>
            <a:r>
              <a:rPr lang="en-US" sz="2800" dirty="0" smtClean="0"/>
              <a:t>(120mg/5 ml) 7ml </a:t>
            </a:r>
            <a:r>
              <a:rPr lang="en-US" sz="2800" dirty="0"/>
              <a:t>every 4 h for the last 3 days, she found him today more lethargic, vomiting occasionally, clinically, ill looking slightly jaundiced, afebrile, no meningeal signs, mild injected throat, CSF was obtained  &amp; was not suggestive of meningitis. What will be your next step: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Obtain CBG, LFT, PT, PTT, INR, drug level if abnormal start NAC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Give activated charcoal immediately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Admit for observation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dirty="0"/>
              <a:t> D/C home, most likely it is related to current URTI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800"/>
              <a:t>A mother brought her 4 M old son who was febrile for the last 3 days . She was giving him Tylenol 7ml every 4 h for the last 3 days, she found him today more lethargic, vomiting occasionally, clinically, ill looking slightly jaundiced, afebrile, no meningeal signs, mild injected throat, CSF was obtained  &amp; was not suggestive of meningitis. What will be your next step: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 b="1">
                <a:solidFill>
                  <a:srgbClr val="FFFF00"/>
                </a:solidFill>
              </a:rPr>
              <a:t>Obtain CBG, LFT, PT, PTT, INR, drug level if abnormal start NAC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Give activated charcoal immediately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Admit for observation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en-US" sz="2800"/>
              <a:t> D/C home, most likely it is related to current URTI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</a:rPr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20 yr old pregnant girl ingested 20g of Tylenol in a suicidal gesture 36h ago because she found out it is too late for her to have an abortion. Her APAP is &lt;10 and her AST is 90 </a:t>
            </a:r>
          </a:p>
          <a:p>
            <a:r>
              <a:rPr lang="en-US"/>
              <a:t>How will you manage her medically? </a:t>
            </a:r>
          </a:p>
          <a:p>
            <a:r>
              <a:rPr lang="en-US"/>
              <a:t>She asks you whether her baby will have any defects?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Children: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&lt; 12 months   150 mg/kg </a:t>
            </a:r>
          </a:p>
          <a:p>
            <a:pPr lvl="1"/>
            <a:r>
              <a:rPr lang="en-US" dirty="0"/>
              <a:t>1 – 6 y            200 mg/kg</a:t>
            </a:r>
          </a:p>
          <a:p>
            <a:pPr lvl="1"/>
            <a:r>
              <a:rPr lang="en-US" dirty="0"/>
              <a:t>1 – 6 y with risk factors 150 mg/kg </a:t>
            </a:r>
          </a:p>
          <a:p>
            <a:pPr lvl="1"/>
            <a:r>
              <a:rPr lang="en-US" dirty="0"/>
              <a:t>7 – 12 y         150 mg/kg </a:t>
            </a:r>
          </a:p>
          <a:p>
            <a:r>
              <a:rPr lang="en-US" dirty="0">
                <a:solidFill>
                  <a:srgbClr val="FFFF00"/>
                </a:solidFill>
              </a:rPr>
              <a:t>Youth &amp; Adult</a:t>
            </a:r>
            <a:r>
              <a:rPr lang="en-US" dirty="0"/>
              <a:t>  </a:t>
            </a:r>
          </a:p>
          <a:p>
            <a:pPr lvl="1"/>
            <a:r>
              <a:rPr lang="en-US" dirty="0" smtClean="0"/>
              <a:t>7.5 - 10  </a:t>
            </a:r>
            <a:r>
              <a:rPr lang="en-US" dirty="0"/>
              <a:t>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Questions ??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79613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21022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EBM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z="3200"/>
              <a:t>Paracetamol (acetaminophen) poisoning </a:t>
            </a:r>
            <a:r>
              <a:rPr lang="en-US" sz="2000"/>
              <a:t>Vale, JA, Proudfoot, AT.</a:t>
            </a:r>
            <a:r>
              <a:rPr lang="en-US" sz="3200"/>
              <a:t> </a:t>
            </a:r>
            <a:r>
              <a:rPr lang="en-US" sz="1800" i="1"/>
              <a:t>Lancet 1995; 346:547</a:t>
            </a:r>
            <a:endParaRPr lang="en-US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No deaths in 169 patients with a treatment delay below 10 hours</a:t>
            </a:r>
          </a:p>
          <a:p>
            <a:pPr>
              <a:lnSpc>
                <a:spcPct val="80000"/>
              </a:lnSpc>
            </a:pPr>
            <a:r>
              <a:rPr lang="en-US" sz="2800"/>
              <a:t>In contrast, 200 patients treated at 10 to 24 hours had a 2.0 to 7.4 percent mortality, which was still lower than the 5.3 to 10.7 mortality in 85 patients who received only supportive care.</a:t>
            </a:r>
          </a:p>
          <a:p>
            <a:pPr>
              <a:lnSpc>
                <a:spcPct val="80000"/>
              </a:lnSpc>
            </a:pPr>
            <a:r>
              <a:rPr lang="en-US" sz="2800"/>
              <a:t>There was a 1.6 to 10 percent incidence of liver damage (defined as a plasma ALT or AST level above 1000 IU/L) when the treatment delay was less than 10 hours </a:t>
            </a:r>
          </a:p>
          <a:p>
            <a:pPr>
              <a:lnSpc>
                <a:spcPct val="80000"/>
              </a:lnSpc>
            </a:pPr>
            <a:r>
              <a:rPr lang="en-US" sz="2800"/>
              <a:t>Comparable values were 27 to 63 percent in patients treated at 10 to 24 hours and 58 to 89 percent in those receiving supportive care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304800"/>
            <a:ext cx="7848600" cy="1752600"/>
          </a:xfrm>
        </p:spPr>
        <p:txBody>
          <a:bodyPr/>
          <a:lstStyle/>
          <a:p>
            <a:r>
              <a:rPr lang="en-US" sz="3200"/>
              <a:t>Improved outcome of paracetamol-induced fulminant hepatic failure by late administration of NAC</a:t>
            </a:r>
            <a:r>
              <a:rPr lang="en-US" sz="1800" i="1"/>
              <a:t> </a:t>
            </a:r>
            <a:br>
              <a:rPr lang="en-US" sz="1800" i="1"/>
            </a:br>
            <a:r>
              <a:rPr lang="en-US" sz="1800" i="1"/>
              <a:t>Lancet  1990 Jun 30;335(8705):1572-3]</a:t>
            </a:r>
            <a:endParaRPr lang="en-US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influence of NAC, administered at presentation to hospital, on the subsequent clinical course of 100 patients who developed APAP-induced fulminant hepatic failure was analyzed retrospectively</a:t>
            </a:r>
          </a:p>
          <a:p>
            <a:pPr>
              <a:lnSpc>
                <a:spcPct val="90000"/>
              </a:lnSpc>
            </a:pPr>
            <a:r>
              <a:rPr lang="en-US" sz="2800"/>
              <a:t>Mortality was 37% in patients who received NAC 10-36 h after the overdose, compared with 58% in patients not given the antidote </a:t>
            </a:r>
          </a:p>
          <a:p>
            <a:pPr>
              <a:lnSpc>
                <a:spcPct val="90000"/>
              </a:lnSpc>
            </a:pPr>
            <a:r>
              <a:rPr lang="en-US" sz="2800"/>
              <a:t>In patients given NAC, progression to grade III/IV coma was significantly less common than in those who did not receive the antidote (51% vs 75%)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glucuronide conjugation(40-65%)		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sulfate conjugation(20-45%)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 inactive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metabolites excreted in the urine.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Excretion of unchanged APAP in the urine (5%).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Oxidation by P450 cytochromes (CYP 2E1, 1A2, and 3A4) to </a:t>
            </a: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NAPQI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(5-15%)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nontoxic cysteine/mercaptate conjugates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  <a:ln/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5334000"/>
            <a:ext cx="33528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4400"/>
              <a:t>What happens in OD ?</a:t>
            </a:r>
          </a:p>
        </p:txBody>
      </p:sp>
      <p:pic>
        <p:nvPicPr>
          <p:cNvPr id="23558" name="Picture 6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458200" cy="6324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Saturation of glucuronidation and sulfation pathways</a:t>
            </a:r>
          </a:p>
          <a:p>
            <a:pPr>
              <a:lnSpc>
                <a:spcPct val="90000"/>
              </a:lnSpc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>
              <a:lnSpc>
                <a:spcPct val="90000"/>
              </a:lnSpc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/>
              <a:t>In OD: rate and quantity of NAPQI formation overwhelms  GSH supply and regeneration: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  <a:ln/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410</TotalTime>
  <Words>1682</Words>
  <Application>Microsoft Office PowerPoint</Application>
  <PresentationFormat>On-screen Show (4:3)</PresentationFormat>
  <Paragraphs>189</Paragraphs>
  <Slides>44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Garamond</vt:lpstr>
      <vt:lpstr>Wingdings</vt:lpstr>
      <vt:lpstr>Stream</vt:lpstr>
      <vt:lpstr>Acetaminophen overdose  N -acetyl-p-aminophenol  (APAP) </vt:lpstr>
      <vt:lpstr>Objectives </vt:lpstr>
      <vt:lpstr>APAP</vt:lpstr>
      <vt:lpstr>Toxic dose of APAP</vt:lpstr>
      <vt:lpstr>Metabolic Pathways </vt:lpstr>
      <vt:lpstr>PowerPoint Presentation</vt:lpstr>
      <vt:lpstr>What happens in OD ?</vt:lpstr>
      <vt:lpstr>PowerPoint Presentation</vt:lpstr>
      <vt:lpstr>PowerPoint Presentation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   Which lab test is the most sensitive for early detection of hepatotoxicity.?  </vt:lpstr>
      <vt:lpstr>Management Guidelines</vt:lpstr>
      <vt:lpstr>NAC</vt:lpstr>
      <vt:lpstr>NAC</vt:lpstr>
      <vt:lpstr>PowerPoint Presentation</vt:lpstr>
      <vt:lpstr>NAC</vt:lpstr>
      <vt:lpstr>What is the Rumack-Matthew nomogram?</vt:lpstr>
      <vt:lpstr>PowerPoint Presentation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When to give NAC?</vt:lpstr>
      <vt:lpstr>Indication for NAC </vt:lpstr>
      <vt:lpstr>Poor prognostic indicators</vt:lpstr>
      <vt:lpstr>XR tablets</vt:lpstr>
      <vt:lpstr>PowerPoint Presentation</vt:lpstr>
      <vt:lpstr>Short cases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??</vt:lpstr>
      <vt:lpstr>PowerPoint Presentation</vt:lpstr>
      <vt:lpstr>PowerPoint Presentation</vt:lpstr>
      <vt:lpstr>Paracetamol (acetaminophen) poisoning Vale, JA, Proudfoot, AT. Lancet 1995; 346:547</vt:lpstr>
      <vt:lpstr>Improved outcome of paracetamol-induced fulminant hepatic failure by late administration of NAC  Lancet  1990 Jun 30;335(8705):1572-3]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DR. H BIN SALLEEH</cp:lastModifiedBy>
  <cp:revision>15</cp:revision>
  <dcterms:created xsi:type="dcterms:W3CDTF">2006-03-12T08:53:24Z</dcterms:created>
  <dcterms:modified xsi:type="dcterms:W3CDTF">2017-02-12T18:57:27Z</dcterms:modified>
</cp:coreProperties>
</file>