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82" r:id="rId3"/>
    <p:sldId id="257" r:id="rId4"/>
    <p:sldId id="288" r:id="rId5"/>
    <p:sldId id="289" r:id="rId6"/>
    <p:sldId id="258" r:id="rId7"/>
    <p:sldId id="259" r:id="rId8"/>
    <p:sldId id="262" r:id="rId9"/>
    <p:sldId id="264" r:id="rId10"/>
    <p:sldId id="267" r:id="rId11"/>
    <p:sldId id="283" r:id="rId12"/>
    <p:sldId id="275" r:id="rId13"/>
    <p:sldId id="284" r:id="rId14"/>
    <p:sldId id="285" r:id="rId15"/>
    <p:sldId id="287" r:id="rId16"/>
    <p:sldId id="272" r:id="rId17"/>
    <p:sldId id="274" r:id="rId18"/>
    <p:sldId id="286" r:id="rId19"/>
    <p:sldId id="276" r:id="rId20"/>
    <p:sldId id="278" r:id="rId21"/>
    <p:sldId id="273" r:id="rId22"/>
    <p:sldId id="280" r:id="rId23"/>
    <p:sldId id="28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7" autoAdjust="0"/>
    <p:restoredTop sz="94633"/>
  </p:normalViewPr>
  <p:slideViewPr>
    <p:cSldViewPr>
      <p:cViewPr>
        <p:scale>
          <a:sx n="139" d="100"/>
          <a:sy n="139" d="100"/>
        </p:scale>
        <p:origin x="552" y="-18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F6017-C0D2-4BF9-A894-8B8C964A61FC}" type="datetimeFigureOut">
              <a:rPr lang="en-US" smtClean="0"/>
              <a:t>11/23/16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FBE78-1BDA-4041-B1DF-52EDDCE94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37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04540-7F0A-4DF4-8A8B-D7F0D4A8EC3E}" type="datetimeFigureOut">
              <a:rPr lang="en-US" smtClean="0"/>
              <a:t>11/23/16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7A943-0EDC-4D78-8BDC-F96456B48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589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04540-7F0A-4DF4-8A8B-D7F0D4A8EC3E}" type="datetimeFigureOut">
              <a:rPr lang="en-US" smtClean="0"/>
              <a:t>11/23/16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7A943-0EDC-4D78-8BDC-F96456B48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060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04540-7F0A-4DF4-8A8B-D7F0D4A8EC3E}" type="datetimeFigureOut">
              <a:rPr lang="en-US" smtClean="0"/>
              <a:t>11/23/16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7A943-0EDC-4D78-8BDC-F96456B48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001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04540-7F0A-4DF4-8A8B-D7F0D4A8EC3E}" type="datetimeFigureOut">
              <a:rPr lang="en-US" smtClean="0"/>
              <a:t>11/23/16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7A943-0EDC-4D78-8BDC-F96456B48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654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04540-7F0A-4DF4-8A8B-D7F0D4A8EC3E}" type="datetimeFigureOut">
              <a:rPr lang="en-US" smtClean="0"/>
              <a:t>11/23/16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7A943-0EDC-4D78-8BDC-F96456B48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94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04540-7F0A-4DF4-8A8B-D7F0D4A8EC3E}" type="datetimeFigureOut">
              <a:rPr lang="en-US" smtClean="0"/>
              <a:t>11/23/16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7A943-0EDC-4D78-8BDC-F96456B48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496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04540-7F0A-4DF4-8A8B-D7F0D4A8EC3E}" type="datetimeFigureOut">
              <a:rPr lang="en-US" smtClean="0"/>
              <a:t>11/23/16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7A943-0EDC-4D78-8BDC-F96456B48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968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04540-7F0A-4DF4-8A8B-D7F0D4A8EC3E}" type="datetimeFigureOut">
              <a:rPr lang="en-US" smtClean="0"/>
              <a:t>11/23/16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7A943-0EDC-4D78-8BDC-F96456B48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04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04540-7F0A-4DF4-8A8B-D7F0D4A8EC3E}" type="datetimeFigureOut">
              <a:rPr lang="en-US" smtClean="0"/>
              <a:t>11/23/16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7A943-0EDC-4D78-8BDC-F96456B48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961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04540-7F0A-4DF4-8A8B-D7F0D4A8EC3E}" type="datetimeFigureOut">
              <a:rPr lang="en-US" smtClean="0"/>
              <a:t>11/23/16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7A943-0EDC-4D78-8BDC-F96456B48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363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04540-7F0A-4DF4-8A8B-D7F0D4A8EC3E}" type="datetimeFigureOut">
              <a:rPr lang="en-US" smtClean="0"/>
              <a:t>11/23/16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7A943-0EDC-4D78-8BDC-F96456B48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950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2">
                <a:lumMod val="20000"/>
                <a:lumOff val="80000"/>
              </a:schemeClr>
            </a:gs>
            <a:gs pos="0">
              <a:schemeClr val="accent2">
                <a:lumMod val="20000"/>
                <a:lumOff val="80000"/>
              </a:schemeClr>
            </a:gs>
            <a:gs pos="17999">
              <a:srgbClr val="FEE7F2"/>
            </a:gs>
            <a:gs pos="100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04540-7F0A-4DF4-8A8B-D7F0D4A8EC3E}" type="datetimeFigureOut">
              <a:rPr lang="en-US" smtClean="0"/>
              <a:t>11/23/16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7A943-0EDC-4D78-8BDC-F96456B48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872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85800"/>
            <a:ext cx="7772400" cy="213360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ATHEROSCLEROSIS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PAD,CAROTID STENOSIS,</a:t>
            </a:r>
            <a:br>
              <a:rPr lang="en-US" i="1" dirty="0" smtClean="0"/>
            </a:br>
            <a:r>
              <a:rPr lang="en-US" i="1" dirty="0" smtClean="0"/>
              <a:t>ACUTE LIMB ISCHEMIA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667000"/>
          </a:xfrm>
        </p:spPr>
        <p:txBody>
          <a:bodyPr>
            <a:normAutofit fontScale="92500" lnSpcReduction="20000"/>
          </a:bodyPr>
          <a:lstStyle/>
          <a:p>
            <a:r>
              <a:rPr lang="en-US" b="1" i="1" u="sng" dirty="0" err="1" smtClean="0">
                <a:solidFill>
                  <a:srgbClr val="7030A0"/>
                </a:solidFill>
              </a:rPr>
              <a:t>Dr.Elham</a:t>
            </a:r>
            <a:r>
              <a:rPr lang="en-US" b="1" i="1" u="sng" dirty="0" smtClean="0">
                <a:solidFill>
                  <a:srgbClr val="7030A0"/>
                </a:solidFill>
              </a:rPr>
              <a:t> </a:t>
            </a:r>
            <a:r>
              <a:rPr lang="en-US" b="1" i="1" u="sng" dirty="0" err="1" smtClean="0">
                <a:solidFill>
                  <a:srgbClr val="7030A0"/>
                </a:solidFill>
              </a:rPr>
              <a:t>Khoujah</a:t>
            </a:r>
            <a:endParaRPr lang="en-US" b="1" i="1" u="sng" dirty="0" smtClean="0">
              <a:solidFill>
                <a:srgbClr val="7030A0"/>
              </a:solidFill>
            </a:endParaRPr>
          </a:p>
          <a:p>
            <a:r>
              <a:rPr lang="en-US" b="1" i="1" u="sng" dirty="0" smtClean="0">
                <a:solidFill>
                  <a:srgbClr val="7030A0"/>
                </a:solidFill>
              </a:rPr>
              <a:t>Consultant vascular/Endovascular surgeon</a:t>
            </a:r>
            <a:r>
              <a:rPr lang="en-US" b="1" i="1" u="sng" dirty="0" smtClean="0">
                <a:solidFill>
                  <a:srgbClr val="7030A0"/>
                </a:solidFill>
              </a:rPr>
              <a:t>.</a:t>
            </a:r>
          </a:p>
          <a:p>
            <a:endParaRPr lang="en-US" b="1" i="1" u="sng" dirty="0">
              <a:solidFill>
                <a:srgbClr val="7030A0"/>
              </a:solidFill>
            </a:endParaRPr>
          </a:p>
          <a:p>
            <a:r>
              <a:rPr lang="en-US" b="1" i="1" u="sng" dirty="0" smtClean="0">
                <a:solidFill>
                  <a:srgbClr val="FF0000"/>
                </a:solidFill>
              </a:rPr>
              <a:t>Notes by: </a:t>
            </a:r>
            <a:r>
              <a:rPr lang="en-US" b="1" i="1" u="sng" dirty="0" err="1" smtClean="0">
                <a:solidFill>
                  <a:srgbClr val="FF0000"/>
                </a:solidFill>
              </a:rPr>
              <a:t>Khuloud</a:t>
            </a:r>
            <a:r>
              <a:rPr lang="en-US" b="1" i="1" u="sng" dirty="0" smtClean="0">
                <a:solidFill>
                  <a:srgbClr val="FF0000"/>
                </a:solidFill>
              </a:rPr>
              <a:t> </a:t>
            </a:r>
            <a:r>
              <a:rPr lang="en-US" b="1" i="1" u="sng" dirty="0" err="1" smtClean="0">
                <a:solidFill>
                  <a:srgbClr val="FF0000"/>
                </a:solidFill>
              </a:rPr>
              <a:t>Alenzy</a:t>
            </a:r>
            <a:endParaRPr lang="en-US" b="1" i="1" u="sng" dirty="0" smtClean="0">
              <a:solidFill>
                <a:srgbClr val="FF0000"/>
              </a:solidFill>
            </a:endParaRPr>
          </a:p>
          <a:p>
            <a:r>
              <a:rPr lang="en-US" b="1" i="1" u="sng" dirty="0" smtClean="0">
                <a:solidFill>
                  <a:srgbClr val="FF0000"/>
                </a:solidFill>
              </a:rPr>
              <a:t>(underlined or </a:t>
            </a:r>
            <a:r>
              <a:rPr lang="en-US" b="1" i="1" u="sng" smtClean="0">
                <a:solidFill>
                  <a:srgbClr val="FF0000"/>
                </a:solidFill>
              </a:rPr>
              <a:t>in boxes)</a:t>
            </a:r>
            <a:endParaRPr lang="en-US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67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>
                <a:solidFill>
                  <a:srgbClr val="C00000"/>
                </a:solidFill>
              </a:rPr>
              <a:t>PERIPHERAL ARTERIAL DISEASE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u="sng" dirty="0" smtClean="0">
                <a:solidFill>
                  <a:srgbClr val="7030A0"/>
                </a:solidFill>
              </a:rPr>
              <a:t>Risk Factors..</a:t>
            </a:r>
          </a:p>
          <a:p>
            <a:r>
              <a:rPr lang="en-US" dirty="0" smtClean="0"/>
              <a:t>Hypertension.</a:t>
            </a:r>
          </a:p>
          <a:p>
            <a:r>
              <a:rPr lang="en-US" dirty="0" smtClean="0"/>
              <a:t>Diabetes.</a:t>
            </a:r>
          </a:p>
          <a:p>
            <a:r>
              <a:rPr lang="en-US" dirty="0" smtClean="0"/>
              <a:t>Hyperlipidemia.</a:t>
            </a:r>
          </a:p>
          <a:p>
            <a:r>
              <a:rPr lang="en-US" dirty="0" smtClean="0"/>
              <a:t>Smoking.</a:t>
            </a:r>
          </a:p>
          <a:p>
            <a:r>
              <a:rPr lang="en-US" dirty="0" smtClean="0"/>
              <a:t>Familial tendency.</a:t>
            </a:r>
          </a:p>
          <a:p>
            <a:r>
              <a:rPr lang="en-US" dirty="0" smtClean="0"/>
              <a:t>Obesity.</a:t>
            </a:r>
          </a:p>
          <a:p>
            <a:r>
              <a:rPr lang="en-US" dirty="0" smtClean="0"/>
              <a:t>Gender.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47800"/>
            <a:ext cx="76200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058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>
                <a:solidFill>
                  <a:srgbClr val="C00000"/>
                </a:solidFill>
              </a:rPr>
              <a:t>PERIPHERAL ARTERIAL DISEASE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u="sng" dirty="0" smtClean="0">
                <a:solidFill>
                  <a:schemeClr val="accent6">
                    <a:lumMod val="50000"/>
                  </a:schemeClr>
                </a:solidFill>
              </a:rPr>
              <a:t>HISTORY..</a:t>
            </a:r>
          </a:p>
          <a:p>
            <a:pPr marL="0" indent="0">
              <a:buNone/>
            </a:pP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 smtClean="0"/>
              <a:t>Pain..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     - location..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     - </a:t>
            </a:r>
            <a:r>
              <a:rPr lang="en-US" sz="1800" dirty="0" err="1" smtClean="0"/>
              <a:t>precipating</a:t>
            </a:r>
            <a:r>
              <a:rPr lang="en-US" sz="1800" dirty="0" smtClean="0"/>
              <a:t> &amp; </a:t>
            </a:r>
            <a:r>
              <a:rPr lang="en-US" sz="1800" dirty="0" err="1" smtClean="0"/>
              <a:t>aggrevating</a:t>
            </a:r>
            <a:r>
              <a:rPr lang="en-US" sz="1800" dirty="0" smtClean="0"/>
              <a:t> factors..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     - frequency &amp; duration..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 smtClean="0"/>
              <a:t>Rule out other causes of pain of lower limb..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 smtClean="0"/>
              <a:t>Patients with co-morbid conditions and can not walk, present late with rest pain or gangrene..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 smtClean="0"/>
              <a:t>Drug/medical history..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 smtClean="0"/>
              <a:t>Surgical history..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 smtClean="0"/>
              <a:t>Family history: first degree relative with abdominal aortic aneurysm..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1800" dirty="0" smtClean="0"/>
          </a:p>
          <a:p>
            <a:pPr marL="0" indent="0">
              <a:buNone/>
            </a:pPr>
            <a:endParaRPr lang="en-US" b="1" i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57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>
                <a:solidFill>
                  <a:srgbClr val="C00000"/>
                </a:solidFill>
              </a:rPr>
              <a:t>PERIPHERAL ARTERIAL DISEASE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600200"/>
            <a:ext cx="6751108" cy="5029200"/>
          </a:xfrm>
        </p:spPr>
      </p:pic>
    </p:spTree>
    <p:extLst>
      <p:ext uri="{BB962C8B-B14F-4D97-AF65-F5344CB8AC3E}">
        <p14:creationId xmlns:p14="http://schemas.microsoft.com/office/powerpoint/2010/main" val="351269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>
                <a:solidFill>
                  <a:srgbClr val="C00000"/>
                </a:solidFill>
              </a:rPr>
              <a:t>PERIPHERAL ARTERIAL DISEASE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Relationships between pain location and site of occlusion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Buttock &amp; hip----</a:t>
            </a:r>
            <a:r>
              <a:rPr lang="en-US" sz="2000" dirty="0" err="1" smtClean="0"/>
              <a:t>Aortoiliac</a:t>
            </a:r>
            <a:r>
              <a:rPr lang="en-US" sz="2000" dirty="0" smtClean="0"/>
              <a:t> disease..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*</a:t>
            </a:r>
            <a:r>
              <a:rPr lang="en-US" sz="2000" dirty="0" err="1" smtClean="0">
                <a:solidFill>
                  <a:srgbClr val="FF0000"/>
                </a:solidFill>
              </a:rPr>
              <a:t>lerich</a:t>
            </a:r>
            <a:r>
              <a:rPr lang="en-US" sz="2000" dirty="0" smtClean="0">
                <a:solidFill>
                  <a:srgbClr val="FF0000"/>
                </a:solidFill>
              </a:rPr>
              <a:t> syndrome triad ( claudication, absent femoral pulses,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                                               and erectile dysfunction)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Thigh---</a:t>
            </a:r>
            <a:r>
              <a:rPr lang="en-US" sz="2000" dirty="0" err="1" smtClean="0"/>
              <a:t>Aortoiliac</a:t>
            </a:r>
            <a:r>
              <a:rPr lang="en-US" sz="2000" dirty="0" smtClean="0"/>
              <a:t> or common femoral artery..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Upper tow-thirds of the calf---Superficial femoral artery..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Lower one-third of the calf---Popliteal artery..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Foot claudication---</a:t>
            </a:r>
            <a:r>
              <a:rPr lang="en-US" sz="2000" dirty="0" err="1" smtClean="0"/>
              <a:t>Tibial</a:t>
            </a:r>
            <a:r>
              <a:rPr lang="en-US" sz="2000" dirty="0" smtClean="0"/>
              <a:t> arteries..</a:t>
            </a:r>
          </a:p>
          <a:p>
            <a:pPr marL="0" indent="0">
              <a:buNone/>
            </a:pPr>
            <a:endParaRPr lang="en-US" sz="20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20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990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>
                <a:solidFill>
                  <a:srgbClr val="C00000"/>
                </a:solidFill>
              </a:rPr>
              <a:t>PERIPHERAL ARTERIAL DISEASE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i="1" u="sng" dirty="0" smtClean="0">
                <a:solidFill>
                  <a:schemeClr val="accent6">
                    <a:lumMod val="50000"/>
                  </a:schemeClr>
                </a:solidFill>
              </a:rPr>
              <a:t>HISTORY..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3086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3086" dirty="0" smtClean="0">
                <a:solidFill>
                  <a:schemeClr val="accent5">
                    <a:lumMod val="50000"/>
                  </a:schemeClr>
                </a:solidFill>
              </a:rPr>
              <a:t>Vascular review of symptoms..</a:t>
            </a:r>
          </a:p>
          <a:p>
            <a:pPr marL="0" indent="0">
              <a:buNone/>
            </a:pPr>
            <a:r>
              <a:rPr lang="en-US" sz="3086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086" dirty="0" smtClean="0">
                <a:solidFill>
                  <a:schemeClr val="accent5">
                    <a:lumMod val="50000"/>
                  </a:schemeClr>
                </a:solidFill>
              </a:rPr>
              <a:t>         </a:t>
            </a:r>
            <a:r>
              <a:rPr lang="en-US" sz="2400" dirty="0" smtClean="0"/>
              <a:t>- TIA </a:t>
            </a:r>
            <a:r>
              <a:rPr lang="en-US" sz="2400" u="sng" dirty="0" smtClean="0">
                <a:solidFill>
                  <a:srgbClr val="FF0000"/>
                </a:solidFill>
              </a:rPr>
              <a:t>(neurological manifestations that last less than 24 </a:t>
            </a:r>
            <a:r>
              <a:rPr lang="en-US" sz="2400" u="sng" dirty="0" err="1" smtClean="0">
                <a:solidFill>
                  <a:srgbClr val="FF0000"/>
                </a:solidFill>
              </a:rPr>
              <a:t>hrs</a:t>
            </a:r>
            <a:r>
              <a:rPr lang="en-US" sz="2400" u="sng" dirty="0" smtClean="0">
                <a:solidFill>
                  <a:srgbClr val="FF0000"/>
                </a:solidFill>
              </a:rPr>
              <a:t> with complete recovery)atherosclerosis everywhere(peripheral)</a:t>
            </a:r>
            <a:r>
              <a:rPr lang="en-US" sz="2400" u="sng" dirty="0" smtClean="0">
                <a:solidFill>
                  <a:srgbClr val="FF0000"/>
                </a:solidFill>
                <a:sym typeface="Wingdings"/>
              </a:rPr>
              <a:t></a:t>
            </a:r>
            <a:r>
              <a:rPr lang="en-US" sz="2400" u="sng" dirty="0" err="1" smtClean="0">
                <a:solidFill>
                  <a:srgbClr val="FF0000"/>
                </a:solidFill>
              </a:rPr>
              <a:t>carotid</a:t>
            </a:r>
            <a:r>
              <a:rPr lang="en-US" sz="2400" u="sng" dirty="0" err="1" smtClean="0">
                <a:solidFill>
                  <a:srgbClr val="FF0000"/>
                </a:solidFill>
                <a:sym typeface="Wingdings"/>
              </a:rPr>
              <a:t></a:t>
            </a:r>
            <a:r>
              <a:rPr lang="en-US" sz="2400" u="sng" dirty="0" err="1" smtClean="0">
                <a:solidFill>
                  <a:srgbClr val="FF0000"/>
                </a:solidFill>
              </a:rPr>
              <a:t>TIA</a:t>
            </a:r>
            <a:r>
              <a:rPr lang="en-US" sz="2400" u="sng" dirty="0" smtClean="0">
                <a:solidFill>
                  <a:srgbClr val="FF0000"/>
                </a:solidFill>
              </a:rPr>
              <a:t>.(vessels spasm or </a:t>
            </a:r>
            <a:r>
              <a:rPr lang="en-US" sz="2400" u="sng" dirty="0" err="1" smtClean="0">
                <a:solidFill>
                  <a:srgbClr val="FF0000"/>
                </a:solidFill>
              </a:rPr>
              <a:t>thromboembolus</a:t>
            </a:r>
            <a:r>
              <a:rPr lang="en-US" sz="2400" u="sng" dirty="0" smtClean="0">
                <a:solidFill>
                  <a:srgbClr val="FF0000"/>
                </a:solidFill>
              </a:rPr>
              <a:t> and then reopened, or good collateral…..neurological </a:t>
            </a:r>
            <a:r>
              <a:rPr lang="en-US" sz="2400" u="sng" dirty="0" err="1" smtClean="0">
                <a:solidFill>
                  <a:srgbClr val="FF0000"/>
                </a:solidFill>
              </a:rPr>
              <a:t>manifistation</a:t>
            </a:r>
            <a:r>
              <a:rPr lang="en-US" sz="2400" u="sng" dirty="0" smtClean="0">
                <a:solidFill>
                  <a:srgbClr val="FF0000"/>
                </a:solidFill>
              </a:rPr>
              <a:t> of stroke lasts more than 24 </a:t>
            </a:r>
            <a:r>
              <a:rPr lang="en-US" sz="2400" u="sng" dirty="0" err="1" smtClean="0">
                <a:solidFill>
                  <a:srgbClr val="FF0000"/>
                </a:solidFill>
              </a:rPr>
              <a:t>hrs</a:t>
            </a:r>
            <a:r>
              <a:rPr lang="en-US" sz="2400" u="sng" dirty="0" smtClean="0">
                <a:solidFill>
                  <a:srgbClr val="FF0000"/>
                </a:solidFill>
              </a:rPr>
              <a:t>, mostly the symptoms will not recover completely) </a:t>
            </a:r>
          </a:p>
          <a:p>
            <a:pPr marL="0" indent="0">
              <a:buNone/>
            </a:pPr>
            <a:r>
              <a:rPr lang="en-US" sz="2400" u="sng" dirty="0" smtClean="0">
                <a:solidFill>
                  <a:srgbClr val="FF0000"/>
                </a:solidFill>
              </a:rPr>
              <a:t>Almost always when there is atherosclerosis in periphery there will be in the carotid..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- Difficulty in speech or swallowing..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- Dizziness / drop attacks..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- Blurred vision </a:t>
            </a:r>
            <a:r>
              <a:rPr lang="en-US" sz="2400" u="sng" dirty="0" smtClean="0"/>
              <a:t>(transient loss of vision known as (</a:t>
            </a:r>
            <a:r>
              <a:rPr lang="en-US" sz="2400" u="sng" dirty="0" err="1" smtClean="0"/>
              <a:t>amurosis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fugax</a:t>
            </a:r>
            <a:r>
              <a:rPr lang="en-US" sz="2400" u="sng" dirty="0" smtClean="0"/>
              <a:t>) )..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- Arm fatigue..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- Pain in abdomen after eating (intestinal </a:t>
            </a:r>
            <a:r>
              <a:rPr lang="en-US" sz="2400" dirty="0" err="1" smtClean="0"/>
              <a:t>angina</a:t>
            </a:r>
            <a:r>
              <a:rPr lang="en-US" sz="2400" dirty="0" err="1" smtClean="0">
                <a:sym typeface="Wingdings"/>
              </a:rPr>
              <a:t></a:t>
            </a:r>
            <a:r>
              <a:rPr lang="en-US" sz="2400" dirty="0" err="1" smtClean="0"/>
              <a:t>increased</a:t>
            </a:r>
            <a:r>
              <a:rPr lang="en-US" sz="2400" dirty="0" smtClean="0"/>
              <a:t> intestinal blood demand after eating then </a:t>
            </a:r>
            <a:r>
              <a:rPr lang="en-US" sz="2400" dirty="0"/>
              <a:t>t</a:t>
            </a:r>
            <a:r>
              <a:rPr lang="en-US" sz="2400" dirty="0" smtClean="0"/>
              <a:t>here is already atherosclerosis, so no supply</a:t>
            </a:r>
            <a:r>
              <a:rPr lang="en-US" sz="2400" dirty="0" smtClean="0">
                <a:sym typeface="Wingdings"/>
              </a:rPr>
              <a:t> </a:t>
            </a:r>
            <a:r>
              <a:rPr lang="en-US" sz="2400" dirty="0" smtClean="0"/>
              <a:t>pain)..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- Renal insufficiency (poorly controlled DM+/- HTN)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- Impotence </a:t>
            </a:r>
            <a:r>
              <a:rPr lang="en-US" sz="2400" u="sng" dirty="0" smtClean="0"/>
              <a:t>(</a:t>
            </a:r>
            <a:r>
              <a:rPr lang="en-US" sz="2400" u="sng" dirty="0" err="1" smtClean="0"/>
              <a:t>aortoiliac</a:t>
            </a:r>
            <a:r>
              <a:rPr lang="en-US" sz="2400" u="sng" dirty="0" smtClean="0"/>
              <a:t> gives the gonadal </a:t>
            </a:r>
            <a:r>
              <a:rPr lang="en-US" sz="2400" u="sng" dirty="0" err="1" smtClean="0"/>
              <a:t>arteries,so</a:t>
            </a:r>
            <a:r>
              <a:rPr lang="en-US" sz="2400" u="sng" dirty="0" smtClean="0"/>
              <a:t> whenever </a:t>
            </a:r>
            <a:r>
              <a:rPr lang="en-US" sz="2400" u="sng" dirty="0" err="1" smtClean="0"/>
              <a:t>atherscloritic</a:t>
            </a:r>
            <a:r>
              <a:rPr lang="en-US" sz="2400" u="sng" dirty="0" smtClean="0"/>
              <a:t> it will </a:t>
            </a:r>
            <a:r>
              <a:rPr lang="en-US" sz="2400" u="sng" dirty="0" err="1" smtClean="0"/>
              <a:t>decrese</a:t>
            </a:r>
            <a:r>
              <a:rPr lang="en-US" sz="2400" u="sng" dirty="0" smtClean="0"/>
              <a:t> blood to the penis so impotence occurs)..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- Claudication/rest pain/tissue loss..   </a:t>
            </a:r>
            <a:r>
              <a:rPr lang="en-US" sz="3086" dirty="0" smtClean="0"/>
              <a:t>   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7033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>
                <a:solidFill>
                  <a:srgbClr val="C00000"/>
                </a:solidFill>
              </a:rPr>
              <a:t>PERIPHERAL ARTERIAL DISEASE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879475"/>
          </a:xfrm>
        </p:spPr>
        <p:txBody>
          <a:bodyPr/>
          <a:lstStyle/>
          <a:p>
            <a:r>
              <a:rPr lang="en-US" i="1" u="sng" dirty="0">
                <a:solidFill>
                  <a:schemeClr val="accent6">
                    <a:lumMod val="50000"/>
                  </a:schemeClr>
                </a:solidFill>
              </a:rPr>
              <a:t>PHYSICAL EXAMINATION..</a:t>
            </a:r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6400"/>
            <a:ext cx="4114800" cy="4449763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Inspection: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- Change in color..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- Signs of ischemia..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- Burger's test (pale sole)..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- Capillary filling (1-2 </a:t>
            </a:r>
            <a:r>
              <a:rPr lang="en-US" dirty="0" err="1" smtClean="0"/>
              <a:t>secs</a:t>
            </a:r>
            <a:r>
              <a:rPr lang="en-US" dirty="0" smtClean="0"/>
              <a:t> then blood will return)..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- Venous refilling (venous guttering)..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- </a:t>
            </a:r>
            <a:r>
              <a:rPr lang="en-US" dirty="0" err="1" smtClean="0"/>
              <a:t>Pregangrenous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 smtClean="0"/>
              <a:t>        /gangrenous part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examination..</a:t>
            </a:r>
          </a:p>
          <a:p>
            <a:pPr marL="0" indent="0">
              <a:buNone/>
            </a:pPr>
            <a:r>
              <a:rPr lang="en-US" u="sng" dirty="0" smtClean="0"/>
              <a:t>Dry scaly skin (atrophic changes, even the sebaceous gland atrophied)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362200"/>
            <a:ext cx="4191000" cy="3200400"/>
          </a:xfrm>
        </p:spPr>
      </p:pic>
    </p:spTree>
    <p:extLst>
      <p:ext uri="{BB962C8B-B14F-4D97-AF65-F5344CB8AC3E}">
        <p14:creationId xmlns:p14="http://schemas.microsoft.com/office/powerpoint/2010/main" val="318514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>
                <a:solidFill>
                  <a:srgbClr val="C00000"/>
                </a:solidFill>
              </a:rPr>
              <a:t>PERIPHERAL ARTERIAL DISEASE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0"/>
            <a:ext cx="7772399" cy="4876800"/>
          </a:xfrm>
        </p:spPr>
      </p:pic>
    </p:spTree>
    <p:extLst>
      <p:ext uri="{BB962C8B-B14F-4D97-AF65-F5344CB8AC3E}">
        <p14:creationId xmlns:p14="http://schemas.microsoft.com/office/powerpoint/2010/main" val="297967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>
                <a:solidFill>
                  <a:srgbClr val="C00000"/>
                </a:solidFill>
              </a:rPr>
              <a:t>PERIPHERAL ARTERIAL </a:t>
            </a:r>
            <a:r>
              <a:rPr lang="en-US" sz="3600" b="1" u="sng" dirty="0" smtClean="0">
                <a:solidFill>
                  <a:srgbClr val="C00000"/>
                </a:solidFill>
              </a:rPr>
              <a:t>DISEASE (acute)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" b="6699"/>
          <a:stretch/>
        </p:blipFill>
        <p:spPr>
          <a:xfrm>
            <a:off x="533400" y="1600200"/>
            <a:ext cx="8103972" cy="4436076"/>
          </a:xfrm>
        </p:spPr>
      </p:pic>
      <p:sp>
        <p:nvSpPr>
          <p:cNvPr id="3" name="TextBox 2"/>
          <p:cNvSpPr txBox="1"/>
          <p:nvPr/>
        </p:nvSpPr>
        <p:spPr>
          <a:xfrm>
            <a:off x="2895600" y="1828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Very important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8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>
                <a:solidFill>
                  <a:srgbClr val="C00000"/>
                </a:solidFill>
              </a:rPr>
              <a:t>PERIPHERAL ARTERIAL DISEASE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b="1" i="1" u="sng" dirty="0" smtClean="0">
                <a:solidFill>
                  <a:schemeClr val="accent6">
                    <a:lumMod val="50000"/>
                  </a:schemeClr>
                </a:solidFill>
              </a:rPr>
              <a:t>PHYSICAL EXAMINATION..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Palpation:       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- Skin temperature..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- Venous refilling..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- </a:t>
            </a:r>
            <a:r>
              <a:rPr lang="en-US" sz="2329" dirty="0" smtClean="0"/>
              <a:t>Peripheral</a:t>
            </a:r>
            <a:r>
              <a:rPr lang="en-US" sz="2400" dirty="0" smtClean="0"/>
              <a:t> pulses..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- Joint movements /muscle strength..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- Sensation..</a:t>
            </a:r>
          </a:p>
          <a:p>
            <a:pPr marL="0" indent="0">
              <a:buNone/>
            </a:pPr>
            <a:r>
              <a:rPr lang="en-US" sz="2400" dirty="0" smtClean="0"/>
              <a:t>Thrill </a:t>
            </a:r>
            <a:r>
              <a:rPr lang="en-US" sz="2400" u="sng" dirty="0" smtClean="0"/>
              <a:t>(turbulent blood flow, </a:t>
            </a:r>
            <a:r>
              <a:rPr lang="en-US" sz="2400" u="sng" dirty="0" smtClean="0">
                <a:solidFill>
                  <a:srgbClr val="FF0000"/>
                </a:solidFill>
              </a:rPr>
              <a:t>felt</a:t>
            </a:r>
            <a:r>
              <a:rPr lang="en-US" sz="2400" u="sng" dirty="0" smtClean="0"/>
              <a:t>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Auscultation: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- </a:t>
            </a:r>
            <a:r>
              <a:rPr lang="en-US" sz="2400" dirty="0"/>
              <a:t>Bruits </a:t>
            </a:r>
            <a:r>
              <a:rPr lang="en-US" sz="2400" u="sng" dirty="0"/>
              <a:t>(turbulent blood </a:t>
            </a:r>
            <a:r>
              <a:rPr lang="en-US" sz="2400" u="sng" dirty="0" smtClean="0"/>
              <a:t>flow, </a:t>
            </a:r>
            <a:r>
              <a:rPr lang="en-US" sz="2400" u="sng" dirty="0" smtClean="0">
                <a:solidFill>
                  <a:srgbClr val="FF0000"/>
                </a:solidFill>
              </a:rPr>
              <a:t>heard</a:t>
            </a:r>
            <a:r>
              <a:rPr lang="en-US" sz="2400" u="sng" dirty="0" smtClean="0"/>
              <a:t>) </a:t>
            </a:r>
            <a:r>
              <a:rPr lang="en-US" sz="2400" dirty="0"/>
              <a:t>..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   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8387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>
                <a:solidFill>
                  <a:srgbClr val="C00000"/>
                </a:solidFill>
              </a:rPr>
              <a:t>PERIPHERAL ARTERIAL DISEASE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00200"/>
            <a:ext cx="7467599" cy="4525963"/>
          </a:xfrm>
        </p:spPr>
      </p:pic>
    </p:spTree>
    <p:extLst>
      <p:ext uri="{BB962C8B-B14F-4D97-AF65-F5344CB8AC3E}">
        <p14:creationId xmlns:p14="http://schemas.microsoft.com/office/powerpoint/2010/main" val="319167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HISTO/ANATOMY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0"/>
            <a:ext cx="4114800" cy="47244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524000"/>
            <a:ext cx="3993356" cy="4724399"/>
          </a:xfrm>
        </p:spPr>
      </p:pic>
      <p:pic>
        <p:nvPicPr>
          <p:cNvPr id="9" name="Content Placehold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524000"/>
            <a:ext cx="3993356" cy="472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24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>
                <a:solidFill>
                  <a:srgbClr val="C00000"/>
                </a:solidFill>
              </a:rPr>
              <a:t>PERIPHERAL ARTERIAL DISEASE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066800"/>
            <a:ext cx="4040188" cy="46482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688" y="685800"/>
            <a:ext cx="4041775" cy="4648200"/>
          </a:xfrm>
        </p:spPr>
      </p:pic>
      <p:sp>
        <p:nvSpPr>
          <p:cNvPr id="4" name="TextBox 3"/>
          <p:cNvSpPr txBox="1"/>
          <p:nvPr/>
        </p:nvSpPr>
        <p:spPr>
          <a:xfrm>
            <a:off x="444500" y="5745162"/>
            <a:ext cx="6962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ulcers</a:t>
            </a:r>
          </a:p>
          <a:p>
            <a:r>
              <a:rPr lang="en-US" u="sng" dirty="0" smtClean="0"/>
              <a:t>Neuro-you can feel the pulse (areas of pressure </a:t>
            </a:r>
            <a:r>
              <a:rPr lang="ar-SA" u="sng" dirty="0" smtClean="0"/>
              <a:t>]</a:t>
            </a:r>
            <a:r>
              <a:rPr lang="en-US" u="sng" dirty="0" smtClean="0"/>
              <a:t>sole of the foot</a:t>
            </a:r>
            <a:r>
              <a:rPr lang="ar-SA" u="sng" dirty="0" smtClean="0"/>
              <a:t>[</a:t>
            </a:r>
            <a:r>
              <a:rPr lang="en-US" u="sng" dirty="0" smtClean="0"/>
              <a:t>)</a:t>
            </a:r>
          </a:p>
          <a:p>
            <a:r>
              <a:rPr lang="en-US" u="sng" dirty="0" err="1" smtClean="0"/>
              <a:t>Iscehmic</a:t>
            </a:r>
            <a:r>
              <a:rPr lang="en-US" u="sng" dirty="0" smtClean="0"/>
              <a:t> (mostly in the </a:t>
            </a:r>
            <a:r>
              <a:rPr lang="en-US" u="sng" dirty="0" err="1" smtClean="0"/>
              <a:t>toes,could</a:t>
            </a:r>
            <a:r>
              <a:rPr lang="en-US" u="sng" dirty="0" smtClean="0"/>
              <a:t> be anywhere else also)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29450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>
                <a:solidFill>
                  <a:srgbClr val="C00000"/>
                </a:solidFill>
              </a:rPr>
              <a:t>PERIPHERAL ARTERIAL DISEASE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8305799" cy="4953000"/>
          </a:xfrm>
        </p:spPr>
      </p:pic>
    </p:spTree>
    <p:extLst>
      <p:ext uri="{BB962C8B-B14F-4D97-AF65-F5344CB8AC3E}">
        <p14:creationId xmlns:p14="http://schemas.microsoft.com/office/powerpoint/2010/main" val="172541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 smtClean="0">
                <a:solidFill>
                  <a:srgbClr val="C00000"/>
                </a:solidFill>
              </a:rPr>
              <a:t>CAROTID ARTERY DISEASE</a:t>
            </a:r>
            <a:endParaRPr lang="en-US" sz="3600" b="1" u="sng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600200"/>
            <a:ext cx="6172200" cy="4800600"/>
          </a:xfrm>
        </p:spPr>
      </p:pic>
    </p:spTree>
    <p:extLst>
      <p:ext uri="{BB962C8B-B14F-4D97-AF65-F5344CB8AC3E}">
        <p14:creationId xmlns:p14="http://schemas.microsoft.com/office/powerpoint/2010/main" val="282771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>
                <a:solidFill>
                  <a:srgbClr val="C00000"/>
                </a:solidFill>
              </a:rPr>
              <a:t>CAROTID ARTERY DISEASE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3761" b="1" i="1" u="sng" dirty="0" smtClean="0">
                <a:solidFill>
                  <a:srgbClr val="7030A0"/>
                </a:solidFill>
              </a:rPr>
              <a:t>Risk factors..</a:t>
            </a:r>
          </a:p>
          <a:p>
            <a:endParaRPr lang="en-US" sz="3761" b="1" i="1" u="sng" dirty="0" smtClean="0">
              <a:solidFill>
                <a:srgbClr val="7030A0"/>
              </a:solidFill>
            </a:endParaRPr>
          </a:p>
          <a:p>
            <a:r>
              <a:rPr lang="en-US" sz="3761" b="1" i="1" u="sng" dirty="0" smtClean="0">
                <a:solidFill>
                  <a:srgbClr val="7030A0"/>
                </a:solidFill>
              </a:rPr>
              <a:t>History..</a:t>
            </a:r>
          </a:p>
          <a:p>
            <a:endParaRPr lang="en-US" sz="3761" b="1" i="1" u="sng" dirty="0" smtClean="0">
              <a:solidFill>
                <a:srgbClr val="7030A0"/>
              </a:solidFill>
            </a:endParaRPr>
          </a:p>
          <a:p>
            <a:r>
              <a:rPr lang="en-US" sz="3761" b="1" i="1" u="sng" dirty="0" smtClean="0">
                <a:solidFill>
                  <a:srgbClr val="7030A0"/>
                </a:solidFill>
              </a:rPr>
              <a:t>Symptoms &amp; signs..</a:t>
            </a:r>
            <a:endParaRPr lang="en-US" sz="3761" b="1" i="1" u="sng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69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ATHEROSCLEROSIS PATHOPHYSIOLOGY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54563"/>
          </a:xfr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8100000" scaled="1"/>
            <a:tileRect/>
          </a:gradFill>
          <a:effectLst>
            <a:glow rad="228600">
              <a:schemeClr val="accent4">
                <a:satMod val="175000"/>
                <a:alpha val="40000"/>
              </a:schemeClr>
            </a:glow>
            <a:innerShdw blurRad="114300" dir="5760000">
              <a:prstClr val="black"/>
            </a:inn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b="1" i="1" u="sng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2400" b="1" i="1" u="sng" dirty="0" smtClean="0">
                <a:solidFill>
                  <a:srgbClr val="7030A0"/>
                </a:solidFill>
              </a:rPr>
              <a:t>Definition</a:t>
            </a:r>
            <a:r>
              <a:rPr lang="en-US" sz="2400" dirty="0" smtClean="0"/>
              <a:t>..</a:t>
            </a:r>
          </a:p>
          <a:p>
            <a:pPr marL="0" indent="0">
              <a:buNone/>
            </a:pPr>
            <a:r>
              <a:rPr lang="en-US" sz="2400" dirty="0" smtClean="0"/>
              <a:t> </a:t>
            </a:r>
          </a:p>
          <a:p>
            <a:r>
              <a:rPr lang="en-US" sz="2400" dirty="0" smtClean="0"/>
              <a:t>A </a:t>
            </a:r>
            <a:r>
              <a:rPr lang="en-US" sz="2400" dirty="0"/>
              <a:t>process of </a:t>
            </a:r>
            <a:r>
              <a:rPr lang="en-US" sz="2400" b="1" i="1" u="sng" dirty="0" smtClean="0">
                <a:solidFill>
                  <a:srgbClr val="FF0000"/>
                </a:solidFill>
              </a:rPr>
              <a:t>progressive</a:t>
            </a:r>
            <a:r>
              <a:rPr lang="en-US" sz="2400" dirty="0" smtClean="0"/>
              <a:t> thickening </a:t>
            </a:r>
            <a:r>
              <a:rPr lang="en-US" sz="2400" dirty="0"/>
              <a:t>and hardening of the walls of medium-sized and large arteries as a result of fat deposits on their inner lining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b="1" i="1" u="sng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61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HEAMODYNAMIC FACTS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The endothelial cells that line blood vessels provide an active, dynamic interface between the blood stream and the arterial wall.</a:t>
            </a:r>
          </a:p>
          <a:p>
            <a:endParaRPr lang="en-US" dirty="0"/>
          </a:p>
          <a:p>
            <a:r>
              <a:rPr lang="en-US" dirty="0"/>
              <a:t>provide a semi-permeable barrier that regulates the exchange of fluid, nutrients, gases, and waste between the blood and tissues. </a:t>
            </a:r>
          </a:p>
          <a:p>
            <a:endParaRPr lang="en-US" dirty="0"/>
          </a:p>
          <a:p>
            <a:r>
              <a:rPr lang="en-US" dirty="0"/>
              <a:t>provide unique surface that generally allows the cellular elements of blood to flow with adhering to the vessel lining 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54915" y="1600200"/>
            <a:ext cx="3825169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77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05000" y="228600"/>
            <a:ext cx="8229600" cy="503238"/>
          </a:xfrm>
        </p:spPr>
        <p:txBody>
          <a:bodyPr>
            <a:normAutofit/>
          </a:bodyPr>
          <a:lstStyle/>
          <a:p>
            <a:r>
              <a:rPr lang="en-US" sz="1400" b="1" i="1" u="sng" dirty="0">
                <a:solidFill>
                  <a:srgbClr val="FF0000"/>
                </a:solidFill>
              </a:rPr>
              <a:t>ATHEROSCLEROSIS PATHOPHYSIOLOGY cont.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HEAMODYNAMIC FACTS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Endothelial cells also regulate constriction and relaxation of vessels by releasing vasodilatory molecules (e.g., nitric oxide (NO) and prostacyclin (PGI</a:t>
            </a:r>
            <a:r>
              <a:rPr lang="en-US" baseline="-25000" dirty="0"/>
              <a:t>2</a:t>
            </a:r>
            <a:r>
              <a:rPr lang="en-US" dirty="0"/>
              <a:t>) and vasoconstrictive molecules (endothelin and angiotensin-II).</a:t>
            </a:r>
          </a:p>
          <a:p>
            <a:endParaRPr lang="en-US" dirty="0"/>
          </a:p>
          <a:p>
            <a:r>
              <a:rPr lang="en-US" dirty="0"/>
              <a:t>When injury occurs, endothelial cells secrete cytokines that trigger and maintain an inflammatory response.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996466" y="1535113"/>
            <a:ext cx="3338891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71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228600"/>
            <a:ext cx="4114800" cy="533400"/>
          </a:xfrm>
        </p:spPr>
        <p:txBody>
          <a:bodyPr>
            <a:normAutofit/>
          </a:bodyPr>
          <a:lstStyle/>
          <a:p>
            <a:r>
              <a:rPr lang="en-US" sz="1400" b="1" i="1" u="sng" dirty="0">
                <a:solidFill>
                  <a:srgbClr val="FF0000"/>
                </a:solidFill>
              </a:rPr>
              <a:t>ATHEROSCLEROSIS </a:t>
            </a:r>
            <a:r>
              <a:rPr lang="en-US" sz="1400" b="1" i="1" u="sng" dirty="0" smtClean="0">
                <a:solidFill>
                  <a:srgbClr val="FF0000"/>
                </a:solidFill>
              </a:rPr>
              <a:t>PATHOPHYSIOLOGY cont.</a:t>
            </a:r>
            <a:endParaRPr lang="en-US" sz="1400" b="1" i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1" u="sng" dirty="0" smtClean="0">
                <a:solidFill>
                  <a:srgbClr val="C00000"/>
                </a:solidFill>
              </a:rPr>
              <a:t>RISK FACTORS OF ENDOTHELIAL INJURIES..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Physical injury or stress as a result of direct trauma or </a:t>
            </a:r>
            <a:r>
              <a:rPr lang="en-US" sz="2400" b="1" i="1" u="sng" dirty="0" smtClean="0">
                <a:solidFill>
                  <a:srgbClr val="0070C0"/>
                </a:solidFill>
              </a:rPr>
              <a:t>hypertension.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Turbulent blood flow, for example, where arteries branch.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Circulation of reactive oxygen species (free radicals), e.g., from </a:t>
            </a:r>
            <a:r>
              <a:rPr lang="en-US" sz="2400" b="1" i="1" u="sng" dirty="0">
                <a:solidFill>
                  <a:srgbClr val="0070C0"/>
                </a:solidFill>
              </a:rPr>
              <a:t>smoking</a:t>
            </a:r>
            <a:r>
              <a:rPr lang="en-US" sz="2400" dirty="0"/>
              <a:t> </a:t>
            </a:r>
            <a:r>
              <a:rPr lang="en-US" sz="2400" dirty="0" smtClean="0"/>
              <a:t>or air pollutants.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i="1" u="sng" dirty="0" smtClean="0">
                <a:solidFill>
                  <a:srgbClr val="0070C0"/>
                </a:solidFill>
              </a:rPr>
              <a:t>Hyperlipidemia</a:t>
            </a:r>
            <a:r>
              <a:rPr lang="en-US" sz="2400" dirty="0" smtClean="0"/>
              <a:t> (high blood concentrations of LDL or VLDL).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Chronically </a:t>
            </a:r>
            <a:r>
              <a:rPr lang="en-US" sz="2400" b="1" i="1" u="sng" dirty="0">
                <a:solidFill>
                  <a:srgbClr val="0070C0"/>
                </a:solidFill>
              </a:rPr>
              <a:t>elevated blood glucose</a:t>
            </a:r>
            <a:r>
              <a:rPr lang="en-US" sz="2400" b="1" i="1" u="sng" dirty="0"/>
              <a:t> </a:t>
            </a:r>
            <a:r>
              <a:rPr lang="en-US" sz="2400" dirty="0" smtClean="0"/>
              <a:t>levels.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i="1" u="sng" dirty="0" err="1" smtClean="0">
                <a:solidFill>
                  <a:srgbClr val="0070C0"/>
                </a:solidFill>
              </a:rPr>
              <a:t>Homocysteinemia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(familial tendency) </a:t>
            </a:r>
            <a:r>
              <a:rPr lang="en-US" sz="2400" dirty="0" smtClean="0"/>
              <a:t>which results from an inherited metabolic defect that leads to very high levels of the homocysteine, a metabolite of methionine; high concentrations are toxic to the endothelium.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6540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6002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1600" b="1" i="1" u="sng" dirty="0" smtClean="0">
                <a:solidFill>
                  <a:srgbClr val="FF0000"/>
                </a:solidFill>
              </a:rPr>
              <a:t>ATHEROSCLEROSIS </a:t>
            </a:r>
            <a:r>
              <a:rPr lang="en-US" sz="1600" b="1" i="1" u="sng" dirty="0">
                <a:solidFill>
                  <a:srgbClr val="FF0000"/>
                </a:solidFill>
              </a:rPr>
              <a:t>PATHOPHYSIOLOGY cont.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2700" dirty="0" smtClean="0"/>
              <a:t>Atherosclerosis </a:t>
            </a:r>
            <a:r>
              <a:rPr lang="en-US" sz="2700" dirty="0"/>
              <a:t>is a disease process which is triggered by sometimes subtle physical or chemical insults to </a:t>
            </a:r>
            <a:r>
              <a:rPr lang="en-US" sz="2700" dirty="0" smtClean="0"/>
              <a:t>the endothelial cell layer of arteries.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529" y="2133600"/>
            <a:ext cx="6324599" cy="4845955"/>
          </a:xfrm>
        </p:spPr>
      </p:pic>
      <p:sp>
        <p:nvSpPr>
          <p:cNvPr id="5" name="Rounded Rectangle 4"/>
          <p:cNvSpPr/>
          <p:nvPr/>
        </p:nvSpPr>
        <p:spPr>
          <a:xfrm flipV="1">
            <a:off x="1616529" y="6865256"/>
            <a:ext cx="6324600" cy="2285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9787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 smtClean="0"/>
              <a:t>             </a:t>
            </a:r>
          </a:p>
          <a:p>
            <a:pPr marL="0" indent="0">
              <a:buNone/>
            </a:pPr>
            <a:r>
              <a:rPr lang="en-US" sz="1400" b="1" dirty="0">
                <a:solidFill>
                  <a:srgbClr val="C00000"/>
                </a:solidFill>
              </a:rPr>
              <a:t> </a:t>
            </a:r>
            <a:r>
              <a:rPr lang="en-US" sz="1400" b="1" dirty="0" smtClean="0">
                <a:solidFill>
                  <a:srgbClr val="C00000"/>
                </a:solidFill>
              </a:rPr>
              <a:t>                  (1)    </a:t>
            </a:r>
            <a:r>
              <a:rPr lang="en-US" sz="1400" b="1" i="1" u="sng" dirty="0" smtClean="0">
                <a:solidFill>
                  <a:srgbClr val="C00000"/>
                </a:solidFill>
              </a:rPr>
              <a:t>TOXIC INSULT</a:t>
            </a:r>
          </a:p>
          <a:p>
            <a:pPr marL="0" indent="0">
              <a:buNone/>
            </a:pPr>
            <a:r>
              <a:rPr lang="en-US" sz="1400" dirty="0" smtClean="0"/>
              <a:t>        (modified </a:t>
            </a:r>
            <a:r>
              <a:rPr lang="en-US" sz="1400" dirty="0" err="1" smtClean="0"/>
              <a:t>LPL,heamodynamic</a:t>
            </a:r>
            <a:r>
              <a:rPr lang="en-US" sz="1400" dirty="0" smtClean="0"/>
              <a:t> insults,</a:t>
            </a:r>
          </a:p>
          <a:p>
            <a:pPr marL="0" indent="0">
              <a:buNone/>
            </a:pPr>
            <a:r>
              <a:rPr lang="en-US" sz="1400" dirty="0"/>
              <a:t> </a:t>
            </a:r>
            <a:r>
              <a:rPr lang="en-US" sz="1400" dirty="0" smtClean="0"/>
              <a:t>         </a:t>
            </a:r>
            <a:r>
              <a:rPr lang="en-US" sz="1400" dirty="0" err="1" smtClean="0"/>
              <a:t>infecious</a:t>
            </a:r>
            <a:r>
              <a:rPr lang="en-US" sz="1400" dirty="0" smtClean="0"/>
              <a:t> </a:t>
            </a:r>
            <a:r>
              <a:rPr lang="en-US" sz="1400" dirty="0" err="1" smtClean="0"/>
              <a:t>agents,oxidative</a:t>
            </a:r>
            <a:r>
              <a:rPr lang="en-US" sz="1400" dirty="0" smtClean="0"/>
              <a:t> stress)</a:t>
            </a:r>
          </a:p>
          <a:p>
            <a:pPr marL="0" indent="0">
              <a:buNone/>
            </a:pPr>
            <a:r>
              <a:rPr lang="en-US" sz="1400" dirty="0"/>
              <a:t> </a:t>
            </a:r>
            <a:r>
              <a:rPr lang="en-US" sz="1400" dirty="0" smtClean="0"/>
              <a:t>                                   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C00000"/>
                </a:solidFill>
              </a:rPr>
              <a:t> </a:t>
            </a:r>
            <a:r>
              <a:rPr lang="en-US" sz="1400" dirty="0" smtClean="0">
                <a:solidFill>
                  <a:srgbClr val="C00000"/>
                </a:solidFill>
              </a:rPr>
              <a:t>                                                                                                                         </a:t>
            </a:r>
            <a:r>
              <a:rPr lang="en-US" sz="1100" dirty="0" smtClean="0">
                <a:solidFill>
                  <a:srgbClr val="C00000"/>
                </a:solidFill>
              </a:rPr>
              <a:t> </a:t>
            </a:r>
            <a:r>
              <a:rPr lang="en-US" sz="1400" b="1" dirty="0" smtClean="0">
                <a:solidFill>
                  <a:srgbClr val="C00000"/>
                </a:solidFill>
              </a:rPr>
              <a:t>(3)  </a:t>
            </a:r>
            <a:r>
              <a:rPr lang="en-US" sz="1400" b="1" i="1" u="sng" dirty="0" smtClean="0">
                <a:solidFill>
                  <a:srgbClr val="C00000"/>
                </a:solidFill>
              </a:rPr>
              <a:t> INFLAMATORY RESPONS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C00000"/>
                </a:solidFill>
              </a:rPr>
              <a:t> </a:t>
            </a:r>
            <a:r>
              <a:rPr lang="en-US" sz="1400" dirty="0" smtClean="0">
                <a:solidFill>
                  <a:srgbClr val="C00000"/>
                </a:solidFill>
              </a:rPr>
              <a:t>                                                                                                         </a:t>
            </a:r>
            <a:r>
              <a:rPr lang="en-US" sz="1400" dirty="0" smtClean="0"/>
              <a:t>(adhesion to </a:t>
            </a:r>
            <a:r>
              <a:rPr lang="en-US" sz="1400" dirty="0" err="1" smtClean="0"/>
              <a:t>endothelium,migration</a:t>
            </a:r>
            <a:r>
              <a:rPr lang="en-US" sz="1400" dirty="0" smtClean="0"/>
              <a:t> to </a:t>
            </a:r>
            <a:r>
              <a:rPr lang="en-US" sz="1400" dirty="0" err="1" smtClean="0"/>
              <a:t>subendothelium</a:t>
            </a:r>
            <a:r>
              <a:rPr lang="en-US" sz="1400" dirty="0" smtClean="0"/>
              <a:t>,</a:t>
            </a:r>
          </a:p>
          <a:p>
            <a:pPr marL="0" indent="0">
              <a:buNone/>
            </a:pPr>
            <a:r>
              <a:rPr lang="en-US" sz="1400" dirty="0"/>
              <a:t> </a:t>
            </a:r>
            <a:r>
              <a:rPr lang="en-US" sz="1400" dirty="0" smtClean="0"/>
              <a:t>                                                                                                            release of </a:t>
            </a:r>
            <a:r>
              <a:rPr lang="en-US" sz="1400" dirty="0" err="1"/>
              <a:t>cytokines,platlet</a:t>
            </a:r>
            <a:r>
              <a:rPr lang="en-US" sz="1400" dirty="0"/>
              <a:t> </a:t>
            </a:r>
            <a:r>
              <a:rPr lang="en-US" sz="1400" dirty="0" smtClean="0"/>
              <a:t>activation)</a:t>
            </a:r>
          </a:p>
          <a:p>
            <a:pPr marL="0" indent="0">
              <a:buNone/>
            </a:pPr>
            <a:r>
              <a:rPr lang="en-US" sz="1400" b="1" dirty="0">
                <a:solidFill>
                  <a:srgbClr val="C00000"/>
                </a:solidFill>
              </a:rPr>
              <a:t> </a:t>
            </a:r>
            <a:r>
              <a:rPr lang="en-US" sz="1400" b="1" dirty="0" smtClean="0">
                <a:solidFill>
                  <a:srgbClr val="C00000"/>
                </a:solidFill>
              </a:rPr>
              <a:t>                 </a:t>
            </a:r>
            <a:r>
              <a:rPr lang="en-US" sz="1100" b="1" dirty="0" smtClean="0">
                <a:solidFill>
                  <a:srgbClr val="C00000"/>
                </a:solidFill>
              </a:rPr>
              <a:t> </a:t>
            </a:r>
            <a:r>
              <a:rPr lang="en-US" sz="1400" b="1" dirty="0">
                <a:solidFill>
                  <a:srgbClr val="C00000"/>
                </a:solidFill>
              </a:rPr>
              <a:t>(2)    </a:t>
            </a:r>
            <a:r>
              <a:rPr lang="en-US" sz="1400" b="1" i="1" u="sng" dirty="0">
                <a:solidFill>
                  <a:srgbClr val="C00000"/>
                </a:solidFill>
              </a:rPr>
              <a:t>ENDOTHELIAL </a:t>
            </a:r>
            <a:r>
              <a:rPr lang="en-US" sz="1400" b="1" i="1" u="sng" dirty="0" smtClean="0">
                <a:solidFill>
                  <a:srgbClr val="C00000"/>
                </a:solidFill>
              </a:rPr>
              <a:t>DYSFUNCTION        </a:t>
            </a:r>
            <a:endParaRPr lang="en-US" sz="1400" b="1" i="1" u="sng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1400" dirty="0" smtClean="0"/>
              <a:t>     </a:t>
            </a:r>
            <a:r>
              <a:rPr lang="en-US" sz="1400" dirty="0"/>
              <a:t>(increase </a:t>
            </a:r>
            <a:r>
              <a:rPr lang="en-US" sz="1400" dirty="0" err="1"/>
              <a:t>adherence,permeability,hypercoagulability</a:t>
            </a:r>
            <a:r>
              <a:rPr lang="en-US" sz="1400" dirty="0" smtClean="0"/>
              <a:t>,                                           </a:t>
            </a:r>
            <a:r>
              <a:rPr lang="en-US" sz="1400" b="1" dirty="0" smtClean="0">
                <a:solidFill>
                  <a:srgbClr val="C00000"/>
                </a:solidFill>
              </a:rPr>
              <a:t>(8) </a:t>
            </a:r>
            <a:r>
              <a:rPr lang="en-US" sz="1400" b="1" i="1" u="sng" dirty="0" smtClean="0">
                <a:solidFill>
                  <a:srgbClr val="C00000"/>
                </a:solidFill>
              </a:rPr>
              <a:t>THROMBUS FORMATION </a:t>
            </a:r>
            <a:endParaRPr lang="en-US" sz="1400" b="1" i="1" u="sng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1400" dirty="0" smtClean="0"/>
              <a:t>     expression </a:t>
            </a:r>
            <a:r>
              <a:rPr lang="en-US" sz="1400" dirty="0"/>
              <a:t>of adhesion </a:t>
            </a:r>
            <a:r>
              <a:rPr lang="en-US" sz="1400" dirty="0" err="1"/>
              <a:t>molecules,release</a:t>
            </a:r>
            <a:r>
              <a:rPr lang="en-US" sz="1400" dirty="0"/>
              <a:t> of </a:t>
            </a:r>
            <a:r>
              <a:rPr lang="en-US" sz="1400" dirty="0" smtClean="0"/>
              <a:t>chemokines)                        (rupture of fibrous cap or ulceration of plaque, </a:t>
            </a:r>
          </a:p>
          <a:p>
            <a:pPr marL="0" indent="0">
              <a:buNone/>
            </a:pPr>
            <a:r>
              <a:rPr lang="en-US" sz="1400" dirty="0" smtClean="0"/>
              <a:t>                                                                                                                                     continuing </a:t>
            </a:r>
            <a:r>
              <a:rPr lang="en-US" sz="1400" dirty="0" err="1" smtClean="0"/>
              <a:t>influx&amp;activation</a:t>
            </a:r>
            <a:r>
              <a:rPr lang="en-US" sz="1400" dirty="0" smtClean="0"/>
              <a:t> of macrophages)  </a:t>
            </a:r>
            <a:endParaRPr lang="en-US" sz="1400" b="1" i="1" u="sng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1400" b="1" dirty="0">
                <a:solidFill>
                  <a:srgbClr val="C00000"/>
                </a:solidFill>
              </a:rPr>
              <a:t> </a:t>
            </a:r>
            <a:r>
              <a:rPr lang="en-US" sz="1400" b="1" dirty="0" smtClean="0">
                <a:solidFill>
                  <a:srgbClr val="C00000"/>
                </a:solidFill>
              </a:rPr>
              <a:t>            </a:t>
            </a:r>
            <a:r>
              <a:rPr lang="en-US" sz="1100" b="1" dirty="0" smtClean="0">
                <a:solidFill>
                  <a:srgbClr val="C00000"/>
                </a:solidFill>
              </a:rPr>
              <a:t>                                                                                                                                       </a:t>
            </a:r>
            <a:r>
              <a:rPr lang="en-US" sz="1400" b="1" dirty="0" smtClean="0">
                <a:solidFill>
                  <a:srgbClr val="C00000"/>
                </a:solidFill>
              </a:rPr>
              <a:t>(5)</a:t>
            </a:r>
            <a:endParaRPr lang="en-US" sz="1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1400" dirty="0" smtClean="0"/>
              <a:t>                                                       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100" dirty="0" smtClean="0"/>
              <a:t>         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1100" dirty="0"/>
              <a:t> </a:t>
            </a:r>
            <a:r>
              <a:rPr lang="en-US" sz="1100" dirty="0" smtClean="0"/>
              <a:t>                 </a:t>
            </a:r>
            <a:r>
              <a:rPr lang="en-US" sz="1400" b="1" dirty="0" smtClean="0">
                <a:solidFill>
                  <a:srgbClr val="C00000"/>
                </a:solidFill>
              </a:rPr>
              <a:t>(4)  </a:t>
            </a:r>
            <a:r>
              <a:rPr lang="en-US" sz="1400" b="1" i="1" u="sng" dirty="0" smtClean="0">
                <a:solidFill>
                  <a:srgbClr val="C00000"/>
                </a:solidFill>
              </a:rPr>
              <a:t>FOAM CELL FORMATION  </a:t>
            </a:r>
            <a:r>
              <a:rPr lang="en-US" sz="1400" dirty="0" smtClean="0">
                <a:solidFill>
                  <a:srgbClr val="C00000"/>
                </a:solidFill>
              </a:rPr>
              <a:t>              </a:t>
            </a:r>
            <a:r>
              <a:rPr lang="en-US" sz="1400" b="1" dirty="0" smtClean="0">
                <a:solidFill>
                  <a:srgbClr val="C00000"/>
                </a:solidFill>
              </a:rPr>
              <a:t> (6) </a:t>
            </a:r>
            <a:r>
              <a:rPr lang="en-US" sz="1400" b="1" i="1" u="sng" dirty="0" smtClean="0">
                <a:solidFill>
                  <a:srgbClr val="C00000"/>
                </a:solidFill>
              </a:rPr>
              <a:t>INTERMEDIATE LESION</a:t>
            </a:r>
            <a:r>
              <a:rPr lang="en-US" sz="1400" dirty="0" smtClean="0">
                <a:solidFill>
                  <a:srgbClr val="C00000"/>
                </a:solidFill>
              </a:rPr>
              <a:t>                     </a:t>
            </a:r>
            <a:r>
              <a:rPr lang="en-US" sz="1400" b="1" dirty="0" smtClean="0">
                <a:solidFill>
                  <a:srgbClr val="C00000"/>
                </a:solidFill>
              </a:rPr>
              <a:t>(7) </a:t>
            </a:r>
            <a:r>
              <a:rPr lang="en-US" sz="1400" b="1" i="1" u="sng" dirty="0" smtClean="0">
                <a:solidFill>
                  <a:srgbClr val="C00000"/>
                </a:solidFill>
              </a:rPr>
              <a:t>FIBROUS PLAQUE</a:t>
            </a:r>
          </a:p>
          <a:p>
            <a:pPr marL="0" indent="0">
              <a:buNone/>
            </a:pPr>
            <a:r>
              <a:rPr lang="en-US" sz="1400" dirty="0"/>
              <a:t> </a:t>
            </a:r>
            <a:r>
              <a:rPr lang="en-US" sz="1400" dirty="0" smtClean="0"/>
              <a:t>      (engulfing of LDL by macrophages)             (layers of macrophages &amp;                (progression of intermediate lesion with</a:t>
            </a:r>
          </a:p>
          <a:p>
            <a:pPr marL="0" indent="0">
              <a:buNone/>
            </a:pPr>
            <a:r>
              <a:rPr lang="en-US" sz="1400" dirty="0"/>
              <a:t> </a:t>
            </a:r>
            <a:r>
              <a:rPr lang="en-US" sz="1400" dirty="0" smtClean="0"/>
              <a:t>                      </a:t>
            </a:r>
            <a:r>
              <a:rPr lang="en-US" sz="1400" b="1" i="1" u="sng" dirty="0" smtClean="0">
                <a:solidFill>
                  <a:srgbClr val="C00000"/>
                </a:solidFill>
              </a:rPr>
              <a:t>FATTY STREAKS</a:t>
            </a:r>
            <a:r>
              <a:rPr lang="en-US" sz="1400" dirty="0" smtClean="0">
                <a:solidFill>
                  <a:srgbClr val="C00000"/>
                </a:solidFill>
              </a:rPr>
              <a:t>                                </a:t>
            </a:r>
            <a:r>
              <a:rPr lang="en-US" sz="1400" dirty="0" smtClean="0"/>
              <a:t>smooth</a:t>
            </a:r>
            <a:r>
              <a:rPr lang="en-US" sz="1400" dirty="0" smtClean="0">
                <a:solidFill>
                  <a:srgbClr val="C00000"/>
                </a:solidFill>
              </a:rPr>
              <a:t> </a:t>
            </a:r>
            <a:r>
              <a:rPr lang="en-US" sz="1400" dirty="0" smtClean="0"/>
              <a:t>muscle cells)                      fibrous cap </a:t>
            </a:r>
            <a:r>
              <a:rPr lang="en-US" sz="1400" dirty="0" err="1" smtClean="0"/>
              <a:t>formation,mixture</a:t>
            </a:r>
            <a:r>
              <a:rPr lang="en-US" sz="1400" dirty="0" smtClean="0"/>
              <a:t> of </a:t>
            </a:r>
            <a:r>
              <a:rPr lang="en-US" sz="1400" dirty="0" err="1" smtClean="0"/>
              <a:t>inflamatory</a:t>
            </a:r>
            <a:r>
              <a:rPr lang="en-US" sz="1400" b="1" i="1" u="sng" dirty="0" smtClean="0">
                <a:solidFill>
                  <a:srgbClr val="C00000"/>
                </a:solidFill>
              </a:rPr>
              <a:t>                            </a:t>
            </a:r>
          </a:p>
          <a:p>
            <a:pPr marL="0" indent="0">
              <a:buNone/>
            </a:pPr>
            <a:r>
              <a:rPr lang="en-US" sz="1400" dirty="0"/>
              <a:t> </a:t>
            </a:r>
            <a:r>
              <a:rPr lang="en-US" sz="1400" dirty="0" smtClean="0"/>
              <a:t>  (aggregation of lipid-rich macrophages                                                                    &amp; smooth muscle </a:t>
            </a:r>
            <a:r>
              <a:rPr lang="en-US" sz="1400" dirty="0" err="1" smtClean="0"/>
              <a:t>cells,intra</a:t>
            </a:r>
            <a:r>
              <a:rPr lang="en-US" sz="1400" dirty="0" smtClean="0"/>
              <a:t>. &amp; extracellular </a:t>
            </a:r>
          </a:p>
          <a:p>
            <a:pPr marL="0" indent="0">
              <a:buNone/>
            </a:pPr>
            <a:r>
              <a:rPr lang="en-US" sz="1400" dirty="0"/>
              <a:t> </a:t>
            </a:r>
            <a:r>
              <a:rPr lang="en-US" sz="1400" dirty="0" smtClean="0"/>
              <a:t>        &amp; T-lymphocytes)                                                                                                    </a:t>
            </a:r>
            <a:r>
              <a:rPr lang="en-US" sz="1400" dirty="0" err="1" smtClean="0"/>
              <a:t>lipid,increase</a:t>
            </a:r>
            <a:r>
              <a:rPr lang="en-US" sz="1400" dirty="0" smtClean="0"/>
              <a:t> matrix proteins &amp; necrotic</a:t>
            </a:r>
          </a:p>
          <a:p>
            <a:pPr marL="0" indent="0">
              <a:buNone/>
            </a:pPr>
            <a:r>
              <a:rPr lang="en-US" sz="1400" dirty="0"/>
              <a:t> </a:t>
            </a:r>
            <a:r>
              <a:rPr lang="en-US" sz="1400" dirty="0" smtClean="0"/>
              <a:t>                                                                                                                                                   cellular debris) </a:t>
            </a:r>
            <a:endParaRPr lang="en-US" sz="1100" dirty="0" smtClean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934730" y="990600"/>
            <a:ext cx="1789670" cy="457200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709351" y="1143000"/>
            <a:ext cx="0" cy="838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3458979" y="1981200"/>
            <a:ext cx="804102" cy="3693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183292" y="3712174"/>
            <a:ext cx="88392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228600" y="3826474"/>
            <a:ext cx="8686800" cy="0"/>
          </a:xfrm>
          <a:prstGeom prst="line">
            <a:avLst/>
          </a:prstGeom>
          <a:ln w="76200" cap="rnd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2743200" y="3029464"/>
            <a:ext cx="1515879" cy="1295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2934730" y="3276600"/>
            <a:ext cx="1942070" cy="114814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ight Brace 29"/>
          <p:cNvSpPr/>
          <p:nvPr/>
        </p:nvSpPr>
        <p:spPr>
          <a:xfrm>
            <a:off x="2938849" y="4524632"/>
            <a:ext cx="152400" cy="7620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5181600" y="19812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037" name="Straight Arrow Connector 1036"/>
          <p:cNvCxnSpPr/>
          <p:nvPr/>
        </p:nvCxnSpPr>
        <p:spPr>
          <a:xfrm>
            <a:off x="2938849" y="4905632"/>
            <a:ext cx="413951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9" name="Straight Arrow Connector 1038"/>
          <p:cNvCxnSpPr/>
          <p:nvPr/>
        </p:nvCxnSpPr>
        <p:spPr>
          <a:xfrm>
            <a:off x="5206314" y="4905632"/>
            <a:ext cx="533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6781800" y="3387638"/>
            <a:ext cx="0" cy="80336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097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 fontScale="90000"/>
          </a:bodyPr>
          <a:lstStyle/>
          <a:p>
            <a:r>
              <a:rPr lang="en-US" sz="3200" b="1" u="sng" dirty="0" smtClean="0">
                <a:solidFill>
                  <a:srgbClr val="C00000"/>
                </a:solidFill>
              </a:rPr>
              <a:t/>
            </a:r>
            <a:br>
              <a:rPr lang="en-US" sz="3200" b="1" u="sng" dirty="0" smtClean="0">
                <a:solidFill>
                  <a:srgbClr val="C00000"/>
                </a:solidFill>
              </a:rPr>
            </a:br>
            <a:r>
              <a:rPr lang="en-US" sz="3200" b="1" u="sng" dirty="0" smtClean="0">
                <a:solidFill>
                  <a:srgbClr val="C00000"/>
                </a:solidFill>
              </a:rPr>
              <a:t>PERIPHERAL ARTERIAL DISEASE</a:t>
            </a:r>
            <a:br>
              <a:rPr lang="en-US" sz="3200" b="1" u="sng" dirty="0" smtClean="0">
                <a:solidFill>
                  <a:srgbClr val="C00000"/>
                </a:solidFill>
              </a:rPr>
            </a:br>
            <a:r>
              <a:rPr lang="en-US" sz="3200" b="1" u="sng" dirty="0" smtClean="0">
                <a:solidFill>
                  <a:srgbClr val="C00000"/>
                </a:solidFill>
              </a:rPr>
              <a:t/>
            </a:r>
            <a:br>
              <a:rPr lang="en-US" sz="3200" b="1" u="sng" dirty="0" smtClean="0">
                <a:solidFill>
                  <a:srgbClr val="C00000"/>
                </a:solidFill>
              </a:rPr>
            </a:br>
            <a:r>
              <a:rPr lang="en-US" sz="2700" dirty="0" smtClean="0"/>
              <a:t>It is the sequence </a:t>
            </a:r>
            <a:r>
              <a:rPr lang="en-US" sz="2700" dirty="0"/>
              <a:t>of atherosclerosis of peripheral vessels excluding the carotids and coronaries..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/>
              <a:t> </a:t>
            </a:r>
          </a:p>
          <a:p>
            <a:pPr marL="0" indent="0" algn="ctr">
              <a:buNone/>
            </a:pPr>
            <a:endParaRPr lang="en-US" sz="2400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n-US" sz="2800" b="1" u="sng" dirty="0" smtClean="0">
                <a:solidFill>
                  <a:srgbClr val="7030A0"/>
                </a:solidFill>
              </a:rPr>
              <a:t>PRESENTATION</a:t>
            </a:r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         </a:t>
            </a:r>
          </a:p>
          <a:p>
            <a:pPr marL="0" indent="0">
              <a:buNone/>
            </a:pPr>
            <a:r>
              <a:rPr lang="en-US" sz="2400" b="1" dirty="0"/>
              <a:t> </a:t>
            </a:r>
            <a:r>
              <a:rPr lang="en-US" sz="2400" b="1" dirty="0" smtClean="0"/>
              <a:t>                      acute                                           chronic</a:t>
            </a:r>
          </a:p>
          <a:p>
            <a:pPr marL="0" indent="0">
              <a:buNone/>
            </a:pPr>
            <a:r>
              <a:rPr lang="en-US" sz="2400" b="1" dirty="0"/>
              <a:t> </a:t>
            </a:r>
            <a:r>
              <a:rPr lang="en-US" sz="2400" b="1" dirty="0" smtClean="0"/>
              <a:t>         </a:t>
            </a:r>
            <a:endParaRPr lang="en-US" sz="2400" b="1" dirty="0"/>
          </a:p>
          <a:p>
            <a:pPr marL="0" indent="0">
              <a:buNone/>
            </a:pPr>
            <a:r>
              <a:rPr lang="en-US" sz="1800" b="1" dirty="0" smtClean="0"/>
              <a:t>embolic         thrombotic     traumatic                   claudication       critical limb ischemia   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607276" y="3029465"/>
            <a:ext cx="1302609" cy="1320113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105400" y="3029465"/>
            <a:ext cx="1162050" cy="1320113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1001930" y="4724400"/>
            <a:ext cx="1055470" cy="44252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395153" y="4712558"/>
            <a:ext cx="0" cy="41189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866769" y="4724400"/>
            <a:ext cx="486031" cy="44252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5638800" y="4724400"/>
            <a:ext cx="304800" cy="40005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816809" y="4712558"/>
            <a:ext cx="574591" cy="45436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152775" y="5562600"/>
            <a:ext cx="3689350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u="sng" dirty="0" smtClean="0"/>
              <a:t>Muscle pain only when walking across a certain distance e.g.150m this </a:t>
            </a:r>
            <a:r>
              <a:rPr lang="en-US" u="sng" dirty="0"/>
              <a:t>pain relieves completely </a:t>
            </a:r>
            <a:r>
              <a:rPr lang="en-US" u="sng" dirty="0" smtClean="0"/>
              <a:t>at  rest</a:t>
            </a:r>
            <a:endParaRPr lang="ar-SA" u="sng" dirty="0" smtClean="0"/>
          </a:p>
          <a:p>
            <a:endParaRPr lang="ar-SA" u="sng" dirty="0"/>
          </a:p>
          <a:p>
            <a:r>
              <a:rPr lang="en-US" u="sng" dirty="0" smtClean="0"/>
              <a:t>You can treat as an outpatient</a:t>
            </a:r>
            <a:endParaRPr lang="en-US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8597842" y="3946859"/>
            <a:ext cx="3689350" cy="31393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u="sng" dirty="0" smtClean="0"/>
              <a:t>Rest pain for 2 consecutive weeks not relieved by SIMPLE analgesics</a:t>
            </a:r>
          </a:p>
          <a:p>
            <a:endParaRPr lang="en-US" u="sng" dirty="0" smtClean="0"/>
          </a:p>
          <a:p>
            <a:r>
              <a:rPr lang="en-US" u="sng" dirty="0" smtClean="0"/>
              <a:t>Loss of tissue can be found in most cases.</a:t>
            </a:r>
            <a:endParaRPr lang="en-US" u="sng" dirty="0"/>
          </a:p>
          <a:p>
            <a:r>
              <a:rPr lang="en-US" u="sng" dirty="0" smtClean="0"/>
              <a:t>You have time to admit the patient to hospital, investigate and then treat.</a:t>
            </a:r>
          </a:p>
          <a:p>
            <a:endParaRPr lang="en-US" u="sng" dirty="0"/>
          </a:p>
          <a:p>
            <a:r>
              <a:rPr lang="ar-SA" u="sng" dirty="0" smtClean="0"/>
              <a:t>المريض مايقدر ينام احيانا من الالم, ويصير ينزل رجله المصابة من السرير عشان الجاذبية تنزل الدم للرجل فيخف الالم وينام.</a:t>
            </a:r>
            <a:endParaRPr lang="en-US" u="sng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791200" y="5334000"/>
            <a:ext cx="0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104104" y="5416289"/>
            <a:ext cx="1642963" cy="5618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29565" y="3924121"/>
            <a:ext cx="1393223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you have to admit and treat acutely!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684827" y="4510904"/>
            <a:ext cx="574144" cy="2134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094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2968</TotalTime>
  <Words>1070</Words>
  <Application>Microsoft Macintosh PowerPoint</Application>
  <PresentationFormat>On-screen Show (4:3)</PresentationFormat>
  <Paragraphs>169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Wingdings</vt:lpstr>
      <vt:lpstr>Office Theme</vt:lpstr>
      <vt:lpstr>ATHEROSCLEROSIS PAD,CAROTID STENOSIS, ACUTE LIMB ISCHEMIA</vt:lpstr>
      <vt:lpstr>HISTO/ANATOMY</vt:lpstr>
      <vt:lpstr>ATHEROSCLEROSIS PATHOPHYSIOLOGY</vt:lpstr>
      <vt:lpstr>HEAMODYNAMIC FACTS</vt:lpstr>
      <vt:lpstr>ATHEROSCLEROSIS PATHOPHYSIOLOGY cont.</vt:lpstr>
      <vt:lpstr>ATHEROSCLEROSIS PATHOPHYSIOLOGY cont.</vt:lpstr>
      <vt:lpstr>    ATHEROSCLEROSIS PATHOPHYSIOLOGY cont.   Atherosclerosis is a disease process which is triggered by sometimes subtle physical or chemical insults to the endothelial cell layer of arteries.   </vt:lpstr>
      <vt:lpstr>PowerPoint Presentation</vt:lpstr>
      <vt:lpstr> PERIPHERAL ARTERIAL DISEASE  It is the sequence of atherosclerosis of peripheral vessels excluding the carotids and coronaries.. </vt:lpstr>
      <vt:lpstr>PERIPHERAL ARTERIAL DISEASE</vt:lpstr>
      <vt:lpstr>PERIPHERAL ARTERIAL DISEASE</vt:lpstr>
      <vt:lpstr>PERIPHERAL ARTERIAL DISEASE</vt:lpstr>
      <vt:lpstr>PERIPHERAL ARTERIAL DISEASE</vt:lpstr>
      <vt:lpstr>PERIPHERAL ARTERIAL DISEASE</vt:lpstr>
      <vt:lpstr>PERIPHERAL ARTERIAL DISEASE</vt:lpstr>
      <vt:lpstr>PERIPHERAL ARTERIAL DISEASE</vt:lpstr>
      <vt:lpstr>PERIPHERAL ARTERIAL DISEASE (acute)</vt:lpstr>
      <vt:lpstr>PERIPHERAL ARTERIAL DISEASE</vt:lpstr>
      <vt:lpstr>PERIPHERAL ARTERIAL DISEASE</vt:lpstr>
      <vt:lpstr>PERIPHERAL ARTERIAL DISEASE</vt:lpstr>
      <vt:lpstr>PERIPHERAL ARTERIAL DISEASE</vt:lpstr>
      <vt:lpstr>CAROTID ARTERY DISEASE</vt:lpstr>
      <vt:lpstr>CAROTID ARTERY DISEASE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ATHEROSCLEROSIS PAD,CAROTID STENOSIS, ACUTE LIMB ISCHEMIA</dc:title>
  <dc:creator>User</dc:creator>
  <cp:lastModifiedBy>ريما</cp:lastModifiedBy>
  <cp:revision>94</cp:revision>
  <dcterms:created xsi:type="dcterms:W3CDTF">2015-08-23T18:57:42Z</dcterms:created>
  <dcterms:modified xsi:type="dcterms:W3CDTF">2016-11-23T12:14:49Z</dcterms:modified>
</cp:coreProperties>
</file>