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50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0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4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7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4A8C2-3ACB-3B46-97C1-88E4112C12C2}" type="datetimeFigureOut">
              <a:rPr lang="en-US" smtClean="0"/>
              <a:t>27‏/9‏/16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F2A0-2E21-DD45-9493-5A105EBA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273" y="531091"/>
            <a:ext cx="4664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“SURGERY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LECTURE” </a:t>
            </a:r>
          </a:p>
          <a:p>
            <a:pPr algn="ctr"/>
            <a:r>
              <a:rPr lang="en-US" b="1" dirty="0" err="1" smtClean="0"/>
              <a:t>Dr.Elham</a:t>
            </a:r>
            <a:r>
              <a:rPr lang="en-US" b="1" dirty="0" smtClean="0"/>
              <a:t> </a:t>
            </a:r>
            <a:r>
              <a:rPr lang="en-US" b="1" dirty="0" err="1"/>
              <a:t>K</a:t>
            </a:r>
            <a:r>
              <a:rPr lang="en-US" b="1" dirty="0" err="1" smtClean="0"/>
              <a:t>houjah</a:t>
            </a:r>
            <a:r>
              <a:rPr lang="en-US" b="1" dirty="0" smtClean="0"/>
              <a:t> NOTES</a:t>
            </a:r>
          </a:p>
          <a:p>
            <a:pPr algn="ctr"/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454421"/>
            <a:ext cx="6858000" cy="41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27/SEPTEMBER                                               DONE BY: Sarah </a:t>
            </a:r>
            <a:r>
              <a:rPr lang="en-US" dirty="0" err="1" smtClean="0">
                <a:solidFill>
                  <a:srgbClr val="000000"/>
                </a:solidFill>
              </a:rPr>
              <a:t>Almubrik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" y="2286000"/>
            <a:ext cx="6165273" cy="6832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Atherosclerosis: </a:t>
            </a:r>
            <a:r>
              <a:rPr lang="en-US" b="1" dirty="0" smtClean="0"/>
              <a:t>is a progressive process – through out the life 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Inflammatory response </a:t>
            </a:r>
            <a:r>
              <a:rPr lang="en-US" b="1" dirty="0" smtClean="0"/>
              <a:t>is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step of atherosclerosis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Hypertension? The blood velocity will injure the wall of the medium to large vessels and start the inflammatory process of atherosclerosis 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Peripheral arteries: </a:t>
            </a:r>
            <a:r>
              <a:rPr lang="en-US" b="1" dirty="0" smtClean="0"/>
              <a:t>all blood vessels except carotid and coronary 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Claudication:</a:t>
            </a:r>
            <a:r>
              <a:rPr lang="en-US" b="1" dirty="0" smtClean="0"/>
              <a:t> muscle pain (because of the increasing of the O2 demand and that will increase the free radicals) due to exercise  (for same distant) and relieved by rest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– browse &gt;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It is caused by an inadequate blood flow to the muscles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. The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pain stops the patient using the muscle and, if the affected muscle is in the leg, causes them to limp and then stop walking.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Differential diagnosis (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osteoarthritis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CLI or critical limb ischemia: rest pain not relief by analgesia by 2 weeks – hanging the limb out </a:t>
            </a:r>
            <a:r>
              <a:rPr lang="en-US" b="1" smtClean="0"/>
              <a:t>help in relieving </a:t>
            </a:r>
            <a:r>
              <a:rPr lang="en-US" b="1" dirty="0" smtClean="0"/>
              <a:t>the pain temporarily. </a:t>
            </a:r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494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37" y="438727"/>
            <a:ext cx="648854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Location of pain is important! Think about the nearest/major arteries. 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*The </a:t>
            </a:r>
            <a:r>
              <a:rPr lang="en-US" b="1" dirty="0">
                <a:solidFill>
                  <a:srgbClr val="FF0000"/>
                </a:solidFill>
              </a:rPr>
              <a:t>popliteal pulse </a:t>
            </a:r>
            <a:r>
              <a:rPr lang="en-US" b="1" dirty="0"/>
              <a:t>is difficult to feel because it does not cross a prominent bone and is not superficial </a:t>
            </a:r>
            <a:endParaRPr lang="en-US" b="1" dirty="0" smtClean="0"/>
          </a:p>
          <a:p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TIA or transit ischemic attack: </a:t>
            </a:r>
            <a:r>
              <a:rPr lang="en-US" b="1" dirty="0" smtClean="0"/>
              <a:t>could be carotid or extra carotid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And it’s a neurologic dysfunction due to ischemia (not like stroke it take less than 24 hours + </a:t>
            </a:r>
            <a:r>
              <a:rPr lang="en-US" b="1" dirty="0" smtClean="0">
                <a:solidFill>
                  <a:srgbClr val="FF0000"/>
                </a:solidFill>
              </a:rPr>
              <a:t>without infarction </a:t>
            </a:r>
            <a:r>
              <a:rPr lang="en-US" b="1" dirty="0" smtClean="0"/>
              <a:t>– tissue death) but has the same underlying cause as strokes. 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Intestinal angina</a:t>
            </a:r>
            <a:r>
              <a:rPr lang="en-US" b="1" dirty="0" smtClean="0"/>
              <a:t>: mechanism is similar to that of the angina pectoris that occurs in individuals with coronary artery disease or the intermittent claudication that accompanies peripheral vascular disease &gt;&gt;&gt;&gt; ^free radicals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*in the physical examination we don’t have ((percussion))*</a:t>
            </a:r>
          </a:p>
          <a:p>
            <a:endParaRPr lang="en-US" b="1" dirty="0"/>
          </a:p>
        </p:txBody>
      </p:sp>
      <p:pic>
        <p:nvPicPr>
          <p:cNvPr id="5" name="Picture 4" descr="main-qimg-537fab339d50da7254fcaa0f65fe8c26-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1085058"/>
            <a:ext cx="2840181" cy="2224478"/>
          </a:xfrm>
          <a:prstGeom prst="rect">
            <a:avLst/>
          </a:prstGeom>
        </p:spPr>
      </p:pic>
      <p:pic>
        <p:nvPicPr>
          <p:cNvPr id="6" name="Picture 5" descr="cc8c848a59d8bc83324e39c54baa365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46" y="1085058"/>
            <a:ext cx="2682755" cy="24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9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406400"/>
            <a:ext cx="6096000" cy="8402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Buergers</a:t>
            </a:r>
            <a:r>
              <a:rPr lang="en-US" b="1" dirty="0" smtClean="0"/>
              <a:t> test : used in an assessment of arterial sufficiency. The vascular angle, which is also called </a:t>
            </a:r>
            <a:r>
              <a:rPr lang="en-US" b="1" dirty="0" err="1" smtClean="0"/>
              <a:t>Buerger's</a:t>
            </a:r>
            <a:r>
              <a:rPr lang="en-US" b="1" dirty="0" smtClean="0"/>
              <a:t> angle, is the angle to which the leg has to be raised before it becomes pale. browse -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In normal person toes and sole of the foot stay pink even when the angel is 90 degrees. In ischemic leg elevation to 15 or 30 for 30-60 sec cause pallor. Less than 20 indicates (sever ischemia)</a:t>
            </a:r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PAD </a:t>
            </a:r>
            <a:r>
              <a:rPr lang="en-US" b="1" dirty="0" smtClean="0">
                <a:solidFill>
                  <a:srgbClr val="FF0000"/>
                </a:solidFill>
              </a:rPr>
              <a:t>6 P</a:t>
            </a:r>
            <a:r>
              <a:rPr lang="en-US" b="1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PAIN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PARESTHESIA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PALLOR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PULSELESSNESS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POIKILOTHERMIA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PARALYSIS</a:t>
            </a:r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Turbulence blood flow: feel &gt; thrill </a:t>
            </a:r>
          </a:p>
          <a:p>
            <a:r>
              <a:rPr lang="en-US" b="1" dirty="0" smtClean="0"/>
              <a:t>                                                hear &gt; bruits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Ischemic ulcer not necessary happed in pressure areas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In carotid artery history you most ask about signs of PAD</a:t>
            </a:r>
            <a:endParaRPr lang="en-US" b="1" dirty="0"/>
          </a:p>
          <a:p>
            <a:endParaRPr lang="en-US" b="1" dirty="0" smtClean="0"/>
          </a:p>
        </p:txBody>
      </p:sp>
      <p:pic>
        <p:nvPicPr>
          <p:cNvPr id="5" name="Picture 4" descr="v4gWcHlfBd-fuKNwCXlHlw_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315" y="2617127"/>
            <a:ext cx="27178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9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76938"/>
              </p:ext>
            </p:extLst>
          </p:nvPr>
        </p:nvGraphicFramePr>
        <p:xfrm>
          <a:off x="552429" y="537735"/>
          <a:ext cx="5825733" cy="741754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1911"/>
                <a:gridCol w="1941911"/>
                <a:gridCol w="1941911"/>
              </a:tblGrid>
              <a:tr h="986263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Acute arterial insufficiency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Chronic arterial insufficiency </a:t>
                      </a:r>
                      <a:endParaRPr lang="en-US" sz="2000" b="1" dirty="0"/>
                    </a:p>
                  </a:txBody>
                  <a:tcPr/>
                </a:tc>
              </a:tr>
              <a:tr h="9862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Symptoms + signs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1" kern="1200" dirty="0" smtClean="0">
                          <a:effectLst/>
                        </a:rPr>
                        <a:t>Pain</a:t>
                      </a:r>
                      <a:br>
                        <a:rPr lang="en-US" sz="1400" b="1" kern="1200" dirty="0" smtClean="0">
                          <a:effectLst/>
                        </a:rPr>
                      </a:br>
                      <a:r>
                        <a:rPr lang="en-US" sz="1400" b="1" kern="1200" dirty="0" err="1" smtClean="0">
                          <a:effectLst/>
                        </a:rPr>
                        <a:t>Paraesthesia</a:t>
                      </a:r>
                      <a:r>
                        <a:rPr lang="en-US" sz="1400" b="1" kern="1200" dirty="0" smtClean="0">
                          <a:effectLst/>
                        </a:rPr>
                        <a:t> and numbness </a:t>
                      </a:r>
                      <a:endParaRPr lang="en-US" sz="14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1" kern="1200" dirty="0" smtClean="0">
                          <a:effectLst/>
                        </a:rPr>
                        <a:t>Paralysis Pallor Pulseless Perishing cold </a:t>
                      </a:r>
                      <a:endParaRPr lang="en-US" sz="14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intermittent claudication </a:t>
                      </a:r>
                      <a:endParaRPr lang="en-US" sz="1400" b="1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intermittent claudication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Pre-gangrene and gangrene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ischemic ulceration </a:t>
                      </a:r>
                      <a:endParaRPr lang="en-US" sz="14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9862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Causes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1" kern="1200" dirty="0" smtClean="0">
                          <a:effectLst/>
                        </a:rPr>
                        <a:t>Causes of acute arterial ischemia </a:t>
                      </a:r>
                      <a:endParaRPr lang="en-US" sz="14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1" kern="1200" dirty="0" smtClean="0">
                          <a:effectLst/>
                        </a:rPr>
                        <a:t>An arterial embolus</a:t>
                      </a:r>
                      <a:br>
                        <a:rPr lang="en-US" sz="1400" b="1" kern="1200" dirty="0" smtClean="0">
                          <a:effectLst/>
                        </a:rPr>
                      </a:br>
                      <a:r>
                        <a:rPr lang="en-US" sz="1400" b="1" kern="1200" dirty="0" smtClean="0">
                          <a:effectLst/>
                        </a:rPr>
                        <a:t>Thrombosis on an athermanous plaque Thrombosis of an aneurysm (usually popliteal) Arterial dissection (usually aortic)</a:t>
                      </a:r>
                      <a:br>
                        <a:rPr lang="en-US" sz="1400" b="1" kern="1200" dirty="0" smtClean="0">
                          <a:effectLst/>
                        </a:rPr>
                      </a:br>
                      <a:r>
                        <a:rPr lang="en-US" sz="1400" b="1" kern="1200" dirty="0" smtClean="0">
                          <a:effectLst/>
                        </a:rPr>
                        <a:t>Traumatic disruption </a:t>
                      </a:r>
                      <a:endParaRPr lang="en-US" sz="14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1" kern="1200" dirty="0" smtClean="0">
                          <a:effectLst/>
                        </a:rPr>
                        <a:t>External compression, e.g. a cervical rib or popliteal entrapment 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</a:t>
                      </a:r>
                      <a:endParaRPr lang="en-US" sz="14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21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460</Words>
  <Application>Microsoft Macintosh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NAFISA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Sara</dc:creator>
  <cp:lastModifiedBy>Dr Sara</cp:lastModifiedBy>
  <cp:revision>12</cp:revision>
  <dcterms:created xsi:type="dcterms:W3CDTF">2016-09-27T16:18:12Z</dcterms:created>
  <dcterms:modified xsi:type="dcterms:W3CDTF">2016-09-27T20:11:20Z</dcterms:modified>
</cp:coreProperties>
</file>