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7" r:id="rId5"/>
    <p:sldId id="258"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5" r:id="rId28"/>
    <p:sldId id="282" r:id="rId29"/>
    <p:sldId id="283" r:id="rId30"/>
    <p:sldId id="284" r:id="rId31"/>
    <p:sldId id="286" r:id="rId32"/>
    <p:sldId id="287" r:id="rId33"/>
    <p:sldId id="288" r:id="rId34"/>
    <p:sldId id="290"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50A0-3B00-4291-8140-0CD3DA7AA5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30B09-A626-463A-B468-8E59E7C6C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61637F-56CD-4171-9838-0ABE16C4BEBC}"/>
              </a:ext>
            </a:extLst>
          </p:cNvPr>
          <p:cNvSpPr>
            <a:spLocks noGrp="1"/>
          </p:cNvSpPr>
          <p:nvPr>
            <p:ph type="dt" sz="half" idx="10"/>
          </p:nvPr>
        </p:nvSpPr>
        <p:spPr/>
        <p:txBody>
          <a:bodyPr/>
          <a:lstStyle/>
          <a:p>
            <a:fld id="{E0C30BF8-2C90-4334-8B97-66DB4CC07839}" type="datetimeFigureOut">
              <a:rPr lang="en-US" smtClean="0"/>
              <a:t>10/3/2017</a:t>
            </a:fld>
            <a:endParaRPr lang="en-US"/>
          </a:p>
        </p:txBody>
      </p:sp>
      <p:sp>
        <p:nvSpPr>
          <p:cNvPr id="5" name="Footer Placeholder 4">
            <a:extLst>
              <a:ext uri="{FF2B5EF4-FFF2-40B4-BE49-F238E27FC236}">
                <a16:creationId xmlns:a16="http://schemas.microsoft.com/office/drawing/2014/main" id="{774A8602-3CE3-4600-B890-30B96267A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A5C07-E023-4FAE-8BB7-BC6BFD86B22A}"/>
              </a:ext>
            </a:extLst>
          </p:cNvPr>
          <p:cNvSpPr>
            <a:spLocks noGrp="1"/>
          </p:cNvSpPr>
          <p:nvPr>
            <p:ph type="sldNum" sz="quarter" idx="12"/>
          </p:nvPr>
        </p:nvSpPr>
        <p:spPr/>
        <p:txBody>
          <a:bodyPr/>
          <a:lstStyle/>
          <a:p>
            <a:fld id="{9504FA98-1D9E-461C-BA76-02BD1D038514}" type="slidenum">
              <a:rPr lang="en-US" smtClean="0"/>
              <a:t>‹#›</a:t>
            </a:fld>
            <a:endParaRPr lang="en-US"/>
          </a:p>
        </p:txBody>
      </p:sp>
    </p:spTree>
    <p:extLst>
      <p:ext uri="{BB962C8B-B14F-4D97-AF65-F5344CB8AC3E}">
        <p14:creationId xmlns:p14="http://schemas.microsoft.com/office/powerpoint/2010/main" val="165248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A07F-A6AE-4D0B-AA97-494FDA315F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BC363F-415A-4188-8FF3-DD276BA7C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71FFC-533C-4AD1-8194-A99C6DF7DA18}"/>
              </a:ext>
            </a:extLst>
          </p:cNvPr>
          <p:cNvSpPr>
            <a:spLocks noGrp="1"/>
          </p:cNvSpPr>
          <p:nvPr>
            <p:ph type="dt" sz="half" idx="10"/>
          </p:nvPr>
        </p:nvSpPr>
        <p:spPr/>
        <p:txBody>
          <a:bodyPr/>
          <a:lstStyle/>
          <a:p>
            <a:fld id="{E0C30BF8-2C90-4334-8B97-66DB4CC07839}" type="datetimeFigureOut">
              <a:rPr lang="en-US" smtClean="0"/>
              <a:t>10/3/2017</a:t>
            </a:fld>
            <a:endParaRPr lang="en-US"/>
          </a:p>
        </p:txBody>
      </p:sp>
      <p:sp>
        <p:nvSpPr>
          <p:cNvPr id="5" name="Footer Placeholder 4">
            <a:extLst>
              <a:ext uri="{FF2B5EF4-FFF2-40B4-BE49-F238E27FC236}">
                <a16:creationId xmlns:a16="http://schemas.microsoft.com/office/drawing/2014/main" id="{DB8F1451-2E82-49D6-8767-7C22F9EBB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B245D-56DC-47FD-A677-9F8B992DCFAF}"/>
              </a:ext>
            </a:extLst>
          </p:cNvPr>
          <p:cNvSpPr>
            <a:spLocks noGrp="1"/>
          </p:cNvSpPr>
          <p:nvPr>
            <p:ph type="sldNum" sz="quarter" idx="12"/>
          </p:nvPr>
        </p:nvSpPr>
        <p:spPr/>
        <p:txBody>
          <a:bodyPr/>
          <a:lstStyle/>
          <a:p>
            <a:fld id="{9504FA98-1D9E-461C-BA76-02BD1D038514}" type="slidenum">
              <a:rPr lang="en-US" smtClean="0"/>
              <a:t>‹#›</a:t>
            </a:fld>
            <a:endParaRPr lang="en-US"/>
          </a:p>
        </p:txBody>
      </p:sp>
    </p:spTree>
    <p:extLst>
      <p:ext uri="{BB962C8B-B14F-4D97-AF65-F5344CB8AC3E}">
        <p14:creationId xmlns:p14="http://schemas.microsoft.com/office/powerpoint/2010/main" val="195891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31FD0D-2EF6-44E8-AD70-469BCD5F71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926726-DFA4-4248-AED1-6D9D021AAF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68897-FA4B-4D4E-ACF1-387139B04380}"/>
              </a:ext>
            </a:extLst>
          </p:cNvPr>
          <p:cNvSpPr>
            <a:spLocks noGrp="1"/>
          </p:cNvSpPr>
          <p:nvPr>
            <p:ph type="dt" sz="half" idx="10"/>
          </p:nvPr>
        </p:nvSpPr>
        <p:spPr/>
        <p:txBody>
          <a:bodyPr/>
          <a:lstStyle/>
          <a:p>
            <a:fld id="{E0C30BF8-2C90-4334-8B97-66DB4CC07839}" type="datetimeFigureOut">
              <a:rPr lang="en-US" smtClean="0"/>
              <a:t>10/3/2017</a:t>
            </a:fld>
            <a:endParaRPr lang="en-US"/>
          </a:p>
        </p:txBody>
      </p:sp>
      <p:sp>
        <p:nvSpPr>
          <p:cNvPr id="5" name="Footer Placeholder 4">
            <a:extLst>
              <a:ext uri="{FF2B5EF4-FFF2-40B4-BE49-F238E27FC236}">
                <a16:creationId xmlns:a16="http://schemas.microsoft.com/office/drawing/2014/main" id="{42597D68-BAA6-473A-981D-CB647116F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2F8F6-C892-4AF0-85CB-CDE902B0BB4C}"/>
              </a:ext>
            </a:extLst>
          </p:cNvPr>
          <p:cNvSpPr>
            <a:spLocks noGrp="1"/>
          </p:cNvSpPr>
          <p:nvPr>
            <p:ph type="sldNum" sz="quarter" idx="12"/>
          </p:nvPr>
        </p:nvSpPr>
        <p:spPr/>
        <p:txBody>
          <a:bodyPr/>
          <a:lstStyle/>
          <a:p>
            <a:fld id="{9504FA98-1D9E-461C-BA76-02BD1D038514}" type="slidenum">
              <a:rPr lang="en-US" smtClean="0"/>
              <a:t>‹#›</a:t>
            </a:fld>
            <a:endParaRPr lang="en-US"/>
          </a:p>
        </p:txBody>
      </p:sp>
    </p:spTree>
    <p:extLst>
      <p:ext uri="{BB962C8B-B14F-4D97-AF65-F5344CB8AC3E}">
        <p14:creationId xmlns:p14="http://schemas.microsoft.com/office/powerpoint/2010/main" val="385789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59B2C-0AC6-44CD-9425-C47C13C2FA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C744F0-AF40-4845-A76E-993E702FAE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26653-35FF-436B-A559-874E018EB0B9}"/>
              </a:ext>
            </a:extLst>
          </p:cNvPr>
          <p:cNvSpPr>
            <a:spLocks noGrp="1"/>
          </p:cNvSpPr>
          <p:nvPr>
            <p:ph type="dt" sz="half" idx="10"/>
          </p:nvPr>
        </p:nvSpPr>
        <p:spPr/>
        <p:txBody>
          <a:bodyPr/>
          <a:lstStyle/>
          <a:p>
            <a:fld id="{E0C30BF8-2C90-4334-8B97-66DB4CC07839}" type="datetimeFigureOut">
              <a:rPr lang="en-US" smtClean="0"/>
              <a:t>10/3/2017</a:t>
            </a:fld>
            <a:endParaRPr lang="en-US"/>
          </a:p>
        </p:txBody>
      </p:sp>
      <p:sp>
        <p:nvSpPr>
          <p:cNvPr id="5" name="Footer Placeholder 4">
            <a:extLst>
              <a:ext uri="{FF2B5EF4-FFF2-40B4-BE49-F238E27FC236}">
                <a16:creationId xmlns:a16="http://schemas.microsoft.com/office/drawing/2014/main" id="{66FDB8F9-297E-4934-9D71-FC25D4210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7DE03-F5E5-4BF1-9AF2-710EA3BEEE5D}"/>
              </a:ext>
            </a:extLst>
          </p:cNvPr>
          <p:cNvSpPr>
            <a:spLocks noGrp="1"/>
          </p:cNvSpPr>
          <p:nvPr>
            <p:ph type="sldNum" sz="quarter" idx="12"/>
          </p:nvPr>
        </p:nvSpPr>
        <p:spPr/>
        <p:txBody>
          <a:bodyPr/>
          <a:lstStyle/>
          <a:p>
            <a:fld id="{9504FA98-1D9E-461C-BA76-02BD1D038514}" type="slidenum">
              <a:rPr lang="en-US" smtClean="0"/>
              <a:t>‹#›</a:t>
            </a:fld>
            <a:endParaRPr lang="en-US"/>
          </a:p>
        </p:txBody>
      </p:sp>
    </p:spTree>
    <p:extLst>
      <p:ext uri="{BB962C8B-B14F-4D97-AF65-F5344CB8AC3E}">
        <p14:creationId xmlns:p14="http://schemas.microsoft.com/office/powerpoint/2010/main" val="12910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ED12C-2FC1-4602-8789-8D94413359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ED21C3-FBBA-481F-A6C3-0D72464E5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95A71F-E45D-45FB-8206-246635D6FD0B}"/>
              </a:ext>
            </a:extLst>
          </p:cNvPr>
          <p:cNvSpPr>
            <a:spLocks noGrp="1"/>
          </p:cNvSpPr>
          <p:nvPr>
            <p:ph type="dt" sz="half" idx="10"/>
          </p:nvPr>
        </p:nvSpPr>
        <p:spPr/>
        <p:txBody>
          <a:bodyPr/>
          <a:lstStyle/>
          <a:p>
            <a:fld id="{E0C30BF8-2C90-4334-8B97-66DB4CC07839}" type="datetimeFigureOut">
              <a:rPr lang="en-US" smtClean="0"/>
              <a:t>10/3/2017</a:t>
            </a:fld>
            <a:endParaRPr lang="en-US"/>
          </a:p>
        </p:txBody>
      </p:sp>
      <p:sp>
        <p:nvSpPr>
          <p:cNvPr id="5" name="Footer Placeholder 4">
            <a:extLst>
              <a:ext uri="{FF2B5EF4-FFF2-40B4-BE49-F238E27FC236}">
                <a16:creationId xmlns:a16="http://schemas.microsoft.com/office/drawing/2014/main" id="{28930C5A-FD55-4B0A-913C-0D4D05F80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F6926-77FF-4A79-B439-694375C287D8}"/>
              </a:ext>
            </a:extLst>
          </p:cNvPr>
          <p:cNvSpPr>
            <a:spLocks noGrp="1"/>
          </p:cNvSpPr>
          <p:nvPr>
            <p:ph type="sldNum" sz="quarter" idx="12"/>
          </p:nvPr>
        </p:nvSpPr>
        <p:spPr/>
        <p:txBody>
          <a:bodyPr/>
          <a:lstStyle/>
          <a:p>
            <a:fld id="{9504FA98-1D9E-461C-BA76-02BD1D038514}" type="slidenum">
              <a:rPr lang="en-US" smtClean="0"/>
              <a:t>‹#›</a:t>
            </a:fld>
            <a:endParaRPr lang="en-US"/>
          </a:p>
        </p:txBody>
      </p:sp>
    </p:spTree>
    <p:extLst>
      <p:ext uri="{BB962C8B-B14F-4D97-AF65-F5344CB8AC3E}">
        <p14:creationId xmlns:p14="http://schemas.microsoft.com/office/powerpoint/2010/main" val="267180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0AD7E-F8F7-4228-90C1-B98585FA8B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1433BD-462E-4B52-B9C2-1D554F3BEC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46DFBD-AB45-4893-BE48-5BF427BF72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8CFB90-2E5B-4F74-AB7D-B3C5C209F22B}"/>
              </a:ext>
            </a:extLst>
          </p:cNvPr>
          <p:cNvSpPr>
            <a:spLocks noGrp="1"/>
          </p:cNvSpPr>
          <p:nvPr>
            <p:ph type="dt" sz="half" idx="10"/>
          </p:nvPr>
        </p:nvSpPr>
        <p:spPr/>
        <p:txBody>
          <a:bodyPr/>
          <a:lstStyle/>
          <a:p>
            <a:fld id="{E0C30BF8-2C90-4334-8B97-66DB4CC07839}" type="datetimeFigureOut">
              <a:rPr lang="en-US" smtClean="0"/>
              <a:t>10/3/2017</a:t>
            </a:fld>
            <a:endParaRPr lang="en-US"/>
          </a:p>
        </p:txBody>
      </p:sp>
      <p:sp>
        <p:nvSpPr>
          <p:cNvPr id="6" name="Footer Placeholder 5">
            <a:extLst>
              <a:ext uri="{FF2B5EF4-FFF2-40B4-BE49-F238E27FC236}">
                <a16:creationId xmlns:a16="http://schemas.microsoft.com/office/drawing/2014/main" id="{D4BB7290-721A-4840-8AFA-D4EB00B47B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260DDC-A735-49FE-A9CC-926D71B91966}"/>
              </a:ext>
            </a:extLst>
          </p:cNvPr>
          <p:cNvSpPr>
            <a:spLocks noGrp="1"/>
          </p:cNvSpPr>
          <p:nvPr>
            <p:ph type="sldNum" sz="quarter" idx="12"/>
          </p:nvPr>
        </p:nvSpPr>
        <p:spPr/>
        <p:txBody>
          <a:bodyPr/>
          <a:lstStyle/>
          <a:p>
            <a:fld id="{9504FA98-1D9E-461C-BA76-02BD1D038514}" type="slidenum">
              <a:rPr lang="en-US" smtClean="0"/>
              <a:t>‹#›</a:t>
            </a:fld>
            <a:endParaRPr lang="en-US"/>
          </a:p>
        </p:txBody>
      </p:sp>
    </p:spTree>
    <p:extLst>
      <p:ext uri="{BB962C8B-B14F-4D97-AF65-F5344CB8AC3E}">
        <p14:creationId xmlns:p14="http://schemas.microsoft.com/office/powerpoint/2010/main" val="47296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4501-3AD0-4E6D-AE4D-9F171BB330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9B285-B5CF-4355-8D04-062C4F90B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6B524D-C376-43FF-BC5A-14E7C245D7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3A72F5-F621-4C87-91BB-25BE3D0D5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8E2683-EA93-4D60-8557-E302C16DEB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1B4F0-6030-40DE-B379-B671FD59E90D}"/>
              </a:ext>
            </a:extLst>
          </p:cNvPr>
          <p:cNvSpPr>
            <a:spLocks noGrp="1"/>
          </p:cNvSpPr>
          <p:nvPr>
            <p:ph type="dt" sz="half" idx="10"/>
          </p:nvPr>
        </p:nvSpPr>
        <p:spPr/>
        <p:txBody>
          <a:bodyPr/>
          <a:lstStyle/>
          <a:p>
            <a:fld id="{E0C30BF8-2C90-4334-8B97-66DB4CC07839}" type="datetimeFigureOut">
              <a:rPr lang="en-US" smtClean="0"/>
              <a:t>10/3/2017</a:t>
            </a:fld>
            <a:endParaRPr lang="en-US"/>
          </a:p>
        </p:txBody>
      </p:sp>
      <p:sp>
        <p:nvSpPr>
          <p:cNvPr id="8" name="Footer Placeholder 7">
            <a:extLst>
              <a:ext uri="{FF2B5EF4-FFF2-40B4-BE49-F238E27FC236}">
                <a16:creationId xmlns:a16="http://schemas.microsoft.com/office/drawing/2014/main" id="{EC74CE46-2B46-4B61-B10C-A05A297EF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03302B-BBAE-4D74-9692-CFCF9FA48F5B}"/>
              </a:ext>
            </a:extLst>
          </p:cNvPr>
          <p:cNvSpPr>
            <a:spLocks noGrp="1"/>
          </p:cNvSpPr>
          <p:nvPr>
            <p:ph type="sldNum" sz="quarter" idx="12"/>
          </p:nvPr>
        </p:nvSpPr>
        <p:spPr/>
        <p:txBody>
          <a:bodyPr/>
          <a:lstStyle/>
          <a:p>
            <a:fld id="{9504FA98-1D9E-461C-BA76-02BD1D038514}" type="slidenum">
              <a:rPr lang="en-US" smtClean="0"/>
              <a:t>‹#›</a:t>
            </a:fld>
            <a:endParaRPr lang="en-US"/>
          </a:p>
        </p:txBody>
      </p:sp>
    </p:spTree>
    <p:extLst>
      <p:ext uri="{BB962C8B-B14F-4D97-AF65-F5344CB8AC3E}">
        <p14:creationId xmlns:p14="http://schemas.microsoft.com/office/powerpoint/2010/main" val="404331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0655-52F9-4C93-A551-454529706B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B98F64-A95D-4819-9D51-9471B2B7C573}"/>
              </a:ext>
            </a:extLst>
          </p:cNvPr>
          <p:cNvSpPr>
            <a:spLocks noGrp="1"/>
          </p:cNvSpPr>
          <p:nvPr>
            <p:ph type="dt" sz="half" idx="10"/>
          </p:nvPr>
        </p:nvSpPr>
        <p:spPr/>
        <p:txBody>
          <a:bodyPr/>
          <a:lstStyle/>
          <a:p>
            <a:fld id="{E0C30BF8-2C90-4334-8B97-66DB4CC07839}" type="datetimeFigureOut">
              <a:rPr lang="en-US" smtClean="0"/>
              <a:t>10/3/2017</a:t>
            </a:fld>
            <a:endParaRPr lang="en-US"/>
          </a:p>
        </p:txBody>
      </p:sp>
      <p:sp>
        <p:nvSpPr>
          <p:cNvPr id="4" name="Footer Placeholder 3">
            <a:extLst>
              <a:ext uri="{FF2B5EF4-FFF2-40B4-BE49-F238E27FC236}">
                <a16:creationId xmlns:a16="http://schemas.microsoft.com/office/drawing/2014/main" id="{1E97B067-7E52-4632-8222-DEF942DEAD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2074F-4AB2-4867-BEC1-E35D569E811E}"/>
              </a:ext>
            </a:extLst>
          </p:cNvPr>
          <p:cNvSpPr>
            <a:spLocks noGrp="1"/>
          </p:cNvSpPr>
          <p:nvPr>
            <p:ph type="sldNum" sz="quarter" idx="12"/>
          </p:nvPr>
        </p:nvSpPr>
        <p:spPr/>
        <p:txBody>
          <a:bodyPr/>
          <a:lstStyle/>
          <a:p>
            <a:fld id="{9504FA98-1D9E-461C-BA76-02BD1D038514}" type="slidenum">
              <a:rPr lang="en-US" smtClean="0"/>
              <a:t>‹#›</a:t>
            </a:fld>
            <a:endParaRPr lang="en-US"/>
          </a:p>
        </p:txBody>
      </p:sp>
    </p:spTree>
    <p:extLst>
      <p:ext uri="{BB962C8B-B14F-4D97-AF65-F5344CB8AC3E}">
        <p14:creationId xmlns:p14="http://schemas.microsoft.com/office/powerpoint/2010/main" val="244150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493B5-243F-42DA-9DFE-B912095F71B3}"/>
              </a:ext>
            </a:extLst>
          </p:cNvPr>
          <p:cNvSpPr>
            <a:spLocks noGrp="1"/>
          </p:cNvSpPr>
          <p:nvPr>
            <p:ph type="dt" sz="half" idx="10"/>
          </p:nvPr>
        </p:nvSpPr>
        <p:spPr/>
        <p:txBody>
          <a:bodyPr/>
          <a:lstStyle/>
          <a:p>
            <a:fld id="{E0C30BF8-2C90-4334-8B97-66DB4CC07839}" type="datetimeFigureOut">
              <a:rPr lang="en-US" smtClean="0"/>
              <a:t>10/3/2017</a:t>
            </a:fld>
            <a:endParaRPr lang="en-US"/>
          </a:p>
        </p:txBody>
      </p:sp>
      <p:sp>
        <p:nvSpPr>
          <p:cNvPr id="3" name="Footer Placeholder 2">
            <a:extLst>
              <a:ext uri="{FF2B5EF4-FFF2-40B4-BE49-F238E27FC236}">
                <a16:creationId xmlns:a16="http://schemas.microsoft.com/office/drawing/2014/main" id="{152EB547-21BE-4719-AE54-8B6E96C1F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57F8F5-019C-4FCA-AC84-6842744A06A3}"/>
              </a:ext>
            </a:extLst>
          </p:cNvPr>
          <p:cNvSpPr>
            <a:spLocks noGrp="1"/>
          </p:cNvSpPr>
          <p:nvPr>
            <p:ph type="sldNum" sz="quarter" idx="12"/>
          </p:nvPr>
        </p:nvSpPr>
        <p:spPr/>
        <p:txBody>
          <a:bodyPr/>
          <a:lstStyle/>
          <a:p>
            <a:fld id="{9504FA98-1D9E-461C-BA76-02BD1D038514}" type="slidenum">
              <a:rPr lang="en-US" smtClean="0"/>
              <a:t>‹#›</a:t>
            </a:fld>
            <a:endParaRPr lang="en-US"/>
          </a:p>
        </p:txBody>
      </p:sp>
    </p:spTree>
    <p:extLst>
      <p:ext uri="{BB962C8B-B14F-4D97-AF65-F5344CB8AC3E}">
        <p14:creationId xmlns:p14="http://schemas.microsoft.com/office/powerpoint/2010/main" val="374716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9BD3-EFBE-42DA-9942-40078EE98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53C2C4-37B0-483D-9C2F-C09F00161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92EBC2-85B1-4362-9C4F-FC79569AA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C594C9-6AC3-4196-B0C7-C1840CCF6D65}"/>
              </a:ext>
            </a:extLst>
          </p:cNvPr>
          <p:cNvSpPr>
            <a:spLocks noGrp="1"/>
          </p:cNvSpPr>
          <p:nvPr>
            <p:ph type="dt" sz="half" idx="10"/>
          </p:nvPr>
        </p:nvSpPr>
        <p:spPr/>
        <p:txBody>
          <a:bodyPr/>
          <a:lstStyle/>
          <a:p>
            <a:fld id="{E0C30BF8-2C90-4334-8B97-66DB4CC07839}" type="datetimeFigureOut">
              <a:rPr lang="en-US" smtClean="0"/>
              <a:t>10/3/2017</a:t>
            </a:fld>
            <a:endParaRPr lang="en-US"/>
          </a:p>
        </p:txBody>
      </p:sp>
      <p:sp>
        <p:nvSpPr>
          <p:cNvPr id="6" name="Footer Placeholder 5">
            <a:extLst>
              <a:ext uri="{FF2B5EF4-FFF2-40B4-BE49-F238E27FC236}">
                <a16:creationId xmlns:a16="http://schemas.microsoft.com/office/drawing/2014/main" id="{E2643453-E540-4E4B-97C9-1D72CCEBD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863EDC-C6FB-4691-9DC1-60B387511EAA}"/>
              </a:ext>
            </a:extLst>
          </p:cNvPr>
          <p:cNvSpPr>
            <a:spLocks noGrp="1"/>
          </p:cNvSpPr>
          <p:nvPr>
            <p:ph type="sldNum" sz="quarter" idx="12"/>
          </p:nvPr>
        </p:nvSpPr>
        <p:spPr/>
        <p:txBody>
          <a:bodyPr/>
          <a:lstStyle/>
          <a:p>
            <a:fld id="{9504FA98-1D9E-461C-BA76-02BD1D038514}" type="slidenum">
              <a:rPr lang="en-US" smtClean="0"/>
              <a:t>‹#›</a:t>
            </a:fld>
            <a:endParaRPr lang="en-US"/>
          </a:p>
        </p:txBody>
      </p:sp>
    </p:spTree>
    <p:extLst>
      <p:ext uri="{BB962C8B-B14F-4D97-AF65-F5344CB8AC3E}">
        <p14:creationId xmlns:p14="http://schemas.microsoft.com/office/powerpoint/2010/main" val="27473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5245-29A3-4639-9D3B-D2B5A7FA4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C41E27-1863-46D0-A083-26B2F7AD1E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CC8FC4-2300-4936-A0FC-A63169CAF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E3EC00-57EE-4343-9BCA-9A345DB8BB38}"/>
              </a:ext>
            </a:extLst>
          </p:cNvPr>
          <p:cNvSpPr>
            <a:spLocks noGrp="1"/>
          </p:cNvSpPr>
          <p:nvPr>
            <p:ph type="dt" sz="half" idx="10"/>
          </p:nvPr>
        </p:nvSpPr>
        <p:spPr/>
        <p:txBody>
          <a:bodyPr/>
          <a:lstStyle/>
          <a:p>
            <a:fld id="{E0C30BF8-2C90-4334-8B97-66DB4CC07839}" type="datetimeFigureOut">
              <a:rPr lang="en-US" smtClean="0"/>
              <a:t>10/3/2017</a:t>
            </a:fld>
            <a:endParaRPr lang="en-US"/>
          </a:p>
        </p:txBody>
      </p:sp>
      <p:sp>
        <p:nvSpPr>
          <p:cNvPr id="6" name="Footer Placeholder 5">
            <a:extLst>
              <a:ext uri="{FF2B5EF4-FFF2-40B4-BE49-F238E27FC236}">
                <a16:creationId xmlns:a16="http://schemas.microsoft.com/office/drawing/2014/main" id="{663C0DC9-E582-4813-837B-ECE4B3B8C5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3E2B4-28A4-4D33-9CE5-B8DE23E7A0BB}"/>
              </a:ext>
            </a:extLst>
          </p:cNvPr>
          <p:cNvSpPr>
            <a:spLocks noGrp="1"/>
          </p:cNvSpPr>
          <p:nvPr>
            <p:ph type="sldNum" sz="quarter" idx="12"/>
          </p:nvPr>
        </p:nvSpPr>
        <p:spPr/>
        <p:txBody>
          <a:bodyPr/>
          <a:lstStyle/>
          <a:p>
            <a:fld id="{9504FA98-1D9E-461C-BA76-02BD1D038514}" type="slidenum">
              <a:rPr lang="en-US" smtClean="0"/>
              <a:t>‹#›</a:t>
            </a:fld>
            <a:endParaRPr lang="en-US"/>
          </a:p>
        </p:txBody>
      </p:sp>
    </p:spTree>
    <p:extLst>
      <p:ext uri="{BB962C8B-B14F-4D97-AF65-F5344CB8AC3E}">
        <p14:creationId xmlns:p14="http://schemas.microsoft.com/office/powerpoint/2010/main" val="416786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DF874-808D-46A6-810D-E8203EC0C5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B1F6D3-3151-4698-BE47-D12996960A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FD7C9-B064-40C8-8DA9-EDF70D0B4E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30BF8-2C90-4334-8B97-66DB4CC07839}" type="datetimeFigureOut">
              <a:rPr lang="en-US" smtClean="0"/>
              <a:t>10/3/2017</a:t>
            </a:fld>
            <a:endParaRPr lang="en-US"/>
          </a:p>
        </p:txBody>
      </p:sp>
      <p:sp>
        <p:nvSpPr>
          <p:cNvPr id="5" name="Footer Placeholder 4">
            <a:extLst>
              <a:ext uri="{FF2B5EF4-FFF2-40B4-BE49-F238E27FC236}">
                <a16:creationId xmlns:a16="http://schemas.microsoft.com/office/drawing/2014/main" id="{203AE4BD-F004-493A-A162-CC4975B58D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865E45-95A2-4AE8-81DB-443080EF42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4FA98-1D9E-461C-BA76-02BD1D038514}" type="slidenum">
              <a:rPr lang="en-US" smtClean="0"/>
              <a:t>‹#›</a:t>
            </a:fld>
            <a:endParaRPr lang="en-US"/>
          </a:p>
        </p:txBody>
      </p:sp>
    </p:spTree>
    <p:extLst>
      <p:ext uri="{BB962C8B-B14F-4D97-AF65-F5344CB8AC3E}">
        <p14:creationId xmlns:p14="http://schemas.microsoft.com/office/powerpoint/2010/main" val="218101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3416-B14D-43AF-A7E1-D5531F8A191F}"/>
              </a:ext>
            </a:extLst>
          </p:cNvPr>
          <p:cNvSpPr>
            <a:spLocks noGrp="1"/>
          </p:cNvSpPr>
          <p:nvPr>
            <p:ph type="ctrTitle"/>
          </p:nvPr>
        </p:nvSpPr>
        <p:spPr/>
        <p:txBody>
          <a:bodyPr/>
          <a:lstStyle/>
          <a:p>
            <a:r>
              <a:rPr lang="en-US" dirty="0"/>
              <a:t>Cardiac history and exam</a:t>
            </a:r>
          </a:p>
        </p:txBody>
      </p:sp>
      <p:sp>
        <p:nvSpPr>
          <p:cNvPr id="3" name="Subtitle 2">
            <a:extLst>
              <a:ext uri="{FF2B5EF4-FFF2-40B4-BE49-F238E27FC236}">
                <a16:creationId xmlns:a16="http://schemas.microsoft.com/office/drawing/2014/main" id="{43533533-9B48-4813-9765-57ACC9CACA8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293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23DA-B3F0-4147-B1BA-7B408DE79749}"/>
              </a:ext>
            </a:extLst>
          </p:cNvPr>
          <p:cNvSpPr>
            <a:spLocks noGrp="1"/>
          </p:cNvSpPr>
          <p:nvPr>
            <p:ph type="title"/>
          </p:nvPr>
        </p:nvSpPr>
        <p:spPr/>
        <p:txBody>
          <a:bodyPr/>
          <a:lstStyle/>
          <a:p>
            <a:r>
              <a:rPr lang="en-US" dirty="0"/>
              <a:t>History: Stroke of a cardiac origin in known cardiac patients</a:t>
            </a:r>
          </a:p>
        </p:txBody>
      </p:sp>
      <p:sp>
        <p:nvSpPr>
          <p:cNvPr id="3" name="Content Placeholder 2">
            <a:extLst>
              <a:ext uri="{FF2B5EF4-FFF2-40B4-BE49-F238E27FC236}">
                <a16:creationId xmlns:a16="http://schemas.microsoft.com/office/drawing/2014/main" id="{E5003B6C-8D0B-4E84-BAC2-203D9B8261B3}"/>
              </a:ext>
            </a:extLst>
          </p:cNvPr>
          <p:cNvSpPr>
            <a:spLocks noGrp="1"/>
          </p:cNvSpPr>
          <p:nvPr>
            <p:ph idx="1"/>
          </p:nvPr>
        </p:nvSpPr>
        <p:spPr/>
        <p:txBody>
          <a:bodyPr/>
          <a:lstStyle/>
          <a:p>
            <a:r>
              <a:rPr lang="en-US" dirty="0"/>
              <a:t>20 per cent of stokes are related to an embolism of cardiac origin and are accessible to an effective prevention thanks to a quick diagnosis of the heart defect.</a:t>
            </a:r>
          </a:p>
          <a:p>
            <a:r>
              <a:rPr lang="en-US" dirty="0"/>
              <a:t>Atrial flutter on valve disease, mechanical valve prosthesis, ischemic heart disease, dilated cardiomyopathy.</a:t>
            </a:r>
          </a:p>
        </p:txBody>
      </p:sp>
    </p:spTree>
    <p:extLst>
      <p:ext uri="{BB962C8B-B14F-4D97-AF65-F5344CB8AC3E}">
        <p14:creationId xmlns:p14="http://schemas.microsoft.com/office/powerpoint/2010/main" val="404970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890A-800E-4D2F-8069-04643F56B139}"/>
              </a:ext>
            </a:extLst>
          </p:cNvPr>
          <p:cNvSpPr>
            <a:spLocks noGrp="1"/>
          </p:cNvSpPr>
          <p:nvPr>
            <p:ph type="title"/>
          </p:nvPr>
        </p:nvSpPr>
        <p:spPr/>
        <p:txBody>
          <a:bodyPr/>
          <a:lstStyle/>
          <a:p>
            <a:r>
              <a:rPr lang="en-US" dirty="0"/>
              <a:t>History: congenital heart disease and pediatric cases</a:t>
            </a:r>
          </a:p>
        </p:txBody>
      </p:sp>
      <p:sp>
        <p:nvSpPr>
          <p:cNvPr id="3" name="Content Placeholder 2">
            <a:extLst>
              <a:ext uri="{FF2B5EF4-FFF2-40B4-BE49-F238E27FC236}">
                <a16:creationId xmlns:a16="http://schemas.microsoft.com/office/drawing/2014/main" id="{CC13BE5C-B3E4-40EA-A32F-A00894251442}"/>
              </a:ext>
            </a:extLst>
          </p:cNvPr>
          <p:cNvSpPr>
            <a:spLocks noGrp="1"/>
          </p:cNvSpPr>
          <p:nvPr>
            <p:ph idx="1"/>
          </p:nvPr>
        </p:nvSpPr>
        <p:spPr/>
        <p:txBody>
          <a:bodyPr>
            <a:normAutofit fontScale="92500" lnSpcReduction="10000"/>
          </a:bodyPr>
          <a:lstStyle/>
          <a:p>
            <a:r>
              <a:rPr lang="en-US" dirty="0"/>
              <a:t>The baby is blue: Main presentation of cyanotic congenital heart disease</a:t>
            </a:r>
          </a:p>
          <a:p>
            <a:r>
              <a:rPr lang="en-US" dirty="0"/>
              <a:t>In non cyanotic congenital heart disease and post rheumatic fever: May present with failure to thrive in children (although fluid retention caused by heart failure will cause an increase in body weight).</a:t>
            </a:r>
          </a:p>
          <a:p>
            <a:r>
              <a:rPr lang="en-US" dirty="0"/>
              <a:t>Rheumatic fever: The disease typically develops two to four weeks after a streptococcal throat infection. Signs and symptoms include fever, multiple painful joints, involuntary muscle movements known as Sydenham's chorea (St. Vitus' dance), and occasionally a characteristic non-itchy rash known as erythema marginatum. Damage to the heart valves, known as rheumatic heart disease, usually occurs after repeated attacks but can sometimes occur after one. The damaged valves may result in heart failure, atrial fibrillation and infection of the valves.</a:t>
            </a:r>
          </a:p>
        </p:txBody>
      </p:sp>
    </p:spTree>
    <p:extLst>
      <p:ext uri="{BB962C8B-B14F-4D97-AF65-F5344CB8AC3E}">
        <p14:creationId xmlns:p14="http://schemas.microsoft.com/office/powerpoint/2010/main" val="55926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BAEA-7E0A-44A4-8E9F-429A1445CE9A}"/>
              </a:ext>
            </a:extLst>
          </p:cNvPr>
          <p:cNvSpPr>
            <a:spLocks noGrp="1"/>
          </p:cNvSpPr>
          <p:nvPr>
            <p:ph type="title"/>
          </p:nvPr>
        </p:nvSpPr>
        <p:spPr/>
        <p:txBody>
          <a:bodyPr/>
          <a:lstStyle/>
          <a:p>
            <a:r>
              <a:rPr lang="en-US" dirty="0"/>
              <a:t>Other points in the history</a:t>
            </a:r>
          </a:p>
        </p:txBody>
      </p:sp>
      <p:sp>
        <p:nvSpPr>
          <p:cNvPr id="3" name="Content Placeholder 2">
            <a:extLst>
              <a:ext uri="{FF2B5EF4-FFF2-40B4-BE49-F238E27FC236}">
                <a16:creationId xmlns:a16="http://schemas.microsoft.com/office/drawing/2014/main" id="{EFE89FC3-4A12-4119-AC8B-4CCCA6EBCFBB}"/>
              </a:ext>
            </a:extLst>
          </p:cNvPr>
          <p:cNvSpPr>
            <a:spLocks noGrp="1"/>
          </p:cNvSpPr>
          <p:nvPr>
            <p:ph idx="1"/>
          </p:nvPr>
        </p:nvSpPr>
        <p:spPr/>
        <p:txBody>
          <a:bodyPr>
            <a:normAutofit/>
          </a:bodyPr>
          <a:lstStyle/>
          <a:p>
            <a:r>
              <a:rPr lang="en-US" dirty="0"/>
              <a:t>Lower limbs: swelling of feet (in heart failure), </a:t>
            </a:r>
            <a:r>
              <a:rPr lang="en-US" dirty="0" err="1"/>
              <a:t>ischaemia</a:t>
            </a:r>
            <a:r>
              <a:rPr lang="en-US" dirty="0"/>
              <a:t>, intermittent claudication.</a:t>
            </a:r>
          </a:p>
          <a:p>
            <a:r>
              <a:rPr lang="en-US" dirty="0"/>
              <a:t>Gastrointestinal symptoms: chronic heart failure may cause abdominal discomfort due to liver enlargement and abdominal distension.</a:t>
            </a:r>
          </a:p>
          <a:p>
            <a:r>
              <a:rPr lang="en-US" dirty="0"/>
              <a:t>Urinary symptoms: oliguria can be an important symptom of heart failure.</a:t>
            </a:r>
          </a:p>
          <a:p>
            <a:r>
              <a:rPr lang="en-US" dirty="0"/>
              <a:t>CNS </a:t>
            </a:r>
            <a:r>
              <a:rPr lang="en-US" dirty="0" err="1"/>
              <a:t>symptoms:Dizziness</a:t>
            </a:r>
            <a:r>
              <a:rPr lang="en-US" dirty="0"/>
              <a:t>, headache, and mental changes are not uncommon symptoms of severe hypertension, and cardiac failure.</a:t>
            </a:r>
          </a:p>
        </p:txBody>
      </p:sp>
    </p:spTree>
    <p:extLst>
      <p:ext uri="{BB962C8B-B14F-4D97-AF65-F5344CB8AC3E}">
        <p14:creationId xmlns:p14="http://schemas.microsoft.com/office/powerpoint/2010/main" val="1040880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DEF1-C810-4BC8-BACB-7F9367859B26}"/>
              </a:ext>
            </a:extLst>
          </p:cNvPr>
          <p:cNvSpPr>
            <a:spLocks noGrp="1"/>
          </p:cNvSpPr>
          <p:nvPr>
            <p:ph type="title"/>
          </p:nvPr>
        </p:nvSpPr>
        <p:spPr/>
        <p:txBody>
          <a:bodyPr/>
          <a:lstStyle/>
          <a:p>
            <a:r>
              <a:rPr lang="en-US" dirty="0"/>
              <a:t>Past history</a:t>
            </a:r>
          </a:p>
        </p:txBody>
      </p:sp>
      <p:sp>
        <p:nvSpPr>
          <p:cNvPr id="3" name="Content Placeholder 2">
            <a:extLst>
              <a:ext uri="{FF2B5EF4-FFF2-40B4-BE49-F238E27FC236}">
                <a16:creationId xmlns:a16="http://schemas.microsoft.com/office/drawing/2014/main" id="{1252BC1B-56DD-4BE1-A897-2808EFBDFA21}"/>
              </a:ext>
            </a:extLst>
          </p:cNvPr>
          <p:cNvSpPr>
            <a:spLocks noGrp="1"/>
          </p:cNvSpPr>
          <p:nvPr>
            <p:ph idx="1"/>
          </p:nvPr>
        </p:nvSpPr>
        <p:spPr/>
        <p:txBody>
          <a:bodyPr>
            <a:normAutofit fontScale="92500" lnSpcReduction="20000"/>
          </a:bodyPr>
          <a:lstStyle/>
          <a:p>
            <a:r>
              <a:rPr lang="en-US" dirty="0"/>
              <a:t>Drug history</a:t>
            </a:r>
          </a:p>
          <a:p>
            <a:r>
              <a:rPr lang="en-US" dirty="0"/>
              <a:t>Past surgical/medical history: Past medical history: Enquire about diabetes, any raised blood pressure, heart problems, fainting fits, dizziness or collapses., history of angina and any cardiac procedures or operations, Previous levels of lipids if ever checked, any history of rheumatic fever or heart problems as a child.</a:t>
            </a:r>
          </a:p>
          <a:p>
            <a:r>
              <a:rPr lang="en-US" dirty="0"/>
              <a:t>Family history:  hypertension, coronary heart disease, stroke, diabetes, </a:t>
            </a:r>
            <a:r>
              <a:rPr lang="en-US" dirty="0" err="1"/>
              <a:t>hyperlipidaemia</a:t>
            </a:r>
            <a:r>
              <a:rPr lang="en-US" dirty="0"/>
              <a:t>, congenital heart disease and any early deaths in the family.</a:t>
            </a:r>
          </a:p>
          <a:p>
            <a:endParaRPr lang="en-US" dirty="0"/>
          </a:p>
          <a:p>
            <a:r>
              <a:rPr lang="en-US" dirty="0"/>
              <a:t>Social history: Lifestyle/exercise; Smoking; Obesity, Diet: healthy or unhealthy, Occupation and Stress levels </a:t>
            </a:r>
          </a:p>
        </p:txBody>
      </p:sp>
    </p:spTree>
    <p:extLst>
      <p:ext uri="{BB962C8B-B14F-4D97-AF65-F5344CB8AC3E}">
        <p14:creationId xmlns:p14="http://schemas.microsoft.com/office/powerpoint/2010/main" val="3098720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529C-A5B0-4E37-8098-DE20B791F325}"/>
              </a:ext>
            </a:extLst>
          </p:cNvPr>
          <p:cNvSpPr>
            <a:spLocks noGrp="1"/>
          </p:cNvSpPr>
          <p:nvPr>
            <p:ph type="title"/>
          </p:nvPr>
        </p:nvSpPr>
        <p:spPr/>
        <p:txBody>
          <a:bodyPr/>
          <a:lstStyle/>
          <a:p>
            <a:r>
              <a:rPr lang="en-US" dirty="0"/>
              <a:t>Examination: General</a:t>
            </a:r>
          </a:p>
        </p:txBody>
      </p:sp>
      <p:sp>
        <p:nvSpPr>
          <p:cNvPr id="3" name="Content Placeholder 2">
            <a:extLst>
              <a:ext uri="{FF2B5EF4-FFF2-40B4-BE49-F238E27FC236}">
                <a16:creationId xmlns:a16="http://schemas.microsoft.com/office/drawing/2014/main" id="{ACB0198C-3186-4BC2-8E9D-1BE17AF8A5E6}"/>
              </a:ext>
            </a:extLst>
          </p:cNvPr>
          <p:cNvSpPr>
            <a:spLocks noGrp="1"/>
          </p:cNvSpPr>
          <p:nvPr>
            <p:ph idx="1"/>
          </p:nvPr>
        </p:nvSpPr>
        <p:spPr/>
        <p:txBody>
          <a:bodyPr/>
          <a:lstStyle/>
          <a:p>
            <a:pPr marL="0" indent="0">
              <a:buNone/>
            </a:pPr>
            <a:endParaRPr lang="en-US" dirty="0"/>
          </a:p>
          <a:p>
            <a:r>
              <a:rPr lang="en-US" dirty="0"/>
              <a:t>Build (obesity or wasting); shortness of breath; difficulty in talking; note whether they look ill.</a:t>
            </a:r>
          </a:p>
          <a:p>
            <a:r>
              <a:rPr lang="en-US" dirty="0"/>
              <a:t>Look for pallor, jaundice, sweatiness and clamminess, and for </a:t>
            </a:r>
            <a:r>
              <a:rPr lang="en-US" dirty="0" err="1"/>
              <a:t>xanthelasma</a:t>
            </a:r>
            <a:r>
              <a:rPr lang="en-US" dirty="0"/>
              <a:t> around the eyes.</a:t>
            </a:r>
          </a:p>
          <a:p>
            <a:r>
              <a:rPr lang="en-US" dirty="0"/>
              <a:t>Look for any evidence of syndromes or non-cardiovascular conditions associated with cardiovascular abnormalities - </a:t>
            </a:r>
            <a:r>
              <a:rPr lang="en-US" dirty="0" err="1"/>
              <a:t>eg</a:t>
            </a:r>
            <a:r>
              <a:rPr lang="en-US" dirty="0"/>
              <a:t>, Down's syndrome, </a:t>
            </a:r>
            <a:r>
              <a:rPr lang="en-US" dirty="0" err="1"/>
              <a:t>Marfan's</a:t>
            </a:r>
            <a:r>
              <a:rPr lang="en-US" dirty="0"/>
              <a:t> syndrome, Turner syndrome</a:t>
            </a:r>
          </a:p>
        </p:txBody>
      </p:sp>
    </p:spTree>
    <p:extLst>
      <p:ext uri="{BB962C8B-B14F-4D97-AF65-F5344CB8AC3E}">
        <p14:creationId xmlns:p14="http://schemas.microsoft.com/office/powerpoint/2010/main" val="142169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9DBE-1D0F-4136-B7DD-789E38A1EF4F}"/>
              </a:ext>
            </a:extLst>
          </p:cNvPr>
          <p:cNvSpPr>
            <a:spLocks noGrp="1"/>
          </p:cNvSpPr>
          <p:nvPr>
            <p:ph type="title"/>
          </p:nvPr>
        </p:nvSpPr>
        <p:spPr/>
        <p:txBody>
          <a:bodyPr/>
          <a:lstStyle/>
          <a:p>
            <a:r>
              <a:rPr lang="en-US" dirty="0"/>
              <a:t>Cyanosis</a:t>
            </a:r>
          </a:p>
        </p:txBody>
      </p:sp>
      <p:sp>
        <p:nvSpPr>
          <p:cNvPr id="3" name="Content Placeholder 2">
            <a:extLst>
              <a:ext uri="{FF2B5EF4-FFF2-40B4-BE49-F238E27FC236}">
                <a16:creationId xmlns:a16="http://schemas.microsoft.com/office/drawing/2014/main" id="{A6169B30-43AD-484D-8D89-34615216A346}"/>
              </a:ext>
            </a:extLst>
          </p:cNvPr>
          <p:cNvSpPr>
            <a:spLocks noGrp="1"/>
          </p:cNvSpPr>
          <p:nvPr>
            <p:ph idx="1"/>
          </p:nvPr>
        </p:nvSpPr>
        <p:spPr/>
        <p:txBody>
          <a:bodyPr/>
          <a:lstStyle/>
          <a:p>
            <a:r>
              <a:rPr lang="en-US" dirty="0"/>
              <a:t>This is seen below the fingernails and toenails but also in the lips, cheeks, ears and nose.</a:t>
            </a:r>
          </a:p>
          <a:p>
            <a:r>
              <a:rPr lang="en-US" dirty="0"/>
              <a:t>It may increase in the cold and on exertion.</a:t>
            </a:r>
          </a:p>
          <a:p>
            <a:r>
              <a:rPr lang="en-US" dirty="0"/>
              <a:t>In patients with dark skin, cyanosis is best seen on the inner lining of the eyelids or the inner surface of the lips.</a:t>
            </a:r>
          </a:p>
        </p:txBody>
      </p:sp>
    </p:spTree>
    <p:extLst>
      <p:ext uri="{BB962C8B-B14F-4D97-AF65-F5344CB8AC3E}">
        <p14:creationId xmlns:p14="http://schemas.microsoft.com/office/powerpoint/2010/main" val="2596668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EA07-FA27-4FBF-9220-FED742C7D8BB}"/>
              </a:ext>
            </a:extLst>
          </p:cNvPr>
          <p:cNvSpPr>
            <a:spLocks noGrp="1"/>
          </p:cNvSpPr>
          <p:nvPr>
            <p:ph type="title"/>
          </p:nvPr>
        </p:nvSpPr>
        <p:spPr/>
        <p:txBody>
          <a:bodyPr/>
          <a:lstStyle/>
          <a:p>
            <a:r>
              <a:rPr lang="en-US" dirty="0"/>
              <a:t>Face signs</a:t>
            </a:r>
          </a:p>
        </p:txBody>
      </p:sp>
      <p:sp>
        <p:nvSpPr>
          <p:cNvPr id="3" name="Content Placeholder 2">
            <a:extLst>
              <a:ext uri="{FF2B5EF4-FFF2-40B4-BE49-F238E27FC236}">
                <a16:creationId xmlns:a16="http://schemas.microsoft.com/office/drawing/2014/main" id="{A35EA7F3-7BF3-4492-A0D2-2EE67DA85466}"/>
              </a:ext>
            </a:extLst>
          </p:cNvPr>
          <p:cNvSpPr>
            <a:spLocks noGrp="1"/>
          </p:cNvSpPr>
          <p:nvPr>
            <p:ph idx="1"/>
          </p:nvPr>
        </p:nvSpPr>
        <p:spPr/>
        <p:txBody>
          <a:bodyPr/>
          <a:lstStyle/>
          <a:p>
            <a:r>
              <a:rPr lang="en-US" dirty="0"/>
              <a:t>Malar flush - redness around the cheeks (mitral stenosis).</a:t>
            </a:r>
          </a:p>
          <a:p>
            <a:r>
              <a:rPr lang="en-US" dirty="0"/>
              <a:t>Xanthomata - yellowish deposits of lipid around the eyes, palms, or tendons (</a:t>
            </a:r>
            <a:r>
              <a:rPr lang="en-US" dirty="0" err="1"/>
              <a:t>hyperlipidaemia</a:t>
            </a:r>
            <a:r>
              <a:rPr lang="en-US" dirty="0"/>
              <a:t>).</a:t>
            </a:r>
          </a:p>
          <a:p>
            <a:r>
              <a:rPr lang="en-US" dirty="0"/>
              <a:t>Corneal arcus - a ring around the cornea (normal ageing or </a:t>
            </a:r>
            <a:r>
              <a:rPr lang="en-US" dirty="0" err="1"/>
              <a:t>hyperlipidaemia</a:t>
            </a:r>
            <a:r>
              <a:rPr lang="en-US" dirty="0"/>
              <a:t>).</a:t>
            </a:r>
          </a:p>
          <a:p>
            <a:r>
              <a:rPr lang="en-US" dirty="0"/>
              <a:t>Proptosis - forward projection or displacement of the eyeball (Graves' disease).</a:t>
            </a:r>
          </a:p>
        </p:txBody>
      </p:sp>
    </p:spTree>
    <p:extLst>
      <p:ext uri="{BB962C8B-B14F-4D97-AF65-F5344CB8AC3E}">
        <p14:creationId xmlns:p14="http://schemas.microsoft.com/office/powerpoint/2010/main" val="3624458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949A-4F09-4AF3-9053-07205E4D29A0}"/>
              </a:ext>
            </a:extLst>
          </p:cNvPr>
          <p:cNvSpPr>
            <a:spLocks noGrp="1"/>
          </p:cNvSpPr>
          <p:nvPr>
            <p:ph type="title"/>
          </p:nvPr>
        </p:nvSpPr>
        <p:spPr/>
        <p:txBody>
          <a:bodyPr/>
          <a:lstStyle/>
          <a:p>
            <a:r>
              <a:rPr lang="en-US" dirty="0"/>
              <a:t>Hand signs</a:t>
            </a:r>
          </a:p>
        </p:txBody>
      </p:sp>
      <p:sp>
        <p:nvSpPr>
          <p:cNvPr id="3" name="Content Placeholder 2">
            <a:extLst>
              <a:ext uri="{FF2B5EF4-FFF2-40B4-BE49-F238E27FC236}">
                <a16:creationId xmlns:a16="http://schemas.microsoft.com/office/drawing/2014/main" id="{88426E1B-F003-4E33-9A1C-136555BCCD37}"/>
              </a:ext>
            </a:extLst>
          </p:cNvPr>
          <p:cNvSpPr>
            <a:spLocks noGrp="1"/>
          </p:cNvSpPr>
          <p:nvPr>
            <p:ph idx="1"/>
          </p:nvPr>
        </p:nvSpPr>
        <p:spPr/>
        <p:txBody>
          <a:bodyPr>
            <a:normAutofit lnSpcReduction="10000"/>
          </a:bodyPr>
          <a:lstStyle/>
          <a:p>
            <a:r>
              <a:rPr lang="en-US" dirty="0"/>
              <a:t>Finger clubbing.</a:t>
            </a:r>
          </a:p>
          <a:p>
            <a:r>
              <a:rPr lang="en-US" dirty="0"/>
              <a:t>Splinter </a:t>
            </a:r>
            <a:r>
              <a:rPr lang="en-US" dirty="0" err="1"/>
              <a:t>haemorrhages</a:t>
            </a:r>
            <a:r>
              <a:rPr lang="en-US" dirty="0"/>
              <a:t> (infective endocarditis).</a:t>
            </a:r>
          </a:p>
          <a:p>
            <a:r>
              <a:rPr lang="en-US" dirty="0" err="1"/>
              <a:t>Janeway</a:t>
            </a:r>
            <a:r>
              <a:rPr lang="en-US" dirty="0"/>
              <a:t> lesions - macules on the back of the hands (infective endocarditis).</a:t>
            </a:r>
          </a:p>
          <a:p>
            <a:r>
              <a:rPr lang="en-US" dirty="0"/>
              <a:t>Osler's nodes - tender nodules in the fingertips (infective endocarditis).</a:t>
            </a:r>
          </a:p>
          <a:p>
            <a:r>
              <a:rPr lang="en-US" dirty="0"/>
              <a:t>Sweaty palms, tremor (thyrotoxicosis).</a:t>
            </a:r>
          </a:p>
          <a:p>
            <a:r>
              <a:rPr lang="en-US" dirty="0"/>
              <a:t>Lax joints (</a:t>
            </a:r>
            <a:r>
              <a:rPr lang="en-US" dirty="0" err="1"/>
              <a:t>Marfan's</a:t>
            </a:r>
            <a:r>
              <a:rPr lang="en-US" dirty="0"/>
              <a:t> syndrome).</a:t>
            </a:r>
          </a:p>
          <a:p>
            <a:r>
              <a:rPr lang="en-US" dirty="0"/>
              <a:t>Visible capillary pulsations in the nail bed (</a:t>
            </a:r>
            <a:r>
              <a:rPr lang="en-US" dirty="0" err="1"/>
              <a:t>Quincke's</a:t>
            </a:r>
            <a:r>
              <a:rPr lang="en-US" dirty="0"/>
              <a:t> sign - often seen in aortic regurgitation)</a:t>
            </a:r>
          </a:p>
        </p:txBody>
      </p:sp>
    </p:spTree>
    <p:extLst>
      <p:ext uri="{BB962C8B-B14F-4D97-AF65-F5344CB8AC3E}">
        <p14:creationId xmlns:p14="http://schemas.microsoft.com/office/powerpoint/2010/main" val="1181078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6ACD-CEDB-4BC9-80CA-82F97C70FCE0}"/>
              </a:ext>
            </a:extLst>
          </p:cNvPr>
          <p:cNvSpPr>
            <a:spLocks noGrp="1"/>
          </p:cNvSpPr>
          <p:nvPr>
            <p:ph type="title"/>
          </p:nvPr>
        </p:nvSpPr>
        <p:spPr/>
        <p:txBody>
          <a:bodyPr/>
          <a:lstStyle/>
          <a:p>
            <a:r>
              <a:rPr lang="en-US" dirty="0"/>
              <a:t>Pulse</a:t>
            </a:r>
          </a:p>
        </p:txBody>
      </p:sp>
      <p:sp>
        <p:nvSpPr>
          <p:cNvPr id="3" name="Content Placeholder 2">
            <a:extLst>
              <a:ext uri="{FF2B5EF4-FFF2-40B4-BE49-F238E27FC236}">
                <a16:creationId xmlns:a16="http://schemas.microsoft.com/office/drawing/2014/main" id="{88F27819-B03D-4716-A194-9D0A1E9F4CDE}"/>
              </a:ext>
            </a:extLst>
          </p:cNvPr>
          <p:cNvSpPr>
            <a:spLocks noGrp="1"/>
          </p:cNvSpPr>
          <p:nvPr>
            <p:ph idx="1"/>
          </p:nvPr>
        </p:nvSpPr>
        <p:spPr/>
        <p:txBody>
          <a:bodyPr/>
          <a:lstStyle/>
          <a:p>
            <a:r>
              <a:rPr lang="en-US" dirty="0"/>
              <a:t>Rate: average 72/minute in adults, faster in children and may slow in old age. Also slower in athletes. Compare with apex rate.</a:t>
            </a:r>
          </a:p>
          <a:p>
            <a:r>
              <a:rPr lang="en-US" dirty="0"/>
              <a:t>Rhythm:</a:t>
            </a:r>
          </a:p>
          <a:p>
            <a:r>
              <a:rPr lang="en-US" dirty="0"/>
              <a:t>Respiratory variations are common in healthy individuals (if there is noticeable quickening in inspiration and slowing in expiration, this is termed sinus arrhythmia).</a:t>
            </a:r>
          </a:p>
          <a:p>
            <a:r>
              <a:rPr lang="en-US" dirty="0"/>
              <a:t>The most common irregularities are atrial arrhythmias and </a:t>
            </a:r>
            <a:r>
              <a:rPr lang="en-US" dirty="0" err="1"/>
              <a:t>extrasystoles</a:t>
            </a:r>
            <a:r>
              <a:rPr lang="en-US" dirty="0"/>
              <a:t> (which may disappear on exertion).</a:t>
            </a:r>
          </a:p>
        </p:txBody>
      </p:sp>
    </p:spTree>
    <p:extLst>
      <p:ext uri="{BB962C8B-B14F-4D97-AF65-F5344CB8AC3E}">
        <p14:creationId xmlns:p14="http://schemas.microsoft.com/office/powerpoint/2010/main" val="194381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1F99-4F39-4CCC-9D29-4242DCA09AD8}"/>
              </a:ext>
            </a:extLst>
          </p:cNvPr>
          <p:cNvSpPr>
            <a:spLocks noGrp="1"/>
          </p:cNvSpPr>
          <p:nvPr>
            <p:ph type="title"/>
          </p:nvPr>
        </p:nvSpPr>
        <p:spPr/>
        <p:txBody>
          <a:bodyPr/>
          <a:lstStyle/>
          <a:p>
            <a:r>
              <a:rPr lang="en-US" dirty="0"/>
              <a:t>Pulse </a:t>
            </a:r>
          </a:p>
        </p:txBody>
      </p:sp>
      <p:sp>
        <p:nvSpPr>
          <p:cNvPr id="3" name="Content Placeholder 2">
            <a:extLst>
              <a:ext uri="{FF2B5EF4-FFF2-40B4-BE49-F238E27FC236}">
                <a16:creationId xmlns:a16="http://schemas.microsoft.com/office/drawing/2014/main" id="{F704CCAF-DF82-4A81-B67F-C87C5853D79C}"/>
              </a:ext>
            </a:extLst>
          </p:cNvPr>
          <p:cNvSpPr>
            <a:spLocks noGrp="1"/>
          </p:cNvSpPr>
          <p:nvPr>
            <p:ph idx="1"/>
          </p:nvPr>
        </p:nvSpPr>
        <p:spPr/>
        <p:txBody>
          <a:bodyPr>
            <a:normAutofit fontScale="85000" lnSpcReduction="20000"/>
          </a:bodyPr>
          <a:lstStyle/>
          <a:p>
            <a:r>
              <a:rPr lang="en-US" dirty="0" err="1"/>
              <a:t>Character:Thready</a:t>
            </a:r>
            <a:r>
              <a:rPr lang="en-US" dirty="0"/>
              <a:t>, strong, bounding, collapsing ('water hammer' and its 2-stroke, </a:t>
            </a:r>
            <a:r>
              <a:rPr lang="en-US" dirty="0" err="1"/>
              <a:t>dicrotic</a:t>
            </a:r>
            <a:r>
              <a:rPr lang="en-US" dirty="0"/>
              <a:t>/</a:t>
            </a:r>
            <a:r>
              <a:rPr lang="en-US" dirty="0" err="1"/>
              <a:t>hyperdicrotic</a:t>
            </a:r>
            <a:r>
              <a:rPr lang="en-US" dirty="0"/>
              <a:t> variant) or slow-rising (plateau) or </a:t>
            </a:r>
            <a:r>
              <a:rPr lang="en-US" dirty="0" err="1"/>
              <a:t>anacrotic</a:t>
            </a:r>
            <a:r>
              <a:rPr lang="en-US" dirty="0"/>
              <a:t> (variant of slow-rising, with an extra wave on the upstroke).</a:t>
            </a:r>
          </a:p>
          <a:p>
            <a:r>
              <a:rPr lang="en-US" dirty="0"/>
              <a:t>A pulse that weakens in inspiration is called 'pulsus </a:t>
            </a:r>
            <a:r>
              <a:rPr lang="en-US" dirty="0" err="1"/>
              <a:t>paradoxus</a:t>
            </a:r>
            <a:r>
              <a:rPr lang="en-US" dirty="0"/>
              <a:t>' (as opposed to the normal increase in volume) and is found in constrictive pericarditis, pericardial effusion, restrictive cardiomyopathy and severe asthma.</a:t>
            </a:r>
          </a:p>
          <a:p>
            <a:r>
              <a:rPr lang="en-US" dirty="0"/>
              <a:t>'Pulsus alternans' (an alternate variation in size of pulse wave) is an important sign of left ventricular failure but may be normal in the presence of a fast ventricular rate.</a:t>
            </a:r>
          </a:p>
          <a:p>
            <a:r>
              <a:rPr lang="en-US" dirty="0"/>
              <a:t>'Pulsus </a:t>
            </a:r>
            <a:r>
              <a:rPr lang="en-US" dirty="0" err="1"/>
              <a:t>bigeminus</a:t>
            </a:r>
            <a:r>
              <a:rPr lang="en-US" dirty="0"/>
              <a:t>': groups of two heartbeats close together followed by a longer pause. The second pulse is weaker than the first. Pulsus </a:t>
            </a:r>
            <a:r>
              <a:rPr lang="en-US" dirty="0" err="1"/>
              <a:t>bigeminus</a:t>
            </a:r>
            <a:r>
              <a:rPr lang="en-US" dirty="0"/>
              <a:t> is caused by premature ventricular contractions after every other beat. It can be a sign of heart disease, particularly hypertrophic obstructive cardiomyopathy, or may be an innocent and temporary phenomenon.</a:t>
            </a:r>
          </a:p>
        </p:txBody>
      </p:sp>
    </p:spTree>
    <p:extLst>
      <p:ext uri="{BB962C8B-B14F-4D97-AF65-F5344CB8AC3E}">
        <p14:creationId xmlns:p14="http://schemas.microsoft.com/office/powerpoint/2010/main" val="322627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A5FA79-36A7-4979-A0E1-FC233DAF9855}"/>
              </a:ext>
            </a:extLst>
          </p:cNvPr>
          <p:cNvPicPr>
            <a:picLocks noChangeAspect="1"/>
          </p:cNvPicPr>
          <p:nvPr/>
        </p:nvPicPr>
        <p:blipFill>
          <a:blip r:embed="rId2"/>
          <a:stretch>
            <a:fillRect/>
          </a:stretch>
        </p:blipFill>
        <p:spPr>
          <a:xfrm>
            <a:off x="1908699" y="-27063"/>
            <a:ext cx="8228875" cy="6791847"/>
          </a:xfrm>
          <a:prstGeom prst="rect">
            <a:avLst/>
          </a:prstGeom>
        </p:spPr>
      </p:pic>
    </p:spTree>
    <p:extLst>
      <p:ext uri="{BB962C8B-B14F-4D97-AF65-F5344CB8AC3E}">
        <p14:creationId xmlns:p14="http://schemas.microsoft.com/office/powerpoint/2010/main" val="161211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67B3-E44F-424F-A27C-78BB48F80491}"/>
              </a:ext>
            </a:extLst>
          </p:cNvPr>
          <p:cNvSpPr>
            <a:spLocks noGrp="1"/>
          </p:cNvSpPr>
          <p:nvPr>
            <p:ph type="title"/>
          </p:nvPr>
        </p:nvSpPr>
        <p:spPr/>
        <p:txBody>
          <a:bodyPr/>
          <a:lstStyle/>
          <a:p>
            <a:r>
              <a:rPr lang="en-US" dirty="0"/>
              <a:t>Pulse</a:t>
            </a:r>
          </a:p>
        </p:txBody>
      </p:sp>
      <p:sp>
        <p:nvSpPr>
          <p:cNvPr id="3" name="Content Placeholder 2">
            <a:extLst>
              <a:ext uri="{FF2B5EF4-FFF2-40B4-BE49-F238E27FC236}">
                <a16:creationId xmlns:a16="http://schemas.microsoft.com/office/drawing/2014/main" id="{42E7C939-B87C-41E6-8115-73E2A8346387}"/>
              </a:ext>
            </a:extLst>
          </p:cNvPr>
          <p:cNvSpPr>
            <a:spLocks noGrp="1"/>
          </p:cNvSpPr>
          <p:nvPr>
            <p:ph idx="1"/>
          </p:nvPr>
        </p:nvSpPr>
        <p:spPr/>
        <p:txBody>
          <a:bodyPr>
            <a:normAutofit/>
          </a:bodyPr>
          <a:lstStyle/>
          <a:p>
            <a:r>
              <a:rPr lang="en-US" dirty="0"/>
              <a:t>Inequality of pulses of Radial pulses: congenital abnormality, aortic arch aneurysm, a few cases of coarctation of the aorta, </a:t>
            </a:r>
            <a:r>
              <a:rPr lang="en-US" dirty="0" err="1"/>
              <a:t>supravalvular</a:t>
            </a:r>
            <a:r>
              <a:rPr lang="en-US" dirty="0"/>
              <a:t> aortic stenosis (rare), Takayasu's disease and occlusion of the subclavian artery by external pressure.</a:t>
            </a:r>
          </a:p>
          <a:p>
            <a:r>
              <a:rPr lang="en-US" dirty="0"/>
              <a:t>Femoral pulses (radial femoral delay in coarctation) and foot and ankle pulses (atherosclerosis/ischemic limbs).</a:t>
            </a:r>
          </a:p>
          <a:p>
            <a:r>
              <a:rPr lang="en-US" dirty="0"/>
              <a:t>Listen over the renal and femoral artery for murmurs.</a:t>
            </a:r>
          </a:p>
        </p:txBody>
      </p:sp>
    </p:spTree>
    <p:extLst>
      <p:ext uri="{BB962C8B-B14F-4D97-AF65-F5344CB8AC3E}">
        <p14:creationId xmlns:p14="http://schemas.microsoft.com/office/powerpoint/2010/main" val="292791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A5F5-E37C-498C-B1DD-FAA3272042D9}"/>
              </a:ext>
            </a:extLst>
          </p:cNvPr>
          <p:cNvSpPr>
            <a:spLocks noGrp="1"/>
          </p:cNvSpPr>
          <p:nvPr>
            <p:ph type="title"/>
          </p:nvPr>
        </p:nvSpPr>
        <p:spPr/>
        <p:txBody>
          <a:bodyPr/>
          <a:lstStyle/>
          <a:p>
            <a:r>
              <a:rPr lang="en-US" dirty="0"/>
              <a:t>Blood pressure</a:t>
            </a:r>
          </a:p>
        </p:txBody>
      </p:sp>
      <p:sp>
        <p:nvSpPr>
          <p:cNvPr id="3" name="Content Placeholder 2">
            <a:extLst>
              <a:ext uri="{FF2B5EF4-FFF2-40B4-BE49-F238E27FC236}">
                <a16:creationId xmlns:a16="http://schemas.microsoft.com/office/drawing/2014/main" id="{B3EF6975-A1E1-4F4C-B6DD-928507DD2638}"/>
              </a:ext>
            </a:extLst>
          </p:cNvPr>
          <p:cNvSpPr>
            <a:spLocks noGrp="1"/>
          </p:cNvSpPr>
          <p:nvPr>
            <p:ph idx="1"/>
          </p:nvPr>
        </p:nvSpPr>
        <p:spPr/>
        <p:txBody>
          <a:bodyPr/>
          <a:lstStyle/>
          <a:p>
            <a:r>
              <a:rPr lang="en-US" dirty="0"/>
              <a:t>This should be measured in the brachial artery, using a cuff around the upper arm.</a:t>
            </a:r>
          </a:p>
          <a:p>
            <a:r>
              <a:rPr lang="en-US" dirty="0"/>
              <a:t>A large cuff must be used in obese people, because a small cuff will result in the blood pressure being overestimated.</a:t>
            </a:r>
          </a:p>
          <a:p>
            <a:r>
              <a:rPr lang="en-US" dirty="0"/>
              <a:t>Systolic pressure is at the level when first heard (Korotkoff I) and the diastolic pressure is when silence begins (Korotkoff V).</a:t>
            </a:r>
          </a:p>
          <a:p>
            <a:r>
              <a:rPr lang="en-US" dirty="0"/>
              <a:t>In patients with chest pain, or if ever the radial pulses appear asymmetrical, the pressure should be measured in both arms because a difference between the two may indicate aortic dissection</a:t>
            </a:r>
          </a:p>
        </p:txBody>
      </p:sp>
    </p:spTree>
    <p:extLst>
      <p:ext uri="{BB962C8B-B14F-4D97-AF65-F5344CB8AC3E}">
        <p14:creationId xmlns:p14="http://schemas.microsoft.com/office/powerpoint/2010/main" val="464875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015D-C372-4D52-BAF4-668EE8181F79}"/>
              </a:ext>
            </a:extLst>
          </p:cNvPr>
          <p:cNvSpPr>
            <a:spLocks noGrp="1"/>
          </p:cNvSpPr>
          <p:nvPr>
            <p:ph type="title"/>
          </p:nvPr>
        </p:nvSpPr>
        <p:spPr/>
        <p:txBody>
          <a:bodyPr/>
          <a:lstStyle/>
          <a:p>
            <a:r>
              <a:rPr lang="en-US" dirty="0"/>
              <a:t>Chest examination</a:t>
            </a:r>
          </a:p>
        </p:txBody>
      </p:sp>
      <p:sp>
        <p:nvSpPr>
          <p:cNvPr id="3" name="Content Placeholder 2">
            <a:extLst>
              <a:ext uri="{FF2B5EF4-FFF2-40B4-BE49-F238E27FC236}">
                <a16:creationId xmlns:a16="http://schemas.microsoft.com/office/drawing/2014/main" id="{236E5AFF-FEBB-4A6C-BEAD-1292CB8E0FA2}"/>
              </a:ext>
            </a:extLst>
          </p:cNvPr>
          <p:cNvSpPr>
            <a:spLocks noGrp="1"/>
          </p:cNvSpPr>
          <p:nvPr>
            <p:ph idx="1"/>
          </p:nvPr>
        </p:nvSpPr>
        <p:spPr/>
        <p:txBody>
          <a:bodyPr>
            <a:normAutofit fontScale="62500" lnSpcReduction="20000"/>
          </a:bodyPr>
          <a:lstStyle/>
          <a:p>
            <a:r>
              <a:rPr lang="en-US" dirty="0"/>
              <a:t>Check the level of the jugular venous pressure.</a:t>
            </a:r>
          </a:p>
          <a:p>
            <a:r>
              <a:rPr lang="en-US" dirty="0"/>
              <a:t>Chest examination:</a:t>
            </a:r>
          </a:p>
          <a:p>
            <a:r>
              <a:rPr lang="en-US" dirty="0"/>
              <a:t>Look to see if the chest wall is deformed (</a:t>
            </a:r>
            <a:r>
              <a:rPr lang="en-US" dirty="0" err="1"/>
              <a:t>eg</a:t>
            </a:r>
            <a:r>
              <a:rPr lang="en-US" dirty="0"/>
              <a:t>, funnel chest) and moves equally (inequality of expansion is usually due to respiratory disease).</a:t>
            </a:r>
          </a:p>
          <a:p>
            <a:r>
              <a:rPr lang="en-US" dirty="0"/>
              <a:t>Note the respiratory rate; it is related to the pulse rate in the ratio of about 1:4 and remains constant in the same individual.</a:t>
            </a:r>
          </a:p>
          <a:p>
            <a:r>
              <a:rPr lang="en-US" dirty="0"/>
              <a:t>Ask the patient to breathe out and, using both hands resting lightly on the side walls of the chest with thumbs meeting in the middle, ask them to breathe in to assess the expansion of the chest on full inspiration by noting how far the examiner's thumbs move apart.</a:t>
            </a:r>
          </a:p>
          <a:p>
            <a:r>
              <a:rPr lang="en-US" dirty="0"/>
              <a:t>Observe and palpate the trachea to detect any deviation to the left or right (noting any thyroid swelling); otherwise, a false impression may be given of cardiac enlargement if the apex beat is displaced towards the axilla.</a:t>
            </a:r>
          </a:p>
          <a:p>
            <a:r>
              <a:rPr lang="en-US" dirty="0"/>
              <a:t>Palpate and percuss to find any areas of dullness (fluid or lung collapse); palpate with the flat hand over the 5th intercostal space to feel the maximum impulse (apex of the heart) and note its position; the apex is better defined by the light use of two fingers (noting the rib space and its position relative to an imaginary line dropped from the middle of the clavicle).</a:t>
            </a:r>
          </a:p>
          <a:p>
            <a:r>
              <a:rPr lang="en-US" dirty="0"/>
              <a:t>Feel over the anterior chest wall for any thrills associated with cardiac murmurs.</a:t>
            </a:r>
          </a:p>
        </p:txBody>
      </p:sp>
    </p:spTree>
    <p:extLst>
      <p:ext uri="{BB962C8B-B14F-4D97-AF65-F5344CB8AC3E}">
        <p14:creationId xmlns:p14="http://schemas.microsoft.com/office/powerpoint/2010/main" val="2114873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25A5E-C306-495D-9E1C-FF3367889B46}"/>
              </a:ext>
            </a:extLst>
          </p:cNvPr>
          <p:cNvSpPr>
            <a:spLocks noGrp="1"/>
          </p:cNvSpPr>
          <p:nvPr>
            <p:ph type="title"/>
          </p:nvPr>
        </p:nvSpPr>
        <p:spPr/>
        <p:txBody>
          <a:bodyPr/>
          <a:lstStyle/>
          <a:p>
            <a:r>
              <a:rPr lang="en-US" dirty="0"/>
              <a:t>Auscultation</a:t>
            </a:r>
          </a:p>
        </p:txBody>
      </p:sp>
      <p:pic>
        <p:nvPicPr>
          <p:cNvPr id="4" name="Content Placeholder 3">
            <a:extLst>
              <a:ext uri="{FF2B5EF4-FFF2-40B4-BE49-F238E27FC236}">
                <a16:creationId xmlns:a16="http://schemas.microsoft.com/office/drawing/2014/main" id="{A2747597-60B1-448D-8A55-756D85893A70}"/>
              </a:ext>
            </a:extLst>
          </p:cNvPr>
          <p:cNvPicPr>
            <a:picLocks noGrp="1" noChangeAspect="1"/>
          </p:cNvPicPr>
          <p:nvPr>
            <p:ph idx="1"/>
          </p:nvPr>
        </p:nvPicPr>
        <p:blipFill>
          <a:blip r:embed="rId2"/>
          <a:stretch>
            <a:fillRect/>
          </a:stretch>
        </p:blipFill>
        <p:spPr>
          <a:xfrm>
            <a:off x="3879541" y="133770"/>
            <a:ext cx="6143347" cy="6799690"/>
          </a:xfrm>
          <a:prstGeom prst="rect">
            <a:avLst/>
          </a:prstGeom>
        </p:spPr>
      </p:pic>
    </p:spTree>
    <p:extLst>
      <p:ext uri="{BB962C8B-B14F-4D97-AF65-F5344CB8AC3E}">
        <p14:creationId xmlns:p14="http://schemas.microsoft.com/office/powerpoint/2010/main" val="80170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981F-4BF4-4347-BD22-FE3E83114542}"/>
              </a:ext>
            </a:extLst>
          </p:cNvPr>
          <p:cNvSpPr>
            <a:spLocks noGrp="1"/>
          </p:cNvSpPr>
          <p:nvPr>
            <p:ph type="title"/>
          </p:nvPr>
        </p:nvSpPr>
        <p:spPr/>
        <p:txBody>
          <a:bodyPr/>
          <a:lstStyle/>
          <a:p>
            <a:r>
              <a:rPr lang="en-US" dirty="0"/>
              <a:t>Heart sounds: grading of intensity</a:t>
            </a:r>
          </a:p>
        </p:txBody>
      </p:sp>
      <p:sp>
        <p:nvSpPr>
          <p:cNvPr id="3" name="Content Placeholder 2">
            <a:extLst>
              <a:ext uri="{FF2B5EF4-FFF2-40B4-BE49-F238E27FC236}">
                <a16:creationId xmlns:a16="http://schemas.microsoft.com/office/drawing/2014/main" id="{30B1B939-0FBC-41A1-8A8A-509F18B80825}"/>
              </a:ext>
            </a:extLst>
          </p:cNvPr>
          <p:cNvSpPr>
            <a:spLocks noGrp="1"/>
          </p:cNvSpPr>
          <p:nvPr>
            <p:ph idx="1"/>
          </p:nvPr>
        </p:nvSpPr>
        <p:spPr/>
        <p:txBody>
          <a:bodyPr>
            <a:normAutofit fontScale="92500" lnSpcReduction="20000"/>
          </a:bodyPr>
          <a:lstStyle/>
          <a:p>
            <a:r>
              <a:rPr lang="en-US" dirty="0"/>
              <a:t>The intensity of heart sounds and murmurs is graded as follows on Levine's scale:</a:t>
            </a:r>
          </a:p>
          <a:p>
            <a:endParaRPr lang="en-US" dirty="0"/>
          </a:p>
          <a:p>
            <a:r>
              <a:rPr lang="en-US" dirty="0"/>
              <a:t>I - lowest intensity: difficult to hear even by experts.</a:t>
            </a:r>
          </a:p>
          <a:p>
            <a:r>
              <a:rPr lang="en-US" dirty="0"/>
              <a:t>II - low intensity: however, usually audible to all listeners.</a:t>
            </a:r>
          </a:p>
          <a:p>
            <a:r>
              <a:rPr lang="en-US" dirty="0"/>
              <a:t>III - medium intensity: easy to hear even by inexperienced listeners, but without a palpable thrill.</a:t>
            </a:r>
          </a:p>
          <a:p>
            <a:r>
              <a:rPr lang="en-US" dirty="0"/>
              <a:t>IV - medium intensity: with a palpable thrill.</a:t>
            </a:r>
          </a:p>
          <a:p>
            <a:r>
              <a:rPr lang="en-US" dirty="0"/>
              <a:t>V - loud intensity: with a palpable thrill. Audible even with the stethoscope placed on the chest, with the edge of the diaphragm.</a:t>
            </a:r>
          </a:p>
          <a:p>
            <a:r>
              <a:rPr lang="en-US" dirty="0"/>
              <a:t>VI - loudest intensity: with a palpable thrill. Audible even with the stethoscope raised above the chest.</a:t>
            </a:r>
          </a:p>
        </p:txBody>
      </p:sp>
    </p:spTree>
    <p:extLst>
      <p:ext uri="{BB962C8B-B14F-4D97-AF65-F5344CB8AC3E}">
        <p14:creationId xmlns:p14="http://schemas.microsoft.com/office/powerpoint/2010/main" val="3589668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2C53-F4B0-45BC-989B-84BD63EB7609}"/>
              </a:ext>
            </a:extLst>
          </p:cNvPr>
          <p:cNvSpPr>
            <a:spLocks noGrp="1"/>
          </p:cNvSpPr>
          <p:nvPr>
            <p:ph type="title"/>
          </p:nvPr>
        </p:nvSpPr>
        <p:spPr/>
        <p:txBody>
          <a:bodyPr/>
          <a:lstStyle/>
          <a:p>
            <a:r>
              <a:rPr lang="en-US" dirty="0"/>
              <a:t>Normal heart sounds: </a:t>
            </a:r>
          </a:p>
        </p:txBody>
      </p:sp>
      <p:sp>
        <p:nvSpPr>
          <p:cNvPr id="3" name="Content Placeholder 2">
            <a:extLst>
              <a:ext uri="{FF2B5EF4-FFF2-40B4-BE49-F238E27FC236}">
                <a16:creationId xmlns:a16="http://schemas.microsoft.com/office/drawing/2014/main" id="{CAB708FF-F184-48B5-BF06-1DA7C5E1104F}"/>
              </a:ext>
            </a:extLst>
          </p:cNvPr>
          <p:cNvSpPr>
            <a:spLocks noGrp="1"/>
          </p:cNvSpPr>
          <p:nvPr>
            <p:ph idx="1"/>
          </p:nvPr>
        </p:nvSpPr>
        <p:spPr/>
        <p:txBody>
          <a:bodyPr>
            <a:normAutofit fontScale="55000" lnSpcReduction="20000"/>
          </a:bodyPr>
          <a:lstStyle/>
          <a:p>
            <a:r>
              <a:rPr lang="en-US" dirty="0"/>
              <a:t>They are called S1 and S2 and are traditionally described as '</a:t>
            </a:r>
            <a:r>
              <a:rPr lang="en-US" dirty="0" err="1"/>
              <a:t>lub</a:t>
            </a:r>
            <a:r>
              <a:rPr lang="en-US" dirty="0"/>
              <a:t>' and 'dub' respectively. The first sound (S1) is caused by closure of the mitral and tricuspid valves and the two sounds tend to merge as one. When considered separately, the closure of the mitral and tricuspid valves is called M1 and T1 respectively. The second sound (S2) is caused by closure of the aortic and pulmonary valves. They are slightly apart with the aortic component, also called A2, slightly after the pulmonary closure called P2.</a:t>
            </a:r>
          </a:p>
          <a:p>
            <a:endParaRPr lang="en-US" dirty="0"/>
          </a:p>
          <a:p>
            <a:r>
              <a:rPr lang="en-US" dirty="0"/>
              <a:t>The first sound may be split if there is pacing that triggers the right ventricle before the left or if mitral valve closure is delayed by high left atrial pressure or atrial myxoma.</a:t>
            </a:r>
          </a:p>
          <a:p>
            <a:r>
              <a:rPr lang="en-US" dirty="0"/>
              <a:t>The sounds may be softer than normal where there is severe mitral regurgitation, immobility from calcification, severe aortic regurgitation or left bundle branch block.</a:t>
            </a:r>
          </a:p>
          <a:p>
            <a:r>
              <a:rPr lang="en-US" dirty="0"/>
              <a:t>Prolapsed mitral valve or significant mitral stenosis may cause a loud M1.</a:t>
            </a:r>
          </a:p>
          <a:p>
            <a:r>
              <a:rPr lang="en-US" dirty="0"/>
              <a:t>Normally A2 and P2 are so close that they are heard as a single sound, although they may split slightly on deep inspiration as P2 is delayed. Some people have significant splitting on lying down but it disappears on sitting up. This is a normal variation.</a:t>
            </a:r>
          </a:p>
          <a:p>
            <a:r>
              <a:rPr lang="en-US" dirty="0"/>
              <a:t>Beat to beat variation in the intensity of S2 occurs with complete or incomplete heart block if there is A-V dissociation.</a:t>
            </a:r>
          </a:p>
          <a:p>
            <a:r>
              <a:rPr lang="en-US" dirty="0"/>
              <a:t>P2 is delayed and will accentuate splitting in pulmonary hypertension, pulmonary stenosis and right bundle branch block.</a:t>
            </a:r>
          </a:p>
          <a:p>
            <a:r>
              <a:rPr lang="en-US" dirty="0"/>
              <a:t>Ectopic beats and pacing will delay A2 and cause 'reverse splitting' of the sound.</a:t>
            </a:r>
          </a:p>
        </p:txBody>
      </p:sp>
    </p:spTree>
    <p:extLst>
      <p:ext uri="{BB962C8B-B14F-4D97-AF65-F5344CB8AC3E}">
        <p14:creationId xmlns:p14="http://schemas.microsoft.com/office/powerpoint/2010/main" val="424155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6D89-315D-4399-9D94-6FEE75085D0D}"/>
              </a:ext>
            </a:extLst>
          </p:cNvPr>
          <p:cNvSpPr>
            <a:spLocks noGrp="1"/>
          </p:cNvSpPr>
          <p:nvPr>
            <p:ph type="title"/>
          </p:nvPr>
        </p:nvSpPr>
        <p:spPr/>
        <p:txBody>
          <a:bodyPr/>
          <a:lstStyle/>
          <a:p>
            <a:r>
              <a:rPr lang="en-US" dirty="0"/>
              <a:t>Additional sounds</a:t>
            </a:r>
          </a:p>
        </p:txBody>
      </p:sp>
      <p:sp>
        <p:nvSpPr>
          <p:cNvPr id="3" name="Content Placeholder 2">
            <a:extLst>
              <a:ext uri="{FF2B5EF4-FFF2-40B4-BE49-F238E27FC236}">
                <a16:creationId xmlns:a16="http://schemas.microsoft.com/office/drawing/2014/main" id="{A8FE60F1-217A-4E50-AD11-10A736F4764B}"/>
              </a:ext>
            </a:extLst>
          </p:cNvPr>
          <p:cNvSpPr>
            <a:spLocks noGrp="1"/>
          </p:cNvSpPr>
          <p:nvPr>
            <p:ph idx="1"/>
          </p:nvPr>
        </p:nvSpPr>
        <p:spPr/>
        <p:txBody>
          <a:bodyPr>
            <a:normAutofit lnSpcReduction="10000"/>
          </a:bodyPr>
          <a:lstStyle/>
          <a:p>
            <a:r>
              <a:rPr lang="en-US" dirty="0"/>
              <a:t>A 3rd sound occurs in heart failure and produces a cadence like a galloping horse. Hence the term 'gallop rhythm'. An innocent 3rd sound can occur in children and young adults but never over 30 years old.</a:t>
            </a:r>
          </a:p>
          <a:p>
            <a:r>
              <a:rPr lang="en-US" dirty="0"/>
              <a:t>A 4th sound occurs just before the 1st and is an abnormal sound of the A-V valves opening as the atria contract. Therefore it cannot occur in atrial fibrillation. It occurs with ventricular hypertrophy, coronary heart disease, dilated cardiomyopathy, hyperdynamic circulation, arrhythmia and heart block.</a:t>
            </a:r>
          </a:p>
          <a:p>
            <a:r>
              <a:rPr lang="en-US" dirty="0"/>
              <a:t>An atrial myxoma can 'plop' during atrial systole and cause a late diastolic sound.</a:t>
            </a:r>
          </a:p>
        </p:txBody>
      </p:sp>
    </p:spTree>
    <p:extLst>
      <p:ext uri="{BB962C8B-B14F-4D97-AF65-F5344CB8AC3E}">
        <p14:creationId xmlns:p14="http://schemas.microsoft.com/office/powerpoint/2010/main" val="3658887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89EE96-0E41-410A-8226-429F18865B51}"/>
              </a:ext>
            </a:extLst>
          </p:cNvPr>
          <p:cNvPicPr>
            <a:picLocks noChangeAspect="1"/>
          </p:cNvPicPr>
          <p:nvPr/>
        </p:nvPicPr>
        <p:blipFill>
          <a:blip r:embed="rId2"/>
          <a:stretch>
            <a:fillRect/>
          </a:stretch>
        </p:blipFill>
        <p:spPr>
          <a:xfrm>
            <a:off x="20783" y="674704"/>
            <a:ext cx="5486149" cy="4208014"/>
          </a:xfrm>
          <a:prstGeom prst="rect">
            <a:avLst/>
          </a:prstGeom>
        </p:spPr>
      </p:pic>
      <p:pic>
        <p:nvPicPr>
          <p:cNvPr id="5" name="Picture 4">
            <a:extLst>
              <a:ext uri="{FF2B5EF4-FFF2-40B4-BE49-F238E27FC236}">
                <a16:creationId xmlns:a16="http://schemas.microsoft.com/office/drawing/2014/main" id="{DE8B1785-5657-46C7-A7A8-32D6193198FB}"/>
              </a:ext>
            </a:extLst>
          </p:cNvPr>
          <p:cNvPicPr>
            <a:picLocks noChangeAspect="1"/>
          </p:cNvPicPr>
          <p:nvPr/>
        </p:nvPicPr>
        <p:blipFill>
          <a:blip r:embed="rId3"/>
          <a:stretch>
            <a:fillRect/>
          </a:stretch>
        </p:blipFill>
        <p:spPr>
          <a:xfrm>
            <a:off x="5506932" y="133166"/>
            <a:ext cx="6510291" cy="4882718"/>
          </a:xfrm>
          <a:prstGeom prst="rect">
            <a:avLst/>
          </a:prstGeom>
        </p:spPr>
      </p:pic>
    </p:spTree>
    <p:extLst>
      <p:ext uri="{BB962C8B-B14F-4D97-AF65-F5344CB8AC3E}">
        <p14:creationId xmlns:p14="http://schemas.microsoft.com/office/powerpoint/2010/main" val="3639861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973E1-C60F-49BA-BA8A-5452BC981549}"/>
              </a:ext>
            </a:extLst>
          </p:cNvPr>
          <p:cNvSpPr>
            <a:spLocks noGrp="1"/>
          </p:cNvSpPr>
          <p:nvPr>
            <p:ph type="title"/>
          </p:nvPr>
        </p:nvSpPr>
        <p:spPr/>
        <p:txBody>
          <a:bodyPr/>
          <a:lstStyle/>
          <a:p>
            <a:r>
              <a:rPr lang="en-US" dirty="0"/>
              <a:t>Murmurs</a:t>
            </a:r>
          </a:p>
        </p:txBody>
      </p:sp>
      <p:sp>
        <p:nvSpPr>
          <p:cNvPr id="3" name="Content Placeholder 2">
            <a:extLst>
              <a:ext uri="{FF2B5EF4-FFF2-40B4-BE49-F238E27FC236}">
                <a16:creationId xmlns:a16="http://schemas.microsoft.com/office/drawing/2014/main" id="{0D97B3D6-8E72-4CB2-B4A6-04CF4D0B5952}"/>
              </a:ext>
            </a:extLst>
          </p:cNvPr>
          <p:cNvSpPr>
            <a:spLocks noGrp="1"/>
          </p:cNvSpPr>
          <p:nvPr>
            <p:ph idx="1"/>
          </p:nvPr>
        </p:nvSpPr>
        <p:spPr/>
        <p:txBody>
          <a:bodyPr/>
          <a:lstStyle/>
          <a:p>
            <a:r>
              <a:rPr lang="en-US" dirty="0"/>
              <a:t>Note the timing of murmurs. Establish whether systolic or diastolic. First listen to the </a:t>
            </a:r>
            <a:r>
              <a:rPr lang="en-US" dirty="0" err="1"/>
              <a:t>lub</a:t>
            </a:r>
            <a:r>
              <a:rPr lang="en-US" dirty="0"/>
              <a:t> dub and then get the timing. Some murmurs may obscure the heard sounds. Systolic murmurs can be innocent but are rarely so unless the patient is a child or pregnant.[2] Diastolic murmurs are always pathological.</a:t>
            </a:r>
          </a:p>
        </p:txBody>
      </p:sp>
    </p:spTree>
    <p:extLst>
      <p:ext uri="{BB962C8B-B14F-4D97-AF65-F5344CB8AC3E}">
        <p14:creationId xmlns:p14="http://schemas.microsoft.com/office/powerpoint/2010/main" val="2448178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4657-057B-43E3-9BE6-DC499F87D18E}"/>
              </a:ext>
            </a:extLst>
          </p:cNvPr>
          <p:cNvSpPr>
            <a:spLocks noGrp="1"/>
          </p:cNvSpPr>
          <p:nvPr>
            <p:ph type="title"/>
          </p:nvPr>
        </p:nvSpPr>
        <p:spPr/>
        <p:txBody>
          <a:bodyPr/>
          <a:lstStyle/>
          <a:p>
            <a:r>
              <a:rPr lang="en-US" dirty="0"/>
              <a:t>Mitral murmurs</a:t>
            </a:r>
          </a:p>
        </p:txBody>
      </p:sp>
      <p:sp>
        <p:nvSpPr>
          <p:cNvPr id="3" name="Content Placeholder 2">
            <a:extLst>
              <a:ext uri="{FF2B5EF4-FFF2-40B4-BE49-F238E27FC236}">
                <a16:creationId xmlns:a16="http://schemas.microsoft.com/office/drawing/2014/main" id="{3AFEA350-D03F-4BF4-A600-F7CE41B6D3FB}"/>
              </a:ext>
            </a:extLst>
          </p:cNvPr>
          <p:cNvSpPr>
            <a:spLocks noGrp="1"/>
          </p:cNvSpPr>
          <p:nvPr>
            <p:ph idx="1"/>
          </p:nvPr>
        </p:nvSpPr>
        <p:spPr/>
        <p:txBody>
          <a:bodyPr>
            <a:normAutofit fontScale="77500" lnSpcReduction="20000"/>
          </a:bodyPr>
          <a:lstStyle/>
          <a:p>
            <a:r>
              <a:rPr lang="en-US" dirty="0"/>
              <a:t>Mitral murmurs are best heard at the apex and radiate to the axilla.</a:t>
            </a:r>
          </a:p>
          <a:p>
            <a:r>
              <a:rPr lang="en-US" dirty="0"/>
              <a:t>Mitral sounds can be accentuated with the patient in the left lateral position.</a:t>
            </a:r>
          </a:p>
          <a:p>
            <a:r>
              <a:rPr lang="en-US" dirty="0"/>
              <a:t>Hence, to listen to a mitral murmur, first listen to the apex, then listen round to the mid-axillary line at the same level. Return the bell to the apex and, keeping it there, ask the patient to lie on the left side.</a:t>
            </a:r>
          </a:p>
          <a:p>
            <a:r>
              <a:rPr lang="en-US" dirty="0">
                <a:solidFill>
                  <a:srgbClr val="FF0000"/>
                </a:solidFill>
              </a:rPr>
              <a:t>Mitral regurgitation </a:t>
            </a:r>
            <a:r>
              <a:rPr lang="en-US" dirty="0"/>
              <a:t>produces a </a:t>
            </a:r>
            <a:r>
              <a:rPr lang="en-US" dirty="0" err="1">
                <a:solidFill>
                  <a:srgbClr val="FF0000"/>
                </a:solidFill>
              </a:rPr>
              <a:t>pansystolic</a:t>
            </a:r>
            <a:r>
              <a:rPr lang="en-US" dirty="0">
                <a:solidFill>
                  <a:srgbClr val="FF0000"/>
                </a:solidFill>
              </a:rPr>
              <a:t> murmur </a:t>
            </a:r>
            <a:r>
              <a:rPr lang="en-US" dirty="0"/>
              <a:t>of roughly even intensity throughout systole. </a:t>
            </a:r>
            <a:r>
              <a:rPr lang="en-US" dirty="0">
                <a:solidFill>
                  <a:srgbClr val="FF0000"/>
                </a:solidFill>
              </a:rPr>
              <a:t>Mitral valve prolapse </a:t>
            </a:r>
            <a:r>
              <a:rPr lang="en-US" dirty="0"/>
              <a:t>produces a </a:t>
            </a:r>
            <a:r>
              <a:rPr lang="en-US" dirty="0">
                <a:solidFill>
                  <a:srgbClr val="FF0000"/>
                </a:solidFill>
              </a:rPr>
              <a:t>mid-systolic click</a:t>
            </a:r>
            <a:r>
              <a:rPr lang="en-US" dirty="0"/>
              <a:t>. When the valve is weakened it may prolapse, or balloon back, into the atrium as blood is pumped by the ventricle into the aorta. Many people live with this condition without symptoms. But when a prolapsing valve allows blood to leak back into the atrium, this is called regurgitation.</a:t>
            </a:r>
          </a:p>
          <a:p>
            <a:r>
              <a:rPr lang="en-US" dirty="0">
                <a:solidFill>
                  <a:srgbClr val="FF0000"/>
                </a:solidFill>
              </a:rPr>
              <a:t>Mitral stenosis </a:t>
            </a:r>
            <a:r>
              <a:rPr lang="en-US" dirty="0"/>
              <a:t>produces a </a:t>
            </a:r>
            <a:r>
              <a:rPr lang="en-US" dirty="0">
                <a:solidFill>
                  <a:srgbClr val="FF0000"/>
                </a:solidFill>
              </a:rPr>
              <a:t> </a:t>
            </a:r>
            <a:r>
              <a:rPr lang="en-US" dirty="0" err="1">
                <a:solidFill>
                  <a:srgbClr val="FF0000"/>
                </a:solidFill>
              </a:rPr>
              <a:t>A</a:t>
            </a:r>
            <a:r>
              <a:rPr lang="en-US" dirty="0">
                <a:solidFill>
                  <a:srgbClr val="FF0000"/>
                </a:solidFill>
              </a:rPr>
              <a:t> mid-diastolic rumbling murmur with presystolic accentuation </a:t>
            </a:r>
            <a:r>
              <a:rPr lang="en-US" dirty="0"/>
              <a:t>(As soon as the murmur finishes, the first sound is heard).</a:t>
            </a:r>
          </a:p>
          <a:p>
            <a:r>
              <a:rPr lang="en-US" dirty="0">
                <a:solidFill>
                  <a:srgbClr val="FF0000"/>
                </a:solidFill>
              </a:rPr>
              <a:t>Austin Flint's murmur </a:t>
            </a:r>
            <a:r>
              <a:rPr lang="en-US" dirty="0"/>
              <a:t>may occur in </a:t>
            </a:r>
            <a:r>
              <a:rPr lang="en-US" dirty="0">
                <a:solidFill>
                  <a:srgbClr val="FF0000"/>
                </a:solidFill>
              </a:rPr>
              <a:t>aortic regurgitation</a:t>
            </a:r>
            <a:r>
              <a:rPr lang="en-US" dirty="0"/>
              <a:t>. This is a soft, rumbling, low-pitched, </a:t>
            </a:r>
            <a:r>
              <a:rPr lang="en-US" dirty="0">
                <a:solidFill>
                  <a:srgbClr val="FF0000"/>
                </a:solidFill>
              </a:rPr>
              <a:t>late diastolic murmur </a:t>
            </a:r>
            <a:r>
              <a:rPr lang="en-US" dirty="0"/>
              <a:t>which is heard best at the apex</a:t>
            </a:r>
          </a:p>
        </p:txBody>
      </p:sp>
    </p:spTree>
    <p:extLst>
      <p:ext uri="{BB962C8B-B14F-4D97-AF65-F5344CB8AC3E}">
        <p14:creationId xmlns:p14="http://schemas.microsoft.com/office/powerpoint/2010/main" val="81312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A1D708-B8C8-48E8-846F-EF7B822CBECE}"/>
              </a:ext>
            </a:extLst>
          </p:cNvPr>
          <p:cNvPicPr>
            <a:picLocks noChangeAspect="1"/>
          </p:cNvPicPr>
          <p:nvPr/>
        </p:nvPicPr>
        <p:blipFill>
          <a:blip r:embed="rId2"/>
          <a:stretch>
            <a:fillRect/>
          </a:stretch>
        </p:blipFill>
        <p:spPr>
          <a:xfrm>
            <a:off x="2317072" y="139933"/>
            <a:ext cx="7718630" cy="6718067"/>
          </a:xfrm>
          <a:prstGeom prst="rect">
            <a:avLst/>
          </a:prstGeom>
        </p:spPr>
      </p:pic>
    </p:spTree>
    <p:extLst>
      <p:ext uri="{BB962C8B-B14F-4D97-AF65-F5344CB8AC3E}">
        <p14:creationId xmlns:p14="http://schemas.microsoft.com/office/powerpoint/2010/main" val="2111664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CC05-D7F8-41A8-BF47-C1C7B86B1FBF}"/>
              </a:ext>
            </a:extLst>
          </p:cNvPr>
          <p:cNvSpPr>
            <a:spLocks noGrp="1"/>
          </p:cNvSpPr>
          <p:nvPr>
            <p:ph type="title"/>
          </p:nvPr>
        </p:nvSpPr>
        <p:spPr/>
        <p:txBody>
          <a:bodyPr/>
          <a:lstStyle/>
          <a:p>
            <a:r>
              <a:rPr lang="en-US" dirty="0"/>
              <a:t>Tricuspid murmurs</a:t>
            </a:r>
          </a:p>
        </p:txBody>
      </p:sp>
      <p:sp>
        <p:nvSpPr>
          <p:cNvPr id="3" name="Content Placeholder 2">
            <a:extLst>
              <a:ext uri="{FF2B5EF4-FFF2-40B4-BE49-F238E27FC236}">
                <a16:creationId xmlns:a16="http://schemas.microsoft.com/office/drawing/2014/main" id="{816B4B37-9AAA-4D90-B2CB-BCAC9AEF946D}"/>
              </a:ext>
            </a:extLst>
          </p:cNvPr>
          <p:cNvSpPr>
            <a:spLocks noGrp="1"/>
          </p:cNvSpPr>
          <p:nvPr>
            <p:ph idx="1"/>
          </p:nvPr>
        </p:nvSpPr>
        <p:spPr/>
        <p:txBody>
          <a:bodyPr/>
          <a:lstStyle/>
          <a:p>
            <a:r>
              <a:rPr lang="en-US" dirty="0"/>
              <a:t>Tricuspid murmurs are uncommon. The timing is as for mitral murmurs but they are best heard at the lower right sternal edge.</a:t>
            </a:r>
          </a:p>
          <a:p>
            <a:r>
              <a:rPr lang="en-US" dirty="0">
                <a:solidFill>
                  <a:srgbClr val="FF0000"/>
                </a:solidFill>
              </a:rPr>
              <a:t>Tricuspid Regurgitation</a:t>
            </a:r>
            <a:r>
              <a:rPr lang="en-US" dirty="0"/>
              <a:t>: </a:t>
            </a:r>
            <a:r>
              <a:rPr lang="en-US" dirty="0" err="1">
                <a:solidFill>
                  <a:srgbClr val="FF0000"/>
                </a:solidFill>
              </a:rPr>
              <a:t>pansystolic</a:t>
            </a:r>
            <a:r>
              <a:rPr lang="en-US" dirty="0"/>
              <a:t> </a:t>
            </a:r>
            <a:r>
              <a:rPr lang="en-US" dirty="0">
                <a:solidFill>
                  <a:srgbClr val="FF0000"/>
                </a:solidFill>
              </a:rPr>
              <a:t>murmur</a:t>
            </a:r>
          </a:p>
          <a:p>
            <a:r>
              <a:rPr lang="en-US" dirty="0">
                <a:solidFill>
                  <a:srgbClr val="FF0000"/>
                </a:solidFill>
              </a:rPr>
              <a:t>Tricuspid stenosis: Diastolic murmur</a:t>
            </a:r>
          </a:p>
          <a:p>
            <a:r>
              <a:rPr lang="en-US" dirty="0"/>
              <a:t>Tricuspid stenosis is very rare. Regurgitation may occur in right ventricular hypertrophy and dilated cardiomyopathy.</a:t>
            </a:r>
          </a:p>
          <a:p>
            <a:r>
              <a:rPr lang="en-US" dirty="0"/>
              <a:t>Tricuspid regurgitation will not radiate to the axilla.</a:t>
            </a:r>
          </a:p>
        </p:txBody>
      </p:sp>
    </p:spTree>
    <p:extLst>
      <p:ext uri="{BB962C8B-B14F-4D97-AF65-F5344CB8AC3E}">
        <p14:creationId xmlns:p14="http://schemas.microsoft.com/office/powerpoint/2010/main" val="2362042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183D3-A8F4-4987-9076-C60719B242A6}"/>
              </a:ext>
            </a:extLst>
          </p:cNvPr>
          <p:cNvSpPr>
            <a:spLocks noGrp="1"/>
          </p:cNvSpPr>
          <p:nvPr>
            <p:ph type="title"/>
          </p:nvPr>
        </p:nvSpPr>
        <p:spPr/>
        <p:txBody>
          <a:bodyPr/>
          <a:lstStyle/>
          <a:p>
            <a:r>
              <a:rPr lang="en-US" dirty="0"/>
              <a:t>Pulmonary and aortic murmurs</a:t>
            </a:r>
          </a:p>
        </p:txBody>
      </p:sp>
      <p:sp>
        <p:nvSpPr>
          <p:cNvPr id="3" name="Content Placeholder 2">
            <a:extLst>
              <a:ext uri="{FF2B5EF4-FFF2-40B4-BE49-F238E27FC236}">
                <a16:creationId xmlns:a16="http://schemas.microsoft.com/office/drawing/2014/main" id="{65085C47-AA97-4502-AC1A-D7C405795473}"/>
              </a:ext>
            </a:extLst>
          </p:cNvPr>
          <p:cNvSpPr>
            <a:spLocks noGrp="1"/>
          </p:cNvSpPr>
          <p:nvPr>
            <p:ph idx="1"/>
          </p:nvPr>
        </p:nvSpPr>
        <p:spPr/>
        <p:txBody>
          <a:bodyPr>
            <a:normAutofit fontScale="55000" lnSpcReduction="20000"/>
          </a:bodyPr>
          <a:lstStyle/>
          <a:p>
            <a:r>
              <a:rPr lang="en-US" dirty="0"/>
              <a:t>The pulmonary and aortic valves are both best heard in the 2nd intercostal space, to the left and right respectively. This can make differentiation quite difficult. Sound from the aortic valve is often transmitted to the carotid artery</a:t>
            </a:r>
          </a:p>
          <a:p>
            <a:r>
              <a:rPr lang="en-US" dirty="0">
                <a:solidFill>
                  <a:srgbClr val="FF0000"/>
                </a:solidFill>
              </a:rPr>
              <a:t>Pulmonary stenosis </a:t>
            </a:r>
            <a:r>
              <a:rPr lang="en-US" dirty="0"/>
              <a:t>will produce a flow murmur that gets louder then softer </a:t>
            </a:r>
            <a:r>
              <a:rPr lang="en-US" dirty="0">
                <a:solidFill>
                  <a:srgbClr val="FF0000"/>
                </a:solidFill>
              </a:rPr>
              <a:t>(crescendo-decrescendo) during systole</a:t>
            </a:r>
            <a:r>
              <a:rPr lang="en-US" dirty="0"/>
              <a:t>. Pulmonary ejection sounds, unlike aortic ones, tend to diminish or disappear in inspiration.</a:t>
            </a:r>
          </a:p>
          <a:p>
            <a:endParaRPr lang="en-US" dirty="0"/>
          </a:p>
          <a:p>
            <a:r>
              <a:rPr lang="en-US" dirty="0">
                <a:solidFill>
                  <a:srgbClr val="FF0000"/>
                </a:solidFill>
              </a:rPr>
              <a:t>A similar sound occurs with aortic stenosis but it is transmitted to the carotids.</a:t>
            </a:r>
          </a:p>
          <a:p>
            <a:endParaRPr lang="en-US" dirty="0"/>
          </a:p>
          <a:p>
            <a:r>
              <a:rPr lang="en-US" dirty="0"/>
              <a:t>Aortic sclerosis occurs in the elderly and produces a murmur similar to aortic stenosis but it is poorly transmitted or not transmitted to the carotids. It is transmitted to the apex and the mid-axillary line.</a:t>
            </a:r>
          </a:p>
          <a:p>
            <a:r>
              <a:rPr lang="en-US" dirty="0"/>
              <a:t>In aortic stenosis, A2 is soft. In aortic sclerosis, A2 is normal or loud. Systolic murmurs in the elderly are quite common. They indicate cardiac disease and are associated with increased cardiac mortality.</a:t>
            </a:r>
          </a:p>
          <a:p>
            <a:r>
              <a:rPr lang="en-US" dirty="0">
                <a:solidFill>
                  <a:srgbClr val="FF0000"/>
                </a:solidFill>
              </a:rPr>
              <a:t>Pulmonary regurgitation or aortic regurgitation </a:t>
            </a:r>
            <a:r>
              <a:rPr lang="en-US" dirty="0"/>
              <a:t>produces an </a:t>
            </a:r>
            <a:r>
              <a:rPr lang="en-US" dirty="0">
                <a:solidFill>
                  <a:srgbClr val="FF0000"/>
                </a:solidFill>
              </a:rPr>
              <a:t>early diastolic murmur</a:t>
            </a:r>
            <a:r>
              <a:rPr lang="en-US" dirty="0"/>
              <a:t>, as this is when the arterial pressure is at its height. An </a:t>
            </a:r>
            <a:r>
              <a:rPr lang="en-US" dirty="0">
                <a:solidFill>
                  <a:srgbClr val="FF0000"/>
                </a:solidFill>
              </a:rPr>
              <a:t>aortic murmur of regurgitation </a:t>
            </a:r>
            <a:r>
              <a:rPr lang="en-US" dirty="0"/>
              <a:t>is best heard using the diaphragm of the stethoscope </a:t>
            </a:r>
            <a:r>
              <a:rPr lang="en-US" dirty="0">
                <a:solidFill>
                  <a:srgbClr val="FF0000"/>
                </a:solidFill>
              </a:rPr>
              <a:t>with the patient sitting forward in full expiration</a:t>
            </a:r>
            <a:r>
              <a:rPr lang="en-US" dirty="0"/>
              <a:t>. Ask the patient to sit forward, and put the stethoscope in place. Say, 'Take a big breath in - breathe right out - and hold it'. This will give a few seconds to listen for the murmur. Few people can hold their breath in full expiration for more than a few seconds, especially if unfit.</a:t>
            </a:r>
          </a:p>
        </p:txBody>
      </p:sp>
    </p:spTree>
    <p:extLst>
      <p:ext uri="{BB962C8B-B14F-4D97-AF65-F5344CB8AC3E}">
        <p14:creationId xmlns:p14="http://schemas.microsoft.com/office/powerpoint/2010/main" val="1206988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AB9A-3ADD-43CA-9AE5-72FE71482557}"/>
              </a:ext>
            </a:extLst>
          </p:cNvPr>
          <p:cNvSpPr>
            <a:spLocks noGrp="1"/>
          </p:cNvSpPr>
          <p:nvPr>
            <p:ph type="title"/>
          </p:nvPr>
        </p:nvSpPr>
        <p:spPr/>
        <p:txBody>
          <a:bodyPr/>
          <a:lstStyle/>
          <a:p>
            <a:r>
              <a:rPr lang="en-US" dirty="0"/>
              <a:t>Other murmurs</a:t>
            </a:r>
          </a:p>
        </p:txBody>
      </p:sp>
      <p:sp>
        <p:nvSpPr>
          <p:cNvPr id="3" name="Content Placeholder 2">
            <a:extLst>
              <a:ext uri="{FF2B5EF4-FFF2-40B4-BE49-F238E27FC236}">
                <a16:creationId xmlns:a16="http://schemas.microsoft.com/office/drawing/2014/main" id="{5B6CE2D1-15A6-4A12-A5EA-8F317979FBE3}"/>
              </a:ext>
            </a:extLst>
          </p:cNvPr>
          <p:cNvSpPr>
            <a:spLocks noGrp="1"/>
          </p:cNvSpPr>
          <p:nvPr>
            <p:ph idx="1"/>
          </p:nvPr>
        </p:nvSpPr>
        <p:spPr/>
        <p:txBody>
          <a:bodyPr>
            <a:normAutofit fontScale="77500" lnSpcReduction="20000"/>
          </a:bodyPr>
          <a:lstStyle/>
          <a:p>
            <a:r>
              <a:rPr lang="en-US" dirty="0"/>
              <a:t>Atrial septal defect :pulmonary flow murmur. </a:t>
            </a:r>
          </a:p>
          <a:p>
            <a:r>
              <a:rPr lang="en-US" dirty="0"/>
              <a:t>Ventricular septal defect produces a harsh systolic murmur, heard best along the left sternal edge. Other murmurs</a:t>
            </a:r>
          </a:p>
          <a:p>
            <a:r>
              <a:rPr lang="en-US" dirty="0"/>
              <a:t>Dilatation of the root of the pulmonary artery or aorta will cause a flow murmur. Aortic aneurysm due to syphilis or </a:t>
            </a:r>
            <a:r>
              <a:rPr lang="en-US" dirty="0" err="1"/>
              <a:t>Marfan's</a:t>
            </a:r>
            <a:r>
              <a:rPr lang="en-US" dirty="0"/>
              <a:t> syndrome are examples. These sounds are not transmitted well to the carotids, nor are they well heard at the apex.</a:t>
            </a:r>
          </a:p>
          <a:p>
            <a:r>
              <a:rPr lang="en-US" dirty="0"/>
              <a:t>A patent ductus arteriosus causes a late systolic murmur into diastole. It is best heard across the back. There may also be a continuous machinery murmur or a to and </a:t>
            </a:r>
            <a:r>
              <a:rPr lang="en-US" dirty="0" err="1"/>
              <a:t>fro</a:t>
            </a:r>
            <a:r>
              <a:rPr lang="en-US" dirty="0"/>
              <a:t> murmur in both systole and diastole, but louder in systole. It often obliterates the second heart sound.</a:t>
            </a:r>
          </a:p>
          <a:p>
            <a:r>
              <a:rPr lang="en-US" dirty="0"/>
              <a:t>Pericarditis causes a sound like boots tramping through snow and is best heard at the left sternal edge.</a:t>
            </a:r>
          </a:p>
          <a:p>
            <a:r>
              <a:rPr lang="en-US" dirty="0"/>
              <a:t>Prosthetic valves, such as the Starr-Edwards or modern variations, produce a very loud sound that can often be heard across a quiet room, without a stethoscope.</a:t>
            </a:r>
          </a:p>
        </p:txBody>
      </p:sp>
    </p:spTree>
    <p:extLst>
      <p:ext uri="{BB962C8B-B14F-4D97-AF65-F5344CB8AC3E}">
        <p14:creationId xmlns:p14="http://schemas.microsoft.com/office/powerpoint/2010/main" val="3961343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7965-E2CF-4290-81FB-7120D7ACE648}"/>
              </a:ext>
            </a:extLst>
          </p:cNvPr>
          <p:cNvSpPr>
            <a:spLocks noGrp="1"/>
          </p:cNvSpPr>
          <p:nvPr>
            <p:ph type="title"/>
          </p:nvPr>
        </p:nvSpPr>
        <p:spPr/>
        <p:txBody>
          <a:bodyPr/>
          <a:lstStyle/>
          <a:p>
            <a:r>
              <a:rPr lang="en-US" dirty="0"/>
              <a:t>Examination of other areas</a:t>
            </a:r>
          </a:p>
        </p:txBody>
      </p:sp>
      <p:sp>
        <p:nvSpPr>
          <p:cNvPr id="3" name="Content Placeholder 2">
            <a:extLst>
              <a:ext uri="{FF2B5EF4-FFF2-40B4-BE49-F238E27FC236}">
                <a16:creationId xmlns:a16="http://schemas.microsoft.com/office/drawing/2014/main" id="{71A464F9-C3A5-48D5-AA0E-7F526120A27E}"/>
              </a:ext>
            </a:extLst>
          </p:cNvPr>
          <p:cNvSpPr>
            <a:spLocks noGrp="1"/>
          </p:cNvSpPr>
          <p:nvPr>
            <p:ph idx="1"/>
          </p:nvPr>
        </p:nvSpPr>
        <p:spPr/>
        <p:txBody>
          <a:bodyPr>
            <a:normAutofit/>
          </a:bodyPr>
          <a:lstStyle/>
          <a:p>
            <a:r>
              <a:rPr lang="en-US" dirty="0"/>
              <a:t>Palpate the abdomen for hepatomegaly and splenomegaly (congestive cardiac failure), or spleen alone (infective endocarditis).</a:t>
            </a:r>
          </a:p>
          <a:p>
            <a:r>
              <a:rPr lang="en-US" dirty="0"/>
              <a:t>Feel for enlargement of the aorta (aneurysm); feel with the hands flat either side of the aorta - feel for pulsation and tenderness.</a:t>
            </a:r>
          </a:p>
          <a:p>
            <a:r>
              <a:rPr lang="en-US" dirty="0"/>
              <a:t>Peripheral </a:t>
            </a:r>
            <a:r>
              <a:rPr lang="en-US" dirty="0" err="1"/>
              <a:t>oedema</a:t>
            </a:r>
            <a:r>
              <a:rPr lang="en-US" dirty="0"/>
              <a:t>: Assess ankle swelling by pressing the thumb firmly (not hard) above the medial malleolus and see if it leaves an impression.</a:t>
            </a:r>
          </a:p>
          <a:p>
            <a:r>
              <a:rPr lang="en-US" dirty="0"/>
              <a:t>In a bed-bound patient the swelling is likely to be in the sacral area, genitalia and back of the thighs, rather than the ankles.</a:t>
            </a:r>
          </a:p>
        </p:txBody>
      </p:sp>
    </p:spTree>
    <p:extLst>
      <p:ext uri="{BB962C8B-B14F-4D97-AF65-F5344CB8AC3E}">
        <p14:creationId xmlns:p14="http://schemas.microsoft.com/office/powerpoint/2010/main" val="996190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0BC3-C8BE-4030-9492-97AB3C20DCAD}"/>
              </a:ext>
            </a:extLst>
          </p:cNvPr>
          <p:cNvSpPr>
            <a:spLocks noGrp="1"/>
          </p:cNvSpPr>
          <p:nvPr>
            <p:ph type="title"/>
          </p:nvPr>
        </p:nvSpPr>
        <p:spPr/>
        <p:txBody>
          <a:bodyPr/>
          <a:lstStyle/>
          <a:p>
            <a:r>
              <a:rPr lang="en-US" dirty="0"/>
              <a:t>Fundoscopy </a:t>
            </a:r>
          </a:p>
        </p:txBody>
      </p:sp>
      <p:sp>
        <p:nvSpPr>
          <p:cNvPr id="3" name="Content Placeholder 2">
            <a:extLst>
              <a:ext uri="{FF2B5EF4-FFF2-40B4-BE49-F238E27FC236}">
                <a16:creationId xmlns:a16="http://schemas.microsoft.com/office/drawing/2014/main" id="{E3301A89-66E1-4CE0-AD1D-FAB1695CB80B}"/>
              </a:ext>
            </a:extLst>
          </p:cNvPr>
          <p:cNvSpPr>
            <a:spLocks noGrp="1"/>
          </p:cNvSpPr>
          <p:nvPr>
            <p:ph idx="1"/>
          </p:nvPr>
        </p:nvSpPr>
        <p:spPr/>
        <p:txBody>
          <a:bodyPr>
            <a:normAutofit/>
          </a:bodyPr>
          <a:lstStyle/>
          <a:p>
            <a:r>
              <a:rPr lang="en-US" dirty="0"/>
              <a:t>Keith Wagener Barker (KWB) Grades</a:t>
            </a:r>
          </a:p>
          <a:p>
            <a:r>
              <a:rPr lang="en-US" dirty="0"/>
              <a:t>Grade 1: Vascular Attenuation</a:t>
            </a:r>
          </a:p>
          <a:p>
            <a:r>
              <a:rPr lang="en-US" dirty="0"/>
              <a:t>Grade 2: As grade 1 + Irregularly located, tight constrictions - Known as "AV nicking" or "AV nipping" - Salus's sign</a:t>
            </a:r>
          </a:p>
          <a:p>
            <a:r>
              <a:rPr lang="en-US" dirty="0"/>
              <a:t>Grade 3: As grade 2 + Retinal edema, cotton wool spots and flame-hemorrhages "Copper Wiring" + Bonnet's Sign + Gunn's Sign</a:t>
            </a:r>
          </a:p>
          <a:p>
            <a:r>
              <a:rPr lang="en-US" dirty="0"/>
              <a:t>Grade 4: As grade 3 + optic disc edema + macular star "Silver Wiring"</a:t>
            </a:r>
          </a:p>
        </p:txBody>
      </p:sp>
    </p:spTree>
    <p:extLst>
      <p:ext uri="{BB962C8B-B14F-4D97-AF65-F5344CB8AC3E}">
        <p14:creationId xmlns:p14="http://schemas.microsoft.com/office/powerpoint/2010/main" val="3939496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634E-54D9-4A4F-BB49-C37D5956B23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37C3DC8-554A-4E6D-8528-7EEB81D329F1}"/>
              </a:ext>
            </a:extLst>
          </p:cNvPr>
          <p:cNvPicPr>
            <a:picLocks noGrp="1" noChangeAspect="1"/>
          </p:cNvPicPr>
          <p:nvPr>
            <p:ph idx="1"/>
          </p:nvPr>
        </p:nvPicPr>
        <p:blipFill>
          <a:blip r:embed="rId2"/>
          <a:stretch>
            <a:fillRect/>
          </a:stretch>
        </p:blipFill>
        <p:spPr>
          <a:xfrm>
            <a:off x="5752728" y="3544157"/>
            <a:ext cx="4407411" cy="3313843"/>
          </a:xfrm>
          <a:prstGeom prst="rect">
            <a:avLst/>
          </a:prstGeom>
        </p:spPr>
      </p:pic>
      <p:pic>
        <p:nvPicPr>
          <p:cNvPr id="5" name="Picture 4">
            <a:extLst>
              <a:ext uri="{FF2B5EF4-FFF2-40B4-BE49-F238E27FC236}">
                <a16:creationId xmlns:a16="http://schemas.microsoft.com/office/drawing/2014/main" id="{775E2DDB-1139-4753-9B09-5C9D6BF0A3DB}"/>
              </a:ext>
            </a:extLst>
          </p:cNvPr>
          <p:cNvPicPr>
            <a:picLocks noChangeAspect="1"/>
          </p:cNvPicPr>
          <p:nvPr/>
        </p:nvPicPr>
        <p:blipFill>
          <a:blip r:embed="rId3"/>
          <a:stretch>
            <a:fillRect/>
          </a:stretch>
        </p:blipFill>
        <p:spPr>
          <a:xfrm>
            <a:off x="416124" y="0"/>
            <a:ext cx="4839457" cy="3907862"/>
          </a:xfrm>
          <a:prstGeom prst="rect">
            <a:avLst/>
          </a:prstGeom>
        </p:spPr>
      </p:pic>
      <p:pic>
        <p:nvPicPr>
          <p:cNvPr id="6" name="Picture 5">
            <a:extLst>
              <a:ext uri="{FF2B5EF4-FFF2-40B4-BE49-F238E27FC236}">
                <a16:creationId xmlns:a16="http://schemas.microsoft.com/office/drawing/2014/main" id="{AA06CED4-B21B-4D92-B966-8413EB7F8F23}"/>
              </a:ext>
            </a:extLst>
          </p:cNvPr>
          <p:cNvPicPr>
            <a:picLocks noChangeAspect="1"/>
          </p:cNvPicPr>
          <p:nvPr/>
        </p:nvPicPr>
        <p:blipFill>
          <a:blip r:embed="rId4"/>
          <a:stretch>
            <a:fillRect/>
          </a:stretch>
        </p:blipFill>
        <p:spPr>
          <a:xfrm>
            <a:off x="5556296" y="0"/>
            <a:ext cx="5001088" cy="3750816"/>
          </a:xfrm>
          <a:prstGeom prst="rect">
            <a:avLst/>
          </a:prstGeom>
        </p:spPr>
      </p:pic>
      <p:pic>
        <p:nvPicPr>
          <p:cNvPr id="7" name="Picture 6">
            <a:extLst>
              <a:ext uri="{FF2B5EF4-FFF2-40B4-BE49-F238E27FC236}">
                <a16:creationId xmlns:a16="http://schemas.microsoft.com/office/drawing/2014/main" id="{546FFDE0-9400-4C3E-8D43-DD0FD4768770}"/>
              </a:ext>
            </a:extLst>
          </p:cNvPr>
          <p:cNvPicPr>
            <a:picLocks noChangeAspect="1"/>
          </p:cNvPicPr>
          <p:nvPr/>
        </p:nvPicPr>
        <p:blipFill>
          <a:blip r:embed="rId5"/>
          <a:stretch>
            <a:fillRect/>
          </a:stretch>
        </p:blipFill>
        <p:spPr>
          <a:xfrm>
            <a:off x="764589" y="4030461"/>
            <a:ext cx="3736390" cy="2802293"/>
          </a:xfrm>
          <a:prstGeom prst="rect">
            <a:avLst/>
          </a:prstGeom>
        </p:spPr>
      </p:pic>
    </p:spTree>
    <p:extLst>
      <p:ext uri="{BB962C8B-B14F-4D97-AF65-F5344CB8AC3E}">
        <p14:creationId xmlns:p14="http://schemas.microsoft.com/office/powerpoint/2010/main" val="262265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9911-BC85-4B4A-9CA2-BB0169533851}"/>
              </a:ext>
            </a:extLst>
          </p:cNvPr>
          <p:cNvSpPr>
            <a:spLocks noGrp="1"/>
          </p:cNvSpPr>
          <p:nvPr>
            <p:ph type="title"/>
          </p:nvPr>
        </p:nvSpPr>
        <p:spPr/>
        <p:txBody>
          <a:bodyPr/>
          <a:lstStyle/>
          <a:p>
            <a:r>
              <a:rPr lang="en-US" dirty="0"/>
              <a:t>History: chest pain (usually indicated ischemia/myocardial infarction)</a:t>
            </a:r>
          </a:p>
        </p:txBody>
      </p:sp>
      <p:sp>
        <p:nvSpPr>
          <p:cNvPr id="3" name="Content Placeholder 2">
            <a:extLst>
              <a:ext uri="{FF2B5EF4-FFF2-40B4-BE49-F238E27FC236}">
                <a16:creationId xmlns:a16="http://schemas.microsoft.com/office/drawing/2014/main" id="{95093BB2-F938-4151-92C9-0C2682E7BA2F}"/>
              </a:ext>
            </a:extLst>
          </p:cNvPr>
          <p:cNvSpPr>
            <a:spLocks noGrp="1"/>
          </p:cNvSpPr>
          <p:nvPr>
            <p:ph idx="1"/>
          </p:nvPr>
        </p:nvSpPr>
        <p:spPr/>
        <p:txBody>
          <a:bodyPr>
            <a:normAutofit/>
          </a:bodyPr>
          <a:lstStyle/>
          <a:p>
            <a:r>
              <a:rPr lang="en-US" dirty="0"/>
              <a:t>Location: usually in the front of the chest (retrosternal) but can also be in the upper abdomen, neck, jaw, left arm or left shoulder.</a:t>
            </a:r>
          </a:p>
          <a:p>
            <a:r>
              <a:rPr lang="en-US" dirty="0"/>
              <a:t>Radiation: may spread to the neck, jaw, back and left or right arm.</a:t>
            </a:r>
          </a:p>
          <a:p>
            <a:r>
              <a:rPr lang="en-US" dirty="0"/>
              <a:t>Nature: chest pain due to cardiac </a:t>
            </a:r>
            <a:r>
              <a:rPr lang="en-US" dirty="0" err="1"/>
              <a:t>ischaemia</a:t>
            </a:r>
            <a:r>
              <a:rPr lang="en-US" dirty="0"/>
              <a:t> is typically tight and crushing in quality:</a:t>
            </a:r>
          </a:p>
        </p:txBody>
      </p:sp>
    </p:spTree>
    <p:extLst>
      <p:ext uri="{BB962C8B-B14F-4D97-AF65-F5344CB8AC3E}">
        <p14:creationId xmlns:p14="http://schemas.microsoft.com/office/powerpoint/2010/main" val="386102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26F4-C051-43D0-AD06-D052FD461897}"/>
              </a:ext>
            </a:extLst>
          </p:cNvPr>
          <p:cNvSpPr>
            <a:spLocks noGrp="1"/>
          </p:cNvSpPr>
          <p:nvPr>
            <p:ph type="title"/>
          </p:nvPr>
        </p:nvSpPr>
        <p:spPr/>
        <p:txBody>
          <a:bodyPr>
            <a:normAutofit fontScale="90000"/>
          </a:bodyPr>
          <a:lstStyle/>
          <a:p>
            <a:r>
              <a:rPr lang="en-US" dirty="0"/>
              <a:t>History: Breathlessness; seen with pulmonary </a:t>
            </a:r>
            <a:r>
              <a:rPr lang="en-US" dirty="0" err="1"/>
              <a:t>oedema</a:t>
            </a:r>
            <a:r>
              <a:rPr lang="en-US" dirty="0"/>
              <a:t>, acute myocardial infarction, cardiac arrhythmia, pericarditis and pericardial effusion.</a:t>
            </a:r>
          </a:p>
        </p:txBody>
      </p:sp>
      <p:sp>
        <p:nvSpPr>
          <p:cNvPr id="3" name="Content Placeholder 2">
            <a:extLst>
              <a:ext uri="{FF2B5EF4-FFF2-40B4-BE49-F238E27FC236}">
                <a16:creationId xmlns:a16="http://schemas.microsoft.com/office/drawing/2014/main" id="{F7506235-4442-4AFF-ACA0-DC90897DABF2}"/>
              </a:ext>
            </a:extLst>
          </p:cNvPr>
          <p:cNvSpPr>
            <a:spLocks noGrp="1"/>
          </p:cNvSpPr>
          <p:nvPr>
            <p:ph idx="1"/>
          </p:nvPr>
        </p:nvSpPr>
        <p:spPr/>
        <p:txBody>
          <a:bodyPr>
            <a:normAutofit/>
          </a:bodyPr>
          <a:lstStyle/>
          <a:p>
            <a:r>
              <a:rPr lang="en-US" dirty="0" err="1"/>
              <a:t>Dyspnoea</a:t>
            </a:r>
            <a:r>
              <a:rPr lang="en-US" dirty="0"/>
              <a:t> on exertion indicates chronic heart failure.</a:t>
            </a:r>
          </a:p>
          <a:p>
            <a:r>
              <a:rPr lang="en-US" dirty="0" err="1"/>
              <a:t>Orthopnoea</a:t>
            </a:r>
            <a:r>
              <a:rPr lang="en-US" dirty="0"/>
              <a:t>: the patient has to sleep on 2-3 pillows.</a:t>
            </a:r>
          </a:p>
          <a:p>
            <a:r>
              <a:rPr lang="en-US" dirty="0"/>
              <a:t>breathlessness at rest accompanied by wheezing, sweating, distress and cough with frothy or bloodstained sputum. This is commonly termed 'cardiac asthma’ and indicated acute pulmonary edema</a:t>
            </a:r>
          </a:p>
        </p:txBody>
      </p:sp>
    </p:spTree>
    <p:extLst>
      <p:ext uri="{BB962C8B-B14F-4D97-AF65-F5344CB8AC3E}">
        <p14:creationId xmlns:p14="http://schemas.microsoft.com/office/powerpoint/2010/main" val="332749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9664-F0D2-439F-B6CB-043497416381}"/>
              </a:ext>
            </a:extLst>
          </p:cNvPr>
          <p:cNvSpPr>
            <a:spLocks noGrp="1"/>
          </p:cNvSpPr>
          <p:nvPr>
            <p:ph type="title"/>
          </p:nvPr>
        </p:nvSpPr>
        <p:spPr/>
        <p:txBody>
          <a:bodyPr/>
          <a:lstStyle/>
          <a:p>
            <a:r>
              <a:rPr lang="en-US" dirty="0"/>
              <a:t>History: Cheyne-Stokes respiration</a:t>
            </a:r>
          </a:p>
        </p:txBody>
      </p:sp>
      <p:sp>
        <p:nvSpPr>
          <p:cNvPr id="3" name="Content Placeholder 2">
            <a:extLst>
              <a:ext uri="{FF2B5EF4-FFF2-40B4-BE49-F238E27FC236}">
                <a16:creationId xmlns:a16="http://schemas.microsoft.com/office/drawing/2014/main" id="{E69A7578-DF3E-42BE-B7A4-52E4F18C4E6B}"/>
              </a:ext>
            </a:extLst>
          </p:cNvPr>
          <p:cNvSpPr>
            <a:spLocks noGrp="1"/>
          </p:cNvSpPr>
          <p:nvPr>
            <p:ph idx="1"/>
          </p:nvPr>
        </p:nvSpPr>
        <p:spPr/>
        <p:txBody>
          <a:bodyPr/>
          <a:lstStyle/>
          <a:p>
            <a:r>
              <a:rPr lang="en-US" dirty="0"/>
              <a:t>is an abnormal pattern of breathing characterized by progressively deeper and sometimes faster breathing, followed by a gradual decrease that results in a temporary stop in breathing called an apnea. The pattern repeats, with each cycle usually taking 30 seconds to 2 minutes.</a:t>
            </a:r>
          </a:p>
          <a:p>
            <a:r>
              <a:rPr lang="en-US" dirty="0"/>
              <a:t> Reported  in patients with heart failure or stroke </a:t>
            </a:r>
          </a:p>
        </p:txBody>
      </p:sp>
    </p:spTree>
    <p:extLst>
      <p:ext uri="{BB962C8B-B14F-4D97-AF65-F5344CB8AC3E}">
        <p14:creationId xmlns:p14="http://schemas.microsoft.com/office/powerpoint/2010/main" val="416274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5E0B-BBF0-425B-A647-8ED6FFD91614}"/>
              </a:ext>
            </a:extLst>
          </p:cNvPr>
          <p:cNvSpPr>
            <a:spLocks noGrp="1"/>
          </p:cNvSpPr>
          <p:nvPr>
            <p:ph type="title"/>
          </p:nvPr>
        </p:nvSpPr>
        <p:spPr/>
        <p:txBody>
          <a:bodyPr/>
          <a:lstStyle/>
          <a:p>
            <a:r>
              <a:rPr lang="en-US" dirty="0"/>
              <a:t>History: Palpitations</a:t>
            </a:r>
          </a:p>
        </p:txBody>
      </p:sp>
      <p:sp>
        <p:nvSpPr>
          <p:cNvPr id="3" name="Content Placeholder 2">
            <a:extLst>
              <a:ext uri="{FF2B5EF4-FFF2-40B4-BE49-F238E27FC236}">
                <a16:creationId xmlns:a16="http://schemas.microsoft.com/office/drawing/2014/main" id="{2E45A9D7-236F-4DFD-9EE4-21F07A3374BA}"/>
              </a:ext>
            </a:extLst>
          </p:cNvPr>
          <p:cNvSpPr>
            <a:spLocks noGrp="1"/>
          </p:cNvSpPr>
          <p:nvPr>
            <p:ph idx="1"/>
          </p:nvPr>
        </p:nvSpPr>
        <p:spPr/>
        <p:txBody>
          <a:bodyPr/>
          <a:lstStyle/>
          <a:p>
            <a:r>
              <a:rPr lang="en-US" dirty="0"/>
              <a:t>Palpitations do not necessarily indicate any underlying cardiac pathology but may be presentation of a cardiac arrhythmia.</a:t>
            </a:r>
          </a:p>
          <a:p>
            <a:r>
              <a:rPr lang="en-US" dirty="0"/>
              <a:t>Description may be bumping, or throbbing</a:t>
            </a:r>
          </a:p>
          <a:p>
            <a:r>
              <a:rPr lang="en-US" dirty="0"/>
              <a:t>Rhythm: ask the patient to tap out the rate and regularity; a missed beat or an extra large bump suggests </a:t>
            </a:r>
            <a:r>
              <a:rPr lang="en-US" dirty="0" err="1"/>
              <a:t>extrasystoles</a:t>
            </a:r>
            <a:r>
              <a:rPr lang="en-US" dirty="0"/>
              <a:t>.</a:t>
            </a:r>
          </a:p>
          <a:p>
            <a:r>
              <a:rPr lang="en-US" dirty="0"/>
              <a:t>Duration: sudden short episodes suggest paroxysmal tachycardia; longer duration with irregularities suggests atrial dysrhythmia.</a:t>
            </a:r>
          </a:p>
          <a:p>
            <a:r>
              <a:rPr lang="en-US" dirty="0"/>
              <a:t>Associated symptoms: pain, </a:t>
            </a:r>
            <a:r>
              <a:rPr lang="en-US" dirty="0" err="1"/>
              <a:t>dyspnoea</a:t>
            </a:r>
            <a:r>
              <a:rPr lang="en-US" dirty="0"/>
              <a:t>, feeling faint or syncope.</a:t>
            </a:r>
          </a:p>
        </p:txBody>
      </p:sp>
    </p:spTree>
    <p:extLst>
      <p:ext uri="{BB962C8B-B14F-4D97-AF65-F5344CB8AC3E}">
        <p14:creationId xmlns:p14="http://schemas.microsoft.com/office/powerpoint/2010/main" val="194032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E9C1-AC2F-4901-8A83-6D77EE439D38}"/>
              </a:ext>
            </a:extLst>
          </p:cNvPr>
          <p:cNvSpPr>
            <a:spLocks noGrp="1"/>
          </p:cNvSpPr>
          <p:nvPr>
            <p:ph type="title"/>
          </p:nvPr>
        </p:nvSpPr>
        <p:spPr/>
        <p:txBody>
          <a:bodyPr/>
          <a:lstStyle/>
          <a:p>
            <a:r>
              <a:rPr lang="en-US" dirty="0"/>
              <a:t>History:  Syncope of cardiac origin </a:t>
            </a:r>
          </a:p>
        </p:txBody>
      </p:sp>
      <p:sp>
        <p:nvSpPr>
          <p:cNvPr id="3" name="Content Placeholder 2">
            <a:extLst>
              <a:ext uri="{FF2B5EF4-FFF2-40B4-BE49-F238E27FC236}">
                <a16:creationId xmlns:a16="http://schemas.microsoft.com/office/drawing/2014/main" id="{6DD5205E-143E-43B0-8519-15167D068DA0}"/>
              </a:ext>
            </a:extLst>
          </p:cNvPr>
          <p:cNvSpPr>
            <a:spLocks noGrp="1"/>
          </p:cNvSpPr>
          <p:nvPr>
            <p:ph idx="1"/>
          </p:nvPr>
        </p:nvSpPr>
        <p:spPr/>
        <p:txBody>
          <a:bodyPr/>
          <a:lstStyle/>
          <a:p>
            <a:r>
              <a:rPr lang="en-US" dirty="0"/>
              <a:t>Syncope of cardiac origin may closely resemble benign vasovagal attacks and is usually caused by</a:t>
            </a:r>
          </a:p>
          <a:p>
            <a:r>
              <a:rPr lang="en-US" dirty="0"/>
              <a:t>1) aortic stenosis or regurgitation or</a:t>
            </a:r>
          </a:p>
          <a:p>
            <a:r>
              <a:rPr lang="en-US" dirty="0"/>
              <a:t>2) excessively fast or slow ventricular rate (heart block, atrial dysrhythmia, paroxysmal tachycardia).</a:t>
            </a:r>
          </a:p>
        </p:txBody>
      </p:sp>
    </p:spTree>
    <p:extLst>
      <p:ext uri="{BB962C8B-B14F-4D97-AF65-F5344CB8AC3E}">
        <p14:creationId xmlns:p14="http://schemas.microsoft.com/office/powerpoint/2010/main" val="157952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F59E-E4EA-4412-8428-D548E8B6DD42}"/>
              </a:ext>
            </a:extLst>
          </p:cNvPr>
          <p:cNvSpPr>
            <a:spLocks noGrp="1"/>
          </p:cNvSpPr>
          <p:nvPr>
            <p:ph type="title"/>
          </p:nvPr>
        </p:nvSpPr>
        <p:spPr/>
        <p:txBody>
          <a:bodyPr>
            <a:normAutofit fontScale="90000"/>
          </a:bodyPr>
          <a:lstStyle/>
          <a:p>
            <a:r>
              <a:rPr lang="en-US" dirty="0"/>
              <a:t>History: Stroke of a cardiac origin in patients with negative cardiac history-very rare but important</a:t>
            </a:r>
          </a:p>
        </p:txBody>
      </p:sp>
      <p:sp>
        <p:nvSpPr>
          <p:cNvPr id="3" name="Content Placeholder 2">
            <a:extLst>
              <a:ext uri="{FF2B5EF4-FFF2-40B4-BE49-F238E27FC236}">
                <a16:creationId xmlns:a16="http://schemas.microsoft.com/office/drawing/2014/main" id="{26FF329B-57AF-4615-BBC3-954CC3F3A60D}"/>
              </a:ext>
            </a:extLst>
          </p:cNvPr>
          <p:cNvSpPr>
            <a:spLocks noGrp="1"/>
          </p:cNvSpPr>
          <p:nvPr>
            <p:ph idx="1"/>
          </p:nvPr>
        </p:nvSpPr>
        <p:spPr/>
        <p:txBody>
          <a:bodyPr/>
          <a:lstStyle/>
          <a:p>
            <a:r>
              <a:rPr lang="en-US" dirty="0"/>
              <a:t>Stroke of a cardiac myxoma origin: Young adults, female predominance, single cerebral vessel (mostly the middle cerebral artery), and solitary left atrial myxoma (the cause of left atrial emboli) constituted the outstanding characteristics of this patient setting. The most common affected cerebral vessel (the middle cerebral artery) and areas (the basal ganglion, cerebellum and parietal and temporal regions) corresponded well to the common manifestations of this patient setting, such as conscious alteration, ataxia, hemiparesis and hemiplegia, aphasia and dysarthria.</a:t>
            </a:r>
          </a:p>
        </p:txBody>
      </p:sp>
    </p:spTree>
    <p:extLst>
      <p:ext uri="{BB962C8B-B14F-4D97-AF65-F5344CB8AC3E}">
        <p14:creationId xmlns:p14="http://schemas.microsoft.com/office/powerpoint/2010/main" val="2027468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3211</Words>
  <Application>Microsoft Office PowerPoint</Application>
  <PresentationFormat>Widescreen</PresentationFormat>
  <Paragraphs>158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Cardiac history and exam</vt:lpstr>
      <vt:lpstr>PowerPoint Presentation</vt:lpstr>
      <vt:lpstr>PowerPoint Presentation</vt:lpstr>
      <vt:lpstr>History: chest pain (usually indicated ischemia/myocardial infarction)</vt:lpstr>
      <vt:lpstr>History: Breathlessness; seen with pulmonary oedema, acute myocardial infarction, cardiac arrhythmia, pericarditis and pericardial effusion.</vt:lpstr>
      <vt:lpstr>History: Cheyne-Stokes respiration</vt:lpstr>
      <vt:lpstr>History: Palpitations</vt:lpstr>
      <vt:lpstr>History:  Syncope of cardiac origin </vt:lpstr>
      <vt:lpstr>History: Stroke of a cardiac origin in patients with negative cardiac history-very rare but important</vt:lpstr>
      <vt:lpstr>History: Stroke of a cardiac origin in known cardiac patients</vt:lpstr>
      <vt:lpstr>History: congenital heart disease and pediatric cases</vt:lpstr>
      <vt:lpstr>Other points in the history</vt:lpstr>
      <vt:lpstr>Past history</vt:lpstr>
      <vt:lpstr>Examination: General</vt:lpstr>
      <vt:lpstr>Cyanosis</vt:lpstr>
      <vt:lpstr>Face signs</vt:lpstr>
      <vt:lpstr>Hand signs</vt:lpstr>
      <vt:lpstr>Pulse</vt:lpstr>
      <vt:lpstr>Pulse </vt:lpstr>
      <vt:lpstr>Pulse</vt:lpstr>
      <vt:lpstr>Blood pressure</vt:lpstr>
      <vt:lpstr>Chest examination</vt:lpstr>
      <vt:lpstr>Auscultation</vt:lpstr>
      <vt:lpstr>Heart sounds: grading of intensity</vt:lpstr>
      <vt:lpstr>Normal heart sounds: </vt:lpstr>
      <vt:lpstr>Additional sounds</vt:lpstr>
      <vt:lpstr>PowerPoint Presentation</vt:lpstr>
      <vt:lpstr>Murmurs</vt:lpstr>
      <vt:lpstr>Mitral murmurs</vt:lpstr>
      <vt:lpstr>Tricuspid murmurs</vt:lpstr>
      <vt:lpstr>Pulmonary and aortic murmurs</vt:lpstr>
      <vt:lpstr>Other murmurs</vt:lpstr>
      <vt:lpstr>Examination of other areas</vt:lpstr>
      <vt:lpstr>Fundoscopy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history and exam</dc:title>
  <dc:creator>Mohammad</dc:creator>
  <cp:lastModifiedBy>Mohammad</cp:lastModifiedBy>
  <cp:revision>20</cp:revision>
  <dcterms:created xsi:type="dcterms:W3CDTF">2017-10-03T18:02:36Z</dcterms:created>
  <dcterms:modified xsi:type="dcterms:W3CDTF">2017-10-04T05:24:12Z</dcterms:modified>
</cp:coreProperties>
</file>