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26"/>
  </p:notesMasterIdLst>
  <p:sldIdLst>
    <p:sldId id="256" r:id="rId2"/>
    <p:sldId id="261" r:id="rId3"/>
    <p:sldId id="258" r:id="rId4"/>
    <p:sldId id="259" r:id="rId5"/>
    <p:sldId id="260" r:id="rId6"/>
    <p:sldId id="263" r:id="rId7"/>
    <p:sldId id="264" r:id="rId8"/>
    <p:sldId id="266" r:id="rId9"/>
    <p:sldId id="273" r:id="rId10"/>
    <p:sldId id="265" r:id="rId11"/>
    <p:sldId id="267" r:id="rId12"/>
    <p:sldId id="272" r:id="rId13"/>
    <p:sldId id="274" r:id="rId14"/>
    <p:sldId id="270" r:id="rId15"/>
    <p:sldId id="296" r:id="rId16"/>
    <p:sldId id="271" r:id="rId17"/>
    <p:sldId id="275" r:id="rId18"/>
    <p:sldId id="276" r:id="rId19"/>
    <p:sldId id="297" r:id="rId20"/>
    <p:sldId id="298" r:id="rId21"/>
    <p:sldId id="299" r:id="rId22"/>
    <p:sldId id="300" r:id="rId23"/>
    <p:sldId id="292"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0"/>
    <p:restoredTop sz="83248"/>
  </p:normalViewPr>
  <p:slideViewPr>
    <p:cSldViewPr snapToGrid="0" snapToObjects="1">
      <p:cViewPr>
        <p:scale>
          <a:sx n="81" d="100"/>
          <a:sy n="81" d="100"/>
        </p:scale>
        <p:origin x="14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420751-D273-6A4C-AAF7-1696C1368AD3}" type="datetimeFigureOut">
              <a:rPr lang="en-US" smtClean="0"/>
              <a:t>11/21/17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63BB88-27BB-704F-933C-BCB3159FDB62}" type="slidenum">
              <a:rPr lang="en-US" smtClean="0"/>
              <a:t>‹#›</a:t>
            </a:fld>
            <a:endParaRPr lang="en-US"/>
          </a:p>
        </p:txBody>
      </p:sp>
    </p:spTree>
    <p:extLst>
      <p:ext uri="{BB962C8B-B14F-4D97-AF65-F5344CB8AC3E}">
        <p14:creationId xmlns:p14="http://schemas.microsoft.com/office/powerpoint/2010/main" val="68482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3.2 billion people live in areas at risk of malaria transmission in 106 countries and territories.</a:t>
            </a:r>
          </a:p>
          <a:p>
            <a:r>
              <a:rPr lang="en-US" dirty="0" smtClean="0"/>
              <a:t>The World Health Organization estimates that in 2015 malaria caused 212 million clinical episodes, and 429,000 deaths.</a:t>
            </a:r>
            <a:endParaRPr lang="en-US" dirty="0"/>
          </a:p>
        </p:txBody>
      </p:sp>
      <p:sp>
        <p:nvSpPr>
          <p:cNvPr id="4" name="Slide Number Placeholder 3"/>
          <p:cNvSpPr>
            <a:spLocks noGrp="1"/>
          </p:cNvSpPr>
          <p:nvPr>
            <p:ph type="sldNum" sz="quarter" idx="10"/>
          </p:nvPr>
        </p:nvSpPr>
        <p:spPr/>
        <p:txBody>
          <a:bodyPr/>
          <a:lstStyle/>
          <a:p>
            <a:fld id="{5E63BB88-27BB-704F-933C-BCB3159FDB62}" type="slidenum">
              <a:rPr lang="en-US" smtClean="0"/>
              <a:t>3</a:t>
            </a:fld>
            <a:endParaRPr lang="en-US"/>
          </a:p>
        </p:txBody>
      </p:sp>
    </p:spTree>
    <p:extLst>
      <p:ext uri="{BB962C8B-B14F-4D97-AF65-F5344CB8AC3E}">
        <p14:creationId xmlns:p14="http://schemas.microsoft.com/office/powerpoint/2010/main" val="1253939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3BB88-27BB-704F-933C-BCB3159FDB62}" type="slidenum">
              <a:rPr lang="en-US" smtClean="0"/>
              <a:t>18</a:t>
            </a:fld>
            <a:endParaRPr lang="en-US"/>
          </a:p>
        </p:txBody>
      </p:sp>
    </p:spTree>
    <p:extLst>
      <p:ext uri="{BB962C8B-B14F-4D97-AF65-F5344CB8AC3E}">
        <p14:creationId xmlns:p14="http://schemas.microsoft.com/office/powerpoint/2010/main" val="717589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Times New Roman" charset="0"/>
                <a:ea typeface="Times New Roman" charset="0"/>
                <a:cs typeface="Times New Roman" charset="0"/>
                <a:sym typeface="Times New Roman" charset="0"/>
              </a:rPr>
              <a:t>Indoor spraying:</a:t>
            </a:r>
          </a:p>
          <a:p>
            <a:pPr marL="457200" indent="-457200" defTabSz="457200">
              <a:spcBef>
                <a:spcPts val="1200"/>
              </a:spcBef>
              <a:buFontTx/>
              <a:buChar char="•"/>
            </a:pPr>
            <a:r>
              <a:rPr lang="en-US" altLang="en-US" sz="1200" dirty="0" smtClean="0">
                <a:solidFill>
                  <a:srgbClr val="323333"/>
                </a:solidFill>
                <a:latin typeface="Times New Roman" charset="0"/>
                <a:ea typeface="Times New Roman" charset="0"/>
                <a:cs typeface="Times New Roman" charset="0"/>
                <a:sym typeface="Times New Roman" charset="0"/>
              </a:rPr>
              <a:t>Its full potential is realized when at least 80% of houses in targeted areas are sprayed.</a:t>
            </a:r>
          </a:p>
          <a:p>
            <a:pPr marL="457200" indent="-457200" defTabSz="457200">
              <a:spcBef>
                <a:spcPts val="1200"/>
              </a:spcBef>
              <a:buFontTx/>
              <a:buChar char="•"/>
            </a:pPr>
            <a:r>
              <a:rPr lang="en-US" altLang="en-US" sz="1200" dirty="0" smtClean="0">
                <a:solidFill>
                  <a:srgbClr val="323333"/>
                </a:solidFill>
                <a:latin typeface="Times New Roman" charset="0"/>
                <a:ea typeface="Times New Roman" charset="0"/>
                <a:cs typeface="Times New Roman" charset="0"/>
                <a:sym typeface="Times New Roman" charset="0"/>
              </a:rPr>
              <a:t> Indoor spraying is effective for 3–6 months, depending on the insecticide used and the type of surface on which it is sprayed.</a:t>
            </a:r>
          </a:p>
          <a:p>
            <a:pPr marL="457200" indent="-457200" defTabSz="457200">
              <a:spcBef>
                <a:spcPts val="1200"/>
              </a:spcBef>
              <a:buFontTx/>
              <a:buChar char="•"/>
            </a:pPr>
            <a:r>
              <a:rPr lang="en-US" altLang="en-US" sz="1200" dirty="0" smtClean="0">
                <a:solidFill>
                  <a:srgbClr val="323333"/>
                </a:solidFill>
                <a:latin typeface="Times New Roman" charset="0"/>
                <a:ea typeface="Times New Roman" charset="0"/>
                <a:cs typeface="Times New Roman" charset="0"/>
                <a:sym typeface="Times New Roman" charset="0"/>
              </a:rPr>
              <a:t> DDT can be effective for 9–12 months in some cases.</a:t>
            </a:r>
          </a:p>
          <a:p>
            <a:endParaRPr lang="en-US" dirty="0"/>
          </a:p>
        </p:txBody>
      </p:sp>
      <p:sp>
        <p:nvSpPr>
          <p:cNvPr id="4" name="Slide Number Placeholder 3"/>
          <p:cNvSpPr>
            <a:spLocks noGrp="1"/>
          </p:cNvSpPr>
          <p:nvPr>
            <p:ph type="sldNum" sz="quarter" idx="10"/>
          </p:nvPr>
        </p:nvSpPr>
        <p:spPr/>
        <p:txBody>
          <a:bodyPr/>
          <a:lstStyle/>
          <a:p>
            <a:fld id="{5E63BB88-27BB-704F-933C-BCB3159FDB62}" type="slidenum">
              <a:rPr lang="en-US" smtClean="0"/>
              <a:t>20</a:t>
            </a:fld>
            <a:endParaRPr lang="en-US"/>
          </a:p>
        </p:txBody>
      </p:sp>
    </p:spTree>
    <p:extLst>
      <p:ext uri="{BB962C8B-B14F-4D97-AF65-F5344CB8AC3E}">
        <p14:creationId xmlns:p14="http://schemas.microsoft.com/office/powerpoint/2010/main" val="1746747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u="sng" dirty="0" smtClean="0">
                <a:solidFill>
                  <a:srgbClr val="323333"/>
                </a:solidFill>
                <a:latin typeface="Times New Roman Bold" charset="0"/>
                <a:ea typeface="Times New Roman Bold" charset="0"/>
                <a:cs typeface="Times New Roman Bold" charset="0"/>
                <a:sym typeface="Times New Roman Bold" charset="0"/>
              </a:rPr>
              <a:t>For </a:t>
            </a:r>
            <a:r>
              <a:rPr lang="en-US" altLang="en-US" sz="1200" u="sng" dirty="0" err="1" smtClean="0">
                <a:solidFill>
                  <a:srgbClr val="323333"/>
                </a:solidFill>
                <a:latin typeface="Times New Roman Bold" charset="0"/>
                <a:ea typeface="Times New Roman Bold" charset="0"/>
                <a:cs typeface="Times New Roman Bold" charset="0"/>
                <a:sym typeface="Times New Roman Bold" charset="0"/>
              </a:rPr>
              <a:t>travellers</a:t>
            </a:r>
            <a:r>
              <a:rPr lang="en-US" altLang="en-US" sz="1200" u="sng" dirty="0" smtClean="0">
                <a:solidFill>
                  <a:srgbClr val="323333"/>
                </a:solidFill>
                <a:latin typeface="Times New Roman Bold" charset="0"/>
                <a:ea typeface="Times New Roman Bold" charset="0"/>
                <a:cs typeface="Times New Roman Bold" charset="0"/>
                <a:sym typeface="Times New Roman Bold" charset="0"/>
              </a:rPr>
              <a:t>,</a:t>
            </a:r>
            <a:r>
              <a:rPr lang="en-US" altLang="en-US" sz="1200" dirty="0" smtClean="0">
                <a:solidFill>
                  <a:srgbClr val="323333"/>
                </a:solidFill>
                <a:latin typeface="Times New Roman Bold" charset="0"/>
                <a:ea typeface="Times New Roman Bold" charset="0"/>
                <a:cs typeface="Times New Roman Bold" charset="0"/>
                <a:sym typeface="Times New Roman Bold" charset="0"/>
              </a:rPr>
              <a:t> malaria can be prevented through chemoprophylaxis, which suppresses the blood stage of malaria</a:t>
            </a:r>
            <a:r>
              <a:rPr lang="en-US" altLang="en-US" sz="1200" dirty="0" smtClean="0">
                <a:latin typeface="Times New Roman Bold" charset="0"/>
                <a:ea typeface="Times New Roman Bold" charset="0"/>
                <a:cs typeface="Times New Roman Bold" charset="0"/>
                <a:sym typeface="Times New Roman Bold" charset="0"/>
              </a:rPr>
              <a:t> </a:t>
            </a:r>
            <a:r>
              <a:rPr lang="en-US" altLang="en-US" sz="1200" dirty="0" smtClean="0">
                <a:solidFill>
                  <a:srgbClr val="323333"/>
                </a:solidFill>
                <a:latin typeface="Times New Roman Bold" charset="0"/>
                <a:ea typeface="Times New Roman Bold" charset="0"/>
                <a:cs typeface="Times New Roman Bold" charset="0"/>
                <a:sym typeface="Times New Roman Bold" charset="0"/>
              </a:rPr>
              <a:t>infections, thereby preventing malaria disease. </a:t>
            </a:r>
            <a:endParaRPr lang="en-US" altLang="en-US" sz="1200" dirty="0" smtClean="0">
              <a:latin typeface="Times New Roman Bold" charset="0"/>
              <a:ea typeface="Times New Roman Bold" charset="0"/>
              <a:cs typeface="Times New Roman Bold" charset="0"/>
              <a:sym typeface="Times New Roman Bold"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err="1" smtClean="0">
                <a:solidFill>
                  <a:srgbClr val="323333"/>
                </a:solidFill>
                <a:latin typeface="Times New Roman Bold" charset="0"/>
                <a:ea typeface="Times New Roman Bold" charset="0"/>
                <a:cs typeface="Times New Roman Bold" charset="0"/>
                <a:sym typeface="Times New Roman Bold" charset="0"/>
              </a:rPr>
              <a:t>sulfadoxine</a:t>
            </a:r>
            <a:r>
              <a:rPr lang="en-US" altLang="en-US" sz="1200" dirty="0" smtClean="0">
                <a:solidFill>
                  <a:srgbClr val="323333"/>
                </a:solidFill>
                <a:latin typeface="Times New Roman Bold" charset="0"/>
                <a:ea typeface="Times New Roman Bold" charset="0"/>
                <a:cs typeface="Times New Roman Bold" charset="0"/>
                <a:sym typeface="Times New Roman Bold" charset="0"/>
              </a:rPr>
              <a:t>- </a:t>
            </a:r>
            <a:r>
              <a:rPr lang="en-US" altLang="en-US" sz="1200" dirty="0" err="1" smtClean="0">
                <a:solidFill>
                  <a:srgbClr val="323333"/>
                </a:solidFill>
                <a:latin typeface="Times New Roman Bold" charset="0"/>
                <a:ea typeface="Times New Roman Bold" charset="0"/>
                <a:cs typeface="Times New Roman Bold" charset="0"/>
                <a:sym typeface="Times New Roman Bold" charset="0"/>
              </a:rPr>
              <a:t>pyrimethamine</a:t>
            </a:r>
            <a:r>
              <a:rPr lang="en-US" altLang="en-US" sz="1200" dirty="0" smtClean="0">
                <a:solidFill>
                  <a:srgbClr val="323333"/>
                </a:solidFill>
                <a:latin typeface="Times New Roman Bold" charset="0"/>
                <a:ea typeface="Times New Roman Bold" charset="0"/>
                <a:cs typeface="Times New Roman Bold" charset="0"/>
                <a:sym typeface="Times New Roman Bold" charset="0"/>
              </a:rPr>
              <a:t> for </a:t>
            </a:r>
            <a:r>
              <a:rPr lang="en-US" altLang="en-US" sz="1200" u="sng" dirty="0" smtClean="0">
                <a:solidFill>
                  <a:srgbClr val="323333"/>
                </a:solidFill>
                <a:latin typeface="Times New Roman Bold" charset="0"/>
                <a:ea typeface="Times New Roman Bold" charset="0"/>
                <a:cs typeface="Times New Roman Bold" charset="0"/>
                <a:sym typeface="Times New Roman Bold" charset="0"/>
              </a:rPr>
              <a:t>pregnant </a:t>
            </a:r>
            <a:r>
              <a:rPr lang="en-US" altLang="en-US" sz="1200" dirty="0" smtClean="0">
                <a:solidFill>
                  <a:srgbClr val="323333"/>
                </a:solidFill>
                <a:latin typeface="Times New Roman Bold" charset="0"/>
                <a:ea typeface="Times New Roman Bold" charset="0"/>
                <a:cs typeface="Times New Roman Bold" charset="0"/>
                <a:sym typeface="Times New Roman Bold" charset="0"/>
              </a:rPr>
              <a:t>women living in high transmission areas, at each scheduled antenatal visit after the first trimester.</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solidFill>
                  <a:srgbClr val="323333"/>
                </a:solidFill>
                <a:latin typeface="Times New Roman Bold" charset="0"/>
                <a:ea typeface="Times New Roman Bold" charset="0"/>
                <a:cs typeface="Times New Roman Bold" charset="0"/>
                <a:sym typeface="Times New Roman Bold" charset="0"/>
              </a:rPr>
              <a:t>Infants living in high-transmission areas of Africa, 3 doses of intermittent preventive treatment with </a:t>
            </a:r>
            <a:r>
              <a:rPr lang="en-US" altLang="en-US" sz="1200" dirty="0" err="1" smtClean="0">
                <a:solidFill>
                  <a:srgbClr val="323333"/>
                </a:solidFill>
                <a:latin typeface="Times New Roman Bold" charset="0"/>
                <a:ea typeface="Times New Roman Bold" charset="0"/>
                <a:cs typeface="Times New Roman Bold" charset="0"/>
                <a:sym typeface="Times New Roman Bold" charset="0"/>
              </a:rPr>
              <a:t>sulfadoxine</a:t>
            </a:r>
            <a:r>
              <a:rPr lang="en-US" altLang="en-US" sz="1200" dirty="0" smtClean="0">
                <a:solidFill>
                  <a:srgbClr val="323333"/>
                </a:solidFill>
                <a:latin typeface="Times New Roman Bold" charset="0"/>
                <a:ea typeface="Times New Roman Bold" charset="0"/>
                <a:cs typeface="Times New Roman Bold" charset="0"/>
                <a:sym typeface="Times New Roman Bold" charset="0"/>
              </a:rPr>
              <a:t>- </a:t>
            </a:r>
            <a:r>
              <a:rPr lang="en-US" altLang="en-US" sz="1200" dirty="0" err="1" smtClean="0">
                <a:solidFill>
                  <a:srgbClr val="323333"/>
                </a:solidFill>
                <a:latin typeface="Times New Roman Bold" charset="0"/>
                <a:ea typeface="Times New Roman Bold" charset="0"/>
                <a:cs typeface="Times New Roman Bold" charset="0"/>
                <a:sym typeface="Times New Roman Bold" charset="0"/>
              </a:rPr>
              <a:t>pyrimethamine</a:t>
            </a:r>
            <a:r>
              <a:rPr lang="en-US" altLang="en-US" sz="1200" dirty="0" smtClean="0">
                <a:solidFill>
                  <a:srgbClr val="323333"/>
                </a:solidFill>
                <a:latin typeface="Times New Roman Bold" charset="0"/>
                <a:ea typeface="Times New Roman Bold" charset="0"/>
                <a:cs typeface="Times New Roman Bold" charset="0"/>
                <a:sym typeface="Times New Roman Bold" charset="0"/>
              </a:rPr>
              <a:t> is recommended delivered alongside routine vaccinations.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solidFill>
                  <a:srgbClr val="323333"/>
                </a:solidFill>
                <a:latin typeface="Times New Roman Bold" charset="0"/>
                <a:ea typeface="Times New Roman Bold" charset="0"/>
                <a:cs typeface="Times New Roman Bold" charset="0"/>
                <a:sym typeface="Times New Roman Bold" charset="0"/>
              </a:rPr>
              <a:t>Seasonal Malaria Chemoprevention as an </a:t>
            </a:r>
            <a:r>
              <a:rPr lang="en-US" altLang="en-US" sz="1200" u="sng" dirty="0" smtClean="0">
                <a:solidFill>
                  <a:srgbClr val="323333"/>
                </a:solidFill>
                <a:latin typeface="Times New Roman Bold" charset="0"/>
                <a:ea typeface="Times New Roman Bold" charset="0"/>
                <a:cs typeface="Times New Roman Bold" charset="0"/>
                <a:sym typeface="Times New Roman Bold" charset="0"/>
              </a:rPr>
              <a:t>additional malaria prevention strategy </a:t>
            </a:r>
            <a:r>
              <a:rPr lang="en-US" altLang="en-US" sz="1200" dirty="0" smtClean="0">
                <a:solidFill>
                  <a:srgbClr val="323333"/>
                </a:solidFill>
                <a:latin typeface="Times New Roman Bold" charset="0"/>
                <a:ea typeface="Times New Roman Bold" charset="0"/>
                <a:cs typeface="Times New Roman Bold" charset="0"/>
                <a:sym typeface="Times New Roman Bold" charset="0"/>
              </a:rPr>
              <a:t>for areas of the Sahel sub-Region of Africa. Involves the administration of monthly courses of </a:t>
            </a:r>
            <a:r>
              <a:rPr lang="en-US" altLang="en-US" sz="1200" dirty="0" err="1" smtClean="0">
                <a:solidFill>
                  <a:srgbClr val="323333"/>
                </a:solidFill>
                <a:latin typeface="Times New Roman Bold" charset="0"/>
                <a:ea typeface="Times New Roman Bold" charset="0"/>
                <a:cs typeface="Times New Roman Bold" charset="0"/>
                <a:sym typeface="Times New Roman Bold" charset="0"/>
              </a:rPr>
              <a:t>amodiaquine</a:t>
            </a:r>
            <a:r>
              <a:rPr lang="en-US" altLang="en-US" sz="1200" dirty="0" smtClean="0">
                <a:solidFill>
                  <a:srgbClr val="323333"/>
                </a:solidFill>
                <a:latin typeface="Times New Roman Bold" charset="0"/>
                <a:ea typeface="Times New Roman Bold" charset="0"/>
                <a:cs typeface="Times New Roman Bold" charset="0"/>
                <a:sym typeface="Times New Roman Bold" charset="0"/>
              </a:rPr>
              <a:t> plus </a:t>
            </a:r>
            <a:r>
              <a:rPr lang="en-US" altLang="en-US" sz="1200" dirty="0" err="1" smtClean="0">
                <a:solidFill>
                  <a:srgbClr val="323333"/>
                </a:solidFill>
                <a:latin typeface="Times New Roman Bold" charset="0"/>
                <a:ea typeface="Times New Roman Bold" charset="0"/>
                <a:cs typeface="Times New Roman Bold" charset="0"/>
                <a:sym typeface="Times New Roman Bold" charset="0"/>
              </a:rPr>
              <a:t>sulfadoxine</a:t>
            </a:r>
            <a:r>
              <a:rPr lang="en-US" altLang="en-US" sz="1200" dirty="0" smtClean="0">
                <a:solidFill>
                  <a:srgbClr val="323333"/>
                </a:solidFill>
                <a:latin typeface="Times New Roman Bold" charset="0"/>
                <a:ea typeface="Times New Roman Bold" charset="0"/>
                <a:cs typeface="Times New Roman Bold" charset="0"/>
                <a:sym typeface="Times New Roman Bold" charset="0"/>
              </a:rPr>
              <a:t>- </a:t>
            </a:r>
            <a:r>
              <a:rPr lang="en-US" altLang="en-US" sz="1200" dirty="0" err="1" smtClean="0">
                <a:solidFill>
                  <a:srgbClr val="323333"/>
                </a:solidFill>
                <a:latin typeface="Times New Roman Bold" charset="0"/>
                <a:ea typeface="Times New Roman Bold" charset="0"/>
                <a:cs typeface="Times New Roman Bold" charset="0"/>
                <a:sym typeface="Times New Roman Bold" charset="0"/>
              </a:rPr>
              <a:t>pyrimethamine</a:t>
            </a:r>
            <a:r>
              <a:rPr lang="en-US" altLang="en-US" sz="1200" dirty="0" smtClean="0">
                <a:solidFill>
                  <a:srgbClr val="323333"/>
                </a:solidFill>
                <a:latin typeface="Times New Roman Bold" charset="0"/>
                <a:ea typeface="Times New Roman Bold" charset="0"/>
                <a:cs typeface="Times New Roman Bold" charset="0"/>
                <a:sym typeface="Times New Roman Bold" charset="0"/>
              </a:rPr>
              <a:t> to all children under 5 years of age during the high transmission season</a:t>
            </a:r>
          </a:p>
          <a:p>
            <a:endParaRPr lang="en-US" dirty="0"/>
          </a:p>
        </p:txBody>
      </p:sp>
      <p:sp>
        <p:nvSpPr>
          <p:cNvPr id="4" name="Slide Number Placeholder 3"/>
          <p:cNvSpPr>
            <a:spLocks noGrp="1"/>
          </p:cNvSpPr>
          <p:nvPr>
            <p:ph type="sldNum" sz="quarter" idx="10"/>
          </p:nvPr>
        </p:nvSpPr>
        <p:spPr/>
        <p:txBody>
          <a:bodyPr/>
          <a:lstStyle/>
          <a:p>
            <a:fld id="{5E63BB88-27BB-704F-933C-BCB3159FDB62}" type="slidenum">
              <a:rPr lang="en-US" smtClean="0"/>
              <a:t>21</a:t>
            </a:fld>
            <a:endParaRPr lang="en-US"/>
          </a:p>
        </p:txBody>
      </p:sp>
    </p:spTree>
    <p:extLst>
      <p:ext uri="{BB962C8B-B14F-4D97-AF65-F5344CB8AC3E}">
        <p14:creationId xmlns:p14="http://schemas.microsoft.com/office/powerpoint/2010/main" val="35450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Mosquirix</a:t>
            </a:r>
            <a:r>
              <a:rPr lang="en-US" dirty="0" smtClean="0"/>
              <a:t> – is an injectable vaccine that provides partial protection against malaria in young children</a:t>
            </a:r>
          </a:p>
          <a:p>
            <a:endParaRPr lang="en-US" dirty="0"/>
          </a:p>
        </p:txBody>
      </p:sp>
      <p:sp>
        <p:nvSpPr>
          <p:cNvPr id="4" name="Slide Number Placeholder 3"/>
          <p:cNvSpPr>
            <a:spLocks noGrp="1"/>
          </p:cNvSpPr>
          <p:nvPr>
            <p:ph type="sldNum" sz="quarter" idx="10"/>
          </p:nvPr>
        </p:nvSpPr>
        <p:spPr/>
        <p:txBody>
          <a:bodyPr/>
          <a:lstStyle/>
          <a:p>
            <a:fld id="{5E63BB88-27BB-704F-933C-BCB3159FDB62}" type="slidenum">
              <a:rPr lang="en-US" smtClean="0"/>
              <a:t>22</a:t>
            </a:fld>
            <a:endParaRPr lang="en-US"/>
          </a:p>
        </p:txBody>
      </p:sp>
    </p:spTree>
    <p:extLst>
      <p:ext uri="{BB962C8B-B14F-4D97-AF65-F5344CB8AC3E}">
        <p14:creationId xmlns:p14="http://schemas.microsoft.com/office/powerpoint/2010/main" val="366798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3BB88-27BB-704F-933C-BCB3159FDB62}" type="slidenum">
              <a:rPr lang="en-US" smtClean="0"/>
              <a:t>4</a:t>
            </a:fld>
            <a:endParaRPr lang="en-US"/>
          </a:p>
        </p:txBody>
      </p:sp>
    </p:spTree>
    <p:extLst>
      <p:ext uri="{BB962C8B-B14F-4D97-AF65-F5344CB8AC3E}">
        <p14:creationId xmlns:p14="http://schemas.microsoft.com/office/powerpoint/2010/main" val="1279563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3BB88-27BB-704F-933C-BCB3159FDB62}" type="slidenum">
              <a:rPr lang="en-US" smtClean="0"/>
              <a:t>9</a:t>
            </a:fld>
            <a:endParaRPr lang="en-US"/>
          </a:p>
        </p:txBody>
      </p:sp>
    </p:spTree>
    <p:extLst>
      <p:ext uri="{BB962C8B-B14F-4D97-AF65-F5344CB8AC3E}">
        <p14:creationId xmlns:p14="http://schemas.microsoft.com/office/powerpoint/2010/main" val="1294286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Comic Sans MS" charset="0"/>
                <a:ea typeface="Comic Sans MS" charset="0"/>
                <a:cs typeface="Comic Sans MS" charset="0"/>
                <a:sym typeface="Comic Sans MS" charset="0"/>
              </a:rPr>
              <a:t>In Saudi Arabia there are considerable reduction in disease morbidity and parasite rate were achieved in the past two decades.</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5E63BB88-27BB-704F-933C-BCB3159FDB62}" type="slidenum">
              <a:rPr lang="en-US" smtClean="0"/>
              <a:t>10</a:t>
            </a:fld>
            <a:endParaRPr lang="en-US"/>
          </a:p>
        </p:txBody>
      </p:sp>
    </p:spTree>
    <p:extLst>
      <p:ext uri="{BB962C8B-B14F-4D97-AF65-F5344CB8AC3E}">
        <p14:creationId xmlns:p14="http://schemas.microsoft.com/office/powerpoint/2010/main" val="2015424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0594" name="Shape 35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anchor="ctr" compatLnSpc="1">
            <a:prstTxWarp prst="textNoShape">
              <a:avLst/>
            </a:prstTxWarp>
          </a:bodyPr>
          <a:lstStyle/>
          <a:p>
            <a:pPr>
              <a:spcBef>
                <a:spcPct val="0"/>
              </a:spcBef>
            </a:pPr>
            <a:endParaRPr lang="en-US" altLang="en-US"/>
          </a:p>
        </p:txBody>
      </p:sp>
      <p:sp>
        <p:nvSpPr>
          <p:cNvPr id="110595" name="Shape 354"/>
          <p:cNvSpPr>
            <a:spLocks noGrp="1" noRot="1" noChangeAspect="1" noTextEdit="1"/>
          </p:cNvSpPr>
          <p:nvPr>
            <p:ph type="sldImg" idx="2"/>
          </p:nvPr>
        </p:nvSpPr>
        <p:spPr>
          <a:noFill/>
        </p:spPr>
      </p:sp>
    </p:spTree>
    <p:extLst>
      <p:ext uri="{BB962C8B-B14F-4D97-AF65-F5344CB8AC3E}">
        <p14:creationId xmlns:p14="http://schemas.microsoft.com/office/powerpoint/2010/main" val="1441799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 falciparum</a:t>
            </a:r>
            <a:r>
              <a:rPr lang="en-US" dirty="0" smtClean="0"/>
              <a:t> is the most prevalent malaria parasite on the African continent. It is responsible for most malaria-related deaths globally.</a:t>
            </a:r>
          </a:p>
          <a:p>
            <a:r>
              <a:rPr lang="en-US" i="1" dirty="0" smtClean="0"/>
              <a:t>P. </a:t>
            </a:r>
            <a:r>
              <a:rPr lang="en-US" i="1" dirty="0" err="1" smtClean="0"/>
              <a:t>vivax</a:t>
            </a:r>
            <a:r>
              <a:rPr lang="en-US" dirty="0" smtClean="0"/>
              <a:t> is the dominant malaria parasite in most countries outside of sub-Saharan Africa.</a:t>
            </a:r>
          </a:p>
          <a:p>
            <a:endParaRPr lang="en-US" dirty="0"/>
          </a:p>
        </p:txBody>
      </p:sp>
      <p:sp>
        <p:nvSpPr>
          <p:cNvPr id="4" name="Slide Number Placeholder 3"/>
          <p:cNvSpPr>
            <a:spLocks noGrp="1"/>
          </p:cNvSpPr>
          <p:nvPr>
            <p:ph type="sldNum" sz="quarter" idx="10"/>
          </p:nvPr>
        </p:nvSpPr>
        <p:spPr/>
        <p:txBody>
          <a:bodyPr/>
          <a:lstStyle/>
          <a:p>
            <a:fld id="{5E63BB88-27BB-704F-933C-BCB3159FDB62}" type="slidenum">
              <a:rPr lang="en-US" smtClean="0"/>
              <a:t>13</a:t>
            </a:fld>
            <a:endParaRPr lang="en-US"/>
          </a:p>
        </p:txBody>
      </p:sp>
    </p:spTree>
    <p:extLst>
      <p:ext uri="{BB962C8B-B14F-4D97-AF65-F5344CB8AC3E}">
        <p14:creationId xmlns:p14="http://schemas.microsoft.com/office/powerpoint/2010/main" val="463544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defRPr/>
            </a:pPr>
            <a:r>
              <a:rPr lang="en-US" dirty="0" smtClean="0"/>
              <a:t>When an </a:t>
            </a:r>
            <a:r>
              <a:rPr lang="en-US" i="1" dirty="0" smtClean="0"/>
              <a:t>Anopheles</a:t>
            </a:r>
            <a:r>
              <a:rPr lang="en-US" dirty="0" smtClean="0"/>
              <a:t> mosquito bites an infected person, a small amount of blood infected with microscopic malaria parasites is taken.</a:t>
            </a:r>
          </a:p>
          <a:p>
            <a:pPr eaLnBrk="1" fontAlgn="auto" hangingPunct="1">
              <a:defRPr/>
            </a:pPr>
            <a:r>
              <a:rPr lang="en-US" dirty="0" smtClean="0"/>
              <a:t> The parasite grows and matures in the mosquito's gut for 7 days or more, then travels to the mosquito's salivary glands. </a:t>
            </a:r>
          </a:p>
          <a:p>
            <a:pPr indent="-7938" eaLnBrk="1" hangingPunct="1">
              <a:spcBef>
                <a:spcPts val="438"/>
              </a:spcBef>
              <a:buFont typeface="Georgia" charset="0"/>
              <a:buChar char="*"/>
            </a:pPr>
            <a:r>
              <a:rPr lang="en-US" altLang="en-US" dirty="0" smtClean="0">
                <a:latin typeface="Trebuchet MS" charset="0"/>
                <a:ea typeface="Trebuchet MS" charset="0"/>
                <a:cs typeface="Trebuchet MS" charset="0"/>
                <a:sym typeface="Trebuchet MS" charset="0"/>
              </a:rPr>
              <a:t>When the mosquito next takes a blood meal, these parasites mix with the saliva, are injected with the bite, and the transmission of malaria is complete.</a:t>
            </a:r>
          </a:p>
          <a:p>
            <a:pPr indent="-7938" eaLnBrk="1" hangingPunct="1">
              <a:spcBef>
                <a:spcPts val="438"/>
              </a:spcBef>
              <a:buFont typeface="Georgia" charset="0"/>
              <a:buChar char="*"/>
            </a:pPr>
            <a:endParaRPr lang="ar-SA" altLang="en-US" dirty="0" smtClean="0">
              <a:latin typeface="Trebuchet MS" charset="0"/>
              <a:ea typeface="Trebuchet MS" charset="0"/>
              <a:cs typeface="Trebuchet MS" charset="0"/>
              <a:sym typeface="Trebuchet MS" charset="0"/>
            </a:endParaRPr>
          </a:p>
          <a:p>
            <a:pPr eaLnBrk="1" fontAlgn="auto" hangingPunct="1">
              <a:defRPr/>
            </a:pPr>
            <a:r>
              <a:rPr lang="en-US" dirty="0" smtClean="0"/>
              <a:t>Once in the blood, the parasites travel to the liver and enter liver cells, to grow and multiply.</a:t>
            </a:r>
          </a:p>
          <a:p>
            <a:pPr marL="0" indent="0" eaLnBrk="1" fontAlgn="auto" hangingPunct="1">
              <a:buFont typeface="Georgia"/>
              <a:buNone/>
              <a:defRPr/>
            </a:pPr>
            <a:endParaRPr lang="en-US" dirty="0" smtClean="0"/>
          </a:p>
          <a:p>
            <a:pPr eaLnBrk="1" fontAlgn="auto" hangingPunct="1">
              <a:defRPr/>
            </a:pPr>
            <a:r>
              <a:rPr lang="en-US" dirty="0" smtClean="0"/>
              <a:t> After as few as seven days or as long as several years, the parasites leave the liver cells and enter red blood cells, which normally carry oxygen in the blood to tissues that need it.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rebuchet MS" charset="0"/>
                <a:ea typeface="Trebuchet MS" charset="0"/>
                <a:cs typeface="Trebuchet MS" charset="0"/>
                <a:sym typeface="Trebuchet MS" charset="0"/>
              </a:rPr>
              <a:t>Once in the red blood cells, the malaria parasites continue to grow and multiply. After they mature, the infected red blood cells rupture, freeing the parasites to attack and enter other red blood cells. </a:t>
            </a:r>
          </a:p>
          <a:p>
            <a:endParaRPr lang="en-US" dirty="0"/>
          </a:p>
        </p:txBody>
      </p:sp>
      <p:sp>
        <p:nvSpPr>
          <p:cNvPr id="4" name="Slide Number Placeholder 3"/>
          <p:cNvSpPr>
            <a:spLocks noGrp="1"/>
          </p:cNvSpPr>
          <p:nvPr>
            <p:ph type="sldNum" sz="quarter" idx="10"/>
          </p:nvPr>
        </p:nvSpPr>
        <p:spPr/>
        <p:txBody>
          <a:bodyPr/>
          <a:lstStyle/>
          <a:p>
            <a:fld id="{5E63BB88-27BB-704F-933C-BCB3159FDB62}" type="slidenum">
              <a:rPr lang="en-US" smtClean="0"/>
              <a:t>14</a:t>
            </a:fld>
            <a:endParaRPr lang="en-US"/>
          </a:p>
        </p:txBody>
      </p:sp>
    </p:spTree>
    <p:extLst>
      <p:ext uri="{BB962C8B-B14F-4D97-AF65-F5344CB8AC3E}">
        <p14:creationId xmlns:p14="http://schemas.microsoft.com/office/powerpoint/2010/main" val="508270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acute febrile illness</a:t>
            </a:r>
            <a:r>
              <a:rPr lang="en-US" dirty="0" smtClean="0"/>
              <a:t>., symptoms usually appear 10–15 days after the infective mosquito bite. </a:t>
            </a:r>
          </a:p>
          <a:p>
            <a:r>
              <a:rPr lang="en-US" dirty="0" smtClean="0"/>
              <a:t>The first symptoms – fever, headache, and chills– may be mild and difficult to recognize as malaria. </a:t>
            </a:r>
          </a:p>
          <a:p>
            <a:r>
              <a:rPr lang="en-US" dirty="0" smtClean="0"/>
              <a:t>If not treated within 24 hours, can progress to severe illness, often leading to death.</a:t>
            </a:r>
          </a:p>
          <a:p>
            <a:r>
              <a:rPr lang="en-US" dirty="0" smtClean="0"/>
              <a:t>severe </a:t>
            </a:r>
            <a:r>
              <a:rPr lang="en-US" dirty="0" err="1" smtClean="0"/>
              <a:t>anaemia</a:t>
            </a:r>
            <a:r>
              <a:rPr lang="en-US" dirty="0" smtClean="0"/>
              <a:t>, respiratory distress, cerebral malaria. In adults, multi-organ involvement is also frequent. </a:t>
            </a:r>
          </a:p>
          <a:p>
            <a:endParaRPr lang="en-US" dirty="0"/>
          </a:p>
        </p:txBody>
      </p:sp>
      <p:sp>
        <p:nvSpPr>
          <p:cNvPr id="4" name="Slide Number Placeholder 3"/>
          <p:cNvSpPr>
            <a:spLocks noGrp="1"/>
          </p:cNvSpPr>
          <p:nvPr>
            <p:ph type="sldNum" sz="quarter" idx="10"/>
          </p:nvPr>
        </p:nvSpPr>
        <p:spPr/>
        <p:txBody>
          <a:bodyPr/>
          <a:lstStyle/>
          <a:p>
            <a:fld id="{5E63BB88-27BB-704F-933C-BCB3159FDB62}" type="slidenum">
              <a:rPr lang="en-US" smtClean="0"/>
              <a:t>15</a:t>
            </a:fld>
            <a:endParaRPr lang="en-US"/>
          </a:p>
        </p:txBody>
      </p:sp>
    </p:spTree>
    <p:extLst>
      <p:ext uri="{BB962C8B-B14F-4D97-AF65-F5344CB8AC3E}">
        <p14:creationId xmlns:p14="http://schemas.microsoft.com/office/powerpoint/2010/main" val="1388200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fontAlgn="auto" hangingPunct="1">
              <a:spcBef>
                <a:spcPts val="0"/>
              </a:spcBef>
              <a:spcAft>
                <a:spcPts val="0"/>
              </a:spcAft>
              <a:buSzPct val="25000"/>
              <a:buFont typeface="Georgia"/>
              <a:buNone/>
              <a:defRPr/>
            </a:pPr>
            <a:r>
              <a:rPr lang="en-US" sz="1200" dirty="0" smtClean="0">
                <a:latin typeface="Times New Roman"/>
                <a:ea typeface="Times New Roman"/>
                <a:cs typeface="Times New Roman"/>
                <a:sym typeface="Times New Roman"/>
              </a:rPr>
              <a:t>having the sickle cell trait) are relatively protected against </a:t>
            </a:r>
            <a:r>
              <a:rPr lang="en-US" sz="1200" i="1" dirty="0" err="1" smtClean="0">
                <a:latin typeface="Times New Roman"/>
                <a:ea typeface="Times New Roman"/>
                <a:cs typeface="Times New Roman"/>
                <a:sym typeface="Times New Roman"/>
              </a:rPr>
              <a:t>P.falciparum</a:t>
            </a:r>
            <a:r>
              <a:rPr lang="en-US" sz="1200" dirty="0" smtClean="0">
                <a:latin typeface="Times New Roman"/>
                <a:ea typeface="Times New Roman"/>
                <a:cs typeface="Times New Roman"/>
                <a:sym typeface="Times New Roman"/>
              </a:rPr>
              <a:t> malaria</a:t>
            </a:r>
            <a:endParaRPr lang="en-US" sz="1200" b="1" dirty="0" smtClean="0">
              <a:solidFill>
                <a:srgbClr val="0070C0"/>
              </a:solidFill>
              <a:latin typeface="Times New Roman"/>
              <a:ea typeface="Times New Roman"/>
              <a:cs typeface="Times New Roman"/>
              <a:sym typeface="Times New Roman"/>
            </a:endParaRPr>
          </a:p>
          <a:p>
            <a:pPr marL="0" indent="0" eaLnBrk="1" fontAlgn="auto" hangingPunct="1">
              <a:spcBef>
                <a:spcPts val="0"/>
              </a:spcBef>
              <a:spcAft>
                <a:spcPts val="0"/>
              </a:spcAft>
              <a:buSzPct val="25000"/>
              <a:buFont typeface="Georgia"/>
              <a:buNone/>
              <a:defRPr/>
            </a:pPr>
            <a:endParaRPr lang="en-US" sz="1200" b="1" dirty="0" smtClean="0">
              <a:solidFill>
                <a:srgbClr val="0070C0"/>
              </a:solidFill>
              <a:latin typeface="Times New Roman"/>
              <a:ea typeface="Times New Roman"/>
              <a:cs typeface="Times New Roman"/>
              <a:sym typeface="Times New Roman"/>
            </a:endParaRPr>
          </a:p>
          <a:p>
            <a:pPr marL="0" indent="0" eaLnBrk="1" fontAlgn="auto" hangingPunct="1">
              <a:spcBef>
                <a:spcPts val="0"/>
              </a:spcBef>
              <a:spcAft>
                <a:spcPts val="0"/>
              </a:spcAft>
              <a:buSzPct val="25000"/>
              <a:buFont typeface="Georgia"/>
              <a:buNone/>
              <a:defRPr/>
            </a:pPr>
            <a:r>
              <a:rPr lang="en-US" sz="1200" b="1" dirty="0" smtClean="0">
                <a:solidFill>
                  <a:srgbClr val="0070C0"/>
                </a:solidFill>
                <a:latin typeface="Times New Roman"/>
                <a:ea typeface="Times New Roman"/>
                <a:cs typeface="Times New Roman"/>
                <a:sym typeface="Times New Roman"/>
              </a:rPr>
              <a:t>3- Behavioral Factors:</a:t>
            </a:r>
          </a:p>
          <a:p>
            <a:pPr marL="0" indent="0" eaLnBrk="1" fontAlgn="auto" hangingPunct="1">
              <a:lnSpc>
                <a:spcPct val="150000"/>
              </a:lnSpc>
              <a:spcBef>
                <a:spcPts val="900"/>
              </a:spcBef>
              <a:spcAft>
                <a:spcPts val="0"/>
              </a:spcAft>
              <a:buFont typeface="Georgia"/>
              <a:buNone/>
              <a:defRPr/>
            </a:pPr>
            <a:endParaRPr lang="en-US" sz="1200" dirty="0" smtClean="0">
              <a:latin typeface="Times New Roman"/>
              <a:ea typeface="Times New Roman"/>
              <a:cs typeface="Times New Roman"/>
              <a:sym typeface="Times New Roman"/>
            </a:endParaRPr>
          </a:p>
          <a:p>
            <a:pPr marL="514350" indent="-514350" eaLnBrk="1" fontAlgn="auto" hangingPunct="1">
              <a:lnSpc>
                <a:spcPct val="150000"/>
              </a:lnSpc>
              <a:spcBef>
                <a:spcPts val="900"/>
              </a:spcBef>
              <a:spcAft>
                <a:spcPts val="0"/>
              </a:spcAft>
              <a:buSzPct val="129999"/>
              <a:buFont typeface="Trebuchet MS"/>
              <a:buAutoNum type="alphaUcPeriod" startAt="6"/>
              <a:defRPr/>
            </a:pPr>
            <a:r>
              <a:rPr lang="en-US" sz="1200" dirty="0" smtClean="0">
                <a:latin typeface="Times New Roman"/>
                <a:ea typeface="Times New Roman"/>
                <a:cs typeface="Times New Roman"/>
                <a:sym typeface="Times New Roman"/>
              </a:rPr>
              <a:t>War</a:t>
            </a:r>
          </a:p>
          <a:p>
            <a:pPr marL="514350" indent="-514350" eaLnBrk="1" fontAlgn="auto" hangingPunct="1">
              <a:lnSpc>
                <a:spcPct val="150000"/>
              </a:lnSpc>
              <a:spcBef>
                <a:spcPts val="900"/>
              </a:spcBef>
              <a:spcAft>
                <a:spcPts val="0"/>
              </a:spcAft>
              <a:buSzPct val="129999"/>
              <a:buFont typeface="Trebuchet MS"/>
              <a:buAutoNum type="alphaUcPeriod" startAt="6"/>
              <a:defRPr/>
            </a:pPr>
            <a:r>
              <a:rPr lang="en-US" sz="1200" dirty="0" smtClean="0">
                <a:latin typeface="Times New Roman"/>
                <a:ea typeface="Times New Roman"/>
                <a:cs typeface="Times New Roman"/>
                <a:sym typeface="Times New Roman"/>
              </a:rPr>
              <a:t> migrations </a:t>
            </a:r>
          </a:p>
          <a:p>
            <a:pPr marL="514350" indent="-514350" eaLnBrk="1" fontAlgn="auto" hangingPunct="1">
              <a:lnSpc>
                <a:spcPct val="150000"/>
              </a:lnSpc>
              <a:spcBef>
                <a:spcPts val="900"/>
              </a:spcBef>
              <a:buSzPct val="129999"/>
              <a:buFont typeface="Trebuchet MS"/>
              <a:buAutoNum type="alphaUcPeriod" startAt="6"/>
              <a:defRPr/>
            </a:pPr>
            <a:r>
              <a:rPr lang="en-US" sz="1200" dirty="0" smtClean="0">
                <a:latin typeface="Times New Roman"/>
                <a:ea typeface="Times New Roman"/>
                <a:cs typeface="Times New Roman"/>
                <a:sym typeface="Times New Roman"/>
              </a:rPr>
              <a:t> tourism.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solidFill>
                  <a:srgbClr val="000000"/>
                </a:solidFill>
                <a:latin typeface="Times New Roman" charset="0"/>
                <a:ea typeface="Times New Roman" charset="0"/>
                <a:cs typeface="Times New Roman" charset="0"/>
                <a:sym typeface="Times New Roman" charset="0"/>
              </a:rPr>
              <a:t> may expose non-immune individuals to an environment with high malaria transmission</a:t>
            </a:r>
          </a:p>
          <a:p>
            <a:endParaRPr lang="en-US" dirty="0"/>
          </a:p>
        </p:txBody>
      </p:sp>
      <p:sp>
        <p:nvSpPr>
          <p:cNvPr id="4" name="Slide Number Placeholder 3"/>
          <p:cNvSpPr>
            <a:spLocks noGrp="1"/>
          </p:cNvSpPr>
          <p:nvPr>
            <p:ph type="sldNum" sz="quarter" idx="10"/>
          </p:nvPr>
        </p:nvSpPr>
        <p:spPr/>
        <p:txBody>
          <a:bodyPr/>
          <a:lstStyle/>
          <a:p>
            <a:fld id="{5E63BB88-27BB-704F-933C-BCB3159FDB62}" type="slidenum">
              <a:rPr lang="en-US" smtClean="0"/>
              <a:t>17</a:t>
            </a:fld>
            <a:endParaRPr lang="en-US"/>
          </a:p>
        </p:txBody>
      </p:sp>
    </p:spTree>
    <p:extLst>
      <p:ext uri="{BB962C8B-B14F-4D97-AF65-F5344CB8AC3E}">
        <p14:creationId xmlns:p14="http://schemas.microsoft.com/office/powerpoint/2010/main" val="709247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C1444D-9A3D-BA44-901E-57E613EA3FF0}" type="datetimeFigureOut">
              <a:rPr lang="en-US" smtClean="0"/>
              <a:t>11/21/17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A5678-12D5-B243-B3F6-2707264DDC9E}" type="slidenum">
              <a:rPr lang="en-US" smtClean="0"/>
              <a:t>‹#›</a:t>
            </a:fld>
            <a:endParaRPr lang="en-US"/>
          </a:p>
        </p:txBody>
      </p:sp>
    </p:spTree>
    <p:extLst>
      <p:ext uri="{BB962C8B-B14F-4D97-AF65-F5344CB8AC3E}">
        <p14:creationId xmlns:p14="http://schemas.microsoft.com/office/powerpoint/2010/main" val="1040925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C1444D-9A3D-BA44-901E-57E613EA3FF0}" type="datetimeFigureOut">
              <a:rPr lang="en-US" smtClean="0"/>
              <a:t>11/21/17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6A5678-12D5-B243-B3F6-2707264DDC9E}" type="slidenum">
              <a:rPr lang="en-US" smtClean="0"/>
              <a:t>‹#›</a:t>
            </a:fld>
            <a:endParaRPr lang="en-US"/>
          </a:p>
        </p:txBody>
      </p:sp>
    </p:spTree>
    <p:extLst>
      <p:ext uri="{BB962C8B-B14F-4D97-AF65-F5344CB8AC3E}">
        <p14:creationId xmlns:p14="http://schemas.microsoft.com/office/powerpoint/2010/main" val="419651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C1444D-9A3D-BA44-901E-57E613EA3FF0}" type="datetimeFigureOut">
              <a:rPr lang="en-US" smtClean="0"/>
              <a:t>11/21/17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A5678-12D5-B243-B3F6-2707264DDC9E}" type="slidenum">
              <a:rPr lang="en-US" smtClean="0"/>
              <a:t>‹#›</a:t>
            </a:fld>
            <a:endParaRPr lang="en-US"/>
          </a:p>
        </p:txBody>
      </p:sp>
    </p:spTree>
    <p:extLst>
      <p:ext uri="{BB962C8B-B14F-4D97-AF65-F5344CB8AC3E}">
        <p14:creationId xmlns:p14="http://schemas.microsoft.com/office/powerpoint/2010/main" val="747102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C1444D-9A3D-BA44-901E-57E613EA3FF0}" type="datetimeFigureOut">
              <a:rPr lang="en-US" smtClean="0"/>
              <a:t>11/21/17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A5678-12D5-B243-B3F6-2707264DDC9E}"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3455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C1444D-9A3D-BA44-901E-57E613EA3FF0}" type="datetimeFigureOut">
              <a:rPr lang="en-US" smtClean="0"/>
              <a:t>11/21/17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A5678-12D5-B243-B3F6-2707264DDC9E}" type="slidenum">
              <a:rPr lang="en-US" smtClean="0"/>
              <a:t>‹#›</a:t>
            </a:fld>
            <a:endParaRPr lang="en-US"/>
          </a:p>
        </p:txBody>
      </p:sp>
    </p:spTree>
    <p:extLst>
      <p:ext uri="{BB962C8B-B14F-4D97-AF65-F5344CB8AC3E}">
        <p14:creationId xmlns:p14="http://schemas.microsoft.com/office/powerpoint/2010/main" val="1245822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6C1444D-9A3D-BA44-901E-57E613EA3FF0}" type="datetimeFigureOut">
              <a:rPr lang="en-US" smtClean="0"/>
              <a:t>11/21/17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A5678-12D5-B243-B3F6-2707264DDC9E}" type="slidenum">
              <a:rPr lang="en-US" smtClean="0"/>
              <a:t>‹#›</a:t>
            </a:fld>
            <a:endParaRPr lang="en-US"/>
          </a:p>
        </p:txBody>
      </p:sp>
    </p:spTree>
    <p:extLst>
      <p:ext uri="{BB962C8B-B14F-4D97-AF65-F5344CB8AC3E}">
        <p14:creationId xmlns:p14="http://schemas.microsoft.com/office/powerpoint/2010/main" val="570325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6C1444D-9A3D-BA44-901E-57E613EA3FF0}" type="datetimeFigureOut">
              <a:rPr lang="en-US" smtClean="0"/>
              <a:t>11/21/17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A5678-12D5-B243-B3F6-2707264DDC9E}" type="slidenum">
              <a:rPr lang="en-US" smtClean="0"/>
              <a:t>‹#›</a:t>
            </a:fld>
            <a:endParaRPr lang="en-US"/>
          </a:p>
        </p:txBody>
      </p:sp>
    </p:spTree>
    <p:extLst>
      <p:ext uri="{BB962C8B-B14F-4D97-AF65-F5344CB8AC3E}">
        <p14:creationId xmlns:p14="http://schemas.microsoft.com/office/powerpoint/2010/main" val="1237010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C1444D-9A3D-BA44-901E-57E613EA3FF0}" type="datetimeFigureOut">
              <a:rPr lang="en-US" smtClean="0"/>
              <a:t>11/21/17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A5678-12D5-B243-B3F6-2707264DDC9E}" type="slidenum">
              <a:rPr lang="en-US" smtClean="0"/>
              <a:t>‹#›</a:t>
            </a:fld>
            <a:endParaRPr lang="en-US"/>
          </a:p>
        </p:txBody>
      </p:sp>
    </p:spTree>
    <p:extLst>
      <p:ext uri="{BB962C8B-B14F-4D97-AF65-F5344CB8AC3E}">
        <p14:creationId xmlns:p14="http://schemas.microsoft.com/office/powerpoint/2010/main" val="648135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C1444D-9A3D-BA44-901E-57E613EA3FF0}" type="datetimeFigureOut">
              <a:rPr lang="en-US" smtClean="0"/>
              <a:t>11/21/17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A5678-12D5-B243-B3F6-2707264DDC9E}" type="slidenum">
              <a:rPr lang="en-US" smtClean="0"/>
              <a:t>‹#›</a:t>
            </a:fld>
            <a:endParaRPr lang="en-US"/>
          </a:p>
        </p:txBody>
      </p:sp>
    </p:spTree>
    <p:extLst>
      <p:ext uri="{BB962C8B-B14F-4D97-AF65-F5344CB8AC3E}">
        <p14:creationId xmlns:p14="http://schemas.microsoft.com/office/powerpoint/2010/main" val="117903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C1444D-9A3D-BA44-901E-57E613EA3FF0}" type="datetimeFigureOut">
              <a:rPr lang="en-US" smtClean="0"/>
              <a:t>11/21/17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A5678-12D5-B243-B3F6-2707264DDC9E}" type="slidenum">
              <a:rPr lang="en-US" smtClean="0"/>
              <a:t>‹#›</a:t>
            </a:fld>
            <a:endParaRPr lang="en-US"/>
          </a:p>
        </p:txBody>
      </p:sp>
    </p:spTree>
    <p:extLst>
      <p:ext uri="{BB962C8B-B14F-4D97-AF65-F5344CB8AC3E}">
        <p14:creationId xmlns:p14="http://schemas.microsoft.com/office/powerpoint/2010/main" val="1426837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C1444D-9A3D-BA44-901E-57E613EA3FF0}" type="datetimeFigureOut">
              <a:rPr lang="en-US" smtClean="0"/>
              <a:t>11/21/17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A5678-12D5-B243-B3F6-2707264DDC9E}" type="slidenum">
              <a:rPr lang="en-US" smtClean="0"/>
              <a:t>‹#›</a:t>
            </a:fld>
            <a:endParaRPr lang="en-US"/>
          </a:p>
        </p:txBody>
      </p:sp>
    </p:spTree>
    <p:extLst>
      <p:ext uri="{BB962C8B-B14F-4D97-AF65-F5344CB8AC3E}">
        <p14:creationId xmlns:p14="http://schemas.microsoft.com/office/powerpoint/2010/main" val="2061073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C1444D-9A3D-BA44-901E-57E613EA3FF0}" type="datetimeFigureOut">
              <a:rPr lang="en-US" smtClean="0"/>
              <a:t>11/21/17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6A5678-12D5-B243-B3F6-2707264DDC9E}" type="slidenum">
              <a:rPr lang="en-US" smtClean="0"/>
              <a:t>‹#›</a:t>
            </a:fld>
            <a:endParaRPr lang="en-US"/>
          </a:p>
        </p:txBody>
      </p:sp>
    </p:spTree>
    <p:extLst>
      <p:ext uri="{BB962C8B-B14F-4D97-AF65-F5344CB8AC3E}">
        <p14:creationId xmlns:p14="http://schemas.microsoft.com/office/powerpoint/2010/main" val="1553374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C1444D-9A3D-BA44-901E-57E613EA3FF0}" type="datetimeFigureOut">
              <a:rPr lang="en-US" smtClean="0"/>
              <a:t>11/21/17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6A5678-12D5-B243-B3F6-2707264DDC9E}" type="slidenum">
              <a:rPr lang="en-US" smtClean="0"/>
              <a:t>‹#›</a:t>
            </a:fld>
            <a:endParaRPr lang="en-US"/>
          </a:p>
        </p:txBody>
      </p:sp>
    </p:spTree>
    <p:extLst>
      <p:ext uri="{BB962C8B-B14F-4D97-AF65-F5344CB8AC3E}">
        <p14:creationId xmlns:p14="http://schemas.microsoft.com/office/powerpoint/2010/main" val="600508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6C1444D-9A3D-BA44-901E-57E613EA3FF0}" type="datetimeFigureOut">
              <a:rPr lang="en-US" smtClean="0"/>
              <a:t>11/21/17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46A5678-12D5-B243-B3F6-2707264DDC9E}" type="slidenum">
              <a:rPr lang="en-US" smtClean="0"/>
              <a:t>‹#›</a:t>
            </a:fld>
            <a:endParaRPr lang="en-US"/>
          </a:p>
        </p:txBody>
      </p:sp>
    </p:spTree>
    <p:extLst>
      <p:ext uri="{BB962C8B-B14F-4D97-AF65-F5344CB8AC3E}">
        <p14:creationId xmlns:p14="http://schemas.microsoft.com/office/powerpoint/2010/main" val="1712550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6C1444D-9A3D-BA44-901E-57E613EA3FF0}" type="datetimeFigureOut">
              <a:rPr lang="en-US" smtClean="0"/>
              <a:t>11/21/17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46A5678-12D5-B243-B3F6-2707264DDC9E}" type="slidenum">
              <a:rPr lang="en-US" smtClean="0"/>
              <a:t>‹#›</a:t>
            </a:fld>
            <a:endParaRPr lang="en-US"/>
          </a:p>
        </p:txBody>
      </p:sp>
    </p:spTree>
    <p:extLst>
      <p:ext uri="{BB962C8B-B14F-4D97-AF65-F5344CB8AC3E}">
        <p14:creationId xmlns:p14="http://schemas.microsoft.com/office/powerpoint/2010/main" val="118848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E6C1444D-9A3D-BA44-901E-57E613EA3FF0}" type="datetimeFigureOut">
              <a:rPr lang="en-US" smtClean="0"/>
              <a:t>11/21/17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46A5678-12D5-B243-B3F6-2707264DDC9E}" type="slidenum">
              <a:rPr lang="en-US" smtClean="0"/>
              <a:t>‹#›</a:t>
            </a:fld>
            <a:endParaRPr lang="en-US"/>
          </a:p>
        </p:txBody>
      </p:sp>
    </p:spTree>
    <p:extLst>
      <p:ext uri="{BB962C8B-B14F-4D97-AF65-F5344CB8AC3E}">
        <p14:creationId xmlns:p14="http://schemas.microsoft.com/office/powerpoint/2010/main" val="332376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C1444D-9A3D-BA44-901E-57E613EA3FF0}" type="datetimeFigureOut">
              <a:rPr lang="en-US" smtClean="0"/>
              <a:t>11/21/17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6A5678-12D5-B243-B3F6-2707264DDC9E}" type="slidenum">
              <a:rPr lang="en-US" smtClean="0"/>
              <a:t>‹#›</a:t>
            </a:fld>
            <a:endParaRPr lang="en-US"/>
          </a:p>
        </p:txBody>
      </p:sp>
    </p:spTree>
    <p:extLst>
      <p:ext uri="{BB962C8B-B14F-4D97-AF65-F5344CB8AC3E}">
        <p14:creationId xmlns:p14="http://schemas.microsoft.com/office/powerpoint/2010/main" val="646046110"/>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6C1444D-9A3D-BA44-901E-57E613EA3FF0}" type="datetimeFigureOut">
              <a:rPr lang="en-US" smtClean="0"/>
              <a:t>11/21/17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46A5678-12D5-B243-B3F6-2707264DDC9E}" type="slidenum">
              <a:rPr lang="en-US" smtClean="0"/>
              <a:t>‹#›</a:t>
            </a:fld>
            <a:endParaRPr lang="en-US"/>
          </a:p>
        </p:txBody>
      </p:sp>
    </p:spTree>
    <p:extLst>
      <p:ext uri="{BB962C8B-B14F-4D97-AF65-F5344CB8AC3E}">
        <p14:creationId xmlns:p14="http://schemas.microsoft.com/office/powerpoint/2010/main" val="138576194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ho.int/mediacentre/factsheets/fs094/e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5255" y="959065"/>
            <a:ext cx="3941379" cy="1216572"/>
          </a:xfrm>
        </p:spPr>
        <p:txBody>
          <a:bodyPr/>
          <a:lstStyle/>
          <a:p>
            <a:r>
              <a:rPr lang="en-US" smtClean="0"/>
              <a:t>Malaria </a:t>
            </a:r>
            <a:endParaRPr lang="en-US"/>
          </a:p>
        </p:txBody>
      </p:sp>
      <p:sp>
        <p:nvSpPr>
          <p:cNvPr id="3" name="Subtitle 2"/>
          <p:cNvSpPr>
            <a:spLocks noGrp="1"/>
          </p:cNvSpPr>
          <p:nvPr>
            <p:ph type="subTitle" idx="1"/>
          </p:nvPr>
        </p:nvSpPr>
        <p:spPr>
          <a:xfrm>
            <a:off x="4108167" y="5360279"/>
            <a:ext cx="3585414" cy="646385"/>
          </a:xfrm>
        </p:spPr>
        <p:txBody>
          <a:bodyPr/>
          <a:lstStyle/>
          <a:p>
            <a:r>
              <a:rPr lang="en-US" dirty="0" smtClean="0"/>
              <a:t>Dr. </a:t>
            </a:r>
            <a:r>
              <a:rPr lang="en-US" dirty="0" err="1" smtClean="0"/>
              <a:t>Afnan</a:t>
            </a:r>
            <a:r>
              <a:rPr lang="en-US" dirty="0" smtClean="0"/>
              <a:t> </a:t>
            </a:r>
            <a:r>
              <a:rPr lang="en-US" dirty="0" err="1" smtClean="0"/>
              <a:t>YOunis</a:t>
            </a:r>
            <a:endParaRPr lang="en-US" dirty="0"/>
          </a:p>
        </p:txBody>
      </p:sp>
      <p:pic>
        <p:nvPicPr>
          <p:cNvPr id="4" name="Shape 103"/>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7994" y="2218926"/>
            <a:ext cx="4779579" cy="289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521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614854"/>
            <a:ext cx="9404723" cy="1238393"/>
          </a:xfrm>
        </p:spPr>
        <p:txBody>
          <a:bodyPr/>
          <a:lstStyle/>
          <a:p>
            <a:r>
              <a:rPr lang="en-US"/>
              <a:t>Malaria in Saudi Arabia</a:t>
            </a:r>
            <a:endParaRPr lang="en-US" dirty="0"/>
          </a:p>
        </p:txBody>
      </p:sp>
      <p:sp>
        <p:nvSpPr>
          <p:cNvPr id="3" name="Content Placeholder 2"/>
          <p:cNvSpPr>
            <a:spLocks noGrp="1"/>
          </p:cNvSpPr>
          <p:nvPr>
            <p:ph idx="1"/>
          </p:nvPr>
        </p:nvSpPr>
        <p:spPr/>
        <p:txBody>
          <a:bodyPr>
            <a:normAutofit/>
          </a:bodyPr>
          <a:lstStyle/>
          <a:p>
            <a:pPr marL="158750" indent="-158750">
              <a:lnSpc>
                <a:spcPct val="150000"/>
              </a:lnSpc>
              <a:buFontTx/>
              <a:buChar char="•"/>
            </a:pPr>
            <a:r>
              <a:rPr lang="en-US" altLang="en-US" sz="2800" dirty="0">
                <a:sym typeface="Comic Sans MS" charset="0"/>
              </a:rPr>
              <a:t> Malaria outbreak in 1998.</a:t>
            </a:r>
          </a:p>
          <a:p>
            <a:pPr marL="158750" indent="-158750">
              <a:lnSpc>
                <a:spcPct val="150000"/>
              </a:lnSpc>
              <a:buFontTx/>
              <a:buChar char="•"/>
            </a:pPr>
            <a:r>
              <a:rPr lang="en-US" altLang="en-US" sz="2800" dirty="0">
                <a:sym typeface="Comic Sans MS" charset="0"/>
              </a:rPr>
              <a:t>S</a:t>
            </a:r>
            <a:r>
              <a:rPr lang="en-US" altLang="en-US" sz="2800" dirty="0">
                <a:sym typeface="Comic Sans MS" charset="0"/>
              </a:rPr>
              <a:t>ince then, only a few cases were reported</a:t>
            </a:r>
          </a:p>
          <a:p>
            <a:pPr marL="158750" indent="-158750">
              <a:lnSpc>
                <a:spcPct val="150000"/>
              </a:lnSpc>
              <a:buFontTx/>
              <a:buChar char="•"/>
            </a:pPr>
            <a:r>
              <a:rPr lang="en-US" altLang="en-US" sz="2800" dirty="0">
                <a:sym typeface="Comic Sans MS" charset="0"/>
              </a:rPr>
              <a:t>In 2012 , only 82 cases of malaria were reported..</a:t>
            </a:r>
          </a:p>
          <a:p>
            <a:pPr marL="139700" indent="-139700">
              <a:lnSpc>
                <a:spcPct val="150000"/>
              </a:lnSpc>
              <a:buFontTx/>
              <a:buChar char="•"/>
            </a:pPr>
            <a:r>
              <a:rPr lang="en-US" altLang="en-US" sz="2800" dirty="0">
                <a:sym typeface="Comic Sans MS" charset="0"/>
              </a:rPr>
              <a:t>The proportion of imported malaria has increased from 23% to 99% of total detected cases. </a:t>
            </a:r>
          </a:p>
          <a:p>
            <a:pPr marL="139700" indent="-139700">
              <a:lnSpc>
                <a:spcPct val="150000"/>
              </a:lnSpc>
              <a:buClr>
                <a:srgbClr val="C3260C"/>
              </a:buClr>
              <a:buNone/>
            </a:pPr>
            <a:endParaRPr lang="en-US" altLang="en-US" dirty="0" smtClean="0">
              <a:latin typeface="Comic Sans MS" charset="0"/>
              <a:ea typeface="Comic Sans MS" charset="0"/>
              <a:cs typeface="Comic Sans MS" charset="0"/>
              <a:sym typeface="Comic Sans MS" charset="0"/>
            </a:endParaRPr>
          </a:p>
          <a:p>
            <a:pPr marL="158750" indent="-158750">
              <a:lnSpc>
                <a:spcPct val="150000"/>
              </a:lnSpc>
              <a:buFontTx/>
              <a:buChar char="•"/>
            </a:pPr>
            <a:endParaRPr lang="en-US" dirty="0"/>
          </a:p>
        </p:txBody>
      </p:sp>
    </p:spTree>
    <p:extLst>
      <p:ext uri="{BB962C8B-B14F-4D97-AF65-F5344CB8AC3E}">
        <p14:creationId xmlns:p14="http://schemas.microsoft.com/office/powerpoint/2010/main" val="1587541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defTabSz="885825">
              <a:lnSpc>
                <a:spcPct val="150000"/>
              </a:lnSpc>
              <a:buClr>
                <a:srgbClr val="C3260C"/>
              </a:buClr>
              <a:buFont typeface="Wingdings" charset="2"/>
              <a:buChar char="v"/>
            </a:pPr>
            <a:r>
              <a:rPr lang="en-US" altLang="en-US" sz="2800" b="1" dirty="0">
                <a:sym typeface="Comic Sans MS" charset="0"/>
              </a:rPr>
              <a:t>I</a:t>
            </a:r>
            <a:r>
              <a:rPr lang="en-US" altLang="en-US" sz="2800" b="1" dirty="0" smtClean="0">
                <a:sym typeface="Comic Sans MS" charset="0"/>
              </a:rPr>
              <a:t>mported malaria: </a:t>
            </a:r>
            <a:r>
              <a:rPr lang="en-US" altLang="en-US" sz="2800" dirty="0">
                <a:sym typeface="Comic Sans MS" charset="0"/>
              </a:rPr>
              <a:t>via asymptomatic travelers from malaria endemic areas, sustains a threat for possible resurgence of local transmission:</a:t>
            </a:r>
          </a:p>
          <a:p>
            <a:pPr defTabSz="885825">
              <a:lnSpc>
                <a:spcPct val="150000"/>
              </a:lnSpc>
              <a:buClr>
                <a:srgbClr val="C3260C"/>
              </a:buClr>
              <a:buNone/>
            </a:pPr>
            <a:r>
              <a:rPr lang="en-US" altLang="en-US" sz="2800" dirty="0" smtClean="0">
                <a:sym typeface="Comic Sans MS" charset="0"/>
              </a:rPr>
              <a:t>	Workers</a:t>
            </a:r>
            <a:r>
              <a:rPr lang="en-US" altLang="en-US" sz="2800" dirty="0">
                <a:sym typeface="Comic Sans MS" charset="0"/>
              </a:rPr>
              <a:t>, immigrants, </a:t>
            </a:r>
            <a:r>
              <a:rPr lang="en-US" altLang="en-US" sz="2800" dirty="0" smtClean="0">
                <a:sym typeface="Comic Sans MS" charset="0"/>
              </a:rPr>
              <a:t>pilgrims.</a:t>
            </a:r>
            <a:endParaRPr lang="en-US" altLang="en-US" sz="2400" dirty="0" smtClean="0">
              <a:latin typeface="Comic Sans MS" charset="0"/>
              <a:ea typeface="Comic Sans MS" charset="0"/>
              <a:cs typeface="Comic Sans MS" charset="0"/>
              <a:sym typeface="Comic Sans MS" charset="0"/>
            </a:endParaRPr>
          </a:p>
        </p:txBody>
      </p:sp>
    </p:spTree>
    <p:extLst>
      <p:ext uri="{BB962C8B-B14F-4D97-AF65-F5344CB8AC3E}">
        <p14:creationId xmlns:p14="http://schemas.microsoft.com/office/powerpoint/2010/main" val="1244767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txBox="1">
            <a:spLocks noGrp="1"/>
          </p:cNvSpPr>
          <p:nvPr>
            <p:ph type="ctrTitle"/>
          </p:nvPr>
        </p:nvSpPr>
        <p:spPr>
          <a:xfrm>
            <a:off x="993228" y="409903"/>
            <a:ext cx="8912772" cy="1074411"/>
          </a:xfrm>
        </p:spPr>
        <p:txBody>
          <a:bodyPr vert="horz" lIns="91440" tIns="45700" rIns="91440" bIns="45700" rtlCol="0" anchor="b">
            <a:noAutofit/>
          </a:bodyPr>
          <a:lstStyle/>
          <a:p>
            <a:pPr indent="-462280">
              <a:buSzPct val="128000"/>
              <a:defRPr/>
            </a:pPr>
            <a:r>
              <a:rPr lang="en-US" sz="3600" dirty="0">
                <a:solidFill>
                  <a:schemeClr val="tx1"/>
                </a:solidFill>
                <a:ea typeface="Times New Roman"/>
                <a:cs typeface="Times New Roman"/>
                <a:sym typeface="Times New Roman"/>
              </a:rPr>
              <a:t>Analytical Epidemiology Triad:</a:t>
            </a:r>
          </a:p>
        </p:txBody>
      </p:sp>
      <p:pic>
        <p:nvPicPr>
          <p:cNvPr id="58371" name="Shape 347"/>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1975" y="2716928"/>
            <a:ext cx="312420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Shape 348"/>
          <p:cNvSpPr txBox="1">
            <a:spLocks noChangeArrowheads="1"/>
          </p:cNvSpPr>
          <p:nvPr/>
        </p:nvSpPr>
        <p:spPr bwMode="auto">
          <a:xfrm>
            <a:off x="5286375" y="1919400"/>
            <a:ext cx="12954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buSzPct val="25000"/>
            </a:pPr>
            <a:r>
              <a:rPr lang="en-US" altLang="en-US" sz="3000" dirty="0">
                <a:solidFill>
                  <a:schemeClr val="tx1"/>
                </a:solidFill>
                <a:latin typeface="+mn-lt"/>
                <a:ea typeface="Times New Roman" charset="0"/>
                <a:cs typeface="Times New Roman" charset="0"/>
                <a:sym typeface="Times New Roman" charset="0"/>
              </a:rPr>
              <a:t>HOST</a:t>
            </a:r>
          </a:p>
        </p:txBody>
      </p:sp>
      <p:sp>
        <p:nvSpPr>
          <p:cNvPr id="58373" name="Shape 349"/>
          <p:cNvSpPr txBox="1">
            <a:spLocks noChangeArrowheads="1"/>
          </p:cNvSpPr>
          <p:nvPr/>
        </p:nvSpPr>
        <p:spPr bwMode="auto">
          <a:xfrm>
            <a:off x="7538224" y="5296890"/>
            <a:ext cx="3124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buClr>
                <a:schemeClr val="accent2"/>
              </a:buClr>
              <a:buSzPct val="25000"/>
              <a:buFont typeface="Noto Symbol" charset="0"/>
              <a:buNone/>
            </a:pPr>
            <a:r>
              <a:rPr lang="en-US" altLang="en-US" sz="3000" dirty="0">
                <a:solidFill>
                  <a:schemeClr val="tx1"/>
                </a:solidFill>
                <a:latin typeface="+mn-lt"/>
                <a:ea typeface="Times New Roman" charset="0"/>
                <a:cs typeface="Times New Roman" charset="0"/>
                <a:sym typeface="Times New Roman" charset="0"/>
              </a:rPr>
              <a:t>ENVIRONMENT</a:t>
            </a:r>
          </a:p>
        </p:txBody>
      </p:sp>
      <p:sp>
        <p:nvSpPr>
          <p:cNvPr id="58374" name="Shape 350"/>
          <p:cNvSpPr txBox="1">
            <a:spLocks noChangeArrowheads="1"/>
          </p:cNvSpPr>
          <p:nvPr/>
        </p:nvSpPr>
        <p:spPr bwMode="auto">
          <a:xfrm>
            <a:off x="2784911" y="5312655"/>
            <a:ext cx="1752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buSzPct val="25000"/>
            </a:pPr>
            <a:r>
              <a:rPr lang="en-US" altLang="en-US" sz="3000" dirty="0">
                <a:solidFill>
                  <a:schemeClr val="tx1"/>
                </a:solidFill>
                <a:latin typeface="+mn-lt"/>
                <a:ea typeface="Times New Roman" charset="0"/>
                <a:cs typeface="Times New Roman" charset="0"/>
                <a:sym typeface="Times New Roman" charset="0"/>
              </a:rPr>
              <a:t>AGENT</a:t>
            </a:r>
          </a:p>
        </p:txBody>
      </p:sp>
    </p:spTree>
    <p:extLst>
      <p:ext uri="{BB962C8B-B14F-4D97-AF65-F5344CB8AC3E}">
        <p14:creationId xmlns:p14="http://schemas.microsoft.com/office/powerpoint/2010/main" val="2075122046"/>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Plasmodium Parasites:</a:t>
            </a:r>
            <a:endParaRPr lang="en-US" dirty="0"/>
          </a:p>
        </p:txBody>
      </p:sp>
      <p:sp>
        <p:nvSpPr>
          <p:cNvPr id="3" name="Content Placeholder 2"/>
          <p:cNvSpPr>
            <a:spLocks noGrp="1"/>
          </p:cNvSpPr>
          <p:nvPr>
            <p:ph idx="1"/>
          </p:nvPr>
        </p:nvSpPr>
        <p:spPr>
          <a:xfrm>
            <a:off x="851338" y="1655380"/>
            <a:ext cx="10830910" cy="4593020"/>
          </a:xfrm>
        </p:spPr>
        <p:txBody>
          <a:bodyPr>
            <a:noAutofit/>
          </a:bodyPr>
          <a:lstStyle/>
          <a:p>
            <a:r>
              <a:rPr lang="en-US" sz="2800" dirty="0"/>
              <a:t>The parasites are </a:t>
            </a:r>
            <a:r>
              <a:rPr lang="en-US" sz="2800" dirty="0">
                <a:solidFill>
                  <a:schemeClr val="accent1">
                    <a:lumMod val="60000"/>
                    <a:lumOff val="40000"/>
                  </a:schemeClr>
                </a:solidFill>
              </a:rPr>
              <a:t>spread</a:t>
            </a:r>
            <a:r>
              <a:rPr lang="en-US" sz="2800" dirty="0"/>
              <a:t> to people through </a:t>
            </a:r>
            <a:r>
              <a:rPr lang="en-US" sz="2800" b="1" dirty="0"/>
              <a:t>the bites of infected female Anopheles mosquitoes (vector)</a:t>
            </a:r>
            <a:r>
              <a:rPr lang="en-US" sz="2800" dirty="0"/>
              <a:t>.</a:t>
            </a:r>
          </a:p>
          <a:p>
            <a:r>
              <a:rPr lang="en-US" sz="2800" b="1" dirty="0"/>
              <a:t>Five</a:t>
            </a:r>
            <a:r>
              <a:rPr lang="en-US" sz="2800" dirty="0"/>
              <a:t> parasite species that cause malaria in humans</a:t>
            </a:r>
          </a:p>
          <a:p>
            <a:r>
              <a:rPr lang="en-US" sz="2800" b="1" dirty="0" smtClean="0"/>
              <a:t>P</a:t>
            </a:r>
            <a:r>
              <a:rPr lang="en-US" sz="2800" b="1" dirty="0"/>
              <a:t>. falciparum and P. </a:t>
            </a:r>
            <a:r>
              <a:rPr lang="en-US" sz="2800" b="1" dirty="0" err="1" smtClean="0"/>
              <a:t>vivax</a:t>
            </a:r>
            <a:r>
              <a:rPr lang="en-US" sz="2800" b="1" dirty="0" smtClean="0"/>
              <a:t> </a:t>
            </a:r>
            <a:r>
              <a:rPr lang="en-US" sz="2800" dirty="0"/>
              <a:t>pose the greatest threat. </a:t>
            </a:r>
          </a:p>
          <a:p>
            <a:endParaRPr lang="en-US" sz="2800" dirty="0"/>
          </a:p>
          <a:p>
            <a:r>
              <a:rPr lang="en-US" sz="2800" dirty="0">
                <a:solidFill>
                  <a:schemeClr val="accent1">
                    <a:lumMod val="60000"/>
                    <a:lumOff val="40000"/>
                  </a:schemeClr>
                </a:solidFill>
              </a:rPr>
              <a:t>Other modes of transmission:</a:t>
            </a:r>
          </a:p>
          <a:p>
            <a:r>
              <a:rPr lang="en-US" sz="2800" dirty="0"/>
              <a:t>From mother to unborn child</a:t>
            </a:r>
          </a:p>
          <a:p>
            <a:r>
              <a:rPr lang="en-US" sz="2800" dirty="0"/>
              <a:t>Blood transfusion </a:t>
            </a:r>
          </a:p>
        </p:txBody>
      </p:sp>
    </p:spTree>
    <p:extLst>
      <p:ext uri="{BB962C8B-B14F-4D97-AF65-F5344CB8AC3E}">
        <p14:creationId xmlns:p14="http://schemas.microsoft.com/office/powerpoint/2010/main" val="1762865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885255" cy="1400530"/>
          </a:xfrm>
        </p:spPr>
        <p:txBody>
          <a:bodyPr/>
          <a:lstStyle/>
          <a:p>
            <a:r>
              <a:rPr lang="en-US" sz="4000" dirty="0"/>
              <a:t>Plasmodium </a:t>
            </a:r>
            <a:r>
              <a:rPr lang="en-US" sz="4000" dirty="0" smtClean="0"/>
              <a:t>Parasites transmission and lifecycle:</a:t>
            </a:r>
            <a:endParaRPr lang="en-US" sz="4000" dirty="0"/>
          </a:p>
        </p:txBody>
      </p:sp>
      <p:pic>
        <p:nvPicPr>
          <p:cNvPr id="4" name="Content Placeholder 3" descr="Malaria-fig.jp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27315" y="1848460"/>
            <a:ext cx="7683791" cy="4731020"/>
          </a:xfrm>
        </p:spPr>
      </p:pic>
    </p:spTree>
    <p:extLst>
      <p:ext uri="{BB962C8B-B14F-4D97-AF65-F5344CB8AC3E}">
        <p14:creationId xmlns:p14="http://schemas.microsoft.com/office/powerpoint/2010/main" val="411873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1083828"/>
              </p:ext>
            </p:extLst>
          </p:nvPr>
        </p:nvGraphicFramePr>
        <p:xfrm>
          <a:off x="646111" y="1999042"/>
          <a:ext cx="10815418" cy="2506665"/>
        </p:xfrm>
        <a:graphic>
          <a:graphicData uri="http://schemas.openxmlformats.org/drawingml/2006/table">
            <a:tbl>
              <a:tblPr firstRow="1" bandRow="1">
                <a:tableStyleId>{5C22544A-7EE6-4342-B048-85BDC9FD1C3A}</a:tableStyleId>
              </a:tblPr>
              <a:tblGrid>
                <a:gridCol w="3311034"/>
                <a:gridCol w="4414345"/>
                <a:gridCol w="3090039"/>
              </a:tblGrid>
              <a:tr h="677865">
                <a:tc>
                  <a:txBody>
                    <a:bodyPr/>
                    <a:lstStyle/>
                    <a:p>
                      <a:r>
                        <a:rPr lang="en-US" sz="2400" b="1" i="0" kern="1200" dirty="0" smtClean="0">
                          <a:solidFill>
                            <a:schemeClr val="accent1">
                              <a:lumMod val="60000"/>
                              <a:lumOff val="40000"/>
                            </a:schemeClr>
                          </a:solidFill>
                          <a:latin typeface="+mj-lt"/>
                          <a:ea typeface="+mj-ea"/>
                          <a:cs typeface="+mj-cs"/>
                        </a:rPr>
                        <a:t>Early symptoms </a:t>
                      </a:r>
                      <a:endParaRPr lang="en-US" sz="2400" b="1" i="0" kern="1200" dirty="0">
                        <a:solidFill>
                          <a:schemeClr val="accent1">
                            <a:lumMod val="60000"/>
                            <a:lumOff val="40000"/>
                          </a:schemeClr>
                        </a:solidFill>
                        <a:latin typeface="+mj-lt"/>
                        <a:ea typeface="+mj-ea"/>
                        <a:cs typeface="+mj-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2400" b="0" i="0" kern="1200" dirty="0">
                        <a:solidFill>
                          <a:schemeClr val="tx1"/>
                        </a:solidFill>
                        <a:latin typeface="+mj-lt"/>
                        <a:ea typeface="+mj-ea"/>
                        <a:cs typeface="+mj-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400" b="1" i="0" kern="1200" dirty="0" smtClean="0">
                          <a:solidFill>
                            <a:schemeClr val="accent1">
                              <a:lumMod val="60000"/>
                              <a:lumOff val="40000"/>
                            </a:schemeClr>
                          </a:solidFill>
                          <a:latin typeface="+mj-lt"/>
                          <a:ea typeface="+mj-ea"/>
                          <a:cs typeface="+mj-cs"/>
                        </a:rPr>
                        <a:t>Severe illness </a:t>
                      </a:r>
                      <a:endParaRPr lang="en-US" sz="2400" b="1" i="0" kern="1200" dirty="0">
                        <a:solidFill>
                          <a:schemeClr val="accent1">
                            <a:lumMod val="60000"/>
                            <a:lumOff val="40000"/>
                          </a:schemeClr>
                        </a:solidFill>
                        <a:latin typeface="+mj-lt"/>
                        <a:ea typeface="+mj-ea"/>
                        <a:cs typeface="+mj-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92732">
                <a:tc>
                  <a:txBody>
                    <a:bodyPr/>
                    <a:lstStyle/>
                    <a:p>
                      <a:r>
                        <a:rPr lang="en-US" sz="2400" b="0" i="0" kern="1200" dirty="0" smtClean="0">
                          <a:solidFill>
                            <a:schemeClr val="tx1"/>
                          </a:solidFill>
                          <a:latin typeface="+mj-lt"/>
                          <a:ea typeface="+mj-ea"/>
                          <a:cs typeface="+mj-cs"/>
                        </a:rPr>
                        <a:t>Fever </a:t>
                      </a:r>
                      <a:endParaRPr lang="en-US" sz="2400" b="0" i="0" kern="1200" dirty="0">
                        <a:solidFill>
                          <a:schemeClr val="tx1"/>
                        </a:solidFill>
                        <a:latin typeface="+mj-lt"/>
                        <a:ea typeface="+mj-ea"/>
                        <a:cs typeface="+mj-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row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i="0" kern="1200" dirty="0" smtClean="0">
                          <a:solidFill>
                            <a:schemeClr val="accent1">
                              <a:lumMod val="60000"/>
                              <a:lumOff val="40000"/>
                            </a:schemeClr>
                          </a:solidFill>
                          <a:latin typeface="+mj-lt"/>
                          <a:ea typeface="+mj-ea"/>
                          <a:cs typeface="+mj-cs"/>
                        </a:rPr>
                        <a:t>If not treated </a:t>
                      </a:r>
                      <a:r>
                        <a:rPr lang="en-US" sz="2400" b="1" i="0" kern="1200" smtClean="0">
                          <a:solidFill>
                            <a:schemeClr val="accent1">
                              <a:lumMod val="60000"/>
                              <a:lumOff val="40000"/>
                            </a:schemeClr>
                          </a:solidFill>
                          <a:latin typeface="+mj-lt"/>
                          <a:ea typeface="+mj-ea"/>
                          <a:cs typeface="+mj-cs"/>
                        </a:rPr>
                        <a:t>early </a:t>
                      </a:r>
                    </a:p>
                    <a:p>
                      <a:pPr marL="0" marR="0" indent="0" algn="l" defTabSz="457200" rtl="0" eaLnBrk="1" fontAlgn="auto" latinLnBrk="0" hangingPunct="1">
                        <a:lnSpc>
                          <a:spcPct val="100000"/>
                        </a:lnSpc>
                        <a:spcBef>
                          <a:spcPts val="0"/>
                        </a:spcBef>
                        <a:spcAft>
                          <a:spcPts val="0"/>
                        </a:spcAft>
                        <a:buClrTx/>
                        <a:buSzTx/>
                        <a:buFontTx/>
                        <a:buNone/>
                        <a:tabLst/>
                        <a:defRPr/>
                      </a:pPr>
                      <a:r>
                        <a:rPr lang="en-US" sz="2400" b="1" i="0" kern="1200" smtClean="0">
                          <a:solidFill>
                            <a:schemeClr val="accent1">
                              <a:lumMod val="60000"/>
                              <a:lumOff val="40000"/>
                            </a:schemeClr>
                          </a:solidFill>
                          <a:latin typeface="+mj-lt"/>
                          <a:ea typeface="+mj-ea"/>
                          <a:cs typeface="+mj-cs"/>
                        </a:rPr>
                        <a:t>might </a:t>
                      </a:r>
                      <a:r>
                        <a:rPr lang="en-US" sz="2400" b="1" i="0" kern="1200" dirty="0" smtClean="0">
                          <a:solidFill>
                            <a:schemeClr val="accent1">
                              <a:lumMod val="60000"/>
                              <a:lumOff val="40000"/>
                            </a:schemeClr>
                          </a:solidFill>
                          <a:latin typeface="+mj-lt"/>
                          <a:ea typeface="+mj-ea"/>
                          <a:cs typeface="+mj-cs"/>
                        </a:rPr>
                        <a:t>progress to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400" b="0" i="0" kern="1200" dirty="0" smtClean="0">
                          <a:solidFill>
                            <a:schemeClr val="tx1"/>
                          </a:solidFill>
                          <a:latin typeface="+mj-lt"/>
                          <a:ea typeface="+mj-ea"/>
                          <a:cs typeface="+mj-cs"/>
                        </a:rPr>
                        <a:t>Severe anemia</a:t>
                      </a:r>
                      <a:endParaRPr lang="en-US" sz="2400" b="0" i="0" kern="1200" dirty="0">
                        <a:solidFill>
                          <a:schemeClr val="tx1"/>
                        </a:solidFill>
                        <a:latin typeface="+mj-lt"/>
                        <a:ea typeface="+mj-ea"/>
                        <a:cs typeface="+mj-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92732">
                <a:tc>
                  <a:txBody>
                    <a:bodyPr/>
                    <a:lstStyle/>
                    <a:p>
                      <a:r>
                        <a:rPr lang="en-US" sz="2400" b="0" i="0" kern="1200" dirty="0" smtClean="0">
                          <a:solidFill>
                            <a:schemeClr val="tx1"/>
                          </a:solidFill>
                          <a:latin typeface="+mj-lt"/>
                          <a:ea typeface="+mj-ea"/>
                          <a:cs typeface="+mj-cs"/>
                        </a:rPr>
                        <a:t>Headache </a:t>
                      </a:r>
                      <a:endParaRPr lang="en-US" sz="2400" b="0" i="0" kern="1200" dirty="0">
                        <a:solidFill>
                          <a:schemeClr val="tx1"/>
                        </a:solidFill>
                        <a:latin typeface="+mj-lt"/>
                        <a:ea typeface="+mj-ea"/>
                        <a:cs typeface="+mj-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en-US"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kern="1200" dirty="0" smtClean="0">
                          <a:solidFill>
                            <a:schemeClr val="tx1"/>
                          </a:solidFill>
                          <a:latin typeface="+mj-lt"/>
                          <a:ea typeface="+mj-ea"/>
                          <a:cs typeface="+mj-cs"/>
                        </a:rPr>
                        <a:t>Respiratory distress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84415">
                <a:tc>
                  <a:txBody>
                    <a:bodyPr/>
                    <a:lstStyle/>
                    <a:p>
                      <a:r>
                        <a:rPr lang="en-US" sz="2400" b="0" i="0" kern="1200" dirty="0" smtClean="0">
                          <a:solidFill>
                            <a:schemeClr val="tx1"/>
                          </a:solidFill>
                          <a:latin typeface="+mj-lt"/>
                          <a:ea typeface="+mj-ea"/>
                          <a:cs typeface="+mj-cs"/>
                        </a:rPr>
                        <a:t>Chills </a:t>
                      </a:r>
                      <a:endParaRPr lang="en-US" sz="2400" b="0" i="0" kern="1200" dirty="0">
                        <a:solidFill>
                          <a:schemeClr val="tx1"/>
                        </a:solidFill>
                        <a:latin typeface="+mj-lt"/>
                        <a:ea typeface="+mj-ea"/>
                        <a:cs typeface="+mj-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en-US"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i="0" kern="1200" dirty="0" smtClean="0">
                          <a:solidFill>
                            <a:schemeClr val="tx1"/>
                          </a:solidFill>
                          <a:latin typeface="+mj-lt"/>
                          <a:ea typeface="+mj-ea"/>
                          <a:cs typeface="+mj-cs"/>
                        </a:rPr>
                        <a:t>Cerebral</a:t>
                      </a:r>
                      <a:r>
                        <a:rPr lang="en-US" sz="2400" dirty="0" smtClean="0">
                          <a:solidFill>
                            <a:schemeClr val="tx1"/>
                          </a:solidFill>
                        </a:rPr>
                        <a:t> </a:t>
                      </a:r>
                      <a:r>
                        <a:rPr lang="en-US" sz="2400" b="0" i="0" kern="1200" dirty="0" smtClean="0">
                          <a:solidFill>
                            <a:schemeClr val="tx1"/>
                          </a:solidFill>
                          <a:latin typeface="+mj-lt"/>
                          <a:ea typeface="+mj-ea"/>
                          <a:cs typeface="+mj-cs"/>
                        </a:rPr>
                        <a:t>malaria </a:t>
                      </a:r>
                      <a:endParaRPr lang="en-US" sz="2400" b="0" i="0" kern="1200" dirty="0">
                        <a:solidFill>
                          <a:schemeClr val="tx1"/>
                        </a:solidFill>
                        <a:latin typeface="+mj-lt"/>
                        <a:ea typeface="+mj-ea"/>
                        <a:cs typeface="+mj-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2732">
                <a:tc>
                  <a:txBody>
                    <a:bodyPr/>
                    <a:lstStyle/>
                    <a:p>
                      <a:endParaRPr lang="en-US" sz="24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en-US"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i="0" kern="1200" dirty="0" err="1" smtClean="0">
                          <a:solidFill>
                            <a:schemeClr val="tx1"/>
                          </a:solidFill>
                          <a:latin typeface="+mj-lt"/>
                          <a:ea typeface="+mj-ea"/>
                          <a:cs typeface="+mj-cs"/>
                        </a:rPr>
                        <a:t>Multiorgan</a:t>
                      </a:r>
                      <a:r>
                        <a:rPr lang="en-US" sz="2400" baseline="0" dirty="0" smtClean="0">
                          <a:solidFill>
                            <a:schemeClr val="tx1"/>
                          </a:solidFill>
                        </a:rPr>
                        <a:t> </a:t>
                      </a:r>
                      <a:r>
                        <a:rPr lang="en-US" sz="2400" b="0" i="0" kern="1200" dirty="0" smtClean="0">
                          <a:solidFill>
                            <a:schemeClr val="tx1"/>
                          </a:solidFill>
                          <a:latin typeface="+mj-lt"/>
                          <a:ea typeface="+mj-ea"/>
                          <a:cs typeface="+mj-cs"/>
                        </a:rPr>
                        <a:t>failure </a:t>
                      </a:r>
                      <a:endParaRPr lang="en-US" sz="2400" b="0" i="0" kern="1200" dirty="0">
                        <a:solidFill>
                          <a:schemeClr val="tx1"/>
                        </a:solidFill>
                        <a:latin typeface="+mj-lt"/>
                        <a:ea typeface="+mj-ea"/>
                        <a:cs typeface="+mj-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cxnSp>
        <p:nvCxnSpPr>
          <p:cNvPr id="8" name="Straight Arrow Connector 7"/>
          <p:cNvCxnSpPr/>
          <p:nvPr/>
        </p:nvCxnSpPr>
        <p:spPr>
          <a:xfrm>
            <a:off x="4099040" y="3689133"/>
            <a:ext cx="2743200" cy="0"/>
          </a:xfrm>
          <a:prstGeom prst="straightConnector1">
            <a:avLst/>
          </a:prstGeom>
          <a:ln w="952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827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a:xfrm>
            <a:off x="756746" y="1592318"/>
            <a:ext cx="10893972" cy="4855779"/>
          </a:xfrm>
        </p:spPr>
        <p:txBody>
          <a:bodyPr>
            <a:normAutofit fontScale="92500" lnSpcReduction="20000"/>
          </a:bodyPr>
          <a:lstStyle/>
          <a:p>
            <a:pPr marL="0" indent="0">
              <a:lnSpc>
                <a:spcPct val="150000"/>
              </a:lnSpc>
              <a:buNone/>
            </a:pPr>
            <a:r>
              <a:rPr lang="en-US" sz="2800" dirty="0"/>
              <a:t>The most vulnerable are persons with </a:t>
            </a:r>
            <a:r>
              <a:rPr lang="en-US" sz="2800" b="1" dirty="0"/>
              <a:t>no or little immunity against the </a:t>
            </a:r>
            <a:r>
              <a:rPr lang="en-US" sz="2800" b="1" dirty="0" smtClean="0"/>
              <a:t>disease i</a:t>
            </a:r>
            <a:r>
              <a:rPr lang="en-US" sz="2800" dirty="0" smtClean="0"/>
              <a:t>n </a:t>
            </a:r>
            <a:r>
              <a:rPr lang="en-US" sz="2800" dirty="0"/>
              <a:t>areas with high transmission (such as Africa south of the Sahara).</a:t>
            </a:r>
          </a:p>
          <a:p>
            <a:pPr>
              <a:lnSpc>
                <a:spcPct val="150000"/>
              </a:lnSpc>
            </a:pPr>
            <a:r>
              <a:rPr lang="en-US" sz="2800" b="1" dirty="0"/>
              <a:t>Young children</a:t>
            </a:r>
            <a:r>
              <a:rPr lang="en-US" sz="2800" dirty="0"/>
              <a:t>, who have not yet developed partial immunity to malaria</a:t>
            </a:r>
          </a:p>
          <a:p>
            <a:pPr>
              <a:lnSpc>
                <a:spcPct val="150000"/>
              </a:lnSpc>
            </a:pPr>
            <a:r>
              <a:rPr lang="en-US" sz="2800" b="1" dirty="0"/>
              <a:t>Pregnant women</a:t>
            </a:r>
            <a:r>
              <a:rPr lang="en-US" sz="2800" dirty="0"/>
              <a:t>, whose immunity is decreased by pregnancy.</a:t>
            </a:r>
          </a:p>
          <a:p>
            <a:pPr>
              <a:lnSpc>
                <a:spcPct val="150000"/>
              </a:lnSpc>
            </a:pPr>
            <a:r>
              <a:rPr lang="en-US" sz="2800" b="1" dirty="0"/>
              <a:t>Travelers or migrants </a:t>
            </a:r>
            <a:r>
              <a:rPr lang="en-US" sz="2800" dirty="0"/>
              <a:t>coming from areas with little or no malaria transmission, who lack immunity.</a:t>
            </a:r>
          </a:p>
          <a:p>
            <a:pPr>
              <a:lnSpc>
                <a:spcPct val="150000"/>
              </a:lnSpc>
            </a:pPr>
            <a:endParaRPr lang="en-US" dirty="0"/>
          </a:p>
        </p:txBody>
      </p:sp>
    </p:spTree>
    <p:extLst>
      <p:ext uri="{BB962C8B-B14F-4D97-AF65-F5344CB8AC3E}">
        <p14:creationId xmlns:p14="http://schemas.microsoft.com/office/powerpoint/2010/main" val="266969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964082" cy="1400530"/>
          </a:xfrm>
        </p:spPr>
        <p:txBody>
          <a:bodyPr/>
          <a:lstStyle/>
          <a:p>
            <a:r>
              <a:rPr lang="en-US" sz="4000" dirty="0" smtClean="0"/>
              <a:t>Immunity against malaria (protection)</a:t>
            </a:r>
            <a:endParaRPr lang="en-US" sz="4000" dirty="0"/>
          </a:p>
        </p:txBody>
      </p:sp>
      <p:sp>
        <p:nvSpPr>
          <p:cNvPr id="3" name="Content Placeholder 2"/>
          <p:cNvSpPr>
            <a:spLocks noGrp="1"/>
          </p:cNvSpPr>
          <p:nvPr>
            <p:ph idx="1"/>
          </p:nvPr>
        </p:nvSpPr>
        <p:spPr>
          <a:xfrm>
            <a:off x="1103312" y="2052918"/>
            <a:ext cx="10373985" cy="4195481"/>
          </a:xfrm>
        </p:spPr>
        <p:txBody>
          <a:bodyPr>
            <a:normAutofit fontScale="92500"/>
          </a:bodyPr>
          <a:lstStyle/>
          <a:p>
            <a:pPr>
              <a:lnSpc>
                <a:spcPct val="150000"/>
              </a:lnSpc>
              <a:spcBef>
                <a:spcPts val="0"/>
              </a:spcBef>
              <a:buSzPct val="50000"/>
              <a:buFont typeface="Wingdings" charset="2"/>
              <a:buChar char="v"/>
              <a:defRPr/>
            </a:pPr>
            <a:r>
              <a:rPr lang="en-US" sz="2800" b="1" dirty="0">
                <a:sym typeface="Times New Roman"/>
              </a:rPr>
              <a:t>Genetic Factors: </a:t>
            </a:r>
            <a:r>
              <a:rPr lang="en-US" sz="2800" dirty="0">
                <a:sym typeface="Times New Roman"/>
              </a:rPr>
              <a:t>Biologic </a:t>
            </a:r>
            <a:r>
              <a:rPr lang="en-US" sz="2800" dirty="0">
                <a:sym typeface="Times New Roman"/>
              </a:rPr>
              <a:t>characteristics present from birth can protect against certain types of </a:t>
            </a:r>
            <a:r>
              <a:rPr lang="en-US" sz="2800" dirty="0">
                <a:sym typeface="Times New Roman"/>
              </a:rPr>
              <a:t>malaria: (having </a:t>
            </a:r>
            <a:r>
              <a:rPr lang="en-US" sz="2800" dirty="0">
                <a:sym typeface="Times New Roman"/>
              </a:rPr>
              <a:t>the </a:t>
            </a:r>
            <a:r>
              <a:rPr lang="en-US" sz="2800" b="1" dirty="0">
                <a:sym typeface="Times New Roman"/>
              </a:rPr>
              <a:t>sickle cell </a:t>
            </a:r>
            <a:r>
              <a:rPr lang="en-US" sz="2800" b="1" dirty="0">
                <a:sym typeface="Times New Roman"/>
              </a:rPr>
              <a:t>trait</a:t>
            </a:r>
            <a:r>
              <a:rPr lang="en-US" sz="2800" dirty="0">
                <a:sym typeface="Times New Roman"/>
              </a:rPr>
              <a:t>) </a:t>
            </a:r>
          </a:p>
          <a:p>
            <a:pPr>
              <a:lnSpc>
                <a:spcPct val="150000"/>
              </a:lnSpc>
              <a:spcBef>
                <a:spcPts val="0"/>
              </a:spcBef>
              <a:buSzPct val="50000"/>
              <a:buFont typeface="Wingdings" charset="2"/>
              <a:buChar char="v"/>
              <a:defRPr/>
            </a:pPr>
            <a:r>
              <a:rPr lang="en-US" sz="2800" b="1" dirty="0">
                <a:sym typeface="Times New Roman"/>
              </a:rPr>
              <a:t>Acquired Immunity: </a:t>
            </a:r>
            <a:r>
              <a:rPr lang="en-US" sz="2800" dirty="0">
                <a:sym typeface="Times New Roman"/>
              </a:rPr>
              <a:t>newborns </a:t>
            </a:r>
            <a:r>
              <a:rPr lang="en-US" sz="2800" dirty="0">
                <a:sym typeface="Times New Roman"/>
              </a:rPr>
              <a:t>in endemic areas will be protected during the first few months by maternal antibodies. </a:t>
            </a:r>
            <a:endParaRPr lang="en-US" sz="2800" dirty="0">
              <a:sym typeface="Times New Roman"/>
            </a:endParaRPr>
          </a:p>
          <a:p>
            <a:pPr>
              <a:lnSpc>
                <a:spcPct val="150000"/>
              </a:lnSpc>
              <a:spcBef>
                <a:spcPts val="0"/>
              </a:spcBef>
              <a:buSzPct val="50000"/>
              <a:buFont typeface="Wingdings" charset="2"/>
              <a:buChar char="v"/>
              <a:defRPr/>
            </a:pPr>
            <a:r>
              <a:rPr lang="en-US" sz="2800" b="1" dirty="0">
                <a:sym typeface="Times New Roman"/>
              </a:rPr>
              <a:t>R</a:t>
            </a:r>
            <a:r>
              <a:rPr lang="en-US" sz="2800" b="1" dirty="0">
                <a:sym typeface="Times New Roman"/>
              </a:rPr>
              <a:t>epeated </a:t>
            </a:r>
            <a:r>
              <a:rPr lang="en-US" sz="2800" b="1" dirty="0">
                <a:sym typeface="Times New Roman"/>
              </a:rPr>
              <a:t>attacks of malaria </a:t>
            </a:r>
          </a:p>
        </p:txBody>
      </p:sp>
    </p:spTree>
    <p:extLst>
      <p:ext uri="{BB962C8B-B14F-4D97-AF65-F5344CB8AC3E}">
        <p14:creationId xmlns:p14="http://schemas.microsoft.com/office/powerpoint/2010/main" val="1115840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551792"/>
            <a:ext cx="8947522" cy="1301455"/>
          </a:xfrm>
        </p:spPr>
        <p:txBody>
          <a:bodyPr/>
          <a:lstStyle/>
          <a:p>
            <a:r>
              <a:rPr lang="en-US" dirty="0" smtClean="0"/>
              <a:t>Control:</a:t>
            </a:r>
            <a:endParaRPr lang="en-US" dirty="0"/>
          </a:p>
        </p:txBody>
      </p:sp>
      <p:sp>
        <p:nvSpPr>
          <p:cNvPr id="3" name="Content Placeholder 2"/>
          <p:cNvSpPr>
            <a:spLocks noGrp="1"/>
          </p:cNvSpPr>
          <p:nvPr>
            <p:ph idx="1"/>
          </p:nvPr>
        </p:nvSpPr>
        <p:spPr>
          <a:xfrm>
            <a:off x="1103312" y="1608084"/>
            <a:ext cx="9664536" cy="1371599"/>
          </a:xfrm>
        </p:spPr>
        <p:txBody>
          <a:bodyPr>
            <a:normAutofit/>
          </a:bodyPr>
          <a:lstStyle/>
          <a:p>
            <a:pPr marL="0" indent="0">
              <a:spcBef>
                <a:spcPts val="1200"/>
              </a:spcBef>
              <a:buNone/>
            </a:pPr>
            <a:r>
              <a:rPr lang="en-US" altLang="en-US" sz="2800" dirty="0" smtClean="0">
                <a:sym typeface="Times New Roman Bold" charset="0"/>
              </a:rPr>
              <a:t>The </a:t>
            </a:r>
            <a:r>
              <a:rPr lang="en-US" altLang="en-US" sz="2800" dirty="0">
                <a:sym typeface="Times New Roman Bold" charset="0"/>
              </a:rPr>
              <a:t>main way to reduce malaria transmission at a community is </a:t>
            </a:r>
            <a:r>
              <a:rPr lang="en-US" altLang="en-US" sz="2800" b="1" dirty="0">
                <a:solidFill>
                  <a:schemeClr val="accent3">
                    <a:lumMod val="60000"/>
                    <a:lumOff val="40000"/>
                  </a:schemeClr>
                </a:solidFill>
                <a:sym typeface="Times New Roman Bold" charset="0"/>
              </a:rPr>
              <a:t>vector </a:t>
            </a:r>
            <a:r>
              <a:rPr lang="en-US" altLang="en-US" sz="2800" b="1" dirty="0" smtClean="0">
                <a:solidFill>
                  <a:schemeClr val="accent3">
                    <a:lumMod val="60000"/>
                    <a:lumOff val="40000"/>
                  </a:schemeClr>
                </a:solidFill>
                <a:sym typeface="Times New Roman Bold" charset="0"/>
              </a:rPr>
              <a:t>control</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2343" y="3029579"/>
            <a:ext cx="3863428" cy="2893842"/>
          </a:xfrm>
          <a:prstGeom prst="rect">
            <a:avLst/>
          </a:prstGeom>
        </p:spPr>
      </p:pic>
      <p:sp>
        <p:nvSpPr>
          <p:cNvPr id="7" name="TextBox 6"/>
          <p:cNvSpPr txBox="1"/>
          <p:nvPr/>
        </p:nvSpPr>
        <p:spPr>
          <a:xfrm>
            <a:off x="630616" y="2861191"/>
            <a:ext cx="7110249" cy="3554819"/>
          </a:xfrm>
          <a:prstGeom prst="rect">
            <a:avLst/>
          </a:prstGeom>
          <a:noFill/>
        </p:spPr>
        <p:txBody>
          <a:bodyPr wrap="square" rtlCol="0">
            <a:spAutoFit/>
          </a:bodyPr>
          <a:lstStyle/>
          <a:p>
            <a:pPr marL="457200" indent="-457200">
              <a:lnSpc>
                <a:spcPct val="150000"/>
              </a:lnSpc>
              <a:spcBef>
                <a:spcPts val="1200"/>
              </a:spcBef>
              <a:buFont typeface="Arial" charset="0"/>
              <a:buChar char="•"/>
            </a:pPr>
            <a:r>
              <a:rPr lang="en-US" altLang="en-US" sz="2600" dirty="0" smtClean="0">
                <a:sym typeface="Times New Roman Bold" charset="0"/>
              </a:rPr>
              <a:t>Insecticide-treated mosquito nets (ITNs)</a:t>
            </a:r>
          </a:p>
          <a:p>
            <a:pPr marL="457200" indent="-457200">
              <a:lnSpc>
                <a:spcPct val="150000"/>
              </a:lnSpc>
              <a:spcBef>
                <a:spcPts val="1200"/>
              </a:spcBef>
              <a:buFont typeface="Arial" charset="0"/>
              <a:buChar char="•"/>
            </a:pPr>
            <a:r>
              <a:rPr lang="en-US" altLang="en-US" sz="2600" dirty="0" smtClean="0">
                <a:sym typeface="Times New Roman Bold" charset="0"/>
              </a:rPr>
              <a:t>Indoor spraying with residual insecticides</a:t>
            </a:r>
          </a:p>
          <a:p>
            <a:pPr marL="457200" indent="-457200">
              <a:lnSpc>
                <a:spcPct val="150000"/>
              </a:lnSpc>
              <a:spcBef>
                <a:spcPts val="1200"/>
              </a:spcBef>
              <a:buFont typeface="Arial" charset="0"/>
              <a:buChar char="•"/>
            </a:pPr>
            <a:r>
              <a:rPr lang="en-US" altLang="en-US" sz="2600" dirty="0" smtClean="0">
                <a:sym typeface="Times New Roman Bold" charset="0"/>
              </a:rPr>
              <a:t>Antimalarial medications</a:t>
            </a:r>
          </a:p>
          <a:p>
            <a:pPr marL="457200" indent="-457200">
              <a:lnSpc>
                <a:spcPct val="150000"/>
              </a:lnSpc>
              <a:spcBef>
                <a:spcPts val="1200"/>
              </a:spcBef>
              <a:buFont typeface="Arial" charset="0"/>
              <a:buChar char="•"/>
            </a:pPr>
            <a:r>
              <a:rPr lang="en-US" altLang="en-US" sz="2600" dirty="0" smtClean="0">
                <a:sym typeface="Times New Roman Bold" charset="0"/>
              </a:rPr>
              <a:t>Vaccination</a:t>
            </a:r>
            <a:endParaRPr lang="en-US" altLang="en-US" sz="2600" dirty="0" smtClean="0">
              <a:sym typeface="Times New Roman Bold" charset="0"/>
            </a:endParaRPr>
          </a:p>
        </p:txBody>
      </p:sp>
    </p:spTree>
    <p:extLst>
      <p:ext uri="{BB962C8B-B14F-4D97-AF65-F5344CB8AC3E}">
        <p14:creationId xmlns:p14="http://schemas.microsoft.com/office/powerpoint/2010/main" val="2108372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571" y="835575"/>
            <a:ext cx="9404723" cy="1112269"/>
          </a:xfrm>
        </p:spPr>
        <p:txBody>
          <a:bodyPr/>
          <a:lstStyle/>
          <a:p>
            <a:r>
              <a:rPr lang="en-US" altLang="en-US" sz="3600" dirty="0">
                <a:sym typeface="Times New Roman Bold" charset="0"/>
              </a:rPr>
              <a:t>Insecticide-treated mosquito nets (ITNs</a:t>
            </a:r>
            <a:r>
              <a:rPr lang="en-US" altLang="en-US" sz="3600" dirty="0" smtClean="0">
                <a:sym typeface="Times New Roman Bold" charset="0"/>
              </a:rPr>
              <a:t>)</a:t>
            </a:r>
            <a:endParaRPr lang="en-US" sz="3600" dirty="0"/>
          </a:p>
        </p:txBody>
      </p:sp>
      <p:sp>
        <p:nvSpPr>
          <p:cNvPr id="3" name="Content Placeholder 2"/>
          <p:cNvSpPr>
            <a:spLocks noGrp="1"/>
          </p:cNvSpPr>
          <p:nvPr>
            <p:ph idx="1"/>
          </p:nvPr>
        </p:nvSpPr>
        <p:spPr>
          <a:xfrm>
            <a:off x="1103313" y="2052918"/>
            <a:ext cx="5234426" cy="4195481"/>
          </a:xfrm>
        </p:spPr>
        <p:txBody>
          <a:bodyPr/>
          <a:lstStyle/>
          <a:p>
            <a:pPr>
              <a:lnSpc>
                <a:spcPct val="150000"/>
              </a:lnSpc>
            </a:pPr>
            <a:r>
              <a:rPr lang="en-US" altLang="en-US" sz="2800" dirty="0">
                <a:sym typeface="Times New Roman" charset="0"/>
              </a:rPr>
              <a:t>F</a:t>
            </a:r>
            <a:r>
              <a:rPr lang="en-US" altLang="en-US" sz="2800" dirty="0" smtClean="0">
                <a:sym typeface="Times New Roman" charset="0"/>
              </a:rPr>
              <a:t>or </a:t>
            </a:r>
            <a:r>
              <a:rPr lang="en-US" altLang="en-US" sz="2800" b="1" dirty="0">
                <a:sym typeface="Times New Roman" charset="0"/>
              </a:rPr>
              <a:t>all at-risk </a:t>
            </a:r>
            <a:r>
              <a:rPr lang="en-US" altLang="en-US" sz="2800" b="1" dirty="0" smtClean="0">
                <a:sym typeface="Times New Roman" charset="0"/>
              </a:rPr>
              <a:t>persons</a:t>
            </a:r>
            <a:endParaRPr lang="en-US" altLang="en-US" sz="2800" dirty="0">
              <a:sym typeface="Times New Roman" charset="0"/>
            </a:endParaRPr>
          </a:p>
          <a:p>
            <a:pPr>
              <a:lnSpc>
                <a:spcPct val="150000"/>
              </a:lnSpc>
            </a:pPr>
            <a:r>
              <a:rPr lang="en-US" altLang="en-US" sz="2800" dirty="0" smtClean="0">
                <a:sym typeface="Times New Roman" charset="0"/>
              </a:rPr>
              <a:t> Provision </a:t>
            </a:r>
            <a:r>
              <a:rPr lang="en-US" altLang="en-US" sz="2800" dirty="0">
                <a:sym typeface="Times New Roman" charset="0"/>
              </a:rPr>
              <a:t>of </a:t>
            </a:r>
            <a:r>
              <a:rPr lang="en-US" altLang="en-US" sz="2800" b="1" dirty="0">
                <a:sym typeface="Times New Roman" charset="0"/>
              </a:rPr>
              <a:t>free </a:t>
            </a:r>
            <a:r>
              <a:rPr lang="en-US" altLang="en-US" sz="2800" b="1" dirty="0" smtClean="0">
                <a:sym typeface="Times New Roman" charset="0"/>
              </a:rPr>
              <a:t>LLINs</a:t>
            </a:r>
            <a:endParaRPr lang="en-US" altLang="en-US" sz="2800" dirty="0">
              <a:sym typeface="Times New Roman" charset="0"/>
            </a:endParaRPr>
          </a:p>
          <a:p>
            <a:pPr>
              <a:lnSpc>
                <a:spcPct val="150000"/>
              </a:lnSpc>
            </a:pPr>
            <a:r>
              <a:rPr lang="en-US" altLang="en-US" sz="2800" b="1" dirty="0">
                <a:sym typeface="Times New Roman" charset="0"/>
              </a:rPr>
              <a:t>E</a:t>
            </a:r>
            <a:r>
              <a:rPr lang="en-US" altLang="en-US" sz="2800" b="1" dirty="0" smtClean="0">
                <a:sym typeface="Times New Roman" charset="0"/>
              </a:rPr>
              <a:t>veryone </a:t>
            </a:r>
            <a:r>
              <a:rPr lang="en-US" altLang="en-US" sz="2800" b="1" dirty="0">
                <a:sym typeface="Times New Roman" charset="0"/>
              </a:rPr>
              <a:t>sleeps under a LLIN every night</a:t>
            </a:r>
            <a:r>
              <a:rPr lang="en-US" altLang="en-US" sz="2800" b="1" dirty="0" smtClean="0">
                <a:sym typeface="Times New Roman" charset="0"/>
              </a:rPr>
              <a:t>.</a:t>
            </a:r>
            <a:endParaRPr lang="en-US" altLang="en-US" sz="2800" b="1" dirty="0">
              <a:sym typeface="Times New Roman"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5636" y="2188779"/>
            <a:ext cx="5616452" cy="3155732"/>
          </a:xfrm>
          <a:prstGeom prst="rect">
            <a:avLst/>
          </a:prstGeom>
        </p:spPr>
      </p:pic>
    </p:spTree>
    <p:extLst>
      <p:ext uri="{BB962C8B-B14F-4D97-AF65-F5344CB8AC3E}">
        <p14:creationId xmlns:p14="http://schemas.microsoft.com/office/powerpoint/2010/main" val="18256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Objectives:</a:t>
            </a:r>
            <a:endParaRPr lang="en-US" sz="4800" b="1" dirty="0"/>
          </a:p>
        </p:txBody>
      </p:sp>
      <p:sp>
        <p:nvSpPr>
          <p:cNvPr id="3" name="Content Placeholder 2"/>
          <p:cNvSpPr>
            <a:spLocks noGrp="1"/>
          </p:cNvSpPr>
          <p:nvPr>
            <p:ph idx="1"/>
          </p:nvPr>
        </p:nvSpPr>
        <p:spPr/>
        <p:txBody>
          <a:bodyPr>
            <a:normAutofit/>
          </a:bodyPr>
          <a:lstStyle/>
          <a:p>
            <a:r>
              <a:rPr lang="en-US" sz="2800" dirty="0" smtClean="0"/>
              <a:t>Epidemiology </a:t>
            </a:r>
            <a:r>
              <a:rPr lang="en-US" sz="2800" dirty="0" smtClean="0"/>
              <a:t>of </a:t>
            </a:r>
            <a:r>
              <a:rPr lang="en-US" sz="2800" dirty="0" smtClean="0"/>
              <a:t>malaria</a:t>
            </a:r>
            <a:endParaRPr lang="en-US" sz="2800" dirty="0" smtClean="0"/>
          </a:p>
          <a:p>
            <a:r>
              <a:rPr lang="en-US" sz="2800" dirty="0"/>
              <a:t>C</a:t>
            </a:r>
            <a:r>
              <a:rPr lang="en-US" sz="2800" dirty="0" smtClean="0"/>
              <a:t>linical </a:t>
            </a:r>
            <a:r>
              <a:rPr lang="en-US" sz="2800" dirty="0" smtClean="0"/>
              <a:t>picture</a:t>
            </a:r>
          </a:p>
          <a:p>
            <a:r>
              <a:rPr lang="en-US" sz="2800" dirty="0" smtClean="0"/>
              <a:t>Mode of transmission</a:t>
            </a:r>
          </a:p>
          <a:p>
            <a:r>
              <a:rPr lang="en-US" sz="2800" dirty="0" smtClean="0"/>
              <a:t>Risk factors</a:t>
            </a:r>
          </a:p>
          <a:p>
            <a:r>
              <a:rPr lang="en-US" sz="2800" dirty="0" smtClean="0"/>
              <a:t>Prevention and control</a:t>
            </a:r>
          </a:p>
          <a:p>
            <a:endParaRPr lang="en-US" sz="2800" dirty="0" smtClean="0"/>
          </a:p>
          <a:p>
            <a:endParaRPr lang="en-US" sz="2800" dirty="0"/>
          </a:p>
        </p:txBody>
      </p:sp>
    </p:spTree>
    <p:extLst>
      <p:ext uri="{BB962C8B-B14F-4D97-AF65-F5344CB8AC3E}">
        <p14:creationId xmlns:p14="http://schemas.microsoft.com/office/powerpoint/2010/main" val="355464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925685"/>
            <a:ext cx="9711834" cy="1400530"/>
          </a:xfrm>
        </p:spPr>
        <p:txBody>
          <a:bodyPr/>
          <a:lstStyle/>
          <a:p>
            <a:r>
              <a:rPr lang="en-US" altLang="en-US" sz="3600" dirty="0">
                <a:sym typeface="Times New Roman Bold" charset="0"/>
              </a:rPr>
              <a:t>Indoor spraying </a:t>
            </a:r>
            <a:r>
              <a:rPr lang="en-US" altLang="en-US" sz="3600" dirty="0" smtClean="0">
                <a:sym typeface="Times New Roman Bold" charset="0"/>
              </a:rPr>
              <a:t>with residual insecticides</a:t>
            </a:r>
            <a:endParaRPr lang="en-US" sz="3600" dirty="0"/>
          </a:p>
        </p:txBody>
      </p:sp>
      <p:sp>
        <p:nvSpPr>
          <p:cNvPr id="3" name="Content Placeholder 2"/>
          <p:cNvSpPr>
            <a:spLocks noGrp="1"/>
          </p:cNvSpPr>
          <p:nvPr>
            <p:ph idx="1"/>
          </p:nvPr>
        </p:nvSpPr>
        <p:spPr>
          <a:xfrm>
            <a:off x="1103313" y="2052918"/>
            <a:ext cx="5391874" cy="4195481"/>
          </a:xfrm>
        </p:spPr>
        <p:txBody>
          <a:bodyPr/>
          <a:lstStyle/>
          <a:p>
            <a:pPr>
              <a:lnSpc>
                <a:spcPct val="150000"/>
              </a:lnSpc>
              <a:spcBef>
                <a:spcPts val="1200"/>
              </a:spcBef>
            </a:pPr>
            <a:r>
              <a:rPr lang="en-US" altLang="en-US" sz="2800" b="1" dirty="0">
                <a:sym typeface="Times New Roman" charset="0"/>
              </a:rPr>
              <a:t>A</a:t>
            </a:r>
            <a:r>
              <a:rPr lang="en-US" altLang="en-US" sz="2800" b="1" dirty="0" smtClean="0">
                <a:sym typeface="Times New Roman" charset="0"/>
              </a:rPr>
              <a:t>t </a:t>
            </a:r>
            <a:r>
              <a:rPr lang="en-US" altLang="en-US" sz="2800" b="1" dirty="0">
                <a:sym typeface="Times New Roman" charset="0"/>
              </a:rPr>
              <a:t>least 80% </a:t>
            </a:r>
            <a:r>
              <a:rPr lang="en-US" altLang="en-US" sz="2800" dirty="0">
                <a:sym typeface="Times New Roman" charset="0"/>
              </a:rPr>
              <a:t>of houses in targeted areas are sprayed</a:t>
            </a:r>
          </a:p>
          <a:p>
            <a:pPr>
              <a:lnSpc>
                <a:spcPct val="150000"/>
              </a:lnSpc>
              <a:spcBef>
                <a:spcPts val="1200"/>
              </a:spcBef>
            </a:pPr>
            <a:r>
              <a:rPr lang="en-US" altLang="en-US" sz="2800" dirty="0">
                <a:sym typeface="Times New Roman" charset="0"/>
              </a:rPr>
              <a:t>Protection depends on type of insecticide.</a:t>
            </a:r>
            <a:endParaRPr lang="en-US" altLang="en-US" sz="2800" dirty="0">
              <a:sym typeface="Times New Roman Bold" charset="0"/>
            </a:endParaRPr>
          </a:p>
          <a:p>
            <a:pPr>
              <a:lnSpc>
                <a:spcPct val="150000"/>
              </a:lnSpc>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5187" y="2326215"/>
            <a:ext cx="5071012" cy="2939468"/>
          </a:xfrm>
          <a:prstGeom prst="rect">
            <a:avLst/>
          </a:prstGeom>
        </p:spPr>
      </p:pic>
    </p:spTree>
    <p:extLst>
      <p:ext uri="{BB962C8B-B14F-4D97-AF65-F5344CB8AC3E}">
        <p14:creationId xmlns:p14="http://schemas.microsoft.com/office/powerpoint/2010/main" val="1163206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783" y="846860"/>
            <a:ext cx="9404723" cy="1400530"/>
          </a:xfrm>
        </p:spPr>
        <p:txBody>
          <a:bodyPr/>
          <a:lstStyle/>
          <a:p>
            <a:r>
              <a:rPr lang="en-US" altLang="en-US" sz="3600" dirty="0">
                <a:sym typeface="Times New Roman Bold" charset="0"/>
              </a:rPr>
              <a:t>Antimalarial </a:t>
            </a:r>
            <a:r>
              <a:rPr lang="en-US" altLang="en-US" sz="3600" dirty="0" smtClean="0">
                <a:sym typeface="Times New Roman Bold" charset="0"/>
              </a:rPr>
              <a:t>medications</a:t>
            </a:r>
            <a:endParaRPr lang="en-US" sz="3600" dirty="0"/>
          </a:p>
        </p:txBody>
      </p:sp>
      <p:sp>
        <p:nvSpPr>
          <p:cNvPr id="3" name="Content Placeholder 2"/>
          <p:cNvSpPr>
            <a:spLocks noGrp="1"/>
          </p:cNvSpPr>
          <p:nvPr>
            <p:ph idx="1"/>
          </p:nvPr>
        </p:nvSpPr>
        <p:spPr/>
        <p:txBody>
          <a:bodyPr/>
          <a:lstStyle/>
          <a:p>
            <a:pPr>
              <a:lnSpc>
                <a:spcPct val="150000"/>
              </a:lnSpc>
            </a:pPr>
            <a:r>
              <a:rPr lang="en-US" sz="2800" dirty="0" smtClean="0"/>
              <a:t>To travelers</a:t>
            </a:r>
            <a:endParaRPr lang="en-US" sz="2800" dirty="0"/>
          </a:p>
          <a:p>
            <a:pPr>
              <a:lnSpc>
                <a:spcPct val="150000"/>
              </a:lnSpc>
            </a:pPr>
            <a:r>
              <a:rPr lang="en-US" sz="2800" dirty="0"/>
              <a:t>Pregnant women </a:t>
            </a:r>
          </a:p>
          <a:p>
            <a:pPr>
              <a:lnSpc>
                <a:spcPct val="150000"/>
              </a:lnSpc>
            </a:pPr>
            <a:r>
              <a:rPr lang="en-US" sz="2800" dirty="0"/>
              <a:t>Infants in endemic areas </a:t>
            </a:r>
          </a:p>
          <a:p>
            <a:pPr>
              <a:lnSpc>
                <a:spcPct val="150000"/>
              </a:lnSpc>
            </a:pPr>
            <a:r>
              <a:rPr lang="en-US" sz="2800" dirty="0" smtClean="0"/>
              <a:t>Seasonal chemoprevention</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1854" y="2278922"/>
            <a:ext cx="4675277" cy="2642548"/>
          </a:xfrm>
          <a:prstGeom prst="rect">
            <a:avLst/>
          </a:prstGeom>
        </p:spPr>
      </p:pic>
    </p:spTree>
    <p:extLst>
      <p:ext uri="{BB962C8B-B14F-4D97-AF65-F5344CB8AC3E}">
        <p14:creationId xmlns:p14="http://schemas.microsoft.com/office/powerpoint/2010/main" val="1244388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961699"/>
            <a:ext cx="8947522" cy="1143800"/>
          </a:xfrm>
        </p:spPr>
        <p:txBody>
          <a:bodyPr/>
          <a:lstStyle/>
          <a:p>
            <a:r>
              <a:rPr lang="en-US" sz="3600" dirty="0"/>
              <a:t>Vaccine</a:t>
            </a:r>
          </a:p>
        </p:txBody>
      </p:sp>
      <p:sp>
        <p:nvSpPr>
          <p:cNvPr id="3" name="Content Placeholder 2"/>
          <p:cNvSpPr>
            <a:spLocks noGrp="1"/>
          </p:cNvSpPr>
          <p:nvPr>
            <p:ph idx="1"/>
          </p:nvPr>
        </p:nvSpPr>
        <p:spPr/>
        <p:txBody>
          <a:bodyPr>
            <a:normAutofit/>
          </a:bodyPr>
          <a:lstStyle/>
          <a:p>
            <a:endParaRPr lang="en-US" sz="2800" dirty="0" smtClean="0"/>
          </a:p>
          <a:p>
            <a:r>
              <a:rPr lang="en-US" sz="2800" b="1" dirty="0" smtClean="0"/>
              <a:t>Still under trial  </a:t>
            </a:r>
            <a:endParaRPr lang="en-US" sz="2800" b="1" dirty="0"/>
          </a:p>
        </p:txBody>
      </p:sp>
    </p:spTree>
    <p:extLst>
      <p:ext uri="{BB962C8B-B14F-4D97-AF65-F5344CB8AC3E}">
        <p14:creationId xmlns:p14="http://schemas.microsoft.com/office/powerpoint/2010/main" val="1544001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421" y="1481138"/>
            <a:ext cx="11225048" cy="4972050"/>
          </a:xfrm>
        </p:spPr>
        <p:txBody>
          <a:bodyPr>
            <a:noAutofit/>
          </a:bodyPr>
          <a:lstStyle/>
          <a:p>
            <a:pPr eaLnBrk="1" fontAlgn="auto" hangingPunct="1">
              <a:lnSpc>
                <a:spcPct val="150000"/>
              </a:lnSpc>
              <a:buFont typeface="Georgia"/>
              <a:buNone/>
              <a:defRPr/>
            </a:pPr>
            <a:r>
              <a:rPr lang="en-US" sz="2400" dirty="0">
                <a:latin typeface="Aparajita" pitchFamily="34" charset="0"/>
                <a:cs typeface="Aparajita" pitchFamily="34" charset="0"/>
              </a:rPr>
              <a:t>The current elimination strategy in Saudi Arabia focuses mainly on: </a:t>
            </a:r>
          </a:p>
          <a:p>
            <a:pPr marL="457200" indent="-457200" eaLnBrk="1" fontAlgn="auto" hangingPunct="1">
              <a:lnSpc>
                <a:spcPct val="150000"/>
              </a:lnSpc>
              <a:buSzPct val="90000"/>
              <a:buFont typeface="+mj-lt"/>
              <a:buAutoNum type="arabicPeriod"/>
              <a:defRPr/>
            </a:pPr>
            <a:r>
              <a:rPr lang="en-US" sz="2400" dirty="0" smtClean="0">
                <a:latin typeface="Aparajita" pitchFamily="34" charset="0"/>
                <a:cs typeface="Aparajita" pitchFamily="34" charset="0"/>
              </a:rPr>
              <a:t>Targeting </a:t>
            </a:r>
            <a:r>
              <a:rPr lang="en-US" sz="2400" b="1" dirty="0">
                <a:solidFill>
                  <a:schemeClr val="accent1"/>
                </a:solidFill>
                <a:latin typeface="Aparajita" pitchFamily="34" charset="0"/>
                <a:cs typeface="Aparajita" pitchFamily="34" charset="0"/>
              </a:rPr>
              <a:t>high risk areas </a:t>
            </a:r>
            <a:r>
              <a:rPr lang="en-US" sz="2400" dirty="0">
                <a:latin typeface="Aparajita" pitchFamily="34" charset="0"/>
                <a:cs typeface="Aparajita" pitchFamily="34" charset="0"/>
              </a:rPr>
              <a:t>for sustained preventative measures such </a:t>
            </a:r>
            <a:r>
              <a:rPr lang="en-US" sz="2400" dirty="0" smtClean="0">
                <a:latin typeface="Aparajita" pitchFamily="34" charset="0"/>
                <a:cs typeface="Aparajita" pitchFamily="34" charset="0"/>
              </a:rPr>
              <a:t>as (Long </a:t>
            </a:r>
            <a:r>
              <a:rPr lang="en-US" sz="2400" dirty="0">
                <a:latin typeface="Aparajita" pitchFamily="34" charset="0"/>
                <a:cs typeface="Aparajita" pitchFamily="34" charset="0"/>
              </a:rPr>
              <a:t>lasting insecticide treated </a:t>
            </a:r>
            <a:r>
              <a:rPr lang="en-US" sz="2400" dirty="0" smtClean="0">
                <a:latin typeface="Aparajita" pitchFamily="34" charset="0"/>
                <a:cs typeface="Aparajita" pitchFamily="34" charset="0"/>
              </a:rPr>
              <a:t>nets, Indoor </a:t>
            </a:r>
            <a:r>
              <a:rPr lang="en-US" sz="2400" dirty="0">
                <a:latin typeface="Aparajita" pitchFamily="34" charset="0"/>
                <a:cs typeface="Aparajita" pitchFamily="34" charset="0"/>
              </a:rPr>
              <a:t>residual </a:t>
            </a:r>
            <a:r>
              <a:rPr lang="en-US" sz="2400" dirty="0" smtClean="0">
                <a:latin typeface="Aparajita" pitchFamily="34" charset="0"/>
                <a:cs typeface="Aparajita" pitchFamily="34" charset="0"/>
              </a:rPr>
              <a:t>spraying)</a:t>
            </a:r>
            <a:endParaRPr lang="en-US" sz="2400" b="1" dirty="0" smtClean="0">
              <a:latin typeface="Aparajita" pitchFamily="34" charset="0"/>
              <a:cs typeface="Aparajita" pitchFamily="34" charset="0"/>
            </a:endParaRPr>
          </a:p>
          <a:p>
            <a:pPr marL="457200" indent="-457200" eaLnBrk="1" fontAlgn="auto" hangingPunct="1">
              <a:lnSpc>
                <a:spcPct val="150000"/>
              </a:lnSpc>
              <a:buSzPct val="90000"/>
              <a:buFont typeface="+mj-lt"/>
              <a:buAutoNum type="arabicPeriod"/>
              <a:defRPr/>
            </a:pPr>
            <a:r>
              <a:rPr lang="en-US" altLang="en-US" sz="2400" b="1" dirty="0" smtClean="0">
                <a:solidFill>
                  <a:schemeClr val="accent1"/>
                </a:solidFill>
                <a:latin typeface="Aparajita" charset="0"/>
                <a:ea typeface="Trebuchet MS" charset="0"/>
                <a:cs typeface="Trebuchet MS" charset="0"/>
                <a:sym typeface="Trebuchet MS" charset="0"/>
              </a:rPr>
              <a:t>Management </a:t>
            </a:r>
            <a:r>
              <a:rPr lang="en-US" altLang="en-US" sz="2400" b="1" dirty="0">
                <a:solidFill>
                  <a:schemeClr val="accent1"/>
                </a:solidFill>
                <a:latin typeface="Aparajita" charset="0"/>
                <a:ea typeface="Trebuchet MS" charset="0"/>
                <a:cs typeface="Trebuchet MS" charset="0"/>
                <a:sym typeface="Trebuchet MS" charset="0"/>
              </a:rPr>
              <a:t>of infection </a:t>
            </a:r>
            <a:r>
              <a:rPr lang="en-US" altLang="en-US" sz="2400" dirty="0">
                <a:latin typeface="Aparajita" charset="0"/>
                <a:ea typeface="Trebuchet MS" charset="0"/>
                <a:cs typeface="Trebuchet MS" charset="0"/>
                <a:sym typeface="Trebuchet MS" charset="0"/>
              </a:rPr>
              <a:t>through rapid confirmed diagnosis and </a:t>
            </a:r>
            <a:r>
              <a:rPr lang="en-US" altLang="en-US" sz="2400" dirty="0" smtClean="0">
                <a:latin typeface="Aparajita" charset="0"/>
                <a:ea typeface="Trebuchet MS" charset="0"/>
                <a:cs typeface="Trebuchet MS" charset="0"/>
                <a:sym typeface="Trebuchet MS" charset="0"/>
              </a:rPr>
              <a:t>treatment.</a:t>
            </a:r>
          </a:p>
          <a:p>
            <a:pPr marL="457200" indent="-457200" eaLnBrk="1" fontAlgn="auto" hangingPunct="1">
              <a:lnSpc>
                <a:spcPct val="150000"/>
              </a:lnSpc>
              <a:buSzPct val="90000"/>
              <a:buFont typeface="+mj-lt"/>
              <a:buAutoNum type="arabicPeriod"/>
              <a:defRPr/>
            </a:pPr>
            <a:r>
              <a:rPr lang="en-US" altLang="en-US" sz="2400" dirty="0" smtClean="0">
                <a:latin typeface="Aparajita" charset="0"/>
                <a:ea typeface="Trebuchet MS" charset="0"/>
                <a:cs typeface="Trebuchet MS" charset="0"/>
                <a:sym typeface="Trebuchet MS" charset="0"/>
              </a:rPr>
              <a:t>Individual </a:t>
            </a:r>
            <a:r>
              <a:rPr lang="en-US" altLang="en-US" sz="2400" dirty="0">
                <a:latin typeface="Aparajita" charset="0"/>
                <a:ea typeface="Trebuchet MS" charset="0"/>
                <a:cs typeface="Trebuchet MS" charset="0"/>
                <a:sym typeface="Trebuchet MS" charset="0"/>
              </a:rPr>
              <a:t>case follow up and reactive </a:t>
            </a:r>
            <a:r>
              <a:rPr lang="en-US" altLang="en-US" sz="2400" b="1" dirty="0">
                <a:solidFill>
                  <a:schemeClr val="accent1"/>
                </a:solidFill>
                <a:latin typeface="Aparajita" charset="0"/>
                <a:ea typeface="Trebuchet MS" charset="0"/>
                <a:cs typeface="Trebuchet MS" charset="0"/>
                <a:sym typeface="Trebuchet MS" charset="0"/>
              </a:rPr>
              <a:t>surveillance</a:t>
            </a:r>
            <a:r>
              <a:rPr lang="en-US" altLang="en-US" sz="2400" dirty="0">
                <a:latin typeface="Aparajita" charset="0"/>
                <a:ea typeface="Trebuchet MS" charset="0"/>
                <a:cs typeface="Trebuchet MS" charset="0"/>
                <a:sym typeface="Trebuchet MS" charset="0"/>
              </a:rPr>
              <a:t> with appropriate treatment and vector </a:t>
            </a:r>
            <a:r>
              <a:rPr lang="en-US" altLang="en-US" sz="2400" dirty="0" smtClean="0">
                <a:latin typeface="Aparajita" charset="0"/>
                <a:ea typeface="Trebuchet MS" charset="0"/>
                <a:cs typeface="Trebuchet MS" charset="0"/>
                <a:sym typeface="Trebuchet MS" charset="0"/>
              </a:rPr>
              <a:t>control.</a:t>
            </a:r>
          </a:p>
          <a:p>
            <a:pPr marL="457200" indent="-457200" eaLnBrk="1" fontAlgn="auto" hangingPunct="1">
              <a:lnSpc>
                <a:spcPct val="150000"/>
              </a:lnSpc>
              <a:buSzPct val="90000"/>
              <a:buFont typeface="+mj-lt"/>
              <a:buAutoNum type="arabicPeriod"/>
              <a:defRPr/>
            </a:pPr>
            <a:r>
              <a:rPr lang="en-US" altLang="en-US" sz="2400" dirty="0" smtClean="0">
                <a:latin typeface="Aparajita" charset="0"/>
                <a:ea typeface="Trebuchet MS" charset="0"/>
                <a:cs typeface="Trebuchet MS" charset="0"/>
                <a:sym typeface="Trebuchet MS" charset="0"/>
              </a:rPr>
              <a:t>Active </a:t>
            </a:r>
            <a:r>
              <a:rPr lang="en-US" altLang="en-US" sz="2400" dirty="0">
                <a:latin typeface="Aparajita" charset="0"/>
                <a:ea typeface="Trebuchet MS" charset="0"/>
                <a:cs typeface="Trebuchet MS" charset="0"/>
                <a:sym typeface="Trebuchet MS" charset="0"/>
              </a:rPr>
              <a:t>case detection </a:t>
            </a:r>
            <a:r>
              <a:rPr lang="en-US" altLang="en-US" sz="2400" b="1" dirty="0">
                <a:latin typeface="Aparajita" charset="0"/>
                <a:ea typeface="Trebuchet MS" charset="0"/>
                <a:cs typeface="Trebuchet MS" charset="0"/>
                <a:sym typeface="Trebuchet MS" charset="0"/>
              </a:rPr>
              <a:t>at </a:t>
            </a:r>
            <a:r>
              <a:rPr lang="en-US" altLang="en-US" sz="2400" b="1" dirty="0">
                <a:solidFill>
                  <a:schemeClr val="accent1"/>
                </a:solidFill>
                <a:latin typeface="Aparajita" charset="0"/>
                <a:ea typeface="Trebuchet MS" charset="0"/>
                <a:cs typeface="Trebuchet MS" charset="0"/>
                <a:sym typeface="Trebuchet MS" charset="0"/>
              </a:rPr>
              <a:t>borders</a:t>
            </a:r>
            <a:r>
              <a:rPr lang="en-US" altLang="en-US" sz="2400" b="1" dirty="0">
                <a:latin typeface="Aparajita" charset="0"/>
                <a:ea typeface="Trebuchet MS" charset="0"/>
                <a:cs typeface="Trebuchet MS" charset="0"/>
                <a:sym typeface="Trebuchet MS" charset="0"/>
              </a:rPr>
              <a:t> </a:t>
            </a:r>
            <a:r>
              <a:rPr lang="en-US" altLang="en-US" sz="2400" dirty="0">
                <a:latin typeface="Aparajita" charset="0"/>
                <a:ea typeface="Trebuchet MS" charset="0"/>
                <a:cs typeface="Trebuchet MS" charset="0"/>
                <a:sym typeface="Trebuchet MS" charset="0"/>
              </a:rPr>
              <a:t>with screening and treatment.</a:t>
            </a:r>
            <a:endParaRPr lang="ar-SA" altLang="en-US" sz="2400" dirty="0">
              <a:latin typeface="Aparajita" charset="0"/>
              <a:ea typeface="Aparajita" charset="0"/>
              <a:cs typeface="Aparajita" charset="0"/>
              <a:sym typeface="Trebuchet MS" charset="0"/>
            </a:endParaRPr>
          </a:p>
          <a:p>
            <a:pPr eaLnBrk="1" fontAlgn="auto" hangingPunct="1">
              <a:lnSpc>
                <a:spcPct val="150000"/>
              </a:lnSpc>
              <a:buFont typeface="Georgia"/>
              <a:buNone/>
              <a:defRPr/>
            </a:pPr>
            <a:endParaRPr lang="en-US" sz="2400" b="1" dirty="0">
              <a:latin typeface="Aparajita" pitchFamily="34" charset="0"/>
              <a:cs typeface="Aparajita" pitchFamily="34" charset="0"/>
            </a:endParaRPr>
          </a:p>
        </p:txBody>
      </p:sp>
      <p:sp>
        <p:nvSpPr>
          <p:cNvPr id="4" name="Rounded Rectangle 3"/>
          <p:cNvSpPr/>
          <p:nvPr/>
        </p:nvSpPr>
        <p:spPr>
          <a:xfrm>
            <a:off x="346841" y="188912"/>
            <a:ext cx="10231821" cy="1056563"/>
          </a:xfrm>
          <a:prstGeom prst="roundRect">
            <a:avLst/>
          </a:prstGeom>
          <a:noFill/>
          <a:ln>
            <a:noFill/>
          </a:ln>
        </p:spPr>
        <p:style>
          <a:lnRef idx="2">
            <a:schemeClr val="dk1"/>
          </a:lnRef>
          <a:fillRef idx="1">
            <a:schemeClr val="lt1"/>
          </a:fillRef>
          <a:effectRef idx="0">
            <a:schemeClr val="dk1"/>
          </a:effectRef>
          <a:fontRef idx="minor">
            <a:schemeClr val="dk1"/>
          </a:fontRef>
        </p:style>
        <p:txBody>
          <a:bodyPr anchor="ct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r>
              <a:rPr lang="en-US" altLang="en-US" sz="4000" b="1" dirty="0" smtClean="0">
                <a:solidFill>
                  <a:schemeClr val="tx1"/>
                </a:solidFill>
                <a:latin typeface="Aharoni" charset="0"/>
                <a:cs typeface="Aharoni" charset="0"/>
              </a:rPr>
              <a:t>Prevention </a:t>
            </a:r>
            <a:r>
              <a:rPr lang="en-US" altLang="en-US" sz="4000" b="1" dirty="0">
                <a:solidFill>
                  <a:schemeClr val="tx1"/>
                </a:solidFill>
                <a:latin typeface="Aharoni" charset="0"/>
                <a:cs typeface="Aharoni" charset="0"/>
              </a:rPr>
              <a:t>And Control Of malaria in KSA</a:t>
            </a:r>
            <a:endParaRPr lang="ar-SA" altLang="en-US" sz="4000" b="1" dirty="0">
              <a:solidFill>
                <a:schemeClr val="tx1"/>
              </a:solidFill>
              <a:latin typeface="Aharoni" charset="0"/>
            </a:endParaRPr>
          </a:p>
        </p:txBody>
      </p:sp>
      <p:sp>
        <p:nvSpPr>
          <p:cNvPr id="2" name="TextBox 1"/>
          <p:cNvSpPr txBox="1"/>
          <p:nvPr/>
        </p:nvSpPr>
        <p:spPr>
          <a:xfrm>
            <a:off x="8403021" y="66215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10442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hlinkClick r:id="rId2"/>
              </a:rPr>
              <a:t>References:</a:t>
            </a:r>
          </a:p>
          <a:p>
            <a:r>
              <a:rPr lang="en-US" u="sng" dirty="0" smtClean="0">
                <a:hlinkClick r:id="rId2"/>
              </a:rPr>
              <a:t>http://www.who.int/mediacentre/factsheets/fs094/en/</a:t>
            </a:r>
            <a:r>
              <a:rPr lang="en-US" dirty="0" smtClean="0"/>
              <a:t>.</a:t>
            </a:r>
          </a:p>
          <a:p>
            <a:r>
              <a:rPr lang="en-US" b="1" dirty="0" smtClean="0"/>
              <a:t>http://</a:t>
            </a:r>
            <a:r>
              <a:rPr lang="en-US" b="1" dirty="0" err="1" smtClean="0"/>
              <a:t>www.cdc.gov</a:t>
            </a:r>
            <a:r>
              <a:rPr lang="en-US" b="1" dirty="0" smtClean="0"/>
              <a:t>/malaria/about/biology/</a:t>
            </a:r>
            <a:r>
              <a:rPr lang="en-US" b="1" dirty="0" err="1" smtClean="0"/>
              <a:t>human_factors.html</a:t>
            </a:r>
            <a:endParaRPr lang="en-US" b="1" dirty="0"/>
          </a:p>
          <a:p>
            <a:endParaRPr lang="en-US" b="1" dirty="0" smtClean="0"/>
          </a:p>
          <a:p>
            <a:endParaRPr lang="en-US" dirty="0"/>
          </a:p>
        </p:txBody>
      </p:sp>
    </p:spTree>
    <p:extLst>
      <p:ext uri="{BB962C8B-B14F-4D97-AF65-F5344CB8AC3E}">
        <p14:creationId xmlns:p14="http://schemas.microsoft.com/office/powerpoint/2010/main" val="1368890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2"/>
          <p:cNvSpPr txBox="1">
            <a:spLocks noGrp="1"/>
          </p:cNvSpPr>
          <p:nvPr>
            <p:ph idx="1"/>
          </p:nvPr>
        </p:nvSpPr>
        <p:spPr>
          <a:xfrm>
            <a:off x="1103312" y="1702676"/>
            <a:ext cx="8946541" cy="4545723"/>
          </a:xfrm>
        </p:spPr>
        <p:txBody>
          <a:bodyPr tIns="45700" bIns="45700"/>
          <a:lstStyle/>
          <a:p>
            <a:pPr>
              <a:spcBef>
                <a:spcPct val="0"/>
              </a:spcBef>
              <a:spcAft>
                <a:spcPct val="0"/>
              </a:spcAft>
              <a:buClr>
                <a:schemeClr val="tx1"/>
              </a:buClr>
              <a:buSzPct val="35000"/>
            </a:pPr>
            <a:r>
              <a:rPr lang="en-US" altLang="en-US" sz="2800" dirty="0" smtClean="0">
                <a:sym typeface="Trebuchet MS" charset="0"/>
              </a:rPr>
              <a:t>Malaria </a:t>
            </a:r>
            <a:r>
              <a:rPr lang="en-US" altLang="en-US" sz="2800" dirty="0">
                <a:sym typeface="Trebuchet MS" charset="0"/>
              </a:rPr>
              <a:t>is </a:t>
            </a:r>
            <a:r>
              <a:rPr lang="en-US" altLang="en-US" sz="2800" dirty="0">
                <a:sym typeface="Trebuchet MS" charset="0"/>
              </a:rPr>
              <a:t>a </a:t>
            </a:r>
            <a:r>
              <a:rPr lang="en-US" altLang="en-US" sz="2800" dirty="0">
                <a:sym typeface="Trebuchet MS" charset="0"/>
              </a:rPr>
              <a:t>life-threatening disease caused by </a:t>
            </a:r>
            <a:r>
              <a:rPr lang="en-US" altLang="en-US" sz="2800" b="1" dirty="0">
                <a:sym typeface="Trebuchet MS" charset="0"/>
              </a:rPr>
              <a:t>Plasmodium parasites </a:t>
            </a:r>
            <a:r>
              <a:rPr lang="en-US" altLang="en-US" sz="2800" dirty="0">
                <a:sym typeface="Trebuchet MS" charset="0"/>
              </a:rPr>
              <a:t>that are transmitted to people through the </a:t>
            </a:r>
            <a:r>
              <a:rPr lang="en-US" altLang="en-US" sz="2800" b="1" dirty="0">
                <a:sym typeface="Trebuchet MS" charset="0"/>
              </a:rPr>
              <a:t>bites of infected </a:t>
            </a:r>
            <a:r>
              <a:rPr lang="en-US" altLang="en-US" sz="2800" b="1" dirty="0" smtClean="0">
                <a:sym typeface="Trebuchet MS" charset="0"/>
              </a:rPr>
              <a:t>mosquitoes.</a:t>
            </a:r>
          </a:p>
          <a:p>
            <a:pPr>
              <a:spcBef>
                <a:spcPct val="0"/>
              </a:spcBef>
              <a:spcAft>
                <a:spcPct val="0"/>
              </a:spcAft>
              <a:buClr>
                <a:schemeClr val="tx1"/>
              </a:buClr>
              <a:buSzPct val="35000"/>
            </a:pPr>
            <a:endParaRPr lang="en-US" altLang="en-US" sz="2800" b="1" dirty="0" smtClean="0">
              <a:sym typeface="Trebuchet MS" charset="0"/>
            </a:endParaRPr>
          </a:p>
          <a:p>
            <a:pPr>
              <a:spcBef>
                <a:spcPct val="0"/>
              </a:spcBef>
              <a:spcAft>
                <a:spcPct val="0"/>
              </a:spcAft>
              <a:buClr>
                <a:schemeClr val="tx1"/>
              </a:buClr>
              <a:buSzPct val="35000"/>
            </a:pPr>
            <a:r>
              <a:rPr lang="en-US" altLang="en-US" sz="2800" dirty="0" smtClean="0">
                <a:sym typeface="Trebuchet MS" charset="0"/>
              </a:rPr>
              <a:t>Malaria </a:t>
            </a:r>
            <a:r>
              <a:rPr lang="en-US" altLang="en-US" sz="2800" dirty="0">
                <a:sym typeface="Trebuchet MS" charset="0"/>
              </a:rPr>
              <a:t>is responsible for approximately 1-3 million deaths per </a:t>
            </a:r>
            <a:r>
              <a:rPr lang="en-US" altLang="en-US" sz="2800" dirty="0" smtClean="0">
                <a:sym typeface="Trebuchet MS" charset="0"/>
              </a:rPr>
              <a:t>year</a:t>
            </a:r>
            <a:endParaRPr lang="en-US" altLang="en-US" sz="2800" dirty="0">
              <a:sym typeface="Trebuchet MS" charset="0"/>
            </a:endParaRPr>
          </a:p>
        </p:txBody>
      </p:sp>
    </p:spTree>
    <p:extLst>
      <p:ext uri="{BB962C8B-B14F-4D97-AF65-F5344CB8AC3E}">
        <p14:creationId xmlns:p14="http://schemas.microsoft.com/office/powerpoint/2010/main" val="1173124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 </a:t>
            </a:r>
          </a:p>
        </p:txBody>
      </p:sp>
      <p:sp>
        <p:nvSpPr>
          <p:cNvPr id="4" name="Shape 144"/>
          <p:cNvSpPr>
            <a:spLocks noGrp="1"/>
          </p:cNvSpPr>
          <p:nvPr>
            <p:ph idx="1"/>
          </p:nvPr>
        </p:nvSpPr>
        <p:spPr>
          <a:xfrm>
            <a:off x="838200" y="1434662"/>
            <a:ext cx="10515600" cy="5092262"/>
          </a:xfrm>
          <a:prstGeom prst="rect">
            <a:avLst/>
          </a:prstGeom>
          <a:noFill/>
          <a:ln w="38100" cap="flat" cmpd="sng">
            <a:noFill/>
            <a:prstDash val="solid"/>
            <a:round/>
            <a:headEnd type="none" w="med" len="med"/>
            <a:tailEnd type="none" w="med" len="med"/>
          </a:ln>
        </p:spPr>
        <p:txBody>
          <a:bodyPr lIns="91425" tIns="45700" rIns="91425" bIns="45700">
            <a:normAutofit fontScale="92500" lnSpcReduction="20000"/>
          </a:bodyPr>
          <a:lstStyle/>
          <a:p>
            <a:pPr>
              <a:lnSpc>
                <a:spcPct val="160000"/>
              </a:lnSpc>
              <a:spcBef>
                <a:spcPts val="0"/>
              </a:spcBef>
              <a:buSzPct val="35000"/>
              <a:defRPr/>
            </a:pPr>
            <a:r>
              <a:rPr lang="en-US" sz="2800" dirty="0" smtClean="0">
                <a:sym typeface="Trebuchet MS"/>
              </a:rPr>
              <a:t>Between </a:t>
            </a:r>
            <a:r>
              <a:rPr lang="en-US" sz="2800" dirty="0">
                <a:sym typeface="Trebuchet MS"/>
              </a:rPr>
              <a:t>2000 and 2015, malaria </a:t>
            </a:r>
            <a:r>
              <a:rPr lang="en-US" sz="2800" b="1" dirty="0">
                <a:sym typeface="Trebuchet MS"/>
              </a:rPr>
              <a:t>incidence</a:t>
            </a:r>
            <a:r>
              <a:rPr lang="en-US" sz="2800" dirty="0">
                <a:sym typeface="Trebuchet MS"/>
              </a:rPr>
              <a:t> fell by 37% globally.</a:t>
            </a:r>
          </a:p>
          <a:p>
            <a:pPr>
              <a:lnSpc>
                <a:spcPct val="160000"/>
              </a:lnSpc>
              <a:spcBef>
                <a:spcPts val="0"/>
              </a:spcBef>
              <a:buSzPct val="35000"/>
              <a:defRPr/>
            </a:pPr>
            <a:r>
              <a:rPr lang="en-US" sz="2800" dirty="0">
                <a:sym typeface="Trebuchet MS"/>
              </a:rPr>
              <a:t>During the same period, malaria </a:t>
            </a:r>
            <a:r>
              <a:rPr lang="en-US" sz="2800" b="1" dirty="0">
                <a:sym typeface="Trebuchet MS"/>
              </a:rPr>
              <a:t>mortality</a:t>
            </a:r>
            <a:r>
              <a:rPr lang="en-US" sz="2800" dirty="0">
                <a:sym typeface="Trebuchet MS"/>
              </a:rPr>
              <a:t> rates decreased worldwide by 60% among all age groups, and by 65% among children under 5.</a:t>
            </a:r>
          </a:p>
          <a:p>
            <a:pPr>
              <a:lnSpc>
                <a:spcPct val="160000"/>
              </a:lnSpc>
              <a:spcBef>
                <a:spcPts val="0"/>
              </a:spcBef>
              <a:buSzPct val="35000"/>
              <a:defRPr/>
            </a:pPr>
            <a:r>
              <a:rPr lang="en-US" sz="2800" dirty="0">
                <a:sym typeface="Trebuchet MS"/>
              </a:rPr>
              <a:t> An estimated 6.2 million malaria deaths have been averted globally since 2000.</a:t>
            </a:r>
          </a:p>
          <a:p>
            <a:pPr>
              <a:lnSpc>
                <a:spcPct val="160000"/>
              </a:lnSpc>
              <a:spcBef>
                <a:spcPts val="0"/>
              </a:spcBef>
              <a:buSzPct val="35000"/>
              <a:defRPr/>
            </a:pPr>
            <a:r>
              <a:rPr lang="en-US" sz="2800" dirty="0">
                <a:sym typeface="Trebuchet MS"/>
              </a:rPr>
              <a:t>In 2014, 13 countries reported zero cases of the disease and 6 countries reported fewer than 10 cases</a:t>
            </a:r>
            <a:r>
              <a:rPr lang="en-US" sz="2800" dirty="0">
                <a:sym typeface="Trebuchet MS"/>
              </a:rPr>
              <a:t>.</a:t>
            </a:r>
            <a:endParaRPr lang="en-US" sz="2800" dirty="0">
              <a:sym typeface="Trebuchet MS"/>
            </a:endParaRPr>
          </a:p>
        </p:txBody>
      </p:sp>
    </p:spTree>
    <p:extLst>
      <p:ext uri="{BB962C8B-B14F-4D97-AF65-F5344CB8AC3E}">
        <p14:creationId xmlns:p14="http://schemas.microsoft.com/office/powerpoint/2010/main" val="1678229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3.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7079" y="457196"/>
            <a:ext cx="10828344" cy="605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891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342247" y="378369"/>
            <a:ext cx="9002839" cy="53843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40073" y="6006662"/>
            <a:ext cx="9270124" cy="369332"/>
          </a:xfrm>
          <a:prstGeom prst="rect">
            <a:avLst/>
          </a:prstGeom>
          <a:noFill/>
        </p:spPr>
        <p:txBody>
          <a:bodyPr wrap="square" rtlCol="0">
            <a:spAutoFit/>
          </a:bodyPr>
          <a:lstStyle/>
          <a:p>
            <a:r>
              <a:rPr lang="en-US"/>
              <a:t>A</a:t>
            </a:r>
            <a:r>
              <a:rPr lang="en-US" smtClean="0"/>
              <a:t>n approximation of the parts of the world where malaria transmission occurs. </a:t>
            </a:r>
            <a:endParaRPr lang="en-US"/>
          </a:p>
        </p:txBody>
      </p:sp>
    </p:spTree>
    <p:extLst>
      <p:ext uri="{BB962C8B-B14F-4D97-AF65-F5344CB8AC3E}">
        <p14:creationId xmlns:p14="http://schemas.microsoft.com/office/powerpoint/2010/main" val="733605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123834"/>
          </a:xfrm>
        </p:spPr>
        <p:txBody>
          <a:bodyPr/>
          <a:lstStyle/>
          <a:p>
            <a:r>
              <a:rPr lang="en-US" dirty="0" smtClean="0"/>
              <a:t>Malaria in Saudi Arabia</a:t>
            </a:r>
            <a:endParaRPr lang="en-US" dirty="0"/>
          </a:p>
        </p:txBody>
      </p:sp>
      <p:sp>
        <p:nvSpPr>
          <p:cNvPr id="3" name="Content Placeholder 2"/>
          <p:cNvSpPr>
            <a:spLocks noGrp="1"/>
          </p:cNvSpPr>
          <p:nvPr>
            <p:ph idx="1"/>
          </p:nvPr>
        </p:nvSpPr>
        <p:spPr>
          <a:xfrm>
            <a:off x="1104293" y="1576552"/>
            <a:ext cx="10420300" cy="4472177"/>
          </a:xfrm>
        </p:spPr>
        <p:txBody>
          <a:bodyPr>
            <a:noAutofit/>
          </a:bodyPr>
          <a:lstStyle/>
          <a:p>
            <a:pPr marL="184150" indent="-184150" defTabSz="885825">
              <a:lnSpc>
                <a:spcPct val="150000"/>
              </a:lnSpc>
              <a:buFontTx/>
              <a:buChar char="•"/>
            </a:pPr>
            <a:r>
              <a:rPr lang="en-US" altLang="en-US" sz="2800" dirty="0" smtClean="0">
                <a:sym typeface="Comic Sans MS" charset="0"/>
              </a:rPr>
              <a:t>Areas </a:t>
            </a:r>
            <a:r>
              <a:rPr lang="en-US" altLang="en-US" sz="2800" dirty="0">
                <a:sym typeface="Comic Sans MS" charset="0"/>
              </a:rPr>
              <a:t>at the </a:t>
            </a:r>
            <a:r>
              <a:rPr lang="en-US" altLang="en-US" sz="2800" b="1" dirty="0">
                <a:sym typeface="Comic Sans MS" charset="0"/>
              </a:rPr>
              <a:t>southern region </a:t>
            </a:r>
            <a:r>
              <a:rPr lang="en-US" altLang="en-US" sz="2800" dirty="0">
                <a:sym typeface="Comic Sans MS" charset="0"/>
              </a:rPr>
              <a:t>are at risk of malaria transmission, specifically </a:t>
            </a:r>
            <a:r>
              <a:rPr lang="en-US" altLang="en-US" sz="2800" dirty="0" err="1">
                <a:sym typeface="Comic Sans MS" charset="0"/>
              </a:rPr>
              <a:t>Asir</a:t>
            </a:r>
            <a:r>
              <a:rPr lang="en-US" altLang="en-US" sz="2800" dirty="0">
                <a:sym typeface="Comic Sans MS" charset="0"/>
              </a:rPr>
              <a:t> and </a:t>
            </a:r>
            <a:r>
              <a:rPr lang="en-US" altLang="en-US" sz="2800" dirty="0" err="1">
                <a:sym typeface="Comic Sans MS" charset="0"/>
              </a:rPr>
              <a:t>Jizan</a:t>
            </a:r>
            <a:r>
              <a:rPr lang="en-US" altLang="en-US" sz="2800" dirty="0">
                <a:sym typeface="Comic Sans MS" charset="0"/>
              </a:rPr>
              <a:t>. The Dominant Malaria Species in Saudi Arabia is P. Falciparum .</a:t>
            </a:r>
          </a:p>
          <a:p>
            <a:pPr marL="184150" indent="-184150" defTabSz="885825">
              <a:lnSpc>
                <a:spcPct val="150000"/>
              </a:lnSpc>
              <a:buFontTx/>
              <a:buChar char="•"/>
            </a:pPr>
            <a:r>
              <a:rPr lang="en-US" altLang="en-US" sz="2800" dirty="0">
                <a:sym typeface="Comic Sans MS" charset="0"/>
              </a:rPr>
              <a:t>Saudi Arabia achieved a decrease in malaria cases and case incidence rates of ≥75%. </a:t>
            </a:r>
            <a:endParaRPr lang="en-US" altLang="en-US" sz="2800" dirty="0"/>
          </a:p>
        </p:txBody>
      </p:sp>
    </p:spTree>
    <p:extLst>
      <p:ext uri="{BB962C8B-B14F-4D97-AF65-F5344CB8AC3E}">
        <p14:creationId xmlns:p14="http://schemas.microsoft.com/office/powerpoint/2010/main" val="816545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3" descr="image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146" y="1403643"/>
            <a:ext cx="1048789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AutoShape 5"/>
          <p:cNvSpPr>
            <a:spLocks/>
          </p:cNvSpPr>
          <p:nvPr/>
        </p:nvSpPr>
        <p:spPr bwMode="auto">
          <a:xfrm>
            <a:off x="1636713" y="488730"/>
            <a:ext cx="8494712" cy="8654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p:spPr>
        <p:txBody>
          <a:bodyPr lIns="45719" tIns="45719" rIns="45719" bIns="45719"/>
          <a:lstStyle/>
          <a:p>
            <a:pPr algn="just" hangingPunct="0">
              <a:lnSpc>
                <a:spcPct val="115000"/>
              </a:lnSpc>
              <a:buClr>
                <a:srgbClr val="C3260C"/>
              </a:buClr>
              <a:buFont typeface="Georgia" pitchFamily="18" charset="0"/>
              <a:buNone/>
              <a:defRPr/>
            </a:pPr>
            <a:r>
              <a:rPr lang="en-US" sz="2800" b="1" dirty="0" smtClean="0">
                <a:solidFill>
                  <a:schemeClr val="tx2"/>
                </a:solidFill>
                <a:latin typeface="+mj-lt"/>
                <a:ea typeface="+mj-ea"/>
                <a:cs typeface="+mj-cs"/>
                <a:sym typeface="Comic Sans MS" pitchFamily="66" charset="0"/>
              </a:rPr>
              <a:t>Indigenous</a:t>
            </a:r>
            <a:r>
              <a:rPr lang="en-US" sz="2800" b="1" dirty="0" smtClean="0">
                <a:latin typeface="Comic Sans MS" pitchFamily="66" charset="0"/>
                <a:ea typeface="Arial"/>
                <a:cs typeface="Arial" pitchFamily="34" charset="0"/>
                <a:sym typeface="Comic Sans MS" pitchFamily="66" charset="0"/>
              </a:rPr>
              <a:t> </a:t>
            </a:r>
            <a:r>
              <a:rPr lang="en-US" sz="2800" b="1" dirty="0">
                <a:solidFill>
                  <a:schemeClr val="tx2"/>
                </a:solidFill>
                <a:latin typeface="+mj-lt"/>
                <a:ea typeface="+mj-ea"/>
                <a:cs typeface="+mj-cs"/>
                <a:sym typeface="Comic Sans MS" pitchFamily="66" charset="0"/>
              </a:rPr>
              <a:t>cases of malaria Saudi Arabia 2014 : </a:t>
            </a:r>
          </a:p>
        </p:txBody>
      </p:sp>
    </p:spTree>
    <p:extLst>
      <p:ext uri="{BB962C8B-B14F-4D97-AF65-F5344CB8AC3E}">
        <p14:creationId xmlns:p14="http://schemas.microsoft.com/office/powerpoint/2010/main" val="29664765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title"/>
          </p:nvPr>
        </p:nvSpPr>
        <p:spPr>
          <a:xfrm>
            <a:off x="1970692" y="551792"/>
            <a:ext cx="8217723" cy="902357"/>
          </a:xfrm>
        </p:spPr>
        <p:txBody>
          <a:bodyPr vert="horz" lIns="45699" tIns="45699" rIns="45699" bIns="45699" rtlCol="0" anchor="ctr">
            <a:noAutofit/>
          </a:bodyPr>
          <a:lstStyle/>
          <a:p>
            <a:pPr defTabSz="803275">
              <a:lnSpc>
                <a:spcPct val="115000"/>
              </a:lnSpc>
              <a:buClr>
                <a:srgbClr val="C3260C"/>
              </a:buClr>
            </a:pPr>
            <a:r>
              <a:rPr lang="en-US" altLang="en-US" sz="2800" b="1" dirty="0">
                <a:sym typeface="Comic Sans MS" charset="0"/>
              </a:rPr>
              <a:t>Imported</a:t>
            </a:r>
            <a:r>
              <a:rPr lang="en-US" altLang="en-US" sz="2800" b="1" dirty="0">
                <a:solidFill>
                  <a:schemeClr val="tx1"/>
                </a:solidFill>
                <a:latin typeface="Comic Sans MS" charset="0"/>
                <a:ea typeface="Comic Sans MS" charset="0"/>
                <a:cs typeface="Comic Sans MS" charset="0"/>
                <a:sym typeface="Comic Sans MS" charset="0"/>
              </a:rPr>
              <a:t> </a:t>
            </a:r>
            <a:r>
              <a:rPr lang="en-US" altLang="en-US" sz="2800" b="1" dirty="0" smtClean="0">
                <a:sym typeface="Comic Sans MS" charset="0"/>
              </a:rPr>
              <a:t>malaria </a:t>
            </a:r>
            <a:r>
              <a:rPr lang="en-US" altLang="en-US" sz="2800" b="1" dirty="0">
                <a:sym typeface="Comic Sans MS" charset="0"/>
              </a:rPr>
              <a:t>in </a:t>
            </a:r>
            <a:r>
              <a:rPr lang="en-US" altLang="en-US" sz="2800" b="1" dirty="0">
                <a:sym typeface="Comic Sans MS" charset="0"/>
              </a:rPr>
              <a:t>Saudi Arabia </a:t>
            </a:r>
            <a:r>
              <a:rPr lang="en-US" altLang="en-US" sz="2800" b="1" dirty="0">
                <a:sym typeface="Comic Sans MS" charset="0"/>
              </a:rPr>
              <a:t>1999-2010 : </a:t>
            </a:r>
            <a:br>
              <a:rPr lang="en-US" altLang="en-US" sz="2800" b="1" dirty="0">
                <a:sym typeface="Comic Sans MS" charset="0"/>
              </a:rPr>
            </a:br>
            <a:endParaRPr lang="en-US" altLang="en-US" sz="2800" b="1" dirty="0">
              <a:sym typeface="Times New Roman" charset="0"/>
            </a:endParaRPr>
          </a:p>
        </p:txBody>
      </p:sp>
      <p:sp>
        <p:nvSpPr>
          <p:cNvPr id="45059" name="Rectangle 2"/>
          <p:cNvSpPr>
            <a:spLocks noGrp="1" noChangeArrowheads="1"/>
          </p:cNvSpPr>
          <p:nvPr>
            <p:ph idx="1"/>
          </p:nvPr>
        </p:nvSpPr>
        <p:spPr>
          <a:xfrm>
            <a:off x="2843213" y="2205039"/>
            <a:ext cx="6400800" cy="3475037"/>
          </a:xfrm>
        </p:spPr>
        <p:txBody>
          <a:bodyPr vert="horz" lIns="45699" tIns="45699" rIns="45699" bIns="45699" rtlCol="0">
            <a:normAutofit/>
          </a:bodyPr>
          <a:lstStyle/>
          <a:p>
            <a:pPr marL="219075">
              <a:spcBef>
                <a:spcPts val="300"/>
              </a:spcBef>
              <a:buClr>
                <a:srgbClr val="C3260C"/>
              </a:buClr>
              <a:buNone/>
            </a:pPr>
            <a:endParaRPr lang="en-US" altLang="en-US" sz="2200">
              <a:solidFill>
                <a:srgbClr val="3F3F3F"/>
              </a:solidFill>
              <a:latin typeface="Trebuchet MS" charset="0"/>
              <a:ea typeface="Trebuchet MS" charset="0"/>
              <a:cs typeface="Trebuchet MS" charset="0"/>
              <a:sym typeface="Trebuchet MS" charset="0"/>
            </a:endParaRPr>
          </a:p>
        </p:txBody>
      </p:sp>
      <p:pic>
        <p:nvPicPr>
          <p:cNvPr id="45060" name="Picture 3" descr="image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1441450"/>
            <a:ext cx="8212138"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489252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1442</TotalTime>
  <Words>1030</Words>
  <Application>Microsoft Macintosh PowerPoint</Application>
  <PresentationFormat>Widescreen</PresentationFormat>
  <Paragraphs>139</Paragraphs>
  <Slides>24</Slides>
  <Notes>13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24</vt:i4>
      </vt:variant>
    </vt:vector>
  </HeadingPairs>
  <TitlesOfParts>
    <vt:vector size="38" baseType="lpstr">
      <vt:lpstr>Century Gothic</vt:lpstr>
      <vt:lpstr>Wingdings</vt:lpstr>
      <vt:lpstr>Wingdings 3</vt:lpstr>
      <vt:lpstr>Aharoni</vt:lpstr>
      <vt:lpstr>Aparajita</vt:lpstr>
      <vt:lpstr>Arial</vt:lpstr>
      <vt:lpstr>Calibri</vt:lpstr>
      <vt:lpstr>Comic Sans MS</vt:lpstr>
      <vt:lpstr>Georgia</vt:lpstr>
      <vt:lpstr>Noto Symbol</vt:lpstr>
      <vt:lpstr>Times New Roman</vt:lpstr>
      <vt:lpstr>Times New Roman Bold</vt:lpstr>
      <vt:lpstr>Trebuchet MS</vt:lpstr>
      <vt:lpstr>Ion</vt:lpstr>
      <vt:lpstr>Malaria </vt:lpstr>
      <vt:lpstr>Objectives:</vt:lpstr>
      <vt:lpstr>PowerPoint Presentation</vt:lpstr>
      <vt:lpstr>Epidemiology </vt:lpstr>
      <vt:lpstr>PowerPoint Presentation</vt:lpstr>
      <vt:lpstr>PowerPoint Presentation</vt:lpstr>
      <vt:lpstr>Malaria in Saudi Arabia</vt:lpstr>
      <vt:lpstr>PowerPoint Presentation</vt:lpstr>
      <vt:lpstr>Imported malaria in Saudi Arabia 1999-2010 :  </vt:lpstr>
      <vt:lpstr>Malaria in Saudi Arabia</vt:lpstr>
      <vt:lpstr>PowerPoint Presentation</vt:lpstr>
      <vt:lpstr>Analytical Epidemiology Triad:</vt:lpstr>
      <vt:lpstr>Plasmodium Parasites:</vt:lpstr>
      <vt:lpstr>Plasmodium Parasites transmission and lifecycle:</vt:lpstr>
      <vt:lpstr>Symptoms</vt:lpstr>
      <vt:lpstr>Risk factors:</vt:lpstr>
      <vt:lpstr>Immunity against malaria (protection)</vt:lpstr>
      <vt:lpstr>Control:</vt:lpstr>
      <vt:lpstr>Insecticide-treated mosquito nets (ITNs)</vt:lpstr>
      <vt:lpstr>Indoor spraying with residual insecticides</vt:lpstr>
      <vt:lpstr>Antimalarial medications</vt:lpstr>
      <vt:lpstr>Vaccine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30</cp:revision>
  <dcterms:created xsi:type="dcterms:W3CDTF">2017-11-21T11:12:29Z</dcterms:created>
  <dcterms:modified xsi:type="dcterms:W3CDTF">2017-11-22T11:15:23Z</dcterms:modified>
</cp:coreProperties>
</file>