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4" r:id="rId1"/>
  </p:sldMasterIdLst>
  <p:notesMasterIdLst>
    <p:notesMasterId r:id="rId27"/>
  </p:notesMasterIdLst>
  <p:sldIdLst>
    <p:sldId id="331" r:id="rId2"/>
    <p:sldId id="332" r:id="rId3"/>
    <p:sldId id="351" r:id="rId4"/>
    <p:sldId id="450" r:id="rId5"/>
    <p:sldId id="451" r:id="rId6"/>
    <p:sldId id="452" r:id="rId7"/>
    <p:sldId id="380" r:id="rId8"/>
    <p:sldId id="465" r:id="rId9"/>
    <p:sldId id="370" r:id="rId10"/>
    <p:sldId id="372" r:id="rId11"/>
    <p:sldId id="408" r:id="rId12"/>
    <p:sldId id="466" r:id="rId13"/>
    <p:sldId id="454" r:id="rId14"/>
    <p:sldId id="410" r:id="rId15"/>
    <p:sldId id="455" r:id="rId16"/>
    <p:sldId id="412" r:id="rId17"/>
    <p:sldId id="413" r:id="rId18"/>
    <p:sldId id="467" r:id="rId19"/>
    <p:sldId id="459" r:id="rId20"/>
    <p:sldId id="457" r:id="rId21"/>
    <p:sldId id="460" r:id="rId22"/>
    <p:sldId id="456" r:id="rId23"/>
    <p:sldId id="462" r:id="rId24"/>
    <p:sldId id="463" r:id="rId25"/>
    <p:sldId id="464" r:id="rId26"/>
  </p:sldIdLst>
  <p:sldSz cx="9144000" cy="6858000" type="screen4x3"/>
  <p:notesSz cx="6985000" cy="9271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F1F2"/>
    <a:srgbClr val="E9F2F7"/>
    <a:srgbClr val="E4EDF4"/>
    <a:srgbClr val="6E6A12"/>
    <a:srgbClr val="007E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26" autoAdjust="0"/>
    <p:restoredTop sz="88000" autoAdjust="0"/>
  </p:normalViewPr>
  <p:slideViewPr>
    <p:cSldViewPr>
      <p:cViewPr varScale="1">
        <p:scale>
          <a:sx n="65" d="100"/>
          <a:sy n="65" d="100"/>
        </p:scale>
        <p:origin x="-1492" y="-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75" d="100"/>
          <a:sy n="75" d="100"/>
        </p:scale>
        <p:origin x="-1674" y="420"/>
      </p:cViewPr>
      <p:guideLst>
        <p:guide orient="horz" pos="2920"/>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7B5DB4-A4B9-4F4D-A44E-4FE62766F522}" type="doc">
      <dgm:prSet loTypeId="urn:microsoft.com/office/officeart/2008/layout/HalfCircleOrganizationChart" loCatId="hierarchy" qsTypeId="urn:microsoft.com/office/officeart/2005/8/quickstyle/3d2" qsCatId="3D" csTypeId="urn:microsoft.com/office/officeart/2005/8/colors/accent1_2" csCatId="accent1" phldr="1"/>
      <dgm:spPr/>
      <dgm:t>
        <a:bodyPr/>
        <a:lstStyle/>
        <a:p>
          <a:endParaRPr lang="en-US"/>
        </a:p>
      </dgm:t>
    </dgm:pt>
    <dgm:pt modelId="{28194523-E3B2-4DDD-812B-6C030147D749}">
      <dgm:prSet phldrT="[Text]"/>
      <dgm:spPr/>
      <dgm:t>
        <a:bodyPr/>
        <a:lstStyle/>
        <a:p>
          <a:r>
            <a:rPr lang="en-US" dirty="0" smtClean="0"/>
            <a:t>Screened population</a:t>
          </a:r>
          <a:endParaRPr lang="en-US" dirty="0"/>
        </a:p>
      </dgm:t>
    </dgm:pt>
    <dgm:pt modelId="{79A0FC54-BF9A-433F-AC96-065D99A1C674}" type="parTrans" cxnId="{20874277-EE09-49AB-9B8E-CC95BADFCEB6}">
      <dgm:prSet/>
      <dgm:spPr/>
      <dgm:t>
        <a:bodyPr/>
        <a:lstStyle/>
        <a:p>
          <a:endParaRPr lang="en-US"/>
        </a:p>
      </dgm:t>
    </dgm:pt>
    <dgm:pt modelId="{492EB9B5-2118-41AE-80CC-2FCC8DAF3D50}" type="sibTrans" cxnId="{20874277-EE09-49AB-9B8E-CC95BADFCEB6}">
      <dgm:prSet/>
      <dgm:spPr/>
      <dgm:t>
        <a:bodyPr/>
        <a:lstStyle/>
        <a:p>
          <a:endParaRPr lang="en-US"/>
        </a:p>
      </dgm:t>
    </dgm:pt>
    <dgm:pt modelId="{6B915419-B3B4-41A7-8111-F3E0AE788BE4}">
      <dgm:prSet phldrT="[Text]" custT="1"/>
      <dgm:spPr/>
      <dgm:t>
        <a:bodyPr/>
        <a:lstStyle/>
        <a:p>
          <a:r>
            <a:rPr lang="en-US" sz="3600" dirty="0" smtClean="0"/>
            <a:t>Positive</a:t>
          </a:r>
        </a:p>
        <a:p>
          <a:r>
            <a:rPr lang="en-US" sz="2000" dirty="0" smtClean="0"/>
            <a:t>Likely to have the condition</a:t>
          </a:r>
          <a:endParaRPr lang="en-US" sz="2000" dirty="0"/>
        </a:p>
      </dgm:t>
    </dgm:pt>
    <dgm:pt modelId="{17908580-F3AD-441F-840D-F5377432F798}" type="parTrans" cxnId="{DADA9285-8FB9-4257-966E-7420D47ECE10}">
      <dgm:prSet/>
      <dgm:spPr>
        <a:ln>
          <a:solidFill>
            <a:schemeClr val="accent2">
              <a:lumMod val="75000"/>
            </a:schemeClr>
          </a:solidFill>
        </a:ln>
      </dgm:spPr>
      <dgm:t>
        <a:bodyPr/>
        <a:lstStyle/>
        <a:p>
          <a:endParaRPr lang="en-US"/>
        </a:p>
      </dgm:t>
    </dgm:pt>
    <dgm:pt modelId="{31E222F6-BB2A-4533-A143-EA21F6929195}" type="sibTrans" cxnId="{DADA9285-8FB9-4257-966E-7420D47ECE10}">
      <dgm:prSet/>
      <dgm:spPr/>
      <dgm:t>
        <a:bodyPr/>
        <a:lstStyle/>
        <a:p>
          <a:endParaRPr lang="en-US"/>
        </a:p>
      </dgm:t>
    </dgm:pt>
    <dgm:pt modelId="{E445D0D5-13FE-49A0-8961-678181737E8B}">
      <dgm:prSet phldrT="[Text]" custT="1"/>
      <dgm:spPr/>
      <dgm:t>
        <a:bodyPr/>
        <a:lstStyle/>
        <a:p>
          <a:r>
            <a:rPr lang="en-US" sz="3600" dirty="0" smtClean="0"/>
            <a:t>Negative</a:t>
          </a:r>
        </a:p>
        <a:p>
          <a:r>
            <a:rPr lang="en-US" sz="2000" dirty="0" smtClean="0"/>
            <a:t>Not likely to have the condition</a:t>
          </a:r>
          <a:endParaRPr lang="en-US" sz="2000" dirty="0"/>
        </a:p>
      </dgm:t>
    </dgm:pt>
    <dgm:pt modelId="{0BD1C513-6863-40DC-8213-96DC5276BFD1}" type="parTrans" cxnId="{88356BCD-43FF-490D-BA3B-B4B380D0C24E}">
      <dgm:prSet/>
      <dgm:spPr>
        <a:ln>
          <a:solidFill>
            <a:schemeClr val="accent2">
              <a:lumMod val="75000"/>
            </a:schemeClr>
          </a:solidFill>
        </a:ln>
      </dgm:spPr>
      <dgm:t>
        <a:bodyPr/>
        <a:lstStyle/>
        <a:p>
          <a:endParaRPr lang="en-US"/>
        </a:p>
      </dgm:t>
    </dgm:pt>
    <dgm:pt modelId="{A0FEEDBA-3DFC-4591-9508-4802D32A0E4B}" type="sibTrans" cxnId="{88356BCD-43FF-490D-BA3B-B4B380D0C24E}">
      <dgm:prSet/>
      <dgm:spPr/>
      <dgm:t>
        <a:bodyPr/>
        <a:lstStyle/>
        <a:p>
          <a:endParaRPr lang="en-US"/>
        </a:p>
      </dgm:t>
    </dgm:pt>
    <dgm:pt modelId="{3E1507BF-BAE3-4AC6-AA9B-C6D47509AFD4}" type="pres">
      <dgm:prSet presAssocID="{F77B5DB4-A4B9-4F4D-A44E-4FE62766F522}" presName="Name0" presStyleCnt="0">
        <dgm:presLayoutVars>
          <dgm:orgChart val="1"/>
          <dgm:chPref val="1"/>
          <dgm:dir/>
          <dgm:animOne val="branch"/>
          <dgm:animLvl val="lvl"/>
          <dgm:resizeHandles/>
        </dgm:presLayoutVars>
      </dgm:prSet>
      <dgm:spPr/>
      <dgm:t>
        <a:bodyPr/>
        <a:lstStyle/>
        <a:p>
          <a:endParaRPr lang="en-US"/>
        </a:p>
      </dgm:t>
    </dgm:pt>
    <dgm:pt modelId="{E808A4C6-374B-4F68-B00E-8BFEC55DD8E5}" type="pres">
      <dgm:prSet presAssocID="{28194523-E3B2-4DDD-812B-6C030147D749}" presName="hierRoot1" presStyleCnt="0">
        <dgm:presLayoutVars>
          <dgm:hierBranch val="init"/>
        </dgm:presLayoutVars>
      </dgm:prSet>
      <dgm:spPr/>
    </dgm:pt>
    <dgm:pt modelId="{33CD55AF-C7FC-4009-BB9F-9A9D0FC5C40E}" type="pres">
      <dgm:prSet presAssocID="{28194523-E3B2-4DDD-812B-6C030147D749}" presName="rootComposite1" presStyleCnt="0"/>
      <dgm:spPr/>
    </dgm:pt>
    <dgm:pt modelId="{B7A12E0A-BE62-4C51-88DA-E1CC8E101342}" type="pres">
      <dgm:prSet presAssocID="{28194523-E3B2-4DDD-812B-6C030147D749}" presName="rootText1" presStyleLbl="alignAcc1" presStyleIdx="0" presStyleCnt="0">
        <dgm:presLayoutVars>
          <dgm:chPref val="3"/>
        </dgm:presLayoutVars>
      </dgm:prSet>
      <dgm:spPr/>
      <dgm:t>
        <a:bodyPr/>
        <a:lstStyle/>
        <a:p>
          <a:endParaRPr lang="en-US"/>
        </a:p>
      </dgm:t>
    </dgm:pt>
    <dgm:pt modelId="{65F7B22A-5FA7-424D-A112-FD41D0428F67}" type="pres">
      <dgm:prSet presAssocID="{28194523-E3B2-4DDD-812B-6C030147D749}" presName="topArc1" presStyleLbl="parChTrans1D1" presStyleIdx="0" presStyleCnt="6"/>
      <dgm:spPr>
        <a:ln>
          <a:solidFill>
            <a:schemeClr val="accent2">
              <a:lumMod val="75000"/>
            </a:schemeClr>
          </a:solidFill>
        </a:ln>
      </dgm:spPr>
    </dgm:pt>
    <dgm:pt modelId="{B10A4BD2-D5B5-4CA5-A490-F07738C39436}" type="pres">
      <dgm:prSet presAssocID="{28194523-E3B2-4DDD-812B-6C030147D749}" presName="bottomArc1" presStyleLbl="parChTrans1D1" presStyleIdx="1" presStyleCnt="6"/>
      <dgm:spPr>
        <a:ln>
          <a:solidFill>
            <a:schemeClr val="accent2">
              <a:lumMod val="75000"/>
            </a:schemeClr>
          </a:solidFill>
        </a:ln>
      </dgm:spPr>
    </dgm:pt>
    <dgm:pt modelId="{C68A79D0-CBDE-4798-8DF9-270307B6D86D}" type="pres">
      <dgm:prSet presAssocID="{28194523-E3B2-4DDD-812B-6C030147D749}" presName="topConnNode1" presStyleLbl="node1" presStyleIdx="0" presStyleCnt="0"/>
      <dgm:spPr/>
      <dgm:t>
        <a:bodyPr/>
        <a:lstStyle/>
        <a:p>
          <a:endParaRPr lang="en-US"/>
        </a:p>
      </dgm:t>
    </dgm:pt>
    <dgm:pt modelId="{87399B5B-4A0A-4160-960A-4248819092C5}" type="pres">
      <dgm:prSet presAssocID="{28194523-E3B2-4DDD-812B-6C030147D749}" presName="hierChild2" presStyleCnt="0"/>
      <dgm:spPr/>
    </dgm:pt>
    <dgm:pt modelId="{F10A5DDF-731B-4761-9E7C-06ACF3672B9E}" type="pres">
      <dgm:prSet presAssocID="{17908580-F3AD-441F-840D-F5377432F798}" presName="Name28" presStyleLbl="parChTrans1D2" presStyleIdx="0" presStyleCnt="2"/>
      <dgm:spPr/>
      <dgm:t>
        <a:bodyPr/>
        <a:lstStyle/>
        <a:p>
          <a:endParaRPr lang="en-US"/>
        </a:p>
      </dgm:t>
    </dgm:pt>
    <dgm:pt modelId="{ED3FC76A-5C69-4FD9-BD4B-6EFDF70F07A4}" type="pres">
      <dgm:prSet presAssocID="{6B915419-B3B4-41A7-8111-F3E0AE788BE4}" presName="hierRoot2" presStyleCnt="0">
        <dgm:presLayoutVars>
          <dgm:hierBranch val="init"/>
        </dgm:presLayoutVars>
      </dgm:prSet>
      <dgm:spPr/>
    </dgm:pt>
    <dgm:pt modelId="{CB8018BF-8F3A-41E8-9D96-F2D3AB6BEC94}" type="pres">
      <dgm:prSet presAssocID="{6B915419-B3B4-41A7-8111-F3E0AE788BE4}" presName="rootComposite2" presStyleCnt="0"/>
      <dgm:spPr/>
    </dgm:pt>
    <dgm:pt modelId="{FAB4226C-8611-4EBF-B537-E1A2331409E8}" type="pres">
      <dgm:prSet presAssocID="{6B915419-B3B4-41A7-8111-F3E0AE788BE4}" presName="rootText2" presStyleLbl="alignAcc1" presStyleIdx="0" presStyleCnt="0">
        <dgm:presLayoutVars>
          <dgm:chPref val="3"/>
        </dgm:presLayoutVars>
      </dgm:prSet>
      <dgm:spPr/>
      <dgm:t>
        <a:bodyPr/>
        <a:lstStyle/>
        <a:p>
          <a:endParaRPr lang="en-US"/>
        </a:p>
      </dgm:t>
    </dgm:pt>
    <dgm:pt modelId="{67664103-CCCF-42AA-A85B-81CCE7847DAD}" type="pres">
      <dgm:prSet presAssocID="{6B915419-B3B4-41A7-8111-F3E0AE788BE4}" presName="topArc2" presStyleLbl="parChTrans1D1" presStyleIdx="2" presStyleCnt="6"/>
      <dgm:spPr>
        <a:ln>
          <a:solidFill>
            <a:schemeClr val="accent2">
              <a:lumMod val="75000"/>
            </a:schemeClr>
          </a:solidFill>
        </a:ln>
      </dgm:spPr>
    </dgm:pt>
    <dgm:pt modelId="{8A7BFE72-B42D-42F8-BED2-F65CCED54F6B}" type="pres">
      <dgm:prSet presAssocID="{6B915419-B3B4-41A7-8111-F3E0AE788BE4}" presName="bottomArc2" presStyleLbl="parChTrans1D1" presStyleIdx="3" presStyleCnt="6"/>
      <dgm:spPr>
        <a:ln>
          <a:solidFill>
            <a:schemeClr val="accent2">
              <a:lumMod val="75000"/>
            </a:schemeClr>
          </a:solidFill>
        </a:ln>
      </dgm:spPr>
    </dgm:pt>
    <dgm:pt modelId="{713A8334-0739-4171-B89D-ECA4799F21C2}" type="pres">
      <dgm:prSet presAssocID="{6B915419-B3B4-41A7-8111-F3E0AE788BE4}" presName="topConnNode2" presStyleLbl="node2" presStyleIdx="0" presStyleCnt="0"/>
      <dgm:spPr/>
      <dgm:t>
        <a:bodyPr/>
        <a:lstStyle/>
        <a:p>
          <a:endParaRPr lang="en-US"/>
        </a:p>
      </dgm:t>
    </dgm:pt>
    <dgm:pt modelId="{5EDEB79C-1DAE-4594-B97D-E7CAE8E9FC08}" type="pres">
      <dgm:prSet presAssocID="{6B915419-B3B4-41A7-8111-F3E0AE788BE4}" presName="hierChild4" presStyleCnt="0"/>
      <dgm:spPr/>
    </dgm:pt>
    <dgm:pt modelId="{6F184C5A-AC5D-48E6-B458-7FD99BEB0E56}" type="pres">
      <dgm:prSet presAssocID="{6B915419-B3B4-41A7-8111-F3E0AE788BE4}" presName="hierChild5" presStyleCnt="0"/>
      <dgm:spPr/>
    </dgm:pt>
    <dgm:pt modelId="{91F15EF0-00C2-491E-99E5-2515B25D1A80}" type="pres">
      <dgm:prSet presAssocID="{0BD1C513-6863-40DC-8213-96DC5276BFD1}" presName="Name28" presStyleLbl="parChTrans1D2" presStyleIdx="1" presStyleCnt="2"/>
      <dgm:spPr/>
      <dgm:t>
        <a:bodyPr/>
        <a:lstStyle/>
        <a:p>
          <a:endParaRPr lang="en-US"/>
        </a:p>
      </dgm:t>
    </dgm:pt>
    <dgm:pt modelId="{A538BEA4-DE8E-48EC-804E-1A1EF4F0DF87}" type="pres">
      <dgm:prSet presAssocID="{E445D0D5-13FE-49A0-8961-678181737E8B}" presName="hierRoot2" presStyleCnt="0">
        <dgm:presLayoutVars>
          <dgm:hierBranch val="init"/>
        </dgm:presLayoutVars>
      </dgm:prSet>
      <dgm:spPr/>
    </dgm:pt>
    <dgm:pt modelId="{F71F4F8E-292B-4C19-B5D1-B7C10DE6A8AD}" type="pres">
      <dgm:prSet presAssocID="{E445D0D5-13FE-49A0-8961-678181737E8B}" presName="rootComposite2" presStyleCnt="0"/>
      <dgm:spPr/>
    </dgm:pt>
    <dgm:pt modelId="{5059262C-DFA7-4289-A1A0-5DB2B95EC1EE}" type="pres">
      <dgm:prSet presAssocID="{E445D0D5-13FE-49A0-8961-678181737E8B}" presName="rootText2" presStyleLbl="alignAcc1" presStyleIdx="0" presStyleCnt="0">
        <dgm:presLayoutVars>
          <dgm:chPref val="3"/>
        </dgm:presLayoutVars>
      </dgm:prSet>
      <dgm:spPr/>
      <dgm:t>
        <a:bodyPr/>
        <a:lstStyle/>
        <a:p>
          <a:endParaRPr lang="en-US"/>
        </a:p>
      </dgm:t>
    </dgm:pt>
    <dgm:pt modelId="{2982B250-F428-43B8-8785-7D399448C7AA}" type="pres">
      <dgm:prSet presAssocID="{E445D0D5-13FE-49A0-8961-678181737E8B}" presName="topArc2" presStyleLbl="parChTrans1D1" presStyleIdx="4" presStyleCnt="6"/>
      <dgm:spPr>
        <a:ln>
          <a:solidFill>
            <a:schemeClr val="accent2">
              <a:lumMod val="75000"/>
            </a:schemeClr>
          </a:solidFill>
        </a:ln>
      </dgm:spPr>
    </dgm:pt>
    <dgm:pt modelId="{29C4B3D4-C53B-4F21-8DDB-7188ECE317EE}" type="pres">
      <dgm:prSet presAssocID="{E445D0D5-13FE-49A0-8961-678181737E8B}" presName="bottomArc2" presStyleLbl="parChTrans1D1" presStyleIdx="5" presStyleCnt="6"/>
      <dgm:spPr>
        <a:ln>
          <a:solidFill>
            <a:schemeClr val="accent2">
              <a:lumMod val="75000"/>
            </a:schemeClr>
          </a:solidFill>
        </a:ln>
      </dgm:spPr>
    </dgm:pt>
    <dgm:pt modelId="{F8959699-C939-45A5-B4A4-547A13D88223}" type="pres">
      <dgm:prSet presAssocID="{E445D0D5-13FE-49A0-8961-678181737E8B}" presName="topConnNode2" presStyleLbl="node2" presStyleIdx="0" presStyleCnt="0"/>
      <dgm:spPr/>
      <dgm:t>
        <a:bodyPr/>
        <a:lstStyle/>
        <a:p>
          <a:endParaRPr lang="en-US"/>
        </a:p>
      </dgm:t>
    </dgm:pt>
    <dgm:pt modelId="{D5D66BAC-4B82-49D0-907A-0FFFD855380E}" type="pres">
      <dgm:prSet presAssocID="{E445D0D5-13FE-49A0-8961-678181737E8B}" presName="hierChild4" presStyleCnt="0"/>
      <dgm:spPr/>
    </dgm:pt>
    <dgm:pt modelId="{EB4AB73C-54D1-4914-8F9C-B9E9B2DF5672}" type="pres">
      <dgm:prSet presAssocID="{E445D0D5-13FE-49A0-8961-678181737E8B}" presName="hierChild5" presStyleCnt="0"/>
      <dgm:spPr/>
    </dgm:pt>
    <dgm:pt modelId="{0BC57425-746F-431B-8E4E-C6DD76DADC13}" type="pres">
      <dgm:prSet presAssocID="{28194523-E3B2-4DDD-812B-6C030147D749}" presName="hierChild3" presStyleCnt="0"/>
      <dgm:spPr/>
    </dgm:pt>
  </dgm:ptLst>
  <dgm:cxnLst>
    <dgm:cxn modelId="{DADA9285-8FB9-4257-966E-7420D47ECE10}" srcId="{28194523-E3B2-4DDD-812B-6C030147D749}" destId="{6B915419-B3B4-41A7-8111-F3E0AE788BE4}" srcOrd="0" destOrd="0" parTransId="{17908580-F3AD-441F-840D-F5377432F798}" sibTransId="{31E222F6-BB2A-4533-A143-EA21F6929195}"/>
    <dgm:cxn modelId="{A1F67545-A59D-4452-8B89-3C89C512BBD3}" type="presOf" srcId="{0BD1C513-6863-40DC-8213-96DC5276BFD1}" destId="{91F15EF0-00C2-491E-99E5-2515B25D1A80}" srcOrd="0" destOrd="0" presId="urn:microsoft.com/office/officeart/2008/layout/HalfCircleOrganizationChart"/>
    <dgm:cxn modelId="{20874277-EE09-49AB-9B8E-CC95BADFCEB6}" srcId="{F77B5DB4-A4B9-4F4D-A44E-4FE62766F522}" destId="{28194523-E3B2-4DDD-812B-6C030147D749}" srcOrd="0" destOrd="0" parTransId="{79A0FC54-BF9A-433F-AC96-065D99A1C674}" sibTransId="{492EB9B5-2118-41AE-80CC-2FCC8DAF3D50}"/>
    <dgm:cxn modelId="{1407871C-F0A2-437B-ABB6-4CD3F84FF90E}" type="presOf" srcId="{E445D0D5-13FE-49A0-8961-678181737E8B}" destId="{5059262C-DFA7-4289-A1A0-5DB2B95EC1EE}" srcOrd="0" destOrd="0" presId="urn:microsoft.com/office/officeart/2008/layout/HalfCircleOrganizationChart"/>
    <dgm:cxn modelId="{57DB3A4F-0EC6-45EF-A670-7491CFEDF6C1}" type="presOf" srcId="{17908580-F3AD-441F-840D-F5377432F798}" destId="{F10A5DDF-731B-4761-9E7C-06ACF3672B9E}" srcOrd="0" destOrd="0" presId="urn:microsoft.com/office/officeart/2008/layout/HalfCircleOrganizationChart"/>
    <dgm:cxn modelId="{88356BCD-43FF-490D-BA3B-B4B380D0C24E}" srcId="{28194523-E3B2-4DDD-812B-6C030147D749}" destId="{E445D0D5-13FE-49A0-8961-678181737E8B}" srcOrd="1" destOrd="0" parTransId="{0BD1C513-6863-40DC-8213-96DC5276BFD1}" sibTransId="{A0FEEDBA-3DFC-4591-9508-4802D32A0E4B}"/>
    <dgm:cxn modelId="{F5387BC6-7FD5-480B-B69C-5EA93E676735}" type="presOf" srcId="{6B915419-B3B4-41A7-8111-F3E0AE788BE4}" destId="{FAB4226C-8611-4EBF-B537-E1A2331409E8}" srcOrd="0" destOrd="0" presId="urn:microsoft.com/office/officeart/2008/layout/HalfCircleOrganizationChart"/>
    <dgm:cxn modelId="{FB593A1D-5CB8-4A86-A3FC-B891EF43F159}" type="presOf" srcId="{28194523-E3B2-4DDD-812B-6C030147D749}" destId="{B7A12E0A-BE62-4C51-88DA-E1CC8E101342}" srcOrd="0" destOrd="0" presId="urn:microsoft.com/office/officeart/2008/layout/HalfCircleOrganizationChart"/>
    <dgm:cxn modelId="{D6D951B0-5BBE-4F8B-B8EB-D7EFFA38BB8F}" type="presOf" srcId="{28194523-E3B2-4DDD-812B-6C030147D749}" destId="{C68A79D0-CBDE-4798-8DF9-270307B6D86D}" srcOrd="1" destOrd="0" presId="urn:microsoft.com/office/officeart/2008/layout/HalfCircleOrganizationChart"/>
    <dgm:cxn modelId="{2D198FEA-98A9-4DFF-A307-EF9FAF514A8D}" type="presOf" srcId="{F77B5DB4-A4B9-4F4D-A44E-4FE62766F522}" destId="{3E1507BF-BAE3-4AC6-AA9B-C6D47509AFD4}" srcOrd="0" destOrd="0" presId="urn:microsoft.com/office/officeart/2008/layout/HalfCircleOrganizationChart"/>
    <dgm:cxn modelId="{E0CDB54C-D72A-4700-80FA-49B8F5E3BB8D}" type="presOf" srcId="{E445D0D5-13FE-49A0-8961-678181737E8B}" destId="{F8959699-C939-45A5-B4A4-547A13D88223}" srcOrd="1" destOrd="0" presId="urn:microsoft.com/office/officeart/2008/layout/HalfCircleOrganizationChart"/>
    <dgm:cxn modelId="{EA7CCA88-5668-4571-8C37-D2241927F594}" type="presOf" srcId="{6B915419-B3B4-41A7-8111-F3E0AE788BE4}" destId="{713A8334-0739-4171-B89D-ECA4799F21C2}" srcOrd="1" destOrd="0" presId="urn:microsoft.com/office/officeart/2008/layout/HalfCircleOrganizationChart"/>
    <dgm:cxn modelId="{0C1C1D4C-EA7E-48B7-945B-EBDC9B99CD2F}" type="presParOf" srcId="{3E1507BF-BAE3-4AC6-AA9B-C6D47509AFD4}" destId="{E808A4C6-374B-4F68-B00E-8BFEC55DD8E5}" srcOrd="0" destOrd="0" presId="urn:microsoft.com/office/officeart/2008/layout/HalfCircleOrganizationChart"/>
    <dgm:cxn modelId="{530191B0-4D27-456D-AE6D-A737A56719DD}" type="presParOf" srcId="{E808A4C6-374B-4F68-B00E-8BFEC55DD8E5}" destId="{33CD55AF-C7FC-4009-BB9F-9A9D0FC5C40E}" srcOrd="0" destOrd="0" presId="urn:microsoft.com/office/officeart/2008/layout/HalfCircleOrganizationChart"/>
    <dgm:cxn modelId="{BE68ADC7-FE46-46D0-A897-3CA11AC941C2}" type="presParOf" srcId="{33CD55AF-C7FC-4009-BB9F-9A9D0FC5C40E}" destId="{B7A12E0A-BE62-4C51-88DA-E1CC8E101342}" srcOrd="0" destOrd="0" presId="urn:microsoft.com/office/officeart/2008/layout/HalfCircleOrganizationChart"/>
    <dgm:cxn modelId="{CDB40E40-35F0-4400-9BD4-7AC8CE1FB453}" type="presParOf" srcId="{33CD55AF-C7FC-4009-BB9F-9A9D0FC5C40E}" destId="{65F7B22A-5FA7-424D-A112-FD41D0428F67}" srcOrd="1" destOrd="0" presId="urn:microsoft.com/office/officeart/2008/layout/HalfCircleOrganizationChart"/>
    <dgm:cxn modelId="{ADF53D08-3A56-4CEF-A088-D5C07016BC18}" type="presParOf" srcId="{33CD55AF-C7FC-4009-BB9F-9A9D0FC5C40E}" destId="{B10A4BD2-D5B5-4CA5-A490-F07738C39436}" srcOrd="2" destOrd="0" presId="urn:microsoft.com/office/officeart/2008/layout/HalfCircleOrganizationChart"/>
    <dgm:cxn modelId="{12FE13D0-8C84-43B5-98E1-F5CA95712957}" type="presParOf" srcId="{33CD55AF-C7FC-4009-BB9F-9A9D0FC5C40E}" destId="{C68A79D0-CBDE-4798-8DF9-270307B6D86D}" srcOrd="3" destOrd="0" presId="urn:microsoft.com/office/officeart/2008/layout/HalfCircleOrganizationChart"/>
    <dgm:cxn modelId="{425E9F92-3072-467A-8EAA-A956AFA92E9D}" type="presParOf" srcId="{E808A4C6-374B-4F68-B00E-8BFEC55DD8E5}" destId="{87399B5B-4A0A-4160-960A-4248819092C5}" srcOrd="1" destOrd="0" presId="urn:microsoft.com/office/officeart/2008/layout/HalfCircleOrganizationChart"/>
    <dgm:cxn modelId="{77789EB4-BEA0-4EB9-AA12-B67EC4ADFEA8}" type="presParOf" srcId="{87399B5B-4A0A-4160-960A-4248819092C5}" destId="{F10A5DDF-731B-4761-9E7C-06ACF3672B9E}" srcOrd="0" destOrd="0" presId="urn:microsoft.com/office/officeart/2008/layout/HalfCircleOrganizationChart"/>
    <dgm:cxn modelId="{59C2118F-ED3C-468B-BC7C-6F62C4808602}" type="presParOf" srcId="{87399B5B-4A0A-4160-960A-4248819092C5}" destId="{ED3FC76A-5C69-4FD9-BD4B-6EFDF70F07A4}" srcOrd="1" destOrd="0" presId="urn:microsoft.com/office/officeart/2008/layout/HalfCircleOrganizationChart"/>
    <dgm:cxn modelId="{F5E932C1-FE89-41A3-9F91-6B136631242C}" type="presParOf" srcId="{ED3FC76A-5C69-4FD9-BD4B-6EFDF70F07A4}" destId="{CB8018BF-8F3A-41E8-9D96-F2D3AB6BEC94}" srcOrd="0" destOrd="0" presId="urn:microsoft.com/office/officeart/2008/layout/HalfCircleOrganizationChart"/>
    <dgm:cxn modelId="{C5E0EC0D-106E-4119-9546-F33C8B98F51B}" type="presParOf" srcId="{CB8018BF-8F3A-41E8-9D96-F2D3AB6BEC94}" destId="{FAB4226C-8611-4EBF-B537-E1A2331409E8}" srcOrd="0" destOrd="0" presId="urn:microsoft.com/office/officeart/2008/layout/HalfCircleOrganizationChart"/>
    <dgm:cxn modelId="{78D8D6E6-32FF-4A5B-96B3-330C4A2734D6}" type="presParOf" srcId="{CB8018BF-8F3A-41E8-9D96-F2D3AB6BEC94}" destId="{67664103-CCCF-42AA-A85B-81CCE7847DAD}" srcOrd="1" destOrd="0" presId="urn:microsoft.com/office/officeart/2008/layout/HalfCircleOrganizationChart"/>
    <dgm:cxn modelId="{3CCD7967-B4B5-4F81-BB11-0E1ED1D35FB4}" type="presParOf" srcId="{CB8018BF-8F3A-41E8-9D96-F2D3AB6BEC94}" destId="{8A7BFE72-B42D-42F8-BED2-F65CCED54F6B}" srcOrd="2" destOrd="0" presId="urn:microsoft.com/office/officeart/2008/layout/HalfCircleOrganizationChart"/>
    <dgm:cxn modelId="{205BC294-B403-42AA-BA9E-5449E4536C20}" type="presParOf" srcId="{CB8018BF-8F3A-41E8-9D96-F2D3AB6BEC94}" destId="{713A8334-0739-4171-B89D-ECA4799F21C2}" srcOrd="3" destOrd="0" presId="urn:microsoft.com/office/officeart/2008/layout/HalfCircleOrganizationChart"/>
    <dgm:cxn modelId="{8FEEEEA1-E6A2-4937-97CB-CA8B82FE6AB4}" type="presParOf" srcId="{ED3FC76A-5C69-4FD9-BD4B-6EFDF70F07A4}" destId="{5EDEB79C-1DAE-4594-B97D-E7CAE8E9FC08}" srcOrd="1" destOrd="0" presId="urn:microsoft.com/office/officeart/2008/layout/HalfCircleOrganizationChart"/>
    <dgm:cxn modelId="{3C4A4F34-3968-4FDB-BA24-43DF16DCA160}" type="presParOf" srcId="{ED3FC76A-5C69-4FD9-BD4B-6EFDF70F07A4}" destId="{6F184C5A-AC5D-48E6-B458-7FD99BEB0E56}" srcOrd="2" destOrd="0" presId="urn:microsoft.com/office/officeart/2008/layout/HalfCircleOrganizationChart"/>
    <dgm:cxn modelId="{C0775915-BE85-4C23-8B7B-E4E75F503A94}" type="presParOf" srcId="{87399B5B-4A0A-4160-960A-4248819092C5}" destId="{91F15EF0-00C2-491E-99E5-2515B25D1A80}" srcOrd="2" destOrd="0" presId="urn:microsoft.com/office/officeart/2008/layout/HalfCircleOrganizationChart"/>
    <dgm:cxn modelId="{2DAA1161-D95B-4508-B688-25ED9E717A35}" type="presParOf" srcId="{87399B5B-4A0A-4160-960A-4248819092C5}" destId="{A538BEA4-DE8E-48EC-804E-1A1EF4F0DF87}" srcOrd="3" destOrd="0" presId="urn:microsoft.com/office/officeart/2008/layout/HalfCircleOrganizationChart"/>
    <dgm:cxn modelId="{C3D6B4AE-2036-415B-9664-C64F6ED03C80}" type="presParOf" srcId="{A538BEA4-DE8E-48EC-804E-1A1EF4F0DF87}" destId="{F71F4F8E-292B-4C19-B5D1-B7C10DE6A8AD}" srcOrd="0" destOrd="0" presId="urn:microsoft.com/office/officeart/2008/layout/HalfCircleOrganizationChart"/>
    <dgm:cxn modelId="{E956FD7F-3879-457C-9BC1-CB133BBC06B1}" type="presParOf" srcId="{F71F4F8E-292B-4C19-B5D1-B7C10DE6A8AD}" destId="{5059262C-DFA7-4289-A1A0-5DB2B95EC1EE}" srcOrd="0" destOrd="0" presId="urn:microsoft.com/office/officeart/2008/layout/HalfCircleOrganizationChart"/>
    <dgm:cxn modelId="{46D93ED0-1901-45BC-B61A-32A78FE2A1E9}" type="presParOf" srcId="{F71F4F8E-292B-4C19-B5D1-B7C10DE6A8AD}" destId="{2982B250-F428-43B8-8785-7D399448C7AA}" srcOrd="1" destOrd="0" presId="urn:microsoft.com/office/officeart/2008/layout/HalfCircleOrganizationChart"/>
    <dgm:cxn modelId="{0EEF4D53-F93A-4406-B207-E418ACC7025B}" type="presParOf" srcId="{F71F4F8E-292B-4C19-B5D1-B7C10DE6A8AD}" destId="{29C4B3D4-C53B-4F21-8DDB-7188ECE317EE}" srcOrd="2" destOrd="0" presId="urn:microsoft.com/office/officeart/2008/layout/HalfCircleOrganizationChart"/>
    <dgm:cxn modelId="{71686ED2-6D2B-4EA0-9104-118254356735}" type="presParOf" srcId="{F71F4F8E-292B-4C19-B5D1-B7C10DE6A8AD}" destId="{F8959699-C939-45A5-B4A4-547A13D88223}" srcOrd="3" destOrd="0" presId="urn:microsoft.com/office/officeart/2008/layout/HalfCircleOrganizationChart"/>
    <dgm:cxn modelId="{692F4627-468D-4026-BDC5-6ECF53BC628E}" type="presParOf" srcId="{A538BEA4-DE8E-48EC-804E-1A1EF4F0DF87}" destId="{D5D66BAC-4B82-49D0-907A-0FFFD855380E}" srcOrd="1" destOrd="0" presId="urn:microsoft.com/office/officeart/2008/layout/HalfCircleOrganizationChart"/>
    <dgm:cxn modelId="{113D4B7C-7437-498A-A839-7EFAC2DF0FC3}" type="presParOf" srcId="{A538BEA4-DE8E-48EC-804E-1A1EF4F0DF87}" destId="{EB4AB73C-54D1-4914-8F9C-B9E9B2DF5672}" srcOrd="2" destOrd="0" presId="urn:microsoft.com/office/officeart/2008/layout/HalfCircleOrganizationChart"/>
    <dgm:cxn modelId="{A009308B-96B3-4220-ABAC-D68319FE1546}" type="presParOf" srcId="{E808A4C6-374B-4F68-B00E-8BFEC55DD8E5}" destId="{0BC57425-746F-431B-8E4E-C6DD76DADC13}"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F15EF0-00C2-491E-99E5-2515B25D1A80}">
      <dsp:nvSpPr>
        <dsp:cNvPr id="0" name=""/>
        <dsp:cNvSpPr/>
      </dsp:nvSpPr>
      <dsp:spPr>
        <a:xfrm>
          <a:off x="2937325" y="1549822"/>
          <a:ext cx="1607443" cy="557955"/>
        </a:xfrm>
        <a:custGeom>
          <a:avLst/>
          <a:gdLst/>
          <a:ahLst/>
          <a:cxnLst/>
          <a:rect l="0" t="0" r="0" b="0"/>
          <a:pathLst>
            <a:path>
              <a:moveTo>
                <a:pt x="0" y="0"/>
              </a:moveTo>
              <a:lnTo>
                <a:pt x="0" y="278977"/>
              </a:lnTo>
              <a:lnTo>
                <a:pt x="1607443" y="278977"/>
              </a:lnTo>
              <a:lnTo>
                <a:pt x="1607443" y="557955"/>
              </a:lnTo>
            </a:path>
          </a:pathLst>
        </a:cu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10A5DDF-731B-4761-9E7C-06ACF3672B9E}">
      <dsp:nvSpPr>
        <dsp:cNvPr id="0" name=""/>
        <dsp:cNvSpPr/>
      </dsp:nvSpPr>
      <dsp:spPr>
        <a:xfrm>
          <a:off x="1329881" y="1549822"/>
          <a:ext cx="1607443" cy="557955"/>
        </a:xfrm>
        <a:custGeom>
          <a:avLst/>
          <a:gdLst/>
          <a:ahLst/>
          <a:cxnLst/>
          <a:rect l="0" t="0" r="0" b="0"/>
          <a:pathLst>
            <a:path>
              <a:moveTo>
                <a:pt x="1607443" y="0"/>
              </a:moveTo>
              <a:lnTo>
                <a:pt x="1607443" y="278977"/>
              </a:lnTo>
              <a:lnTo>
                <a:pt x="0" y="278977"/>
              </a:lnTo>
              <a:lnTo>
                <a:pt x="0" y="557955"/>
              </a:lnTo>
            </a:path>
          </a:pathLst>
        </a:cu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65F7B22A-5FA7-424D-A112-FD41D0428F67}">
      <dsp:nvSpPr>
        <dsp:cNvPr id="0" name=""/>
        <dsp:cNvSpPr/>
      </dsp:nvSpPr>
      <dsp:spPr>
        <a:xfrm>
          <a:off x="2273092" y="221356"/>
          <a:ext cx="1328465" cy="1328465"/>
        </a:xfrm>
        <a:prstGeom prst="arc">
          <a:avLst>
            <a:gd name="adj1" fmla="val 13200000"/>
            <a:gd name="adj2" fmla="val 19200000"/>
          </a:avLst>
        </a:pr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10A4BD2-D5B5-4CA5-A490-F07738C39436}">
      <dsp:nvSpPr>
        <dsp:cNvPr id="0" name=""/>
        <dsp:cNvSpPr/>
      </dsp:nvSpPr>
      <dsp:spPr>
        <a:xfrm>
          <a:off x="2273092" y="221356"/>
          <a:ext cx="1328465" cy="1328465"/>
        </a:xfrm>
        <a:prstGeom prst="arc">
          <a:avLst>
            <a:gd name="adj1" fmla="val 2400000"/>
            <a:gd name="adj2" fmla="val 8400000"/>
          </a:avLst>
        </a:pr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7A12E0A-BE62-4C51-88DA-E1CC8E101342}">
      <dsp:nvSpPr>
        <dsp:cNvPr id="0" name=""/>
        <dsp:cNvSpPr/>
      </dsp:nvSpPr>
      <dsp:spPr>
        <a:xfrm>
          <a:off x="1608859" y="460480"/>
          <a:ext cx="2656930" cy="850217"/>
        </a:xfrm>
        <a:prstGeom prst="rect">
          <a:avLst/>
        </a:prstGeom>
        <a:noFill/>
        <a:ln w="10000" cap="flat" cmpd="sng" algn="ctr">
          <a:noFill/>
          <a:prstDash val="solid"/>
        </a:ln>
        <a:effectLst>
          <a:outerShdw blurRad="38100" dist="30000" dir="5400000" rotWithShape="0">
            <a:srgbClr val="000000">
              <a:alpha val="45000"/>
            </a:srgbClr>
          </a:outerShdw>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kern="1200" dirty="0" smtClean="0"/>
            <a:t>Screened population</a:t>
          </a:r>
          <a:endParaRPr lang="en-US" sz="3200" kern="1200" dirty="0"/>
        </a:p>
      </dsp:txBody>
      <dsp:txXfrm>
        <a:off x="1608859" y="460480"/>
        <a:ext cx="2656930" cy="850217"/>
      </dsp:txXfrm>
    </dsp:sp>
    <dsp:sp modelId="{67664103-CCCF-42AA-A85B-81CCE7847DAD}">
      <dsp:nvSpPr>
        <dsp:cNvPr id="0" name=""/>
        <dsp:cNvSpPr/>
      </dsp:nvSpPr>
      <dsp:spPr>
        <a:xfrm>
          <a:off x="665649" y="2107777"/>
          <a:ext cx="1328465" cy="1328465"/>
        </a:xfrm>
        <a:prstGeom prst="arc">
          <a:avLst>
            <a:gd name="adj1" fmla="val 13200000"/>
            <a:gd name="adj2" fmla="val 19200000"/>
          </a:avLst>
        </a:pr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8A7BFE72-B42D-42F8-BED2-F65CCED54F6B}">
      <dsp:nvSpPr>
        <dsp:cNvPr id="0" name=""/>
        <dsp:cNvSpPr/>
      </dsp:nvSpPr>
      <dsp:spPr>
        <a:xfrm>
          <a:off x="665649" y="2107777"/>
          <a:ext cx="1328465" cy="1328465"/>
        </a:xfrm>
        <a:prstGeom prst="arc">
          <a:avLst>
            <a:gd name="adj1" fmla="val 2400000"/>
            <a:gd name="adj2" fmla="val 8400000"/>
          </a:avLst>
        </a:pr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AB4226C-8611-4EBF-B537-E1A2331409E8}">
      <dsp:nvSpPr>
        <dsp:cNvPr id="0" name=""/>
        <dsp:cNvSpPr/>
      </dsp:nvSpPr>
      <dsp:spPr>
        <a:xfrm>
          <a:off x="1416" y="2346901"/>
          <a:ext cx="2656930" cy="850217"/>
        </a:xfrm>
        <a:prstGeom prst="rect">
          <a:avLst/>
        </a:prstGeom>
        <a:noFill/>
        <a:ln w="10000" cap="flat" cmpd="sng" algn="ctr">
          <a:noFill/>
          <a:prstDash val="solid"/>
        </a:ln>
        <a:effectLst>
          <a:outerShdw blurRad="38100" dist="30000" dir="5400000" rotWithShape="0">
            <a:srgbClr val="000000">
              <a:alpha val="45000"/>
            </a:srgbClr>
          </a:outerShdw>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Positive</a:t>
          </a:r>
        </a:p>
        <a:p>
          <a:pPr lvl="0" algn="ctr" defTabSz="1600200">
            <a:lnSpc>
              <a:spcPct val="90000"/>
            </a:lnSpc>
            <a:spcBef>
              <a:spcPct val="0"/>
            </a:spcBef>
            <a:spcAft>
              <a:spcPct val="35000"/>
            </a:spcAft>
          </a:pPr>
          <a:r>
            <a:rPr lang="en-US" sz="2000" kern="1200" dirty="0" smtClean="0"/>
            <a:t>Likely to have the condition</a:t>
          </a:r>
          <a:endParaRPr lang="en-US" sz="2000" kern="1200" dirty="0"/>
        </a:p>
      </dsp:txBody>
      <dsp:txXfrm>
        <a:off x="1416" y="2346901"/>
        <a:ext cx="2656930" cy="850217"/>
      </dsp:txXfrm>
    </dsp:sp>
    <dsp:sp modelId="{2982B250-F428-43B8-8785-7D399448C7AA}">
      <dsp:nvSpPr>
        <dsp:cNvPr id="0" name=""/>
        <dsp:cNvSpPr/>
      </dsp:nvSpPr>
      <dsp:spPr>
        <a:xfrm>
          <a:off x="3880535" y="2107777"/>
          <a:ext cx="1328465" cy="1328465"/>
        </a:xfrm>
        <a:prstGeom prst="arc">
          <a:avLst>
            <a:gd name="adj1" fmla="val 13200000"/>
            <a:gd name="adj2" fmla="val 19200000"/>
          </a:avLst>
        </a:pr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9C4B3D4-C53B-4F21-8DDB-7188ECE317EE}">
      <dsp:nvSpPr>
        <dsp:cNvPr id="0" name=""/>
        <dsp:cNvSpPr/>
      </dsp:nvSpPr>
      <dsp:spPr>
        <a:xfrm>
          <a:off x="3880535" y="2107777"/>
          <a:ext cx="1328465" cy="1328465"/>
        </a:xfrm>
        <a:prstGeom prst="arc">
          <a:avLst>
            <a:gd name="adj1" fmla="val 2400000"/>
            <a:gd name="adj2" fmla="val 8400000"/>
          </a:avLst>
        </a:prstGeom>
        <a:noFill/>
        <a:ln w="19050" cap="flat" cmpd="sng" algn="ctr">
          <a:solidFill>
            <a:schemeClr val="accent2">
              <a:lumMod val="7500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059262C-DFA7-4289-A1A0-5DB2B95EC1EE}">
      <dsp:nvSpPr>
        <dsp:cNvPr id="0" name=""/>
        <dsp:cNvSpPr/>
      </dsp:nvSpPr>
      <dsp:spPr>
        <a:xfrm>
          <a:off x="3216302" y="2346901"/>
          <a:ext cx="2656930" cy="850217"/>
        </a:xfrm>
        <a:prstGeom prst="rect">
          <a:avLst/>
        </a:prstGeom>
        <a:noFill/>
        <a:ln w="10000" cap="flat" cmpd="sng" algn="ctr">
          <a:noFill/>
          <a:prstDash val="solid"/>
        </a:ln>
        <a:effectLst>
          <a:outerShdw blurRad="38100" dist="30000" dir="5400000" rotWithShape="0">
            <a:srgbClr val="000000">
              <a:alpha val="45000"/>
            </a:srgbClr>
          </a:outerShdw>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Negative</a:t>
          </a:r>
        </a:p>
        <a:p>
          <a:pPr lvl="0" algn="ctr" defTabSz="1600200">
            <a:lnSpc>
              <a:spcPct val="90000"/>
            </a:lnSpc>
            <a:spcBef>
              <a:spcPct val="0"/>
            </a:spcBef>
            <a:spcAft>
              <a:spcPct val="35000"/>
            </a:spcAft>
          </a:pPr>
          <a:r>
            <a:rPr lang="en-US" sz="2000" kern="1200" dirty="0" smtClean="0"/>
            <a:t>Not likely to have the condition</a:t>
          </a:r>
          <a:endParaRPr lang="en-US" sz="2000" kern="1200" dirty="0"/>
        </a:p>
      </dsp:txBody>
      <dsp:txXfrm>
        <a:off x="3216302" y="2346901"/>
        <a:ext cx="2656930" cy="850217"/>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25775" cy="463550"/>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defTabSz="927100">
              <a:defRPr sz="1200"/>
            </a:lvl1pPr>
          </a:lstStyle>
          <a:p>
            <a:endParaRPr lang="en-US"/>
          </a:p>
        </p:txBody>
      </p:sp>
      <p:sp>
        <p:nvSpPr>
          <p:cNvPr id="12291" name="Rectangle 3"/>
          <p:cNvSpPr>
            <a:spLocks noGrp="1" noChangeArrowheads="1"/>
          </p:cNvSpPr>
          <p:nvPr>
            <p:ph type="dt" idx="1"/>
          </p:nvPr>
        </p:nvSpPr>
        <p:spPr bwMode="auto">
          <a:xfrm>
            <a:off x="3957638" y="0"/>
            <a:ext cx="3025775" cy="463550"/>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algn="r" defTabSz="927100">
              <a:defRPr sz="1200"/>
            </a:lvl1pPr>
          </a:lstStyle>
          <a:p>
            <a:endParaRPr lang="en-US"/>
          </a:p>
        </p:txBody>
      </p:sp>
      <p:sp>
        <p:nvSpPr>
          <p:cNvPr id="12292"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a:effectLst/>
        </p:spPr>
      </p:sp>
      <p:sp>
        <p:nvSpPr>
          <p:cNvPr id="12293" name="Rectangle 5"/>
          <p:cNvSpPr>
            <a:spLocks noGrp="1" noChangeArrowheads="1"/>
          </p:cNvSpPr>
          <p:nvPr>
            <p:ph type="body" sz="quarter" idx="3"/>
          </p:nvPr>
        </p:nvSpPr>
        <p:spPr bwMode="auto">
          <a:xfrm>
            <a:off x="698500" y="4403725"/>
            <a:ext cx="5588000" cy="4171950"/>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4" name="Rectangle 6"/>
          <p:cNvSpPr>
            <a:spLocks noGrp="1" noChangeArrowheads="1"/>
          </p:cNvSpPr>
          <p:nvPr>
            <p:ph type="ftr" sz="quarter" idx="4"/>
          </p:nvPr>
        </p:nvSpPr>
        <p:spPr bwMode="auto">
          <a:xfrm>
            <a:off x="0" y="8805863"/>
            <a:ext cx="3025775" cy="463550"/>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defTabSz="927100">
              <a:defRPr sz="1200"/>
            </a:lvl1pPr>
          </a:lstStyle>
          <a:p>
            <a:endParaRPr lang="en-US"/>
          </a:p>
        </p:txBody>
      </p:sp>
      <p:sp>
        <p:nvSpPr>
          <p:cNvPr id="12295" name="Rectangle 7"/>
          <p:cNvSpPr>
            <a:spLocks noGrp="1" noChangeArrowheads="1"/>
          </p:cNvSpPr>
          <p:nvPr>
            <p:ph type="sldNum" sz="quarter" idx="5"/>
          </p:nvPr>
        </p:nvSpPr>
        <p:spPr bwMode="auto">
          <a:xfrm>
            <a:off x="3957638" y="8805863"/>
            <a:ext cx="3025775" cy="463550"/>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algn="r" defTabSz="927100">
              <a:defRPr sz="1200"/>
            </a:lvl1pPr>
          </a:lstStyle>
          <a:p>
            <a:fld id="{358D27D7-957F-4FED-8C6C-71B90088CF13}" type="slidenum">
              <a:rPr lang="en-US"/>
              <a:pPr/>
              <a:t>‹#›</a:t>
            </a:fld>
            <a:endParaRPr lang="en-US"/>
          </a:p>
        </p:txBody>
      </p:sp>
    </p:spTree>
    <p:extLst>
      <p:ext uri="{BB962C8B-B14F-4D97-AF65-F5344CB8AC3E}">
        <p14:creationId xmlns:p14="http://schemas.microsoft.com/office/powerpoint/2010/main" val="25002503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4750" y="695325"/>
            <a:ext cx="4635500" cy="34766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xfrm>
            <a:off x="1174750" y="695325"/>
            <a:ext cx="4635500" cy="34766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167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54689" indent="-290265" eaLnBrk="0" hangingPunct="0">
              <a:defRPr>
                <a:solidFill>
                  <a:schemeClr val="tx1"/>
                </a:solidFill>
                <a:latin typeface="Arial" charset="0"/>
                <a:cs typeface="Arial" charset="0"/>
              </a:defRPr>
            </a:lvl2pPr>
            <a:lvl3pPr marL="1161059" indent="-232212" eaLnBrk="0" hangingPunct="0">
              <a:defRPr>
                <a:solidFill>
                  <a:schemeClr val="tx1"/>
                </a:solidFill>
                <a:latin typeface="Arial" charset="0"/>
                <a:cs typeface="Arial" charset="0"/>
              </a:defRPr>
            </a:lvl3pPr>
            <a:lvl4pPr marL="1625483" indent="-232212" eaLnBrk="0" hangingPunct="0">
              <a:defRPr>
                <a:solidFill>
                  <a:schemeClr val="tx1"/>
                </a:solidFill>
                <a:latin typeface="Arial" charset="0"/>
                <a:cs typeface="Arial" charset="0"/>
              </a:defRPr>
            </a:lvl4pPr>
            <a:lvl5pPr marL="2089907" indent="-232212" eaLnBrk="0" hangingPunct="0">
              <a:defRPr>
                <a:solidFill>
                  <a:schemeClr val="tx1"/>
                </a:solidFill>
                <a:latin typeface="Arial" charset="0"/>
                <a:cs typeface="Arial" charset="0"/>
              </a:defRPr>
            </a:lvl5pPr>
            <a:lvl6pPr marL="2554331" indent="-232212" eaLnBrk="0" fontAlgn="base" hangingPunct="0">
              <a:spcBef>
                <a:spcPct val="0"/>
              </a:spcBef>
              <a:spcAft>
                <a:spcPct val="0"/>
              </a:spcAft>
              <a:defRPr>
                <a:solidFill>
                  <a:schemeClr val="tx1"/>
                </a:solidFill>
                <a:latin typeface="Arial" charset="0"/>
                <a:cs typeface="Arial" charset="0"/>
              </a:defRPr>
            </a:lvl6pPr>
            <a:lvl7pPr marL="3018754" indent="-232212" eaLnBrk="0" fontAlgn="base" hangingPunct="0">
              <a:spcBef>
                <a:spcPct val="0"/>
              </a:spcBef>
              <a:spcAft>
                <a:spcPct val="0"/>
              </a:spcAft>
              <a:defRPr>
                <a:solidFill>
                  <a:schemeClr val="tx1"/>
                </a:solidFill>
                <a:latin typeface="Arial" charset="0"/>
                <a:cs typeface="Arial" charset="0"/>
              </a:defRPr>
            </a:lvl7pPr>
            <a:lvl8pPr marL="3483178" indent="-232212" eaLnBrk="0" fontAlgn="base" hangingPunct="0">
              <a:spcBef>
                <a:spcPct val="0"/>
              </a:spcBef>
              <a:spcAft>
                <a:spcPct val="0"/>
              </a:spcAft>
              <a:defRPr>
                <a:solidFill>
                  <a:schemeClr val="tx1"/>
                </a:solidFill>
                <a:latin typeface="Arial" charset="0"/>
                <a:cs typeface="Arial" charset="0"/>
              </a:defRPr>
            </a:lvl8pPr>
            <a:lvl9pPr marL="3947602" indent="-232212" eaLnBrk="0" fontAlgn="base" hangingPunct="0">
              <a:spcBef>
                <a:spcPct val="0"/>
              </a:spcBef>
              <a:spcAft>
                <a:spcPct val="0"/>
              </a:spcAft>
              <a:defRPr>
                <a:solidFill>
                  <a:schemeClr val="tx1"/>
                </a:solidFill>
                <a:latin typeface="Arial" charset="0"/>
                <a:cs typeface="Arial" charset="0"/>
              </a:defRPr>
            </a:lvl9pPr>
          </a:lstStyle>
          <a:p>
            <a:pPr eaLnBrk="1" hangingPunct="1"/>
            <a:fld id="{DDD3BB72-F728-497C-8CEF-91A9194B7D04}" type="slidenum">
              <a:rPr lang="en-US" smtClean="0"/>
              <a:pPr eaLnBrk="1" hangingPunct="1"/>
              <a:t>6</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4750" y="695325"/>
            <a:ext cx="4635500" cy="3476625"/>
          </a:xfrm>
        </p:spPr>
      </p:sp>
      <p:sp>
        <p:nvSpPr>
          <p:cNvPr id="3" name="Notes Placeholder 2"/>
          <p:cNvSpPr>
            <a:spLocks noGrp="1"/>
          </p:cNvSpPr>
          <p:nvPr>
            <p:ph type="body" idx="1"/>
          </p:nvPr>
        </p:nvSpPr>
        <p:spPr/>
        <p:txBody>
          <a:bodyPr/>
          <a:lstStyle/>
          <a:p>
            <a:r>
              <a:rPr lang="en-US" dirty="0" smtClean="0"/>
              <a:t>RIBA = recombinant </a:t>
            </a:r>
            <a:r>
              <a:rPr lang="en-US" dirty="0" err="1" smtClean="0"/>
              <a:t>immunoblot</a:t>
            </a:r>
            <a:r>
              <a:rPr lang="en-US" baseline="0" dirty="0" smtClean="0"/>
              <a:t> assay</a:t>
            </a:r>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13</a:t>
            </a:fld>
            <a:endParaRPr lang="en-US"/>
          </a:p>
        </p:txBody>
      </p:sp>
    </p:spTree>
    <p:extLst>
      <p:ext uri="{BB962C8B-B14F-4D97-AF65-F5344CB8AC3E}">
        <p14:creationId xmlns:p14="http://schemas.microsoft.com/office/powerpoint/2010/main" val="2824160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solidFill>
                  <a:schemeClr val="tx2">
                    <a:lumMod val="50000"/>
                  </a:schemeClr>
                </a:solidFill>
              </a:defRPr>
            </a:lvl1pPr>
          </a:lstStyle>
          <a:p>
            <a:r>
              <a:rPr kumimoji="0" lang="en-US" dirty="0" smtClean="0"/>
              <a:t>Click to edit Master title style</a:t>
            </a:r>
            <a:endParaRPr kumimoji="0" lang="en-US" dirty="0"/>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11/19/2015</a:t>
            </a:fld>
            <a:endParaRPr lang="en-US" sz="2000" dirty="0">
              <a:solidFill>
                <a:srgbClr val="FFFFFF"/>
              </a:solidFill>
            </a:endParaRPr>
          </a:p>
        </p:txBody>
      </p:sp>
      <p:sp>
        <p:nvSpPr>
          <p:cNvPr id="17" name="Footer Placeholder 16"/>
          <p:cNvSpPr>
            <a:spLocks noGrp="1"/>
          </p:cNvSpPr>
          <p:nvPr>
            <p:ph type="ftr" sz="quarter" idx="11"/>
          </p:nvPr>
        </p:nvSpPr>
        <p:spPr>
          <a:xfrm>
            <a:off x="2085393" y="236542"/>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0C94032-CD4C-4C25-B0C2-CEC720522D92}" type="slidenum">
              <a:rPr kumimoji="0" lang="en-US" smtClean="0"/>
              <a:pPr/>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A271A1-F6D6-438B-A432-4747EE7ECD40}" type="datetimeFigureOut">
              <a:rPr lang="en-US" smtClean="0"/>
              <a:pPr/>
              <a:t>11/19/2015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EE291FE-4377-47FD-A086-ADD6C318DD1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4"/>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6"/>
            <a:ext cx="2209800" cy="365125"/>
          </a:xfrm>
        </p:spPr>
        <p:txBody>
          <a:bodyPr/>
          <a:lstStyle/>
          <a:p>
            <a:fld id="{23A271A1-F6D6-438B-A432-4747EE7ECD40}" type="datetimeFigureOut">
              <a:rPr lang="en-US" smtClean="0"/>
              <a:pPr/>
              <a:t>11/19/2015</a:t>
            </a:fld>
            <a:endParaRPr lang="en-US" dirty="0"/>
          </a:p>
        </p:txBody>
      </p:sp>
      <p:sp>
        <p:nvSpPr>
          <p:cNvPr id="5" name="Footer Placeholder 4"/>
          <p:cNvSpPr>
            <a:spLocks noGrp="1"/>
          </p:cNvSpPr>
          <p:nvPr>
            <p:ph type="ftr" sz="quarter" idx="11"/>
          </p:nvPr>
        </p:nvSpPr>
        <p:spPr>
          <a:xfrm>
            <a:off x="457203" y="6248211"/>
            <a:ext cx="5573483" cy="365125"/>
          </a:xfrm>
        </p:spPr>
        <p:txBody>
          <a:bodyPr/>
          <a:lstStyle/>
          <a:p>
            <a:endParaRPr kumimoji="0" lang="en-US" dirty="0"/>
          </a:p>
        </p:txBody>
      </p:sp>
      <p:sp>
        <p:nvSpPr>
          <p:cNvPr id="7" name="Rectangle 6"/>
          <p:cNvSpPr/>
          <p:nvPr/>
        </p:nvSpPr>
        <p:spPr bwMode="white">
          <a:xfrm>
            <a:off x="6096319"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4"/>
            <a:ext cx="533400" cy="244476"/>
          </a:xfrm>
        </p:spPr>
        <p:txBody>
          <a:bodyPr/>
          <a:lstStyle/>
          <a:p>
            <a:fld id="{BF7FCD9A-8A3F-43DD-91CC-695A776C78C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3A271A1-F6D6-438B-A432-4747EE7ECD40}" type="datetimeFigureOut">
              <a:rPr lang="en-US" smtClean="0"/>
              <a:pPr/>
              <a:t>11/19/2015</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3413A71-D63C-42F2-AAF4-CFDF6317246D}"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2"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3A271A1-F6D6-438B-A432-4747EE7ECD40}" type="datetimeFigureOut">
              <a:rPr lang="en-US" smtClean="0"/>
              <a:pPr/>
              <a:t>11/19/2015</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EE23E3F-D38E-492B-A2AE-12FC4F427450}" type="slidenum">
              <a:rPr lang="en-US" smtClean="0"/>
              <a:pPr/>
              <a:t>‹#›</a:t>
            </a:fld>
            <a:endParaRPr lang="en-US"/>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3A271A1-F6D6-438B-A432-4747EE7ECD40}" type="datetimeFigureOut">
              <a:rPr lang="en-US" smtClean="0"/>
              <a:pPr/>
              <a:t>11/19/2015</a:t>
            </a:fld>
            <a:endParaRPr lang="en-US"/>
          </a:p>
        </p:txBody>
      </p:sp>
      <p:sp>
        <p:nvSpPr>
          <p:cNvPr id="10" name="Slide Number Placeholder 9"/>
          <p:cNvSpPr>
            <a:spLocks noGrp="1"/>
          </p:cNvSpPr>
          <p:nvPr>
            <p:ph type="sldNum" sz="quarter" idx="16"/>
          </p:nvPr>
        </p:nvSpPr>
        <p:spPr/>
        <p:txBody>
          <a:bodyPr rtlCol="0"/>
          <a:lstStyle/>
          <a:p>
            <a:fld id="{49F4E3C7-E833-4EE5-89FA-777079E7006C}" type="slidenum">
              <a:rPr lang="en-US" smtClean="0"/>
              <a:pPr/>
              <a:t>‹#›</a:t>
            </a:fld>
            <a:endParaRPr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3A271A1-F6D6-438B-A432-4747EE7ECD40}" type="datetimeFigureOut">
              <a:rPr lang="en-US" smtClean="0"/>
              <a:pPr/>
              <a:t>11/19/2015</a:t>
            </a:fld>
            <a:endParaRPr lang="en-US"/>
          </a:p>
        </p:txBody>
      </p:sp>
      <p:sp>
        <p:nvSpPr>
          <p:cNvPr id="12" name="Slide Number Placeholder 11"/>
          <p:cNvSpPr>
            <a:spLocks noGrp="1"/>
          </p:cNvSpPr>
          <p:nvPr>
            <p:ph type="sldNum" sz="quarter" idx="16"/>
          </p:nvPr>
        </p:nvSpPr>
        <p:spPr/>
        <p:txBody>
          <a:bodyPr rtlCol="0"/>
          <a:lstStyle/>
          <a:p>
            <a:fld id="{372C58A0-CD52-4B37-90F0-B2B97CA181E3}" type="slidenum">
              <a:rPr lang="en-US" smtClean="0"/>
              <a:pPr/>
              <a:t>‹#›</a:t>
            </a:fld>
            <a:endParaRPr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3A271A1-F6D6-438B-A432-4747EE7ECD40}" type="datetimeFigureOut">
              <a:rPr lang="en-US" smtClean="0"/>
              <a:pPr/>
              <a:t>11/19/2015</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9FEB6D80-305E-4265-BBD1-E56817A7C76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A271A1-F6D6-438B-A432-4747EE7ECD40}" type="datetimeFigureOut">
              <a:rPr lang="en-US" smtClean="0"/>
              <a:pPr/>
              <a:t>11/19/2015</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EB09E2E-C206-494E-BED5-3538EF0969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3A271A1-F6D6-438B-A432-4747EE7ECD40}" type="datetimeFigureOut">
              <a:rPr lang="en-US" smtClean="0"/>
              <a:pPr/>
              <a:t>11/19/2015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1115ED7-B74F-40C7-801C-E8415D65FDAA}"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1"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3"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4"/>
            <a:ext cx="2667000" cy="365125"/>
          </a:xfrm>
        </p:spPr>
        <p:txBody>
          <a:bodyPr rtlCol="0"/>
          <a:lstStyle/>
          <a:p>
            <a:fld id="{23A271A1-F6D6-438B-A432-4747EE7ECD40}" type="datetimeFigureOut">
              <a:rPr lang="en-US" smtClean="0"/>
              <a:pPr/>
              <a:t>11/19/2015</a:t>
            </a:fld>
            <a:endParaRPr lang="en-US"/>
          </a:p>
        </p:txBody>
      </p:sp>
      <p:sp>
        <p:nvSpPr>
          <p:cNvPr id="13" name="Slide Number Placeholder 12"/>
          <p:cNvSpPr>
            <a:spLocks noGrp="1"/>
          </p:cNvSpPr>
          <p:nvPr>
            <p:ph type="sldNum" sz="quarter" idx="11"/>
          </p:nvPr>
        </p:nvSpPr>
        <p:spPr>
          <a:xfrm>
            <a:off x="1" y="4667249"/>
            <a:ext cx="1447800" cy="663578"/>
          </a:xfrm>
        </p:spPr>
        <p:txBody>
          <a:bodyPr rtlCol="0"/>
          <a:lstStyle>
            <a:lvl1pPr>
              <a:defRPr sz="2800"/>
            </a:lvl1pPr>
          </a:lstStyle>
          <a:p>
            <a:fld id="{A066A20D-E853-47E8-B106-44AA0E6B694F}" type="slidenum">
              <a:rPr lang="en-US" smtClean="0"/>
              <a:pPr/>
              <a:t>‹#›</a:t>
            </a:fld>
            <a:endParaRPr lang="en-US"/>
          </a:p>
        </p:txBody>
      </p:sp>
      <p:sp>
        <p:nvSpPr>
          <p:cNvPr id="14" name="Footer Placeholder 13"/>
          <p:cNvSpPr>
            <a:spLocks noGrp="1"/>
          </p:cNvSpPr>
          <p:nvPr>
            <p:ph type="ftr" sz="quarter" idx="12"/>
          </p:nvPr>
        </p:nvSpPr>
        <p:spPr>
          <a:xfrm>
            <a:off x="1600200" y="6248210"/>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alpha val="0"/>
          </a:schemeClr>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4"/>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3A271A1-F6D6-438B-A432-4747EE7ECD40}" type="datetimeFigureOut">
              <a:rPr lang="en-US" smtClean="0"/>
              <a:pPr/>
              <a:t>11/19/2015</a:t>
            </a:fld>
            <a:endParaRPr lang="en-US" sz="1400" dirty="0">
              <a:solidFill>
                <a:schemeClr val="tx2"/>
              </a:solidFill>
            </a:endParaRPr>
          </a:p>
        </p:txBody>
      </p:sp>
      <p:sp>
        <p:nvSpPr>
          <p:cNvPr id="3" name="Footer Placeholder 2"/>
          <p:cNvSpPr>
            <a:spLocks noGrp="1"/>
          </p:cNvSpPr>
          <p:nvPr>
            <p:ph type="ftr" sz="quarter" idx="3"/>
          </p:nvPr>
        </p:nvSpPr>
        <p:spPr>
          <a:xfrm>
            <a:off x="609602" y="6248210"/>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1"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A854113-96A8-4416-B79D-F6B09F659B7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3581400"/>
            <a:ext cx="6477000" cy="1828800"/>
          </a:xfrm>
        </p:spPr>
        <p:txBody>
          <a:bodyPr>
            <a:normAutofit/>
          </a:bodyPr>
          <a:lstStyle/>
          <a:p>
            <a:pPr lvl="0"/>
            <a:r>
              <a:rPr lang="en-US" b="1" dirty="0" smtClean="0"/>
              <a:t>SCREENING</a:t>
            </a:r>
            <a:endParaRPr lang="en-US" sz="4000" b="1" dirty="0">
              <a:solidFill>
                <a:schemeClr val="tx2">
                  <a:lumMod val="50000"/>
                </a:schemeClr>
              </a:solidFill>
            </a:endParaRPr>
          </a:p>
        </p:txBody>
      </p:sp>
      <p:sp>
        <p:nvSpPr>
          <p:cNvPr id="3" name="Subtitle 2"/>
          <p:cNvSpPr>
            <a:spLocks noGrp="1"/>
          </p:cNvSpPr>
          <p:nvPr>
            <p:ph type="subTitle" idx="4294967295"/>
          </p:nvPr>
        </p:nvSpPr>
        <p:spPr>
          <a:xfrm>
            <a:off x="2362200" y="6050037"/>
            <a:ext cx="6705600" cy="685800"/>
          </a:xfrm>
        </p:spPr>
        <p:txBody>
          <a:bodyPr>
            <a:normAutofit/>
          </a:bodyPr>
          <a:lstStyle/>
          <a:p>
            <a:r>
              <a:rPr lang="en-US" sz="2800" b="1" dirty="0" smtClean="0">
                <a:solidFill>
                  <a:schemeClr val="tx1"/>
                </a:solidFill>
              </a:rPr>
              <a:t>RESEARCH PROJECT – I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1729767" y="-1273496"/>
            <a:ext cx="798618" cy="3955210"/>
          </a:xfrm>
          <a:noFill/>
          <a:effectLst>
            <a:softEdge rad="127000"/>
          </a:effectLst>
        </p:spPr>
        <p:txBody>
          <a:bodyPr vert="vert270">
            <a:normAutofit fontScale="40000" lnSpcReduction="20000"/>
          </a:bodyPr>
          <a:lstStyle/>
          <a:p>
            <a:pPr algn="ctr"/>
            <a:r>
              <a:rPr lang="en-US" sz="5400" dirty="0" smtClean="0">
                <a:solidFill>
                  <a:schemeClr val="tx1"/>
                </a:solidFill>
              </a:rPr>
              <a:t>USES OF SCREENING TESTS</a:t>
            </a:r>
            <a:endParaRPr lang="en-US" sz="5400" dirty="0">
              <a:solidFill>
                <a:schemeClr val="tx1"/>
              </a:solidFill>
            </a:endParaRPr>
          </a:p>
        </p:txBody>
      </p:sp>
      <p:sp>
        <p:nvSpPr>
          <p:cNvPr id="4" name="Content Placeholder 3"/>
          <p:cNvSpPr>
            <a:spLocks noGrp="1"/>
          </p:cNvSpPr>
          <p:nvPr>
            <p:ph sz="quarter" idx="1"/>
          </p:nvPr>
        </p:nvSpPr>
        <p:spPr>
          <a:xfrm>
            <a:off x="685800" y="1371600"/>
            <a:ext cx="8229600" cy="4876800"/>
          </a:xfrm>
        </p:spPr>
        <p:txBody>
          <a:bodyPr>
            <a:noAutofit/>
          </a:bodyPr>
          <a:lstStyle/>
          <a:p>
            <a:pPr>
              <a:lnSpc>
                <a:spcPct val="150000"/>
              </a:lnSpc>
              <a:spcBef>
                <a:spcPts val="1200"/>
              </a:spcBef>
              <a:spcAft>
                <a:spcPts val="1200"/>
              </a:spcAft>
              <a:buFont typeface="Arial" pitchFamily="34" charset="0"/>
              <a:buChar char="•"/>
            </a:pPr>
            <a:r>
              <a:rPr lang="en-US" sz="2400" b="1" dirty="0" smtClean="0"/>
              <a:t>Case detection</a:t>
            </a:r>
            <a:r>
              <a:rPr lang="en-US" sz="2400" dirty="0" smtClean="0"/>
              <a:t>; It is identification of unrecognized disease or defect that doesn’t arise from patients’ request</a:t>
            </a:r>
          </a:p>
          <a:p>
            <a:pPr>
              <a:lnSpc>
                <a:spcPct val="150000"/>
              </a:lnSpc>
              <a:spcBef>
                <a:spcPts val="1200"/>
              </a:spcBef>
              <a:spcAft>
                <a:spcPts val="1200"/>
              </a:spcAft>
              <a:buFont typeface="Arial" pitchFamily="34" charset="0"/>
              <a:buChar char="•"/>
            </a:pPr>
            <a:r>
              <a:rPr lang="en-US" sz="2400" b="1" dirty="0" smtClean="0"/>
              <a:t>Control of diseases</a:t>
            </a:r>
            <a:r>
              <a:rPr lang="en-US" sz="2400" dirty="0" smtClean="0"/>
              <a:t>; This is with the purpose to prevent the transmission of the disease to healthy community members</a:t>
            </a:r>
          </a:p>
          <a:p>
            <a:pPr>
              <a:lnSpc>
                <a:spcPct val="150000"/>
              </a:lnSpc>
              <a:spcBef>
                <a:spcPts val="1200"/>
              </a:spcBef>
              <a:spcAft>
                <a:spcPts val="1200"/>
              </a:spcAft>
              <a:buFont typeface="Arial" pitchFamily="34" charset="0"/>
              <a:buChar char="•"/>
            </a:pPr>
            <a:r>
              <a:rPr lang="en-US" sz="2400" b="1" dirty="0" smtClean="0"/>
              <a:t>Research purposes</a:t>
            </a:r>
            <a:r>
              <a:rPr lang="en-US" sz="2400" dirty="0" smtClean="0"/>
              <a:t>; initial screening is conducted to estimate the prevalence of a disease and subsequent screening will provide data on the incidence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1787932" y="-1121096"/>
            <a:ext cx="798618" cy="3955210"/>
          </a:xfrm>
          <a:noFill/>
          <a:effectLst>
            <a:softEdge rad="127000"/>
          </a:effectLst>
        </p:spPr>
        <p:txBody>
          <a:bodyPr vert="vert270">
            <a:normAutofit fontScale="32500" lnSpcReduction="20000"/>
          </a:bodyPr>
          <a:lstStyle/>
          <a:p>
            <a:pPr algn="ctr"/>
            <a:r>
              <a:rPr lang="en-US" sz="5400" dirty="0" smtClean="0">
                <a:solidFill>
                  <a:schemeClr val="tx1"/>
                </a:solidFill>
              </a:rPr>
              <a:t>TYPES OF SCREENING PROGRAMS</a:t>
            </a:r>
            <a:endParaRPr lang="en-US" sz="5400" dirty="0">
              <a:solidFill>
                <a:schemeClr val="tx1"/>
              </a:solidFill>
            </a:endParaRPr>
          </a:p>
        </p:txBody>
      </p:sp>
      <p:sp>
        <p:nvSpPr>
          <p:cNvPr id="4" name="Content Placeholder 3"/>
          <p:cNvSpPr>
            <a:spLocks noGrp="1"/>
          </p:cNvSpPr>
          <p:nvPr>
            <p:ph sz="quarter" idx="1"/>
          </p:nvPr>
        </p:nvSpPr>
        <p:spPr>
          <a:xfrm>
            <a:off x="685800" y="1752600"/>
            <a:ext cx="8229600" cy="4648200"/>
          </a:xfrm>
        </p:spPr>
        <p:txBody>
          <a:bodyPr>
            <a:noAutofit/>
          </a:bodyPr>
          <a:lstStyle/>
          <a:p>
            <a:pPr algn="justLow">
              <a:lnSpc>
                <a:spcPct val="150000"/>
              </a:lnSpc>
              <a:spcBef>
                <a:spcPts val="1200"/>
              </a:spcBef>
              <a:spcAft>
                <a:spcPts val="1200"/>
              </a:spcAft>
              <a:buFont typeface="Arial" pitchFamily="34" charset="0"/>
              <a:buChar char="•"/>
            </a:pPr>
            <a:r>
              <a:rPr lang="en-US" sz="2400" b="1" dirty="0" smtClean="0"/>
              <a:t>Mass screening</a:t>
            </a:r>
            <a:r>
              <a:rPr lang="en-US" sz="2400" dirty="0" smtClean="0"/>
              <a:t>; applied to the whole population or population subgroups as adults, school children, industrial’s workers irrespective of their risk. </a:t>
            </a:r>
          </a:p>
          <a:p>
            <a:pPr algn="justLow">
              <a:lnSpc>
                <a:spcPct val="150000"/>
              </a:lnSpc>
              <a:spcBef>
                <a:spcPts val="1200"/>
              </a:spcBef>
              <a:spcAft>
                <a:spcPts val="1200"/>
              </a:spcAft>
              <a:buFont typeface="Arial" pitchFamily="34" charset="0"/>
              <a:buChar char="•"/>
            </a:pPr>
            <a:r>
              <a:rPr lang="en-US" sz="2400" b="1" dirty="0" smtClean="0"/>
              <a:t>High risk or selective screening</a:t>
            </a:r>
            <a:r>
              <a:rPr lang="en-US" sz="2400" dirty="0" smtClean="0"/>
              <a:t>; applied to a selective population subgroups who are at a high risk. Among high risk population, the disease is more likely to be prevalent and the screening will result in a better yield.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1904261" y="-1197296"/>
            <a:ext cx="798618" cy="3955210"/>
          </a:xfrm>
          <a:noFill/>
          <a:effectLst>
            <a:softEdge rad="127000"/>
          </a:effectLst>
        </p:spPr>
        <p:txBody>
          <a:bodyPr vert="vert270">
            <a:normAutofit fontScale="32500" lnSpcReduction="20000"/>
          </a:bodyPr>
          <a:lstStyle/>
          <a:p>
            <a:pPr algn="ctr"/>
            <a:r>
              <a:rPr lang="en-US" sz="5400" dirty="0" smtClean="0">
                <a:solidFill>
                  <a:schemeClr val="tx1"/>
                </a:solidFill>
              </a:rPr>
              <a:t>ELIGIBLE CONDITION FOR SCREENING</a:t>
            </a:r>
            <a:endParaRPr lang="en-US" sz="5400" dirty="0">
              <a:solidFill>
                <a:schemeClr val="tx1"/>
              </a:solidFill>
            </a:endParaRPr>
          </a:p>
        </p:txBody>
      </p:sp>
      <p:sp>
        <p:nvSpPr>
          <p:cNvPr id="4" name="Content Placeholder 3"/>
          <p:cNvSpPr>
            <a:spLocks noGrp="1"/>
          </p:cNvSpPr>
          <p:nvPr>
            <p:ph sz="quarter" idx="1"/>
          </p:nvPr>
        </p:nvSpPr>
        <p:spPr>
          <a:xfrm>
            <a:off x="533400" y="914400"/>
            <a:ext cx="8229600" cy="5562600"/>
          </a:xfrm>
        </p:spPr>
        <p:txBody>
          <a:bodyPr>
            <a:noAutofit/>
          </a:bodyPr>
          <a:lstStyle/>
          <a:p>
            <a:pPr algn="justLow">
              <a:lnSpc>
                <a:spcPct val="150000"/>
              </a:lnSpc>
              <a:spcBef>
                <a:spcPts val="0"/>
              </a:spcBef>
              <a:buFont typeface="Arial" pitchFamily="34" charset="0"/>
              <a:buChar char="•"/>
            </a:pPr>
            <a:r>
              <a:rPr lang="en-US" sz="2400" dirty="0" smtClean="0"/>
              <a:t>Major public health problem and/or have serious consequences</a:t>
            </a:r>
          </a:p>
          <a:p>
            <a:pPr algn="justLow">
              <a:lnSpc>
                <a:spcPct val="150000"/>
              </a:lnSpc>
              <a:spcBef>
                <a:spcPts val="0"/>
              </a:spcBef>
              <a:buFont typeface="Arial" pitchFamily="34" charset="0"/>
              <a:buChar char="•"/>
            </a:pPr>
            <a:r>
              <a:rPr lang="en-US" sz="2400" dirty="0" smtClean="0"/>
              <a:t>High prevalence among screened population</a:t>
            </a:r>
          </a:p>
          <a:p>
            <a:pPr algn="justLow">
              <a:lnSpc>
                <a:spcPct val="150000"/>
              </a:lnSpc>
              <a:spcBef>
                <a:spcPts val="0"/>
              </a:spcBef>
              <a:buFont typeface="Arial" pitchFamily="34" charset="0"/>
              <a:buChar char="•"/>
            </a:pPr>
            <a:r>
              <a:rPr lang="en-US" sz="2400" dirty="0" smtClean="0"/>
              <a:t>Have a detectable pre-clinical phase </a:t>
            </a:r>
          </a:p>
          <a:p>
            <a:pPr algn="justLow">
              <a:lnSpc>
                <a:spcPct val="150000"/>
              </a:lnSpc>
              <a:spcBef>
                <a:spcPts val="0"/>
              </a:spcBef>
              <a:buFont typeface="Arial" pitchFamily="34" charset="0"/>
              <a:buChar char="•"/>
            </a:pPr>
            <a:r>
              <a:rPr lang="en-US" sz="2400" dirty="0" smtClean="0"/>
              <a:t>Availability of test for detection in pre-clinical phase</a:t>
            </a:r>
          </a:p>
          <a:p>
            <a:pPr algn="justLow">
              <a:lnSpc>
                <a:spcPct val="150000"/>
              </a:lnSpc>
              <a:spcBef>
                <a:spcPts val="0"/>
              </a:spcBef>
              <a:buFont typeface="Arial" pitchFamily="34" charset="0"/>
              <a:buChar char="•"/>
            </a:pPr>
            <a:r>
              <a:rPr lang="en-US" sz="2400" dirty="0" smtClean="0"/>
              <a:t>Evidence that early detection reduces morbidity and mortality</a:t>
            </a:r>
          </a:p>
          <a:p>
            <a:pPr algn="justLow">
              <a:lnSpc>
                <a:spcPct val="150000"/>
              </a:lnSpc>
              <a:spcBef>
                <a:spcPts val="0"/>
              </a:spcBef>
              <a:buFont typeface="Arial" pitchFamily="34" charset="0"/>
              <a:buChar char="•"/>
            </a:pPr>
            <a:r>
              <a:rPr lang="en-US" sz="2400" dirty="0"/>
              <a:t>Available facilities for the confirmation of the diagnosis</a:t>
            </a:r>
          </a:p>
          <a:p>
            <a:pPr algn="justLow">
              <a:lnSpc>
                <a:spcPct val="150000"/>
              </a:lnSpc>
              <a:spcBef>
                <a:spcPts val="0"/>
              </a:spcBef>
              <a:buFont typeface="Arial" pitchFamily="34" charset="0"/>
              <a:buChar char="•"/>
            </a:pPr>
            <a:r>
              <a:rPr lang="en-US" sz="2400" dirty="0"/>
              <a:t>Agreed-on policy whom to treat as a patient</a:t>
            </a:r>
          </a:p>
          <a:p>
            <a:pPr algn="justLow">
              <a:lnSpc>
                <a:spcPct val="150000"/>
              </a:lnSpc>
              <a:spcBef>
                <a:spcPts val="0"/>
              </a:spcBef>
              <a:buFont typeface="Arial" pitchFamily="34" charset="0"/>
              <a:buChar char="•"/>
            </a:pPr>
            <a:r>
              <a:rPr lang="en-US" sz="2400" dirty="0"/>
              <a:t>Available of effective treatment for the disease if identified </a:t>
            </a:r>
          </a:p>
          <a:p>
            <a:pPr algn="justLow">
              <a:lnSpc>
                <a:spcPct val="150000"/>
              </a:lnSpc>
              <a:spcBef>
                <a:spcPts val="0"/>
              </a:spcBef>
              <a:buFont typeface="Arial" pitchFamily="34" charset="0"/>
              <a:buChar char="•"/>
            </a:pPr>
            <a:r>
              <a:rPr lang="en-US" sz="2400" dirty="0"/>
              <a:t>Expected benefits of early detection out-weight the risks and costs of screening</a:t>
            </a:r>
          </a:p>
          <a:p>
            <a:pPr algn="justLow">
              <a:lnSpc>
                <a:spcPct val="150000"/>
              </a:lnSpc>
              <a:spcBef>
                <a:spcPts val="1200"/>
              </a:spcBef>
              <a:spcAft>
                <a:spcPts val="1200"/>
              </a:spcAft>
              <a:buFont typeface="Arial" pitchFamily="34" charset="0"/>
              <a:buChar char="•"/>
            </a:pPr>
            <a:endParaRPr lang="en-US" sz="2400" dirty="0" smtClean="0"/>
          </a:p>
        </p:txBody>
      </p:sp>
    </p:spTree>
    <p:extLst>
      <p:ext uri="{BB962C8B-B14F-4D97-AF65-F5344CB8AC3E}">
        <p14:creationId xmlns:p14="http://schemas.microsoft.com/office/powerpoint/2010/main" val="29789633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1787932" y="-1273496"/>
            <a:ext cx="798618" cy="3955210"/>
          </a:xfrm>
          <a:noFill/>
          <a:effectLst>
            <a:softEdge rad="127000"/>
          </a:effectLst>
        </p:spPr>
        <p:txBody>
          <a:bodyPr vert="vert270">
            <a:normAutofit fontScale="47500" lnSpcReduction="20000"/>
          </a:bodyPr>
          <a:lstStyle/>
          <a:p>
            <a:pPr algn="ctr"/>
            <a:r>
              <a:rPr lang="en-US" sz="5400" dirty="0" smtClean="0">
                <a:solidFill>
                  <a:schemeClr val="tx1"/>
                </a:solidFill>
              </a:rPr>
              <a:t>EXAMPLES OF SCREENING</a:t>
            </a:r>
            <a:endParaRPr lang="en-US" sz="5400" dirty="0">
              <a:solidFill>
                <a:schemeClr val="tx1"/>
              </a:solidFill>
            </a:endParaRPr>
          </a:p>
        </p:txBody>
      </p:sp>
      <p:sp>
        <p:nvSpPr>
          <p:cNvPr id="4" name="Content Placeholder 3"/>
          <p:cNvSpPr>
            <a:spLocks noGrp="1"/>
          </p:cNvSpPr>
          <p:nvPr>
            <p:ph sz="quarter" idx="1"/>
          </p:nvPr>
        </p:nvSpPr>
        <p:spPr>
          <a:xfrm>
            <a:off x="533400" y="1143000"/>
            <a:ext cx="8371154" cy="5486400"/>
          </a:xfrm>
        </p:spPr>
        <p:txBody>
          <a:bodyPr>
            <a:noAutofit/>
          </a:bodyPr>
          <a:lstStyle/>
          <a:p>
            <a:pPr algn="justLow">
              <a:lnSpc>
                <a:spcPct val="150000"/>
              </a:lnSpc>
              <a:spcBef>
                <a:spcPts val="0"/>
              </a:spcBef>
              <a:spcAft>
                <a:spcPts val="600"/>
              </a:spcAft>
              <a:buFont typeface="Arial" pitchFamily="34" charset="0"/>
              <a:buChar char="•"/>
            </a:pPr>
            <a:r>
              <a:rPr lang="en-US" sz="2400" dirty="0"/>
              <a:t>Blood pressure for hypertension </a:t>
            </a:r>
          </a:p>
          <a:p>
            <a:pPr algn="justLow">
              <a:lnSpc>
                <a:spcPct val="150000"/>
              </a:lnSpc>
              <a:spcBef>
                <a:spcPts val="0"/>
              </a:spcBef>
              <a:spcAft>
                <a:spcPts val="600"/>
              </a:spcAft>
              <a:buFont typeface="Arial" pitchFamily="34" charset="0"/>
              <a:buChar char="•"/>
            </a:pPr>
            <a:r>
              <a:rPr lang="en-US" sz="2400" dirty="0" smtClean="0"/>
              <a:t>Fasting blood sugar level for diabetes</a:t>
            </a:r>
          </a:p>
          <a:p>
            <a:pPr algn="justLow">
              <a:lnSpc>
                <a:spcPct val="150000"/>
              </a:lnSpc>
              <a:spcBef>
                <a:spcPts val="0"/>
              </a:spcBef>
              <a:spcAft>
                <a:spcPts val="600"/>
              </a:spcAft>
              <a:buFont typeface="Arial" pitchFamily="34" charset="0"/>
              <a:buChar char="•"/>
            </a:pPr>
            <a:r>
              <a:rPr lang="en-US" sz="2400" dirty="0" smtClean="0"/>
              <a:t>Pap smear for cervical cancer</a:t>
            </a:r>
          </a:p>
          <a:p>
            <a:pPr algn="justLow">
              <a:lnSpc>
                <a:spcPct val="150000"/>
              </a:lnSpc>
              <a:spcBef>
                <a:spcPts val="0"/>
              </a:spcBef>
              <a:spcAft>
                <a:spcPts val="600"/>
              </a:spcAft>
              <a:buFont typeface="Arial" pitchFamily="34" charset="0"/>
              <a:buChar char="•"/>
            </a:pPr>
            <a:r>
              <a:rPr lang="en-US" sz="2400" dirty="0" smtClean="0"/>
              <a:t>Mammogram for breast cancer</a:t>
            </a:r>
          </a:p>
          <a:p>
            <a:pPr algn="justLow">
              <a:lnSpc>
                <a:spcPct val="150000"/>
              </a:lnSpc>
              <a:spcBef>
                <a:spcPts val="0"/>
              </a:spcBef>
              <a:spcAft>
                <a:spcPts val="600"/>
              </a:spcAft>
              <a:buFont typeface="Arial" pitchFamily="34" charset="0"/>
              <a:buChar char="•"/>
            </a:pPr>
            <a:r>
              <a:rPr lang="en-US" sz="2400" dirty="0" smtClean="0"/>
              <a:t>PSA for prostatic cancer</a:t>
            </a:r>
          </a:p>
          <a:p>
            <a:pPr algn="justLow">
              <a:lnSpc>
                <a:spcPct val="150000"/>
              </a:lnSpc>
              <a:spcBef>
                <a:spcPts val="0"/>
              </a:spcBef>
              <a:spcAft>
                <a:spcPts val="600"/>
              </a:spcAft>
              <a:buFont typeface="Arial" pitchFamily="34" charset="0"/>
              <a:buChar char="•"/>
            </a:pPr>
            <a:r>
              <a:rPr lang="en-US" sz="2400" dirty="0" smtClean="0"/>
              <a:t>Elisa followed by RIBA for hepatitis C antibodies</a:t>
            </a:r>
          </a:p>
          <a:p>
            <a:pPr algn="justLow">
              <a:lnSpc>
                <a:spcPct val="150000"/>
              </a:lnSpc>
              <a:spcBef>
                <a:spcPts val="0"/>
              </a:spcBef>
              <a:spcAft>
                <a:spcPts val="600"/>
              </a:spcAft>
              <a:buFont typeface="Arial" pitchFamily="34" charset="0"/>
              <a:buChar char="•"/>
            </a:pPr>
            <a:r>
              <a:rPr lang="en-US" sz="2400" dirty="0" smtClean="0"/>
              <a:t>Thyroid hormone from blood cord for hypothyroidism in newborn </a:t>
            </a:r>
          </a:p>
          <a:p>
            <a:pPr algn="justLow">
              <a:lnSpc>
                <a:spcPct val="150000"/>
              </a:lnSpc>
              <a:spcBef>
                <a:spcPts val="0"/>
              </a:spcBef>
              <a:spcAft>
                <a:spcPts val="600"/>
              </a:spcAft>
              <a:buFont typeface="Arial" pitchFamily="34" charset="0"/>
              <a:buChar char="•"/>
            </a:pPr>
            <a:r>
              <a:rPr lang="en-US" sz="2400" dirty="0" smtClean="0"/>
              <a:t>Hip examination for congenital hip dislocation in the newborn </a:t>
            </a:r>
          </a:p>
        </p:txBody>
      </p:sp>
    </p:spTree>
    <p:extLst>
      <p:ext uri="{BB962C8B-B14F-4D97-AF65-F5344CB8AC3E}">
        <p14:creationId xmlns:p14="http://schemas.microsoft.com/office/powerpoint/2010/main" val="7423654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3002173" y="-2523809"/>
            <a:ext cx="798618" cy="6151035"/>
          </a:xfrm>
          <a:noFill/>
          <a:effectLst>
            <a:softEdge rad="127000"/>
          </a:effectLst>
        </p:spPr>
        <p:txBody>
          <a:bodyPr vert="vert270">
            <a:noAutofit/>
          </a:bodyPr>
          <a:lstStyle/>
          <a:p>
            <a:pPr algn="ctr"/>
            <a:r>
              <a:rPr lang="en-US" sz="3600" dirty="0" smtClean="0">
                <a:solidFill>
                  <a:schemeClr val="tx1"/>
                </a:solidFill>
              </a:rPr>
              <a:t>IDEAL SCREENING TOOL</a:t>
            </a:r>
            <a:endParaRPr lang="en-US" sz="3600" dirty="0">
              <a:solidFill>
                <a:schemeClr val="tx1"/>
              </a:solidFill>
            </a:endParaRPr>
          </a:p>
        </p:txBody>
      </p:sp>
      <p:sp>
        <p:nvSpPr>
          <p:cNvPr id="4" name="Content Placeholder 3"/>
          <p:cNvSpPr>
            <a:spLocks noGrp="1"/>
          </p:cNvSpPr>
          <p:nvPr>
            <p:ph sz="quarter" idx="1"/>
          </p:nvPr>
        </p:nvSpPr>
        <p:spPr>
          <a:xfrm>
            <a:off x="733120" y="1219200"/>
            <a:ext cx="8077200" cy="5486400"/>
          </a:xfrm>
        </p:spPr>
        <p:txBody>
          <a:bodyPr>
            <a:noAutofit/>
          </a:bodyPr>
          <a:lstStyle/>
          <a:p>
            <a:pPr algn="justLow">
              <a:lnSpc>
                <a:spcPct val="114000"/>
              </a:lnSpc>
              <a:spcBef>
                <a:spcPts val="600"/>
              </a:spcBef>
              <a:spcAft>
                <a:spcPts val="600"/>
              </a:spcAft>
              <a:buNone/>
            </a:pPr>
            <a:r>
              <a:rPr lang="en-US" sz="2000" b="1" dirty="0" smtClean="0"/>
              <a:t>Feasibility </a:t>
            </a:r>
            <a:endParaRPr lang="en-US" sz="2000" b="1" dirty="0"/>
          </a:p>
          <a:p>
            <a:pPr algn="justLow">
              <a:lnSpc>
                <a:spcPct val="114000"/>
              </a:lnSpc>
              <a:spcBef>
                <a:spcPts val="0"/>
              </a:spcBef>
              <a:spcAft>
                <a:spcPts val="600"/>
              </a:spcAft>
              <a:buFontTx/>
              <a:buNone/>
            </a:pPr>
            <a:r>
              <a:rPr lang="en-US" sz="2400" dirty="0"/>
              <a:t>	</a:t>
            </a:r>
            <a:r>
              <a:rPr lang="en-US" sz="2000" dirty="0" smtClean="0"/>
              <a:t>Simple, inexpensive, capable of wide application</a:t>
            </a:r>
          </a:p>
          <a:p>
            <a:pPr algn="justLow">
              <a:lnSpc>
                <a:spcPct val="114000"/>
              </a:lnSpc>
              <a:spcBef>
                <a:spcPts val="0"/>
              </a:spcBef>
              <a:spcAft>
                <a:spcPts val="600"/>
              </a:spcAft>
              <a:buFontTx/>
              <a:buNone/>
            </a:pPr>
            <a:endParaRPr lang="en-US" sz="1600" dirty="0"/>
          </a:p>
          <a:p>
            <a:pPr algn="justLow">
              <a:lnSpc>
                <a:spcPct val="114000"/>
              </a:lnSpc>
              <a:spcBef>
                <a:spcPts val="0"/>
              </a:spcBef>
              <a:spcAft>
                <a:spcPts val="600"/>
              </a:spcAft>
              <a:buNone/>
            </a:pPr>
            <a:r>
              <a:rPr lang="en-US" sz="2000" b="1" dirty="0" smtClean="0"/>
              <a:t>Acceptability </a:t>
            </a:r>
          </a:p>
          <a:p>
            <a:pPr algn="justLow">
              <a:lnSpc>
                <a:spcPct val="114000"/>
              </a:lnSpc>
              <a:spcBef>
                <a:spcPts val="0"/>
              </a:spcBef>
              <a:spcAft>
                <a:spcPts val="600"/>
              </a:spcAft>
              <a:buFontTx/>
              <a:buNone/>
            </a:pPr>
            <a:r>
              <a:rPr lang="en-US" sz="2400" dirty="0" smtClean="0"/>
              <a:t>	</a:t>
            </a:r>
            <a:r>
              <a:rPr lang="en-US" sz="2000" dirty="0" smtClean="0"/>
              <a:t>Acceptable by the people to whom it is intend to be applied</a:t>
            </a:r>
          </a:p>
          <a:p>
            <a:pPr algn="justLow">
              <a:spcBef>
                <a:spcPts val="0"/>
              </a:spcBef>
              <a:buFontTx/>
              <a:buNone/>
            </a:pPr>
            <a:endParaRPr lang="en-US" sz="1600" dirty="0" smtClean="0"/>
          </a:p>
          <a:p>
            <a:pPr algn="justLow">
              <a:lnSpc>
                <a:spcPct val="114000"/>
              </a:lnSpc>
              <a:spcBef>
                <a:spcPts val="0"/>
              </a:spcBef>
              <a:buNone/>
            </a:pPr>
            <a:r>
              <a:rPr lang="en-US" sz="2000" b="1" dirty="0" smtClean="0"/>
              <a:t>Reliability (precision)</a:t>
            </a:r>
          </a:p>
          <a:p>
            <a:pPr algn="justLow">
              <a:lnSpc>
                <a:spcPct val="114000"/>
              </a:lnSpc>
              <a:spcBef>
                <a:spcPts val="0"/>
              </a:spcBef>
              <a:spcAft>
                <a:spcPts val="600"/>
              </a:spcAft>
              <a:buFontTx/>
              <a:buNone/>
            </a:pPr>
            <a:r>
              <a:rPr lang="en-US" sz="2400" dirty="0" smtClean="0"/>
              <a:t>	C</a:t>
            </a:r>
            <a:r>
              <a:rPr lang="en-US" sz="2000" dirty="0" smtClean="0"/>
              <a:t>onsistent results on repeated application on the same individual under same circumstances</a:t>
            </a:r>
          </a:p>
          <a:p>
            <a:pPr algn="justLow">
              <a:lnSpc>
                <a:spcPct val="114000"/>
              </a:lnSpc>
              <a:spcBef>
                <a:spcPts val="0"/>
              </a:spcBef>
              <a:spcAft>
                <a:spcPts val="600"/>
              </a:spcAft>
              <a:buFontTx/>
              <a:buNone/>
            </a:pPr>
            <a:endParaRPr lang="en-US" sz="1600" dirty="0" smtClean="0"/>
          </a:p>
          <a:p>
            <a:pPr algn="justLow">
              <a:lnSpc>
                <a:spcPct val="114000"/>
              </a:lnSpc>
              <a:spcBef>
                <a:spcPts val="0"/>
              </a:spcBef>
              <a:buNone/>
            </a:pPr>
            <a:r>
              <a:rPr lang="en-US" sz="2000" b="1" dirty="0" smtClean="0"/>
              <a:t>Validity (accuracy)</a:t>
            </a:r>
          </a:p>
          <a:p>
            <a:pPr algn="justLow">
              <a:lnSpc>
                <a:spcPct val="114000"/>
              </a:lnSpc>
              <a:spcBef>
                <a:spcPts val="0"/>
              </a:spcBef>
              <a:spcAft>
                <a:spcPts val="600"/>
              </a:spcAft>
              <a:buFontTx/>
              <a:buNone/>
            </a:pPr>
            <a:r>
              <a:rPr lang="en-US" sz="2400" dirty="0" smtClean="0"/>
              <a:t>	</a:t>
            </a:r>
            <a:r>
              <a:rPr lang="en-US" sz="2000" dirty="0" smtClean="0"/>
              <a:t>Ability to distinguish between those who have and those who don’t have the disease as confirmed by a gold standard</a:t>
            </a:r>
          </a:p>
          <a:p>
            <a:pPr algn="justLow">
              <a:lnSpc>
                <a:spcPct val="114000"/>
              </a:lnSpc>
              <a:spcBef>
                <a:spcPts val="0"/>
              </a:spcBef>
              <a:spcAft>
                <a:spcPts val="600"/>
              </a:spcAft>
              <a:buFontTx/>
              <a:buNone/>
            </a:pPr>
            <a:endParaRPr lang="en-US" sz="2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020591" y="-968696"/>
            <a:ext cx="798618" cy="3955210"/>
          </a:xfrm>
          <a:noFill/>
          <a:effectLst>
            <a:softEdge rad="127000"/>
          </a:effectLst>
        </p:spPr>
        <p:txBody>
          <a:bodyPr vert="vert270">
            <a:normAutofit fontScale="77500" lnSpcReduction="20000"/>
          </a:bodyPr>
          <a:lstStyle/>
          <a:p>
            <a:pPr algn="ctr"/>
            <a:r>
              <a:rPr lang="en-US" sz="5400" dirty="0" smtClean="0">
                <a:solidFill>
                  <a:schemeClr val="tx1"/>
                </a:solidFill>
              </a:rPr>
              <a:t>VALIDITY</a:t>
            </a:r>
            <a:endParaRPr lang="en-US" sz="5400" dirty="0">
              <a:solidFill>
                <a:schemeClr val="tx1"/>
              </a:solidFill>
            </a:endParaRPr>
          </a:p>
        </p:txBody>
      </p:sp>
      <p:sp>
        <p:nvSpPr>
          <p:cNvPr id="4" name="Content Placeholder 3"/>
          <p:cNvSpPr>
            <a:spLocks noGrp="1"/>
          </p:cNvSpPr>
          <p:nvPr>
            <p:ph sz="quarter" idx="1"/>
          </p:nvPr>
        </p:nvSpPr>
        <p:spPr>
          <a:xfrm>
            <a:off x="733120" y="1676400"/>
            <a:ext cx="8077200" cy="5029200"/>
          </a:xfrm>
        </p:spPr>
        <p:txBody>
          <a:bodyPr>
            <a:noAutofit/>
          </a:bodyPr>
          <a:lstStyle/>
          <a:p>
            <a:pPr algn="justLow">
              <a:lnSpc>
                <a:spcPct val="114000"/>
              </a:lnSpc>
              <a:spcBef>
                <a:spcPts val="0"/>
              </a:spcBef>
              <a:spcAft>
                <a:spcPts val="600"/>
              </a:spcAft>
              <a:buFontTx/>
              <a:buNone/>
            </a:pPr>
            <a:endParaRPr lang="en-US" sz="1800" dirty="0" smtClean="0"/>
          </a:p>
          <a:p>
            <a:pPr algn="justLow">
              <a:lnSpc>
                <a:spcPct val="114000"/>
              </a:lnSpc>
              <a:spcBef>
                <a:spcPts val="0"/>
              </a:spcBef>
              <a:spcAft>
                <a:spcPts val="600"/>
              </a:spcAft>
              <a:buFont typeface="Arial" pitchFamily="34" charset="0"/>
              <a:buChar char="•"/>
            </a:pPr>
            <a:r>
              <a:rPr lang="en-US" sz="2800" dirty="0" smtClean="0"/>
              <a:t>Validity of the test reflects its “accuracy” compared to a gold standard.</a:t>
            </a:r>
          </a:p>
          <a:p>
            <a:pPr algn="justLow">
              <a:lnSpc>
                <a:spcPct val="114000"/>
              </a:lnSpc>
              <a:spcBef>
                <a:spcPts val="0"/>
              </a:spcBef>
              <a:spcAft>
                <a:spcPts val="600"/>
              </a:spcAft>
              <a:buFont typeface="Arial" pitchFamily="34" charset="0"/>
              <a:buChar char="•"/>
            </a:pPr>
            <a:endParaRPr lang="en-US" sz="2800" dirty="0" smtClean="0"/>
          </a:p>
          <a:p>
            <a:pPr algn="justLow">
              <a:lnSpc>
                <a:spcPct val="114000"/>
              </a:lnSpc>
              <a:spcBef>
                <a:spcPts val="0"/>
              </a:spcBef>
              <a:spcAft>
                <a:spcPts val="600"/>
              </a:spcAft>
              <a:buFont typeface="Arial" pitchFamily="34" charset="0"/>
              <a:buChar char="•"/>
            </a:pPr>
            <a:r>
              <a:rPr lang="en-US" sz="2800" dirty="0" smtClean="0"/>
              <a:t>Validity has two components </a:t>
            </a:r>
          </a:p>
          <a:p>
            <a:pPr lvl="1" algn="justLow">
              <a:lnSpc>
                <a:spcPct val="114000"/>
              </a:lnSpc>
              <a:spcBef>
                <a:spcPts val="0"/>
              </a:spcBef>
              <a:spcAft>
                <a:spcPts val="600"/>
              </a:spcAft>
              <a:buFont typeface="Arial" pitchFamily="34" charset="0"/>
              <a:buChar char="•"/>
            </a:pPr>
            <a:r>
              <a:rPr lang="en-US" sz="2400" dirty="0" smtClean="0"/>
              <a:t>Sensitivity: ability of the test to detect correctly those who truly have the condition (true positive)</a:t>
            </a:r>
          </a:p>
          <a:p>
            <a:pPr lvl="1" algn="justLow">
              <a:lnSpc>
                <a:spcPct val="114000"/>
              </a:lnSpc>
              <a:spcBef>
                <a:spcPts val="0"/>
              </a:spcBef>
              <a:spcAft>
                <a:spcPts val="600"/>
              </a:spcAft>
              <a:buFont typeface="Arial" pitchFamily="34" charset="0"/>
              <a:buChar char="•"/>
            </a:pPr>
            <a:r>
              <a:rPr lang="en-US" sz="2400" dirty="0" smtClean="0"/>
              <a:t>Specificity: ability of the test to detect correctly those who truly don’t have the condition (true negative)</a:t>
            </a:r>
          </a:p>
          <a:p>
            <a:pPr algn="justLow">
              <a:lnSpc>
                <a:spcPct val="114000"/>
              </a:lnSpc>
              <a:spcBef>
                <a:spcPts val="0"/>
              </a:spcBef>
              <a:spcAft>
                <a:spcPts val="600"/>
              </a:spcAft>
              <a:buFontTx/>
              <a:buNone/>
            </a:pPr>
            <a:endParaRPr lang="en-US" sz="2400" dirty="0" smtClean="0"/>
          </a:p>
          <a:p>
            <a:pPr algn="justLow">
              <a:lnSpc>
                <a:spcPct val="114000"/>
              </a:lnSpc>
              <a:spcBef>
                <a:spcPts val="0"/>
              </a:spcBef>
              <a:spcAft>
                <a:spcPts val="600"/>
              </a:spcAft>
              <a:buFontTx/>
              <a:buNone/>
            </a:pPr>
            <a:endParaRPr lang="en-US" sz="2400" dirty="0" smtClean="0"/>
          </a:p>
        </p:txBody>
      </p:sp>
    </p:spTree>
    <p:extLst>
      <p:ext uri="{BB962C8B-B14F-4D97-AF65-F5344CB8AC3E}">
        <p14:creationId xmlns:p14="http://schemas.microsoft.com/office/powerpoint/2010/main" val="10962825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bwMode="auto">
          <a:xfrm>
            <a:off x="0" y="1272222"/>
            <a:ext cx="533400"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463C2D17-08B3-46B0-B2C1-31E5DD2F07EC}" type="slidenum">
              <a:rPr lang="en-US" smtClean="0"/>
              <a:pPr/>
              <a:t>16</a:t>
            </a:fld>
            <a:endParaRPr lang="en-US" smtClean="0"/>
          </a:p>
        </p:txBody>
      </p:sp>
      <p:graphicFrame>
        <p:nvGraphicFramePr>
          <p:cNvPr id="8" name="Table 7"/>
          <p:cNvGraphicFramePr>
            <a:graphicFrameLocks noGrp="1"/>
          </p:cNvGraphicFramePr>
          <p:nvPr>
            <p:extLst>
              <p:ext uri="{D42A27DB-BD31-4B8C-83A1-F6EECF244321}">
                <p14:modId xmlns:p14="http://schemas.microsoft.com/office/powerpoint/2010/main" val="3740122460"/>
              </p:ext>
            </p:extLst>
          </p:nvPr>
        </p:nvGraphicFramePr>
        <p:xfrm>
          <a:off x="1295401" y="762000"/>
          <a:ext cx="6324600" cy="2133600"/>
        </p:xfrm>
        <a:graphic>
          <a:graphicData uri="http://schemas.openxmlformats.org/drawingml/2006/table">
            <a:tbl>
              <a:tblPr/>
              <a:tblGrid>
                <a:gridCol w="1664413"/>
                <a:gridCol w="1664413"/>
                <a:gridCol w="1624174"/>
                <a:gridCol w="1371600"/>
              </a:tblGrid>
              <a:tr h="293914">
                <a:tc rowSpan="2">
                  <a:txBody>
                    <a:bodyPr/>
                    <a:lstStyle/>
                    <a:p>
                      <a:pPr marL="0" marR="0" algn="ctr" rtl="0">
                        <a:spcBef>
                          <a:spcPts val="0"/>
                        </a:spcBef>
                        <a:spcAft>
                          <a:spcPts val="0"/>
                        </a:spcAft>
                      </a:pPr>
                      <a:r>
                        <a:rPr lang="en-US" sz="2000" dirty="0">
                          <a:latin typeface="Calibri"/>
                          <a:ea typeface="Times New Roman"/>
                        </a:rPr>
                        <a:t>Screening test results</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rtl="0">
                        <a:spcBef>
                          <a:spcPts val="0"/>
                        </a:spcBef>
                        <a:spcAft>
                          <a:spcPts val="0"/>
                        </a:spcAft>
                      </a:pPr>
                      <a:r>
                        <a:rPr lang="en-US" sz="2000" dirty="0">
                          <a:latin typeface="Calibri"/>
                          <a:ea typeface="Times New Roman"/>
                        </a:rPr>
                        <a:t>Gold standard</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marL="0" marR="0" algn="ctr" rtl="0">
                        <a:spcBef>
                          <a:spcPts val="0"/>
                        </a:spcBef>
                        <a:spcAft>
                          <a:spcPts val="0"/>
                        </a:spcAft>
                      </a:pPr>
                      <a:r>
                        <a:rPr lang="en-US" sz="2000">
                          <a:latin typeface="Calibri"/>
                          <a:ea typeface="Times New Roman"/>
                        </a:rPr>
                        <a:t>Total</a:t>
                      </a:r>
                      <a:endParaRPr lang="en-US"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914">
                <a:tc vMerge="1">
                  <a:txBody>
                    <a:bodyPr/>
                    <a:lstStyle/>
                    <a:p>
                      <a:endParaRPr lang="en-US"/>
                    </a:p>
                  </a:txBody>
                  <a:tcPr/>
                </a:tc>
                <a:tc>
                  <a:txBody>
                    <a:bodyPr/>
                    <a:lstStyle/>
                    <a:p>
                      <a:pPr marL="0" marR="0" algn="ctr" rtl="0">
                        <a:spcBef>
                          <a:spcPts val="0"/>
                        </a:spcBef>
                        <a:spcAft>
                          <a:spcPts val="0"/>
                        </a:spcAft>
                      </a:pPr>
                      <a:r>
                        <a:rPr lang="en-US" sz="2000" dirty="0">
                          <a:latin typeface="Calibri"/>
                          <a:ea typeface="Times New Roman"/>
                        </a:rPr>
                        <a:t>Diseased</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a:latin typeface="Calibri"/>
                          <a:ea typeface="Times New Roman"/>
                        </a:rPr>
                        <a:t>Not diseased</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293914">
                <a:tc rowSpan="2">
                  <a:txBody>
                    <a:bodyPr/>
                    <a:lstStyle/>
                    <a:p>
                      <a:pPr marL="0" marR="0" algn="l" rtl="0">
                        <a:spcBef>
                          <a:spcPts val="0"/>
                        </a:spcBef>
                        <a:spcAft>
                          <a:spcPts val="0"/>
                        </a:spcAft>
                      </a:pPr>
                      <a:r>
                        <a:rPr lang="en-US" sz="2000" dirty="0">
                          <a:latin typeface="Calibri"/>
                          <a:ea typeface="Times New Roman"/>
                        </a:rPr>
                        <a:t>Positive</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a:latin typeface="Calibri"/>
                          <a:ea typeface="Times New Roman"/>
                        </a:rPr>
                        <a:t>a</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solidFill>
                  </a:tcPr>
                </a:tc>
                <a:tc>
                  <a:txBody>
                    <a:bodyPr/>
                    <a:lstStyle/>
                    <a:p>
                      <a:pPr marL="0" marR="0" algn="ctr" rtl="0">
                        <a:spcBef>
                          <a:spcPts val="0"/>
                        </a:spcBef>
                        <a:spcAft>
                          <a:spcPts val="0"/>
                        </a:spcAft>
                      </a:pPr>
                      <a:r>
                        <a:rPr lang="en-US" sz="2000" dirty="0">
                          <a:latin typeface="Calibri"/>
                          <a:ea typeface="Times New Roman"/>
                        </a:rPr>
                        <a:t>b</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marL="0" marR="0" algn="ctr" rtl="0">
                        <a:spcBef>
                          <a:spcPts val="0"/>
                        </a:spcBef>
                        <a:spcAft>
                          <a:spcPts val="0"/>
                        </a:spcAft>
                      </a:pPr>
                      <a:r>
                        <a:rPr lang="en-US" sz="2000" dirty="0" err="1">
                          <a:latin typeface="Calibri"/>
                          <a:ea typeface="Times New Roman"/>
                        </a:rPr>
                        <a:t>a+b</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914">
                <a:tc vMerge="1">
                  <a:txBody>
                    <a:bodyPr/>
                    <a:lstStyle/>
                    <a:p>
                      <a:endParaRPr lang="en-US"/>
                    </a:p>
                  </a:txBody>
                  <a:tcPr/>
                </a:tc>
                <a:tc>
                  <a:txBody>
                    <a:bodyPr/>
                    <a:lstStyle/>
                    <a:p>
                      <a:pPr marL="0" marR="0" algn="ctr" rtl="0">
                        <a:spcBef>
                          <a:spcPts val="0"/>
                        </a:spcBef>
                        <a:spcAft>
                          <a:spcPts val="0"/>
                        </a:spcAft>
                      </a:pPr>
                      <a:r>
                        <a:rPr lang="en-US" sz="2000" dirty="0">
                          <a:latin typeface="Calibri"/>
                          <a:ea typeface="Times New Roman"/>
                        </a:rPr>
                        <a:t>True positive </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rtl="0">
                        <a:spcBef>
                          <a:spcPts val="0"/>
                        </a:spcBef>
                        <a:spcAft>
                          <a:spcPts val="0"/>
                        </a:spcAft>
                      </a:pPr>
                      <a:r>
                        <a:rPr lang="en-US" sz="2000" dirty="0">
                          <a:latin typeface="Calibri"/>
                          <a:ea typeface="Times New Roman"/>
                        </a:rPr>
                        <a:t>False positive</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en-US"/>
                    </a:p>
                  </a:txBody>
                  <a:tcPr/>
                </a:tc>
              </a:tr>
              <a:tr h="293914">
                <a:tc rowSpan="2">
                  <a:txBody>
                    <a:bodyPr/>
                    <a:lstStyle/>
                    <a:p>
                      <a:pPr marL="0" marR="0" algn="l" rtl="0">
                        <a:spcBef>
                          <a:spcPts val="0"/>
                        </a:spcBef>
                        <a:spcAft>
                          <a:spcPts val="0"/>
                        </a:spcAft>
                      </a:pPr>
                      <a:r>
                        <a:rPr lang="en-US" sz="2000">
                          <a:latin typeface="Calibri"/>
                          <a:ea typeface="Times New Roman"/>
                        </a:rPr>
                        <a:t>Negative</a:t>
                      </a:r>
                      <a:endParaRPr lang="en-US"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a:latin typeface="Calibri"/>
                          <a:ea typeface="Times New Roman"/>
                        </a:rPr>
                        <a:t>c</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rtl="0">
                        <a:spcBef>
                          <a:spcPts val="0"/>
                        </a:spcBef>
                        <a:spcAft>
                          <a:spcPts val="0"/>
                        </a:spcAft>
                      </a:pPr>
                      <a:r>
                        <a:rPr lang="en-US" sz="2000" dirty="0">
                          <a:latin typeface="Calibri"/>
                          <a:ea typeface="Times New Roman"/>
                        </a:rPr>
                        <a:t>d</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solidFill>
                  </a:tcPr>
                </a:tc>
                <a:tc rowSpan="2">
                  <a:txBody>
                    <a:bodyPr/>
                    <a:lstStyle/>
                    <a:p>
                      <a:pPr marL="0" marR="0" algn="ctr" rtl="0">
                        <a:spcBef>
                          <a:spcPts val="0"/>
                        </a:spcBef>
                        <a:spcAft>
                          <a:spcPts val="0"/>
                        </a:spcAft>
                      </a:pPr>
                      <a:r>
                        <a:rPr lang="en-US" sz="2000" dirty="0" err="1">
                          <a:latin typeface="Calibri"/>
                          <a:ea typeface="Times New Roman"/>
                        </a:rPr>
                        <a:t>c+d</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914">
                <a:tc vMerge="1">
                  <a:txBody>
                    <a:bodyPr/>
                    <a:lstStyle/>
                    <a:p>
                      <a:endParaRPr lang="en-US"/>
                    </a:p>
                  </a:txBody>
                  <a:tcPr/>
                </a:tc>
                <a:tc>
                  <a:txBody>
                    <a:bodyPr/>
                    <a:lstStyle/>
                    <a:p>
                      <a:pPr marL="0" marR="0" algn="ctr" rtl="0">
                        <a:spcBef>
                          <a:spcPts val="0"/>
                        </a:spcBef>
                        <a:spcAft>
                          <a:spcPts val="0"/>
                        </a:spcAft>
                      </a:pPr>
                      <a:r>
                        <a:rPr lang="en-US" sz="2000">
                          <a:latin typeface="Calibri"/>
                          <a:ea typeface="Times New Roman"/>
                        </a:rPr>
                        <a:t>False negative </a:t>
                      </a:r>
                      <a:endParaRPr lang="en-US"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a:latin typeface="Calibri"/>
                          <a:ea typeface="Times New Roman"/>
                        </a:rPr>
                        <a:t>True negative </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solidFill>
                  </a:tcPr>
                </a:tc>
                <a:tc vMerge="1">
                  <a:txBody>
                    <a:bodyPr/>
                    <a:lstStyle/>
                    <a:p>
                      <a:endParaRPr lang="en-US"/>
                    </a:p>
                  </a:txBody>
                  <a:tcPr/>
                </a:tc>
              </a:tr>
              <a:tr h="293914">
                <a:tc>
                  <a:txBody>
                    <a:bodyPr/>
                    <a:lstStyle/>
                    <a:p>
                      <a:pPr marL="0" marR="0" algn="l" rtl="0">
                        <a:spcBef>
                          <a:spcPts val="0"/>
                        </a:spcBef>
                        <a:spcAft>
                          <a:spcPts val="0"/>
                        </a:spcAft>
                      </a:pPr>
                      <a:r>
                        <a:rPr lang="en-US" sz="2000">
                          <a:latin typeface="Calibri"/>
                          <a:ea typeface="Times New Roman"/>
                        </a:rPr>
                        <a:t>Total</a:t>
                      </a:r>
                      <a:endParaRPr lang="en-US"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err="1">
                          <a:latin typeface="Calibri"/>
                          <a:ea typeface="Times New Roman"/>
                        </a:rPr>
                        <a:t>a+c</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err="1">
                          <a:latin typeface="Calibri"/>
                          <a:ea typeface="Times New Roman"/>
                        </a:rPr>
                        <a:t>b+d</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US" sz="2000" dirty="0" err="1">
                          <a:latin typeface="Calibri"/>
                          <a:ea typeface="Times New Roman"/>
                        </a:rPr>
                        <a:t>a+b+c+d</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2"/>
          <p:cNvSpPr>
            <a:spLocks noChangeArrowheads="1"/>
          </p:cNvSpPr>
          <p:nvPr/>
        </p:nvSpPr>
        <p:spPr bwMode="auto">
          <a:xfrm>
            <a:off x="1" y="-1846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4"/>
          <p:cNvSpPr>
            <a:spLocks noChangeArrowheads="1"/>
          </p:cNvSpPr>
          <p:nvPr/>
        </p:nvSpPr>
        <p:spPr bwMode="auto">
          <a:xfrm>
            <a:off x="1" y="-184666"/>
            <a:ext cx="184731" cy="369332"/>
          </a:xfrm>
          <a:prstGeom prst="rect">
            <a:avLst/>
          </a:prstGeom>
          <a:noFill/>
          <a:ln w="9525">
            <a:noFill/>
            <a:miter lim="800000"/>
            <a:headEnd/>
            <a:tailEnd/>
          </a:ln>
        </p:spPr>
        <p:txBody>
          <a:bodyPr wrap="none" anchor="ctr">
            <a:spAutoFit/>
          </a:bodyPr>
          <a:lstStyle/>
          <a:p>
            <a:endParaRPr lang="en-US"/>
          </a:p>
        </p:txBody>
      </p:sp>
      <p:sp>
        <p:nvSpPr>
          <p:cNvPr id="13" name="Rectangle 6"/>
          <p:cNvSpPr>
            <a:spLocks noChangeArrowheads="1"/>
          </p:cNvSpPr>
          <p:nvPr/>
        </p:nvSpPr>
        <p:spPr bwMode="auto">
          <a:xfrm>
            <a:off x="1" y="-184666"/>
            <a:ext cx="184731" cy="369332"/>
          </a:xfrm>
          <a:prstGeom prst="rect">
            <a:avLst/>
          </a:prstGeom>
          <a:noFill/>
          <a:ln w="9525">
            <a:noFill/>
            <a:miter lim="800000"/>
            <a:headEnd/>
            <a:tailEnd/>
          </a:ln>
        </p:spPr>
        <p:txBody>
          <a:bodyPr wrap="none" anchor="ctr">
            <a:spAutoFit/>
          </a:bodyPr>
          <a:lstStyle/>
          <a:p>
            <a:endParaRPr lang="en-US"/>
          </a:p>
        </p:txBody>
      </p:sp>
      <p:sp>
        <p:nvSpPr>
          <p:cNvPr id="15" name="Rectangle 8"/>
          <p:cNvSpPr>
            <a:spLocks noChangeArrowheads="1"/>
          </p:cNvSpPr>
          <p:nvPr/>
        </p:nvSpPr>
        <p:spPr bwMode="auto">
          <a:xfrm>
            <a:off x="1" y="-184666"/>
            <a:ext cx="184731" cy="369332"/>
          </a:xfrm>
          <a:prstGeom prst="rect">
            <a:avLst/>
          </a:prstGeom>
          <a:noFill/>
          <a:ln w="9525">
            <a:noFill/>
            <a:miter lim="800000"/>
            <a:headEnd/>
            <a:tailEnd/>
          </a:ln>
        </p:spPr>
        <p:txBody>
          <a:bodyPr wrap="none" anchor="ctr">
            <a:spAutoFit/>
          </a:bodyPr>
          <a:lstStyle/>
          <a:p>
            <a:endParaRPr lang="en-US"/>
          </a:p>
        </p:txBody>
      </p:sp>
      <mc:AlternateContent xmlns:mc="http://schemas.openxmlformats.org/markup-compatibility/2006" xmlns:a14="http://schemas.microsoft.com/office/drawing/2010/main">
        <mc:Choice Requires="a14">
          <p:sp>
            <p:nvSpPr>
              <p:cNvPr id="2" name="Rectangle 1"/>
              <p:cNvSpPr/>
              <p:nvPr/>
            </p:nvSpPr>
            <p:spPr>
              <a:xfrm>
                <a:off x="791284" y="3352800"/>
                <a:ext cx="8026750" cy="3199466"/>
              </a:xfrm>
              <a:prstGeom prst="rect">
                <a:avLst/>
              </a:prstGeom>
            </p:spPr>
            <p:txBody>
              <a:bodyPr wrap="square">
                <a:spAutoFit/>
              </a:bodyPr>
              <a:lstStyle/>
              <a:p>
                <a:r>
                  <a:rPr lang="en-US" sz="2400" dirty="0">
                    <a:latin typeface="+mn-lt"/>
                  </a:rPr>
                  <a:t>Sensitivity: ability of the test to detect correctly those who truly have the </a:t>
                </a:r>
                <a:r>
                  <a:rPr lang="en-US" sz="2400" dirty="0" smtClean="0">
                    <a:latin typeface="+mn-lt"/>
                  </a:rPr>
                  <a:t>condition (true positive) </a:t>
                </a:r>
              </a:p>
              <a:p>
                <a:r>
                  <a:rPr lang="en-US" sz="2400" dirty="0" smtClean="0">
                    <a:latin typeface="+mn-lt"/>
                  </a:rPr>
                  <a:t>Sensitivity</a:t>
                </a:r>
                <a:r>
                  <a:rPr lang="en-US" sz="2800" dirty="0" smtClean="0">
                    <a:latin typeface="+mn-lt"/>
                  </a:rPr>
                  <a:t> </a:t>
                </a:r>
                <a:r>
                  <a:rPr lang="en-US" sz="2800" dirty="0">
                    <a:latin typeface="+mn-lt"/>
                  </a:rPr>
                  <a:t>= </a:t>
                </a:r>
                <a14:m>
                  <m:oMath xmlns:m="http://schemas.openxmlformats.org/officeDocument/2006/math">
                    <m:f>
                      <m:fPr>
                        <m:ctrlPr>
                          <a:rPr lang="en-US" sz="2800" i="1">
                            <a:latin typeface="Cambria Math"/>
                          </a:rPr>
                        </m:ctrlPr>
                      </m:fPr>
                      <m:num>
                        <m:r>
                          <a:rPr lang="en-US" sz="2800" i="1">
                            <a:latin typeface="Cambria Math"/>
                          </a:rPr>
                          <m:t>𝑎</m:t>
                        </m:r>
                      </m:num>
                      <m:den>
                        <m:r>
                          <a:rPr lang="en-US" sz="2800" i="1">
                            <a:latin typeface="Cambria Math"/>
                          </a:rPr>
                          <m:t>𝑎</m:t>
                        </m:r>
                        <m:r>
                          <a:rPr lang="en-US" sz="2800" i="1">
                            <a:latin typeface="Cambria Math"/>
                          </a:rPr>
                          <m:t>+</m:t>
                        </m:r>
                        <m:r>
                          <a:rPr lang="en-US" sz="2800" i="1">
                            <a:latin typeface="Cambria Math"/>
                          </a:rPr>
                          <m:t>𝑐</m:t>
                        </m:r>
                      </m:den>
                    </m:f>
                  </m:oMath>
                </a14:m>
                <a:endParaRPr lang="en-US" sz="2800" dirty="0" smtClean="0">
                  <a:latin typeface="+mn-lt"/>
                </a:endParaRPr>
              </a:p>
              <a:p>
                <a:endParaRPr lang="en-US" sz="2800" dirty="0" smtClean="0">
                  <a:latin typeface="+mn-lt"/>
                </a:endParaRPr>
              </a:p>
              <a:p>
                <a:r>
                  <a:rPr lang="en-US" sz="2400" dirty="0">
                    <a:latin typeface="+mn-lt"/>
                  </a:rPr>
                  <a:t>Specificity: ability of the test to detect correctly those who truly don’t have the </a:t>
                </a:r>
                <a:r>
                  <a:rPr lang="en-US" sz="2400" dirty="0" smtClean="0">
                    <a:latin typeface="+mn-lt"/>
                  </a:rPr>
                  <a:t>condition (true negative)</a:t>
                </a:r>
              </a:p>
              <a:p>
                <a:r>
                  <a:rPr lang="en-US" sz="2400" dirty="0" smtClean="0">
                    <a:latin typeface="+mn-lt"/>
                  </a:rPr>
                  <a:t>Specificity </a:t>
                </a:r>
                <a:r>
                  <a:rPr lang="en-US" sz="2800" dirty="0" smtClean="0">
                    <a:latin typeface="+mn-lt"/>
                  </a:rPr>
                  <a:t> </a:t>
                </a:r>
                <a:r>
                  <a:rPr lang="en-US" sz="2800" dirty="0">
                    <a:latin typeface="+mn-lt"/>
                  </a:rPr>
                  <a:t>= </a:t>
                </a:r>
                <a14:m>
                  <m:oMath xmlns:m="http://schemas.openxmlformats.org/officeDocument/2006/math">
                    <m:f>
                      <m:fPr>
                        <m:ctrlPr>
                          <a:rPr lang="en-US" sz="2800" i="1">
                            <a:latin typeface="Cambria Math"/>
                          </a:rPr>
                        </m:ctrlPr>
                      </m:fPr>
                      <m:num>
                        <m:r>
                          <a:rPr lang="en-US" sz="2800" i="1">
                            <a:latin typeface="Cambria Math"/>
                          </a:rPr>
                          <m:t>𝑑</m:t>
                        </m:r>
                      </m:num>
                      <m:den>
                        <m:r>
                          <a:rPr lang="en-US" sz="2800" i="1">
                            <a:latin typeface="Cambria Math"/>
                          </a:rPr>
                          <m:t>𝑏</m:t>
                        </m:r>
                        <m:r>
                          <a:rPr lang="en-US" sz="2800" i="1">
                            <a:latin typeface="Cambria Math"/>
                          </a:rPr>
                          <m:t>+</m:t>
                        </m:r>
                        <m:r>
                          <a:rPr lang="en-US" sz="2800" i="1">
                            <a:latin typeface="Cambria Math"/>
                          </a:rPr>
                          <m:t>𝑑</m:t>
                        </m:r>
                      </m:den>
                    </m:f>
                  </m:oMath>
                </a14:m>
                <a:endParaRPr lang="en-US" dirty="0">
                  <a:latin typeface="+mn-lt"/>
                </a:endParaRPr>
              </a:p>
            </p:txBody>
          </p:sp>
        </mc:Choice>
        <mc:Fallback xmlns="">
          <p:sp>
            <p:nvSpPr>
              <p:cNvPr id="2" name="Rectangle 1"/>
              <p:cNvSpPr>
                <a:spLocks noRot="1" noChangeAspect="1" noMove="1" noResize="1" noEditPoints="1" noAdjustHandles="1" noChangeArrowheads="1" noChangeShapeType="1" noTextEdit="1"/>
              </p:cNvSpPr>
              <p:nvPr/>
            </p:nvSpPr>
            <p:spPr>
              <a:xfrm>
                <a:off x="791284" y="3352800"/>
                <a:ext cx="8026750" cy="3199466"/>
              </a:xfrm>
              <a:prstGeom prst="rect">
                <a:avLst/>
              </a:prstGeom>
              <a:blipFill rotWithShape="1">
                <a:blip r:embed="rId2"/>
                <a:stretch>
                  <a:fillRect l="-1215" t="-1524" b="-1714"/>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6883400" y="-1320800"/>
            <a:ext cx="609600" cy="3860800"/>
          </a:xfrm>
          <a:noFill/>
          <a:effectLst>
            <a:softEdge rad="127000"/>
          </a:effectLst>
        </p:spPr>
        <p:txBody>
          <a:bodyPr vert="vert270">
            <a:normAutofit fontScale="47500" lnSpcReduction="20000"/>
          </a:bodyPr>
          <a:lstStyle/>
          <a:p>
            <a:pPr algn="ctr"/>
            <a:r>
              <a:rPr lang="en-US" sz="5400" dirty="0" smtClean="0">
                <a:solidFill>
                  <a:schemeClr val="tx1"/>
                </a:solidFill>
              </a:rPr>
              <a:t>EXAMPLE</a:t>
            </a:r>
            <a:endParaRPr lang="en-US" sz="5400" dirty="0">
              <a:solidFill>
                <a:schemeClr val="tx1"/>
              </a:solidFill>
            </a:endParaRPr>
          </a:p>
        </p:txBody>
      </p:sp>
      <p:sp>
        <p:nvSpPr>
          <p:cNvPr id="6" name="Slide Number Placeholder 3"/>
          <p:cNvSpPr>
            <a:spLocks noGrp="1"/>
          </p:cNvSpPr>
          <p:nvPr>
            <p:ph type="sldNum" sz="quarter" idx="12"/>
          </p:nvPr>
        </p:nvSpPr>
        <p:spPr bwMode="auto">
          <a:xfrm>
            <a:off x="228598" y="1043622"/>
            <a:ext cx="533400"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C9EDEE64-E63D-4D61-93BA-3868F2EA4CAA}" type="slidenum">
              <a:rPr lang="en-US" smtClean="0"/>
              <a:pPr/>
              <a:t>17</a:t>
            </a:fld>
            <a:endParaRPr lang="en-US" smtClean="0"/>
          </a:p>
        </p:txBody>
      </p:sp>
      <p:sp>
        <p:nvSpPr>
          <p:cNvPr id="7" name="Rectangle 2"/>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8" name="Rectangle 4"/>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9" name="Rectangle 6"/>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10" name="Rectangle 8"/>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2"/>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141413461"/>
              </p:ext>
            </p:extLst>
          </p:nvPr>
        </p:nvGraphicFramePr>
        <p:xfrm>
          <a:off x="413330" y="304800"/>
          <a:ext cx="5225469" cy="3032760"/>
        </p:xfrm>
        <a:graphic>
          <a:graphicData uri="http://schemas.openxmlformats.org/drawingml/2006/table">
            <a:tbl>
              <a:tblPr/>
              <a:tblGrid>
                <a:gridCol w="1317600"/>
                <a:gridCol w="299670"/>
                <a:gridCol w="1038201"/>
                <a:gridCol w="1337872"/>
                <a:gridCol w="1232126"/>
              </a:tblGrid>
              <a:tr h="320040">
                <a:tc rowSpan="2">
                  <a:txBody>
                    <a:bodyPr/>
                    <a:lstStyle/>
                    <a:p>
                      <a:pPr marL="0" marR="0" algn="ctr">
                        <a:spcBef>
                          <a:spcPts val="0"/>
                        </a:spcBef>
                        <a:spcAft>
                          <a:spcPts val="0"/>
                        </a:spcAft>
                      </a:pPr>
                      <a:r>
                        <a:rPr lang="en-US" sz="1800" dirty="0">
                          <a:latin typeface="Calibri"/>
                          <a:ea typeface="Times New Roman"/>
                          <a:cs typeface="Times New Roman"/>
                        </a:rPr>
                        <a:t>Test</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800" dirty="0">
                          <a:latin typeface="Calibri"/>
                          <a:ea typeface="Times New Roman"/>
                          <a:cs typeface="Times New Roman"/>
                        </a:rPr>
                        <a:t>Breast </a:t>
                      </a:r>
                      <a:r>
                        <a:rPr lang="en-US" sz="1800" dirty="0" smtClean="0">
                          <a:latin typeface="Calibri"/>
                          <a:ea typeface="Times New Roman"/>
                          <a:cs typeface="Times New Roman"/>
                        </a:rPr>
                        <a:t>cancer</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marL="0" marR="0" algn="ctr">
                        <a:spcBef>
                          <a:spcPts val="0"/>
                        </a:spcBef>
                        <a:spcAft>
                          <a:spcPts val="0"/>
                        </a:spcAft>
                      </a:pPr>
                      <a:r>
                        <a:rPr lang="en-US" sz="1800" dirty="0">
                          <a:latin typeface="Calibri"/>
                          <a:ea typeface="Times New Roman"/>
                          <a:cs typeface="Times New Roman"/>
                        </a:rPr>
                        <a:t>Total</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gridSpan="2">
                  <a:txBody>
                    <a:bodyPr/>
                    <a:lstStyle/>
                    <a:p>
                      <a:pPr marL="0" marR="0" algn="ctr">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Negative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a:txBody>
                    <a:bodyPr/>
                    <a:lstStyle/>
                    <a:p>
                      <a:pPr marL="0" marR="0" algn="l">
                        <a:spcBef>
                          <a:spcPts val="0"/>
                        </a:spcBef>
                        <a:spcAft>
                          <a:spcPts val="0"/>
                        </a:spcAft>
                      </a:pPr>
                      <a:r>
                        <a:rPr lang="en-US" sz="1800">
                          <a:latin typeface="Calibri"/>
                          <a:ea typeface="Times New Roman"/>
                          <a:cs typeface="Times New Roman"/>
                        </a:rPr>
                        <a:t>Positive</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900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1980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2880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Negative</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dirty="0">
                          <a:latin typeface="Calibri"/>
                          <a:ea typeface="Times New Roman"/>
                          <a:cs typeface="Times New Roman"/>
                        </a:rPr>
                        <a:t>100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97020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97120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Total</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99000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100000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5">
                  <a:txBody>
                    <a:bodyPr/>
                    <a:lstStyle/>
                    <a:p>
                      <a:pPr marL="0" marR="0" algn="l">
                        <a:spcBef>
                          <a:spcPts val="0"/>
                        </a:spcBef>
                        <a:spcAft>
                          <a:spcPts val="0"/>
                        </a:spcAft>
                      </a:pPr>
                      <a:endParaRPr lang="en-US" sz="1800" dirty="0">
                        <a:latin typeface="Calibri"/>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Sensitivity</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gridSpan="3">
                  <a:txBody>
                    <a:bodyPr/>
                    <a:lstStyle/>
                    <a:p>
                      <a:pPr marL="0" marR="0" algn="l">
                        <a:spcBef>
                          <a:spcPts val="0"/>
                        </a:spcBef>
                        <a:spcAft>
                          <a:spcPts val="0"/>
                        </a:spcAft>
                      </a:pPr>
                      <a:r>
                        <a:rPr lang="en-US" sz="2000" dirty="0">
                          <a:latin typeface="Calibri"/>
                          <a:ea typeface="Times New Roman"/>
                          <a:cs typeface="Times New Roman"/>
                        </a:rPr>
                        <a:t>(900/1000)x 100 = </a:t>
                      </a:r>
                      <a:r>
                        <a:rPr lang="en-US" sz="2000" baseline="0" dirty="0" smtClean="0">
                          <a:latin typeface="Calibri"/>
                          <a:ea typeface="Times New Roman"/>
                          <a:cs typeface="Times New Roman"/>
                        </a:rPr>
                        <a:t> </a:t>
                      </a:r>
                      <a:r>
                        <a:rPr lang="en-US" sz="2000" dirty="0" smtClean="0">
                          <a:latin typeface="Calibri"/>
                          <a:ea typeface="Times New Roman"/>
                          <a:cs typeface="Times New Roman"/>
                        </a:rPr>
                        <a:t>90.00%</a:t>
                      </a:r>
                    </a:p>
                    <a:p>
                      <a:pPr marL="0" marR="0"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Specificity</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(97020/99000) x </a:t>
                      </a:r>
                      <a:r>
                        <a:rPr lang="en-US" sz="2000" dirty="0" smtClean="0">
                          <a:latin typeface="Calibri"/>
                          <a:ea typeface="Times New Roman"/>
                          <a:cs typeface="Times New Roman"/>
                        </a:rPr>
                        <a:t>100 = 98.00%</a:t>
                      </a:r>
                    </a:p>
                    <a:p>
                      <a:pPr marL="2005013" marR="0" indent="-2005013"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mc:AlternateContent xmlns:mc="http://schemas.openxmlformats.org/markup-compatibility/2006">
        <mc:Choice xmlns:a14="http://schemas.microsoft.com/office/drawing/2010/main" Requires="a14">
          <p:sp>
            <p:nvSpPr>
              <p:cNvPr id="13" name="Content Placeholder 3"/>
              <p:cNvSpPr>
                <a:spLocks noGrp="1"/>
              </p:cNvSpPr>
              <p:nvPr>
                <p:ph sz="quarter" idx="1"/>
              </p:nvPr>
            </p:nvSpPr>
            <p:spPr>
              <a:xfrm>
                <a:off x="413330" y="3124200"/>
                <a:ext cx="8443906" cy="3505200"/>
              </a:xfrm>
            </p:spPr>
            <p:txBody>
              <a:bodyPr>
                <a:noAutofit/>
              </a:bodyPr>
              <a:lstStyle/>
              <a:p>
                <a:pPr algn="justLow">
                  <a:lnSpc>
                    <a:spcPct val="150000"/>
                  </a:lnSpc>
                  <a:spcBef>
                    <a:spcPts val="0"/>
                  </a:spcBef>
                  <a:buFont typeface="Arial" pitchFamily="34" charset="0"/>
                  <a:buChar char="•"/>
                </a:pPr>
                <a:r>
                  <a:rPr lang="en-US" sz="2400" dirty="0" smtClean="0"/>
                  <a:t>Sensitivity: </a:t>
                </a:r>
              </a:p>
              <a:p>
                <a:pPr lvl="1" algn="justLow">
                  <a:spcBef>
                    <a:spcPts val="0"/>
                  </a:spcBef>
                  <a:buFont typeface="Arial" pitchFamily="34" charset="0"/>
                  <a:buChar char="•"/>
                </a:pPr>
                <a:r>
                  <a:rPr lang="en-US" sz="2100" dirty="0" smtClean="0"/>
                  <a:t>the test was capable to identify correctly 90% of the those who have the condition</a:t>
                </a:r>
              </a:p>
              <a:p>
                <a:pPr lvl="1" algn="justLow">
                  <a:spcBef>
                    <a:spcPts val="0"/>
                  </a:spcBef>
                  <a:buFont typeface="Arial" pitchFamily="34" charset="0"/>
                  <a:buChar char="•"/>
                </a:pPr>
                <a:r>
                  <a:rPr lang="en-US" sz="2100" dirty="0" smtClean="0"/>
                  <a:t>The false negative rate (</a:t>
                </a:r>
                <a14:m>
                  <m:oMath xmlns:m="http://schemas.openxmlformats.org/officeDocument/2006/math">
                    <m:f>
                      <m:fPr>
                        <m:ctrlPr>
                          <a:rPr lang="en-US" sz="2400" i="1">
                            <a:latin typeface="Cambria Math"/>
                          </a:rPr>
                        </m:ctrlPr>
                      </m:fPr>
                      <m:num>
                        <m:r>
                          <a:rPr lang="en-US" sz="2400" b="0" i="1" smtClean="0">
                            <a:latin typeface="Cambria Math"/>
                          </a:rPr>
                          <m:t>𝑐</m:t>
                        </m:r>
                        <m:r>
                          <a:rPr lang="en-US" sz="2400" b="0" i="1" smtClean="0">
                            <a:latin typeface="Cambria Math"/>
                          </a:rPr>
                          <m:t> </m:t>
                        </m:r>
                      </m:num>
                      <m:den>
                        <m:r>
                          <a:rPr lang="en-US" sz="2400" i="1">
                            <a:latin typeface="Cambria Math"/>
                          </a:rPr>
                          <m:t>𝑎</m:t>
                        </m:r>
                        <m:r>
                          <a:rPr lang="en-US" sz="2400" i="1">
                            <a:latin typeface="Cambria Math"/>
                          </a:rPr>
                          <m:t>+</m:t>
                        </m:r>
                        <m:r>
                          <a:rPr lang="en-US" sz="2400" i="1">
                            <a:latin typeface="Cambria Math"/>
                          </a:rPr>
                          <m:t>𝑐</m:t>
                        </m:r>
                      </m:den>
                    </m:f>
                  </m:oMath>
                </a14:m>
                <a:r>
                  <a:rPr lang="en-US" sz="2100" dirty="0" smtClean="0"/>
                  <a:t>) is only 10%</a:t>
                </a:r>
              </a:p>
              <a:p>
                <a:pPr algn="justLow">
                  <a:lnSpc>
                    <a:spcPct val="150000"/>
                  </a:lnSpc>
                  <a:spcBef>
                    <a:spcPts val="0"/>
                  </a:spcBef>
                  <a:buFont typeface="Arial" pitchFamily="34" charset="0"/>
                  <a:buChar char="•"/>
                </a:pPr>
                <a:r>
                  <a:rPr lang="en-US" sz="2400" dirty="0" smtClean="0"/>
                  <a:t>Specificity: </a:t>
                </a:r>
                <a:endParaRPr lang="en-US" sz="2400" dirty="0"/>
              </a:p>
              <a:p>
                <a:pPr lvl="1" algn="justLow">
                  <a:spcBef>
                    <a:spcPts val="0"/>
                  </a:spcBef>
                  <a:buFont typeface="Arial" pitchFamily="34" charset="0"/>
                  <a:buChar char="•"/>
                </a:pPr>
                <a:r>
                  <a:rPr lang="en-US" sz="2100" dirty="0"/>
                  <a:t>the test was capable to identify correctly </a:t>
                </a:r>
                <a:r>
                  <a:rPr lang="en-US" sz="2100" dirty="0" smtClean="0"/>
                  <a:t>98% </a:t>
                </a:r>
                <a:r>
                  <a:rPr lang="en-US" sz="2100" dirty="0"/>
                  <a:t>of the those who </a:t>
                </a:r>
                <a:r>
                  <a:rPr lang="en-US" sz="2100" dirty="0" smtClean="0"/>
                  <a:t>don’t have </a:t>
                </a:r>
                <a:r>
                  <a:rPr lang="en-US" sz="2100" dirty="0"/>
                  <a:t>the condition</a:t>
                </a:r>
              </a:p>
              <a:p>
                <a:pPr lvl="1" algn="justLow">
                  <a:spcBef>
                    <a:spcPts val="0"/>
                  </a:spcBef>
                  <a:buFont typeface="Arial" pitchFamily="34" charset="0"/>
                  <a:buChar char="•"/>
                </a:pPr>
                <a:r>
                  <a:rPr lang="en-US" sz="2100" dirty="0"/>
                  <a:t>The false </a:t>
                </a:r>
                <a:r>
                  <a:rPr lang="en-US" sz="2100" dirty="0" smtClean="0"/>
                  <a:t>positive </a:t>
                </a:r>
                <a:r>
                  <a:rPr lang="en-US" sz="2100" dirty="0"/>
                  <a:t>rate (</a:t>
                </a:r>
                <a14:m>
                  <m:oMath xmlns:m="http://schemas.openxmlformats.org/officeDocument/2006/math">
                    <m:f>
                      <m:fPr>
                        <m:ctrlPr>
                          <a:rPr lang="en-US" sz="2400" i="1">
                            <a:latin typeface="Cambria Math"/>
                          </a:rPr>
                        </m:ctrlPr>
                      </m:fPr>
                      <m:num>
                        <m:r>
                          <a:rPr lang="en-US" sz="2400" b="0" i="1" smtClean="0">
                            <a:latin typeface="Cambria Math"/>
                          </a:rPr>
                          <m:t>𝑏</m:t>
                        </m:r>
                        <m:r>
                          <a:rPr lang="en-US" sz="2400" i="1">
                            <a:latin typeface="Cambria Math"/>
                          </a:rPr>
                          <m:t> </m:t>
                        </m:r>
                      </m:num>
                      <m:den>
                        <m:r>
                          <a:rPr lang="en-US" sz="2400" b="0" i="1" smtClean="0">
                            <a:latin typeface="Cambria Math"/>
                          </a:rPr>
                          <m:t>𝑏</m:t>
                        </m:r>
                        <m:r>
                          <a:rPr lang="en-US" sz="2400" i="1">
                            <a:latin typeface="Cambria Math"/>
                          </a:rPr>
                          <m:t>+</m:t>
                        </m:r>
                        <m:r>
                          <a:rPr lang="en-US" sz="2400" b="0" i="1" smtClean="0">
                            <a:latin typeface="Cambria Math"/>
                          </a:rPr>
                          <m:t>𝑑</m:t>
                        </m:r>
                      </m:den>
                    </m:f>
                  </m:oMath>
                </a14:m>
                <a:r>
                  <a:rPr lang="en-US" sz="2100" dirty="0"/>
                  <a:t>) is only </a:t>
                </a:r>
                <a:r>
                  <a:rPr lang="en-US" sz="2100" dirty="0" smtClean="0"/>
                  <a:t>2% </a:t>
                </a:r>
                <a:endParaRPr lang="en-US" sz="2100" dirty="0"/>
              </a:p>
              <a:p>
                <a:pPr marL="365760" lvl="1" indent="0" algn="justLow">
                  <a:lnSpc>
                    <a:spcPct val="150000"/>
                  </a:lnSpc>
                  <a:spcBef>
                    <a:spcPts val="0"/>
                  </a:spcBef>
                  <a:buNone/>
                </a:pPr>
                <a:r>
                  <a:rPr lang="en-US" sz="2100" dirty="0" smtClean="0"/>
                  <a:t> </a:t>
                </a:r>
              </a:p>
            </p:txBody>
          </p:sp>
        </mc:Choice>
        <mc:Fallback>
          <p:sp>
            <p:nvSpPr>
              <p:cNvPr id="13" name="Content Placeholder 3"/>
              <p:cNvSpPr>
                <a:spLocks noGrp="1" noRot="1" noChangeAspect="1" noMove="1" noResize="1" noEditPoints="1" noAdjustHandles="1" noChangeArrowheads="1" noChangeShapeType="1" noTextEdit="1"/>
              </p:cNvSpPr>
              <p:nvPr>
                <p:ph sz="quarter" idx="1"/>
              </p:nvPr>
            </p:nvSpPr>
            <p:spPr>
              <a:xfrm>
                <a:off x="413330" y="3124200"/>
                <a:ext cx="8443906" cy="3505200"/>
              </a:xfrm>
              <a:blipFill rotWithShape="1">
                <a:blip r:embed="rId2"/>
                <a:stretch>
                  <a:fillRect l="-144" r="-1733"/>
                </a:stretch>
              </a:blipFill>
            </p:spPr>
            <p:txBody>
              <a:bodyPr/>
              <a:lstStyle/>
              <a:p>
                <a:r>
                  <a:rPr lang="en-JM">
                    <a:noFill/>
                  </a:rPr>
                  <a:t> </a:t>
                </a:r>
              </a:p>
            </p:txBody>
          </p:sp>
        </mc:Fallback>
      </mc:AlternateContent>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6883400" y="-1320800"/>
            <a:ext cx="609600" cy="3860800"/>
          </a:xfrm>
          <a:noFill/>
          <a:effectLst>
            <a:softEdge rad="127000"/>
          </a:effectLst>
        </p:spPr>
        <p:txBody>
          <a:bodyPr vert="vert270">
            <a:normAutofit fontScale="47500" lnSpcReduction="20000"/>
          </a:bodyPr>
          <a:lstStyle/>
          <a:p>
            <a:pPr algn="ctr"/>
            <a:r>
              <a:rPr lang="en-US" sz="5400" dirty="0" smtClean="0">
                <a:solidFill>
                  <a:schemeClr val="tx1"/>
                </a:solidFill>
              </a:rPr>
              <a:t>EXAMPLE</a:t>
            </a:r>
            <a:endParaRPr lang="en-US" sz="5400" dirty="0">
              <a:solidFill>
                <a:schemeClr val="tx1"/>
              </a:solidFill>
            </a:endParaRPr>
          </a:p>
        </p:txBody>
      </p:sp>
      <p:sp>
        <p:nvSpPr>
          <p:cNvPr id="6" name="Slide Number Placeholder 3"/>
          <p:cNvSpPr>
            <a:spLocks noGrp="1"/>
          </p:cNvSpPr>
          <p:nvPr>
            <p:ph type="sldNum" sz="quarter" idx="12"/>
          </p:nvPr>
        </p:nvSpPr>
        <p:spPr bwMode="auto">
          <a:xfrm>
            <a:off x="228598" y="1043622"/>
            <a:ext cx="533400"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C9EDEE64-E63D-4D61-93BA-3868F2EA4CAA}" type="slidenum">
              <a:rPr lang="en-US" smtClean="0"/>
              <a:pPr/>
              <a:t>18</a:t>
            </a:fld>
            <a:endParaRPr lang="en-US" smtClean="0"/>
          </a:p>
        </p:txBody>
      </p:sp>
      <p:sp>
        <p:nvSpPr>
          <p:cNvPr id="7" name="Rectangle 2"/>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8" name="Rectangle 4"/>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9" name="Rectangle 6"/>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10" name="Rectangle 8"/>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2"/>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1916464230"/>
              </p:ext>
            </p:extLst>
          </p:nvPr>
        </p:nvGraphicFramePr>
        <p:xfrm>
          <a:off x="413330" y="304800"/>
          <a:ext cx="5225469" cy="3032760"/>
        </p:xfrm>
        <a:graphic>
          <a:graphicData uri="http://schemas.openxmlformats.org/drawingml/2006/table">
            <a:tbl>
              <a:tblPr/>
              <a:tblGrid>
                <a:gridCol w="1317600"/>
                <a:gridCol w="299670"/>
                <a:gridCol w="1038201"/>
                <a:gridCol w="1337872"/>
                <a:gridCol w="1232126"/>
              </a:tblGrid>
              <a:tr h="320040">
                <a:tc rowSpan="2">
                  <a:txBody>
                    <a:bodyPr/>
                    <a:lstStyle/>
                    <a:p>
                      <a:pPr marL="0" marR="0" algn="ctr">
                        <a:spcBef>
                          <a:spcPts val="0"/>
                        </a:spcBef>
                        <a:spcAft>
                          <a:spcPts val="0"/>
                        </a:spcAft>
                      </a:pPr>
                      <a:r>
                        <a:rPr lang="en-US" sz="1800" dirty="0">
                          <a:latin typeface="Calibri"/>
                          <a:ea typeface="Times New Roman"/>
                          <a:cs typeface="Times New Roman"/>
                        </a:rPr>
                        <a:t>Test</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800" dirty="0">
                          <a:latin typeface="Calibri"/>
                          <a:ea typeface="Times New Roman"/>
                          <a:cs typeface="Times New Roman"/>
                        </a:rPr>
                        <a:t>Breast </a:t>
                      </a:r>
                      <a:r>
                        <a:rPr lang="en-US" sz="1800" dirty="0" smtClean="0">
                          <a:latin typeface="Calibri"/>
                          <a:ea typeface="Times New Roman"/>
                          <a:cs typeface="Times New Roman"/>
                        </a:rPr>
                        <a:t>cancer</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marL="0" marR="0" algn="ctr">
                        <a:spcBef>
                          <a:spcPts val="0"/>
                        </a:spcBef>
                        <a:spcAft>
                          <a:spcPts val="0"/>
                        </a:spcAft>
                      </a:pPr>
                      <a:r>
                        <a:rPr lang="en-US" sz="1800" dirty="0">
                          <a:latin typeface="Calibri"/>
                          <a:ea typeface="Times New Roman"/>
                          <a:cs typeface="Times New Roman"/>
                        </a:rPr>
                        <a:t>Total</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gridSpan="2">
                  <a:txBody>
                    <a:bodyPr/>
                    <a:lstStyle/>
                    <a:p>
                      <a:pPr marL="0" marR="0" algn="ctr">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Negative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a:txBody>
                    <a:bodyPr/>
                    <a:lstStyle/>
                    <a:p>
                      <a:pPr marL="0" marR="0" algn="l">
                        <a:spcBef>
                          <a:spcPts val="0"/>
                        </a:spcBef>
                        <a:spcAft>
                          <a:spcPts val="0"/>
                        </a:spcAft>
                      </a:pPr>
                      <a:r>
                        <a:rPr lang="en-US" sz="1800">
                          <a:latin typeface="Calibri"/>
                          <a:ea typeface="Times New Roman"/>
                          <a:cs typeface="Times New Roman"/>
                        </a:rPr>
                        <a:t>Positive</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900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1980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2880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Negative</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dirty="0">
                          <a:latin typeface="Calibri"/>
                          <a:ea typeface="Times New Roman"/>
                          <a:cs typeface="Times New Roman"/>
                        </a:rPr>
                        <a:t>100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97020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97120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Total</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99000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100000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5">
                  <a:txBody>
                    <a:bodyPr/>
                    <a:lstStyle/>
                    <a:p>
                      <a:pPr marL="0" marR="0" algn="l">
                        <a:spcBef>
                          <a:spcPts val="0"/>
                        </a:spcBef>
                        <a:spcAft>
                          <a:spcPts val="0"/>
                        </a:spcAft>
                      </a:pPr>
                      <a:endParaRPr lang="en-US" sz="1800" dirty="0">
                        <a:latin typeface="Calibri"/>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Sensitivity</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gridSpan="3">
                  <a:txBody>
                    <a:bodyPr/>
                    <a:lstStyle/>
                    <a:p>
                      <a:pPr marL="0" marR="0" algn="l">
                        <a:spcBef>
                          <a:spcPts val="0"/>
                        </a:spcBef>
                        <a:spcAft>
                          <a:spcPts val="0"/>
                        </a:spcAft>
                      </a:pPr>
                      <a:r>
                        <a:rPr lang="en-US" sz="2000" dirty="0">
                          <a:latin typeface="Calibri"/>
                          <a:ea typeface="Times New Roman"/>
                          <a:cs typeface="Times New Roman"/>
                        </a:rPr>
                        <a:t>(900/1000)x 100 = </a:t>
                      </a:r>
                      <a:r>
                        <a:rPr lang="en-US" sz="2000" baseline="0" dirty="0" smtClean="0">
                          <a:latin typeface="Calibri"/>
                          <a:ea typeface="Times New Roman"/>
                          <a:cs typeface="Times New Roman"/>
                        </a:rPr>
                        <a:t> </a:t>
                      </a:r>
                      <a:r>
                        <a:rPr lang="en-US" sz="2000" dirty="0" smtClean="0">
                          <a:latin typeface="Calibri"/>
                          <a:ea typeface="Times New Roman"/>
                          <a:cs typeface="Times New Roman"/>
                        </a:rPr>
                        <a:t>90.00%</a:t>
                      </a:r>
                    </a:p>
                    <a:p>
                      <a:pPr marL="0" marR="0"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Specificity</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(97020/99000) x </a:t>
                      </a:r>
                      <a:r>
                        <a:rPr lang="en-US" sz="2000" dirty="0" smtClean="0">
                          <a:latin typeface="Calibri"/>
                          <a:ea typeface="Times New Roman"/>
                          <a:cs typeface="Times New Roman"/>
                        </a:rPr>
                        <a:t>100 = 98.00%</a:t>
                      </a:r>
                    </a:p>
                    <a:p>
                      <a:pPr marL="2005013" marR="0" indent="-2005013"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p:sp>
        <p:nvSpPr>
          <p:cNvPr id="14" name="Content Placeholder 3"/>
          <p:cNvSpPr>
            <a:spLocks noGrp="1"/>
          </p:cNvSpPr>
          <p:nvPr>
            <p:ph sz="quarter" idx="1"/>
          </p:nvPr>
        </p:nvSpPr>
        <p:spPr>
          <a:xfrm>
            <a:off x="284678" y="3505200"/>
            <a:ext cx="8536271" cy="3124200"/>
          </a:xfrm>
        </p:spPr>
        <p:txBody>
          <a:bodyPr>
            <a:noAutofit/>
          </a:bodyPr>
          <a:lstStyle/>
          <a:p>
            <a:pPr algn="justLow">
              <a:lnSpc>
                <a:spcPct val="150000"/>
              </a:lnSpc>
              <a:spcBef>
                <a:spcPts val="0"/>
              </a:spcBef>
              <a:buFont typeface="Arial" pitchFamily="34" charset="0"/>
              <a:buChar char="•"/>
            </a:pPr>
            <a:r>
              <a:rPr lang="en-US" sz="2400" dirty="0" smtClean="0"/>
              <a:t>Sensitivity: </a:t>
            </a:r>
          </a:p>
          <a:p>
            <a:pPr lvl="1" algn="justLow">
              <a:lnSpc>
                <a:spcPct val="150000"/>
              </a:lnSpc>
              <a:spcBef>
                <a:spcPts val="0"/>
              </a:spcBef>
              <a:buFont typeface="Arial" pitchFamily="34" charset="0"/>
              <a:buChar char="•"/>
            </a:pPr>
            <a:r>
              <a:rPr lang="en-US" sz="2100" dirty="0" smtClean="0"/>
              <a:t>A sensitive test will result in few false negative</a:t>
            </a:r>
          </a:p>
          <a:p>
            <a:pPr lvl="1" algn="justLow">
              <a:lnSpc>
                <a:spcPct val="150000"/>
              </a:lnSpc>
              <a:spcBef>
                <a:spcPts val="0"/>
              </a:spcBef>
              <a:buFont typeface="Arial" pitchFamily="34" charset="0"/>
              <a:buChar char="•"/>
            </a:pPr>
            <a:r>
              <a:rPr lang="en-US" sz="2100" dirty="0" smtClean="0"/>
              <a:t>Test with high sensitivity is preferable in screening</a:t>
            </a:r>
          </a:p>
          <a:p>
            <a:pPr algn="justLow">
              <a:lnSpc>
                <a:spcPct val="150000"/>
              </a:lnSpc>
              <a:spcBef>
                <a:spcPts val="0"/>
              </a:spcBef>
              <a:buFont typeface="Arial" pitchFamily="34" charset="0"/>
              <a:buChar char="•"/>
            </a:pPr>
            <a:r>
              <a:rPr lang="en-US" sz="2400" dirty="0" smtClean="0"/>
              <a:t>Specificity: </a:t>
            </a:r>
            <a:endParaRPr lang="en-US" sz="2400" dirty="0"/>
          </a:p>
          <a:p>
            <a:pPr lvl="1" algn="justLow">
              <a:lnSpc>
                <a:spcPct val="150000"/>
              </a:lnSpc>
              <a:spcBef>
                <a:spcPts val="0"/>
              </a:spcBef>
              <a:buFont typeface="Arial" pitchFamily="34" charset="0"/>
              <a:buChar char="•"/>
            </a:pPr>
            <a:r>
              <a:rPr lang="en-US" sz="2100" dirty="0" smtClean="0"/>
              <a:t>A specific test will result in few false positive</a:t>
            </a:r>
            <a:endParaRPr lang="en-US" sz="2100" dirty="0"/>
          </a:p>
          <a:p>
            <a:pPr lvl="1" algn="justLow">
              <a:lnSpc>
                <a:spcPct val="150000"/>
              </a:lnSpc>
              <a:spcBef>
                <a:spcPts val="0"/>
              </a:spcBef>
              <a:buFont typeface="Arial" pitchFamily="34" charset="0"/>
              <a:buChar char="•"/>
            </a:pPr>
            <a:r>
              <a:rPr lang="en-US" sz="2100" dirty="0" smtClean="0"/>
              <a:t>Test with high specificity is preferable for diagnosis</a:t>
            </a:r>
            <a:endParaRPr lang="en-US" sz="2100" dirty="0"/>
          </a:p>
          <a:p>
            <a:pPr marL="365760" lvl="1" indent="0" algn="justLow">
              <a:lnSpc>
                <a:spcPct val="150000"/>
              </a:lnSpc>
              <a:spcBef>
                <a:spcPts val="0"/>
              </a:spcBef>
              <a:buNone/>
            </a:pPr>
            <a:r>
              <a:rPr lang="en-US" sz="2100" dirty="0" smtClean="0"/>
              <a:t> </a:t>
            </a:r>
          </a:p>
        </p:txBody>
      </p:sp>
    </p:spTree>
    <p:extLst>
      <p:ext uri="{BB962C8B-B14F-4D97-AF65-F5344CB8AC3E}">
        <p14:creationId xmlns:p14="http://schemas.microsoft.com/office/powerpoint/2010/main" val="40692798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612156" y="-1923226"/>
            <a:ext cx="798618" cy="5254670"/>
          </a:xfrm>
          <a:noFill/>
          <a:effectLst>
            <a:softEdge rad="127000"/>
          </a:effectLst>
        </p:spPr>
        <p:txBody>
          <a:bodyPr vert="vert270">
            <a:noAutofit/>
          </a:bodyPr>
          <a:lstStyle/>
          <a:p>
            <a:pPr algn="ctr"/>
            <a:r>
              <a:rPr lang="en-US" sz="4000" dirty="0" smtClean="0">
                <a:solidFill>
                  <a:schemeClr val="tx1"/>
                </a:solidFill>
              </a:rPr>
              <a:t>YIELD OF THE TEST</a:t>
            </a:r>
            <a:endParaRPr lang="en-US" sz="4000" dirty="0">
              <a:solidFill>
                <a:schemeClr val="tx1"/>
              </a:solidFill>
            </a:endParaRPr>
          </a:p>
        </p:txBody>
      </p:sp>
      <mc:AlternateContent xmlns:mc="http://schemas.openxmlformats.org/markup-compatibility/2006" xmlns:a14="http://schemas.microsoft.com/office/drawing/2010/main">
        <mc:Choice Requires="a14">
          <p:sp>
            <p:nvSpPr>
              <p:cNvPr id="4" name="Content Placeholder 3"/>
              <p:cNvSpPr>
                <a:spLocks noGrp="1"/>
              </p:cNvSpPr>
              <p:nvPr>
                <p:ph sz="quarter" idx="1"/>
              </p:nvPr>
            </p:nvSpPr>
            <p:spPr>
              <a:xfrm>
                <a:off x="457200" y="1066800"/>
                <a:ext cx="8294955" cy="5791200"/>
              </a:xfrm>
            </p:spPr>
            <p:txBody>
              <a:bodyPr>
                <a:noAutofit/>
              </a:bodyPr>
              <a:lstStyle/>
              <a:p>
                <a:pPr algn="justLow">
                  <a:lnSpc>
                    <a:spcPct val="114000"/>
                  </a:lnSpc>
                  <a:spcBef>
                    <a:spcPts val="0"/>
                  </a:spcBef>
                  <a:spcAft>
                    <a:spcPts val="600"/>
                  </a:spcAft>
                  <a:buFontTx/>
                  <a:buNone/>
                </a:pPr>
                <a:endParaRPr lang="en-US" sz="1800" dirty="0" smtClean="0"/>
              </a:p>
              <a:p>
                <a:pPr algn="justLow">
                  <a:lnSpc>
                    <a:spcPct val="114000"/>
                  </a:lnSpc>
                  <a:spcBef>
                    <a:spcPts val="0"/>
                  </a:spcBef>
                  <a:spcAft>
                    <a:spcPts val="600"/>
                  </a:spcAft>
                  <a:buFont typeface="Arial" pitchFamily="34" charset="0"/>
                  <a:buChar char="•"/>
                </a:pPr>
                <a:r>
                  <a:rPr lang="en-US" sz="2400" dirty="0" smtClean="0"/>
                  <a:t>Yield of the test reflects the number of correctly unrecognized subjects with the condition who have been identified and brought into care</a:t>
                </a:r>
              </a:p>
              <a:p>
                <a:pPr algn="justLow">
                  <a:lnSpc>
                    <a:spcPct val="114000"/>
                  </a:lnSpc>
                  <a:spcBef>
                    <a:spcPts val="0"/>
                  </a:spcBef>
                  <a:spcAft>
                    <a:spcPts val="600"/>
                  </a:spcAft>
                  <a:buFont typeface="Arial" pitchFamily="34" charset="0"/>
                  <a:buChar char="•"/>
                </a:pPr>
                <a:endParaRPr lang="en-US" sz="1050" dirty="0" smtClean="0"/>
              </a:p>
              <a:p>
                <a:pPr algn="justLow">
                  <a:lnSpc>
                    <a:spcPct val="114000"/>
                  </a:lnSpc>
                  <a:spcBef>
                    <a:spcPts val="0"/>
                  </a:spcBef>
                  <a:spcAft>
                    <a:spcPts val="600"/>
                  </a:spcAft>
                  <a:buFont typeface="Arial" pitchFamily="34" charset="0"/>
                  <a:buChar char="•"/>
                </a:pPr>
                <a:r>
                  <a:rPr lang="en-US" sz="2400" dirty="0" smtClean="0"/>
                  <a:t>Yield of the test is measured by its predictive value </a:t>
                </a:r>
              </a:p>
              <a:p>
                <a:pPr lvl="1" algn="justLow">
                  <a:lnSpc>
                    <a:spcPct val="114000"/>
                  </a:lnSpc>
                  <a:spcBef>
                    <a:spcPts val="0"/>
                  </a:spcBef>
                  <a:spcAft>
                    <a:spcPts val="600"/>
                  </a:spcAft>
                  <a:buFont typeface="Arial" pitchFamily="34" charset="0"/>
                  <a:buChar char="•"/>
                </a:pPr>
                <a:r>
                  <a:rPr lang="en-US" sz="2400" dirty="0" smtClean="0"/>
                  <a:t>Predictive value positive (</a:t>
                </a:r>
                <a:r>
                  <a:rPr lang="en-US" sz="2400" dirty="0" err="1" smtClean="0"/>
                  <a:t>Pv</a:t>
                </a:r>
                <a:r>
                  <a:rPr lang="en-US" sz="2400" baseline="-25000" dirty="0" err="1" smtClean="0"/>
                  <a:t>+ve</a:t>
                </a:r>
                <a:r>
                  <a:rPr lang="en-US" sz="2400" dirty="0" smtClean="0"/>
                  <a:t>) is  the probability that a person positive by the test truly have the condition </a:t>
                </a:r>
              </a:p>
              <a:p>
                <a:pPr marL="685800" lvl="2" indent="0" algn="justLow">
                  <a:lnSpc>
                    <a:spcPct val="114000"/>
                  </a:lnSpc>
                  <a:spcBef>
                    <a:spcPts val="0"/>
                  </a:spcBef>
                  <a:spcAft>
                    <a:spcPts val="600"/>
                  </a:spcAft>
                  <a:buNone/>
                </a:pPr>
                <a:r>
                  <a:rPr lang="en-US" sz="2000" i="1" dirty="0"/>
                  <a:t>Pv+ve</a:t>
                </a:r>
                <a:r>
                  <a:rPr lang="en-US" sz="2000" dirty="0"/>
                  <a:t>= </a:t>
                </a:r>
                <a14:m>
                  <m:oMath xmlns:m="http://schemas.openxmlformats.org/officeDocument/2006/math">
                    <m:f>
                      <m:fPr>
                        <m:ctrlPr>
                          <a:rPr lang="en-US" sz="2000" i="1">
                            <a:latin typeface="Cambria Math"/>
                          </a:rPr>
                        </m:ctrlPr>
                      </m:fPr>
                      <m:num>
                        <m:r>
                          <a:rPr lang="en-US" sz="2000" i="1">
                            <a:latin typeface="Cambria Math"/>
                          </a:rPr>
                          <m:t>𝑎</m:t>
                        </m:r>
                      </m:num>
                      <m:den>
                        <m:r>
                          <a:rPr lang="en-US" sz="2000" i="1">
                            <a:latin typeface="Cambria Math"/>
                          </a:rPr>
                          <m:t>𝑎</m:t>
                        </m:r>
                        <m:r>
                          <a:rPr lang="en-US" sz="2000" i="1">
                            <a:latin typeface="Cambria Math"/>
                          </a:rPr>
                          <m:t>+</m:t>
                        </m:r>
                        <m:r>
                          <a:rPr lang="en-US" sz="2000" i="1">
                            <a:latin typeface="Cambria Math"/>
                          </a:rPr>
                          <m:t>𝑏</m:t>
                        </m:r>
                      </m:den>
                    </m:f>
                  </m:oMath>
                </a14:m>
                <a:endParaRPr lang="en-US" sz="2100" dirty="0" smtClean="0"/>
              </a:p>
              <a:p>
                <a:pPr marL="685800" lvl="2" indent="0" algn="justLow">
                  <a:lnSpc>
                    <a:spcPct val="114000"/>
                  </a:lnSpc>
                  <a:spcBef>
                    <a:spcPts val="0"/>
                  </a:spcBef>
                  <a:spcAft>
                    <a:spcPts val="600"/>
                  </a:spcAft>
                  <a:buNone/>
                </a:pPr>
                <a:endParaRPr lang="en-US" sz="1050" dirty="0" smtClean="0"/>
              </a:p>
              <a:p>
                <a:pPr lvl="1" algn="justLow">
                  <a:lnSpc>
                    <a:spcPct val="114000"/>
                  </a:lnSpc>
                  <a:spcBef>
                    <a:spcPts val="0"/>
                  </a:spcBef>
                  <a:spcAft>
                    <a:spcPts val="600"/>
                  </a:spcAft>
                  <a:buFont typeface="Arial" pitchFamily="34" charset="0"/>
                  <a:buChar char="•"/>
                </a:pPr>
                <a:r>
                  <a:rPr lang="en-US" sz="2400" dirty="0"/>
                  <a:t>Predictive value positive (</a:t>
                </a:r>
                <a:r>
                  <a:rPr lang="en-US" sz="2400" dirty="0" err="1" smtClean="0"/>
                  <a:t>Pv</a:t>
                </a:r>
                <a:r>
                  <a:rPr lang="en-US" sz="2400" baseline="-25000" dirty="0" err="1" smtClean="0"/>
                  <a:t>-ve</a:t>
                </a:r>
                <a:r>
                  <a:rPr lang="en-US" sz="2400" dirty="0"/>
                  <a:t>) is  the probability that a person </a:t>
                </a:r>
                <a:r>
                  <a:rPr lang="en-US" sz="2400" dirty="0" smtClean="0"/>
                  <a:t>negative </a:t>
                </a:r>
                <a:r>
                  <a:rPr lang="en-US" sz="2400" dirty="0"/>
                  <a:t>by the test truly </a:t>
                </a:r>
                <a:r>
                  <a:rPr lang="en-US" sz="2400" dirty="0" smtClean="0"/>
                  <a:t>don’t have </a:t>
                </a:r>
                <a:r>
                  <a:rPr lang="en-US" sz="2400" dirty="0"/>
                  <a:t>the condition </a:t>
                </a:r>
                <a:endParaRPr lang="en-US" sz="2400" dirty="0" smtClean="0"/>
              </a:p>
              <a:p>
                <a:pPr marL="365125" lvl="1" indent="258763" algn="justLow">
                  <a:lnSpc>
                    <a:spcPct val="114000"/>
                  </a:lnSpc>
                  <a:spcBef>
                    <a:spcPts val="0"/>
                  </a:spcBef>
                  <a:spcAft>
                    <a:spcPts val="600"/>
                  </a:spcAft>
                  <a:buNone/>
                </a:pPr>
                <a:r>
                  <a:rPr lang="en-US" sz="2400" i="1" dirty="0" smtClean="0"/>
                  <a:t>	</a:t>
                </a:r>
                <a:r>
                  <a:rPr lang="en-US" sz="2000" i="1" dirty="0" err="1" smtClean="0"/>
                  <a:t>Pv-ve</a:t>
                </a:r>
                <a:r>
                  <a:rPr lang="en-US" sz="2000" dirty="0" smtClean="0"/>
                  <a:t> </a:t>
                </a:r>
                <a:r>
                  <a:rPr lang="en-US" sz="2000" dirty="0"/>
                  <a:t>= </a:t>
                </a:r>
                <a14:m>
                  <m:oMath xmlns:m="http://schemas.openxmlformats.org/officeDocument/2006/math">
                    <m:f>
                      <m:fPr>
                        <m:ctrlPr>
                          <a:rPr lang="en-US" sz="2000" i="1">
                            <a:latin typeface="Cambria Math"/>
                          </a:rPr>
                        </m:ctrlPr>
                      </m:fPr>
                      <m:num>
                        <m:r>
                          <a:rPr lang="en-US" sz="2000" i="1">
                            <a:latin typeface="Cambria Math"/>
                          </a:rPr>
                          <m:t>𝑑</m:t>
                        </m:r>
                      </m:num>
                      <m:den>
                        <m:r>
                          <a:rPr lang="en-US" sz="2000" i="1">
                            <a:latin typeface="Cambria Math"/>
                          </a:rPr>
                          <m:t>𝑐</m:t>
                        </m:r>
                        <m:r>
                          <a:rPr lang="en-US" sz="2000" i="1">
                            <a:latin typeface="Cambria Math"/>
                          </a:rPr>
                          <m:t>+</m:t>
                        </m:r>
                        <m:r>
                          <a:rPr lang="en-US" sz="2000" i="1">
                            <a:latin typeface="Cambria Math"/>
                          </a:rPr>
                          <m:t>𝑑</m:t>
                        </m:r>
                      </m:den>
                    </m:f>
                  </m:oMath>
                </a14:m>
                <a:endParaRPr lang="en-US" sz="2400" dirty="0"/>
              </a:p>
              <a:p>
                <a:pPr lvl="1"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Tx/>
                  <a:buNone/>
                </a:pPr>
                <a:endParaRPr lang="en-US" sz="2400" dirty="0" smtClean="0"/>
              </a:p>
              <a:p>
                <a:pPr algn="justLow">
                  <a:lnSpc>
                    <a:spcPct val="114000"/>
                  </a:lnSpc>
                  <a:spcBef>
                    <a:spcPts val="0"/>
                  </a:spcBef>
                  <a:spcAft>
                    <a:spcPts val="600"/>
                  </a:spcAft>
                  <a:buFontTx/>
                  <a:buNone/>
                </a:pPr>
                <a:endParaRPr lang="en-US" sz="2400" dirty="0" smtClean="0"/>
              </a:p>
            </p:txBody>
          </p:sp>
        </mc:Choice>
        <mc:Fallback xmlns="">
          <p:sp>
            <p:nvSpPr>
              <p:cNvPr id="4" name="Content Placeholder 3"/>
              <p:cNvSpPr>
                <a:spLocks noGrp="1" noRot="1" noChangeAspect="1" noMove="1" noResize="1" noEditPoints="1" noAdjustHandles="1" noChangeArrowheads="1" noChangeShapeType="1" noTextEdit="1"/>
              </p:cNvSpPr>
              <p:nvPr>
                <p:ph sz="quarter" idx="1"/>
              </p:nvPr>
            </p:nvSpPr>
            <p:spPr>
              <a:xfrm>
                <a:off x="457200" y="1066800"/>
                <a:ext cx="8294955" cy="5791200"/>
              </a:xfrm>
              <a:blipFill rotWithShape="1">
                <a:blip r:embed="rId2"/>
                <a:stretch>
                  <a:fillRect l="-73" r="-2131"/>
                </a:stretch>
              </a:blipFill>
            </p:spPr>
            <p:txBody>
              <a:bodyPr/>
              <a:lstStyle/>
              <a:p>
                <a:r>
                  <a:rPr lang="en-US">
                    <a:noFill/>
                  </a:rPr>
                  <a:t> </a:t>
                </a:r>
              </a:p>
            </p:txBody>
          </p:sp>
        </mc:Fallback>
      </mc:AlternateContent>
    </p:spTree>
    <p:extLst>
      <p:ext uri="{BB962C8B-B14F-4D97-AF65-F5344CB8AC3E}">
        <p14:creationId xmlns:p14="http://schemas.microsoft.com/office/powerpoint/2010/main" val="39133374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609600" y="838200"/>
            <a:ext cx="8305800" cy="5715000"/>
          </a:xfrm>
        </p:spPr>
        <p:txBody>
          <a:bodyPr>
            <a:noAutofit/>
          </a:bodyPr>
          <a:lstStyle/>
          <a:p>
            <a:pPr marL="0" lvl="0" indent="0">
              <a:spcBef>
                <a:spcPts val="1800"/>
              </a:spcBef>
              <a:buNone/>
            </a:pPr>
            <a:r>
              <a:rPr lang="en-US" sz="2400" dirty="0" smtClean="0"/>
              <a:t>Learning objectives</a:t>
            </a:r>
          </a:p>
          <a:p>
            <a:pPr lvl="0">
              <a:spcBef>
                <a:spcPts val="1800"/>
              </a:spcBef>
              <a:buFont typeface="Arial" pitchFamily="34" charset="0"/>
              <a:buChar char="•"/>
            </a:pPr>
            <a:r>
              <a:rPr lang="en-US" sz="2400" dirty="0" smtClean="0"/>
              <a:t>Define the term “screening” </a:t>
            </a:r>
          </a:p>
          <a:p>
            <a:pPr lvl="0">
              <a:spcBef>
                <a:spcPts val="1800"/>
              </a:spcBef>
              <a:buFont typeface="Arial" pitchFamily="34" charset="0"/>
              <a:buChar char="•"/>
            </a:pPr>
            <a:r>
              <a:rPr lang="en-US" sz="2400" dirty="0" smtClean="0"/>
              <a:t>Explain the concept of screening and the lead time </a:t>
            </a:r>
          </a:p>
          <a:p>
            <a:pPr lvl="0">
              <a:spcBef>
                <a:spcPts val="1800"/>
              </a:spcBef>
              <a:buFont typeface="Arial" pitchFamily="34" charset="0"/>
              <a:buChar char="•"/>
            </a:pPr>
            <a:r>
              <a:rPr lang="en-US" sz="2400" dirty="0" smtClean="0"/>
              <a:t>Explain the difference between “screening”, “case finding”, “periodic examination” and “diagnosis”</a:t>
            </a:r>
          </a:p>
          <a:p>
            <a:pPr lvl="0">
              <a:spcBef>
                <a:spcPts val="1800"/>
              </a:spcBef>
              <a:buFont typeface="Arial" pitchFamily="34" charset="0"/>
              <a:buChar char="•"/>
            </a:pPr>
            <a:r>
              <a:rPr lang="en-US" sz="2400" dirty="0" smtClean="0"/>
              <a:t>State the uses of screening programs</a:t>
            </a:r>
          </a:p>
          <a:p>
            <a:pPr lvl="0">
              <a:spcBef>
                <a:spcPts val="1800"/>
              </a:spcBef>
              <a:buFont typeface="Arial" pitchFamily="34" charset="0"/>
              <a:buChar char="•"/>
            </a:pPr>
            <a:r>
              <a:rPr lang="en-US" sz="2400" dirty="0" smtClean="0"/>
              <a:t>State the criteria of health problems amenable for screening</a:t>
            </a:r>
          </a:p>
          <a:p>
            <a:pPr lvl="0">
              <a:spcBef>
                <a:spcPts val="1800"/>
              </a:spcBef>
              <a:buFont typeface="Arial" pitchFamily="34" charset="0"/>
              <a:buChar char="•"/>
            </a:pPr>
            <a:r>
              <a:rPr lang="en-US" sz="2400" dirty="0" smtClean="0"/>
              <a:t>Outline the differences between screening and diagnostic test</a:t>
            </a:r>
          </a:p>
          <a:p>
            <a:pPr lvl="0">
              <a:spcBef>
                <a:spcPts val="1800"/>
              </a:spcBef>
              <a:buFont typeface="Arial" pitchFamily="34" charset="0"/>
              <a:buChar char="•"/>
            </a:pPr>
            <a:r>
              <a:rPr lang="en-US" sz="2400" dirty="0" smtClean="0"/>
              <a:t>Distinguish between “mass screening” and “high risk screening”</a:t>
            </a:r>
          </a:p>
          <a:p>
            <a:pPr lvl="0">
              <a:spcBef>
                <a:spcPts val="1800"/>
              </a:spcBef>
              <a:buFont typeface="Arial" pitchFamily="34" charset="0"/>
              <a:buChar char="•"/>
            </a:pPr>
            <a:r>
              <a:rPr lang="en-US" sz="2400" dirty="0" smtClean="0"/>
              <a:t>State the criteria of an ideal screening test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286000" y="3962400"/>
            <a:ext cx="609600" cy="5181600"/>
          </a:xfrm>
          <a:noFill/>
          <a:effectLst>
            <a:softEdge rad="127000"/>
          </a:effectLst>
        </p:spPr>
        <p:txBody>
          <a:bodyPr vert="vert270">
            <a:normAutofit fontScale="47500" lnSpcReduction="20000"/>
          </a:bodyPr>
          <a:lstStyle/>
          <a:p>
            <a:pPr algn="ctr"/>
            <a:r>
              <a:rPr lang="en-US" sz="5400" dirty="0" smtClean="0">
                <a:solidFill>
                  <a:schemeClr val="tx1"/>
                </a:solidFill>
              </a:rPr>
              <a:t>EXAMPLE</a:t>
            </a:r>
            <a:endParaRPr lang="en-US" sz="5400" dirty="0">
              <a:solidFill>
                <a:schemeClr val="tx1"/>
              </a:solidFill>
            </a:endParaRPr>
          </a:p>
        </p:txBody>
      </p:sp>
      <p:sp>
        <p:nvSpPr>
          <p:cNvPr id="6" name="Slide Number Placeholder 3"/>
          <p:cNvSpPr>
            <a:spLocks noGrp="1"/>
          </p:cNvSpPr>
          <p:nvPr>
            <p:ph type="sldNum" sz="quarter" idx="12"/>
          </p:nvPr>
        </p:nvSpPr>
        <p:spPr bwMode="auto">
          <a:xfrm>
            <a:off x="228598" y="1043622"/>
            <a:ext cx="533400"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C9EDEE64-E63D-4D61-93BA-3868F2EA4CAA}" type="slidenum">
              <a:rPr lang="en-US" smtClean="0"/>
              <a:pPr/>
              <a:t>20</a:t>
            </a:fld>
            <a:endParaRPr lang="en-US" smtClean="0"/>
          </a:p>
        </p:txBody>
      </p:sp>
      <p:sp>
        <p:nvSpPr>
          <p:cNvPr id="7" name="Rectangle 2"/>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8" name="Rectangle 4"/>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9" name="Rectangle 6"/>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10" name="Rectangle 8"/>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2"/>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1639562748"/>
              </p:ext>
            </p:extLst>
          </p:nvPr>
        </p:nvGraphicFramePr>
        <p:xfrm>
          <a:off x="304801" y="990600"/>
          <a:ext cx="4648200" cy="4008120"/>
        </p:xfrm>
        <a:graphic>
          <a:graphicData uri="http://schemas.openxmlformats.org/drawingml/2006/table">
            <a:tbl>
              <a:tblPr/>
              <a:tblGrid>
                <a:gridCol w="1163680"/>
                <a:gridCol w="142225"/>
                <a:gridCol w="924465"/>
                <a:gridCol w="1066690"/>
                <a:gridCol w="1351140"/>
              </a:tblGrid>
              <a:tr h="320040">
                <a:tc rowSpan="2">
                  <a:txBody>
                    <a:bodyPr/>
                    <a:lstStyle/>
                    <a:p>
                      <a:pPr marL="0" marR="0" algn="ctr">
                        <a:spcBef>
                          <a:spcPts val="0"/>
                        </a:spcBef>
                        <a:spcAft>
                          <a:spcPts val="0"/>
                        </a:spcAft>
                      </a:pPr>
                      <a:r>
                        <a:rPr lang="en-US" sz="1800" dirty="0">
                          <a:latin typeface="Calibri"/>
                          <a:ea typeface="Times New Roman"/>
                          <a:cs typeface="Times New Roman"/>
                        </a:rPr>
                        <a:t>Test</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800" dirty="0">
                          <a:latin typeface="Calibri"/>
                          <a:ea typeface="Times New Roman"/>
                          <a:cs typeface="Times New Roman"/>
                        </a:rPr>
                        <a:t>Breast </a:t>
                      </a:r>
                      <a:r>
                        <a:rPr lang="en-US" sz="1800" dirty="0" smtClean="0">
                          <a:latin typeface="Calibri"/>
                          <a:ea typeface="Times New Roman"/>
                          <a:cs typeface="Times New Roman"/>
                        </a:rPr>
                        <a:t>cancer</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marL="0" marR="0" algn="ctr">
                        <a:spcBef>
                          <a:spcPts val="0"/>
                        </a:spcBef>
                        <a:spcAft>
                          <a:spcPts val="0"/>
                        </a:spcAft>
                      </a:pPr>
                      <a:r>
                        <a:rPr lang="en-US" sz="1800" dirty="0">
                          <a:latin typeface="Calibri"/>
                          <a:ea typeface="Times New Roman"/>
                          <a:cs typeface="Times New Roman"/>
                        </a:rPr>
                        <a:t>Total</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gridSpan="2">
                  <a:txBody>
                    <a:bodyPr/>
                    <a:lstStyle/>
                    <a:p>
                      <a:pPr marL="0" marR="0" algn="ctr">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Negative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a:txBody>
                    <a:bodyPr/>
                    <a:lstStyle/>
                    <a:p>
                      <a:pPr marL="0" marR="0" algn="l">
                        <a:spcBef>
                          <a:spcPts val="0"/>
                        </a:spcBef>
                        <a:spcAft>
                          <a:spcPts val="0"/>
                        </a:spcAft>
                      </a:pPr>
                      <a:r>
                        <a:rPr lang="en-US" sz="1800">
                          <a:latin typeface="Calibri"/>
                          <a:ea typeface="Times New Roman"/>
                          <a:cs typeface="Times New Roman"/>
                        </a:rPr>
                        <a:t>Positive</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900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1980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2880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Negative</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a:latin typeface="Calibri"/>
                          <a:ea typeface="Times New Roman"/>
                          <a:cs typeface="Times New Roman"/>
                        </a:rPr>
                        <a:t>97020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97120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Total</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a:latin typeface="Calibri"/>
                          <a:ea typeface="Times New Roman"/>
                          <a:cs typeface="Times New Roman"/>
                        </a:rPr>
                        <a:t>99000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100000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5">
                  <a:txBody>
                    <a:bodyPr/>
                    <a:lstStyle/>
                    <a:p>
                      <a:pPr marL="0" marR="0" algn="l">
                        <a:spcBef>
                          <a:spcPts val="0"/>
                        </a:spcBef>
                        <a:spcAft>
                          <a:spcPts val="0"/>
                        </a:spcAft>
                      </a:pPr>
                      <a:endParaRPr lang="en-US" sz="1800" dirty="0">
                        <a:latin typeface="Calibri"/>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Sensitivity</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0"/>
                        </a:spcAft>
                      </a:pPr>
                      <a:r>
                        <a:rPr lang="en-US" sz="2000" dirty="0">
                          <a:latin typeface="Calibri"/>
                          <a:ea typeface="Times New Roman"/>
                          <a:cs typeface="Times New Roman"/>
                        </a:rPr>
                        <a:t>(900/1000)x 100 = </a:t>
                      </a:r>
                      <a:r>
                        <a:rPr lang="en-US" sz="2000" baseline="0" dirty="0" smtClean="0">
                          <a:latin typeface="Calibri"/>
                          <a:ea typeface="Times New Roman"/>
                          <a:cs typeface="Times New Roman"/>
                        </a:rPr>
                        <a:t> </a:t>
                      </a:r>
                      <a:r>
                        <a:rPr lang="en-US" sz="2000" dirty="0" smtClean="0">
                          <a:latin typeface="Calibri"/>
                          <a:ea typeface="Times New Roman"/>
                          <a:cs typeface="Times New Roman"/>
                        </a:rPr>
                        <a:t>90.00%</a:t>
                      </a:r>
                    </a:p>
                    <a:p>
                      <a:pPr marL="0" marR="0"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Specificity</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(97020/99000) x </a:t>
                      </a:r>
                      <a:r>
                        <a:rPr lang="en-US" sz="2000" dirty="0" smtClean="0">
                          <a:latin typeface="Calibri"/>
                          <a:ea typeface="Times New Roman"/>
                          <a:cs typeface="Times New Roman"/>
                        </a:rPr>
                        <a:t>100 = 98.00%</a:t>
                      </a:r>
                    </a:p>
                    <a:p>
                      <a:pPr marL="2005013" marR="0" indent="-2005013"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PV + </a:t>
                      </a:r>
                      <a:r>
                        <a:rPr lang="en-US" sz="2000" dirty="0" err="1">
                          <a:latin typeface="Calibri"/>
                          <a:ea typeface="Times New Roman"/>
                          <a:cs typeface="Times New Roman"/>
                        </a:rPr>
                        <a:t>ve</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0"/>
                        </a:spcAft>
                      </a:pPr>
                      <a:r>
                        <a:rPr lang="en-US" sz="2000" dirty="0">
                          <a:latin typeface="Calibri"/>
                          <a:ea typeface="Times New Roman"/>
                          <a:cs typeface="Times New Roman"/>
                        </a:rPr>
                        <a:t>(900/2880) x 100 = </a:t>
                      </a:r>
                      <a:r>
                        <a:rPr lang="en-US" sz="2000" dirty="0" smtClean="0">
                          <a:latin typeface="Calibri"/>
                          <a:ea typeface="Times New Roman"/>
                          <a:cs typeface="Times New Roman"/>
                        </a:rPr>
                        <a:t>31.25%</a:t>
                      </a:r>
                    </a:p>
                    <a:p>
                      <a:pPr marL="0" marR="0"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a:latin typeface="Calibri"/>
                          <a:ea typeface="Times New Roman"/>
                          <a:cs typeface="Times New Roman"/>
                        </a:rPr>
                        <a:t>PV – ve</a:t>
                      </a:r>
                      <a:endParaRPr lang="en-US" sz="2400">
                        <a:latin typeface="Verdana"/>
                        <a:ea typeface="Times New Roman"/>
                        <a:cs typeface="Times New Roman"/>
                      </a:endParaRP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(97020/97120) x 100 = 99.89%</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p:sp>
        <p:nvSpPr>
          <p:cNvPr id="13" name="Content Placeholder 3"/>
          <p:cNvSpPr>
            <a:spLocks noGrp="1"/>
          </p:cNvSpPr>
          <p:nvPr>
            <p:ph sz="quarter" idx="1"/>
          </p:nvPr>
        </p:nvSpPr>
        <p:spPr>
          <a:xfrm>
            <a:off x="5181600" y="914400"/>
            <a:ext cx="3769871" cy="5562600"/>
          </a:xfrm>
        </p:spPr>
        <p:txBody>
          <a:bodyPr>
            <a:noAutofit/>
          </a:bodyPr>
          <a:lstStyle/>
          <a:p>
            <a:pPr algn="justLow">
              <a:lnSpc>
                <a:spcPct val="150000"/>
              </a:lnSpc>
              <a:spcBef>
                <a:spcPts val="0"/>
              </a:spcBef>
              <a:buFont typeface="Arial" pitchFamily="34" charset="0"/>
              <a:buChar char="•"/>
            </a:pPr>
            <a:r>
              <a:rPr lang="en-US" sz="2400" dirty="0" err="1" smtClean="0"/>
              <a:t>Pv+ve</a:t>
            </a:r>
            <a:r>
              <a:rPr lang="en-US" sz="2400" dirty="0" smtClean="0"/>
              <a:t>: </a:t>
            </a:r>
          </a:p>
          <a:p>
            <a:pPr lvl="1" algn="justLow">
              <a:lnSpc>
                <a:spcPct val="150000"/>
              </a:lnSpc>
              <a:spcBef>
                <a:spcPts val="0"/>
              </a:spcBef>
              <a:buFont typeface="Arial" pitchFamily="34" charset="0"/>
              <a:buChar char="•"/>
            </a:pPr>
            <a:r>
              <a:rPr lang="en-US" sz="2100" dirty="0" smtClean="0"/>
              <a:t>Out of those who are positive by the test only 31.25% </a:t>
            </a:r>
            <a:r>
              <a:rPr lang="en-US" sz="2100" dirty="0" smtClean="0"/>
              <a:t>are </a:t>
            </a:r>
            <a:r>
              <a:rPr lang="en-US" sz="2100" dirty="0" smtClean="0"/>
              <a:t>found to have the condition</a:t>
            </a:r>
          </a:p>
          <a:p>
            <a:pPr marL="365760" lvl="1" indent="0" algn="justLow">
              <a:lnSpc>
                <a:spcPct val="150000"/>
              </a:lnSpc>
              <a:spcBef>
                <a:spcPts val="0"/>
              </a:spcBef>
              <a:buNone/>
            </a:pPr>
            <a:endParaRPr lang="en-US" sz="2100" dirty="0" smtClean="0"/>
          </a:p>
          <a:p>
            <a:pPr algn="justLow">
              <a:lnSpc>
                <a:spcPct val="150000"/>
              </a:lnSpc>
              <a:spcBef>
                <a:spcPts val="0"/>
              </a:spcBef>
              <a:buFont typeface="Arial" pitchFamily="34" charset="0"/>
              <a:buChar char="•"/>
            </a:pPr>
            <a:r>
              <a:rPr lang="en-US" sz="2400" dirty="0" err="1" smtClean="0"/>
              <a:t>Pv-ve</a:t>
            </a:r>
            <a:r>
              <a:rPr lang="en-US" sz="2400" dirty="0" smtClean="0"/>
              <a:t>: </a:t>
            </a:r>
            <a:endParaRPr lang="en-US" sz="2400" dirty="0"/>
          </a:p>
          <a:p>
            <a:pPr lvl="1" algn="justLow">
              <a:lnSpc>
                <a:spcPct val="150000"/>
              </a:lnSpc>
              <a:spcBef>
                <a:spcPts val="0"/>
              </a:spcBef>
              <a:buFont typeface="Arial" pitchFamily="34" charset="0"/>
              <a:buChar char="•"/>
            </a:pPr>
            <a:r>
              <a:rPr lang="en-US" sz="2100" dirty="0" smtClean="0"/>
              <a:t>Out of those who are negative by the test, 99.89</a:t>
            </a:r>
            <a:r>
              <a:rPr lang="en-US" sz="2100" smtClean="0"/>
              <a:t>% </a:t>
            </a:r>
            <a:r>
              <a:rPr lang="en-US" sz="2100" smtClean="0"/>
              <a:t>are </a:t>
            </a:r>
            <a:r>
              <a:rPr lang="en-US" sz="2100" dirty="0" smtClean="0"/>
              <a:t>found to be free from the condition</a:t>
            </a:r>
            <a:endParaRPr lang="en-US" sz="2100" dirty="0"/>
          </a:p>
          <a:p>
            <a:pPr marL="365760" lvl="1" indent="0" algn="justLow">
              <a:lnSpc>
                <a:spcPct val="150000"/>
              </a:lnSpc>
              <a:spcBef>
                <a:spcPts val="0"/>
              </a:spcBef>
              <a:buNone/>
            </a:pPr>
            <a:r>
              <a:rPr lang="en-US" sz="2100" dirty="0" smtClean="0"/>
              <a:t> </a:t>
            </a:r>
          </a:p>
        </p:txBody>
      </p:sp>
    </p:spTree>
    <p:extLst>
      <p:ext uri="{BB962C8B-B14F-4D97-AF65-F5344CB8AC3E}">
        <p14:creationId xmlns:p14="http://schemas.microsoft.com/office/powerpoint/2010/main" val="18139909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286000" y="3962400"/>
            <a:ext cx="609600" cy="5181600"/>
          </a:xfrm>
          <a:noFill/>
          <a:effectLst>
            <a:softEdge rad="127000"/>
          </a:effectLst>
        </p:spPr>
        <p:txBody>
          <a:bodyPr vert="vert270">
            <a:normAutofit fontScale="47500" lnSpcReduction="20000"/>
          </a:bodyPr>
          <a:lstStyle/>
          <a:p>
            <a:pPr algn="ctr"/>
            <a:r>
              <a:rPr lang="en-US" sz="5400" dirty="0" smtClean="0">
                <a:solidFill>
                  <a:schemeClr val="tx1"/>
                </a:solidFill>
              </a:rPr>
              <a:t>EXAMPLE</a:t>
            </a:r>
            <a:endParaRPr lang="en-US" sz="5400" dirty="0">
              <a:solidFill>
                <a:schemeClr val="tx1"/>
              </a:solidFill>
            </a:endParaRPr>
          </a:p>
        </p:txBody>
      </p:sp>
      <p:sp>
        <p:nvSpPr>
          <p:cNvPr id="6" name="Slide Number Placeholder 3"/>
          <p:cNvSpPr>
            <a:spLocks noGrp="1"/>
          </p:cNvSpPr>
          <p:nvPr>
            <p:ph type="sldNum" sz="quarter" idx="12"/>
          </p:nvPr>
        </p:nvSpPr>
        <p:spPr bwMode="auto">
          <a:xfrm>
            <a:off x="228598" y="1043622"/>
            <a:ext cx="533400"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C9EDEE64-E63D-4D61-93BA-3868F2EA4CAA}" type="slidenum">
              <a:rPr lang="en-US" smtClean="0"/>
              <a:pPr/>
              <a:t>21</a:t>
            </a:fld>
            <a:endParaRPr lang="en-US" smtClean="0"/>
          </a:p>
        </p:txBody>
      </p:sp>
      <p:sp>
        <p:nvSpPr>
          <p:cNvPr id="7" name="Rectangle 2"/>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8" name="Rectangle 4"/>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9" name="Rectangle 6"/>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10" name="Rectangle 8"/>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2"/>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2281818486"/>
              </p:ext>
            </p:extLst>
          </p:nvPr>
        </p:nvGraphicFramePr>
        <p:xfrm>
          <a:off x="304801" y="990600"/>
          <a:ext cx="5029199" cy="4008120"/>
        </p:xfrm>
        <a:graphic>
          <a:graphicData uri="http://schemas.openxmlformats.org/drawingml/2006/table">
            <a:tbl>
              <a:tblPr/>
              <a:tblGrid>
                <a:gridCol w="1259063"/>
                <a:gridCol w="153883"/>
                <a:gridCol w="1000241"/>
                <a:gridCol w="1154123"/>
                <a:gridCol w="1461889"/>
              </a:tblGrid>
              <a:tr h="320040">
                <a:tc rowSpan="2">
                  <a:txBody>
                    <a:bodyPr/>
                    <a:lstStyle/>
                    <a:p>
                      <a:pPr marL="0" marR="0" algn="ctr">
                        <a:spcBef>
                          <a:spcPts val="0"/>
                        </a:spcBef>
                        <a:spcAft>
                          <a:spcPts val="0"/>
                        </a:spcAft>
                      </a:pPr>
                      <a:r>
                        <a:rPr lang="en-US" sz="1800" dirty="0">
                          <a:latin typeface="Calibri"/>
                          <a:ea typeface="Times New Roman"/>
                          <a:cs typeface="Times New Roman"/>
                        </a:rPr>
                        <a:t>Test</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800" dirty="0">
                          <a:latin typeface="Calibri"/>
                          <a:ea typeface="Times New Roman"/>
                          <a:cs typeface="Times New Roman"/>
                        </a:rPr>
                        <a:t>Breast </a:t>
                      </a:r>
                      <a:r>
                        <a:rPr lang="en-US" sz="1800" dirty="0" smtClean="0">
                          <a:latin typeface="Calibri"/>
                          <a:ea typeface="Times New Roman"/>
                          <a:cs typeface="Times New Roman"/>
                        </a:rPr>
                        <a:t>cancer</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marL="0" marR="0" algn="ctr">
                        <a:spcBef>
                          <a:spcPts val="0"/>
                        </a:spcBef>
                        <a:spcAft>
                          <a:spcPts val="0"/>
                        </a:spcAft>
                      </a:pPr>
                      <a:r>
                        <a:rPr lang="en-US" sz="1800" dirty="0">
                          <a:latin typeface="Calibri"/>
                          <a:ea typeface="Times New Roman"/>
                          <a:cs typeface="Times New Roman"/>
                        </a:rPr>
                        <a:t>Total</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gridSpan="2">
                  <a:txBody>
                    <a:bodyPr/>
                    <a:lstStyle/>
                    <a:p>
                      <a:pPr marL="0" marR="0" algn="ctr">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Negative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a:txBody>
                    <a:bodyPr/>
                    <a:lstStyle/>
                    <a:p>
                      <a:pPr marL="0" marR="0" algn="l">
                        <a:spcBef>
                          <a:spcPts val="0"/>
                        </a:spcBef>
                        <a:spcAft>
                          <a:spcPts val="0"/>
                        </a:spcAft>
                      </a:pPr>
                      <a:r>
                        <a:rPr lang="en-US" sz="1800">
                          <a:latin typeface="Calibri"/>
                          <a:ea typeface="Times New Roman"/>
                          <a:cs typeface="Times New Roman"/>
                        </a:rPr>
                        <a:t>Positive</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900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1980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2880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Negative</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a:latin typeface="Calibri"/>
                          <a:ea typeface="Times New Roman"/>
                          <a:cs typeface="Times New Roman"/>
                        </a:rPr>
                        <a:t>97020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97120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Total</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a:latin typeface="Calibri"/>
                          <a:ea typeface="Times New Roman"/>
                          <a:cs typeface="Times New Roman"/>
                        </a:rPr>
                        <a:t>99000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100000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5">
                  <a:txBody>
                    <a:bodyPr/>
                    <a:lstStyle/>
                    <a:p>
                      <a:pPr marL="0" marR="0" algn="l">
                        <a:spcBef>
                          <a:spcPts val="0"/>
                        </a:spcBef>
                        <a:spcAft>
                          <a:spcPts val="0"/>
                        </a:spcAft>
                      </a:pPr>
                      <a:endParaRPr lang="en-US" sz="1800" dirty="0">
                        <a:latin typeface="Calibri"/>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Sensitivity</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0"/>
                        </a:spcAft>
                      </a:pPr>
                      <a:r>
                        <a:rPr lang="en-US" sz="2000" dirty="0">
                          <a:latin typeface="Calibri"/>
                          <a:ea typeface="Times New Roman"/>
                          <a:cs typeface="Times New Roman"/>
                        </a:rPr>
                        <a:t>(900/1000)x 100 = </a:t>
                      </a:r>
                      <a:r>
                        <a:rPr lang="en-US" sz="2000" baseline="0" dirty="0" smtClean="0">
                          <a:latin typeface="Calibri"/>
                          <a:ea typeface="Times New Roman"/>
                          <a:cs typeface="Times New Roman"/>
                        </a:rPr>
                        <a:t> </a:t>
                      </a:r>
                      <a:r>
                        <a:rPr lang="en-US" sz="2000" dirty="0" smtClean="0">
                          <a:latin typeface="Calibri"/>
                          <a:ea typeface="Times New Roman"/>
                          <a:cs typeface="Times New Roman"/>
                        </a:rPr>
                        <a:t>90.00%</a:t>
                      </a:r>
                    </a:p>
                    <a:p>
                      <a:pPr marL="0" marR="0"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Specificity</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(97020/99000) x </a:t>
                      </a:r>
                      <a:r>
                        <a:rPr lang="en-US" sz="2000" dirty="0" smtClean="0">
                          <a:latin typeface="Calibri"/>
                          <a:ea typeface="Times New Roman"/>
                          <a:cs typeface="Times New Roman"/>
                        </a:rPr>
                        <a:t>100 = 98.00%</a:t>
                      </a:r>
                    </a:p>
                    <a:p>
                      <a:pPr marL="2005013" marR="0" indent="-2005013"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PV + </a:t>
                      </a:r>
                      <a:r>
                        <a:rPr lang="en-US" sz="2000" dirty="0" err="1">
                          <a:latin typeface="Calibri"/>
                          <a:ea typeface="Times New Roman"/>
                          <a:cs typeface="Times New Roman"/>
                        </a:rPr>
                        <a:t>ve</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0"/>
                        </a:spcAft>
                      </a:pPr>
                      <a:r>
                        <a:rPr lang="en-US" sz="2000" dirty="0">
                          <a:latin typeface="Calibri"/>
                          <a:ea typeface="Times New Roman"/>
                          <a:cs typeface="Times New Roman"/>
                        </a:rPr>
                        <a:t>(900/2880) x 100 = </a:t>
                      </a:r>
                      <a:r>
                        <a:rPr lang="en-US" sz="2000" dirty="0" smtClean="0">
                          <a:latin typeface="Calibri"/>
                          <a:ea typeface="Times New Roman"/>
                          <a:cs typeface="Times New Roman"/>
                        </a:rPr>
                        <a:t>31.25%</a:t>
                      </a:r>
                    </a:p>
                    <a:p>
                      <a:pPr marL="0" marR="0"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a:latin typeface="Calibri"/>
                          <a:ea typeface="Times New Roman"/>
                          <a:cs typeface="Times New Roman"/>
                        </a:rPr>
                        <a:t>PV – ve</a:t>
                      </a:r>
                      <a:endParaRPr lang="en-US" sz="2400">
                        <a:latin typeface="Verdana"/>
                        <a:ea typeface="Times New Roman"/>
                        <a:cs typeface="Times New Roman"/>
                      </a:endParaRP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(97020/97120) x 100 = 99.89%</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p:sp>
        <p:nvSpPr>
          <p:cNvPr id="13" name="Content Placeholder 3"/>
          <p:cNvSpPr>
            <a:spLocks noGrp="1"/>
          </p:cNvSpPr>
          <p:nvPr>
            <p:ph sz="quarter" idx="1"/>
          </p:nvPr>
        </p:nvSpPr>
        <p:spPr>
          <a:xfrm>
            <a:off x="4513836" y="5257800"/>
            <a:ext cx="4227071" cy="609600"/>
          </a:xfrm>
        </p:spPr>
        <p:txBody>
          <a:bodyPr>
            <a:noAutofit/>
          </a:bodyPr>
          <a:lstStyle/>
          <a:p>
            <a:pPr marL="0" indent="0" algn="justLow">
              <a:lnSpc>
                <a:spcPct val="150000"/>
              </a:lnSpc>
              <a:spcBef>
                <a:spcPts val="0"/>
              </a:spcBef>
              <a:buNone/>
            </a:pPr>
            <a:r>
              <a:rPr lang="en-US" sz="2400" dirty="0" smtClean="0"/>
              <a:t>Q: Is it a good test for screening?   </a:t>
            </a:r>
            <a:endParaRPr lang="en-US" sz="2100" dirty="0"/>
          </a:p>
          <a:p>
            <a:pPr marL="365760" lvl="1" indent="0" algn="justLow">
              <a:lnSpc>
                <a:spcPct val="150000"/>
              </a:lnSpc>
              <a:spcBef>
                <a:spcPts val="0"/>
              </a:spcBef>
              <a:buNone/>
            </a:pPr>
            <a:r>
              <a:rPr lang="en-US" sz="2100" dirty="0" smtClean="0"/>
              <a:t> </a:t>
            </a:r>
          </a:p>
        </p:txBody>
      </p:sp>
    </p:spTree>
    <p:extLst>
      <p:ext uri="{BB962C8B-B14F-4D97-AF65-F5344CB8AC3E}">
        <p14:creationId xmlns:p14="http://schemas.microsoft.com/office/powerpoint/2010/main" val="35214250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286000" y="3962400"/>
            <a:ext cx="609600" cy="5181600"/>
          </a:xfrm>
          <a:noFill/>
          <a:effectLst>
            <a:softEdge rad="127000"/>
          </a:effectLst>
        </p:spPr>
        <p:txBody>
          <a:bodyPr vert="vert270">
            <a:normAutofit fontScale="47500" lnSpcReduction="20000"/>
          </a:bodyPr>
          <a:lstStyle/>
          <a:p>
            <a:pPr algn="ctr"/>
            <a:r>
              <a:rPr lang="en-US" sz="5400" dirty="0" smtClean="0">
                <a:solidFill>
                  <a:schemeClr val="tx1"/>
                </a:solidFill>
              </a:rPr>
              <a:t>PREVALENCE &amp; PREDICTIVE VALUE</a:t>
            </a:r>
            <a:endParaRPr lang="en-US" sz="5400" dirty="0">
              <a:solidFill>
                <a:schemeClr val="tx1"/>
              </a:solidFill>
            </a:endParaRPr>
          </a:p>
        </p:txBody>
      </p:sp>
      <p:sp>
        <p:nvSpPr>
          <p:cNvPr id="6" name="Slide Number Placeholder 3"/>
          <p:cNvSpPr>
            <a:spLocks noGrp="1"/>
          </p:cNvSpPr>
          <p:nvPr>
            <p:ph type="sldNum" sz="quarter" idx="12"/>
          </p:nvPr>
        </p:nvSpPr>
        <p:spPr bwMode="auto">
          <a:xfrm>
            <a:off x="228598" y="1043622"/>
            <a:ext cx="533400" cy="244476"/>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fld id="{C9EDEE64-E63D-4D61-93BA-3868F2EA4CAA}" type="slidenum">
              <a:rPr lang="en-US" smtClean="0"/>
              <a:pPr/>
              <a:t>22</a:t>
            </a:fld>
            <a:endParaRPr lang="en-US" smtClean="0"/>
          </a:p>
        </p:txBody>
      </p:sp>
      <p:sp>
        <p:nvSpPr>
          <p:cNvPr id="7" name="Rectangle 2"/>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8" name="Rectangle 4"/>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9" name="Rectangle 6"/>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10" name="Rectangle 8"/>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sp>
        <p:nvSpPr>
          <p:cNvPr id="11" name="Rectangle 2"/>
          <p:cNvSpPr>
            <a:spLocks noChangeArrowheads="1"/>
          </p:cNvSpPr>
          <p:nvPr/>
        </p:nvSpPr>
        <p:spPr bwMode="auto">
          <a:xfrm>
            <a:off x="228599" y="-413266"/>
            <a:ext cx="184731" cy="369332"/>
          </a:xfrm>
          <a:prstGeom prst="rect">
            <a:avLst/>
          </a:prstGeom>
          <a:noFill/>
          <a:ln w="9525">
            <a:noFill/>
            <a:miter lim="800000"/>
            <a:headEnd/>
            <a:tailEnd/>
          </a:ln>
        </p:spPr>
        <p:txBody>
          <a:bodyPr wrap="none" anchor="ctr">
            <a:spAutoFit/>
          </a:bodyPr>
          <a:lstStyle/>
          <a:p>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174869941"/>
              </p:ext>
            </p:extLst>
          </p:nvPr>
        </p:nvGraphicFramePr>
        <p:xfrm>
          <a:off x="357250" y="609600"/>
          <a:ext cx="8448426" cy="5455920"/>
        </p:xfrm>
        <a:graphic>
          <a:graphicData uri="http://schemas.openxmlformats.org/drawingml/2006/table">
            <a:tbl>
              <a:tblPr/>
              <a:tblGrid>
                <a:gridCol w="1070626"/>
                <a:gridCol w="200376"/>
                <a:gridCol w="885441"/>
                <a:gridCol w="1070626"/>
                <a:gridCol w="905913"/>
                <a:gridCol w="236965"/>
                <a:gridCol w="1072410"/>
                <a:gridCol w="173030"/>
                <a:gridCol w="911288"/>
                <a:gridCol w="970179"/>
                <a:gridCol w="951572"/>
              </a:tblGrid>
              <a:tr h="320040">
                <a:tc rowSpan="2">
                  <a:txBody>
                    <a:bodyPr/>
                    <a:lstStyle/>
                    <a:p>
                      <a:pPr marL="0" marR="0" algn="ctr">
                        <a:spcBef>
                          <a:spcPts val="0"/>
                        </a:spcBef>
                        <a:spcAft>
                          <a:spcPts val="0"/>
                        </a:spcAft>
                      </a:pPr>
                      <a:r>
                        <a:rPr lang="en-US" sz="1800" dirty="0">
                          <a:latin typeface="Calibri"/>
                          <a:ea typeface="Times New Roman"/>
                          <a:cs typeface="Times New Roman"/>
                        </a:rPr>
                        <a:t>Test</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800" dirty="0">
                          <a:latin typeface="Calibri"/>
                          <a:ea typeface="Times New Roman"/>
                          <a:cs typeface="Times New Roman"/>
                        </a:rPr>
                        <a:t>Breast cancer</a:t>
                      </a:r>
                      <a:endParaRPr lang="en-US" sz="2000" dirty="0">
                        <a:latin typeface="Verdana"/>
                        <a:ea typeface="Times New Roman"/>
                        <a:cs typeface="Times New Roman"/>
                      </a:endParaRPr>
                    </a:p>
                    <a:p>
                      <a:pPr marL="0" marR="0" algn="ctr">
                        <a:spcBef>
                          <a:spcPts val="0"/>
                        </a:spcBef>
                        <a:spcAft>
                          <a:spcPts val="0"/>
                        </a:spcAft>
                      </a:pPr>
                      <a:r>
                        <a:rPr lang="en-US" sz="1800" dirty="0">
                          <a:latin typeface="Calibri"/>
                          <a:ea typeface="Times New Roman"/>
                          <a:cs typeface="Times New Roman"/>
                        </a:rPr>
                        <a:t>(Prevalence 1%)</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marL="0" marR="0" algn="ctr">
                        <a:spcBef>
                          <a:spcPts val="0"/>
                        </a:spcBef>
                        <a:spcAft>
                          <a:spcPts val="0"/>
                        </a:spcAft>
                      </a:pPr>
                      <a:r>
                        <a:rPr lang="en-US" sz="1800" dirty="0">
                          <a:latin typeface="Calibri"/>
                          <a:ea typeface="Times New Roman"/>
                          <a:cs typeface="Times New Roman"/>
                        </a:rPr>
                        <a:t>Total</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10">
                  <a:txBody>
                    <a:bodyPr/>
                    <a:lstStyle/>
                    <a:p>
                      <a:pPr marL="0" marR="0" algn="l">
                        <a:spcBef>
                          <a:spcPts val="0"/>
                        </a:spcBef>
                        <a:spcAft>
                          <a:spcPts val="0"/>
                        </a:spcAft>
                      </a:pPr>
                      <a:endParaRPr lang="en-US" sz="1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marL="0" marR="0" algn="ctr">
                        <a:spcBef>
                          <a:spcPts val="0"/>
                        </a:spcBef>
                        <a:spcAft>
                          <a:spcPts val="0"/>
                        </a:spcAft>
                      </a:pPr>
                      <a:r>
                        <a:rPr lang="en-US" sz="1800" dirty="0">
                          <a:latin typeface="Calibri"/>
                          <a:ea typeface="Times New Roman"/>
                          <a:cs typeface="Times New Roman"/>
                        </a:rPr>
                        <a:t>Test</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800" dirty="0">
                          <a:latin typeface="Calibri"/>
                          <a:ea typeface="Times New Roman"/>
                          <a:cs typeface="Times New Roman"/>
                        </a:rPr>
                        <a:t>Breast cancer</a:t>
                      </a:r>
                      <a:endParaRPr lang="en-US" sz="2000" dirty="0">
                        <a:latin typeface="Verdana"/>
                        <a:ea typeface="Times New Roman"/>
                        <a:cs typeface="Times New Roman"/>
                      </a:endParaRPr>
                    </a:p>
                    <a:p>
                      <a:pPr marL="0" marR="0" algn="ctr">
                        <a:spcBef>
                          <a:spcPts val="0"/>
                        </a:spcBef>
                        <a:spcAft>
                          <a:spcPts val="0"/>
                        </a:spcAft>
                      </a:pPr>
                      <a:r>
                        <a:rPr lang="en-US" sz="1800" dirty="0">
                          <a:latin typeface="Calibri"/>
                          <a:ea typeface="Times New Roman"/>
                          <a:cs typeface="Times New Roman"/>
                        </a:rPr>
                        <a:t>(Prevalence 10%)</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89845" marR="89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marL="0" marR="0" algn="l">
                        <a:spcBef>
                          <a:spcPts val="0"/>
                        </a:spcBef>
                        <a:spcAft>
                          <a:spcPts val="0"/>
                        </a:spcAft>
                      </a:pPr>
                      <a:r>
                        <a:rPr lang="en-US" sz="1800">
                          <a:latin typeface="Calibri"/>
                          <a:ea typeface="Times New Roman"/>
                          <a:cs typeface="Times New Roman"/>
                        </a:rPr>
                        <a:t>Total</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en-US"/>
                    </a:p>
                  </a:txBody>
                  <a:tcPr/>
                </a:tc>
                <a:tc gridSpan="2">
                  <a:txBody>
                    <a:bodyPr/>
                    <a:lstStyle/>
                    <a:p>
                      <a:pPr marL="0" marR="0" algn="ctr">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Negative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p>
                      <a:pPr marL="0" marR="0" algn="ctr">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Negative</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a:txBody>
                    <a:bodyPr/>
                    <a:lstStyle/>
                    <a:p>
                      <a:pPr marL="0" marR="0" algn="l">
                        <a:spcBef>
                          <a:spcPts val="0"/>
                        </a:spcBef>
                        <a:spcAft>
                          <a:spcPts val="0"/>
                        </a:spcAft>
                      </a:pPr>
                      <a:r>
                        <a:rPr lang="en-US" sz="1800">
                          <a:latin typeface="Calibri"/>
                          <a:ea typeface="Times New Roman"/>
                          <a:cs typeface="Times New Roman"/>
                        </a:rPr>
                        <a:t>Positive</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900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dirty="0">
                          <a:latin typeface="Calibri"/>
                          <a:ea typeface="Times New Roman"/>
                          <a:cs typeface="Times New Roman"/>
                        </a:rPr>
                        <a:t>1980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2880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l">
                        <a:spcBef>
                          <a:spcPts val="0"/>
                        </a:spcBef>
                        <a:spcAft>
                          <a:spcPts val="0"/>
                        </a:spcAft>
                      </a:pPr>
                      <a:r>
                        <a:rPr lang="en-US" sz="1800" dirty="0">
                          <a:latin typeface="Calibri"/>
                          <a:ea typeface="Times New Roman"/>
                          <a:cs typeface="Times New Roman"/>
                        </a:rPr>
                        <a:t>Positive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dirty="0">
                          <a:latin typeface="Calibri"/>
                          <a:ea typeface="Times New Roman"/>
                          <a:cs typeface="Times New Roman"/>
                        </a:rPr>
                        <a:t>9000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4500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13500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Negative</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a:latin typeface="Calibri"/>
                          <a:ea typeface="Times New Roman"/>
                          <a:cs typeface="Times New Roman"/>
                        </a:rPr>
                        <a:t>97020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97120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l">
                        <a:spcBef>
                          <a:spcPts val="0"/>
                        </a:spcBef>
                        <a:spcAft>
                          <a:spcPts val="0"/>
                        </a:spcAft>
                      </a:pPr>
                      <a:r>
                        <a:rPr lang="en-US" sz="1800" dirty="0">
                          <a:latin typeface="Calibri"/>
                          <a:ea typeface="Times New Roman"/>
                          <a:cs typeface="Times New Roman"/>
                        </a:rPr>
                        <a:t>Negative</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dirty="0">
                          <a:latin typeface="Calibri"/>
                          <a:ea typeface="Times New Roman"/>
                          <a:cs typeface="Times New Roman"/>
                        </a:rPr>
                        <a:t>1000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85500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86500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800">
                          <a:latin typeface="Calibri"/>
                          <a:ea typeface="Times New Roman"/>
                          <a:cs typeface="Times New Roman"/>
                        </a:rPr>
                        <a:t>Total</a:t>
                      </a:r>
                      <a:endParaRPr lang="en-US" sz="2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a:latin typeface="Calibri"/>
                          <a:ea typeface="Times New Roman"/>
                          <a:cs typeface="Times New Roman"/>
                        </a:rPr>
                        <a:t>1000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800">
                          <a:latin typeface="Calibri"/>
                          <a:ea typeface="Times New Roman"/>
                          <a:cs typeface="Times New Roman"/>
                        </a:rPr>
                        <a:t>99000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Times New Roman"/>
                          <a:cs typeface="Times New Roman"/>
                        </a:rPr>
                        <a:t>100000</a:t>
                      </a:r>
                      <a:endParaRPr lang="en-US" sz="200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lgn="l">
                        <a:spcBef>
                          <a:spcPts val="0"/>
                        </a:spcBef>
                        <a:spcAft>
                          <a:spcPts val="0"/>
                        </a:spcAft>
                      </a:pPr>
                      <a:r>
                        <a:rPr lang="en-US" sz="1800" dirty="0">
                          <a:latin typeface="Calibri"/>
                          <a:ea typeface="Times New Roman"/>
                          <a:cs typeface="Times New Roman"/>
                        </a:rPr>
                        <a:t>Total</a:t>
                      </a:r>
                      <a:endParaRPr lang="en-US" sz="2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1800" dirty="0">
                          <a:latin typeface="Calibri"/>
                          <a:ea typeface="Times New Roman"/>
                          <a:cs typeface="Times New Roman"/>
                        </a:rPr>
                        <a:t>10000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2000" dirty="0">
                        <a:latin typeface="Verdana"/>
                        <a:ea typeface="Times New Roman"/>
                        <a:cs typeface="Times New Roman"/>
                      </a:endParaRPr>
                    </a:p>
                  </a:txBody>
                  <a:tcPr marL="89845" marR="89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90000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Times New Roman"/>
                          <a:cs typeface="Times New Roman"/>
                        </a:rPr>
                        <a:t>100000</a:t>
                      </a:r>
                      <a:endParaRPr lang="en-US" sz="2000" dirty="0">
                        <a:latin typeface="Verdan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5">
                  <a:txBody>
                    <a:bodyPr/>
                    <a:lstStyle/>
                    <a:p>
                      <a:pPr marL="0" marR="0" algn="l">
                        <a:spcBef>
                          <a:spcPts val="0"/>
                        </a:spcBef>
                        <a:spcAft>
                          <a:spcPts val="0"/>
                        </a:spcAft>
                      </a:pPr>
                      <a:endParaRPr lang="en-US" sz="1800" dirty="0">
                        <a:latin typeface="Calibri"/>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tc gridSpan="5">
                  <a:txBody>
                    <a:bodyPr/>
                    <a:lstStyle/>
                    <a:p>
                      <a:pPr marL="0" marR="0" algn="l">
                        <a:spcBef>
                          <a:spcPts val="0"/>
                        </a:spcBef>
                        <a:spcAft>
                          <a:spcPts val="0"/>
                        </a:spcAft>
                      </a:pPr>
                      <a:endParaRPr lang="en-US" sz="1800" dirty="0">
                        <a:latin typeface="Calibri"/>
                        <a:ea typeface="Times New Roman"/>
                        <a:cs typeface="Times New Roman"/>
                      </a:endParaRPr>
                    </a:p>
                  </a:txBody>
                  <a:tcPr marL="68580" marR="68580" marT="0" marB="0">
                    <a:lnL w="12700" cap="flat" cmpd="sng" algn="ctr">
                      <a:no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Sensitivity</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0"/>
                        </a:spcAft>
                      </a:pPr>
                      <a:r>
                        <a:rPr lang="en-US" sz="2000" dirty="0">
                          <a:latin typeface="Calibri"/>
                          <a:ea typeface="Times New Roman"/>
                          <a:cs typeface="Times New Roman"/>
                        </a:rPr>
                        <a:t>(900/1000)x 100 </a:t>
                      </a:r>
                      <a:endParaRPr lang="en-US" sz="2000" dirty="0" smtClean="0">
                        <a:latin typeface="Calibri"/>
                        <a:ea typeface="Times New Roman"/>
                        <a:cs typeface="Times New Roman"/>
                      </a:endParaRPr>
                    </a:p>
                    <a:p>
                      <a:pPr marL="0" marR="0" algn="l">
                        <a:spcBef>
                          <a:spcPts val="0"/>
                        </a:spcBef>
                        <a:spcAft>
                          <a:spcPts val="0"/>
                        </a:spcAft>
                      </a:pPr>
                      <a:r>
                        <a:rPr lang="en-US" sz="2000" dirty="0" smtClean="0">
                          <a:latin typeface="Calibri"/>
                          <a:ea typeface="Times New Roman"/>
                          <a:cs typeface="Times New Roman"/>
                        </a:rPr>
                        <a:t>= 90.00%</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c vMerge="1">
                  <a:txBody>
                    <a:bodyPr/>
                    <a:lstStyle/>
                    <a:p>
                      <a:endParaRPr lang="en-US"/>
                    </a:p>
                  </a:txBody>
                  <a:tcPr/>
                </a:tc>
                <a:tc gridSpan="2">
                  <a:txBody>
                    <a:bodyPr/>
                    <a:lstStyle/>
                    <a:p>
                      <a:pPr marL="0" marR="0" algn="l">
                        <a:spcBef>
                          <a:spcPts val="0"/>
                        </a:spcBef>
                        <a:spcAft>
                          <a:spcPts val="0"/>
                        </a:spcAft>
                      </a:pPr>
                      <a:r>
                        <a:rPr lang="en-US" sz="2000" dirty="0">
                          <a:latin typeface="Calibri"/>
                          <a:ea typeface="Times New Roman"/>
                          <a:cs typeface="Times New Roman"/>
                        </a:rPr>
                        <a:t>Sensitivity</a:t>
                      </a:r>
                      <a:endParaRPr lang="en-US" sz="2400" dirty="0">
                        <a:latin typeface="Verdana"/>
                        <a:ea typeface="Times New Roman"/>
                        <a:cs typeface="Times New Roman"/>
                      </a:endParaRPr>
                    </a:p>
                  </a:txBody>
                  <a:tcPr marL="68580" marR="68580" marT="0" marB="0">
                    <a:lnL w="12700" cap="flat" cmpd="sng" algn="ctr">
                      <a:noFill/>
                      <a:prstDash val="solid"/>
                      <a:round/>
                      <a:headEnd type="none" w="med" len="med"/>
                      <a:tailEnd type="none" w="med" len="med"/>
                    </a:lnL>
                    <a:lnR>
                      <a:noFill/>
                    </a:lnR>
                    <a:lnT>
                      <a:noFill/>
                    </a:lnT>
                    <a:lnB>
                      <a:noFill/>
                    </a:lnB>
                  </a:tcPr>
                </a:tc>
                <a:tc hMerge="1">
                  <a:txBody>
                    <a:bodyPr/>
                    <a:lstStyle/>
                    <a:p>
                      <a:endParaRPr lang="en-US"/>
                    </a:p>
                  </a:txBody>
                  <a:tcPr/>
                </a:tc>
                <a:tc gridSpan="3">
                  <a:txBody>
                    <a:bodyPr/>
                    <a:lstStyle/>
                    <a:p>
                      <a:pPr marL="0" marR="0" algn="l">
                        <a:spcBef>
                          <a:spcPts val="0"/>
                        </a:spcBef>
                        <a:spcAft>
                          <a:spcPts val="0"/>
                        </a:spcAft>
                      </a:pPr>
                      <a:r>
                        <a:rPr lang="en-US" sz="2000" dirty="0">
                          <a:latin typeface="Calibri"/>
                          <a:ea typeface="Times New Roman"/>
                          <a:cs typeface="Times New Roman"/>
                        </a:rPr>
                        <a:t>(9000/10000) x 100 </a:t>
                      </a:r>
                      <a:r>
                        <a:rPr lang="en-US" sz="2000" dirty="0" smtClean="0">
                          <a:latin typeface="Calibri"/>
                          <a:ea typeface="Times New Roman"/>
                          <a:cs typeface="Times New Roman"/>
                        </a:rPr>
                        <a:t>=90.00%</a:t>
                      </a:r>
                    </a:p>
                    <a:p>
                      <a:pPr marL="0" marR="0"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Specificity</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(97020/99000) x </a:t>
                      </a:r>
                      <a:r>
                        <a:rPr lang="en-US" sz="2000" dirty="0" smtClean="0">
                          <a:latin typeface="Calibri"/>
                          <a:ea typeface="Times New Roman"/>
                          <a:cs typeface="Times New Roman"/>
                        </a:rPr>
                        <a:t>100</a:t>
                      </a:r>
                    </a:p>
                    <a:p>
                      <a:pPr marL="2005013" marR="0" indent="-2005013" algn="l">
                        <a:spcBef>
                          <a:spcPts val="0"/>
                        </a:spcBef>
                        <a:spcAft>
                          <a:spcPts val="0"/>
                        </a:spcAft>
                      </a:pPr>
                      <a:r>
                        <a:rPr lang="en-US" sz="2000" dirty="0" smtClean="0">
                          <a:latin typeface="Calibri"/>
                          <a:ea typeface="Times New Roman"/>
                          <a:cs typeface="Times New Roman"/>
                        </a:rPr>
                        <a:t>=98.00%</a:t>
                      </a:r>
                    </a:p>
                    <a:p>
                      <a:pPr marL="2005013" marR="0" indent="-2005013"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c vMerge="1">
                  <a:txBody>
                    <a:bodyPr/>
                    <a:lstStyle/>
                    <a:p>
                      <a:endParaRPr lang="en-US"/>
                    </a:p>
                  </a:txBody>
                  <a:tcPr/>
                </a:tc>
                <a:tc gridSpan="2">
                  <a:txBody>
                    <a:bodyPr/>
                    <a:lstStyle/>
                    <a:p>
                      <a:pPr marL="0" marR="0" algn="l">
                        <a:spcBef>
                          <a:spcPts val="0"/>
                        </a:spcBef>
                        <a:spcAft>
                          <a:spcPts val="0"/>
                        </a:spcAft>
                      </a:pPr>
                      <a:r>
                        <a:rPr lang="en-US" sz="2000" dirty="0">
                          <a:latin typeface="Calibri"/>
                          <a:ea typeface="Times New Roman"/>
                          <a:cs typeface="Times New Roman"/>
                        </a:rPr>
                        <a:t>Specificity</a:t>
                      </a:r>
                      <a:endParaRPr lang="en-US" sz="2400" dirty="0">
                        <a:latin typeface="Verdana"/>
                        <a:ea typeface="Times New Roman"/>
                        <a:cs typeface="Times New Roman"/>
                      </a:endParaRPr>
                    </a:p>
                  </a:txBody>
                  <a:tcPr marL="68580" marR="68580" marT="0" marB="0">
                    <a:lnL w="12700" cap="flat" cmpd="sng" algn="ctr">
                      <a:noFill/>
                      <a:prstDash val="solid"/>
                      <a:round/>
                      <a:headEnd type="none" w="med" len="med"/>
                      <a:tailEnd type="none" w="med" len="med"/>
                    </a:lnL>
                    <a:lnR>
                      <a:noFill/>
                    </a:lnR>
                    <a:lnT>
                      <a:noFill/>
                    </a:lnT>
                    <a:lnB>
                      <a:noFill/>
                    </a:lnB>
                  </a:tcPr>
                </a:tc>
                <a:tc hMerge="1">
                  <a:txBody>
                    <a:bodyPr/>
                    <a:lstStyle/>
                    <a:p>
                      <a:endParaRPr lang="en-US"/>
                    </a:p>
                  </a:txBody>
                  <a:tcPr/>
                </a:tc>
                <a:tc gridSpan="3">
                  <a:txBody>
                    <a:bodyPr/>
                    <a:lstStyle/>
                    <a:p>
                      <a:pPr marL="1946275" marR="0" indent="-1946275" algn="l">
                        <a:spcBef>
                          <a:spcPts val="0"/>
                        </a:spcBef>
                        <a:spcAft>
                          <a:spcPts val="0"/>
                        </a:spcAft>
                      </a:pPr>
                      <a:r>
                        <a:rPr lang="en-US" sz="2000" dirty="0">
                          <a:latin typeface="Calibri"/>
                          <a:ea typeface="Times New Roman"/>
                          <a:cs typeface="Times New Roman"/>
                        </a:rPr>
                        <a:t>(85500/90000) x 100 </a:t>
                      </a:r>
                      <a:endParaRPr lang="en-US" sz="2000" dirty="0" smtClean="0">
                        <a:latin typeface="Calibri"/>
                        <a:ea typeface="Times New Roman"/>
                        <a:cs typeface="Times New Roman"/>
                      </a:endParaRPr>
                    </a:p>
                    <a:p>
                      <a:pPr marL="1946275" marR="0" indent="-1946275" algn="l">
                        <a:spcBef>
                          <a:spcPts val="0"/>
                        </a:spcBef>
                        <a:spcAft>
                          <a:spcPts val="0"/>
                        </a:spcAft>
                      </a:pPr>
                      <a:r>
                        <a:rPr lang="en-US" sz="2000" dirty="0" smtClean="0">
                          <a:latin typeface="Calibri"/>
                          <a:ea typeface="Times New Roman"/>
                          <a:cs typeface="Times New Roman"/>
                        </a:rPr>
                        <a:t>= 95.00%</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a:latin typeface="Calibri"/>
                          <a:ea typeface="Times New Roman"/>
                          <a:cs typeface="Times New Roman"/>
                        </a:rPr>
                        <a:t>PV + ve</a:t>
                      </a:r>
                      <a:endParaRPr lang="en-US" sz="2400">
                        <a:latin typeface="Verdana"/>
                        <a:ea typeface="Times New Roman"/>
                        <a:cs typeface="Times New Roman"/>
                      </a:endParaRP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0" marR="0" algn="l">
                        <a:spcBef>
                          <a:spcPts val="0"/>
                        </a:spcBef>
                        <a:spcAft>
                          <a:spcPts val="0"/>
                        </a:spcAft>
                      </a:pPr>
                      <a:r>
                        <a:rPr lang="en-US" sz="2000" dirty="0">
                          <a:latin typeface="Calibri"/>
                          <a:ea typeface="Times New Roman"/>
                          <a:cs typeface="Times New Roman"/>
                        </a:rPr>
                        <a:t>(900/2880) x 100 </a:t>
                      </a:r>
                      <a:endParaRPr lang="en-US" sz="2000" dirty="0" smtClean="0">
                        <a:latin typeface="Calibri"/>
                        <a:ea typeface="Times New Roman"/>
                        <a:cs typeface="Times New Roman"/>
                      </a:endParaRPr>
                    </a:p>
                    <a:p>
                      <a:pPr marL="0" marR="0" algn="l">
                        <a:spcBef>
                          <a:spcPts val="0"/>
                        </a:spcBef>
                        <a:spcAft>
                          <a:spcPts val="0"/>
                        </a:spcAft>
                      </a:pPr>
                      <a:r>
                        <a:rPr lang="en-US" sz="2000" dirty="0" smtClean="0">
                          <a:latin typeface="Calibri"/>
                          <a:ea typeface="Times New Roman"/>
                          <a:cs typeface="Times New Roman"/>
                        </a:rPr>
                        <a:t>= 31.25%</a:t>
                      </a:r>
                    </a:p>
                    <a:p>
                      <a:pPr marL="0" marR="0" algn="l">
                        <a:spcBef>
                          <a:spcPts val="0"/>
                        </a:spcBef>
                        <a:spcAft>
                          <a:spcPts val="0"/>
                        </a:spcAft>
                      </a:pP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c vMerge="1">
                  <a:txBody>
                    <a:bodyPr/>
                    <a:lstStyle/>
                    <a:p>
                      <a:endParaRPr lang="en-US"/>
                    </a:p>
                  </a:txBody>
                  <a:tcPr/>
                </a:tc>
                <a:tc gridSpan="2">
                  <a:txBody>
                    <a:bodyPr/>
                    <a:lstStyle/>
                    <a:p>
                      <a:pPr marL="0" marR="0" algn="l">
                        <a:spcBef>
                          <a:spcPts val="0"/>
                        </a:spcBef>
                        <a:spcAft>
                          <a:spcPts val="0"/>
                        </a:spcAft>
                      </a:pPr>
                      <a:r>
                        <a:rPr lang="en-US" sz="2000" dirty="0">
                          <a:latin typeface="Calibri"/>
                          <a:ea typeface="Times New Roman"/>
                          <a:cs typeface="Times New Roman"/>
                        </a:rPr>
                        <a:t>PV + </a:t>
                      </a:r>
                      <a:r>
                        <a:rPr lang="en-US" sz="2000" dirty="0" err="1">
                          <a:latin typeface="Calibri"/>
                          <a:ea typeface="Times New Roman"/>
                          <a:cs typeface="Times New Roman"/>
                        </a:rPr>
                        <a:t>ve</a:t>
                      </a:r>
                      <a:endParaRPr lang="en-US" sz="2400" dirty="0">
                        <a:latin typeface="Verdana"/>
                        <a:ea typeface="Times New Roman"/>
                        <a:cs typeface="Times New Roman"/>
                      </a:endParaRPr>
                    </a:p>
                  </a:txBody>
                  <a:tcPr marL="68580" marR="68580" marT="0" marB="0">
                    <a:lnL w="12700" cap="flat" cmpd="sng" algn="ctr">
                      <a:noFill/>
                      <a:prstDash val="solid"/>
                      <a:round/>
                      <a:headEnd type="none" w="med" len="med"/>
                      <a:tailEnd type="none" w="med" len="med"/>
                    </a:lnL>
                    <a:lnR>
                      <a:noFill/>
                    </a:lnR>
                    <a:lnT>
                      <a:noFill/>
                    </a:lnT>
                    <a:lnB>
                      <a:noFill/>
                    </a:lnB>
                  </a:tcPr>
                </a:tc>
                <a:tc hMerge="1">
                  <a:txBody>
                    <a:bodyPr/>
                    <a:lstStyle/>
                    <a:p>
                      <a:endParaRPr lang="en-US"/>
                    </a:p>
                  </a:txBody>
                  <a:tcPr/>
                </a:tc>
                <a:tc gridSpan="3">
                  <a:txBody>
                    <a:bodyPr/>
                    <a:lstStyle/>
                    <a:p>
                      <a:pPr marL="1887538" marR="0" indent="-1887538" algn="l">
                        <a:spcBef>
                          <a:spcPts val="0"/>
                        </a:spcBef>
                        <a:spcAft>
                          <a:spcPts val="0"/>
                        </a:spcAft>
                      </a:pPr>
                      <a:r>
                        <a:rPr lang="en-US" sz="2000" dirty="0">
                          <a:latin typeface="Calibri"/>
                          <a:ea typeface="Times New Roman"/>
                          <a:cs typeface="Times New Roman"/>
                        </a:rPr>
                        <a:t>(9000/13500) x </a:t>
                      </a:r>
                      <a:r>
                        <a:rPr lang="en-US" sz="2000" dirty="0" smtClean="0">
                          <a:latin typeface="Calibri"/>
                          <a:ea typeface="Times New Roman"/>
                          <a:cs typeface="Times New Roman"/>
                        </a:rPr>
                        <a:t>100</a:t>
                      </a:r>
                    </a:p>
                    <a:p>
                      <a:pPr marL="1887538" marR="0" indent="-1887538" algn="l">
                        <a:spcBef>
                          <a:spcPts val="0"/>
                        </a:spcBef>
                        <a:spcAft>
                          <a:spcPts val="0"/>
                        </a:spcAft>
                      </a:pPr>
                      <a:r>
                        <a:rPr lang="en-US" sz="2000" dirty="0" smtClean="0">
                          <a:latin typeface="Calibri"/>
                          <a:ea typeface="Times New Roman"/>
                          <a:cs typeface="Times New Roman"/>
                        </a:rPr>
                        <a:t> </a:t>
                      </a:r>
                      <a:r>
                        <a:rPr lang="en-US" sz="2000" dirty="0">
                          <a:latin typeface="Calibri"/>
                          <a:ea typeface="Times New Roman"/>
                          <a:cs typeface="Times New Roman"/>
                        </a:rPr>
                        <a:t>= 66.67%</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r h="0">
                <a:tc gridSpan="2">
                  <a:txBody>
                    <a:bodyPr/>
                    <a:lstStyle/>
                    <a:p>
                      <a:pPr marL="0" marR="0" algn="l">
                        <a:spcBef>
                          <a:spcPts val="0"/>
                        </a:spcBef>
                        <a:spcAft>
                          <a:spcPts val="0"/>
                        </a:spcAft>
                      </a:pPr>
                      <a:r>
                        <a:rPr lang="en-US" sz="2000" dirty="0">
                          <a:latin typeface="Calibri"/>
                          <a:ea typeface="Times New Roman"/>
                          <a:cs typeface="Times New Roman"/>
                        </a:rPr>
                        <a:t>PV – </a:t>
                      </a:r>
                      <a:r>
                        <a:rPr lang="en-US" sz="2000" dirty="0" err="1">
                          <a:latin typeface="Calibri"/>
                          <a:ea typeface="Times New Roman"/>
                          <a:cs typeface="Times New Roman"/>
                        </a:rPr>
                        <a:t>ve</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pPr marL="0" marR="0" algn="l">
                        <a:spcBef>
                          <a:spcPts val="0"/>
                        </a:spcBef>
                        <a:spcAft>
                          <a:spcPts val="0"/>
                        </a:spcAft>
                      </a:pPr>
                      <a:endParaRPr lang="en-US" sz="2000" dirty="0">
                        <a:latin typeface="Verdana"/>
                        <a:ea typeface="Times New Roman"/>
                        <a:cs typeface="Times New Roman"/>
                      </a:endParaRPr>
                    </a:p>
                  </a:txBody>
                  <a:tcPr marL="68580" marR="68580" marT="0" marB="0">
                    <a:lnL>
                      <a:noFill/>
                    </a:lnL>
                    <a:lnR>
                      <a:noFill/>
                    </a:lnR>
                    <a:lnT>
                      <a:noFill/>
                    </a:lnT>
                    <a:lnB>
                      <a:noFill/>
                    </a:lnB>
                  </a:tcPr>
                </a:tc>
                <a:tc gridSpan="3">
                  <a:txBody>
                    <a:bodyPr/>
                    <a:lstStyle/>
                    <a:p>
                      <a:pPr marL="2005013" marR="0" indent="-2005013" algn="l">
                        <a:spcBef>
                          <a:spcPts val="0"/>
                        </a:spcBef>
                        <a:spcAft>
                          <a:spcPts val="0"/>
                        </a:spcAft>
                      </a:pPr>
                      <a:r>
                        <a:rPr lang="en-US" sz="2000" dirty="0">
                          <a:latin typeface="Calibri"/>
                          <a:ea typeface="Times New Roman"/>
                          <a:cs typeface="Times New Roman"/>
                        </a:rPr>
                        <a:t>(97020/97120) x 100 </a:t>
                      </a:r>
                      <a:endParaRPr lang="en-US" sz="2000" dirty="0" smtClean="0">
                        <a:latin typeface="Calibri"/>
                        <a:ea typeface="Times New Roman"/>
                        <a:cs typeface="Times New Roman"/>
                      </a:endParaRPr>
                    </a:p>
                    <a:p>
                      <a:pPr marL="2005013" marR="0" indent="-2005013" algn="l">
                        <a:spcBef>
                          <a:spcPts val="0"/>
                        </a:spcBef>
                        <a:spcAft>
                          <a:spcPts val="0"/>
                        </a:spcAft>
                      </a:pPr>
                      <a:r>
                        <a:rPr lang="en-US" sz="2000" dirty="0" smtClean="0">
                          <a:latin typeface="Calibri"/>
                          <a:ea typeface="Times New Roman"/>
                          <a:cs typeface="Times New Roman"/>
                        </a:rPr>
                        <a:t>= </a:t>
                      </a:r>
                      <a:r>
                        <a:rPr lang="en-US" sz="2000" dirty="0">
                          <a:latin typeface="Calibri"/>
                          <a:ea typeface="Times New Roman"/>
                          <a:cs typeface="Times New Roman"/>
                        </a:rPr>
                        <a:t>99.89%</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c vMerge="1">
                  <a:txBody>
                    <a:bodyPr/>
                    <a:lstStyle/>
                    <a:p>
                      <a:endParaRPr lang="en-US"/>
                    </a:p>
                  </a:txBody>
                  <a:tcPr/>
                </a:tc>
                <a:tc gridSpan="2">
                  <a:txBody>
                    <a:bodyPr/>
                    <a:lstStyle/>
                    <a:p>
                      <a:pPr marL="0" marR="0" algn="l">
                        <a:spcBef>
                          <a:spcPts val="0"/>
                        </a:spcBef>
                        <a:spcAft>
                          <a:spcPts val="0"/>
                        </a:spcAft>
                      </a:pPr>
                      <a:r>
                        <a:rPr lang="en-US" sz="2000" dirty="0">
                          <a:latin typeface="Calibri"/>
                          <a:ea typeface="Times New Roman"/>
                          <a:cs typeface="Times New Roman"/>
                        </a:rPr>
                        <a:t>PV - </a:t>
                      </a:r>
                      <a:r>
                        <a:rPr lang="en-US" sz="2000" dirty="0" err="1">
                          <a:latin typeface="Calibri"/>
                          <a:ea typeface="Times New Roman"/>
                          <a:cs typeface="Times New Roman"/>
                        </a:rPr>
                        <a:t>ve</a:t>
                      </a:r>
                      <a:endParaRPr lang="en-US" sz="2400" dirty="0">
                        <a:latin typeface="Verdana"/>
                        <a:ea typeface="Times New Roman"/>
                        <a:cs typeface="Times New Roman"/>
                      </a:endParaRPr>
                    </a:p>
                  </a:txBody>
                  <a:tcPr marL="68580" marR="68580" marT="0" marB="0">
                    <a:lnL w="12700" cap="flat" cmpd="sng" algn="ctr">
                      <a:noFill/>
                      <a:prstDash val="solid"/>
                      <a:round/>
                      <a:headEnd type="none" w="med" len="med"/>
                      <a:tailEnd type="none" w="med" len="med"/>
                    </a:lnL>
                    <a:lnR>
                      <a:noFill/>
                    </a:lnR>
                    <a:lnT>
                      <a:noFill/>
                    </a:lnT>
                    <a:lnB>
                      <a:noFill/>
                    </a:lnB>
                  </a:tcPr>
                </a:tc>
                <a:tc hMerge="1">
                  <a:txBody>
                    <a:bodyPr/>
                    <a:lstStyle/>
                    <a:p>
                      <a:endParaRPr lang="en-US"/>
                    </a:p>
                  </a:txBody>
                  <a:tcPr/>
                </a:tc>
                <a:tc gridSpan="3">
                  <a:txBody>
                    <a:bodyPr/>
                    <a:lstStyle/>
                    <a:p>
                      <a:pPr marL="1828800" marR="0" indent="-1828800" algn="l">
                        <a:spcBef>
                          <a:spcPts val="0"/>
                        </a:spcBef>
                        <a:spcAft>
                          <a:spcPts val="0"/>
                        </a:spcAft>
                      </a:pPr>
                      <a:r>
                        <a:rPr lang="en-US" sz="2000" dirty="0">
                          <a:latin typeface="Calibri"/>
                          <a:ea typeface="Times New Roman"/>
                          <a:cs typeface="Times New Roman"/>
                        </a:rPr>
                        <a:t>(85500/86500) x 100 </a:t>
                      </a:r>
                      <a:endParaRPr lang="en-US" sz="2000" dirty="0" smtClean="0">
                        <a:latin typeface="Calibri"/>
                        <a:ea typeface="Times New Roman"/>
                        <a:cs typeface="Times New Roman"/>
                      </a:endParaRPr>
                    </a:p>
                    <a:p>
                      <a:pPr marL="1828800" marR="0" indent="-1828800" algn="l">
                        <a:spcBef>
                          <a:spcPts val="0"/>
                        </a:spcBef>
                        <a:spcAft>
                          <a:spcPts val="0"/>
                        </a:spcAft>
                      </a:pPr>
                      <a:r>
                        <a:rPr lang="en-US" sz="2000" dirty="0" smtClean="0">
                          <a:latin typeface="Calibri"/>
                          <a:ea typeface="Times New Roman"/>
                          <a:cs typeface="Times New Roman"/>
                        </a:rPr>
                        <a:t>= </a:t>
                      </a:r>
                      <a:r>
                        <a:rPr lang="en-US" sz="2000" dirty="0">
                          <a:latin typeface="Calibri"/>
                          <a:ea typeface="Times New Roman"/>
                          <a:cs typeface="Times New Roman"/>
                        </a:rPr>
                        <a:t>98.84%</a:t>
                      </a:r>
                      <a:endParaRPr lang="en-US" sz="2400" dirty="0">
                        <a:latin typeface="Verdana"/>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268355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581973" y="-2342487"/>
            <a:ext cx="798618" cy="5505364"/>
          </a:xfrm>
          <a:noFill/>
          <a:effectLst>
            <a:softEdge rad="127000"/>
          </a:effectLst>
        </p:spPr>
        <p:txBody>
          <a:bodyPr vert="vert270">
            <a:noAutofit/>
          </a:bodyPr>
          <a:lstStyle/>
          <a:p>
            <a:pPr algn="ctr"/>
            <a:r>
              <a:rPr lang="en-US" sz="4000" dirty="0" smtClean="0">
                <a:solidFill>
                  <a:schemeClr val="tx1"/>
                </a:solidFill>
              </a:rPr>
              <a:t>YIELD OF THE TEST</a:t>
            </a:r>
            <a:endParaRPr lang="en-US" sz="4000" dirty="0">
              <a:solidFill>
                <a:schemeClr val="tx1"/>
              </a:solidFill>
            </a:endParaRPr>
          </a:p>
        </p:txBody>
      </p:sp>
      <p:sp>
        <p:nvSpPr>
          <p:cNvPr id="4" name="Content Placeholder 3"/>
          <p:cNvSpPr>
            <a:spLocks noGrp="1"/>
          </p:cNvSpPr>
          <p:nvPr>
            <p:ph sz="quarter" idx="1"/>
          </p:nvPr>
        </p:nvSpPr>
        <p:spPr>
          <a:xfrm>
            <a:off x="457200" y="609600"/>
            <a:ext cx="8447355" cy="6096000"/>
          </a:xfrm>
        </p:spPr>
        <p:txBody>
          <a:bodyPr>
            <a:noAutofit/>
          </a:bodyPr>
          <a:lstStyle/>
          <a:p>
            <a:pPr algn="justLow">
              <a:lnSpc>
                <a:spcPct val="114000"/>
              </a:lnSpc>
              <a:spcBef>
                <a:spcPts val="0"/>
              </a:spcBef>
              <a:spcAft>
                <a:spcPts val="600"/>
              </a:spcAft>
              <a:buFontTx/>
              <a:buNone/>
            </a:pPr>
            <a:endParaRPr lang="en-US" sz="1800" dirty="0" smtClean="0"/>
          </a:p>
          <a:p>
            <a:pPr algn="justLow">
              <a:lnSpc>
                <a:spcPct val="114000"/>
              </a:lnSpc>
              <a:spcBef>
                <a:spcPts val="0"/>
              </a:spcBef>
              <a:spcAft>
                <a:spcPts val="1800"/>
              </a:spcAft>
              <a:buFont typeface="Arial" pitchFamily="34" charset="0"/>
              <a:buChar char="•"/>
            </a:pPr>
            <a:r>
              <a:rPr lang="en-US" sz="2400" dirty="0" smtClean="0"/>
              <a:t>Low predictive value positive of a test is a waste of resources; very few of those who tested positive will be found to have the condition </a:t>
            </a:r>
          </a:p>
          <a:p>
            <a:pPr algn="justLow">
              <a:lnSpc>
                <a:spcPct val="114000"/>
              </a:lnSpc>
              <a:spcBef>
                <a:spcPts val="0"/>
              </a:spcBef>
              <a:spcAft>
                <a:spcPts val="1800"/>
              </a:spcAft>
              <a:buFont typeface="Arial" pitchFamily="34" charset="0"/>
              <a:buChar char="•"/>
            </a:pPr>
            <a:r>
              <a:rPr lang="en-US" sz="2400" dirty="0" smtClean="0"/>
              <a:t>High predictive value positive is desirable in screening program; detecting and bringing into care subjects with the condition at a pre-clinical stage </a:t>
            </a:r>
          </a:p>
          <a:p>
            <a:pPr algn="justLow">
              <a:lnSpc>
                <a:spcPct val="114000"/>
              </a:lnSpc>
              <a:spcBef>
                <a:spcPts val="0"/>
              </a:spcBef>
              <a:spcAft>
                <a:spcPts val="1800"/>
              </a:spcAft>
              <a:buFont typeface="Arial" pitchFamily="34" charset="0"/>
              <a:buChar char="•"/>
            </a:pPr>
            <a:r>
              <a:rPr lang="en-US" sz="2400" dirty="0" smtClean="0"/>
              <a:t>Predictive value positive increases considerably with the increase in the prevalence of the condition among the screened population</a:t>
            </a:r>
          </a:p>
          <a:p>
            <a:pPr algn="justLow">
              <a:lnSpc>
                <a:spcPct val="114000"/>
              </a:lnSpc>
              <a:spcBef>
                <a:spcPts val="0"/>
              </a:spcBef>
              <a:spcAft>
                <a:spcPts val="1800"/>
              </a:spcAft>
              <a:buFont typeface="Arial" pitchFamily="34" charset="0"/>
              <a:buChar char="•"/>
            </a:pPr>
            <a:r>
              <a:rPr lang="en-US" sz="2400" dirty="0" smtClean="0"/>
              <a:t>In condition with relatively lower prevalence among the general population but higher prevalence among high risk population, it is recommended to avoid mass screening and to opt for “selective screening” of high risk population</a:t>
            </a:r>
          </a:p>
          <a:p>
            <a:pPr algn="justLow">
              <a:lnSpc>
                <a:spcPct val="114000"/>
              </a:lnSpc>
              <a:spcBef>
                <a:spcPts val="0"/>
              </a:spcBef>
              <a:spcAft>
                <a:spcPts val="600"/>
              </a:spcAft>
              <a:buFont typeface="Arial" pitchFamily="34" charset="0"/>
              <a:buChar char="•"/>
            </a:pPr>
            <a:endParaRPr lang="en-US" sz="2400" dirty="0"/>
          </a:p>
          <a:p>
            <a:pPr lvl="1"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Tx/>
              <a:buNone/>
            </a:pPr>
            <a:endParaRPr lang="en-US" sz="2400" dirty="0" smtClean="0"/>
          </a:p>
          <a:p>
            <a:pPr algn="justLow">
              <a:lnSpc>
                <a:spcPct val="114000"/>
              </a:lnSpc>
              <a:spcBef>
                <a:spcPts val="0"/>
              </a:spcBef>
              <a:spcAft>
                <a:spcPts val="600"/>
              </a:spcAft>
              <a:buFontTx/>
              <a:buNone/>
            </a:pPr>
            <a:endParaRPr lang="en-US" sz="2400" dirty="0" smtClean="0"/>
          </a:p>
        </p:txBody>
      </p:sp>
    </p:spTree>
    <p:extLst>
      <p:ext uri="{BB962C8B-B14F-4D97-AF65-F5344CB8AC3E}">
        <p14:creationId xmlns:p14="http://schemas.microsoft.com/office/powerpoint/2010/main" val="2696739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1846096" y="-1044896"/>
            <a:ext cx="798618" cy="3955210"/>
          </a:xfrm>
          <a:noFill/>
          <a:effectLst>
            <a:softEdge rad="127000"/>
          </a:effectLst>
        </p:spPr>
        <p:txBody>
          <a:bodyPr vert="vert270">
            <a:normAutofit fontScale="40000" lnSpcReduction="20000"/>
          </a:bodyPr>
          <a:lstStyle/>
          <a:p>
            <a:pPr algn="ctr"/>
            <a:r>
              <a:rPr lang="en-US" sz="5400" dirty="0" smtClean="0">
                <a:solidFill>
                  <a:schemeClr val="tx1"/>
                </a:solidFill>
              </a:rPr>
              <a:t>PROBLEMS WITH FALSE RESULTS</a:t>
            </a:r>
            <a:endParaRPr lang="en-US" sz="5400" dirty="0">
              <a:solidFill>
                <a:schemeClr val="tx1"/>
              </a:solidFill>
            </a:endParaRPr>
          </a:p>
        </p:txBody>
      </p:sp>
      <p:sp>
        <p:nvSpPr>
          <p:cNvPr id="4" name="Content Placeholder 3"/>
          <p:cNvSpPr>
            <a:spLocks noGrp="1"/>
          </p:cNvSpPr>
          <p:nvPr>
            <p:ph sz="quarter" idx="1"/>
          </p:nvPr>
        </p:nvSpPr>
        <p:spPr>
          <a:xfrm>
            <a:off x="533400" y="1219200"/>
            <a:ext cx="8077200" cy="5334000"/>
          </a:xfrm>
        </p:spPr>
        <p:txBody>
          <a:bodyPr>
            <a:noAutofit/>
          </a:bodyPr>
          <a:lstStyle/>
          <a:p>
            <a:pPr algn="justLow">
              <a:lnSpc>
                <a:spcPct val="114000"/>
              </a:lnSpc>
              <a:spcBef>
                <a:spcPts val="0"/>
              </a:spcBef>
              <a:spcAft>
                <a:spcPts val="600"/>
              </a:spcAft>
              <a:buFontTx/>
              <a:buNone/>
            </a:pPr>
            <a:endParaRPr lang="en-US" sz="1800" dirty="0" smtClean="0"/>
          </a:p>
          <a:p>
            <a:pPr algn="justLow">
              <a:lnSpc>
                <a:spcPct val="114000"/>
              </a:lnSpc>
              <a:spcBef>
                <a:spcPts val="0"/>
              </a:spcBef>
              <a:spcAft>
                <a:spcPts val="600"/>
              </a:spcAft>
              <a:buFont typeface="Arial" pitchFamily="34" charset="0"/>
              <a:buChar char="•"/>
            </a:pPr>
            <a:r>
              <a:rPr lang="en-US" sz="2400" dirty="0" smtClean="0"/>
              <a:t>False positive results are referred to as adverse effects or errors of screening </a:t>
            </a:r>
          </a:p>
          <a:p>
            <a:pPr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 typeface="Arial" pitchFamily="34" charset="0"/>
              <a:buChar char="•"/>
            </a:pPr>
            <a:r>
              <a:rPr lang="en-US" sz="2400" dirty="0" smtClean="0"/>
              <a:t>False positive result is not desirable </a:t>
            </a:r>
          </a:p>
          <a:p>
            <a:pPr lvl="1" algn="justLow">
              <a:lnSpc>
                <a:spcPct val="114000"/>
              </a:lnSpc>
              <a:spcBef>
                <a:spcPts val="0"/>
              </a:spcBef>
              <a:spcAft>
                <a:spcPts val="600"/>
              </a:spcAft>
              <a:buFont typeface="Arial" pitchFamily="34" charset="0"/>
              <a:buChar char="•"/>
            </a:pPr>
            <a:r>
              <a:rPr lang="en-US" sz="2100" dirty="0" smtClean="0"/>
              <a:t>It is a waste of resources; incurring the cost of the screening and the confirmation of the diagnosis</a:t>
            </a:r>
          </a:p>
          <a:p>
            <a:pPr lvl="1" algn="justLow">
              <a:lnSpc>
                <a:spcPct val="114000"/>
              </a:lnSpc>
              <a:spcBef>
                <a:spcPts val="0"/>
              </a:spcBef>
              <a:spcAft>
                <a:spcPts val="600"/>
              </a:spcAft>
              <a:buFont typeface="Arial" pitchFamily="34" charset="0"/>
              <a:buChar char="•"/>
            </a:pPr>
            <a:r>
              <a:rPr lang="en-US" sz="2100" dirty="0" smtClean="0"/>
              <a:t>Unnecessary exposure of subjects to the hazards of the tests </a:t>
            </a:r>
          </a:p>
          <a:p>
            <a:pPr lvl="1" algn="justLow">
              <a:lnSpc>
                <a:spcPct val="114000"/>
              </a:lnSpc>
              <a:spcBef>
                <a:spcPts val="0"/>
              </a:spcBef>
              <a:spcAft>
                <a:spcPts val="600"/>
              </a:spcAft>
              <a:buFont typeface="Arial" pitchFamily="34" charset="0"/>
              <a:buChar char="•"/>
            </a:pPr>
            <a:r>
              <a:rPr lang="en-US" sz="2100" dirty="0" smtClean="0"/>
              <a:t>Emotional strain of being a probable case </a:t>
            </a:r>
          </a:p>
          <a:p>
            <a:pPr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 typeface="Arial" pitchFamily="34" charset="0"/>
              <a:buChar char="•"/>
            </a:pPr>
            <a:r>
              <a:rPr lang="en-US" sz="2400" dirty="0"/>
              <a:t>False </a:t>
            </a:r>
            <a:r>
              <a:rPr lang="en-US" sz="2400" dirty="0" smtClean="0"/>
              <a:t>negative </a:t>
            </a:r>
            <a:r>
              <a:rPr lang="en-US" sz="2400" dirty="0"/>
              <a:t>result is not desirable </a:t>
            </a:r>
            <a:endParaRPr lang="en-US" sz="2400" dirty="0" smtClean="0"/>
          </a:p>
          <a:p>
            <a:pPr lvl="1" algn="justLow">
              <a:lnSpc>
                <a:spcPct val="114000"/>
              </a:lnSpc>
              <a:spcBef>
                <a:spcPts val="0"/>
              </a:spcBef>
              <a:spcAft>
                <a:spcPts val="600"/>
              </a:spcAft>
              <a:buFont typeface="Arial" pitchFamily="34" charset="0"/>
              <a:buChar char="•"/>
            </a:pPr>
            <a:r>
              <a:rPr lang="en-US" sz="2100" dirty="0" smtClean="0"/>
              <a:t>Giving a false re-assurance that they are free from the condition</a:t>
            </a:r>
            <a:endParaRPr lang="en-US" sz="2100" dirty="0"/>
          </a:p>
          <a:p>
            <a:pPr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 typeface="Arial" pitchFamily="34" charset="0"/>
              <a:buChar char="•"/>
            </a:pPr>
            <a:endParaRPr lang="en-US" sz="2400" dirty="0"/>
          </a:p>
          <a:p>
            <a:pPr lvl="1"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Tx/>
              <a:buNone/>
            </a:pPr>
            <a:endParaRPr lang="en-US" sz="2400" dirty="0" smtClean="0"/>
          </a:p>
          <a:p>
            <a:pPr algn="justLow">
              <a:lnSpc>
                <a:spcPct val="114000"/>
              </a:lnSpc>
              <a:spcBef>
                <a:spcPts val="0"/>
              </a:spcBef>
              <a:spcAft>
                <a:spcPts val="600"/>
              </a:spcAft>
              <a:buFontTx/>
              <a:buNone/>
            </a:pPr>
            <a:endParaRPr lang="en-US" sz="2400" dirty="0" smtClean="0"/>
          </a:p>
        </p:txBody>
      </p:sp>
    </p:spTree>
    <p:extLst>
      <p:ext uri="{BB962C8B-B14F-4D97-AF65-F5344CB8AC3E}">
        <p14:creationId xmlns:p14="http://schemas.microsoft.com/office/powerpoint/2010/main" val="10474745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1846096" y="-1121096"/>
            <a:ext cx="798618" cy="3955210"/>
          </a:xfrm>
          <a:noFill/>
          <a:effectLst>
            <a:softEdge rad="127000"/>
          </a:effectLst>
        </p:spPr>
        <p:txBody>
          <a:bodyPr vert="vert270">
            <a:normAutofit fontScale="70000" lnSpcReduction="20000"/>
          </a:bodyPr>
          <a:lstStyle/>
          <a:p>
            <a:pPr algn="ctr"/>
            <a:r>
              <a:rPr lang="en-US" sz="5400" dirty="0" smtClean="0">
                <a:solidFill>
                  <a:schemeClr val="tx1"/>
                </a:solidFill>
              </a:rPr>
              <a:t>CORRECT RESULTS</a:t>
            </a:r>
            <a:endParaRPr lang="en-US" sz="5400" dirty="0">
              <a:solidFill>
                <a:schemeClr val="tx1"/>
              </a:solidFill>
            </a:endParaRPr>
          </a:p>
        </p:txBody>
      </p:sp>
      <p:sp>
        <p:nvSpPr>
          <p:cNvPr id="4" name="Content Placeholder 3"/>
          <p:cNvSpPr>
            <a:spLocks noGrp="1"/>
          </p:cNvSpPr>
          <p:nvPr>
            <p:ph sz="quarter" idx="1"/>
          </p:nvPr>
        </p:nvSpPr>
        <p:spPr>
          <a:xfrm>
            <a:off x="674955" y="1828800"/>
            <a:ext cx="8077200" cy="4495800"/>
          </a:xfrm>
        </p:spPr>
        <p:txBody>
          <a:bodyPr>
            <a:noAutofit/>
          </a:bodyPr>
          <a:lstStyle/>
          <a:p>
            <a:pPr algn="justLow">
              <a:lnSpc>
                <a:spcPct val="114000"/>
              </a:lnSpc>
              <a:spcBef>
                <a:spcPts val="0"/>
              </a:spcBef>
              <a:spcAft>
                <a:spcPts val="600"/>
              </a:spcAft>
              <a:buFontTx/>
              <a:buNone/>
            </a:pPr>
            <a:endParaRPr lang="en-US" sz="1800" dirty="0" smtClean="0"/>
          </a:p>
          <a:p>
            <a:pPr algn="justLow">
              <a:lnSpc>
                <a:spcPct val="114000"/>
              </a:lnSpc>
              <a:spcBef>
                <a:spcPts val="0"/>
              </a:spcBef>
              <a:spcAft>
                <a:spcPts val="600"/>
              </a:spcAft>
              <a:buFont typeface="Arial" pitchFamily="34" charset="0"/>
              <a:buChar char="•"/>
            </a:pPr>
            <a:r>
              <a:rPr lang="en-US" sz="2400" dirty="0" smtClean="0"/>
              <a:t>True positive result is desirable </a:t>
            </a:r>
          </a:p>
          <a:p>
            <a:pPr lvl="1" algn="justLow">
              <a:lnSpc>
                <a:spcPct val="114000"/>
              </a:lnSpc>
              <a:spcBef>
                <a:spcPts val="0"/>
              </a:spcBef>
              <a:spcAft>
                <a:spcPts val="600"/>
              </a:spcAft>
              <a:buFont typeface="Arial" pitchFamily="34" charset="0"/>
              <a:buChar char="•"/>
            </a:pPr>
            <a:r>
              <a:rPr lang="en-US" sz="2100" dirty="0" smtClean="0"/>
              <a:t>It is money well spent </a:t>
            </a:r>
          </a:p>
          <a:p>
            <a:pPr lvl="1" algn="justLow">
              <a:lnSpc>
                <a:spcPct val="114000"/>
              </a:lnSpc>
              <a:spcBef>
                <a:spcPts val="0"/>
              </a:spcBef>
              <a:spcAft>
                <a:spcPts val="600"/>
              </a:spcAft>
              <a:buFont typeface="Arial" pitchFamily="34" charset="0"/>
              <a:buChar char="•"/>
            </a:pPr>
            <a:r>
              <a:rPr lang="en-US" sz="2100" dirty="0" smtClean="0"/>
              <a:t>Bringing subjects with the condition into care</a:t>
            </a:r>
          </a:p>
          <a:p>
            <a:pPr lvl="1" algn="justLow">
              <a:lnSpc>
                <a:spcPct val="114000"/>
              </a:lnSpc>
              <a:spcBef>
                <a:spcPts val="0"/>
              </a:spcBef>
              <a:spcAft>
                <a:spcPts val="600"/>
              </a:spcAft>
              <a:buFont typeface="Arial" pitchFamily="34" charset="0"/>
              <a:buChar char="•"/>
            </a:pPr>
            <a:r>
              <a:rPr lang="en-US" sz="2100" dirty="0" smtClean="0"/>
              <a:t>Subjects who incurred the hazards of screening and confirmation of the diagnosis will benefit from therapeutic intervention</a:t>
            </a:r>
          </a:p>
          <a:p>
            <a:pPr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 typeface="Arial" pitchFamily="34" charset="0"/>
              <a:buChar char="•"/>
            </a:pPr>
            <a:r>
              <a:rPr lang="en-US" sz="2400" dirty="0" smtClean="0"/>
              <a:t>True negative </a:t>
            </a:r>
            <a:r>
              <a:rPr lang="en-US" sz="2400" dirty="0"/>
              <a:t>result is </a:t>
            </a:r>
            <a:r>
              <a:rPr lang="en-US" sz="2400" dirty="0" smtClean="0"/>
              <a:t>desirable </a:t>
            </a:r>
          </a:p>
          <a:p>
            <a:pPr lvl="1" algn="justLow">
              <a:lnSpc>
                <a:spcPct val="114000"/>
              </a:lnSpc>
              <a:spcBef>
                <a:spcPts val="0"/>
              </a:spcBef>
              <a:spcAft>
                <a:spcPts val="600"/>
              </a:spcAft>
              <a:buFont typeface="Arial" pitchFamily="34" charset="0"/>
              <a:buChar char="•"/>
            </a:pPr>
            <a:r>
              <a:rPr lang="en-US" sz="2100" dirty="0" smtClean="0"/>
              <a:t>Re-assurance that they are free from the condition</a:t>
            </a:r>
            <a:endParaRPr lang="en-US" sz="2100" dirty="0"/>
          </a:p>
          <a:p>
            <a:pPr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 typeface="Arial" pitchFamily="34" charset="0"/>
              <a:buChar char="•"/>
            </a:pPr>
            <a:endParaRPr lang="en-US" sz="2400" dirty="0"/>
          </a:p>
          <a:p>
            <a:pPr lvl="1" algn="justLow">
              <a:lnSpc>
                <a:spcPct val="114000"/>
              </a:lnSpc>
              <a:spcBef>
                <a:spcPts val="0"/>
              </a:spcBef>
              <a:spcAft>
                <a:spcPts val="600"/>
              </a:spcAft>
              <a:buFont typeface="Arial" pitchFamily="34" charset="0"/>
              <a:buChar char="•"/>
            </a:pPr>
            <a:endParaRPr lang="en-US" sz="2400" dirty="0" smtClean="0"/>
          </a:p>
          <a:p>
            <a:pPr algn="justLow">
              <a:lnSpc>
                <a:spcPct val="114000"/>
              </a:lnSpc>
              <a:spcBef>
                <a:spcPts val="0"/>
              </a:spcBef>
              <a:spcAft>
                <a:spcPts val="600"/>
              </a:spcAft>
              <a:buFontTx/>
              <a:buNone/>
            </a:pPr>
            <a:endParaRPr lang="en-US" sz="2400" dirty="0" smtClean="0"/>
          </a:p>
          <a:p>
            <a:pPr algn="justLow">
              <a:lnSpc>
                <a:spcPct val="114000"/>
              </a:lnSpc>
              <a:spcBef>
                <a:spcPts val="0"/>
              </a:spcBef>
              <a:spcAft>
                <a:spcPts val="600"/>
              </a:spcAft>
              <a:buFontTx/>
              <a:buNone/>
            </a:pPr>
            <a:endParaRPr lang="en-US" sz="2400" dirty="0" smtClean="0"/>
          </a:p>
        </p:txBody>
      </p:sp>
    </p:spTree>
    <p:extLst>
      <p:ext uri="{BB962C8B-B14F-4D97-AF65-F5344CB8AC3E}">
        <p14:creationId xmlns:p14="http://schemas.microsoft.com/office/powerpoint/2010/main" val="10463986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616790" y="838200"/>
            <a:ext cx="8146211" cy="3429000"/>
          </a:xfrm>
        </p:spPr>
        <p:txBody>
          <a:bodyPr>
            <a:normAutofit/>
          </a:bodyPr>
          <a:lstStyle/>
          <a:p>
            <a:pPr marL="0" indent="0">
              <a:buNone/>
            </a:pPr>
            <a:r>
              <a:rPr lang="en-US" sz="2400" dirty="0" smtClean="0"/>
              <a:t>Performance objectives</a:t>
            </a:r>
          </a:p>
          <a:p>
            <a:pPr marL="0" indent="0">
              <a:buNone/>
            </a:pPr>
            <a:endParaRPr lang="en-US" sz="2400" dirty="0" smtClean="0"/>
          </a:p>
          <a:p>
            <a:pPr>
              <a:buFont typeface="Arial" pitchFamily="34" charset="0"/>
              <a:buChar char="•"/>
            </a:pPr>
            <a:r>
              <a:rPr lang="en-US" sz="2400" dirty="0" smtClean="0"/>
              <a:t>Compute sensitivity, specificity and predictive values of a screening test</a:t>
            </a:r>
          </a:p>
          <a:p>
            <a:pPr>
              <a:buFont typeface="Arial" pitchFamily="34" charset="0"/>
              <a:buChar char="•"/>
            </a:pPr>
            <a:r>
              <a:rPr lang="en-US" sz="2400" dirty="0"/>
              <a:t>Evaluate the performance of a screening test</a:t>
            </a:r>
          </a:p>
          <a:p>
            <a:pPr>
              <a:buFont typeface="Arial" pitchFamily="34" charset="0"/>
              <a:buChar char="•"/>
            </a:pPr>
            <a:endParaRPr lang="en-US" sz="2400" dirty="0" smtClean="0"/>
          </a:p>
          <a:p>
            <a:pPr>
              <a:buNone/>
            </a:pP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1846096" y="-1044896"/>
            <a:ext cx="798618" cy="3955210"/>
          </a:xfrm>
          <a:noFill/>
          <a:effectLst>
            <a:softEdge rad="127000"/>
          </a:effectLst>
        </p:spPr>
        <p:txBody>
          <a:bodyPr vert="vert270">
            <a:normAutofit fontScale="40000" lnSpcReduction="20000"/>
          </a:bodyPr>
          <a:lstStyle/>
          <a:p>
            <a:pPr algn="ctr"/>
            <a:r>
              <a:rPr lang="en-US" sz="5400" dirty="0" smtClean="0">
                <a:solidFill>
                  <a:schemeClr val="tx1"/>
                </a:solidFill>
              </a:rPr>
              <a:t>DEFINITION OF SCREENING</a:t>
            </a:r>
            <a:endParaRPr lang="en-US" sz="5400" dirty="0">
              <a:solidFill>
                <a:schemeClr val="tx1"/>
              </a:solidFill>
            </a:endParaRPr>
          </a:p>
        </p:txBody>
      </p:sp>
      <p:sp>
        <p:nvSpPr>
          <p:cNvPr id="8" name="Content Placeholder 2"/>
          <p:cNvSpPr>
            <a:spLocks noGrp="1"/>
          </p:cNvSpPr>
          <p:nvPr>
            <p:ph idx="1"/>
          </p:nvPr>
        </p:nvSpPr>
        <p:spPr>
          <a:xfrm>
            <a:off x="674954" y="1219200"/>
            <a:ext cx="8001000" cy="5029200"/>
          </a:xfrm>
        </p:spPr>
        <p:txBody>
          <a:bodyPr rtlCol="0">
            <a:normAutofit fontScale="92500" lnSpcReduction="10000"/>
          </a:bodyPr>
          <a:lstStyle/>
          <a:p>
            <a:pPr algn="ctr" eaLnBrk="1" fontAlgn="auto" hangingPunct="1">
              <a:spcAft>
                <a:spcPts val="0"/>
              </a:spcAft>
              <a:buFont typeface="Arial" pitchFamily="34" charset="0"/>
              <a:buNone/>
              <a:defRPr/>
            </a:pPr>
            <a:endParaRPr lang="en-US" b="1" dirty="0" smtClean="0"/>
          </a:p>
          <a:p>
            <a:pPr algn="justLow">
              <a:lnSpc>
                <a:spcPct val="150000"/>
              </a:lnSpc>
              <a:spcBef>
                <a:spcPts val="1200"/>
              </a:spcBef>
              <a:spcAft>
                <a:spcPts val="1200"/>
              </a:spcAft>
              <a:buFontTx/>
              <a:buNone/>
              <a:defRPr/>
            </a:pPr>
            <a:r>
              <a:rPr lang="en-US" sz="2400" dirty="0" smtClean="0"/>
              <a:t>“</a:t>
            </a:r>
            <a:r>
              <a:rPr lang="en-US" sz="2600" dirty="0" smtClean="0"/>
              <a:t>Screening is defined as the search for unrecognized disease or defect by means of rapidly applied tools in apparently healthy individuals not seeking medical care”</a:t>
            </a:r>
          </a:p>
          <a:p>
            <a:pPr algn="justLow">
              <a:lnSpc>
                <a:spcPct val="130000"/>
              </a:lnSpc>
              <a:spcBef>
                <a:spcPts val="600"/>
              </a:spcBef>
              <a:buNone/>
            </a:pPr>
            <a:r>
              <a:rPr lang="en-US" sz="2600" dirty="0" smtClean="0"/>
              <a:t>Screening tools could be </a:t>
            </a:r>
          </a:p>
          <a:p>
            <a:pPr marL="777240" indent="-457200">
              <a:buFont typeface="Arial" pitchFamily="34" charset="0"/>
              <a:buChar char="•"/>
              <a:defRPr/>
            </a:pPr>
            <a:r>
              <a:rPr lang="en-US" sz="2600" dirty="0" smtClean="0"/>
              <a:t>Test consisting a series of questions</a:t>
            </a:r>
          </a:p>
          <a:p>
            <a:pPr marL="777240" indent="-457200">
              <a:buFont typeface="Arial" pitchFamily="34" charset="0"/>
              <a:buChar char="•"/>
              <a:defRPr/>
            </a:pPr>
            <a:r>
              <a:rPr lang="en-US" sz="2600" dirty="0" smtClean="0"/>
              <a:t>Instrument to measure a parameter</a:t>
            </a:r>
          </a:p>
          <a:p>
            <a:pPr marL="777240" indent="-457200">
              <a:buFont typeface="Arial" pitchFamily="34" charset="0"/>
              <a:buChar char="•"/>
              <a:defRPr/>
            </a:pPr>
            <a:r>
              <a:rPr lang="en-US" sz="2600" dirty="0" smtClean="0"/>
              <a:t>Medical examination </a:t>
            </a:r>
          </a:p>
          <a:p>
            <a:pPr marL="777240" indent="-457200">
              <a:buFont typeface="Arial" pitchFamily="34" charset="0"/>
              <a:buChar char="•"/>
              <a:defRPr/>
            </a:pPr>
            <a:r>
              <a:rPr lang="en-US" sz="2600" dirty="0" smtClean="0"/>
              <a:t>Radiological test</a:t>
            </a:r>
          </a:p>
          <a:p>
            <a:pPr marL="777240" indent="-457200">
              <a:buFont typeface="Arial" pitchFamily="34" charset="0"/>
              <a:buChar char="•"/>
              <a:defRPr/>
            </a:pPr>
            <a:r>
              <a:rPr lang="en-US" sz="2600" dirty="0" smtClean="0"/>
              <a:t>Laboratory test </a:t>
            </a:r>
          </a:p>
        </p:txBody>
      </p:sp>
    </p:spTree>
    <p:extLst>
      <p:ext uri="{BB962C8B-B14F-4D97-AF65-F5344CB8AC3E}">
        <p14:creationId xmlns:p14="http://schemas.microsoft.com/office/powerpoint/2010/main" val="39385832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1729767" y="-1349696"/>
            <a:ext cx="798618" cy="3955210"/>
          </a:xfrm>
          <a:noFill/>
          <a:effectLst>
            <a:softEdge rad="127000"/>
          </a:effectLst>
        </p:spPr>
        <p:txBody>
          <a:bodyPr vert="vert270">
            <a:normAutofit fontScale="47500" lnSpcReduction="20000"/>
          </a:bodyPr>
          <a:lstStyle/>
          <a:p>
            <a:pPr algn="ctr"/>
            <a:r>
              <a:rPr lang="en-US" sz="5400" dirty="0" smtClean="0">
                <a:solidFill>
                  <a:schemeClr val="tx1"/>
                </a:solidFill>
              </a:rPr>
              <a:t>OUTCOME OF SCREENING</a:t>
            </a:r>
            <a:endParaRPr lang="en-US" sz="5400" dirty="0">
              <a:solidFill>
                <a:schemeClr val="tx1"/>
              </a:solidFill>
            </a:endParaRPr>
          </a:p>
        </p:txBody>
      </p:sp>
      <p:graphicFrame>
        <p:nvGraphicFramePr>
          <p:cNvPr id="5" name="Diagram 4"/>
          <p:cNvGraphicFramePr/>
          <p:nvPr>
            <p:extLst>
              <p:ext uri="{D42A27DB-BD31-4B8C-83A1-F6EECF244321}">
                <p14:modId xmlns:p14="http://schemas.microsoft.com/office/powerpoint/2010/main" val="2348806122"/>
              </p:ext>
            </p:extLst>
          </p:nvPr>
        </p:nvGraphicFramePr>
        <p:xfrm>
          <a:off x="1547428" y="990600"/>
          <a:ext cx="587465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5793461" y="5366268"/>
            <a:ext cx="1560042" cy="646331"/>
          </a:xfrm>
          <a:prstGeom prst="rect">
            <a:avLst/>
          </a:prstGeom>
          <a:noFill/>
        </p:spPr>
        <p:txBody>
          <a:bodyPr wrap="none" rtlCol="0">
            <a:spAutoFit/>
          </a:bodyPr>
          <a:lstStyle/>
          <a:p>
            <a:r>
              <a:rPr lang="en-US" sz="3600" dirty="0" smtClean="0">
                <a:latin typeface="+mn-lt"/>
              </a:rPr>
              <a:t>Discard</a:t>
            </a:r>
            <a:endParaRPr lang="en-US" sz="3600" dirty="0">
              <a:latin typeface="+mn-lt"/>
            </a:endParaRPr>
          </a:p>
        </p:txBody>
      </p:sp>
      <p:sp>
        <p:nvSpPr>
          <p:cNvPr id="9" name="TextBox 8"/>
          <p:cNvSpPr txBox="1"/>
          <p:nvPr/>
        </p:nvSpPr>
        <p:spPr>
          <a:xfrm>
            <a:off x="1780088" y="5365483"/>
            <a:ext cx="3485249" cy="646331"/>
          </a:xfrm>
          <a:prstGeom prst="rect">
            <a:avLst/>
          </a:prstGeom>
          <a:noFill/>
        </p:spPr>
        <p:txBody>
          <a:bodyPr wrap="none" rtlCol="0">
            <a:spAutoFit/>
          </a:bodyPr>
          <a:lstStyle/>
          <a:p>
            <a:r>
              <a:rPr lang="en-US" sz="3600" dirty="0" smtClean="0">
                <a:latin typeface="+mn-lt"/>
              </a:rPr>
              <a:t>Further evaluation</a:t>
            </a:r>
            <a:endParaRPr lang="en-US" sz="3600" dirty="0">
              <a:latin typeface="+mn-lt"/>
            </a:endParaRPr>
          </a:p>
        </p:txBody>
      </p:sp>
      <p:cxnSp>
        <p:nvCxnSpPr>
          <p:cNvPr id="10" name="Straight Arrow Connector 9"/>
          <p:cNvCxnSpPr/>
          <p:nvPr/>
        </p:nvCxnSpPr>
        <p:spPr>
          <a:xfrm>
            <a:off x="2943384" y="4725185"/>
            <a:ext cx="0" cy="641080"/>
          </a:xfrm>
          <a:prstGeom prst="straightConnector1">
            <a:avLst/>
          </a:prstGeom>
          <a:ln w="571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379691" y="4725185"/>
            <a:ext cx="0" cy="641080"/>
          </a:xfrm>
          <a:prstGeom prst="straightConnector1">
            <a:avLst/>
          </a:prstGeom>
          <a:ln w="571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51946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8563" y="1508760"/>
            <a:ext cx="7652317"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2"/>
          <p:cNvSpPr txBox="1">
            <a:spLocks/>
          </p:cNvSpPr>
          <p:nvPr/>
        </p:nvSpPr>
        <p:spPr>
          <a:xfrm rot="5400000">
            <a:off x="4084585" y="-3088786"/>
            <a:ext cx="798618" cy="7853971"/>
          </a:xfrm>
          <a:prstGeom prst="rect">
            <a:avLst/>
          </a:prstGeom>
          <a:noFill/>
          <a:ln w="50800" cap="sq" cmpd="dbl" algn="ctr">
            <a:solidFill>
              <a:schemeClr val="accent2"/>
            </a:solidFill>
            <a:prstDash val="solid"/>
            <a:miter lim="800000"/>
          </a:ln>
          <a:effectLst>
            <a:softEdge rad="127000"/>
          </a:effectLst>
        </p:spPr>
        <p:txBody>
          <a:bodyPr vert="vert270" lIns="137160" tIns="182880" rIns="137160" bIns="91440">
            <a:normAutofit fontScale="40000" lnSpcReduction="20000"/>
          </a:bodyPr>
          <a:lstStyle>
            <a:lvl1pPr marL="0" indent="0" algn="l" rtl="0" eaLnBrk="1" latinLnBrk="0" hangingPunct="1">
              <a:spcBef>
                <a:spcPts val="700"/>
              </a:spcBef>
              <a:spcAft>
                <a:spcPts val="1000"/>
              </a:spcAft>
              <a:buClr>
                <a:schemeClr val="accent2"/>
              </a:buClr>
              <a:buSzPct val="60000"/>
              <a:buFont typeface="Wingdings"/>
              <a:buNone/>
              <a:defRPr kumimoji="0" sz="1800" kern="1200">
                <a:solidFill>
                  <a:schemeClr val="lt1"/>
                </a:solidFill>
                <a:latin typeface="+mn-lt"/>
                <a:ea typeface="+mn-ea"/>
                <a:cs typeface="+mn-cs"/>
              </a:defRPr>
            </a:lvl1pPr>
            <a:lvl2pPr marL="640080" indent="-274320" algn="l" rtl="0" eaLnBrk="1" latinLnBrk="0" hangingPunct="1">
              <a:spcBef>
                <a:spcPts val="550"/>
              </a:spcBef>
              <a:buClr>
                <a:schemeClr val="accent1"/>
              </a:buClr>
              <a:buSzPct val="70000"/>
              <a:buFont typeface="Wingdings 2"/>
              <a:buNone/>
              <a:defRPr kumimoji="0" sz="1200" kern="1200">
                <a:solidFill>
                  <a:schemeClr val="lt1"/>
                </a:solidFill>
                <a:latin typeface="+mn-lt"/>
                <a:ea typeface="+mn-ea"/>
                <a:cs typeface="+mn-cs"/>
              </a:defRPr>
            </a:lvl2pPr>
            <a:lvl3pPr marL="914400" indent="-228600" algn="l" rtl="0" eaLnBrk="1" latinLnBrk="0" hangingPunct="1">
              <a:spcBef>
                <a:spcPts val="500"/>
              </a:spcBef>
              <a:buClr>
                <a:schemeClr val="accent2"/>
              </a:buClr>
              <a:buSzPct val="75000"/>
              <a:buFont typeface="Wingdings"/>
              <a:buNone/>
              <a:defRPr kumimoji="0" sz="1000" kern="1200">
                <a:solidFill>
                  <a:schemeClr val="lt1"/>
                </a:solidFill>
                <a:latin typeface="+mn-lt"/>
                <a:ea typeface="+mn-ea"/>
                <a:cs typeface="+mn-cs"/>
              </a:defRPr>
            </a:lvl3pPr>
            <a:lvl4pPr marL="1371600" indent="-228600" algn="l" rtl="0" eaLnBrk="1" latinLnBrk="0" hangingPunct="1">
              <a:spcBef>
                <a:spcPts val="400"/>
              </a:spcBef>
              <a:buClr>
                <a:schemeClr val="accent3"/>
              </a:buClr>
              <a:buSzPct val="75000"/>
              <a:buFont typeface="Wingdings"/>
              <a:buNone/>
              <a:defRPr kumimoji="0" sz="900" kern="1200">
                <a:solidFill>
                  <a:schemeClr val="lt1"/>
                </a:solidFill>
                <a:latin typeface="+mn-lt"/>
                <a:ea typeface="+mn-ea"/>
                <a:cs typeface="+mn-cs"/>
              </a:defRPr>
            </a:lvl4pPr>
            <a:lvl5pPr marL="1828800" indent="-228600" algn="l" rtl="0" eaLnBrk="1" latinLnBrk="0" hangingPunct="1">
              <a:spcBef>
                <a:spcPts val="400"/>
              </a:spcBef>
              <a:buClr>
                <a:schemeClr val="accent4"/>
              </a:buClr>
              <a:buSzPct val="65000"/>
              <a:buFont typeface="Wingdings"/>
              <a:buNone/>
              <a:defRPr kumimoji="0" sz="900" kern="1200">
                <a:solidFill>
                  <a:schemeClr val="lt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lt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lt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lt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lt1"/>
                </a:solidFill>
                <a:latin typeface="+mn-lt"/>
                <a:ea typeface="+mn-ea"/>
                <a:cs typeface="+mn-cs"/>
              </a:defRPr>
            </a:lvl9pPr>
          </a:lstStyle>
          <a:p>
            <a:pPr algn="ctr"/>
            <a:r>
              <a:rPr lang="en-US" sz="5400" dirty="0" smtClean="0">
                <a:solidFill>
                  <a:schemeClr val="tx1"/>
                </a:solidFill>
              </a:rPr>
              <a:t>NATURAL HISTORY OF DISEASE AND LEVELS OF PREVENTION</a:t>
            </a:r>
            <a:endParaRPr lang="en-US" sz="5400" dirty="0">
              <a:solidFill>
                <a:schemeClr val="tx1"/>
              </a:solidFill>
            </a:endParaRPr>
          </a:p>
        </p:txBody>
      </p:sp>
    </p:spTree>
    <p:extLst>
      <p:ext uri="{BB962C8B-B14F-4D97-AF65-F5344CB8AC3E}">
        <p14:creationId xmlns:p14="http://schemas.microsoft.com/office/powerpoint/2010/main" val="31861463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1671602" y="-1197296"/>
            <a:ext cx="798618" cy="3955210"/>
          </a:xfrm>
          <a:noFill/>
          <a:effectLst>
            <a:softEdge rad="127000"/>
          </a:effectLst>
        </p:spPr>
        <p:txBody>
          <a:bodyPr vert="vert270">
            <a:normAutofit fontScale="47500" lnSpcReduction="20000"/>
          </a:bodyPr>
          <a:lstStyle/>
          <a:p>
            <a:pPr algn="ctr"/>
            <a:r>
              <a:rPr lang="en-US" sz="5400" dirty="0" smtClean="0">
                <a:solidFill>
                  <a:schemeClr val="tx1"/>
                </a:solidFill>
              </a:rPr>
              <a:t>CONCEPT OF LEAD TIME</a:t>
            </a:r>
            <a:endParaRPr lang="en-US" sz="5400" dirty="0">
              <a:solidFill>
                <a:schemeClr val="tx1"/>
              </a:solidFill>
            </a:endParaRPr>
          </a:p>
        </p:txBody>
      </p:sp>
      <p:pic>
        <p:nvPicPr>
          <p:cNvPr id="5" name="Picture 2"/>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rcRect/>
          <a:stretch>
            <a:fillRect/>
          </a:stretch>
        </p:blipFill>
        <p:spPr bwMode="auto">
          <a:xfrm>
            <a:off x="609602" y="1828800"/>
            <a:ext cx="8313737" cy="4229100"/>
          </a:xfrm>
          <a:prstGeom prst="rect">
            <a:avLst/>
          </a:prstGeom>
          <a:noFill/>
          <a:ln w="9525">
            <a:noFill/>
            <a:miter lim="800000"/>
            <a:headEnd/>
            <a:tailEnd/>
          </a:ln>
        </p:spPr>
      </p:pic>
      <p:sp>
        <p:nvSpPr>
          <p:cNvPr id="4" name="Oval 3"/>
          <p:cNvSpPr/>
          <p:nvPr/>
        </p:nvSpPr>
        <p:spPr>
          <a:xfrm>
            <a:off x="8294552" y="4267200"/>
            <a:ext cx="512458" cy="762000"/>
          </a:xfrm>
          <a:prstGeom prst="ellipse">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762000" y="457200"/>
            <a:ext cx="7924800" cy="6248400"/>
          </a:xfrm>
        </p:spPr>
        <p:txBody>
          <a:bodyPr rtlCol="0">
            <a:normAutofit fontScale="85000" lnSpcReduction="10000"/>
          </a:bodyPr>
          <a:lstStyle/>
          <a:p>
            <a:pPr>
              <a:lnSpc>
                <a:spcPct val="150000"/>
              </a:lnSpc>
              <a:spcBef>
                <a:spcPts val="0"/>
              </a:spcBef>
              <a:buNone/>
            </a:pPr>
            <a:r>
              <a:rPr lang="en-US" sz="2000" b="1" dirty="0" smtClean="0"/>
              <a:t>DIFFERENCE BETWEEN SCREENING AND</a:t>
            </a:r>
          </a:p>
          <a:p>
            <a:pPr>
              <a:lnSpc>
                <a:spcPct val="150000"/>
              </a:lnSpc>
              <a:spcBef>
                <a:spcPts val="0"/>
              </a:spcBef>
              <a:buNone/>
            </a:pPr>
            <a:endParaRPr lang="en-US" sz="2000" b="1" dirty="0" smtClean="0"/>
          </a:p>
          <a:p>
            <a:pPr>
              <a:lnSpc>
                <a:spcPct val="150000"/>
              </a:lnSpc>
              <a:spcBef>
                <a:spcPts val="0"/>
              </a:spcBef>
              <a:buNone/>
            </a:pPr>
            <a:r>
              <a:rPr lang="en-US" sz="2000" b="1" dirty="0" smtClean="0"/>
              <a:t>Periodic examination</a:t>
            </a:r>
          </a:p>
          <a:p>
            <a:pPr>
              <a:lnSpc>
                <a:spcPct val="150000"/>
              </a:lnSpc>
              <a:spcBef>
                <a:spcPts val="0"/>
              </a:spcBef>
              <a:buFontTx/>
              <a:buNone/>
            </a:pPr>
            <a:r>
              <a:rPr lang="en-US" sz="2000" b="1" dirty="0" smtClean="0"/>
              <a:t>	</a:t>
            </a:r>
            <a:r>
              <a:rPr lang="en-US" sz="2000" dirty="0" smtClean="0"/>
              <a:t>Seeking of medical care at intervals to evaluate health status and to detect any health problem without the presence of any complaint. In periodic examination, different systems are looked at and a series of investigations are applied.</a:t>
            </a:r>
          </a:p>
          <a:p>
            <a:pPr>
              <a:lnSpc>
                <a:spcPct val="150000"/>
              </a:lnSpc>
              <a:spcBef>
                <a:spcPts val="0"/>
              </a:spcBef>
              <a:buFontTx/>
              <a:buNone/>
            </a:pPr>
            <a:endParaRPr lang="en-US" sz="2000" dirty="0" smtClean="0"/>
          </a:p>
          <a:p>
            <a:pPr>
              <a:spcBef>
                <a:spcPts val="0"/>
              </a:spcBef>
              <a:buNone/>
            </a:pPr>
            <a:r>
              <a:rPr lang="en-US" sz="2000" b="1" dirty="0"/>
              <a:t>Case finding </a:t>
            </a:r>
            <a:endParaRPr lang="en-US" sz="2000" dirty="0"/>
          </a:p>
          <a:p>
            <a:pPr algn="justLow">
              <a:lnSpc>
                <a:spcPct val="150000"/>
              </a:lnSpc>
              <a:spcBef>
                <a:spcPts val="0"/>
              </a:spcBef>
              <a:buFontTx/>
              <a:buNone/>
            </a:pPr>
            <a:r>
              <a:rPr lang="en-US" sz="2000" dirty="0"/>
              <a:t>	The use of a clinical, laboratory or non laboratory test to detect disease in individuals seeking health care for other reasons. The aim of identifying diabetes among pregnant women is an example of case finding. </a:t>
            </a:r>
            <a:endParaRPr lang="en-US" sz="2000" dirty="0" smtClean="0"/>
          </a:p>
          <a:p>
            <a:pPr algn="justLow">
              <a:lnSpc>
                <a:spcPct val="150000"/>
              </a:lnSpc>
              <a:spcBef>
                <a:spcPts val="0"/>
              </a:spcBef>
              <a:buFontTx/>
              <a:buNone/>
            </a:pPr>
            <a:endParaRPr lang="en-US" sz="2000" dirty="0" smtClean="0"/>
          </a:p>
          <a:p>
            <a:pPr algn="justLow">
              <a:lnSpc>
                <a:spcPct val="150000"/>
              </a:lnSpc>
              <a:spcBef>
                <a:spcPts val="0"/>
              </a:spcBef>
              <a:buNone/>
            </a:pPr>
            <a:r>
              <a:rPr lang="en-US" sz="2000" b="1" dirty="0"/>
              <a:t>Diagnosis</a:t>
            </a:r>
            <a:endParaRPr lang="en-US" sz="2000" dirty="0"/>
          </a:p>
          <a:p>
            <a:pPr algn="justLow">
              <a:lnSpc>
                <a:spcPct val="150000"/>
              </a:lnSpc>
              <a:spcBef>
                <a:spcPts val="0"/>
              </a:spcBef>
              <a:buFontTx/>
              <a:buNone/>
            </a:pPr>
            <a:r>
              <a:rPr lang="en-US" sz="2000" dirty="0"/>
              <a:t>	A procedure to confirm or refute the existence of a disease or abnormality among those seeking medical care with a specific complaint. </a:t>
            </a:r>
            <a:r>
              <a:rPr lang="en-US" sz="2000" dirty="0" smtClean="0"/>
              <a:t>Achieved </a:t>
            </a:r>
            <a:r>
              <a:rPr lang="en-US" sz="2000" dirty="0"/>
              <a:t>by obtaining medical history, clinical examination and the application of laboratory or non laboratory tests. </a:t>
            </a:r>
          </a:p>
          <a:p>
            <a:pPr algn="justLow">
              <a:lnSpc>
                <a:spcPct val="150000"/>
              </a:lnSpc>
              <a:spcBef>
                <a:spcPts val="1200"/>
              </a:spcBef>
              <a:spcAft>
                <a:spcPts val="1200"/>
              </a:spcAft>
              <a:buFontTx/>
              <a:buNone/>
            </a:pPr>
            <a:endParaRPr lang="en-US" sz="2400" dirty="0"/>
          </a:p>
          <a:p>
            <a:pPr>
              <a:lnSpc>
                <a:spcPct val="150000"/>
              </a:lnSpc>
              <a:spcBef>
                <a:spcPts val="0"/>
              </a:spcBef>
              <a:buFontTx/>
              <a:buNone/>
            </a:pPr>
            <a:endParaRPr lang="en-US" sz="2400" dirty="0" smtClean="0"/>
          </a:p>
          <a:p>
            <a:pPr lvl="2">
              <a:spcBef>
                <a:spcPts val="1200"/>
              </a:spcBef>
              <a:spcAft>
                <a:spcPts val="1200"/>
              </a:spcAft>
              <a:buFont typeface="Arial" pitchFamily="34" charset="0"/>
              <a:buChar char="•"/>
            </a:pPr>
            <a:endParaRPr lang="en-US" sz="2600" dirty="0" smtClean="0"/>
          </a:p>
          <a:p>
            <a:pPr algn="justLow">
              <a:lnSpc>
                <a:spcPct val="130000"/>
              </a:lnSpc>
              <a:spcBef>
                <a:spcPts val="600"/>
              </a:spcBef>
              <a:buNone/>
            </a:pPr>
            <a:endParaRPr lang="en-US" dirty="0" smtClean="0"/>
          </a:p>
        </p:txBody>
      </p:sp>
    </p:spTree>
    <p:extLst>
      <p:ext uri="{BB962C8B-B14F-4D97-AF65-F5344CB8AC3E}">
        <p14:creationId xmlns:p14="http://schemas.microsoft.com/office/powerpoint/2010/main" val="22248947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1962426" y="-1197296"/>
            <a:ext cx="798618" cy="3955210"/>
          </a:xfrm>
          <a:noFill/>
          <a:effectLst>
            <a:softEdge rad="127000"/>
          </a:effectLst>
        </p:spPr>
        <p:txBody>
          <a:bodyPr vert="vert270">
            <a:normAutofit fontScale="32500" lnSpcReduction="20000"/>
          </a:bodyPr>
          <a:lstStyle/>
          <a:p>
            <a:pPr algn="ctr"/>
            <a:r>
              <a:rPr lang="en-US" sz="5400" dirty="0" smtClean="0">
                <a:solidFill>
                  <a:schemeClr val="tx1"/>
                </a:solidFill>
              </a:rPr>
              <a:t>SCREENING &amp; DIAGNOSTIC TEST</a:t>
            </a:r>
            <a:endParaRPr lang="en-US" sz="5400" dirty="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925746477"/>
              </p:ext>
            </p:extLst>
          </p:nvPr>
        </p:nvGraphicFramePr>
        <p:xfrm>
          <a:off x="762000" y="1295400"/>
          <a:ext cx="8000998" cy="5100137"/>
        </p:xfrm>
        <a:graphic>
          <a:graphicData uri="http://schemas.openxmlformats.org/drawingml/2006/table">
            <a:tbl>
              <a:tblPr/>
              <a:tblGrid>
                <a:gridCol w="3777311"/>
                <a:gridCol w="400139"/>
                <a:gridCol w="3823548"/>
              </a:tblGrid>
              <a:tr h="429491">
                <a:tc>
                  <a:txBody>
                    <a:bodyPr/>
                    <a:lstStyle/>
                    <a:p>
                      <a:pPr marL="0" marR="0" algn="justLow" rtl="0">
                        <a:lnSpc>
                          <a:spcPct val="130000"/>
                        </a:lnSpc>
                        <a:spcBef>
                          <a:spcPts val="200"/>
                        </a:spcBef>
                        <a:spcAft>
                          <a:spcPts val="200"/>
                        </a:spcAft>
                      </a:pPr>
                      <a:r>
                        <a:rPr lang="en-US" sz="2400" b="1" dirty="0">
                          <a:latin typeface="+mn-lt"/>
                          <a:ea typeface="Times New Roman"/>
                        </a:rPr>
                        <a:t>Screening tests</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0">
                        <a:lnSpc>
                          <a:spcPct val="130000"/>
                        </a:lnSpc>
                        <a:spcBef>
                          <a:spcPts val="200"/>
                        </a:spcBef>
                        <a:spcAft>
                          <a:spcPts val="200"/>
                        </a:spcAft>
                      </a:pPr>
                      <a:endParaRPr lang="en-US" sz="2400" b="1" dirty="0">
                        <a:latin typeface="+mn-lt"/>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justLow" rtl="0">
                        <a:lnSpc>
                          <a:spcPct val="130000"/>
                        </a:lnSpc>
                        <a:spcBef>
                          <a:spcPts val="200"/>
                        </a:spcBef>
                        <a:spcAft>
                          <a:spcPts val="200"/>
                        </a:spcAft>
                      </a:pPr>
                      <a:r>
                        <a:rPr lang="en-US" sz="2400" b="1" dirty="0">
                          <a:latin typeface="+mn-lt"/>
                          <a:ea typeface="Times New Roman"/>
                        </a:rPr>
                        <a:t>Diagnostic tests</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858983">
                <a:tc>
                  <a:txBody>
                    <a:bodyPr/>
                    <a:lstStyle/>
                    <a:p>
                      <a:pPr marL="0" marR="0" algn="justLow" rtl="0">
                        <a:lnSpc>
                          <a:spcPct val="130000"/>
                        </a:lnSpc>
                        <a:spcBef>
                          <a:spcPts val="200"/>
                        </a:spcBef>
                        <a:spcAft>
                          <a:spcPts val="200"/>
                        </a:spcAft>
                      </a:pPr>
                      <a:r>
                        <a:rPr lang="en-US" sz="2000" dirty="0">
                          <a:latin typeface="+mn-lt"/>
                          <a:ea typeface="Times New Roman"/>
                        </a:rPr>
                        <a:t>Applied to apparently healthy or asymptomatic</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justLow" rtl="0">
                        <a:lnSpc>
                          <a:spcPct val="130000"/>
                        </a:lnSpc>
                        <a:spcBef>
                          <a:spcPts val="200"/>
                        </a:spcBef>
                        <a:spcAft>
                          <a:spcPts val="200"/>
                        </a:spcAft>
                      </a:pPr>
                      <a:endParaRPr lang="en-US" sz="2000" dirty="0">
                        <a:latin typeface="+mn-lt"/>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justLow" rtl="0">
                        <a:lnSpc>
                          <a:spcPct val="130000"/>
                        </a:lnSpc>
                        <a:spcBef>
                          <a:spcPts val="200"/>
                        </a:spcBef>
                        <a:spcAft>
                          <a:spcPts val="200"/>
                        </a:spcAft>
                      </a:pPr>
                      <a:r>
                        <a:rPr lang="en-US" sz="2000" dirty="0">
                          <a:latin typeface="+mn-lt"/>
                          <a:ea typeface="Times New Roman"/>
                        </a:rPr>
                        <a:t>Applied to those with specific complaint or suggestive signs or symptoms</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429491">
                <a:tc>
                  <a:txBody>
                    <a:bodyPr/>
                    <a:lstStyle/>
                    <a:p>
                      <a:pPr marL="0" marR="0" algn="justLow" rtl="0">
                        <a:lnSpc>
                          <a:spcPct val="130000"/>
                        </a:lnSpc>
                        <a:spcBef>
                          <a:spcPts val="200"/>
                        </a:spcBef>
                        <a:spcAft>
                          <a:spcPts val="200"/>
                        </a:spcAft>
                      </a:pPr>
                      <a:r>
                        <a:rPr lang="en-US" sz="2000" dirty="0">
                          <a:latin typeface="+mn-lt"/>
                          <a:ea typeface="Times New Roman"/>
                        </a:rPr>
                        <a:t>Applied to a group of individuals</a:t>
                      </a:r>
                    </a:p>
                  </a:txBody>
                  <a:tcPr marL="68580" marR="68580" marT="0" marB="0">
                    <a:lnL>
                      <a:noFill/>
                    </a:lnL>
                    <a:lnR>
                      <a:noFill/>
                    </a:lnR>
                    <a:lnT>
                      <a:noFill/>
                    </a:lnT>
                    <a:lnB>
                      <a:noFill/>
                    </a:lnB>
                  </a:tcPr>
                </a:tc>
                <a:tc>
                  <a:txBody>
                    <a:bodyPr/>
                    <a:lstStyle/>
                    <a:p>
                      <a:pPr marL="0" marR="0" algn="justLow" rtl="0">
                        <a:lnSpc>
                          <a:spcPct val="130000"/>
                        </a:lnSpc>
                        <a:spcBef>
                          <a:spcPts val="200"/>
                        </a:spcBef>
                        <a:spcAft>
                          <a:spcPts val="200"/>
                        </a:spcAft>
                      </a:pPr>
                      <a:endParaRPr lang="en-US" sz="2000" dirty="0">
                        <a:latin typeface="+mn-lt"/>
                        <a:ea typeface="Times New Roman"/>
                      </a:endParaRPr>
                    </a:p>
                  </a:txBody>
                  <a:tcPr marL="68580" marR="68580" marT="0" marB="0">
                    <a:lnL>
                      <a:noFill/>
                    </a:lnL>
                    <a:lnR>
                      <a:noFill/>
                    </a:lnR>
                    <a:lnT>
                      <a:noFill/>
                    </a:lnT>
                    <a:lnB>
                      <a:noFill/>
                    </a:lnB>
                  </a:tcPr>
                </a:tc>
                <a:tc>
                  <a:txBody>
                    <a:bodyPr/>
                    <a:lstStyle/>
                    <a:p>
                      <a:pPr marL="0" marR="0" algn="justLow" rtl="0">
                        <a:lnSpc>
                          <a:spcPct val="130000"/>
                        </a:lnSpc>
                        <a:spcBef>
                          <a:spcPts val="200"/>
                        </a:spcBef>
                        <a:spcAft>
                          <a:spcPts val="200"/>
                        </a:spcAft>
                      </a:pPr>
                      <a:r>
                        <a:rPr lang="en-US" sz="2000" dirty="0">
                          <a:latin typeface="+mn-lt"/>
                          <a:ea typeface="Times New Roman"/>
                        </a:rPr>
                        <a:t>Applied to a single person</a:t>
                      </a:r>
                    </a:p>
                  </a:txBody>
                  <a:tcPr marL="68580" marR="68580" marT="0" marB="0">
                    <a:lnL>
                      <a:noFill/>
                    </a:lnL>
                    <a:lnR>
                      <a:noFill/>
                    </a:lnR>
                    <a:lnT>
                      <a:noFill/>
                    </a:lnT>
                    <a:lnB>
                      <a:noFill/>
                    </a:lnB>
                  </a:tcPr>
                </a:tc>
              </a:tr>
              <a:tr h="1288474">
                <a:tc>
                  <a:txBody>
                    <a:bodyPr/>
                    <a:lstStyle/>
                    <a:p>
                      <a:pPr marL="0" marR="0" algn="justLow" rtl="0">
                        <a:lnSpc>
                          <a:spcPct val="130000"/>
                        </a:lnSpc>
                        <a:spcBef>
                          <a:spcPts val="200"/>
                        </a:spcBef>
                        <a:spcAft>
                          <a:spcPts val="200"/>
                        </a:spcAft>
                      </a:pPr>
                      <a:r>
                        <a:rPr lang="en-US" sz="2000" dirty="0">
                          <a:latin typeface="+mn-lt"/>
                          <a:ea typeface="Times New Roman"/>
                        </a:rPr>
                        <a:t>Results are based on one criterion</a:t>
                      </a:r>
                    </a:p>
                  </a:txBody>
                  <a:tcPr marL="68580" marR="68580" marT="0" marB="0">
                    <a:lnL>
                      <a:noFill/>
                    </a:lnL>
                    <a:lnR>
                      <a:noFill/>
                    </a:lnR>
                    <a:lnT>
                      <a:noFill/>
                    </a:lnT>
                    <a:lnB>
                      <a:noFill/>
                    </a:lnB>
                  </a:tcPr>
                </a:tc>
                <a:tc>
                  <a:txBody>
                    <a:bodyPr/>
                    <a:lstStyle/>
                    <a:p>
                      <a:pPr marL="0" marR="0" algn="justLow" rtl="0">
                        <a:lnSpc>
                          <a:spcPct val="130000"/>
                        </a:lnSpc>
                        <a:spcBef>
                          <a:spcPts val="200"/>
                        </a:spcBef>
                        <a:spcAft>
                          <a:spcPts val="200"/>
                        </a:spcAft>
                      </a:pPr>
                      <a:endParaRPr lang="en-US" sz="2000" dirty="0">
                        <a:latin typeface="+mn-lt"/>
                        <a:ea typeface="Times New Roman"/>
                      </a:endParaRPr>
                    </a:p>
                  </a:txBody>
                  <a:tcPr marL="68580" marR="68580" marT="0" marB="0">
                    <a:lnL>
                      <a:noFill/>
                    </a:lnL>
                    <a:lnR>
                      <a:noFill/>
                    </a:lnR>
                    <a:lnT>
                      <a:noFill/>
                    </a:lnT>
                    <a:lnB>
                      <a:noFill/>
                    </a:lnB>
                  </a:tcPr>
                </a:tc>
                <a:tc>
                  <a:txBody>
                    <a:bodyPr/>
                    <a:lstStyle/>
                    <a:p>
                      <a:pPr marL="0" marR="0" algn="justLow" rtl="0">
                        <a:lnSpc>
                          <a:spcPct val="130000"/>
                        </a:lnSpc>
                        <a:spcBef>
                          <a:spcPts val="200"/>
                        </a:spcBef>
                        <a:spcAft>
                          <a:spcPts val="200"/>
                        </a:spcAft>
                      </a:pPr>
                      <a:r>
                        <a:rPr lang="en-US" sz="2000" dirty="0">
                          <a:latin typeface="+mn-lt"/>
                          <a:ea typeface="Times New Roman"/>
                        </a:rPr>
                        <a:t>Results are based on the evaluation of a number of symptoms, signs and result of investigations</a:t>
                      </a:r>
                    </a:p>
                  </a:txBody>
                  <a:tcPr marL="68580" marR="68580" marT="0" marB="0">
                    <a:lnL>
                      <a:noFill/>
                    </a:lnL>
                    <a:lnR>
                      <a:noFill/>
                    </a:lnR>
                    <a:lnT>
                      <a:noFill/>
                    </a:lnT>
                    <a:lnB>
                      <a:noFill/>
                    </a:lnB>
                  </a:tcPr>
                </a:tc>
              </a:tr>
              <a:tr h="429491">
                <a:tc>
                  <a:txBody>
                    <a:bodyPr/>
                    <a:lstStyle/>
                    <a:p>
                      <a:pPr marL="0" marR="0" algn="justLow" rtl="0">
                        <a:lnSpc>
                          <a:spcPct val="130000"/>
                        </a:lnSpc>
                        <a:spcBef>
                          <a:spcPts val="200"/>
                        </a:spcBef>
                        <a:spcAft>
                          <a:spcPts val="200"/>
                        </a:spcAft>
                      </a:pPr>
                      <a:r>
                        <a:rPr lang="en-US" sz="2000">
                          <a:latin typeface="+mn-lt"/>
                          <a:ea typeface="Times New Roman"/>
                        </a:rPr>
                        <a:t>Results are not conclusive</a:t>
                      </a:r>
                    </a:p>
                  </a:txBody>
                  <a:tcPr marL="68580" marR="68580" marT="0" marB="0">
                    <a:lnL>
                      <a:noFill/>
                    </a:lnL>
                    <a:lnR>
                      <a:noFill/>
                    </a:lnR>
                    <a:lnT>
                      <a:noFill/>
                    </a:lnT>
                    <a:lnB>
                      <a:noFill/>
                    </a:lnB>
                  </a:tcPr>
                </a:tc>
                <a:tc>
                  <a:txBody>
                    <a:bodyPr/>
                    <a:lstStyle/>
                    <a:p>
                      <a:pPr marL="0" marR="0" algn="justLow" rtl="0">
                        <a:lnSpc>
                          <a:spcPct val="130000"/>
                        </a:lnSpc>
                        <a:spcBef>
                          <a:spcPts val="200"/>
                        </a:spcBef>
                        <a:spcAft>
                          <a:spcPts val="200"/>
                        </a:spcAft>
                      </a:pPr>
                      <a:endParaRPr lang="en-US" sz="2000">
                        <a:latin typeface="+mn-lt"/>
                        <a:ea typeface="Times New Roman"/>
                      </a:endParaRPr>
                    </a:p>
                  </a:txBody>
                  <a:tcPr marL="68580" marR="68580" marT="0" marB="0">
                    <a:lnL>
                      <a:noFill/>
                    </a:lnL>
                    <a:lnR>
                      <a:noFill/>
                    </a:lnR>
                    <a:lnT>
                      <a:noFill/>
                    </a:lnT>
                    <a:lnB>
                      <a:noFill/>
                    </a:lnB>
                  </a:tcPr>
                </a:tc>
                <a:tc>
                  <a:txBody>
                    <a:bodyPr/>
                    <a:lstStyle/>
                    <a:p>
                      <a:pPr marL="0" marR="0" algn="justLow" rtl="0">
                        <a:lnSpc>
                          <a:spcPct val="130000"/>
                        </a:lnSpc>
                        <a:spcBef>
                          <a:spcPts val="200"/>
                        </a:spcBef>
                        <a:spcAft>
                          <a:spcPts val="200"/>
                        </a:spcAft>
                      </a:pPr>
                      <a:r>
                        <a:rPr lang="en-US" sz="2000" dirty="0">
                          <a:latin typeface="+mn-lt"/>
                          <a:ea typeface="Times New Roman"/>
                        </a:rPr>
                        <a:t>Results are conclusive and final</a:t>
                      </a:r>
                    </a:p>
                  </a:txBody>
                  <a:tcPr marL="68580" marR="68580" marT="0" marB="0">
                    <a:lnL>
                      <a:noFill/>
                    </a:lnL>
                    <a:lnR>
                      <a:noFill/>
                    </a:lnR>
                    <a:lnT>
                      <a:noFill/>
                    </a:lnT>
                    <a:lnB>
                      <a:noFill/>
                    </a:lnB>
                  </a:tcPr>
                </a:tc>
              </a:tr>
              <a:tr h="429491">
                <a:tc>
                  <a:txBody>
                    <a:bodyPr/>
                    <a:lstStyle/>
                    <a:p>
                      <a:pPr marL="0" marR="0" algn="justLow" rtl="0">
                        <a:lnSpc>
                          <a:spcPct val="130000"/>
                        </a:lnSpc>
                        <a:spcBef>
                          <a:spcPts val="200"/>
                        </a:spcBef>
                        <a:spcAft>
                          <a:spcPts val="200"/>
                        </a:spcAft>
                      </a:pPr>
                      <a:r>
                        <a:rPr lang="en-US" sz="2000">
                          <a:latin typeface="+mn-lt"/>
                          <a:ea typeface="Times New Roman"/>
                        </a:rPr>
                        <a:t>Less accurate</a:t>
                      </a:r>
                    </a:p>
                  </a:txBody>
                  <a:tcPr marL="68580" marR="68580" marT="0" marB="0">
                    <a:lnL>
                      <a:noFill/>
                    </a:lnL>
                    <a:lnR>
                      <a:noFill/>
                    </a:lnR>
                    <a:lnT>
                      <a:noFill/>
                    </a:lnT>
                    <a:lnB>
                      <a:noFill/>
                    </a:lnB>
                  </a:tcPr>
                </a:tc>
                <a:tc>
                  <a:txBody>
                    <a:bodyPr/>
                    <a:lstStyle/>
                    <a:p>
                      <a:pPr marL="0" marR="0" algn="justLow" rtl="0">
                        <a:lnSpc>
                          <a:spcPct val="130000"/>
                        </a:lnSpc>
                        <a:spcBef>
                          <a:spcPts val="200"/>
                        </a:spcBef>
                        <a:spcAft>
                          <a:spcPts val="200"/>
                        </a:spcAft>
                      </a:pPr>
                      <a:endParaRPr lang="en-US" sz="2000">
                        <a:latin typeface="+mn-lt"/>
                        <a:ea typeface="Times New Roman"/>
                      </a:endParaRPr>
                    </a:p>
                  </a:txBody>
                  <a:tcPr marL="68580" marR="68580" marT="0" marB="0">
                    <a:lnL>
                      <a:noFill/>
                    </a:lnL>
                    <a:lnR>
                      <a:noFill/>
                    </a:lnR>
                    <a:lnT>
                      <a:noFill/>
                    </a:lnT>
                    <a:lnB>
                      <a:noFill/>
                    </a:lnB>
                  </a:tcPr>
                </a:tc>
                <a:tc>
                  <a:txBody>
                    <a:bodyPr/>
                    <a:lstStyle/>
                    <a:p>
                      <a:pPr marL="0" marR="0" algn="justLow" rtl="0">
                        <a:lnSpc>
                          <a:spcPct val="130000"/>
                        </a:lnSpc>
                        <a:spcBef>
                          <a:spcPts val="200"/>
                        </a:spcBef>
                        <a:spcAft>
                          <a:spcPts val="200"/>
                        </a:spcAft>
                      </a:pPr>
                      <a:r>
                        <a:rPr lang="en-US" sz="2000" dirty="0">
                          <a:latin typeface="+mn-lt"/>
                          <a:ea typeface="Times New Roman"/>
                        </a:rPr>
                        <a:t>More accurate</a:t>
                      </a:r>
                    </a:p>
                  </a:txBody>
                  <a:tcPr marL="68580" marR="68580" marT="0" marB="0">
                    <a:lnL>
                      <a:noFill/>
                    </a:lnL>
                    <a:lnR>
                      <a:noFill/>
                    </a:lnR>
                    <a:lnT>
                      <a:noFill/>
                    </a:lnT>
                    <a:lnB>
                      <a:noFill/>
                    </a:lnB>
                  </a:tcPr>
                </a:tc>
              </a:tr>
              <a:tr h="429491">
                <a:tc>
                  <a:txBody>
                    <a:bodyPr/>
                    <a:lstStyle/>
                    <a:p>
                      <a:pPr marL="0" marR="0" algn="justLow" rtl="0">
                        <a:lnSpc>
                          <a:spcPct val="130000"/>
                        </a:lnSpc>
                        <a:spcBef>
                          <a:spcPts val="200"/>
                        </a:spcBef>
                        <a:spcAft>
                          <a:spcPts val="200"/>
                        </a:spcAft>
                      </a:pPr>
                      <a:r>
                        <a:rPr lang="en-US" sz="2000">
                          <a:latin typeface="+mn-lt"/>
                          <a:ea typeface="Times New Roman"/>
                        </a:rPr>
                        <a:t>Less expensive</a:t>
                      </a:r>
                    </a:p>
                  </a:txBody>
                  <a:tcPr marL="68580" marR="68580" marT="0" marB="0">
                    <a:lnL>
                      <a:noFill/>
                    </a:lnL>
                    <a:lnR>
                      <a:noFill/>
                    </a:lnR>
                    <a:lnT>
                      <a:noFill/>
                    </a:lnT>
                    <a:lnB>
                      <a:noFill/>
                    </a:lnB>
                  </a:tcPr>
                </a:tc>
                <a:tc>
                  <a:txBody>
                    <a:bodyPr/>
                    <a:lstStyle/>
                    <a:p>
                      <a:pPr marL="0" marR="0" algn="justLow" rtl="0">
                        <a:lnSpc>
                          <a:spcPct val="130000"/>
                        </a:lnSpc>
                        <a:spcBef>
                          <a:spcPts val="200"/>
                        </a:spcBef>
                        <a:spcAft>
                          <a:spcPts val="200"/>
                        </a:spcAft>
                      </a:pPr>
                      <a:endParaRPr lang="en-US" sz="2000">
                        <a:latin typeface="+mn-lt"/>
                        <a:ea typeface="Times New Roman"/>
                      </a:endParaRPr>
                    </a:p>
                  </a:txBody>
                  <a:tcPr marL="68580" marR="68580" marT="0" marB="0">
                    <a:lnL>
                      <a:noFill/>
                    </a:lnL>
                    <a:lnR>
                      <a:noFill/>
                    </a:lnR>
                    <a:lnT>
                      <a:noFill/>
                    </a:lnT>
                    <a:lnB>
                      <a:noFill/>
                    </a:lnB>
                  </a:tcPr>
                </a:tc>
                <a:tc>
                  <a:txBody>
                    <a:bodyPr/>
                    <a:lstStyle/>
                    <a:p>
                      <a:pPr marL="0" marR="0" algn="justLow" rtl="0">
                        <a:lnSpc>
                          <a:spcPct val="130000"/>
                        </a:lnSpc>
                        <a:spcBef>
                          <a:spcPts val="200"/>
                        </a:spcBef>
                        <a:spcAft>
                          <a:spcPts val="200"/>
                        </a:spcAft>
                      </a:pPr>
                      <a:r>
                        <a:rPr lang="en-US" sz="2000" dirty="0">
                          <a:latin typeface="+mn-lt"/>
                          <a:ea typeface="Times New Roman"/>
                        </a:rPr>
                        <a:t>More expensive</a:t>
                      </a:r>
                    </a:p>
                  </a:txBody>
                  <a:tcPr marL="68580" marR="68580" marT="0" marB="0">
                    <a:lnL>
                      <a:noFill/>
                    </a:lnL>
                    <a:lnR>
                      <a:noFill/>
                    </a:lnR>
                    <a:lnT>
                      <a:noFill/>
                    </a:lnT>
                    <a:lnB>
                      <a:noFill/>
                    </a:lnB>
                  </a:tcPr>
                </a:tc>
              </a:tr>
              <a:tr h="429491">
                <a:tc>
                  <a:txBody>
                    <a:bodyPr/>
                    <a:lstStyle/>
                    <a:p>
                      <a:pPr marL="0" marR="0" algn="justLow" rtl="0">
                        <a:lnSpc>
                          <a:spcPct val="130000"/>
                        </a:lnSpc>
                        <a:spcBef>
                          <a:spcPts val="200"/>
                        </a:spcBef>
                        <a:spcAft>
                          <a:spcPts val="200"/>
                        </a:spcAft>
                      </a:pPr>
                      <a:r>
                        <a:rPr lang="en-US" sz="2000" dirty="0">
                          <a:latin typeface="+mn-lt"/>
                          <a:ea typeface="Times New Roman"/>
                        </a:rPr>
                        <a:t>Not a basis for treatment</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justLow" rtl="0">
                        <a:lnSpc>
                          <a:spcPct val="130000"/>
                        </a:lnSpc>
                        <a:spcBef>
                          <a:spcPts val="200"/>
                        </a:spcBef>
                        <a:spcAft>
                          <a:spcPts val="200"/>
                        </a:spcAft>
                      </a:pPr>
                      <a:endParaRPr lang="en-US" sz="2000">
                        <a:latin typeface="+mn-lt"/>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justLow" rtl="0">
                        <a:lnSpc>
                          <a:spcPct val="130000"/>
                        </a:lnSpc>
                        <a:spcBef>
                          <a:spcPts val="200"/>
                        </a:spcBef>
                        <a:spcAft>
                          <a:spcPts val="200"/>
                        </a:spcAft>
                      </a:pPr>
                      <a:r>
                        <a:rPr lang="en-US" sz="2000" dirty="0">
                          <a:latin typeface="+mn-lt"/>
                          <a:ea typeface="Times New Roman"/>
                        </a:rPr>
                        <a:t>Basis for treatment</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2452</TotalTime>
  <Words>1495</Words>
  <Application>Microsoft Office PowerPoint</Application>
  <PresentationFormat>On-screen Show (4:3)</PresentationFormat>
  <Paragraphs>367</Paragraphs>
  <Slides>25</Slides>
  <Notes>3</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Median</vt:lpstr>
      <vt:lpstr>SCREENING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Canadian Institute for Health Information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Randa Youssef</dc:creator>
  <cp:lastModifiedBy>Randa Youssef</cp:lastModifiedBy>
  <cp:revision>197</cp:revision>
  <dcterms:created xsi:type="dcterms:W3CDTF">2007-09-20T19:20:17Z</dcterms:created>
  <dcterms:modified xsi:type="dcterms:W3CDTF">2015-11-19T01:15:28Z</dcterms:modified>
</cp:coreProperties>
</file>