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3"/>
  </p:notesMasterIdLst>
  <p:sldIdLst>
    <p:sldId id="423" r:id="rId2"/>
    <p:sldId id="332" r:id="rId3"/>
    <p:sldId id="358" r:id="rId4"/>
    <p:sldId id="388" r:id="rId5"/>
    <p:sldId id="368" r:id="rId6"/>
    <p:sldId id="370" r:id="rId7"/>
    <p:sldId id="371" r:id="rId8"/>
    <p:sldId id="406" r:id="rId9"/>
    <p:sldId id="372" r:id="rId10"/>
    <p:sldId id="424" r:id="rId11"/>
    <p:sldId id="374" r:id="rId12"/>
    <p:sldId id="375" r:id="rId13"/>
    <p:sldId id="377" r:id="rId14"/>
    <p:sldId id="378" r:id="rId15"/>
    <p:sldId id="380" r:id="rId16"/>
    <p:sldId id="381" r:id="rId17"/>
    <p:sldId id="425" r:id="rId18"/>
    <p:sldId id="384" r:id="rId19"/>
    <p:sldId id="385" r:id="rId20"/>
    <p:sldId id="387" r:id="rId21"/>
    <p:sldId id="386" r:id="rId22"/>
  </p:sldIdLst>
  <p:sldSz cx="12161838" cy="68580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F2"/>
    <a:srgbClr val="E9F2F7"/>
    <a:srgbClr val="E4EDF4"/>
    <a:srgbClr val="6E6A12"/>
    <a:srgbClr val="007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86116" autoAdjust="0"/>
  </p:normalViewPr>
  <p:slideViewPr>
    <p:cSldViewPr>
      <p:cViewPr varScale="1">
        <p:scale>
          <a:sx n="56" d="100"/>
          <a:sy n="56" d="100"/>
        </p:scale>
        <p:origin x="788" y="4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674" y="42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nda%20M.%20Youssef\AppData\Roaming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16627957476536E-2"/>
          <c:y val="4.4444444444444446E-2"/>
          <c:w val="0.9233593912271757"/>
          <c:h val="0.90528718285214349"/>
        </c:manualLayout>
      </c:layout>
      <c:scatterChart>
        <c:scatterStyle val="lineMarker"/>
        <c:varyColors val="0"/>
        <c:ser>
          <c:idx val="0"/>
          <c:order val="0"/>
          <c:spPr>
            <a:ln>
              <a:prstDash val="sysDash"/>
            </a:ln>
          </c:spPr>
          <c:marker>
            <c:spPr>
              <a:ln>
                <a:prstDash val="sysDot"/>
              </a:ln>
            </c:spPr>
          </c:marker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0-DD55-432A-91CB-2954A86A089C}"/>
              </c:ext>
            </c:extLst>
          </c:dPt>
          <c:xVal>
            <c:numRef>
              <c:f>Sheet1!$B$5:$B$59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xVal>
          <c:yVal>
            <c:numRef>
              <c:f>Sheet1!$D$5:$D$59</c:f>
              <c:numCache>
                <c:formatCode>0.00%</c:formatCode>
                <c:ptCount val="55"/>
                <c:pt idx="0">
                  <c:v>3.2099999999999997E-2</c:v>
                </c:pt>
                <c:pt idx="1">
                  <c:v>3.4000000000000002E-2</c:v>
                </c:pt>
                <c:pt idx="2">
                  <c:v>3.5099999999999999E-2</c:v>
                </c:pt>
                <c:pt idx="3">
                  <c:v>3.5400000000000001E-2</c:v>
                </c:pt>
                <c:pt idx="4">
                  <c:v>3.5299999999999998E-2</c:v>
                </c:pt>
                <c:pt idx="5">
                  <c:v>3.5299999999999998E-2</c:v>
                </c:pt>
                <c:pt idx="6">
                  <c:v>3.5700000000000003E-2</c:v>
                </c:pt>
                <c:pt idx="7">
                  <c:v>3.6900000000000002E-2</c:v>
                </c:pt>
                <c:pt idx="8">
                  <c:v>3.9E-2</c:v>
                </c:pt>
                <c:pt idx="9">
                  <c:v>4.1599999999999998E-2</c:v>
                </c:pt>
                <c:pt idx="10">
                  <c:v>4.4200000000000003E-2</c:v>
                </c:pt>
                <c:pt idx="11">
                  <c:v>4.6600000000000003E-2</c:v>
                </c:pt>
                <c:pt idx="12">
                  <c:v>4.9200000000000001E-2</c:v>
                </c:pt>
                <c:pt idx="13">
                  <c:v>5.1799999999999999E-2</c:v>
                </c:pt>
                <c:pt idx="14">
                  <c:v>5.4199999999999998E-2</c:v>
                </c:pt>
                <c:pt idx="15">
                  <c:v>5.5899999999999998E-2</c:v>
                </c:pt>
                <c:pt idx="16">
                  <c:v>5.7200000000000001E-2</c:v>
                </c:pt>
                <c:pt idx="17">
                  <c:v>5.8999999999999997E-2</c:v>
                </c:pt>
                <c:pt idx="18">
                  <c:v>6.13E-2</c:v>
                </c:pt>
                <c:pt idx="19">
                  <c:v>6.3399999999999998E-2</c:v>
                </c:pt>
                <c:pt idx="20">
                  <c:v>6.5199999999999994E-2</c:v>
                </c:pt>
                <c:pt idx="21">
                  <c:v>6.5600000000000006E-2</c:v>
                </c:pt>
                <c:pt idx="22">
                  <c:v>6.3799999999999996E-2</c:v>
                </c:pt>
                <c:pt idx="23">
                  <c:v>5.9499999999999997E-2</c:v>
                </c:pt>
                <c:pt idx="24">
                  <c:v>5.4100000000000002E-2</c:v>
                </c:pt>
                <c:pt idx="25">
                  <c:v>4.8599999999999997E-2</c:v>
                </c:pt>
                <c:pt idx="26">
                  <c:v>4.3799999999999999E-2</c:v>
                </c:pt>
                <c:pt idx="27">
                  <c:v>3.9899999999999998E-2</c:v>
                </c:pt>
                <c:pt idx="28">
                  <c:v>3.6900000000000002E-2</c:v>
                </c:pt>
                <c:pt idx="29">
                  <c:v>3.4500000000000003E-2</c:v>
                </c:pt>
                <c:pt idx="30">
                  <c:v>3.2899999999999999E-2</c:v>
                </c:pt>
                <c:pt idx="31">
                  <c:v>3.1300000000000001E-2</c:v>
                </c:pt>
                <c:pt idx="32">
                  <c:v>2.86E-2</c:v>
                </c:pt>
                <c:pt idx="33">
                  <c:v>2.47E-2</c:v>
                </c:pt>
                <c:pt idx="34">
                  <c:v>2.0400000000000001E-2</c:v>
                </c:pt>
                <c:pt idx="35">
                  <c:v>1.5100000000000001E-2</c:v>
                </c:pt>
                <c:pt idx="36">
                  <c:v>1.1299999999999999E-2</c:v>
                </c:pt>
                <c:pt idx="37">
                  <c:v>1.17E-2</c:v>
                </c:pt>
                <c:pt idx="38">
                  <c:v>1.7500000000000002E-2</c:v>
                </c:pt>
                <c:pt idx="39">
                  <c:v>2.6700000000000002E-2</c:v>
                </c:pt>
                <c:pt idx="40">
                  <c:v>3.7100000000000001E-2</c:v>
                </c:pt>
                <c:pt idx="41">
                  <c:v>4.4699999999999997E-2</c:v>
                </c:pt>
                <c:pt idx="42">
                  <c:v>4.7100000000000003E-2</c:v>
                </c:pt>
                <c:pt idx="43">
                  <c:v>4.3200000000000002E-2</c:v>
                </c:pt>
                <c:pt idx="44">
                  <c:v>3.5700000000000003E-2</c:v>
                </c:pt>
                <c:pt idx="45">
                  <c:v>2.76E-2</c:v>
                </c:pt>
                <c:pt idx="46">
                  <c:v>2.1399999999999999E-2</c:v>
                </c:pt>
                <c:pt idx="47">
                  <c:v>1.7399999999999999E-2</c:v>
                </c:pt>
                <c:pt idx="48">
                  <c:v>1.6299999999999999E-2</c:v>
                </c:pt>
                <c:pt idx="49">
                  <c:v>1.72E-2</c:v>
                </c:pt>
                <c:pt idx="50">
                  <c:v>1.8499999999999999E-2</c:v>
                </c:pt>
                <c:pt idx="51">
                  <c:v>1.9E-2</c:v>
                </c:pt>
                <c:pt idx="52">
                  <c:v>1.54E-2</c:v>
                </c:pt>
                <c:pt idx="53">
                  <c:v>1.54E-2</c:v>
                </c:pt>
                <c:pt idx="54">
                  <c:v>1.54E-2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D55-432A-91CB-2954A86A0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16448"/>
        <c:axId val="65525248"/>
      </c:scatterChart>
      <c:valAx>
        <c:axId val="38616448"/>
        <c:scaling>
          <c:orientation val="minMax"/>
          <c:min val="1960"/>
        </c:scaling>
        <c:delete val="0"/>
        <c:axPos val="b"/>
        <c:numFmt formatCode="General" sourceLinked="1"/>
        <c:majorTickMark val="out"/>
        <c:minorTickMark val="none"/>
        <c:tickLblPos val="nextTo"/>
        <c:crossAx val="65525248"/>
        <c:crosses val="autoZero"/>
        <c:crossBetween val="midCat"/>
        <c:majorUnit val="5"/>
      </c:valAx>
      <c:valAx>
        <c:axId val="655252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861644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5325"/>
            <a:ext cx="61626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58D27D7-957F-4FED-8C6C-71B90088C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61838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62" y="6053328"/>
            <a:ext cx="2991812" cy="713232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37754" y="6044184"/>
            <a:ext cx="9024084" cy="71323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1808" y="4038600"/>
            <a:ext cx="8614635" cy="1828800"/>
          </a:xfrm>
        </p:spPr>
        <p:txBody>
          <a:bodyPr anchor="b"/>
          <a:lstStyle>
            <a:lvl1pPr>
              <a:defRPr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1808" y="6050037"/>
            <a:ext cx="8918681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348" y="6068699"/>
            <a:ext cx="273641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18-Dec-17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3645" y="236539"/>
            <a:ext cx="7803846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41608" y="228600"/>
            <a:ext cx="111483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1FE-4377-47FD-A086-ADD6C318D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984" y="609601"/>
            <a:ext cx="2736414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609600"/>
            <a:ext cx="7398451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15984" y="6248403"/>
            <a:ext cx="2939111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94" y="6248208"/>
            <a:ext cx="741292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08315" y="0"/>
            <a:ext cx="425664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69124" y="609600"/>
            <a:ext cx="304046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69124" y="0"/>
            <a:ext cx="304046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54447" y="104119"/>
            <a:ext cx="533400" cy="325162"/>
          </a:xfrm>
        </p:spPr>
        <p:txBody>
          <a:bodyPr/>
          <a:lstStyle/>
          <a:p>
            <a:fld id="{BF7FCD9A-8A3F-43DD-91CC-695A776C7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413A71-D63C-42F2-AAF4-CFDF63172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4843" y="1600200"/>
            <a:ext cx="10844306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276" y="2743200"/>
            <a:ext cx="9473988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61838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2927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4276" y="1600200"/>
            <a:ext cx="10337562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76" y="1600200"/>
            <a:ext cx="10134865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2927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E23E3F-D38E-492B-A2AE-12FC4F427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0789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43887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F4E3C7-E833-4EE5-89FA-777079E70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0789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84965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2C58A0-CD52-4B37-90F0-B2B97CA18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0789" y="1752600"/>
            <a:ext cx="516878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84965" y="1752600"/>
            <a:ext cx="516878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B6D80-305E-4265-BBD1-E56817A7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09441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09E2E-C206-494E-BED5-3538EF09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89" y="273050"/>
            <a:ext cx="10742957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0789" y="1752600"/>
            <a:ext cx="2128322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1808" y="1752600"/>
            <a:ext cx="8513287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8322" y="5486400"/>
            <a:ext cx="972947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62" y="4572000"/>
            <a:ext cx="12161838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62" y="4663440"/>
            <a:ext cx="194589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5351" y="4654296"/>
            <a:ext cx="10106487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322" y="4648200"/>
            <a:ext cx="972947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25624" y="0"/>
            <a:ext cx="133780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10589" y="6248401"/>
            <a:ext cx="3547203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18-Dec-17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25624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66A20D-E853-47E8-B106-44AA0E6B6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28322" y="6248207"/>
            <a:ext cx="6080919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5620" y="0"/>
            <a:ext cx="10086218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0789" y="228600"/>
            <a:ext cx="1084430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4843" y="1600200"/>
            <a:ext cx="10844306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07892" y="6248401"/>
            <a:ext cx="3547203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18-Dec-17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0790" y="6248207"/>
            <a:ext cx="721022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61838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09441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5452" y="1280160"/>
            <a:ext cx="11376386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854113-96A8-4416-B79D-F6B09F659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DEMOGRAPHY</a:t>
            </a:r>
          </a:p>
        </p:txBody>
      </p:sp>
    </p:spTree>
    <p:extLst>
      <p:ext uri="{BB962C8B-B14F-4D97-AF65-F5344CB8AC3E}">
        <p14:creationId xmlns:p14="http://schemas.microsoft.com/office/powerpoint/2010/main" val="38058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POPULATION PYRAMID</a:t>
            </a:r>
          </a:p>
        </p:txBody>
      </p:sp>
    </p:spTree>
    <p:extLst>
      <p:ext uri="{BB962C8B-B14F-4D97-AF65-F5344CB8AC3E}">
        <p14:creationId xmlns:p14="http://schemas.microsoft.com/office/powerpoint/2010/main" val="38578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832" y="790724"/>
            <a:ext cx="5758655" cy="545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12542" y="763967"/>
            <a:ext cx="5919865" cy="55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119" y="64008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Male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9119" y="640081"/>
            <a:ext cx="85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Female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4" y="190143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(in millions)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4764" y="119420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(in millions)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499" y="6477278"/>
            <a:ext cx="13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Age in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8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77" y="381000"/>
            <a:ext cx="918575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7919" y="5547360"/>
            <a:ext cx="10439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Low"/>
            <a:r>
              <a:rPr lang="en-US" sz="2000" dirty="0" smtClean="0">
                <a:latin typeface="+mn-lt"/>
              </a:rPr>
              <a:t>Population pyramid is a graphical presentation of the age and sex composition of the population represented by two histograms </a:t>
            </a:r>
            <a:r>
              <a:rPr lang="en-US" sz="2000" dirty="0">
                <a:latin typeface="+mn-lt"/>
              </a:rPr>
              <a:t>(one for male and the second for female) </a:t>
            </a:r>
            <a:r>
              <a:rPr lang="en-US" sz="2000" dirty="0" smtClean="0">
                <a:latin typeface="+mn-lt"/>
              </a:rPr>
              <a:t>of the age distribution of the population set at 5-year interval and placed back to back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9" y="1556480"/>
            <a:ext cx="5943600" cy="325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8459" y="5039406"/>
            <a:ext cx="13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Base= births</a:t>
            </a:r>
            <a:endParaRPr lang="en-US" dirty="0">
              <a:latin typeface="+mn-lt"/>
            </a:endParaRPr>
          </a:p>
        </p:txBody>
      </p:sp>
      <p:cxnSp>
        <p:nvCxnSpPr>
          <p:cNvPr id="6" name="Straight Connector 5"/>
          <p:cNvCxnSpPr>
            <a:endCxn id="2" idx="1"/>
          </p:cNvCxnSpPr>
          <p:nvPr/>
        </p:nvCxnSpPr>
        <p:spPr>
          <a:xfrm>
            <a:off x="3185319" y="5224072"/>
            <a:ext cx="24131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71939" y="5224072"/>
            <a:ext cx="21845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9257148" y="2998875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Height= life span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51785" y="1627039"/>
            <a:ext cx="1" cy="6723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15566" y="4138289"/>
            <a:ext cx="0" cy="445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7953" y="697043"/>
            <a:ext cx="309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Apex= People living to old age</a:t>
            </a:r>
            <a:endParaRPr lang="en-US" dirty="0">
              <a:latin typeface="+mn-lt"/>
            </a:endParaRPr>
          </a:p>
        </p:txBody>
      </p:sp>
      <p:cxnSp>
        <p:nvCxnSpPr>
          <p:cNvPr id="20" name="Straight Arrow Connector 19"/>
          <p:cNvCxnSpPr>
            <a:stCxn id="3074" idx="0"/>
          </p:cNvCxnSpPr>
          <p:nvPr/>
        </p:nvCxnSpPr>
        <p:spPr>
          <a:xfrm flipV="1">
            <a:off x="6157119" y="1212943"/>
            <a:ext cx="0" cy="3435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90519" y="1556480"/>
            <a:ext cx="2574614" cy="30917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3060173">
            <a:off x="6488893" y="2820194"/>
            <a:ext cx="29778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Side= mortality and migration</a:t>
            </a:r>
            <a:endParaRPr lang="en-US" dirty="0">
              <a:latin typeface="+mn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3119" y="2514600"/>
            <a:ext cx="47753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/>
          <p:nvPr/>
        </p:nvCxnSpPr>
        <p:spPr>
          <a:xfrm>
            <a:off x="823119" y="1892636"/>
            <a:ext cx="0" cy="621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76283" y="3782518"/>
            <a:ext cx="391167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9246" y="3756749"/>
            <a:ext cx="0" cy="621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3075"/>
          <p:cNvSpPr txBox="1"/>
          <p:nvPr/>
        </p:nvSpPr>
        <p:spPr>
          <a:xfrm>
            <a:off x="846763" y="4067731"/>
            <a:ext cx="207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People &lt; 15 years=</a:t>
            </a:r>
          </a:p>
          <a:p>
            <a:r>
              <a:rPr lang="en-US" dirty="0" smtClean="0">
                <a:latin typeface="+mn-lt"/>
              </a:rPr>
              <a:t>Young dependency</a:t>
            </a:r>
            <a:endParaRPr lang="en-US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5039" y="1384711"/>
            <a:ext cx="207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People ≥ 60 years=</a:t>
            </a:r>
          </a:p>
          <a:p>
            <a:r>
              <a:rPr lang="en-US" dirty="0" smtClean="0">
                <a:latin typeface="+mn-lt"/>
              </a:rPr>
              <a:t>Old dependency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039" y="3244334"/>
            <a:ext cx="13117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Median age</a:t>
            </a:r>
            <a:endParaRPr lang="en-US" dirty="0">
              <a:latin typeface="+mn-lt"/>
            </a:endParaRPr>
          </a:p>
        </p:txBody>
      </p:sp>
      <p:cxnSp>
        <p:nvCxnSpPr>
          <p:cNvPr id="46" name="Straight Connector 45"/>
          <p:cNvCxnSpPr>
            <a:endCxn id="45" idx="3"/>
          </p:cNvCxnSpPr>
          <p:nvPr/>
        </p:nvCxnSpPr>
        <p:spPr>
          <a:xfrm flipH="1">
            <a:off x="2166808" y="3429000"/>
            <a:ext cx="29743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7719" y="173974"/>
            <a:ext cx="8610600" cy="6019800"/>
          </a:xfrm>
        </p:spPr>
        <p:txBody>
          <a:bodyPr rtlCol="0">
            <a:noAutofit/>
          </a:bodyPr>
          <a:lstStyle/>
          <a:p>
            <a:pPr lvl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Halves	-Proportion of males and females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Base 	-Births; population adding to itself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-Wide base reflects high births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-Narrow base reflects low births	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Apex	-Oldest people; reflects those living old age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-Tapering apex reflects few living to old age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-Broad apex reflects many living to old age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Height	-Life span; increase height reflects increase life span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Side		-Change in population size due to death or migration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-Steep slope reflects rapid decrease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-Almost straight side reflects slow decrease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086787"/>
            <a:ext cx="274319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7719" y="457200"/>
            <a:ext cx="8610600" cy="5943600"/>
          </a:xfrm>
        </p:spPr>
        <p:txBody>
          <a:bodyPr rtlCol="0">
            <a:noAutofit/>
          </a:bodyPr>
          <a:lstStyle/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Less than 15	         -Represents the size of people below 15 years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-Represents the size of dependent youth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-Large size in rapidly growing population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-Small size in slowly growing population</a:t>
            </a:r>
            <a:endParaRPr lang="en-US" sz="2100" dirty="0" smtClean="0"/>
          </a:p>
          <a:p>
            <a:pPr lvl="0" algn="justLow" defTabSz="7493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517775" algn="l"/>
              </a:tabLst>
            </a:pPr>
            <a:r>
              <a:rPr lang="en-US" sz="2400" dirty="0" smtClean="0"/>
              <a:t>60 + years</a:t>
            </a:r>
            <a:r>
              <a:rPr lang="en-US" sz="2400" dirty="0"/>
              <a:t>	</a:t>
            </a:r>
            <a:r>
              <a:rPr lang="en-US" sz="2400" dirty="0" smtClean="0"/>
              <a:t> -Represents </a:t>
            </a:r>
            <a:r>
              <a:rPr lang="en-US" sz="2400" dirty="0"/>
              <a:t>the size of people </a:t>
            </a:r>
            <a:r>
              <a:rPr lang="en-US" sz="2400" dirty="0" smtClean="0"/>
              <a:t>≥ 60 </a:t>
            </a:r>
            <a:r>
              <a:rPr lang="en-US" sz="2400" dirty="0"/>
              <a:t>years </a:t>
            </a:r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578100" algn="l"/>
              </a:tabLst>
            </a:pPr>
            <a:r>
              <a:rPr lang="en-US" sz="2400" dirty="0" smtClean="0"/>
              <a:t>	-Represents </a:t>
            </a:r>
            <a:r>
              <a:rPr lang="en-US" sz="2400" dirty="0"/>
              <a:t>the size of dependent </a:t>
            </a:r>
            <a:r>
              <a:rPr lang="en-US" sz="2400" dirty="0" smtClean="0"/>
              <a:t>old </a:t>
            </a:r>
            <a:endParaRPr lang="en-US" sz="2400" dirty="0"/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	</a:t>
            </a:r>
            <a:r>
              <a:rPr lang="en-US" sz="2400" dirty="0" smtClean="0"/>
              <a:t>    -Large </a:t>
            </a:r>
            <a:r>
              <a:rPr lang="en-US" sz="2400" dirty="0"/>
              <a:t>size in </a:t>
            </a:r>
            <a:r>
              <a:rPr lang="en-US" sz="2400" dirty="0" smtClean="0"/>
              <a:t>population with longer life span</a:t>
            </a:r>
            <a:endParaRPr lang="en-US" sz="2400" dirty="0"/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r>
              <a:rPr lang="en-US" sz="2400" dirty="0" smtClean="0"/>
              <a:t>	    -Small </a:t>
            </a:r>
            <a:r>
              <a:rPr lang="en-US" sz="2400" dirty="0"/>
              <a:t>size in </a:t>
            </a:r>
            <a:r>
              <a:rPr lang="en-US" sz="2400" dirty="0" smtClean="0"/>
              <a:t>population with short life span</a:t>
            </a:r>
          </a:p>
          <a:p>
            <a:pPr algn="justLow" defTabSz="793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578100" algn="l"/>
              </a:tabLst>
            </a:pPr>
            <a:r>
              <a:rPr lang="en-US" sz="2400" dirty="0"/>
              <a:t>Median age	</a:t>
            </a:r>
            <a:r>
              <a:rPr lang="en-US" sz="2400" dirty="0" smtClean="0"/>
              <a:t>-Age </a:t>
            </a:r>
            <a:r>
              <a:rPr lang="en-US" sz="2400" dirty="0"/>
              <a:t>that divide the population into two </a:t>
            </a:r>
            <a:r>
              <a:rPr lang="en-US" sz="2400" dirty="0" smtClean="0"/>
              <a:t>halves</a:t>
            </a:r>
          </a:p>
          <a:p>
            <a:pPr marL="0" indent="0" algn="justLow" defTabSz="793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578100" algn="l"/>
              </a:tabLst>
            </a:pPr>
            <a:r>
              <a:rPr lang="en-US" sz="2400"/>
              <a:t>	</a:t>
            </a:r>
            <a:r>
              <a:rPr lang="en-US" sz="2400" smtClean="0"/>
              <a:t>-</a:t>
            </a:r>
            <a:r>
              <a:rPr lang="en-US" sz="2400" dirty="0" smtClean="0"/>
              <a:t>Small in population with high births 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-Large in population with low births</a:t>
            </a:r>
            <a:endParaRPr lang="en-US" sz="2400" dirty="0"/>
          </a:p>
          <a:p>
            <a:pPr marL="0" lvl="0" indent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086787"/>
            <a:ext cx="274319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319" y="762000"/>
                <a:ext cx="10820400" cy="5715000"/>
              </a:xfrm>
            </p:spPr>
            <p:txBody>
              <a:bodyPr rtlCol="0"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Dependency ratio reflects the proportion of those who depends on the working group (15 to less than 60 years)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Young dependency ratio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&lt;15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15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&lt;60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100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Old dependency ratio	  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≥ 60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15 </m:t>
                        </m:r>
                        <m:r>
                          <a:rPr lang="en-US" sz="2800" i="1">
                            <a:latin typeface="Cambria Math"/>
                          </a:rPr>
                          <m:t>𝑡𝑜</m:t>
                        </m:r>
                        <m:r>
                          <a:rPr lang="en-US" sz="2800" i="1">
                            <a:latin typeface="Cambria Math"/>
                          </a:rPr>
                          <m:t>&lt;60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100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Total dependency ratio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&lt;15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&amp;</m:t>
                        </m:r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15 </m:t>
                        </m:r>
                        <m:r>
                          <a:rPr lang="en-US" sz="2800" i="1">
                            <a:latin typeface="Cambria Math"/>
                          </a:rPr>
                          <m:t>𝑡𝑜</m:t>
                        </m:r>
                        <m:r>
                          <a:rPr lang="en-US" sz="2800" i="1">
                            <a:latin typeface="Cambria Math"/>
                          </a:rPr>
                          <m:t>&lt;60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100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9" y="762000"/>
                <a:ext cx="10820400" cy="5715000"/>
              </a:xfrm>
              <a:blipFill rotWithShape="1">
                <a:blip r:embed="rId3"/>
                <a:stretch>
                  <a:fillRect l="-1465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SAUDI POPULATION</a:t>
            </a:r>
          </a:p>
        </p:txBody>
      </p:sp>
    </p:spTree>
    <p:extLst>
      <p:ext uri="{BB962C8B-B14F-4D97-AF65-F5344CB8AC3E}">
        <p14:creationId xmlns:p14="http://schemas.microsoft.com/office/powerpoint/2010/main" val="34540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ensus.gov/population/international/data/idb/populationPyramid.Region.php?2000|SA|1417515.00|Saudi%20Arabia%20-%20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34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41" y="5334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95319" y="4614004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27 752 000</a:t>
            </a:r>
          </a:p>
          <a:p>
            <a:r>
              <a:rPr lang="en-US" dirty="0" smtClean="0">
                <a:latin typeface="+mn-lt"/>
              </a:rPr>
              <a:t>CBR		19 per 1000 population</a:t>
            </a:r>
          </a:p>
          <a:p>
            <a:r>
              <a:rPr lang="en-US" dirty="0" smtClean="0">
                <a:latin typeface="+mn-lt"/>
              </a:rPr>
              <a:t>TFR		2.1 per woman</a:t>
            </a:r>
          </a:p>
          <a:p>
            <a:r>
              <a:rPr lang="en-US" dirty="0" smtClean="0">
                <a:latin typeface="+mn-lt"/>
              </a:rPr>
              <a:t>Growth rate	1.5%</a:t>
            </a:r>
          </a:p>
          <a:p>
            <a:r>
              <a:rPr lang="en-US" dirty="0" smtClean="0">
                <a:latin typeface="+mn-lt"/>
              </a:rPr>
              <a:t>CDR		3 per 1000 population</a:t>
            </a:r>
          </a:p>
          <a:p>
            <a:r>
              <a:rPr lang="en-US" dirty="0" smtClean="0">
                <a:latin typeface="+mn-lt"/>
              </a:rPr>
              <a:t>Life expectancy	75 years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519" y="4628526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25 732 000</a:t>
            </a:r>
          </a:p>
          <a:p>
            <a:r>
              <a:rPr lang="en-US" dirty="0" smtClean="0">
                <a:latin typeface="+mn-lt"/>
              </a:rPr>
              <a:t>CBR		19 per 1000 population</a:t>
            </a:r>
          </a:p>
          <a:p>
            <a:r>
              <a:rPr lang="en-US" dirty="0" smtClean="0">
                <a:latin typeface="+mn-lt"/>
              </a:rPr>
              <a:t>TFR		2.4 per woman</a:t>
            </a:r>
          </a:p>
          <a:p>
            <a:r>
              <a:rPr lang="en-US" dirty="0" smtClean="0">
                <a:latin typeface="+mn-lt"/>
              </a:rPr>
              <a:t>Growth rate	1.5%</a:t>
            </a:r>
          </a:p>
          <a:p>
            <a:r>
              <a:rPr lang="en-US" dirty="0" smtClean="0">
                <a:latin typeface="+mn-lt"/>
              </a:rPr>
              <a:t>CDR		3 per 1000 population</a:t>
            </a:r>
          </a:p>
          <a:p>
            <a:r>
              <a:rPr lang="en-US" dirty="0" smtClean="0">
                <a:latin typeface="+mn-lt"/>
              </a:rPr>
              <a:t>Life expectancy	74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7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ensus.gov/population/international/data/idb/populationPyramid.Region.php?2025|SA|1838629.00|Saudi%20Arabia%20-%20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6" y="6096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6096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2919" y="4876800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40 251 000</a:t>
            </a:r>
          </a:p>
          <a:p>
            <a:r>
              <a:rPr lang="en-US" dirty="0" smtClean="0">
                <a:latin typeface="+mn-lt"/>
              </a:rPr>
              <a:t>CBR		13 per 1000 population</a:t>
            </a:r>
          </a:p>
          <a:p>
            <a:r>
              <a:rPr lang="en-US" dirty="0" smtClean="0">
                <a:latin typeface="+mn-lt"/>
              </a:rPr>
              <a:t>TFR		2 per woman</a:t>
            </a:r>
          </a:p>
          <a:p>
            <a:r>
              <a:rPr lang="en-US" dirty="0" smtClean="0">
                <a:latin typeface="+mn-lt"/>
              </a:rPr>
              <a:t>Growth rate	0.7%</a:t>
            </a:r>
          </a:p>
          <a:p>
            <a:r>
              <a:rPr lang="en-US" dirty="0" smtClean="0">
                <a:latin typeface="+mn-lt"/>
              </a:rPr>
              <a:t>CDR		6 per 1000 population</a:t>
            </a:r>
          </a:p>
          <a:p>
            <a:r>
              <a:rPr lang="en-US" dirty="0" smtClean="0">
                <a:latin typeface="+mn-lt"/>
              </a:rPr>
              <a:t>Life expectancy	81 years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319" y="4876800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31 877 000</a:t>
            </a:r>
          </a:p>
          <a:p>
            <a:r>
              <a:rPr lang="en-US" dirty="0" smtClean="0">
                <a:latin typeface="+mn-lt"/>
              </a:rPr>
              <a:t>CBR		17 per 1000 population</a:t>
            </a:r>
          </a:p>
          <a:p>
            <a:r>
              <a:rPr lang="en-US" dirty="0" smtClean="0">
                <a:latin typeface="+mn-lt"/>
              </a:rPr>
              <a:t>TFR		2 per woman</a:t>
            </a:r>
          </a:p>
          <a:p>
            <a:r>
              <a:rPr lang="en-US" dirty="0" smtClean="0">
                <a:latin typeface="+mn-lt"/>
              </a:rPr>
              <a:t>Growth rate	1.3%</a:t>
            </a:r>
          </a:p>
          <a:p>
            <a:r>
              <a:rPr lang="en-US" dirty="0" smtClean="0">
                <a:latin typeface="+mn-lt"/>
              </a:rPr>
              <a:t>CDR		4 per 1000 population</a:t>
            </a:r>
          </a:p>
          <a:p>
            <a:r>
              <a:rPr lang="en-US" dirty="0" smtClean="0">
                <a:latin typeface="+mn-lt"/>
              </a:rPr>
              <a:t>Life expectancy	77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6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9319" y="1600200"/>
            <a:ext cx="11047003" cy="48768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/>
              <a:t>Learning objectives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Define demography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Describe the process of counting of the population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State methods of estimation of the population size in inter-census years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List and explain demographic elements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List demographic forces and explain how it affects demographic elements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Describe a given population using the population pyramid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Define and distinguish between young and old dependency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8319" y="5903414"/>
            <a:ext cx="40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</a:t>
            </a:r>
            <a:r>
              <a:rPr lang="en-US" dirty="0" smtClean="0">
                <a:latin typeface="+mn-lt"/>
              </a:rPr>
              <a:t>growth</a:t>
            </a:r>
            <a:r>
              <a:rPr lang="en-US" dirty="0" smtClean="0"/>
              <a:t> in KSA 1960 - 2015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91047"/>
              </p:ext>
            </p:extLst>
          </p:nvPr>
        </p:nvGraphicFramePr>
        <p:xfrm>
          <a:off x="826097" y="995597"/>
          <a:ext cx="10591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658" y="501134"/>
            <a:ext cx="105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Growth%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9119" y="5567597"/>
            <a:ext cx="6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533400"/>
            <a:ext cx="10896600" cy="45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Total population 				27 752 316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9319" y="1295400"/>
            <a:ext cx="10896600" cy="1436557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Male population				15 105 575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Female population 				12 646 741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Sex ratio (M/F)				119.4/100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9319" y="3048000"/>
            <a:ext cx="10896600" cy="137160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Below 15 years				7 512 186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15 to &lt; 60 years				18 802 626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≥ 60 years					1 437 504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319" y="4724400"/>
            <a:ext cx="10896600" cy="142906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Young dependency ratio			39.95%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Old dependency ratio				7.64%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Total dependency 				47.59%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 rot="5400000">
            <a:off x="2703726" y="-1804405"/>
            <a:ext cx="810789" cy="5181600"/>
          </a:xfrm>
          <a:solidFill>
            <a:schemeClr val="bg1"/>
          </a:solidFill>
          <a:effectLst>
            <a:softEdge rad="127000"/>
          </a:effectLst>
        </p:spPr>
        <p:txBody>
          <a:bodyPr vert="vert270">
            <a:normAutofit fontScale="55000" lnSpcReduction="2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DEFINITION OF DEMOGRAPHY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2138" y="1752600"/>
            <a:ext cx="10578981" cy="4419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3600" dirty="0" smtClean="0"/>
              <a:t>	</a:t>
            </a:r>
            <a:r>
              <a:rPr lang="en-US" sz="3600" i="1" dirty="0" smtClean="0"/>
              <a:t>“Demo” = population 		“</a:t>
            </a:r>
            <a:r>
              <a:rPr lang="en-US" sz="3600" i="1" dirty="0" err="1" smtClean="0"/>
              <a:t>graphy</a:t>
            </a:r>
            <a:r>
              <a:rPr lang="en-US" sz="3600" i="1" dirty="0" smtClean="0"/>
              <a:t>”=measurement</a:t>
            </a:r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endParaRPr lang="en-US" sz="3600" dirty="0"/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3600" dirty="0" smtClean="0"/>
              <a:t>	</a:t>
            </a:r>
            <a:r>
              <a:rPr lang="en-US" sz="3200" dirty="0" smtClean="0"/>
              <a:t>Demography is the science concerned with the study of and the changes taking place in population size, distribution and </a:t>
            </a:r>
            <a:r>
              <a:rPr lang="en-US" sz="3200" smtClean="0"/>
              <a:t>composition </a:t>
            </a:r>
            <a:endParaRPr lang="en-US" sz="2400" dirty="0" smtClean="0"/>
          </a:p>
          <a:p>
            <a:pPr indent="1762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6919" y="745761"/>
            <a:ext cx="5562600" cy="5578839"/>
          </a:xfrm>
        </p:spPr>
        <p:txBody>
          <a:bodyPr rtlCol="0">
            <a:noAutofit/>
          </a:bodyPr>
          <a:lstStyle/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 smtClean="0"/>
              <a:t>Demographic elements 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Size (how many)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Composition (characteristics)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Distribution (place of residence)</a:t>
            </a:r>
          </a:p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76319" y="745761"/>
            <a:ext cx="4191000" cy="57150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/>
              <a:buNone/>
            </a:pPr>
            <a:r>
              <a:rPr lang="en-US" sz="2800" dirty="0" smtClean="0"/>
              <a:t>Demographic forces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Mortality 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Natality</a:t>
            </a:r>
            <a:r>
              <a:rPr lang="en-US" sz="2800" dirty="0" smtClean="0"/>
              <a:t> 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Migration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13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1719" y="1066800"/>
            <a:ext cx="10668000" cy="55626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Population census is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enumeration </a:t>
            </a:r>
            <a:r>
              <a:rPr lang="en-US" sz="3200" dirty="0"/>
              <a:t>of all persons </a:t>
            </a:r>
            <a:r>
              <a:rPr lang="en-US" sz="3200" dirty="0" smtClean="0"/>
              <a:t>of </a:t>
            </a:r>
            <a:r>
              <a:rPr lang="en-US" sz="3200" dirty="0"/>
              <a:t>a country </a:t>
            </a:r>
            <a:r>
              <a:rPr lang="en-US" sz="3200" dirty="0" smtClean="0"/>
              <a:t>in </a:t>
            </a:r>
            <a:r>
              <a:rPr lang="en-US" sz="3200" dirty="0"/>
              <a:t>a specified time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collection of demographic </a:t>
            </a:r>
            <a:r>
              <a:rPr lang="en-US" sz="3200" dirty="0" smtClean="0"/>
              <a:t>&amp; </a:t>
            </a:r>
            <a:r>
              <a:rPr lang="en-US" sz="3200" dirty="0"/>
              <a:t>socioeconomic </a:t>
            </a:r>
            <a:r>
              <a:rPr lang="en-US" sz="3200" dirty="0" smtClean="0"/>
              <a:t>data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analysis and publication of the data</a:t>
            </a:r>
          </a:p>
          <a:p>
            <a:pPr marL="0" indent="0">
              <a:buNone/>
            </a:pPr>
            <a:endParaRPr lang="en-US" sz="3200" u="sng" dirty="0" smtClean="0"/>
          </a:p>
          <a:p>
            <a:pPr marL="0" indent="0">
              <a:buNone/>
            </a:pPr>
            <a:r>
              <a:rPr lang="en-US" sz="3200" dirty="0" smtClean="0"/>
              <a:t>Usual </a:t>
            </a:r>
            <a:r>
              <a:rPr lang="en-US" sz="3200" dirty="0"/>
              <a:t>t</a:t>
            </a:r>
            <a:r>
              <a:rPr lang="en-US" sz="3200" dirty="0" smtClean="0"/>
              <a:t>iming of population census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Census is carried every </a:t>
            </a:r>
            <a:r>
              <a:rPr lang="en-US" sz="3200" dirty="0"/>
              <a:t>ten years </a:t>
            </a:r>
            <a:r>
              <a:rPr lang="en-US" sz="3200" dirty="0" smtClean="0"/>
              <a:t>at </a:t>
            </a:r>
            <a:r>
              <a:rPr lang="en-US" sz="3200" dirty="0"/>
              <a:t>a time </a:t>
            </a:r>
            <a:r>
              <a:rPr lang="en-US" sz="3200" dirty="0" smtClean="0"/>
              <a:t>of </a:t>
            </a:r>
            <a:r>
              <a:rPr lang="en-US" sz="3200" dirty="0"/>
              <a:t>minimal movement of the </a:t>
            </a:r>
            <a:r>
              <a:rPr lang="en-US" sz="3200" dirty="0" smtClean="0"/>
              <a:t>population (international and national travel)</a:t>
            </a:r>
            <a:endParaRPr lang="en-US" sz="2400" dirty="0" smtClean="0"/>
          </a:p>
          <a:p>
            <a:pPr indent="1762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5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678873"/>
            <a:ext cx="5105400" cy="594360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De Facto Census</a:t>
            </a:r>
          </a:p>
          <a:p>
            <a:pPr marL="0" indent="0">
              <a:buNone/>
            </a:pPr>
            <a:r>
              <a:rPr lang="en-US" sz="3000" dirty="0" smtClean="0"/>
              <a:t>Counting </a:t>
            </a:r>
            <a:r>
              <a:rPr lang="en-US" sz="3000" dirty="0"/>
              <a:t>individuals wherever they </a:t>
            </a:r>
            <a:r>
              <a:rPr lang="en-US" sz="3000" dirty="0" smtClean="0"/>
              <a:t>are </a:t>
            </a:r>
            <a:r>
              <a:rPr lang="en-US" sz="3000" dirty="0"/>
              <a:t>on the </a:t>
            </a:r>
            <a:r>
              <a:rPr lang="en-US" sz="3000" dirty="0" smtClean="0"/>
              <a:t>census day. </a:t>
            </a:r>
          </a:p>
          <a:p>
            <a:pPr marL="0" indent="0" defTabSz="457200">
              <a:buNone/>
            </a:pPr>
            <a:r>
              <a:rPr lang="en-US" sz="3000" dirty="0" smtClean="0"/>
              <a:t>	It is easier </a:t>
            </a:r>
          </a:p>
          <a:p>
            <a:pPr marL="0" indent="0">
              <a:buNone/>
              <a:tabLst>
                <a:tab pos="400050" algn="l"/>
              </a:tabLst>
            </a:pPr>
            <a:r>
              <a:rPr lang="en-US" sz="3000" dirty="0" smtClean="0"/>
              <a:t>	More economic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Main disadvantages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Persons </a:t>
            </a:r>
            <a:r>
              <a:rPr lang="en-US" sz="3000" dirty="0"/>
              <a:t>in transit </a:t>
            </a:r>
            <a:r>
              <a:rPr lang="en-US" sz="3000" dirty="0" smtClean="0"/>
              <a:t>may </a:t>
            </a:r>
            <a:r>
              <a:rPr lang="en-US" sz="3000" dirty="0"/>
              <a:t>be </a:t>
            </a:r>
            <a:r>
              <a:rPr lang="en-US" sz="3000" dirty="0" smtClean="0"/>
              <a:t>missed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False information of the population size of areas with high </a:t>
            </a:r>
            <a:r>
              <a:rPr lang="en-US" sz="3000" dirty="0"/>
              <a:t>migration or high seasonal </a:t>
            </a:r>
            <a:r>
              <a:rPr lang="en-US" sz="3000" dirty="0" smtClean="0"/>
              <a:t>mobility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90519" y="678873"/>
            <a:ext cx="5105400" cy="601980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500" b="1" dirty="0" smtClean="0"/>
              <a:t>De Jure Census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Counting </a:t>
            </a:r>
            <a:r>
              <a:rPr lang="en-US" sz="3000" dirty="0"/>
              <a:t>individuals at their legal permanent residence regardless </a:t>
            </a:r>
            <a:r>
              <a:rPr lang="en-US" sz="3000" dirty="0" smtClean="0"/>
              <a:t>of their physical presence.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	Gives </a:t>
            </a:r>
            <a:r>
              <a:rPr lang="en-US" sz="3000" dirty="0"/>
              <a:t>a factual </a:t>
            </a:r>
            <a:r>
              <a:rPr lang="en-US" sz="3000" dirty="0" smtClean="0"/>
              <a:t>figure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Main disadvantages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Expensive </a:t>
            </a:r>
            <a:r>
              <a:rPr lang="en-US" sz="3000" dirty="0"/>
              <a:t>and time </a:t>
            </a:r>
            <a:r>
              <a:rPr lang="en-US" sz="3000" dirty="0" smtClean="0"/>
              <a:t>consuming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People may be missed or counted twice in view of the definition of "permanent </a:t>
            </a:r>
            <a:r>
              <a:rPr lang="en-US" sz="3000" dirty="0"/>
              <a:t>residence" </a:t>
            </a:r>
            <a:r>
              <a:rPr lang="en-US" sz="3000" dirty="0" smtClean="0"/>
              <a:t>for population </a:t>
            </a:r>
            <a:r>
              <a:rPr lang="en-US" sz="3000" dirty="0"/>
              <a:t>of high </a:t>
            </a:r>
            <a:r>
              <a:rPr lang="en-US" sz="3000" dirty="0" smtClean="0"/>
              <a:t>mobility</a:t>
            </a:r>
            <a:endParaRPr lang="en-US" sz="3000" dirty="0"/>
          </a:p>
          <a:p>
            <a:pPr marL="0" indent="0">
              <a:buFont typeface="Wingdings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2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914400"/>
            <a:ext cx="10820400" cy="5715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Inter-census estimate</a:t>
            </a:r>
            <a:endParaRPr lang="en-US" sz="3200" b="1" dirty="0"/>
          </a:p>
          <a:p>
            <a:pPr marL="0" indent="0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800" dirty="0" smtClean="0"/>
              <a:t>Population in inter-census years is estimated relying on “actual population” 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dirty="0" smtClean="0"/>
              <a:t>	Use the </a:t>
            </a:r>
            <a:r>
              <a:rPr lang="en-US" sz="2800" dirty="0"/>
              <a:t>preceding census population as starting point </a:t>
            </a:r>
            <a:r>
              <a:rPr lang="en-US" sz="2800" dirty="0" smtClean="0"/>
              <a:t>	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Adding the births and the immigrants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b="1" dirty="0"/>
              <a:t>	</a:t>
            </a:r>
            <a:r>
              <a:rPr lang="en-US" sz="2800" dirty="0" smtClean="0"/>
              <a:t>Subtracting the deaths and the emigrants </a:t>
            </a:r>
          </a:p>
        </p:txBody>
      </p:sp>
    </p:spTree>
    <p:extLst>
      <p:ext uri="{BB962C8B-B14F-4D97-AF65-F5344CB8AC3E}">
        <p14:creationId xmlns:p14="http://schemas.microsoft.com/office/powerpoint/2010/main" val="3484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1828800"/>
            <a:ext cx="10820400" cy="48006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Mid Year Population </a:t>
            </a:r>
            <a:endParaRPr lang="en-US" sz="3200" b="1" dirty="0"/>
          </a:p>
          <a:p>
            <a:pPr>
              <a:lnSpc>
                <a:spcPct val="130000"/>
              </a:lnSpc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population count is adjusted to represent the population as of July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of the year</a:t>
            </a:r>
          </a:p>
          <a:p>
            <a:pPr>
              <a:lnSpc>
                <a:spcPct val="130000"/>
              </a:lnSpc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mid year population is used to compute indicators related to population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21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609600"/>
            <a:ext cx="10820400" cy="5715000"/>
          </a:xfrm>
        </p:spPr>
        <p:txBody>
          <a:bodyPr rtlCol="0">
            <a:noAutofit/>
          </a:bodyPr>
          <a:lstStyle/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dirty="0" smtClean="0"/>
              <a:t>Uses of population census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Provides information on the changes of population size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Population size is needed to compute morbidity, mortality and fertility rate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Related to “health status” of the population as it depends on the </a:t>
            </a:r>
            <a:r>
              <a:rPr lang="en-US" sz="2800" dirty="0"/>
              <a:t>dynamic relationship between number of people, their characteristics and the space they </a:t>
            </a:r>
            <a:r>
              <a:rPr lang="en-US" sz="2800" dirty="0" smtClean="0"/>
              <a:t>occupy</a:t>
            </a:r>
            <a:endParaRPr lang="en-US" sz="2800" dirty="0"/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Planning of health services </a:t>
            </a:r>
            <a:r>
              <a:rPr lang="en-US" sz="2800" dirty="0" smtClean="0"/>
              <a:t>is guided </a:t>
            </a:r>
            <a:r>
              <a:rPr lang="en-US" sz="2800" dirty="0"/>
              <a:t>by demographic </a:t>
            </a:r>
            <a:r>
              <a:rPr lang="en-US" sz="2800" dirty="0" smtClean="0"/>
              <a:t>variables as number of health units required, their distribution and the number of healthcare workers required for service delivery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90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6367</TotalTime>
  <Words>456</Words>
  <Application>Microsoft Office PowerPoint</Application>
  <PresentationFormat>Custom</PresentationFormat>
  <Paragraphs>158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Canadian Institute for Health Information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 Youssef</dc:creator>
  <cp:lastModifiedBy>Randa Youssef</cp:lastModifiedBy>
  <cp:revision>343</cp:revision>
  <dcterms:created xsi:type="dcterms:W3CDTF">2007-09-20T19:20:17Z</dcterms:created>
  <dcterms:modified xsi:type="dcterms:W3CDTF">2017-12-18T08:40:37Z</dcterms:modified>
</cp:coreProperties>
</file>