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2"/>
  </p:notesMasterIdLst>
  <p:sldIdLst>
    <p:sldId id="423" r:id="rId2"/>
    <p:sldId id="398" r:id="rId3"/>
    <p:sldId id="402" r:id="rId4"/>
    <p:sldId id="394" r:id="rId5"/>
    <p:sldId id="396" r:id="rId6"/>
    <p:sldId id="401" r:id="rId7"/>
    <p:sldId id="409" r:id="rId8"/>
    <p:sldId id="410" r:id="rId9"/>
    <p:sldId id="412" r:id="rId10"/>
    <p:sldId id="414" r:id="rId11"/>
    <p:sldId id="416" r:id="rId12"/>
    <p:sldId id="418" r:id="rId13"/>
    <p:sldId id="419" r:id="rId14"/>
    <p:sldId id="403" r:id="rId15"/>
    <p:sldId id="415" r:id="rId16"/>
    <p:sldId id="404" r:id="rId17"/>
    <p:sldId id="405" r:id="rId18"/>
    <p:sldId id="420" r:id="rId19"/>
    <p:sldId id="421" r:id="rId20"/>
    <p:sldId id="422" r:id="rId21"/>
  </p:sldIdLst>
  <p:sldSz cx="12161838" cy="68580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86116" autoAdjust="0"/>
  </p:normalViewPr>
  <p:slideViewPr>
    <p:cSldViewPr>
      <p:cViewPr varScale="1">
        <p:scale>
          <a:sx n="59" d="100"/>
          <a:sy n="59" d="100"/>
        </p:scale>
        <p:origin x="-90" y="-168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5325"/>
            <a:ext cx="61626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62" y="6053328"/>
            <a:ext cx="2991812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7754" y="6044184"/>
            <a:ext cx="9024084" cy="713232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12/19/2017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2927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4276" y="1600200"/>
            <a:ext cx="10337562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2927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12/19/2017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120" y="3244334"/>
            <a:ext cx="512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n-lt"/>
              </a:rPr>
              <a:t>DEMOGRAPHIC TRANSITION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02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General Fertility Rate (GFR) is the number of live births per 1000 women in the reproductive age (15 to 49 years)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GFR=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𝑏𝑖𝑟𝑡h𝑠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15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49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  <a:blipFill rotWithShape="1">
                <a:blip r:embed="rId2"/>
                <a:stretch>
                  <a:fillRect l="-845" t="-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GFR eliminates the effect of male and women outside the reproduction age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doesn’t consider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marital status of women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variation in reproductive pattern at different age group of reproduction</a:t>
            </a:r>
          </a:p>
        </p:txBody>
      </p:sp>
    </p:spTree>
    <p:extLst>
      <p:ext uri="{BB962C8B-B14F-4D97-AF65-F5344CB8AC3E}">
        <p14:creationId xmlns:p14="http://schemas.microsoft.com/office/powerpoint/2010/main" val="11806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4400" dirty="0" smtClean="0"/>
                  <a:t>Age-Specific Fertility Rate (ASFR) is the number of live births per 1000 women in a specific reproductive age group in a specific year and locality. The reproductive age groups are organized into 7 groups of 5 years interval</a:t>
                </a:r>
                <a:endParaRPr lang="en-US" sz="4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ASFR=</a:t>
                </a:r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𝑏𝑖𝑟𝑡h𝑠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𝑏𝑜𝑟𝑛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𝑠𝑝𝑒𝑐𝑖𝑓𝑖𝑐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 1000</m:t>
                    </m:r>
                  </m:oMath>
                </a14:m>
                <a:endParaRPr lang="en-US" sz="4400" b="0" dirty="0" smtClean="0"/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Example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 (15 – &lt;20)=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𝑇𝑜𝑡𝑎𝑙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𝑜𝑓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𝑙𝑖𝑣𝑒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𝑏𝑖𝑟𝑡h𝑠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𝑏𝑜𝑟𝑛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𝑡𝑜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15 −&lt;20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𝑡h𝑒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i="1">
                              <a:latin typeface="Cambria Math"/>
                            </a:rPr>
                            <m:t> 15 −&lt;20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𝑡h𝑒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𝑠𝑎𝑚𝑒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</m:den>
                      </m:f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latin typeface="Cambria Math"/>
                        </a:rPr>
                        <m:t> 1000</m:t>
                      </m:r>
                    </m:oMath>
                  </m:oMathPara>
                </a14:m>
                <a:endParaRPr lang="en-US" sz="32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  <a:blipFill rotWithShape="1">
                <a:blip r:embed="rId2"/>
                <a:stretch>
                  <a:fillRect l="-885" r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8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Refined fertility rate which illustrate the variation in the rate of births at different age group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6000" dirty="0" smtClean="0"/>
                  <a:t>Total Fertility Rate (TFR) represents the average number of children a woman will have during her reproductive span</a:t>
                </a: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6000" dirty="0" smtClean="0"/>
                  <a:t>TFR= </a:t>
                </a:r>
                <a:r>
                  <a:rPr lang="en-US" sz="4400" dirty="0" smtClean="0"/>
                  <a:t>∑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r>
                      <a:rPr lang="en-US" sz="4400" b="0" i="1" smtClean="0">
                        <a:latin typeface="Cambria Math"/>
                      </a:rPr>
                      <m:t>𝐴𝑆𝐹𝑅𝑥</m:t>
                    </m:r>
                    <m:r>
                      <a:rPr lang="en-US" sz="4400" b="0" i="1" smtClean="0">
                        <a:latin typeface="Cambria Math"/>
                      </a:rPr>
                      <m:t>5)</m:t>
                    </m:r>
                  </m:oMath>
                </a14:m>
                <a:r>
                  <a:rPr lang="en-US" sz="2400" b="0" dirty="0" smtClean="0"/>
                  <a:t> </a:t>
                </a:r>
                <a:r>
                  <a:rPr lang="en-US" sz="4400" b="0" dirty="0" smtClean="0"/>
                  <a:t>expressed as children per woman</a:t>
                </a:r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37" r="-2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It predicts fertility of the next generation</a:t>
            </a:r>
          </a:p>
          <a:p>
            <a:pPr marL="0" indent="0">
              <a:buNone/>
            </a:pPr>
            <a:r>
              <a:rPr lang="en-US" sz="2800" dirty="0" smtClean="0"/>
              <a:t>But it doesn’t take into consideration the deaths among females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Low">
                  <a:buNone/>
                </a:pPr>
                <a:r>
                  <a:rPr lang="en-US" sz="4000" dirty="0" smtClean="0"/>
                  <a:t>Gross Reproduction Rate (GRR</a:t>
                </a:r>
                <a:r>
                  <a:rPr lang="en-US" sz="4000" dirty="0"/>
                  <a:t>) </a:t>
                </a:r>
                <a:r>
                  <a:rPr lang="en-US" sz="4000" dirty="0" smtClean="0"/>
                  <a:t>is the average </a:t>
                </a:r>
                <a:r>
                  <a:rPr lang="en-US" sz="4000" dirty="0"/>
                  <a:t>number of female births that would be born to a woman throughout her reproductive </a:t>
                </a:r>
                <a:r>
                  <a:rPr lang="en-US" sz="4000" dirty="0" smtClean="0"/>
                  <a:t>period expressed </a:t>
                </a:r>
                <a:r>
                  <a:rPr lang="en-US" sz="4000" dirty="0"/>
                  <a:t>as daughters per woman.</a:t>
                </a:r>
              </a:p>
              <a:p>
                <a:pPr>
                  <a:buNone/>
                </a:pP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800" dirty="0" smtClean="0"/>
                  <a:t>GRR= TFR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800" dirty="0" smtClean="0"/>
                  <a:t> 48.0%</a:t>
                </a:r>
                <a:r>
                  <a:rPr lang="en-US" sz="3300" dirty="0" smtClean="0"/>
                  <a:t> (</a:t>
                </a:r>
                <a:r>
                  <a:rPr lang="en-US" sz="3600" dirty="0" smtClean="0"/>
                  <a:t>the </a:t>
                </a:r>
                <a:r>
                  <a:rPr lang="en-US" sz="3600" dirty="0"/>
                  <a:t>percentage of females to the total </a:t>
                </a:r>
                <a:r>
                  <a:rPr lang="en-US" sz="3600" dirty="0" smtClean="0"/>
                  <a:t>birth)</a:t>
                </a:r>
                <a:endParaRPr lang="en-US" sz="2400" dirty="0" smtClean="0"/>
              </a:p>
            </p:txBody>
          </p:sp>
        </mc:Choice>
        <mc:Fallback xmlns=""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93" t="-4632" r="-2653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3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en-US" sz="2800" dirty="0"/>
              <a:t>Factors affecting </a:t>
            </a:r>
            <a:r>
              <a:rPr lang="en-US" sz="2800" dirty="0" smtClean="0"/>
              <a:t>live births</a:t>
            </a:r>
            <a:endParaRPr lang="en-US" sz="2800" dirty="0"/>
          </a:p>
          <a:p>
            <a:pPr lvl="0">
              <a:lnSpc>
                <a:spcPct val="13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US" sz="2800" dirty="0"/>
              <a:t>Number of </a:t>
            </a:r>
            <a:r>
              <a:rPr lang="en-US" sz="2800" dirty="0" smtClean="0"/>
              <a:t>female population in the reproductive age group</a:t>
            </a:r>
            <a:endParaRPr lang="en-US" sz="2800" dirty="0"/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 smtClean="0"/>
              <a:t>rate and age </a:t>
            </a:r>
            <a:r>
              <a:rPr lang="en-US" sz="2800" dirty="0"/>
              <a:t>of marriage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Level of infant and preschool mortality </a:t>
            </a:r>
            <a:r>
              <a:rPr lang="en-US" sz="2800" dirty="0" smtClean="0"/>
              <a:t>rates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The rates of using and continuation of contraceptive methods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Economic value of the child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 lnSpcReduction="10000"/>
          </a:bodyPr>
          <a:lstStyle/>
          <a:p>
            <a:pPr marL="0" indent="0" algn="justLow">
              <a:lnSpc>
                <a:spcPct val="130000"/>
              </a:lnSpc>
              <a:buNone/>
            </a:pPr>
            <a:r>
              <a:rPr lang="en-US" sz="2800" dirty="0"/>
              <a:t>Migration </a:t>
            </a:r>
            <a:endParaRPr lang="en-US" sz="2800" dirty="0" smtClean="0"/>
          </a:p>
          <a:p>
            <a:pPr marL="0" indent="0" algn="justLow">
              <a:lnSpc>
                <a:spcPct val="130000"/>
              </a:lnSpc>
              <a:spcBef>
                <a:spcPts val="1800"/>
              </a:spcBef>
              <a:buNone/>
            </a:pPr>
            <a:r>
              <a:rPr lang="en-US" sz="2400" dirty="0" smtClean="0"/>
              <a:t>It is </a:t>
            </a:r>
            <a:r>
              <a:rPr lang="en-US" sz="2400" dirty="0"/>
              <a:t>the movement of </a:t>
            </a:r>
            <a:r>
              <a:rPr lang="en-US" sz="2400" dirty="0" smtClean="0"/>
              <a:t>the population across a geographic borders for </a:t>
            </a:r>
            <a:r>
              <a:rPr lang="en-US" sz="2400" dirty="0"/>
              <a:t>the purpose </a:t>
            </a:r>
            <a:r>
              <a:rPr lang="en-US" sz="2400" dirty="0" smtClean="0"/>
              <a:t>of residence. The purpose is usually for </a:t>
            </a:r>
            <a:r>
              <a:rPr lang="en-US" sz="2400" dirty="0"/>
              <a:t>better life and higher standard of living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 “immigration” </a:t>
            </a:r>
            <a:r>
              <a:rPr lang="en-US" sz="2400" dirty="0"/>
              <a:t>and </a:t>
            </a:r>
            <a:r>
              <a:rPr lang="en-US" sz="2400" dirty="0" smtClean="0"/>
              <a:t>“emigration” </a:t>
            </a:r>
            <a:r>
              <a:rPr lang="en-US" sz="2400" dirty="0"/>
              <a:t>are used to refer to </a:t>
            </a:r>
            <a:r>
              <a:rPr lang="en-US" sz="2400" dirty="0" smtClean="0"/>
              <a:t>internal migration; movement between countries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terms “in-migration” </a:t>
            </a:r>
            <a:r>
              <a:rPr lang="en-US" sz="2400" dirty="0"/>
              <a:t>and </a:t>
            </a:r>
            <a:r>
              <a:rPr lang="en-US" sz="2400" dirty="0" smtClean="0"/>
              <a:t>“out-migration” </a:t>
            </a:r>
            <a:r>
              <a:rPr lang="en-US" sz="2400" dirty="0"/>
              <a:t>are </a:t>
            </a:r>
            <a:r>
              <a:rPr lang="en-US" sz="2400" dirty="0" smtClean="0"/>
              <a:t>used to refer to internal migration; movement </a:t>
            </a:r>
            <a:r>
              <a:rPr lang="en-US" sz="2400" dirty="0"/>
              <a:t>between different areas within a </a:t>
            </a:r>
            <a:r>
              <a:rPr lang="en-US" sz="2400" dirty="0" smtClean="0"/>
              <a:t>country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 smtClean="0"/>
              <a:t>“Immigration” and “in-migration” is moving to an area while “emigration” and “out-migration” is moving out of the 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13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/>
              <a:t>Internal migration</a:t>
            </a: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2400" dirty="0" smtClean="0"/>
              <a:t>It </a:t>
            </a:r>
            <a:r>
              <a:rPr lang="en-US" sz="2400" dirty="0"/>
              <a:t>is the movement within the </a:t>
            </a:r>
            <a:r>
              <a:rPr lang="en-US" sz="2400" dirty="0" smtClean="0"/>
              <a:t>boundary </a:t>
            </a:r>
            <a:r>
              <a:rPr lang="en-US" sz="2400" dirty="0"/>
              <a:t>of a given </a:t>
            </a:r>
            <a:r>
              <a:rPr lang="en-US" sz="2400" dirty="0" smtClean="0"/>
              <a:t>country which may be </a:t>
            </a:r>
            <a:endParaRPr lang="en-US" sz="2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Rural-urban migration; movement from rural to urban area and the reverse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Urban-urban migration; movement from one urban area to another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of nomadic population governed by rain and climate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</a:t>
            </a:r>
            <a:r>
              <a:rPr lang="en-US" sz="2400" dirty="0"/>
              <a:t>of temporary and seasonal </a:t>
            </a:r>
            <a:r>
              <a:rPr lang="en-US" sz="2400" dirty="0" smtClean="0"/>
              <a:t>nature; temporary worker</a:t>
            </a:r>
            <a:endParaRPr lang="en-US" sz="2400" dirty="0"/>
          </a:p>
          <a:p>
            <a:pPr marL="0" indent="0">
              <a:lnSpc>
                <a:spcPct val="130000"/>
              </a:lnSpc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533400"/>
            <a:ext cx="11047003" cy="6019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400" dirty="0" smtClean="0"/>
              <a:t>International migration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one country to </a:t>
            </a:r>
            <a:r>
              <a:rPr lang="fr-FR" sz="2400" dirty="0" err="1" smtClean="0"/>
              <a:t>another</a:t>
            </a:r>
            <a:r>
              <a:rPr lang="fr-FR" sz="2400" dirty="0" smtClean="0"/>
              <a:t>. It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 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400" dirty="0" smtClean="0"/>
              <a:t>Permanent migration</a:t>
            </a:r>
            <a:endParaRPr lang="fr-FR" sz="2400" dirty="0"/>
          </a:p>
          <a:p>
            <a:pPr>
              <a:lnSpc>
                <a:spcPct val="120000"/>
              </a:lnSpc>
              <a:buNone/>
            </a:pPr>
            <a:r>
              <a:rPr lang="fr-FR" sz="2400" dirty="0"/>
              <a:t>	</a:t>
            </a:r>
            <a:r>
              <a:rPr lang="fr-FR" sz="2400" dirty="0" smtClean="0"/>
              <a:t>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across</a:t>
            </a:r>
            <a:r>
              <a:rPr lang="fr-FR" sz="2400" dirty="0" smtClean="0"/>
              <a:t> </a:t>
            </a:r>
            <a:r>
              <a:rPr lang="fr-FR" sz="2400" dirty="0" err="1" smtClean="0"/>
              <a:t>borders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no </a:t>
            </a:r>
            <a:r>
              <a:rPr lang="fr-FR" sz="2400" dirty="0" err="1" smtClean="0"/>
              <a:t>eventual</a:t>
            </a:r>
            <a:r>
              <a:rPr lang="fr-FR" sz="2400" dirty="0" smtClean="0"/>
              <a:t> return as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of the population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developing</a:t>
            </a:r>
            <a:r>
              <a:rPr lang="fr-FR" sz="2400" dirty="0" smtClean="0"/>
              <a:t> to </a:t>
            </a:r>
            <a:r>
              <a:rPr lang="fr-FR" sz="2400" dirty="0" err="1" smtClean="0"/>
              <a:t>developed</a:t>
            </a:r>
            <a:r>
              <a:rPr lang="fr-FR" sz="2400" dirty="0" smtClean="0"/>
              <a:t> countries of Europe, USA, Canada and </a:t>
            </a:r>
            <a:r>
              <a:rPr lang="fr-FR" sz="2400" dirty="0" err="1" smtClean="0"/>
              <a:t>Australia</a:t>
            </a:r>
            <a:r>
              <a:rPr lang="fr-FR" sz="2400" dirty="0"/>
              <a:t>.</a:t>
            </a:r>
            <a:r>
              <a:rPr lang="fr-FR" sz="2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endParaRPr lang="fr-FR" sz="24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Temporary migration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The movement across borders with the aim of working </a:t>
            </a:r>
            <a:r>
              <a:rPr lang="en-US" sz="2400" dirty="0"/>
              <a:t>for a number of years, with the intent of an eventual return to the </a:t>
            </a:r>
            <a:r>
              <a:rPr lang="en-US" sz="2400" dirty="0" smtClean="0"/>
              <a:t>motherland as the migration </a:t>
            </a:r>
            <a:r>
              <a:rPr lang="en-US" sz="2400" dirty="0"/>
              <a:t>of </a:t>
            </a:r>
            <a:r>
              <a:rPr lang="en-US" sz="2400" dirty="0" smtClean="0"/>
              <a:t>professionals </a:t>
            </a:r>
            <a:r>
              <a:rPr lang="en-US" sz="2400" dirty="0"/>
              <a:t>and laborers </a:t>
            </a:r>
            <a:r>
              <a:rPr lang="en-US" sz="2400" dirty="0" smtClean="0"/>
              <a:t>to  countries requiring their contribution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400" dirty="0" smtClean="0"/>
              <a:t>The effect </a:t>
            </a:r>
            <a:r>
              <a:rPr lang="en-US" sz="2400" dirty="0"/>
              <a:t>of migration </a:t>
            </a:r>
            <a:r>
              <a:rPr lang="en-US" sz="2400" dirty="0" smtClean="0"/>
              <a:t>on population size compared </a:t>
            </a:r>
            <a:r>
              <a:rPr lang="en-US" sz="2400" dirty="0"/>
              <a:t>to fertility and mortality.</a:t>
            </a:r>
          </a:p>
        </p:txBody>
      </p:sp>
    </p:spTree>
    <p:extLst>
      <p:ext uri="{BB962C8B-B14F-4D97-AF65-F5344CB8AC3E}">
        <p14:creationId xmlns:p14="http://schemas.microsoft.com/office/powerpoint/2010/main" val="2564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Rate of Natural Increase (RNI) is the increase of the population size through the addition by births and the loss by deaths expressed in percentage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000" dirty="0"/>
                  <a:t>RNI=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𝐵𝑖𝑟𝑡h𝑠</m:t>
                        </m:r>
                        <m:r>
                          <a:rPr lang="en-US" sz="2400" i="1">
                            <a:latin typeface="Cambria Math"/>
                          </a:rPr>
                          <m:t> −</m:t>
                        </m:r>
                        <m:r>
                          <a:rPr lang="en-GB" sz="2400" i="1">
                            <a:latin typeface="Cambria Math"/>
                          </a:rPr>
                          <m:t>𝑑𝑒𝑎𝑡h𝑠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𝑖𝑛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𝐸𝑠𝑡𝑖𝑚𝑎𝑡𝑒𝑑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𝑚𝑖𝑑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𝑜𝑓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𝑡h𝑒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𝑠𝑎𝑚𝑒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 100</m:t>
                    </m:r>
                  </m:oMath>
                </a14:m>
                <a:endParaRPr lang="en-US" sz="20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RNI=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𝐶𝐵𝑅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𝑝𝑒𝑟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 1000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𝐶𝐷𝑅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𝑝𝑒𝑟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1000)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  <a:blipFill rotWithShape="1">
                <a:blip r:embed="rId2"/>
                <a:stretch>
                  <a:fillRect l="-883" t="-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 is the increase of the population size considering the births and deaths and the migration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𝑅</m:t>
                    </m:r>
                    <m:r>
                      <a:rPr lang="en-US" sz="2800" b="0" i="1" smtClean="0">
                        <a:latin typeface="Cambria Math"/>
                      </a:rPr>
                      <m:t>𝑁𝐼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𝑁𝑒𝑡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𝑚𝑖𝑔𝑟𝑎𝑡𝑖𝑜𝑛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  <a:blipFill rotWithShape="1">
                <a:blip r:embed="rId2"/>
                <a:stretch>
                  <a:fillRect l="-883" t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922690" y="5314950"/>
            <a:ext cx="11047003" cy="7239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Net migration is the difference between emigration and immigration </a:t>
            </a:r>
          </a:p>
        </p:txBody>
      </p:sp>
    </p:spTree>
    <p:extLst>
      <p:ext uri="{BB962C8B-B14F-4D97-AF65-F5344CB8AC3E}">
        <p14:creationId xmlns:p14="http://schemas.microsoft.com/office/powerpoint/2010/main" val="29401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Learning objectives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Describe the stages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Link the type of population pyramid to the stage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mortality indicators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Define, compute and interpret fertility </a:t>
            </a:r>
            <a:r>
              <a:rPr lang="en-US" sz="2400" dirty="0" smtClean="0"/>
              <a:t>indicators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phenomenon of migration and its effect on population size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the rates of population increase and population doubling time  </a:t>
            </a:r>
          </a:p>
        </p:txBody>
      </p:sp>
    </p:spTree>
    <p:extLst>
      <p:ext uri="{BB962C8B-B14F-4D97-AF65-F5344CB8AC3E}">
        <p14:creationId xmlns:p14="http://schemas.microsoft.com/office/powerpoint/2010/main" val="8597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Population Doubling Time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annul growth rate of 1%, the population will double in 69.3 </a:t>
                </a:r>
                <a:r>
                  <a:rPr lang="en-US" sz="2400" dirty="0"/>
                  <a:t>years </a:t>
                </a:r>
                <a:r>
                  <a:rPr lang="en-US" sz="2400" dirty="0" smtClean="0"/>
                  <a:t>(nearly 70 years)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Population doubling 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𝐴𝑛𝑛𝑢𝑎𝑙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𝐺𝑟𝑜𝑤𝑡h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𝑅𝑎𝑡𝑒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annual growth rate of 2</a:t>
                </a:r>
                <a:r>
                  <a:rPr lang="en-US" sz="2400" dirty="0"/>
                  <a:t>% then the expected doubling time is </a:t>
                </a:r>
                <a:r>
                  <a:rPr lang="en-US" sz="2400" dirty="0" smtClean="0"/>
                  <a:t>35 years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  <a:blipFill rotWithShape="1">
                <a:blip r:embed="rId2"/>
                <a:stretch>
                  <a:fillRect l="-895" t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6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27919" y="838200"/>
            <a:ext cx="10527176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Demographic Transition Model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Description of the changes in the population that occurred in western countries in the past two centuries 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fertility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mortality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Reason for this changes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136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2119" y="6172200"/>
            <a:ext cx="39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Phases of Demographic Transition Model</a:t>
            </a:r>
            <a:endParaRPr lang="en-US" dirty="0">
              <a:latin typeface="+mn-lt"/>
            </a:endParaRPr>
          </a:p>
        </p:txBody>
      </p:sp>
      <p:pic>
        <p:nvPicPr>
          <p:cNvPr id="5122" name="Picture 2" descr="http://www.newgeography.com/files/demographic_transition_detailed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896" y="383555"/>
            <a:ext cx="9677400" cy="57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9166" y="5562600"/>
            <a:ext cx="674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Population Pyramid Corresponding To Phases of demographic transition</a:t>
            </a:r>
            <a:endParaRPr lang="en-US" dirty="0"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19" y="1524000"/>
            <a:ext cx="10972800" cy="29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1319" y="765456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Early expanding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252119" y="791876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Late expanding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071519" y="74581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stationary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738519" y="664407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Declining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78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27919" y="742014"/>
            <a:ext cx="4191000" cy="571500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Demographic forces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Mortality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 smtClean="0"/>
              <a:t>Natality</a:t>
            </a:r>
            <a:r>
              <a:rPr lang="en-US" sz="2800" smtClean="0"/>
              <a:t>/ Fertility</a:t>
            </a:r>
            <a:endParaRPr lang="en-US" sz="2800" dirty="0" smtClean="0"/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Migration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61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609600"/>
            <a:ext cx="11047003" cy="4876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Mortality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Crude death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Age specific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Infant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Perinatal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Neonatal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Post-neonatal mortality rate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Mortality rate of children below 5 years of age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Maternal mortality rate and ratio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Cause specific mortality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Proportionate mortality rate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Life expectancy</a:t>
            </a: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06723" y="5641298"/>
            <a:ext cx="11047003" cy="911902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Review “Health Indicators” lecture for these indicators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0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524000"/>
            <a:ext cx="11047003" cy="39624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Fertility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Crude Birth Rate (CBR)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General fertility rate (GFR)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Age specific fertility rate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Total Fertility Rate (TFR)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Gross Reproduction Rate (GRR)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163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Crude Birth Rate (CBR) is the number of live births per 1000 population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CBR=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𝑏𝑖𝑟𝑡h𝑠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𝐸𝑠𝑡𝑖𝑚𝑎𝑡𝑒𝑑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𝑚𝑖𝑑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  <a:blipFill rotWithShape="1">
                <a:blip r:embed="rId2"/>
                <a:stretch>
                  <a:fillRect l="-885" t="-2000" r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Crude </a:t>
            </a:r>
            <a:r>
              <a:rPr lang="en-US" sz="2800" dirty="0"/>
              <a:t>index of fertility as it relates births to total population </a:t>
            </a:r>
            <a:r>
              <a:rPr lang="en-US" sz="2800" dirty="0" smtClean="0"/>
              <a:t>(males </a:t>
            </a:r>
            <a:r>
              <a:rPr lang="en-US" sz="2800" dirty="0"/>
              <a:t>and females outside the reproductive age period, as well as unmarried </a:t>
            </a:r>
            <a:r>
              <a:rPr lang="en-US" sz="2800" dirty="0" smtClean="0"/>
              <a:t>females)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useful </a:t>
            </a:r>
            <a:r>
              <a:rPr lang="en-US" sz="2800" dirty="0" smtClean="0"/>
              <a:t>for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Making </a:t>
            </a:r>
            <a:r>
              <a:rPr lang="en-US" sz="2500" dirty="0"/>
              <a:t>annual </a:t>
            </a:r>
            <a:r>
              <a:rPr lang="en-US" sz="2500" dirty="0" smtClean="0"/>
              <a:t>comparison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Illustrating fertility trend </a:t>
            </a:r>
          </a:p>
        </p:txBody>
      </p:sp>
    </p:spTree>
    <p:extLst>
      <p:ext uri="{BB962C8B-B14F-4D97-AF65-F5344CB8AC3E}">
        <p14:creationId xmlns:p14="http://schemas.microsoft.com/office/powerpoint/2010/main" val="25602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6344</TotalTime>
  <Words>1000</Words>
  <Application>Microsoft Office PowerPoint</Application>
  <PresentationFormat>Custom</PresentationFormat>
  <Paragraphs>111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3422</cp:lastModifiedBy>
  <cp:revision>342</cp:revision>
  <dcterms:created xsi:type="dcterms:W3CDTF">2007-09-20T19:20:17Z</dcterms:created>
  <dcterms:modified xsi:type="dcterms:W3CDTF">2017-12-19T07:53:34Z</dcterms:modified>
</cp:coreProperties>
</file>