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93" r:id="rId4"/>
    <p:sldId id="294" r:id="rId5"/>
    <p:sldId id="276" r:id="rId6"/>
    <p:sldId id="288" r:id="rId7"/>
    <p:sldId id="297" r:id="rId8"/>
    <p:sldId id="298" r:id="rId9"/>
    <p:sldId id="296" r:id="rId10"/>
    <p:sldId id="299" r:id="rId11"/>
    <p:sldId id="289" r:id="rId12"/>
    <p:sldId id="277" r:id="rId13"/>
    <p:sldId id="292" r:id="rId14"/>
    <p:sldId id="280" r:id="rId15"/>
    <p:sldId id="287" r:id="rId16"/>
    <p:sldId id="29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3719" autoAdjust="0"/>
  </p:normalViewPr>
  <p:slideViewPr>
    <p:cSldViewPr>
      <p:cViewPr varScale="1">
        <p:scale>
          <a:sx n="64" d="100"/>
          <a:sy n="64" d="100"/>
        </p:scale>
        <p:origin x="1344" y="52"/>
      </p:cViewPr>
      <p:guideLst>
        <p:guide orient="horz" pos="2160"/>
        <p:guide pos="2880"/>
      </p:guideLst>
    </p:cSldViewPr>
  </p:slideViewPr>
  <p:outlineViewPr>
    <p:cViewPr>
      <p:scale>
        <a:sx n="33" d="100"/>
        <a:sy n="33" d="100"/>
      </p:scale>
      <p:origin x="0" y="160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3006-3836-4610-86E0-C82160751BB1}" type="datetimeFigureOut">
              <a:rPr lang="en-US" smtClean="0"/>
              <a:t>21-Sep-17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99831-AD2A-46B0-8972-538FC78A8B9F}" type="slidenum">
              <a:rPr lang="en-US" smtClean="0"/>
              <a:t>‹#›</a:t>
            </a:fld>
            <a:endParaRPr lang="en-US"/>
          </a:p>
        </p:txBody>
      </p:sp>
    </p:spTree>
    <p:extLst>
      <p:ext uri="{BB962C8B-B14F-4D97-AF65-F5344CB8AC3E}">
        <p14:creationId xmlns:p14="http://schemas.microsoft.com/office/powerpoint/2010/main" val="63720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FA5D78-A71A-4FC1-BAD6-9491D215D292}"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10</a:t>
            </a:fld>
            <a:endParaRPr lang="en-US" smtClean="0"/>
          </a:p>
        </p:txBody>
      </p:sp>
    </p:spTree>
    <p:extLst>
      <p:ext uri="{BB962C8B-B14F-4D97-AF65-F5344CB8AC3E}">
        <p14:creationId xmlns:p14="http://schemas.microsoft.com/office/powerpoint/2010/main" val="2638472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285C73-50B0-48AD-B2E8-D044CE913F2C}"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F09F2D-E1F2-4E64-8D31-2E66DBE86807}" type="slidenum">
              <a:rPr lang="en-US" smtClean="0"/>
              <a:pPr eaLnBrk="1" hangingPunct="1"/>
              <a:t>13</a:t>
            </a:fld>
            <a:endParaRPr lang="en-US" smtClean="0"/>
          </a:p>
        </p:txBody>
      </p:sp>
      <p:sp>
        <p:nvSpPr>
          <p:cNvPr id="118787"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EFA7FD8-9B9C-49AA-BAF2-A24C35371ED1}" type="slidenum">
              <a:rPr lang="en-US" smtClean="0"/>
              <a:pPr eaLnBrk="1" hangingPunct="1"/>
              <a:t>14</a:t>
            </a:fld>
            <a:endParaRPr lang="en-US" smtClean="0"/>
          </a:p>
        </p:txBody>
      </p:sp>
      <p:sp>
        <p:nvSpPr>
          <p:cNvPr id="120835"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BE7FEC8-A52A-4A24-BBC4-561655BABE37}" type="slidenum">
              <a:rPr lang="en-US" smtClean="0"/>
              <a:pPr eaLnBrk="1" hangingPunct="1"/>
              <a:t>15</a:t>
            </a:fld>
            <a:endParaRPr lang="en-US" smtClean="0"/>
          </a:p>
        </p:txBody>
      </p:sp>
      <p:sp>
        <p:nvSpPr>
          <p:cNvPr id="128003"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3</a:t>
            </a:fld>
            <a:endParaRPr lang="en-US" smtClean="0"/>
          </a:p>
        </p:txBody>
      </p:sp>
    </p:spTree>
    <p:extLst>
      <p:ext uri="{BB962C8B-B14F-4D97-AF65-F5344CB8AC3E}">
        <p14:creationId xmlns:p14="http://schemas.microsoft.com/office/powerpoint/2010/main" val="76229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cs typeface="Arial" panose="020B0604020202020204" pitchFamily="34" charset="0"/>
              </a:rPr>
              <a:t>Several important landmarks in natural history are the initiation of the disease itself (however we are defining it), the onset of symptoms, the point where a disease can be and/or is usually detected, and for communicable diseases, the point when the disease becomes transmissible.</a:t>
            </a:r>
          </a:p>
          <a:p>
            <a:pPr eaLnBrk="1" hangingPunct="1">
              <a:spcBef>
                <a:spcPct val="80000"/>
              </a:spcBef>
            </a:pPr>
            <a:r>
              <a:rPr lang="en-US" altLang="en-US" dirty="0" smtClean="0">
                <a:latin typeface="Arial" panose="020B0604020202020204" pitchFamily="34" charset="0"/>
                <a:cs typeface="Arial" panose="020B0604020202020204" pitchFamily="34" charset="0"/>
              </a:rPr>
              <a:t>Epidemiology is still working on standardizing its terminology.  The terms presented here are used by a major epidemiology textbook (Rothman and Greenland, </a:t>
            </a:r>
            <a:r>
              <a:rPr lang="en-US" altLang="en-US" i="1" dirty="0" smtClean="0">
                <a:latin typeface="Arial" panose="020B0604020202020204" pitchFamily="34" charset="0"/>
                <a:cs typeface="Arial" panose="020B0604020202020204" pitchFamily="34" charset="0"/>
              </a:rPr>
              <a:t>Modern Epidemiology</a:t>
            </a:r>
            <a:r>
              <a:rPr lang="en-US" altLang="en-US" dirty="0" smtClean="0">
                <a:latin typeface="Arial" panose="020B0604020202020204" pitchFamily="34" charset="0"/>
                <a:cs typeface="Arial" panose="020B0604020202020204" pitchFamily="34" charset="0"/>
              </a:rPr>
              <a:t>) to represent these four stages:</a:t>
            </a:r>
          </a:p>
          <a:p>
            <a:pPr eaLnBrk="1" hangingPunct="1">
              <a:spcBef>
                <a:spcPct val="80000"/>
              </a:spcBef>
            </a:pPr>
            <a:r>
              <a:rPr lang="en-US" altLang="en-US" dirty="0" smtClean="0">
                <a:latin typeface="Arial" panose="020B0604020202020204" pitchFamily="34" charset="0"/>
                <a:cs typeface="Arial" panose="020B0604020202020204" pitchFamily="34" charset="0"/>
              </a:rPr>
              <a:t>Rothman applies the term </a:t>
            </a:r>
            <a:r>
              <a:rPr lang="en-US" altLang="en-US" u="sng" dirty="0" smtClean="0">
                <a:latin typeface="Arial" panose="020B0604020202020204" pitchFamily="34" charset="0"/>
                <a:cs typeface="Arial" panose="020B0604020202020204" pitchFamily="34" charset="0"/>
              </a:rPr>
              <a:t>induction period</a:t>
            </a:r>
            <a:r>
              <a:rPr lang="en-US" altLang="en-US" dirty="0" smtClean="0">
                <a:latin typeface="Arial" panose="020B0604020202020204" pitchFamily="34" charset="0"/>
                <a:cs typeface="Arial" panose="020B0604020202020204" pitchFamily="34" charset="0"/>
              </a:rPr>
              <a:t> to the period of time between exposure to a causal agent and the initiation of the disease.  Since the etiology of many diseases involves a combination of factors, Rothman considers each causal agent as having its own induction period.  The beginning of actual disease, even if it can be defined, is often unobservable.  Nevertheless, the concept of the induction period is a useful one.</a:t>
            </a:r>
            <a:endParaRPr lang="en-US" dirty="0"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4</a:t>
            </a:fld>
            <a:endParaRPr lang="en-US" smtClean="0"/>
          </a:p>
        </p:txBody>
      </p:sp>
    </p:spTree>
    <p:extLst>
      <p:ext uri="{BB962C8B-B14F-4D97-AF65-F5344CB8AC3E}">
        <p14:creationId xmlns:p14="http://schemas.microsoft.com/office/powerpoint/2010/main" val="429801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E02D388-2D73-472E-BB44-28E8E9CD4550}"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7</a:t>
            </a:fld>
            <a:endParaRPr lang="en-US" smtClean="0"/>
          </a:p>
        </p:txBody>
      </p:sp>
    </p:spTree>
    <p:extLst>
      <p:ext uri="{BB962C8B-B14F-4D97-AF65-F5344CB8AC3E}">
        <p14:creationId xmlns:p14="http://schemas.microsoft.com/office/powerpoint/2010/main" val="3151430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8</a:t>
            </a:fld>
            <a:endParaRPr lang="en-US" smtClean="0"/>
          </a:p>
        </p:txBody>
      </p:sp>
    </p:spTree>
    <p:extLst>
      <p:ext uri="{BB962C8B-B14F-4D97-AF65-F5344CB8AC3E}">
        <p14:creationId xmlns:p14="http://schemas.microsoft.com/office/powerpoint/2010/main" val="2371453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9</a:t>
            </a:fld>
            <a:endParaRPr lang="en-US" smtClean="0"/>
          </a:p>
        </p:txBody>
      </p:sp>
    </p:spTree>
    <p:extLst>
      <p:ext uri="{BB962C8B-B14F-4D97-AF65-F5344CB8AC3E}">
        <p14:creationId xmlns:p14="http://schemas.microsoft.com/office/powerpoint/2010/main" val="349288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1955">
                <a:solidFill>
                  <a:srgbClr val="FFFFFF"/>
                </a:solidFill>
              </a:defRPr>
            </a:lvl1pPr>
            <a:lvl2pPr marL="343769" indent="0" algn="ctr">
              <a:buNone/>
            </a:lvl2pPr>
            <a:lvl3pPr marL="687537" indent="0" algn="ctr">
              <a:buNone/>
            </a:lvl3pPr>
            <a:lvl4pPr marL="1031306" indent="0" algn="ctr">
              <a:buNone/>
            </a:lvl4pPr>
            <a:lvl5pPr marL="1375075" indent="0" algn="ctr">
              <a:buNone/>
            </a:lvl5pPr>
            <a:lvl6pPr marL="1718843" indent="0" algn="ctr">
              <a:buNone/>
            </a:lvl6pPr>
            <a:lvl7pPr marL="2062612" indent="0" algn="ctr">
              <a:buNone/>
            </a:lvl7pPr>
            <a:lvl8pPr marL="2406381" indent="0" algn="ctr">
              <a:buNone/>
            </a:lvl8pPr>
            <a:lvl9pPr marL="2750149"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2707"/>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21-Sep-17</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21-Sep-17</a:t>
            </a:fld>
            <a:endParaRPr lang="en-US"/>
          </a:p>
        </p:txBody>
      </p:sp>
      <p:sp>
        <p:nvSpPr>
          <p:cNvPr id="12" name="Slide Number Placeholder 11"/>
          <p:cNvSpPr>
            <a:spLocks noGrp="1"/>
          </p:cNvSpPr>
          <p:nvPr>
            <p:ph type="sldNum" sz="quarter" idx="16"/>
          </p:nvPr>
        </p:nvSpPr>
        <p:spPr>
          <a:xfrm>
            <a:off x="1" y="1272222"/>
            <a:ext cx="533400" cy="244476"/>
          </a:xfrm>
          <a:prstGeom prst="rect">
            <a:avLst/>
          </a:prstGeom>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21-Sep-17</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1" y="6248400"/>
            <a:ext cx="533400"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053">
                <a:solidFill>
                  <a:schemeClr val="tx2"/>
                </a:solidFill>
              </a:defRPr>
            </a:lvl1pPr>
          </a:lstStyle>
          <a:p>
            <a:pPr eaLnBrk="1" latinLnBrk="0" hangingPunct="1"/>
            <a:fld id="{23A271A1-F6D6-438B-A432-4747EE7ECD40}" type="datetimeFigureOut">
              <a:rPr lang="en-US" smtClean="0"/>
              <a:pPr eaLnBrk="1" latinLnBrk="0" hangingPunct="1"/>
              <a:t>21-Sep-17</a:t>
            </a:fld>
            <a:endParaRPr lang="en-US" sz="1053" dirty="0">
              <a:solidFill>
                <a:schemeClr val="tx2"/>
              </a:solidFill>
            </a:endParaRPr>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053">
                <a:solidFill>
                  <a:schemeClr val="tx2"/>
                </a:solidFill>
              </a:defRPr>
            </a:lvl1pPr>
          </a:lstStyle>
          <a:p>
            <a:pPr algn="r" eaLnBrk="1" latinLnBrk="0" hangingPunct="1"/>
            <a:endParaRPr kumimoji="0" lang="en-US" sz="1053"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7" r:id="rId4"/>
  </p:sldLayoutIdLst>
  <p:txStyles>
    <p:titleStyle>
      <a:lvl1pPr algn="l" rtl="0" eaLnBrk="1" latinLnBrk="0" hangingPunct="1">
        <a:spcBef>
          <a:spcPct val="0"/>
        </a:spcBef>
        <a:buNone/>
        <a:defRPr kumimoji="0" sz="3308" kern="1200">
          <a:solidFill>
            <a:schemeClr val="tx2"/>
          </a:solidFill>
          <a:latin typeface="+mj-lt"/>
          <a:ea typeface="+mj-ea"/>
          <a:cs typeface="+mj-cs"/>
        </a:defRPr>
      </a:lvl1pPr>
    </p:titleStyle>
    <p:bodyStyle>
      <a:lvl1pPr marL="240638" indent="-240638" algn="l" rtl="0" eaLnBrk="1" latinLnBrk="0" hangingPunct="1">
        <a:spcBef>
          <a:spcPts val="526"/>
        </a:spcBef>
        <a:buClr>
          <a:schemeClr val="accent2"/>
        </a:buClr>
        <a:buSzPct val="60000"/>
        <a:buFont typeface="Wingdings"/>
        <a:buChar char=""/>
        <a:defRPr kumimoji="0" sz="2181" kern="1200">
          <a:solidFill>
            <a:schemeClr val="tx1"/>
          </a:solidFill>
          <a:latin typeface="+mn-lt"/>
          <a:ea typeface="+mn-ea"/>
          <a:cs typeface="+mn-cs"/>
        </a:defRPr>
      </a:lvl1pPr>
      <a:lvl2pPr marL="481276" indent="-206261" algn="l" rtl="0" eaLnBrk="1" latinLnBrk="0" hangingPunct="1">
        <a:spcBef>
          <a:spcPts val="414"/>
        </a:spcBef>
        <a:buClr>
          <a:schemeClr val="accent1"/>
        </a:buClr>
        <a:buSzPct val="70000"/>
        <a:buFont typeface="Wingdings 2"/>
        <a:buChar char=""/>
        <a:defRPr kumimoji="0" sz="1955" kern="1200">
          <a:solidFill>
            <a:schemeClr val="tx1"/>
          </a:solidFill>
          <a:latin typeface="+mn-lt"/>
          <a:ea typeface="+mn-ea"/>
          <a:cs typeface="+mn-cs"/>
        </a:defRPr>
      </a:lvl2pPr>
      <a:lvl3pPr marL="687537" indent="-171884" algn="l" rtl="0" eaLnBrk="1" latinLnBrk="0" hangingPunct="1">
        <a:spcBef>
          <a:spcPts val="376"/>
        </a:spcBef>
        <a:buClr>
          <a:schemeClr val="accent2"/>
        </a:buClr>
        <a:buSzPct val="75000"/>
        <a:buFont typeface="Wingdings"/>
        <a:buChar char=""/>
        <a:defRPr kumimoji="0" sz="1729" kern="1200">
          <a:solidFill>
            <a:schemeClr val="tx1"/>
          </a:solidFill>
          <a:latin typeface="+mn-lt"/>
          <a:ea typeface="+mn-ea"/>
          <a:cs typeface="+mn-cs"/>
        </a:defRPr>
      </a:lvl3pPr>
      <a:lvl4pPr marL="1031306" indent="-171884" algn="l" rtl="0" eaLnBrk="1" latinLnBrk="0" hangingPunct="1">
        <a:spcBef>
          <a:spcPts val="301"/>
        </a:spcBef>
        <a:buClr>
          <a:schemeClr val="accent3"/>
        </a:buClr>
        <a:buSzPct val="75000"/>
        <a:buFont typeface="Wingdings"/>
        <a:buChar char=""/>
        <a:defRPr kumimoji="0" sz="1504" kern="1200">
          <a:solidFill>
            <a:schemeClr val="tx1"/>
          </a:solidFill>
          <a:latin typeface="+mn-lt"/>
          <a:ea typeface="+mn-ea"/>
          <a:cs typeface="+mn-cs"/>
        </a:defRPr>
      </a:lvl4pPr>
      <a:lvl5pPr marL="1375075" indent="-171884" algn="l" rtl="0" eaLnBrk="1" latinLnBrk="0" hangingPunct="1">
        <a:spcBef>
          <a:spcPts val="301"/>
        </a:spcBef>
        <a:buClr>
          <a:schemeClr val="accent4"/>
        </a:buClr>
        <a:buSzPct val="65000"/>
        <a:buFont typeface="Wingdings"/>
        <a:buChar char=""/>
        <a:defRPr kumimoji="0" sz="1504" kern="1200">
          <a:solidFill>
            <a:schemeClr val="tx1"/>
          </a:solidFill>
          <a:latin typeface="+mn-lt"/>
          <a:ea typeface="+mn-ea"/>
          <a:cs typeface="+mn-cs"/>
        </a:defRPr>
      </a:lvl5pPr>
      <a:lvl6pPr marL="1581336" indent="-171884" algn="l" rtl="0" eaLnBrk="1" latinLnBrk="0" hangingPunct="1">
        <a:spcBef>
          <a:spcPct val="20000"/>
        </a:spcBef>
        <a:buClr>
          <a:schemeClr val="accent1"/>
        </a:buClr>
        <a:buFont typeface="Wingdings"/>
        <a:buChar char="§"/>
        <a:defRPr kumimoji="0" sz="1353" kern="1200" baseline="0">
          <a:solidFill>
            <a:schemeClr val="tx1"/>
          </a:solidFill>
          <a:latin typeface="+mn-lt"/>
          <a:ea typeface="+mn-ea"/>
          <a:cs typeface="+mn-cs"/>
        </a:defRPr>
      </a:lvl6pPr>
      <a:lvl7pPr marL="1787597" indent="-171884" algn="l" rtl="0" eaLnBrk="1" latinLnBrk="0" hangingPunct="1">
        <a:spcBef>
          <a:spcPct val="20000"/>
        </a:spcBef>
        <a:buClr>
          <a:schemeClr val="accent2"/>
        </a:buClr>
        <a:buFont typeface="Wingdings"/>
        <a:buChar char="§"/>
        <a:defRPr kumimoji="0" sz="1353" kern="1200" baseline="0">
          <a:solidFill>
            <a:schemeClr val="tx1"/>
          </a:solidFill>
          <a:latin typeface="+mn-lt"/>
          <a:ea typeface="+mn-ea"/>
          <a:cs typeface="+mn-cs"/>
        </a:defRPr>
      </a:lvl7pPr>
      <a:lvl8pPr marL="1993858" indent="-171884" algn="l" rtl="0" eaLnBrk="1" latinLnBrk="0" hangingPunct="1">
        <a:spcBef>
          <a:spcPct val="20000"/>
        </a:spcBef>
        <a:buClr>
          <a:schemeClr val="accent3"/>
        </a:buClr>
        <a:buFont typeface="Wingdings"/>
        <a:buChar char="§"/>
        <a:defRPr kumimoji="0" sz="1353" kern="1200" baseline="0">
          <a:solidFill>
            <a:schemeClr val="tx1"/>
          </a:solidFill>
          <a:latin typeface="+mn-lt"/>
          <a:ea typeface="+mn-ea"/>
          <a:cs typeface="+mn-cs"/>
        </a:defRPr>
      </a:lvl8pPr>
      <a:lvl9pPr marL="2200120" indent="-171884" algn="l" rtl="0" eaLnBrk="1" latinLnBrk="0" hangingPunct="1">
        <a:spcBef>
          <a:spcPct val="20000"/>
        </a:spcBef>
        <a:buClr>
          <a:schemeClr val="accent4"/>
        </a:buClr>
        <a:buFont typeface="Wingdings"/>
        <a:buChar char="§"/>
        <a:defRPr kumimoji="0" sz="1353"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3769" algn="l" rtl="0" eaLnBrk="1" latinLnBrk="0" hangingPunct="1">
        <a:defRPr kumimoji="0" kern="1200">
          <a:solidFill>
            <a:schemeClr val="tx1"/>
          </a:solidFill>
          <a:latin typeface="+mn-lt"/>
          <a:ea typeface="+mn-ea"/>
          <a:cs typeface="+mn-cs"/>
        </a:defRPr>
      </a:lvl2pPr>
      <a:lvl3pPr marL="687537" algn="l" rtl="0" eaLnBrk="1" latinLnBrk="0" hangingPunct="1">
        <a:defRPr kumimoji="0" kern="1200">
          <a:solidFill>
            <a:schemeClr val="tx1"/>
          </a:solidFill>
          <a:latin typeface="+mn-lt"/>
          <a:ea typeface="+mn-ea"/>
          <a:cs typeface="+mn-cs"/>
        </a:defRPr>
      </a:lvl3pPr>
      <a:lvl4pPr marL="1031306" algn="l" rtl="0" eaLnBrk="1" latinLnBrk="0" hangingPunct="1">
        <a:defRPr kumimoji="0" kern="1200">
          <a:solidFill>
            <a:schemeClr val="tx1"/>
          </a:solidFill>
          <a:latin typeface="+mn-lt"/>
          <a:ea typeface="+mn-ea"/>
          <a:cs typeface="+mn-cs"/>
        </a:defRPr>
      </a:lvl4pPr>
      <a:lvl5pPr marL="1375075" algn="l" rtl="0" eaLnBrk="1" latinLnBrk="0" hangingPunct="1">
        <a:defRPr kumimoji="0" kern="1200">
          <a:solidFill>
            <a:schemeClr val="tx1"/>
          </a:solidFill>
          <a:latin typeface="+mn-lt"/>
          <a:ea typeface="+mn-ea"/>
          <a:cs typeface="+mn-cs"/>
        </a:defRPr>
      </a:lvl5pPr>
      <a:lvl6pPr marL="1718843" algn="l" rtl="0" eaLnBrk="1" latinLnBrk="0" hangingPunct="1">
        <a:defRPr kumimoji="0" kern="1200">
          <a:solidFill>
            <a:schemeClr val="tx1"/>
          </a:solidFill>
          <a:latin typeface="+mn-lt"/>
          <a:ea typeface="+mn-ea"/>
          <a:cs typeface="+mn-cs"/>
        </a:defRPr>
      </a:lvl6pPr>
      <a:lvl7pPr marL="2062612" algn="l" rtl="0" eaLnBrk="1" latinLnBrk="0" hangingPunct="1">
        <a:defRPr kumimoji="0" kern="1200">
          <a:solidFill>
            <a:schemeClr val="tx1"/>
          </a:solidFill>
          <a:latin typeface="+mn-lt"/>
          <a:ea typeface="+mn-ea"/>
          <a:cs typeface="+mn-cs"/>
        </a:defRPr>
      </a:lvl7pPr>
      <a:lvl8pPr marL="2406381" algn="l" rtl="0" eaLnBrk="1" latinLnBrk="0" hangingPunct="1">
        <a:defRPr kumimoji="0" kern="1200">
          <a:solidFill>
            <a:schemeClr val="tx1"/>
          </a:solidFill>
          <a:latin typeface="+mn-lt"/>
          <a:ea typeface="+mn-ea"/>
          <a:cs typeface="+mn-cs"/>
        </a:defRPr>
      </a:lvl8pPr>
      <a:lvl9pPr marL="275014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p:txBody>
          <a:bodyPr/>
          <a:lstStyle/>
          <a:p>
            <a:pPr algn="l" eaLnBrk="1" hangingPunct="1"/>
            <a:r>
              <a:rPr lang="en-US" b="1" dirty="0" smtClean="0">
                <a:solidFill>
                  <a:schemeClr val="accent4"/>
                </a:solidFill>
              </a:rPr>
              <a:t>Natural history </a:t>
            </a:r>
            <a:r>
              <a:rPr lang="ar-EG" b="1" dirty="0" smtClean="0">
                <a:solidFill>
                  <a:schemeClr val="accent4"/>
                </a:solidFill>
              </a:rPr>
              <a:t>OF DISEASE DEVELOPMENT AND PREVENTION</a:t>
            </a:r>
            <a:endParaRPr lang="en-US" b="1" dirty="0" smtClean="0">
              <a:solidFill>
                <a:schemeClr val="accent4"/>
              </a:solidFill>
            </a:endParaRPr>
          </a:p>
        </p:txBody>
      </p:sp>
      <p:sp>
        <p:nvSpPr>
          <p:cNvPr id="3" name="Subtitle 2"/>
          <p:cNvSpPr>
            <a:spLocks noGrp="1"/>
          </p:cNvSpPr>
          <p:nvPr>
            <p:ph type="subTitle" idx="1"/>
          </p:nvPr>
        </p:nvSpPr>
        <p:spPr/>
        <p:txBody>
          <a:bodyPr>
            <a:normAutofit/>
          </a:bodyPr>
          <a:lstStyle/>
          <a:p>
            <a:pPr>
              <a:defRPr/>
            </a:pPr>
            <a:endParaRPr lang="en-US" sz="1805" b="1" dirty="0"/>
          </a:p>
        </p:txBody>
      </p:sp>
    </p:spTree>
    <p:extLst>
      <p:ext uri="{BB962C8B-B14F-4D97-AF65-F5344CB8AC3E}">
        <p14:creationId xmlns:p14="http://schemas.microsoft.com/office/powerpoint/2010/main" val="189513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PREVENTION</a:t>
            </a:r>
          </a:p>
        </p:txBody>
      </p:sp>
      <p:sp>
        <p:nvSpPr>
          <p:cNvPr id="36867" name="Content Placeholder 4"/>
          <p:cNvSpPr>
            <a:spLocks noGrp="1"/>
          </p:cNvSpPr>
          <p:nvPr>
            <p:ph sz="quarter" idx="1"/>
          </p:nvPr>
        </p:nvSpPr>
        <p:spPr>
          <a:xfrm>
            <a:off x="504287" y="2512332"/>
            <a:ext cx="8229600" cy="859376"/>
          </a:xfrm>
        </p:spPr>
        <p:txBody>
          <a:bodyPr>
            <a:normAutofit/>
          </a:bodyPr>
          <a:lstStyle/>
          <a:p>
            <a:pPr marL="0" indent="0">
              <a:lnSpc>
                <a:spcPct val="130000"/>
              </a:lnSpc>
              <a:buNone/>
            </a:pPr>
            <a:r>
              <a:rPr lang="en-US" b="1" dirty="0">
                <a:latin typeface="Calibri" pitchFamily="34" charset="0"/>
              </a:rPr>
              <a:t>	</a:t>
            </a:r>
            <a:r>
              <a:rPr lang="en-US" dirty="0" smtClean="0">
                <a:latin typeface="Calibri" pitchFamily="34" charset="0"/>
              </a:rPr>
              <a:t>Averting a disease </a:t>
            </a:r>
            <a:r>
              <a:rPr lang="en-US" dirty="0">
                <a:latin typeface="Calibri" pitchFamily="34" charset="0"/>
              </a:rPr>
              <a:t>or ill-health before its </a:t>
            </a:r>
            <a:r>
              <a:rPr lang="en-US" dirty="0" smtClean="0">
                <a:latin typeface="Calibri" pitchFamily="34" charset="0"/>
              </a:rPr>
              <a:t>occurrence</a:t>
            </a:r>
          </a:p>
          <a:p>
            <a:pPr marL="0" indent="0">
              <a:lnSpc>
                <a:spcPct val="130000"/>
              </a:lnSpc>
              <a:buNone/>
            </a:pPr>
            <a:endParaRPr lang="en-US" dirty="0">
              <a:latin typeface="Calibri" pitchFamily="34" charset="0"/>
            </a:endParaRPr>
          </a:p>
          <a:p>
            <a:pPr marL="0" indent="0">
              <a:lnSpc>
                <a:spcPct val="130000"/>
              </a:lnSpc>
              <a:buNone/>
            </a:pPr>
            <a:endParaRPr lang="en-US" dirty="0">
              <a:latin typeface="Calibri" pitchFamily="34" charset="0"/>
            </a:endParaRPr>
          </a:p>
        </p:txBody>
      </p:sp>
      <p:sp>
        <p:nvSpPr>
          <p:cNvPr id="2" name="TextBox 1"/>
          <p:cNvSpPr txBox="1"/>
          <p:nvPr/>
        </p:nvSpPr>
        <p:spPr>
          <a:xfrm>
            <a:off x="4457416" y="4345668"/>
            <a:ext cx="3530518" cy="300531"/>
          </a:xfrm>
          <a:prstGeom prst="rect">
            <a:avLst/>
          </a:prstGeom>
          <a:noFill/>
        </p:spPr>
        <p:txBody>
          <a:bodyPr wrap="none" rtlCol="0">
            <a:spAutoFit/>
          </a:bodyPr>
          <a:lstStyle/>
          <a:p>
            <a:r>
              <a:rPr lang="en-US" sz="1353" dirty="0"/>
              <a:t>Control of Communicable Diseases in Men, 2013</a:t>
            </a:r>
          </a:p>
        </p:txBody>
      </p:sp>
    </p:spTree>
    <p:extLst>
      <p:ext uri="{BB962C8B-B14F-4D97-AF65-F5344CB8AC3E}">
        <p14:creationId xmlns:p14="http://schemas.microsoft.com/office/powerpoint/2010/main" val="1455004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PREVENTION</a:t>
            </a:r>
          </a:p>
        </p:txBody>
      </p:sp>
      <p:sp>
        <p:nvSpPr>
          <p:cNvPr id="36867" name="Content Placeholder 4"/>
          <p:cNvSpPr>
            <a:spLocks noGrp="1"/>
          </p:cNvSpPr>
          <p:nvPr>
            <p:ph sz="quarter" idx="1"/>
          </p:nvPr>
        </p:nvSpPr>
        <p:spPr>
          <a:xfrm>
            <a:off x="504287" y="2512332"/>
            <a:ext cx="8229600" cy="2119794"/>
          </a:xfrm>
        </p:spPr>
        <p:txBody>
          <a:bodyPr>
            <a:normAutofit fontScale="62500" lnSpcReduction="20000"/>
          </a:bodyPr>
          <a:lstStyle/>
          <a:p>
            <a:pPr marL="0" indent="0">
              <a:buNone/>
              <a:defRPr/>
            </a:pPr>
            <a:r>
              <a:rPr lang="en-GB" sz="3233" dirty="0"/>
              <a:t>Actions aiming at eradicating, eliminating, or minimizing the impact of disease and disability, or if none of these is feasible, retarding the progress of disease and disability. </a:t>
            </a:r>
          </a:p>
          <a:p>
            <a:pPr>
              <a:defRPr/>
            </a:pPr>
            <a:endParaRPr lang="en-GB" sz="3233" dirty="0"/>
          </a:p>
          <a:p>
            <a:pPr marL="0" indent="0">
              <a:buNone/>
              <a:defRPr/>
            </a:pPr>
            <a:r>
              <a:rPr lang="en-GB" sz="3233" dirty="0"/>
              <a:t>The concept of </a:t>
            </a:r>
            <a:r>
              <a:rPr lang="en-GB" sz="3233" i="1" dirty="0"/>
              <a:t>prevention is best </a:t>
            </a:r>
            <a:r>
              <a:rPr lang="en-GB" sz="3233" dirty="0"/>
              <a:t>defined in the context of </a:t>
            </a:r>
            <a:r>
              <a:rPr lang="en-GB" sz="3233" i="1" dirty="0"/>
              <a:t>levels of prevention; primary, secondary, </a:t>
            </a:r>
            <a:r>
              <a:rPr lang="en-GB" sz="3233" dirty="0"/>
              <a:t>and tertiary prevention.	</a:t>
            </a:r>
          </a:p>
          <a:p>
            <a:pPr marL="0" indent="0">
              <a:buNone/>
              <a:defRPr/>
            </a:pPr>
            <a:r>
              <a:rPr lang="en-GB" sz="3233" dirty="0"/>
              <a:t>			</a:t>
            </a:r>
            <a:endParaRPr lang="en-US" sz="2782" dirty="0">
              <a:latin typeface="Calibri" pitchFamily="34" charset="0"/>
            </a:endParaRPr>
          </a:p>
        </p:txBody>
      </p:sp>
      <p:sp>
        <p:nvSpPr>
          <p:cNvPr id="2" name="TextBox 1"/>
          <p:cNvSpPr txBox="1"/>
          <p:nvPr/>
        </p:nvSpPr>
        <p:spPr>
          <a:xfrm>
            <a:off x="4572000" y="5147753"/>
            <a:ext cx="1903534" cy="300531"/>
          </a:xfrm>
          <a:prstGeom prst="rect">
            <a:avLst/>
          </a:prstGeom>
          <a:noFill/>
        </p:spPr>
        <p:txBody>
          <a:bodyPr wrap="none" rtlCol="0">
            <a:spAutoFit/>
          </a:bodyPr>
          <a:lstStyle/>
          <a:p>
            <a:r>
              <a:rPr lang="en-US" sz="1353" dirty="0"/>
              <a:t>Oxford Dictionary, 2008</a:t>
            </a:r>
          </a:p>
        </p:txBody>
      </p:sp>
    </p:spTree>
    <p:extLst>
      <p:ext uri="{BB962C8B-B14F-4D97-AF65-F5344CB8AC3E}">
        <p14:creationId xmlns:p14="http://schemas.microsoft.com/office/powerpoint/2010/main" val="1670260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571500" y="394772"/>
            <a:ext cx="8305800" cy="744793"/>
          </a:xfrm>
        </p:spPr>
        <p:txBody>
          <a:bodyPr/>
          <a:lstStyle/>
          <a:p>
            <a:r>
              <a:rPr lang="en-GB" sz="2105" b="1"/>
              <a:t>NATURAL HISTORY OF DISEASE AND LEVELS OF PREVENTION</a:t>
            </a:r>
            <a:endParaRPr lang="en-US" sz="2105"/>
          </a:p>
        </p:txBody>
      </p:sp>
      <p:cxnSp>
        <p:nvCxnSpPr>
          <p:cNvPr id="5" name="Straight Connector 4"/>
          <p:cNvCxnSpPr/>
          <p:nvPr/>
        </p:nvCxnSpPr>
        <p:spPr>
          <a:xfrm>
            <a:off x="304799" y="3486292"/>
            <a:ext cx="8153401" cy="1194"/>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799080" y="3227286"/>
            <a:ext cx="18882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70392" y="3543191"/>
            <a:ext cx="1260418"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46087" y="3228086"/>
            <a:ext cx="1890627"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352" name="TextBox 18"/>
          <p:cNvSpPr txBox="1">
            <a:spLocks noChangeArrowheads="1"/>
          </p:cNvSpPr>
          <p:nvPr/>
        </p:nvSpPr>
        <p:spPr bwMode="auto">
          <a:xfrm>
            <a:off x="1371600" y="2340458"/>
            <a:ext cx="14478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Stage of</a:t>
            </a:r>
          </a:p>
          <a:p>
            <a:pPr eaLnBrk="1" hangingPunct="1"/>
            <a:r>
              <a:rPr lang="en-US" sz="1053" b="1"/>
              <a:t>Susceptibility</a:t>
            </a:r>
          </a:p>
        </p:txBody>
      </p:sp>
      <p:sp>
        <p:nvSpPr>
          <p:cNvPr id="57353" name="TextBox 20"/>
          <p:cNvSpPr txBox="1">
            <a:spLocks noChangeArrowheads="1"/>
          </p:cNvSpPr>
          <p:nvPr/>
        </p:nvSpPr>
        <p:spPr bwMode="auto">
          <a:xfrm>
            <a:off x="2819400" y="2225874"/>
            <a:ext cx="19050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Stage of</a:t>
            </a:r>
          </a:p>
          <a:p>
            <a:pPr eaLnBrk="1" hangingPunct="1"/>
            <a:r>
              <a:rPr lang="en-US" sz="1053" b="1"/>
              <a:t>Subclinical Disease</a:t>
            </a:r>
          </a:p>
        </p:txBody>
      </p:sp>
      <p:sp>
        <p:nvSpPr>
          <p:cNvPr id="57354" name="TextBox 24"/>
          <p:cNvSpPr txBox="1">
            <a:spLocks noChangeArrowheads="1"/>
          </p:cNvSpPr>
          <p:nvPr/>
        </p:nvSpPr>
        <p:spPr bwMode="auto">
          <a:xfrm>
            <a:off x="4953000" y="2225874"/>
            <a:ext cx="23622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dirty="0"/>
              <a:t>Stage of  Clinical Disease</a:t>
            </a:r>
          </a:p>
          <a:p>
            <a:pPr eaLnBrk="1" hangingPunct="1"/>
            <a:r>
              <a:rPr lang="en-GB" sz="1053" b="1" dirty="0"/>
              <a:t>Early                             Advanced</a:t>
            </a:r>
            <a:endParaRPr lang="en-US" sz="1053" b="1" dirty="0"/>
          </a:p>
        </p:txBody>
      </p:sp>
      <p:sp>
        <p:nvSpPr>
          <p:cNvPr id="57355" name="TextBox 26"/>
          <p:cNvSpPr txBox="1">
            <a:spLocks noChangeArrowheads="1"/>
          </p:cNvSpPr>
          <p:nvPr/>
        </p:nvSpPr>
        <p:spPr bwMode="auto">
          <a:xfrm>
            <a:off x="7543800" y="2283166"/>
            <a:ext cx="12192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Termination</a:t>
            </a:r>
          </a:p>
        </p:txBody>
      </p:sp>
      <p:sp>
        <p:nvSpPr>
          <p:cNvPr id="57356" name="TextBox 28"/>
          <p:cNvSpPr txBox="1">
            <a:spLocks noChangeArrowheads="1"/>
          </p:cNvSpPr>
          <p:nvPr/>
        </p:nvSpPr>
        <p:spPr bwMode="auto">
          <a:xfrm>
            <a:off x="3352801" y="2913375"/>
            <a:ext cx="12954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a:t>Pathological </a:t>
            </a:r>
          </a:p>
          <a:p>
            <a:pPr eaLnBrk="1" hangingPunct="1"/>
            <a:r>
              <a:rPr lang="en-US" sz="1053"/>
              <a:t>Change</a:t>
            </a:r>
          </a:p>
        </p:txBody>
      </p:sp>
      <p:cxnSp>
        <p:nvCxnSpPr>
          <p:cNvPr id="16" name="Straight Arrow Connector 15"/>
          <p:cNvCxnSpPr/>
          <p:nvPr/>
        </p:nvCxnSpPr>
        <p:spPr>
          <a:xfrm rot="5400000">
            <a:off x="4277165" y="3342268"/>
            <a:ext cx="286459"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358" name="TextBox 31"/>
          <p:cNvSpPr txBox="1">
            <a:spLocks noChangeArrowheads="1"/>
          </p:cNvSpPr>
          <p:nvPr/>
        </p:nvSpPr>
        <p:spPr bwMode="auto">
          <a:xfrm>
            <a:off x="4038601" y="2626917"/>
            <a:ext cx="145745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solidFill>
                  <a:srgbClr val="FF0000"/>
                </a:solidFill>
              </a:rPr>
              <a:t>Onset of Symptoms</a:t>
            </a:r>
          </a:p>
        </p:txBody>
      </p:sp>
      <p:sp>
        <p:nvSpPr>
          <p:cNvPr id="57359" name="TextBox 32"/>
          <p:cNvSpPr txBox="1">
            <a:spLocks noChangeArrowheads="1"/>
          </p:cNvSpPr>
          <p:nvPr/>
        </p:nvSpPr>
        <p:spPr bwMode="auto">
          <a:xfrm>
            <a:off x="5181600" y="2970667"/>
            <a:ext cx="12954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a:t>Time of Diagnosis</a:t>
            </a:r>
          </a:p>
        </p:txBody>
      </p:sp>
      <p:cxnSp>
        <p:nvCxnSpPr>
          <p:cNvPr id="19" name="Straight Arrow Connector 18"/>
          <p:cNvCxnSpPr/>
          <p:nvPr/>
        </p:nvCxnSpPr>
        <p:spPr>
          <a:xfrm rot="5400000">
            <a:off x="5039164" y="3342268"/>
            <a:ext cx="286459"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361" name="TextBox 34"/>
          <p:cNvSpPr txBox="1">
            <a:spLocks noChangeArrowheads="1"/>
          </p:cNvSpPr>
          <p:nvPr/>
        </p:nvSpPr>
        <p:spPr bwMode="auto">
          <a:xfrm>
            <a:off x="304801" y="4402960"/>
            <a:ext cx="24384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Primary prevention aims at reducing occurrence</a:t>
            </a:r>
          </a:p>
        </p:txBody>
      </p:sp>
      <p:sp>
        <p:nvSpPr>
          <p:cNvPr id="57362" name="TextBox 35"/>
          <p:cNvSpPr txBox="1">
            <a:spLocks noChangeArrowheads="1"/>
          </p:cNvSpPr>
          <p:nvPr/>
        </p:nvSpPr>
        <p:spPr bwMode="auto">
          <a:xfrm>
            <a:off x="2895601" y="4345668"/>
            <a:ext cx="1752600" cy="578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Secondary prevention aims at reducing severity </a:t>
            </a:r>
          </a:p>
        </p:txBody>
      </p:sp>
      <p:sp>
        <p:nvSpPr>
          <p:cNvPr id="57363" name="TextBox 36"/>
          <p:cNvSpPr txBox="1">
            <a:spLocks noChangeArrowheads="1"/>
          </p:cNvSpPr>
          <p:nvPr/>
        </p:nvSpPr>
        <p:spPr bwMode="auto">
          <a:xfrm>
            <a:off x="4876800" y="4402959"/>
            <a:ext cx="28956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Tertiary prevention aims at reducing disability and mortality</a:t>
            </a:r>
          </a:p>
        </p:txBody>
      </p:sp>
      <p:sp>
        <p:nvSpPr>
          <p:cNvPr id="23" name="Right Brace 22"/>
          <p:cNvSpPr/>
          <p:nvPr/>
        </p:nvSpPr>
        <p:spPr>
          <a:xfrm>
            <a:off x="7772400" y="4231084"/>
            <a:ext cx="76200" cy="85937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353"/>
          </a:p>
        </p:txBody>
      </p:sp>
      <p:sp>
        <p:nvSpPr>
          <p:cNvPr id="57365" name="TextBox 38"/>
          <p:cNvSpPr txBox="1">
            <a:spLocks noChangeArrowheads="1"/>
          </p:cNvSpPr>
          <p:nvPr/>
        </p:nvSpPr>
        <p:spPr bwMode="auto">
          <a:xfrm>
            <a:off x="7924800" y="4402961"/>
            <a:ext cx="12192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i="1"/>
              <a:t>Levels of prevention</a:t>
            </a:r>
          </a:p>
        </p:txBody>
      </p:sp>
      <p:cxnSp>
        <p:nvCxnSpPr>
          <p:cNvPr id="26" name="Straight Connector 25"/>
          <p:cNvCxnSpPr/>
          <p:nvPr/>
        </p:nvCxnSpPr>
        <p:spPr>
          <a:xfrm rot="5400000">
            <a:off x="424896" y="3228283"/>
            <a:ext cx="1891821"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367" name="TextBox 18"/>
          <p:cNvSpPr txBox="1">
            <a:spLocks noChangeArrowheads="1"/>
          </p:cNvSpPr>
          <p:nvPr/>
        </p:nvSpPr>
        <p:spPr bwMode="auto">
          <a:xfrm>
            <a:off x="228600" y="3543585"/>
            <a:ext cx="10668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Health promotion</a:t>
            </a:r>
          </a:p>
        </p:txBody>
      </p:sp>
      <p:sp>
        <p:nvSpPr>
          <p:cNvPr id="57368" name="TextBox 18"/>
          <p:cNvSpPr txBox="1">
            <a:spLocks noChangeArrowheads="1"/>
          </p:cNvSpPr>
          <p:nvPr/>
        </p:nvSpPr>
        <p:spPr bwMode="auto">
          <a:xfrm>
            <a:off x="190499" y="2502934"/>
            <a:ext cx="11430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dirty="0"/>
              <a:t>Positive  health</a:t>
            </a:r>
          </a:p>
        </p:txBody>
      </p:sp>
      <p:sp>
        <p:nvSpPr>
          <p:cNvPr id="57369" name="TextBox 18"/>
          <p:cNvSpPr txBox="1">
            <a:spLocks noChangeArrowheads="1"/>
          </p:cNvSpPr>
          <p:nvPr/>
        </p:nvSpPr>
        <p:spPr bwMode="auto">
          <a:xfrm>
            <a:off x="1447800" y="3543585"/>
            <a:ext cx="11430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Specific protection </a:t>
            </a:r>
          </a:p>
        </p:txBody>
      </p:sp>
      <p:sp>
        <p:nvSpPr>
          <p:cNvPr id="57370" name="TextBox 18"/>
          <p:cNvSpPr txBox="1">
            <a:spLocks noChangeArrowheads="1"/>
          </p:cNvSpPr>
          <p:nvPr/>
        </p:nvSpPr>
        <p:spPr bwMode="auto">
          <a:xfrm>
            <a:off x="2895600" y="3543585"/>
            <a:ext cx="1828800" cy="41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Early detection and treatment</a:t>
            </a:r>
          </a:p>
        </p:txBody>
      </p:sp>
      <p:sp>
        <p:nvSpPr>
          <p:cNvPr id="57371" name="TextBox 18"/>
          <p:cNvSpPr txBox="1">
            <a:spLocks noChangeArrowheads="1"/>
          </p:cNvSpPr>
          <p:nvPr/>
        </p:nvSpPr>
        <p:spPr bwMode="auto">
          <a:xfrm>
            <a:off x="4876800" y="3600876"/>
            <a:ext cx="18288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Disability limitation </a:t>
            </a:r>
          </a:p>
        </p:txBody>
      </p:sp>
      <p:sp>
        <p:nvSpPr>
          <p:cNvPr id="57372" name="TextBox 18"/>
          <p:cNvSpPr txBox="1">
            <a:spLocks noChangeArrowheads="1"/>
          </p:cNvSpPr>
          <p:nvPr/>
        </p:nvSpPr>
        <p:spPr bwMode="auto">
          <a:xfrm>
            <a:off x="7467600" y="3600876"/>
            <a:ext cx="1371600" cy="25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3" b="1"/>
              <a:t>Rehabilitation</a:t>
            </a:r>
          </a:p>
        </p:txBody>
      </p:sp>
    </p:spTree>
    <p:extLst>
      <p:ext uri="{BB962C8B-B14F-4D97-AF65-F5344CB8AC3E}">
        <p14:creationId xmlns:p14="http://schemas.microsoft.com/office/powerpoint/2010/main" val="2961379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277954"/>
            <a:ext cx="8229600" cy="744793"/>
          </a:xfrm>
        </p:spPr>
        <p:txBody>
          <a:bodyPr/>
          <a:lstStyle/>
          <a:p>
            <a:pPr eaLnBrk="1" hangingPunct="1"/>
            <a:r>
              <a:rPr lang="en-US" b="1" dirty="0"/>
              <a:t>LEVELS OF PREVENTION </a:t>
            </a:r>
          </a:p>
        </p:txBody>
      </p:sp>
      <p:sp>
        <p:nvSpPr>
          <p:cNvPr id="58371" name="Content Placeholder 4"/>
          <p:cNvSpPr>
            <a:spLocks noGrp="1"/>
          </p:cNvSpPr>
          <p:nvPr>
            <p:ph idx="1"/>
          </p:nvPr>
        </p:nvSpPr>
        <p:spPr>
          <a:xfrm>
            <a:off x="381000" y="1939415"/>
            <a:ext cx="7848600" cy="3666671"/>
          </a:xfrm>
        </p:spPr>
        <p:txBody>
          <a:bodyPr/>
          <a:lstStyle/>
          <a:p>
            <a:pPr>
              <a:lnSpc>
                <a:spcPct val="150000"/>
              </a:lnSpc>
              <a:buFontTx/>
              <a:buNone/>
            </a:pPr>
            <a:r>
              <a:rPr lang="en-US" b="1" dirty="0" smtClean="0"/>
              <a:t>  Primordial Prevention</a:t>
            </a:r>
          </a:p>
          <a:p>
            <a:pPr>
              <a:spcBef>
                <a:spcPct val="0"/>
              </a:spcBef>
              <a:buFontTx/>
              <a:buNone/>
            </a:pPr>
            <a:r>
              <a:rPr lang="en-GB" b="1" dirty="0" smtClean="0"/>
              <a:t>		</a:t>
            </a:r>
          </a:p>
          <a:p>
            <a:pPr>
              <a:spcBef>
                <a:spcPct val="0"/>
              </a:spcBef>
              <a:buFontTx/>
              <a:buNone/>
            </a:pPr>
            <a:r>
              <a:rPr lang="en-GB" b="1" dirty="0"/>
              <a:t>	</a:t>
            </a:r>
            <a:r>
              <a:rPr lang="en-GB" b="1" dirty="0" smtClean="0"/>
              <a:t>	</a:t>
            </a:r>
            <a:r>
              <a:rPr lang="en-US" b="1" dirty="0" smtClean="0"/>
              <a:t>Primary Prevention </a:t>
            </a:r>
          </a:p>
          <a:p>
            <a:pPr>
              <a:lnSpc>
                <a:spcPct val="150000"/>
              </a:lnSpc>
              <a:spcBef>
                <a:spcPct val="0"/>
              </a:spcBef>
              <a:buFontTx/>
              <a:buNone/>
            </a:pPr>
            <a:r>
              <a:rPr lang="en-US" b="1" dirty="0"/>
              <a:t>	</a:t>
            </a:r>
            <a:r>
              <a:rPr lang="en-US" b="1" dirty="0" smtClean="0"/>
              <a:t>	</a:t>
            </a:r>
          </a:p>
          <a:p>
            <a:pPr>
              <a:lnSpc>
                <a:spcPct val="150000"/>
              </a:lnSpc>
              <a:spcBef>
                <a:spcPct val="0"/>
              </a:spcBef>
              <a:buFontTx/>
              <a:buNone/>
            </a:pPr>
            <a:r>
              <a:rPr lang="en-US" b="1" dirty="0"/>
              <a:t>	</a:t>
            </a:r>
            <a:r>
              <a:rPr lang="en-US" b="1" dirty="0" smtClean="0"/>
              <a:t>		Secondary Prevention </a:t>
            </a:r>
          </a:p>
          <a:p>
            <a:pPr>
              <a:lnSpc>
                <a:spcPct val="150000"/>
              </a:lnSpc>
              <a:spcBef>
                <a:spcPct val="0"/>
              </a:spcBef>
              <a:buFontTx/>
              <a:buNone/>
            </a:pPr>
            <a:r>
              <a:rPr lang="en-US" dirty="0" smtClean="0"/>
              <a:t>		</a:t>
            </a:r>
            <a:endParaRPr lang="en-US" dirty="0"/>
          </a:p>
          <a:p>
            <a:pPr>
              <a:spcBef>
                <a:spcPct val="0"/>
              </a:spcBef>
              <a:buFontTx/>
              <a:buNone/>
            </a:pPr>
            <a:r>
              <a:rPr lang="en-US" dirty="0" smtClean="0"/>
              <a:t>			 </a:t>
            </a:r>
            <a:r>
              <a:rPr lang="en-US" b="1" dirty="0" smtClean="0"/>
              <a:t>   Tertiary Prevention </a:t>
            </a:r>
          </a:p>
        </p:txBody>
      </p:sp>
      <p:cxnSp>
        <p:nvCxnSpPr>
          <p:cNvPr id="8" name="Straight Connector 7"/>
          <p:cNvCxnSpPr/>
          <p:nvPr/>
        </p:nvCxnSpPr>
        <p:spPr>
          <a:xfrm>
            <a:off x="838200" y="3429000"/>
            <a:ext cx="28956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4231084"/>
            <a:ext cx="32766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971352" y="3829248"/>
            <a:ext cx="802084"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52600" y="5033169"/>
            <a:ext cx="31242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352352" y="4631332"/>
            <a:ext cx="802084"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09306" y="2998518"/>
            <a:ext cx="859376"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1535" y="2282371"/>
            <a:ext cx="572917"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57200" y="2569624"/>
            <a:ext cx="3124200" cy="11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3" name="Line Callout 1 12"/>
          <p:cNvSpPr/>
          <p:nvPr/>
        </p:nvSpPr>
        <p:spPr>
          <a:xfrm>
            <a:off x="4953000" y="1939415"/>
            <a:ext cx="3810001" cy="630209"/>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Policies &amp; legislations to address behavior of the population and environment</a:t>
            </a:r>
          </a:p>
        </p:txBody>
      </p:sp>
      <p:sp>
        <p:nvSpPr>
          <p:cNvPr id="17" name="Line Callout 1 16"/>
          <p:cNvSpPr/>
          <p:nvPr/>
        </p:nvSpPr>
        <p:spPr>
          <a:xfrm>
            <a:off x="4953000" y="2798791"/>
            <a:ext cx="3810001" cy="630209"/>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Health promotion &amp; specific protection </a:t>
            </a:r>
          </a:p>
        </p:txBody>
      </p:sp>
      <p:sp>
        <p:nvSpPr>
          <p:cNvPr id="21" name="Line Callout 1 20"/>
          <p:cNvSpPr/>
          <p:nvPr/>
        </p:nvSpPr>
        <p:spPr>
          <a:xfrm>
            <a:off x="4953000" y="3715459"/>
            <a:ext cx="3810001" cy="630209"/>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Screening &amp; mass treatment</a:t>
            </a:r>
          </a:p>
        </p:txBody>
      </p:sp>
      <p:sp>
        <p:nvSpPr>
          <p:cNvPr id="22" name="Line Callout 1 21"/>
          <p:cNvSpPr/>
          <p:nvPr/>
        </p:nvSpPr>
        <p:spPr>
          <a:xfrm>
            <a:off x="5029200" y="4632126"/>
            <a:ext cx="3733800" cy="515626"/>
          </a:xfrm>
          <a:prstGeom prst="borderCallout1">
            <a:avLst>
              <a:gd name="adj1" fmla="val 18750"/>
              <a:gd name="adj2" fmla="val -8333"/>
              <a:gd name="adj3" fmla="val 16999"/>
              <a:gd name="adj4" fmla="val -7241"/>
            </a:avLst>
          </a:prstGeom>
          <a:solidFill>
            <a:schemeClr val="bg2">
              <a:lumMod val="2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3" dirty="0"/>
              <a:t>Disability limitation &amp; rehabilitation</a:t>
            </a:r>
          </a:p>
        </p:txBody>
      </p:sp>
    </p:spTree>
    <p:extLst>
      <p:ext uri="{BB962C8B-B14F-4D97-AF65-F5344CB8AC3E}">
        <p14:creationId xmlns:p14="http://schemas.microsoft.com/office/powerpoint/2010/main" val="2683554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eaLnBrk="1" hangingPunct="1"/>
            <a:r>
              <a:rPr lang="en-US" sz="2707" b="1" dirty="0"/>
              <a:t>PRIMARY PREVENTION</a:t>
            </a:r>
          </a:p>
        </p:txBody>
      </p:sp>
      <p:sp>
        <p:nvSpPr>
          <p:cNvPr id="56323" name="Rectangle 3"/>
          <p:cNvSpPr>
            <a:spLocks noGrp="1" noChangeArrowheads="1"/>
          </p:cNvSpPr>
          <p:nvPr>
            <p:ph type="body" idx="4294967295"/>
          </p:nvPr>
        </p:nvSpPr>
        <p:spPr>
          <a:xfrm>
            <a:off x="609600" y="1752600"/>
            <a:ext cx="3886200" cy="640080"/>
          </a:xfrm>
        </p:spPr>
        <p:txBody>
          <a:bodyPr>
            <a:normAutofit fontScale="92500" lnSpcReduction="20000"/>
          </a:bodyPr>
          <a:lstStyle/>
          <a:p>
            <a:pPr>
              <a:defRPr/>
            </a:pPr>
            <a:endParaRPr lang="en-US" dirty="0" smtClean="0"/>
          </a:p>
          <a:p>
            <a:pPr algn="ctr">
              <a:defRPr/>
            </a:pPr>
            <a:r>
              <a:rPr lang="en-US" sz="2105" dirty="0">
                <a:solidFill>
                  <a:schemeClr val="bg2">
                    <a:lumMod val="25000"/>
                  </a:schemeClr>
                </a:solidFill>
              </a:rPr>
              <a:t>HEALTH PROMOTION </a:t>
            </a:r>
          </a:p>
        </p:txBody>
      </p:sp>
      <p:sp>
        <p:nvSpPr>
          <p:cNvPr id="5" name="Content Placeholder 4"/>
          <p:cNvSpPr>
            <a:spLocks noGrp="1"/>
          </p:cNvSpPr>
          <p:nvPr>
            <p:ph sz="half" idx="2"/>
          </p:nvPr>
        </p:nvSpPr>
        <p:spPr>
          <a:xfrm>
            <a:off x="618870" y="2684207"/>
            <a:ext cx="3954718" cy="2970816"/>
          </a:xfrm>
        </p:spPr>
        <p:txBody>
          <a:bodyPr/>
          <a:lstStyle/>
          <a:p>
            <a:pPr>
              <a:buClr>
                <a:schemeClr val="bg2">
                  <a:lumMod val="10000"/>
                </a:schemeClr>
              </a:buClr>
              <a:buSzPct val="65000"/>
              <a:buFont typeface="Arial" pitchFamily="34" charset="0"/>
              <a:buChar char="•"/>
              <a:defRPr/>
            </a:pPr>
            <a:r>
              <a:rPr lang="en-US" sz="2105" dirty="0"/>
              <a:t>Health education </a:t>
            </a:r>
          </a:p>
          <a:p>
            <a:pPr>
              <a:buClr>
                <a:schemeClr val="bg2">
                  <a:lumMod val="10000"/>
                </a:schemeClr>
              </a:buClr>
              <a:buSzPct val="65000"/>
              <a:buFont typeface="Arial" pitchFamily="34" charset="0"/>
              <a:buChar char="•"/>
              <a:defRPr/>
            </a:pPr>
            <a:r>
              <a:rPr lang="en-US" sz="2105" dirty="0"/>
              <a:t>Nutrition intervention </a:t>
            </a:r>
          </a:p>
          <a:p>
            <a:pPr>
              <a:buClr>
                <a:schemeClr val="bg2">
                  <a:lumMod val="10000"/>
                </a:schemeClr>
              </a:buClr>
              <a:buSzPct val="65000"/>
              <a:buFont typeface="Arial" pitchFamily="34" charset="0"/>
              <a:buChar char="•"/>
              <a:defRPr/>
            </a:pPr>
            <a:r>
              <a:rPr lang="en-US" sz="2105" dirty="0"/>
              <a:t>Sanitation of the environment </a:t>
            </a:r>
          </a:p>
          <a:p>
            <a:pPr>
              <a:buClr>
                <a:schemeClr val="bg2">
                  <a:lumMod val="10000"/>
                </a:schemeClr>
              </a:buClr>
              <a:buSzPct val="65000"/>
              <a:buFont typeface="Arial" pitchFamily="34" charset="0"/>
              <a:buChar char="•"/>
              <a:defRPr/>
            </a:pPr>
            <a:r>
              <a:rPr lang="en-US" sz="2105" dirty="0"/>
              <a:t>Life style modification </a:t>
            </a:r>
          </a:p>
        </p:txBody>
      </p:sp>
      <p:sp>
        <p:nvSpPr>
          <p:cNvPr id="6" name="Text Placeholder 5"/>
          <p:cNvSpPr>
            <a:spLocks noGrp="1"/>
          </p:cNvSpPr>
          <p:nvPr>
            <p:ph type="body" sz="quarter" idx="4294967295"/>
          </p:nvPr>
        </p:nvSpPr>
        <p:spPr>
          <a:xfrm>
            <a:off x="4800600" y="1752600"/>
            <a:ext cx="3886200" cy="640080"/>
          </a:xfrm>
        </p:spPr>
        <p:txBody>
          <a:bodyPr/>
          <a:lstStyle/>
          <a:p>
            <a:pPr algn="ctr">
              <a:defRPr/>
            </a:pPr>
            <a:r>
              <a:rPr lang="en-US" sz="2105" dirty="0">
                <a:solidFill>
                  <a:schemeClr val="bg2">
                    <a:lumMod val="25000"/>
                  </a:schemeClr>
                </a:solidFill>
              </a:rPr>
              <a:t>SPECIFIC PROTECTION</a:t>
            </a:r>
          </a:p>
        </p:txBody>
      </p:sp>
      <p:sp>
        <p:nvSpPr>
          <p:cNvPr id="7" name="Content Placeholder 6"/>
          <p:cNvSpPr>
            <a:spLocks noGrp="1"/>
          </p:cNvSpPr>
          <p:nvPr>
            <p:ph sz="quarter" idx="4"/>
          </p:nvPr>
        </p:nvSpPr>
        <p:spPr>
          <a:xfrm>
            <a:off x="4801167" y="2626916"/>
            <a:ext cx="3888808" cy="2970816"/>
          </a:xfrm>
        </p:spPr>
        <p:txBody>
          <a:bodyPr/>
          <a:lstStyle/>
          <a:p>
            <a:pPr>
              <a:buClr>
                <a:schemeClr val="bg2">
                  <a:lumMod val="10000"/>
                </a:schemeClr>
              </a:buClr>
              <a:buSzPct val="65000"/>
              <a:buFont typeface="Arial" pitchFamily="34" charset="0"/>
              <a:buChar char="•"/>
              <a:defRPr/>
            </a:pPr>
            <a:r>
              <a:rPr lang="en-US" sz="2105" dirty="0"/>
              <a:t>Immunization </a:t>
            </a:r>
          </a:p>
          <a:p>
            <a:pPr>
              <a:buClr>
                <a:schemeClr val="bg2">
                  <a:lumMod val="10000"/>
                </a:schemeClr>
              </a:buClr>
              <a:buSzPct val="65000"/>
              <a:buFont typeface="Arial" pitchFamily="34" charset="0"/>
              <a:buChar char="•"/>
              <a:defRPr/>
            </a:pPr>
            <a:r>
              <a:rPr lang="en-US" sz="2105" dirty="0"/>
              <a:t>Chemoprophylaxis</a:t>
            </a:r>
          </a:p>
          <a:p>
            <a:pPr>
              <a:buClr>
                <a:schemeClr val="bg2">
                  <a:lumMod val="10000"/>
                </a:schemeClr>
              </a:buClr>
              <a:buSzPct val="65000"/>
              <a:buFont typeface="Arial" pitchFamily="34" charset="0"/>
              <a:buChar char="•"/>
              <a:defRPr/>
            </a:pPr>
            <a:r>
              <a:rPr lang="en-US" sz="2105" dirty="0"/>
              <a:t>Specific micronutrient </a:t>
            </a:r>
          </a:p>
          <a:p>
            <a:pPr>
              <a:buClr>
                <a:schemeClr val="bg2">
                  <a:lumMod val="10000"/>
                </a:schemeClr>
              </a:buClr>
              <a:buSzPct val="65000"/>
              <a:buFont typeface="Arial" pitchFamily="34" charset="0"/>
              <a:buChar char="•"/>
              <a:defRPr/>
            </a:pPr>
            <a:r>
              <a:rPr lang="en-US" sz="2105" dirty="0"/>
              <a:t>Protection from unintentional injuries </a:t>
            </a:r>
          </a:p>
          <a:p>
            <a:pPr>
              <a:buClr>
                <a:schemeClr val="bg2">
                  <a:lumMod val="10000"/>
                </a:schemeClr>
              </a:buClr>
              <a:buSzPct val="65000"/>
              <a:buFont typeface="Arial" pitchFamily="34" charset="0"/>
              <a:buChar char="•"/>
              <a:defRPr/>
            </a:pPr>
            <a:r>
              <a:rPr lang="en-US" sz="2105" dirty="0"/>
              <a:t>Protection from environmental hazards </a:t>
            </a:r>
          </a:p>
        </p:txBody>
      </p:sp>
    </p:spTree>
    <p:extLst>
      <p:ext uri="{BB962C8B-B14F-4D97-AF65-F5344CB8AC3E}">
        <p14:creationId xmlns:p14="http://schemas.microsoft.com/office/powerpoint/2010/main" val="911468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blinds(horizontal)">
                                      <p:cBhvr>
                                        <p:cTn id="7" dur="500"/>
                                        <p:tgtEl>
                                          <p:spTgt spid="56323">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linds(horizontal)">
                                      <p:cBhvr>
                                        <p:cTn id="13" dur="500"/>
                                        <p:tgtEl>
                                          <p:spTgt spid="5">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blinds(horizontal)">
                                      <p:cBhvr>
                                        <p:cTn id="16" dur="500"/>
                                        <p:tgtEl>
                                          <p:spTgt spid="5">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blinds(horizontal)">
                                      <p:cBhvr>
                                        <p:cTn id="19" dur="500"/>
                                        <p:tgtEl>
                                          <p:spTgt spid="5">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blinds(horizontal)">
                                      <p:cBhvr>
                                        <p:cTn id="24" dur="500"/>
                                        <p:tgtEl>
                                          <p:spTgt spid="6">
                                            <p:txEl>
                                              <p:pRg st="0" end="0"/>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linds(horizontal)">
                                      <p:cBhvr>
                                        <p:cTn id="27" dur="500"/>
                                        <p:tgtEl>
                                          <p:spTgt spid="7">
                                            <p:txEl>
                                              <p:pRg st="0" end="0"/>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blinds(horizontal)">
                                      <p:cBhvr>
                                        <p:cTn id="30" dur="500"/>
                                        <p:tgtEl>
                                          <p:spTgt spid="7">
                                            <p:txEl>
                                              <p:pRg st="1" end="1"/>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blinds(horizontal)">
                                      <p:cBhvr>
                                        <p:cTn id="33" dur="500"/>
                                        <p:tgtEl>
                                          <p:spTgt spid="7">
                                            <p:txEl>
                                              <p:pRg st="2" end="2"/>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blinds(horizontal)">
                                      <p:cBhvr>
                                        <p:cTn id="36" dur="500"/>
                                        <p:tgtEl>
                                          <p:spTgt spid="7">
                                            <p:txEl>
                                              <p:pRg st="3" end="3"/>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blinds(horizontal)">
                                      <p:cBhvr>
                                        <p:cTn id="3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5" grpId="0" build="p"/>
      <p:bldP spid="6" grpId="0" build="p"/>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b="1" dirty="0" smtClean="0"/>
              <a:t>DISABILITY LIMITATION &amp; REHABILITATION</a:t>
            </a:r>
            <a:endParaRPr lang="en-US" b="1" dirty="0" smtClean="0"/>
          </a:p>
        </p:txBody>
      </p:sp>
      <p:sp>
        <p:nvSpPr>
          <p:cNvPr id="5" name="Content Placeholder 4"/>
          <p:cNvSpPr>
            <a:spLocks noGrp="1"/>
          </p:cNvSpPr>
          <p:nvPr>
            <p:ph sz="quarter" idx="1"/>
          </p:nvPr>
        </p:nvSpPr>
        <p:spPr>
          <a:xfrm>
            <a:off x="457200" y="2168582"/>
            <a:ext cx="8229600" cy="3036462"/>
          </a:xfrm>
        </p:spPr>
        <p:txBody>
          <a:bodyPr>
            <a:normAutofit/>
          </a:bodyPr>
          <a:lstStyle/>
          <a:p>
            <a:pPr>
              <a:buClr>
                <a:schemeClr val="bg2">
                  <a:lumMod val="10000"/>
                </a:schemeClr>
              </a:buClr>
              <a:buSzPct val="65000"/>
              <a:defRPr/>
            </a:pPr>
            <a:endParaRPr lang="en-US" sz="2105" dirty="0"/>
          </a:p>
          <a:p>
            <a:pPr>
              <a:buClr>
                <a:schemeClr val="bg2">
                  <a:lumMod val="10000"/>
                </a:schemeClr>
              </a:buClr>
              <a:buSzPct val="65000"/>
              <a:buFont typeface="Arial" pitchFamily="34" charset="0"/>
              <a:buChar char="•"/>
              <a:defRPr/>
            </a:pPr>
            <a:r>
              <a:rPr lang="en-US" sz="2105" dirty="0"/>
              <a:t>Disability limitation =======  Prevent progress </a:t>
            </a:r>
          </a:p>
          <a:p>
            <a:pPr>
              <a:buClr>
                <a:schemeClr val="bg2">
                  <a:lumMod val="10000"/>
                </a:schemeClr>
              </a:buClr>
              <a:buSzPct val="65000"/>
              <a:buFont typeface="Arial" pitchFamily="34" charset="0"/>
              <a:buChar char="•"/>
              <a:defRPr/>
            </a:pPr>
            <a:endParaRPr lang="en-US" sz="2105" dirty="0"/>
          </a:p>
          <a:p>
            <a:pPr>
              <a:buClr>
                <a:schemeClr val="bg2">
                  <a:lumMod val="10000"/>
                </a:schemeClr>
              </a:buClr>
              <a:buSzPct val="65000"/>
              <a:buFont typeface="Arial" pitchFamily="34" charset="0"/>
              <a:buChar char="•"/>
              <a:defRPr/>
            </a:pPr>
            <a:r>
              <a:rPr lang="en-US" sz="2105" dirty="0"/>
              <a:t>Rehabilitation </a:t>
            </a:r>
            <a:r>
              <a:rPr lang="en-US" sz="2105"/>
              <a:t>	 =======	 Attain </a:t>
            </a:r>
            <a:r>
              <a:rPr lang="en-US" sz="2105" dirty="0"/>
              <a:t>highest level of functional abilities</a:t>
            </a:r>
          </a:p>
          <a:p>
            <a:pPr lvl="1">
              <a:buClr>
                <a:schemeClr val="bg2">
                  <a:lumMod val="10000"/>
                </a:schemeClr>
              </a:buClr>
              <a:buSzPct val="65000"/>
              <a:buFont typeface="Arial" pitchFamily="34" charset="0"/>
              <a:buChar char="•"/>
              <a:defRPr/>
            </a:pPr>
            <a:r>
              <a:rPr lang="en-US" sz="1880" dirty="0"/>
              <a:t>Medical rehabilitation</a:t>
            </a:r>
          </a:p>
          <a:p>
            <a:pPr lvl="1">
              <a:buClr>
                <a:schemeClr val="bg2">
                  <a:lumMod val="10000"/>
                </a:schemeClr>
              </a:buClr>
              <a:buSzPct val="65000"/>
              <a:buFont typeface="Arial" pitchFamily="34" charset="0"/>
              <a:buChar char="•"/>
              <a:defRPr/>
            </a:pPr>
            <a:r>
              <a:rPr lang="en-US" sz="1880" dirty="0"/>
              <a:t>Vocational rehabilitation </a:t>
            </a:r>
          </a:p>
          <a:p>
            <a:pPr lvl="1">
              <a:buClr>
                <a:schemeClr val="bg2">
                  <a:lumMod val="10000"/>
                </a:schemeClr>
              </a:buClr>
              <a:buSzPct val="65000"/>
              <a:buFont typeface="Arial" pitchFamily="34" charset="0"/>
              <a:buChar char="•"/>
              <a:defRPr/>
            </a:pPr>
            <a:r>
              <a:rPr lang="en-US" sz="1880" dirty="0"/>
              <a:t>Social rehabilitation </a:t>
            </a:r>
          </a:p>
          <a:p>
            <a:pPr lvl="1">
              <a:buClr>
                <a:schemeClr val="bg2">
                  <a:lumMod val="10000"/>
                </a:schemeClr>
              </a:buClr>
              <a:buSzPct val="65000"/>
              <a:buFont typeface="Arial" pitchFamily="34" charset="0"/>
              <a:buChar char="•"/>
              <a:defRPr/>
            </a:pPr>
            <a:r>
              <a:rPr lang="en-US" sz="1880" dirty="0"/>
              <a:t>Psychological rehabilitation </a:t>
            </a:r>
          </a:p>
        </p:txBody>
      </p:sp>
    </p:spTree>
    <p:extLst>
      <p:ext uri="{BB962C8B-B14F-4D97-AF65-F5344CB8AC3E}">
        <p14:creationId xmlns:p14="http://schemas.microsoft.com/office/powerpoint/2010/main" val="2443111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blinds(horizontal)">
                                      <p:cBhvr>
                                        <p:cTn id="10" dur="500"/>
                                        <p:tgtEl>
                                          <p:spTgt spid="5">
                                            <p:txEl>
                                              <p:pRg st="3" end="3"/>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blinds(horizontal)">
                                      <p:cBhvr>
                                        <p:cTn id="13" dur="500"/>
                                        <p:tgtEl>
                                          <p:spTgt spid="5">
                                            <p:txEl>
                                              <p:pRg st="4" end="4"/>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blinds(horizontal)">
                                      <p:cBhvr>
                                        <p:cTn id="16" dur="500"/>
                                        <p:tgtEl>
                                          <p:spTgt spid="5">
                                            <p:txEl>
                                              <p:pRg st="5" end="5"/>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blinds(horizontal)">
                                      <p:cBhvr>
                                        <p:cTn id="19" dur="500"/>
                                        <p:tgtEl>
                                          <p:spTgt spid="5">
                                            <p:txEl>
                                              <p:pRg st="6" end="6"/>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blinds(horizontal)">
                                      <p:cBhvr>
                                        <p:cTn id="2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US" dirty="0"/>
          </a:p>
        </p:txBody>
      </p:sp>
      <p:sp>
        <p:nvSpPr>
          <p:cNvPr id="3" name="Content Placeholder 2"/>
          <p:cNvSpPr>
            <a:spLocks noGrp="1"/>
          </p:cNvSpPr>
          <p:nvPr>
            <p:ph sz="quarter" idx="1"/>
          </p:nvPr>
        </p:nvSpPr>
        <p:spPr/>
        <p:txBody>
          <a:bodyPr/>
          <a:lstStyle/>
          <a:p>
            <a:pPr>
              <a:buFont typeface="Wingdings" panose="05000000000000000000" pitchFamily="2" charset="2"/>
              <a:buChar char="Ø"/>
            </a:pPr>
            <a:endParaRPr lang="en-US" altLang="en-US" sz="2406" dirty="0">
              <a:solidFill>
                <a:schemeClr val="accent6">
                  <a:lumMod val="50000"/>
                </a:schemeClr>
              </a:solidFill>
            </a:endParaRPr>
          </a:p>
          <a:p>
            <a:pPr>
              <a:buFont typeface="Wingdings" panose="05000000000000000000" pitchFamily="2" charset="2"/>
              <a:buChar char="Ø"/>
            </a:pPr>
            <a:r>
              <a:rPr lang="en-US" altLang="en-US" sz="2406" dirty="0">
                <a:solidFill>
                  <a:schemeClr val="accent6">
                    <a:lumMod val="50000"/>
                  </a:schemeClr>
                </a:solidFill>
              </a:rPr>
              <a:t>Principles of Epidemiology in Public Health Practice. Third Edition. An Introduction to Applied Epidemiology and Biostatistics. Centers for Disease Control and Prevention (CDC) </a:t>
            </a:r>
          </a:p>
          <a:p>
            <a:pPr>
              <a:buFont typeface="Wingdings" panose="05000000000000000000" pitchFamily="2" charset="2"/>
              <a:buChar char="Ø"/>
            </a:pPr>
            <a:endParaRPr lang="en-US" altLang="en-US" sz="2406" dirty="0">
              <a:solidFill>
                <a:schemeClr val="accent6">
                  <a:lumMod val="50000"/>
                </a:schemeClr>
              </a:solidFill>
            </a:endParaRPr>
          </a:p>
          <a:p>
            <a:pPr>
              <a:buFont typeface="Wingdings" panose="05000000000000000000" pitchFamily="2" charset="2"/>
              <a:buChar char="Ø"/>
            </a:pPr>
            <a:r>
              <a:rPr lang="en-US" altLang="en-US" sz="2406" dirty="0" err="1">
                <a:solidFill>
                  <a:schemeClr val="accent6">
                    <a:lumMod val="50000"/>
                  </a:schemeClr>
                </a:solidFill>
              </a:rPr>
              <a:t>Gordis</a:t>
            </a:r>
            <a:r>
              <a:rPr lang="en-US" altLang="en-US" sz="2406" dirty="0">
                <a:solidFill>
                  <a:schemeClr val="accent6">
                    <a:lumMod val="50000"/>
                  </a:schemeClr>
                </a:solidFill>
              </a:rPr>
              <a:t> L. Epidemiology. 2009 </a:t>
            </a:r>
          </a:p>
          <a:p>
            <a:pPr marL="0" indent="0">
              <a:buNone/>
            </a:pPr>
            <a:endParaRPr lang="en-US" dirty="0"/>
          </a:p>
        </p:txBody>
      </p:sp>
    </p:spTree>
    <p:extLst>
      <p:ext uri="{BB962C8B-B14F-4D97-AF65-F5344CB8AC3E}">
        <p14:creationId xmlns:p14="http://schemas.microsoft.com/office/powerpoint/2010/main" val="243906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LEARNING OBJECTIVES</a:t>
            </a:r>
          </a:p>
        </p:txBody>
      </p:sp>
      <p:sp>
        <p:nvSpPr>
          <p:cNvPr id="36867" name="Content Placeholder 4"/>
          <p:cNvSpPr>
            <a:spLocks noGrp="1"/>
          </p:cNvSpPr>
          <p:nvPr>
            <p:ph sz="quarter" idx="1"/>
          </p:nvPr>
        </p:nvSpPr>
        <p:spPr>
          <a:xfrm>
            <a:off x="457200" y="2111290"/>
            <a:ext cx="8229600" cy="3208337"/>
          </a:xfrm>
        </p:spPr>
        <p:txBody>
          <a:bodyPr>
            <a:normAutofit lnSpcReduction="10000"/>
          </a:bodyPr>
          <a:lstStyle/>
          <a:p>
            <a:pPr>
              <a:lnSpc>
                <a:spcPct val="130000"/>
              </a:lnSpc>
              <a:buFont typeface="Arial" pitchFamily="34" charset="0"/>
              <a:buChar char="•"/>
            </a:pPr>
            <a:r>
              <a:rPr lang="en-US" dirty="0" smtClean="0"/>
              <a:t>Describe the natural history of disease development</a:t>
            </a:r>
          </a:p>
          <a:p>
            <a:pPr>
              <a:lnSpc>
                <a:spcPct val="130000"/>
              </a:lnSpc>
              <a:buFont typeface="Arial" pitchFamily="34" charset="0"/>
              <a:buChar char="•"/>
            </a:pPr>
            <a:r>
              <a:rPr lang="en-US" dirty="0" smtClean="0"/>
              <a:t>Define the terms prevention, control, elimination and eradication </a:t>
            </a:r>
          </a:p>
          <a:p>
            <a:pPr>
              <a:lnSpc>
                <a:spcPct val="130000"/>
              </a:lnSpc>
              <a:buFont typeface="Arial" pitchFamily="34" charset="0"/>
              <a:buChar char="•"/>
            </a:pPr>
            <a:r>
              <a:rPr lang="en-US" dirty="0" smtClean="0"/>
              <a:t>Give examples of classes of diseases in relation to severity </a:t>
            </a:r>
          </a:p>
          <a:p>
            <a:pPr>
              <a:lnSpc>
                <a:spcPct val="130000"/>
              </a:lnSpc>
              <a:buFont typeface="Arial" pitchFamily="34" charset="0"/>
              <a:buChar char="•"/>
            </a:pPr>
            <a:r>
              <a:rPr lang="en-US" dirty="0" smtClean="0"/>
              <a:t>Explain the relation between disease severity and reporting </a:t>
            </a:r>
          </a:p>
          <a:p>
            <a:pPr>
              <a:lnSpc>
                <a:spcPct val="130000"/>
              </a:lnSpc>
              <a:buFont typeface="Arial" pitchFamily="34" charset="0"/>
              <a:buChar char="•"/>
            </a:pPr>
            <a:r>
              <a:rPr lang="en-US" dirty="0" smtClean="0"/>
              <a:t>Identify the level of prevention in relation to the natural history of disease development</a:t>
            </a:r>
            <a:endParaRPr lang="en-US" b="1" dirty="0" smtClean="0"/>
          </a:p>
          <a:p>
            <a:pPr>
              <a:lnSpc>
                <a:spcPct val="130000"/>
              </a:lnSpc>
              <a:buFont typeface="Arial" pitchFamily="34" charset="0"/>
              <a:buChar char="•"/>
            </a:pPr>
            <a:r>
              <a:rPr lang="en-US" dirty="0" smtClean="0"/>
              <a:t>Identify the measures applied at each level of prevention</a:t>
            </a:r>
            <a:endParaRPr lang="en-US" b="1" dirty="0" smtClean="0"/>
          </a:p>
        </p:txBody>
      </p:sp>
    </p:spTree>
    <p:extLst>
      <p:ext uri="{BB962C8B-B14F-4D97-AF65-F5344CB8AC3E}">
        <p14:creationId xmlns:p14="http://schemas.microsoft.com/office/powerpoint/2010/main" val="55243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r>
              <a:rPr lang="en-GB" sz="2105" b="1" dirty="0"/>
              <a:t>NATURAL HISTORY OF DISEASE</a:t>
            </a:r>
            <a:endParaRPr lang="en-US" sz="2105" b="1" dirty="0"/>
          </a:p>
        </p:txBody>
      </p:sp>
      <p:sp>
        <p:nvSpPr>
          <p:cNvPr id="36867" name="Content Placeholder 4"/>
          <p:cNvSpPr>
            <a:spLocks noGrp="1"/>
          </p:cNvSpPr>
          <p:nvPr>
            <p:ph sz="quarter" idx="1"/>
          </p:nvPr>
        </p:nvSpPr>
        <p:spPr>
          <a:xfrm>
            <a:off x="457200" y="2111290"/>
            <a:ext cx="8229600" cy="3208337"/>
          </a:xfrm>
        </p:spPr>
        <p:txBody>
          <a:bodyPr>
            <a:normAutofit/>
          </a:bodyPr>
          <a:lstStyle/>
          <a:p>
            <a:pPr algn="justLow">
              <a:lnSpc>
                <a:spcPct val="170000"/>
              </a:lnSpc>
              <a:buFont typeface="Wingdings" panose="05000000000000000000" pitchFamily="2" charset="2"/>
              <a:buChar char="Ø"/>
            </a:pPr>
            <a:r>
              <a:rPr lang="en-GB" altLang="en-US" sz="1805" dirty="0">
                <a:solidFill>
                  <a:schemeClr val="accent6">
                    <a:lumMod val="50000"/>
                  </a:schemeClr>
                </a:solidFill>
                <a:latin typeface="+mj-lt"/>
                <a:cs typeface="Arial" panose="020B0604020202020204" pitchFamily="34" charset="0"/>
              </a:rPr>
              <a:t>It refers to the progress of a disease process in an individual over time, in the absence of intervention.</a:t>
            </a:r>
          </a:p>
          <a:p>
            <a:pPr algn="justLow">
              <a:lnSpc>
                <a:spcPct val="170000"/>
              </a:lnSpc>
              <a:buFont typeface="Wingdings" panose="05000000000000000000" pitchFamily="2" charset="2"/>
              <a:buChar char="Ø"/>
            </a:pPr>
            <a:r>
              <a:rPr lang="en-US" altLang="en-US" sz="1805" dirty="0">
                <a:solidFill>
                  <a:schemeClr val="accent6">
                    <a:lumMod val="50000"/>
                  </a:schemeClr>
                </a:solidFill>
                <a:latin typeface="+mj-lt"/>
                <a:cs typeface="Arial" panose="020B0604020202020204" pitchFamily="34" charset="0"/>
              </a:rPr>
              <a:t>It </a:t>
            </a:r>
            <a:r>
              <a:rPr lang="en-GB" altLang="en-US" sz="1805" dirty="0">
                <a:solidFill>
                  <a:schemeClr val="accent6">
                    <a:lumMod val="50000"/>
                  </a:schemeClr>
                </a:solidFill>
                <a:latin typeface="+mj-lt"/>
                <a:cs typeface="Arial" panose="020B0604020202020204" pitchFamily="34" charset="0"/>
              </a:rPr>
              <a:t>describes the course of the disease in an individual starting from the moment of exposure to the causal agents till one of the possible outcomes occurs.</a:t>
            </a:r>
          </a:p>
        </p:txBody>
      </p:sp>
    </p:spTree>
    <p:extLst>
      <p:ext uri="{BB962C8B-B14F-4D97-AF65-F5344CB8AC3E}">
        <p14:creationId xmlns:p14="http://schemas.microsoft.com/office/powerpoint/2010/main" val="1242659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r>
              <a:rPr lang="en-GB" sz="2105" b="1" dirty="0"/>
              <a:t>NATURAL HISTORY PHENOMENON</a:t>
            </a:r>
            <a:endParaRPr lang="en-US" sz="2105" b="1" dirty="0"/>
          </a:p>
        </p:txBody>
      </p:sp>
      <p:sp>
        <p:nvSpPr>
          <p:cNvPr id="36867" name="Content Placeholder 4"/>
          <p:cNvSpPr>
            <a:spLocks noGrp="1"/>
          </p:cNvSpPr>
          <p:nvPr>
            <p:ph sz="quarter" idx="1"/>
          </p:nvPr>
        </p:nvSpPr>
        <p:spPr>
          <a:xfrm>
            <a:off x="457200" y="2111290"/>
            <a:ext cx="8229600" cy="3208337"/>
          </a:xfrm>
        </p:spPr>
        <p:txBody>
          <a:bodyPr>
            <a:normAutofit/>
          </a:bodyPr>
          <a:lstStyle/>
          <a:p>
            <a:pPr lvl="1">
              <a:spcBef>
                <a:spcPct val="40000"/>
              </a:spcBef>
              <a:buClr>
                <a:schemeClr val="accent2"/>
              </a:buClr>
              <a:buFont typeface="Wingdings" panose="05000000000000000000" pitchFamily="2" charset="2"/>
              <a:buChar char="Ø"/>
            </a:pPr>
            <a:r>
              <a:rPr lang="en-US" altLang="en-US" sz="2406" dirty="0">
                <a:solidFill>
                  <a:schemeClr val="accent6">
                    <a:lumMod val="50000"/>
                  </a:schemeClr>
                </a:solidFill>
              </a:rPr>
              <a:t>Induction 		Time to disease initiation</a:t>
            </a:r>
          </a:p>
          <a:p>
            <a:pPr marL="275015" lvl="1" indent="0">
              <a:spcBef>
                <a:spcPct val="40000"/>
              </a:spcBef>
              <a:buClr>
                <a:schemeClr val="accent2"/>
              </a:buClr>
              <a:buNone/>
            </a:pPr>
            <a:endParaRPr lang="en-US" altLang="en-US" sz="2406" dirty="0">
              <a:solidFill>
                <a:schemeClr val="accent6">
                  <a:lumMod val="50000"/>
                </a:schemeClr>
              </a:solidFill>
            </a:endParaRPr>
          </a:p>
          <a:p>
            <a:pPr lvl="1">
              <a:spcBef>
                <a:spcPct val="60000"/>
              </a:spcBef>
              <a:buClr>
                <a:schemeClr val="accent2"/>
              </a:buClr>
              <a:buFont typeface="Wingdings" panose="05000000000000000000" pitchFamily="2" charset="2"/>
              <a:buChar char="Ø"/>
            </a:pPr>
            <a:r>
              <a:rPr lang="en-US" altLang="en-US" sz="2406" dirty="0">
                <a:solidFill>
                  <a:schemeClr val="accent6">
                    <a:lumMod val="50000"/>
                  </a:schemeClr>
                </a:solidFill>
              </a:rPr>
              <a:t> Incubation		Time to symptoms (infectious disease)</a:t>
            </a:r>
          </a:p>
          <a:p>
            <a:pPr lvl="1">
              <a:spcBef>
                <a:spcPct val="60000"/>
              </a:spcBef>
              <a:buClr>
                <a:schemeClr val="accent2"/>
              </a:buClr>
              <a:buFont typeface="Wingdings" panose="05000000000000000000" pitchFamily="2" charset="2"/>
              <a:buChar char="Ø"/>
            </a:pPr>
            <a:r>
              <a:rPr lang="en-US" altLang="en-US" sz="2406" dirty="0">
                <a:solidFill>
                  <a:schemeClr val="accent6">
                    <a:lumMod val="50000"/>
                  </a:schemeClr>
                </a:solidFill>
              </a:rPr>
              <a:t> Latency		Time to detection (non-infectious diseases) </a:t>
            </a:r>
          </a:p>
        </p:txBody>
      </p:sp>
    </p:spTree>
    <p:extLst>
      <p:ext uri="{BB962C8B-B14F-4D97-AF65-F5344CB8AC3E}">
        <p14:creationId xmlns:p14="http://schemas.microsoft.com/office/powerpoint/2010/main" val="163413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p:txBody>
          <a:bodyPr/>
          <a:lstStyle/>
          <a:p>
            <a:pPr eaLnBrk="1" hangingPunct="1"/>
            <a:r>
              <a:rPr lang="en-GB" sz="2105" b="1" dirty="0"/>
              <a:t>NATURAL HISTORY OF DISEASE AND LEVELS OF PREVENTION</a:t>
            </a:r>
            <a:endParaRPr lang="en-US" sz="2105" b="1" dirty="0"/>
          </a:p>
        </p:txBody>
      </p:sp>
      <p:pic>
        <p:nvPicPr>
          <p:cNvPr id="563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870" y="2168582"/>
            <a:ext cx="8201025" cy="3437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9327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IMPORTANCE OF STUDYING THE NATURAL HISTORY OF DISEASES</a:t>
            </a:r>
          </a:p>
        </p:txBody>
      </p:sp>
      <p:sp>
        <p:nvSpPr>
          <p:cNvPr id="36867" name="Content Placeholder 4"/>
          <p:cNvSpPr>
            <a:spLocks noGrp="1"/>
          </p:cNvSpPr>
          <p:nvPr>
            <p:ph sz="quarter" idx="1"/>
          </p:nvPr>
        </p:nvSpPr>
        <p:spPr>
          <a:xfrm>
            <a:off x="504287" y="2283165"/>
            <a:ext cx="8229600" cy="3265629"/>
          </a:xfrm>
        </p:spPr>
        <p:txBody>
          <a:bodyPr>
            <a:normAutofit/>
          </a:bodyPr>
          <a:lstStyle/>
          <a:p>
            <a:pPr>
              <a:spcBef>
                <a:spcPts val="1353"/>
              </a:spcBef>
              <a:buFont typeface="Wingdings" panose="05000000000000000000" pitchFamily="2" charset="2"/>
              <a:buChar char="Ø"/>
            </a:pPr>
            <a:r>
              <a:rPr lang="en-GB" altLang="en-US" sz="2105" dirty="0">
                <a:latin typeface="Arial" panose="020B0604020202020204" pitchFamily="34" charset="0"/>
              </a:rPr>
              <a:t>Understanding the progress from disease onset to final end point (cure or death) is important for epidemiologists.</a:t>
            </a:r>
          </a:p>
          <a:p>
            <a:pPr>
              <a:lnSpc>
                <a:spcPct val="130000"/>
              </a:lnSpc>
              <a:spcBef>
                <a:spcPts val="1353"/>
              </a:spcBef>
              <a:buFont typeface="Wingdings" panose="05000000000000000000" pitchFamily="2" charset="2"/>
              <a:buChar char="Ø"/>
            </a:pPr>
            <a:r>
              <a:rPr lang="en-GB" altLang="en-US" sz="2105" dirty="0">
                <a:latin typeface="Arial" panose="020B0604020202020204" pitchFamily="34" charset="0"/>
              </a:rPr>
              <a:t>Knowledge of the natural history is necessary for the prevention and control of disease</a:t>
            </a:r>
          </a:p>
          <a:p>
            <a:pPr>
              <a:lnSpc>
                <a:spcPct val="130000"/>
              </a:lnSpc>
              <a:spcBef>
                <a:spcPts val="1353"/>
              </a:spcBef>
              <a:buFont typeface="Wingdings" panose="05000000000000000000" pitchFamily="2" charset="2"/>
              <a:buChar char="Ø"/>
            </a:pPr>
            <a:r>
              <a:rPr lang="en-GB" altLang="en-US" sz="2105" dirty="0">
                <a:latin typeface="Arial" panose="020B0604020202020204" pitchFamily="34" charset="0"/>
              </a:rPr>
              <a:t>The intervention early in the course of the disease (asymptomatic stage) is likely to change the course of the disease favourably </a:t>
            </a:r>
            <a:endParaRPr lang="en-US" sz="2105" dirty="0">
              <a:latin typeface="Calibri" pitchFamily="34" charset="0"/>
            </a:endParaRPr>
          </a:p>
        </p:txBody>
      </p:sp>
    </p:spTree>
    <p:extLst>
      <p:ext uri="{BB962C8B-B14F-4D97-AF65-F5344CB8AC3E}">
        <p14:creationId xmlns:p14="http://schemas.microsoft.com/office/powerpoint/2010/main" val="2063086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CLASSES OF DISEASES IN RELATION TO CLINICAL SEVERITY (SPECTRUM OF DISEASE)</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1270299763"/>
              </p:ext>
            </p:extLst>
          </p:nvPr>
        </p:nvGraphicFramePr>
        <p:xfrm>
          <a:off x="676162" y="2223381"/>
          <a:ext cx="8168150" cy="282110"/>
        </p:xfrm>
        <a:graphic>
          <a:graphicData uri="http://schemas.openxmlformats.org/drawingml/2006/table">
            <a:tbl>
              <a:tblPr firstRow="1" bandRow="1"/>
              <a:tblGrid>
                <a:gridCol w="6032802">
                  <a:extLst>
                    <a:ext uri="{9D8B030D-6E8A-4147-A177-3AD203B41FA5}">
                      <a16:colId xmlns:a16="http://schemas.microsoft.com/office/drawing/2014/main" val="2508488768"/>
                    </a:ext>
                  </a:extLst>
                </a:gridCol>
                <a:gridCol w="918334">
                  <a:extLst>
                    <a:ext uri="{9D8B030D-6E8A-4147-A177-3AD203B41FA5}">
                      <a16:colId xmlns:a16="http://schemas.microsoft.com/office/drawing/2014/main" val="627718728"/>
                    </a:ext>
                  </a:extLst>
                </a:gridCol>
                <a:gridCol w="401771">
                  <a:extLst>
                    <a:ext uri="{9D8B030D-6E8A-4147-A177-3AD203B41FA5}">
                      <a16:colId xmlns:a16="http://schemas.microsoft.com/office/drawing/2014/main" val="1292759465"/>
                    </a:ext>
                  </a:extLst>
                </a:gridCol>
                <a:gridCol w="401771">
                  <a:extLst>
                    <a:ext uri="{9D8B030D-6E8A-4147-A177-3AD203B41FA5}">
                      <a16:colId xmlns:a16="http://schemas.microsoft.com/office/drawing/2014/main" val="190856746"/>
                    </a:ext>
                  </a:extLst>
                </a:gridCol>
                <a:gridCol w="413472">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graphicFrame>
        <p:nvGraphicFramePr>
          <p:cNvPr id="7" name="Content Placeholder 2"/>
          <p:cNvGraphicFramePr>
            <a:graphicFrameLocks/>
          </p:cNvGraphicFramePr>
          <p:nvPr>
            <p:extLst>
              <p:ext uri="{D42A27DB-BD31-4B8C-83A1-F6EECF244321}">
                <p14:modId xmlns:p14="http://schemas.microsoft.com/office/powerpoint/2010/main" val="1043364884"/>
              </p:ext>
            </p:extLst>
          </p:nvPr>
        </p:nvGraphicFramePr>
        <p:xfrm>
          <a:off x="668751" y="3069649"/>
          <a:ext cx="8168151" cy="282110"/>
        </p:xfrm>
        <a:graphic>
          <a:graphicData uri="http://schemas.openxmlformats.org/drawingml/2006/table">
            <a:tbl>
              <a:tblPr firstRow="1" bandRow="1"/>
              <a:tblGrid>
                <a:gridCol w="479378">
                  <a:extLst>
                    <a:ext uri="{9D8B030D-6E8A-4147-A177-3AD203B41FA5}">
                      <a16:colId xmlns:a16="http://schemas.microsoft.com/office/drawing/2014/main" val="2508488768"/>
                    </a:ext>
                  </a:extLst>
                </a:gridCol>
                <a:gridCol w="515626">
                  <a:extLst>
                    <a:ext uri="{9D8B030D-6E8A-4147-A177-3AD203B41FA5}">
                      <a16:colId xmlns:a16="http://schemas.microsoft.com/office/drawing/2014/main" val="627718728"/>
                    </a:ext>
                  </a:extLst>
                </a:gridCol>
                <a:gridCol w="5958341">
                  <a:extLst>
                    <a:ext uri="{9D8B030D-6E8A-4147-A177-3AD203B41FA5}">
                      <a16:colId xmlns:a16="http://schemas.microsoft.com/office/drawing/2014/main" val="1292759465"/>
                    </a:ext>
                  </a:extLst>
                </a:gridCol>
                <a:gridCol w="916668">
                  <a:extLst>
                    <a:ext uri="{9D8B030D-6E8A-4147-A177-3AD203B41FA5}">
                      <a16:colId xmlns:a16="http://schemas.microsoft.com/office/drawing/2014/main" val="190856746"/>
                    </a:ext>
                  </a:extLst>
                </a:gridCol>
                <a:gridCol w="298138">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6" name="TextBox 5"/>
          <p:cNvSpPr txBox="1"/>
          <p:nvPr/>
        </p:nvSpPr>
        <p:spPr>
          <a:xfrm flipH="1">
            <a:off x="647264" y="5432950"/>
            <a:ext cx="8153328" cy="508729"/>
          </a:xfrm>
          <a:prstGeom prst="rect">
            <a:avLst/>
          </a:prstGeom>
          <a:noFill/>
        </p:spPr>
        <p:txBody>
          <a:bodyPr wrap="square" rtlCol="0">
            <a:spAutoFit/>
          </a:bodyPr>
          <a:lstStyle/>
          <a:p>
            <a:r>
              <a:rPr lang="en-US" sz="1353" dirty="0"/>
              <a:t>In-apparent 		Mild 		</a:t>
            </a:r>
            <a:r>
              <a:rPr lang="en-US" sz="1353" dirty="0" smtClean="0"/>
              <a:t>Moderate </a:t>
            </a:r>
            <a:r>
              <a:rPr lang="en-US" sz="1353" dirty="0"/>
              <a:t>		Severe 		Fatal Zero  </a:t>
            </a:r>
            <a:r>
              <a:rPr lang="en-US" sz="1353" dirty="0" smtClean="0"/>
              <a:t>                                                                                                                                                        </a:t>
            </a:r>
            <a:r>
              <a:rPr lang="en-US" sz="1353" dirty="0"/>
              <a:t>100</a:t>
            </a:r>
          </a:p>
        </p:txBody>
      </p:sp>
      <p:graphicFrame>
        <p:nvGraphicFramePr>
          <p:cNvPr id="10" name="Content Placeholder 2"/>
          <p:cNvGraphicFramePr>
            <a:graphicFrameLocks/>
          </p:cNvGraphicFramePr>
          <p:nvPr>
            <p:extLst>
              <p:ext uri="{D42A27DB-BD31-4B8C-83A1-F6EECF244321}">
                <p14:modId xmlns:p14="http://schemas.microsoft.com/office/powerpoint/2010/main" val="2163090168"/>
              </p:ext>
            </p:extLst>
          </p:nvPr>
        </p:nvGraphicFramePr>
        <p:xfrm>
          <a:off x="706729" y="4047915"/>
          <a:ext cx="8168151" cy="282110"/>
        </p:xfrm>
        <a:graphic>
          <a:graphicData uri="http://schemas.openxmlformats.org/drawingml/2006/table">
            <a:tbl>
              <a:tblPr firstRow="1" bandRow="1"/>
              <a:tblGrid>
                <a:gridCol w="479378">
                  <a:extLst>
                    <a:ext uri="{9D8B030D-6E8A-4147-A177-3AD203B41FA5}">
                      <a16:colId xmlns:a16="http://schemas.microsoft.com/office/drawing/2014/main" val="2508488768"/>
                    </a:ext>
                  </a:extLst>
                </a:gridCol>
                <a:gridCol w="515626">
                  <a:extLst>
                    <a:ext uri="{9D8B030D-6E8A-4147-A177-3AD203B41FA5}">
                      <a16:colId xmlns:a16="http://schemas.microsoft.com/office/drawing/2014/main" val="627718728"/>
                    </a:ext>
                  </a:extLst>
                </a:gridCol>
                <a:gridCol w="5958341">
                  <a:extLst>
                    <a:ext uri="{9D8B030D-6E8A-4147-A177-3AD203B41FA5}">
                      <a16:colId xmlns:a16="http://schemas.microsoft.com/office/drawing/2014/main" val="1292759465"/>
                    </a:ext>
                  </a:extLst>
                </a:gridCol>
                <a:gridCol w="916668">
                  <a:extLst>
                    <a:ext uri="{9D8B030D-6E8A-4147-A177-3AD203B41FA5}">
                      <a16:colId xmlns:a16="http://schemas.microsoft.com/office/drawing/2014/main" val="190856746"/>
                    </a:ext>
                  </a:extLst>
                </a:gridCol>
                <a:gridCol w="298138">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tc>
                  <a:txBody>
                    <a:bodyPr/>
                    <a:lstStyle/>
                    <a:p>
                      <a:endParaRPr lang="en-US" sz="1400" dirty="0"/>
                    </a:p>
                  </a:txBody>
                  <a:tcPr marL="68750" marR="68750" marT="34375" marB="34375">
                    <a:solidFill>
                      <a:schemeClr val="tx1"/>
                    </a:solidFill>
                  </a:tcPr>
                </a:tc>
                <a:tc>
                  <a:txBody>
                    <a:bodyPr/>
                    <a:lstStyle/>
                    <a:p>
                      <a:endParaRPr lang="en-US" sz="1400" dirty="0"/>
                    </a:p>
                  </a:txBody>
                  <a:tcPr marL="68750" marR="68750" marT="34375" marB="34375">
                    <a:solidFill>
                      <a:schemeClr val="tx1"/>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8" name="TextBox 7"/>
          <p:cNvSpPr txBox="1"/>
          <p:nvPr/>
        </p:nvSpPr>
        <p:spPr>
          <a:xfrm flipH="1">
            <a:off x="668751" y="2527417"/>
            <a:ext cx="8160740" cy="300531"/>
          </a:xfrm>
          <a:prstGeom prst="rect">
            <a:avLst/>
          </a:prstGeom>
          <a:noFill/>
        </p:spPr>
        <p:txBody>
          <a:bodyPr wrap="square" rtlCol="0">
            <a:spAutoFit/>
          </a:bodyPr>
          <a:lstStyle/>
          <a:p>
            <a:r>
              <a:rPr lang="en-US" sz="1353" dirty="0"/>
              <a:t>Class A- INAPPARENT INFECTION FREQUENT e.g. Tuberculosis, Poliomyelitis, Hepatitis A, Meningitis, HIV.AIDS</a:t>
            </a:r>
          </a:p>
        </p:txBody>
      </p:sp>
      <p:sp>
        <p:nvSpPr>
          <p:cNvPr id="12" name="TextBox 11"/>
          <p:cNvSpPr txBox="1"/>
          <p:nvPr/>
        </p:nvSpPr>
        <p:spPr>
          <a:xfrm flipH="1">
            <a:off x="653928" y="3429035"/>
            <a:ext cx="8160740" cy="300531"/>
          </a:xfrm>
          <a:prstGeom prst="rect">
            <a:avLst/>
          </a:prstGeom>
          <a:noFill/>
        </p:spPr>
        <p:txBody>
          <a:bodyPr wrap="square" rtlCol="0">
            <a:spAutoFit/>
          </a:bodyPr>
          <a:lstStyle/>
          <a:p>
            <a:r>
              <a:rPr lang="en-US" sz="1353" dirty="0"/>
              <a:t>Class B- CLINICAL DISEASE FEQUENT WITH FEW DEATHS e.g. Measles, chicken </a:t>
            </a:r>
            <a:r>
              <a:rPr lang="en-US" sz="1353" dirty="0" smtClean="0"/>
              <a:t>pox</a:t>
            </a:r>
            <a:endParaRPr lang="en-US" sz="1353" dirty="0"/>
          </a:p>
        </p:txBody>
      </p:sp>
      <p:sp>
        <p:nvSpPr>
          <p:cNvPr id="13" name="TextBox 12"/>
          <p:cNvSpPr txBox="1"/>
          <p:nvPr/>
        </p:nvSpPr>
        <p:spPr>
          <a:xfrm flipH="1">
            <a:off x="668870" y="4406167"/>
            <a:ext cx="8160740" cy="300531"/>
          </a:xfrm>
          <a:prstGeom prst="rect">
            <a:avLst/>
          </a:prstGeom>
          <a:noFill/>
        </p:spPr>
        <p:txBody>
          <a:bodyPr wrap="square" rtlCol="0">
            <a:spAutoFit/>
          </a:bodyPr>
          <a:lstStyle/>
          <a:p>
            <a:r>
              <a:rPr lang="en-US" sz="1353" dirty="0"/>
              <a:t>Class C- INFECTIOUS DISEASES USUALLY FATAL e.g. Rabies, hemorrhagic fevers caused by Ebola and </a:t>
            </a:r>
            <a:r>
              <a:rPr lang="en-US" sz="1353" dirty="0" err="1"/>
              <a:t>muberg</a:t>
            </a:r>
            <a:r>
              <a:rPr lang="en-US" sz="1353" dirty="0"/>
              <a:t> virus </a:t>
            </a:r>
          </a:p>
        </p:txBody>
      </p:sp>
      <p:graphicFrame>
        <p:nvGraphicFramePr>
          <p:cNvPr id="14" name="Content Placeholder 2"/>
          <p:cNvGraphicFramePr>
            <a:graphicFrameLocks/>
          </p:cNvGraphicFramePr>
          <p:nvPr>
            <p:extLst>
              <p:ext uri="{D42A27DB-BD31-4B8C-83A1-F6EECF244321}">
                <p14:modId xmlns:p14="http://schemas.microsoft.com/office/powerpoint/2010/main" val="3397318177"/>
              </p:ext>
            </p:extLst>
          </p:nvPr>
        </p:nvGraphicFramePr>
        <p:xfrm>
          <a:off x="672917" y="5104478"/>
          <a:ext cx="8168152" cy="282110"/>
        </p:xfrm>
        <a:graphic>
          <a:graphicData uri="http://schemas.openxmlformats.org/drawingml/2006/table">
            <a:tbl>
              <a:tblPr firstRow="1" bandRow="1"/>
              <a:tblGrid>
                <a:gridCol w="1739725">
                  <a:extLst>
                    <a:ext uri="{9D8B030D-6E8A-4147-A177-3AD203B41FA5}">
                      <a16:colId xmlns:a16="http://schemas.microsoft.com/office/drawing/2014/main" val="2508488768"/>
                    </a:ext>
                  </a:extLst>
                </a:gridCol>
                <a:gridCol w="2005211">
                  <a:extLst>
                    <a:ext uri="{9D8B030D-6E8A-4147-A177-3AD203B41FA5}">
                      <a16:colId xmlns:a16="http://schemas.microsoft.com/office/drawing/2014/main" val="627718728"/>
                    </a:ext>
                  </a:extLst>
                </a:gridCol>
                <a:gridCol w="1776044">
                  <a:extLst>
                    <a:ext uri="{9D8B030D-6E8A-4147-A177-3AD203B41FA5}">
                      <a16:colId xmlns:a16="http://schemas.microsoft.com/office/drawing/2014/main" val="1292759465"/>
                    </a:ext>
                  </a:extLst>
                </a:gridCol>
                <a:gridCol w="1317710">
                  <a:extLst>
                    <a:ext uri="{9D8B030D-6E8A-4147-A177-3AD203B41FA5}">
                      <a16:colId xmlns:a16="http://schemas.microsoft.com/office/drawing/2014/main" val="190856746"/>
                    </a:ext>
                  </a:extLst>
                </a:gridCol>
                <a:gridCol w="1329462">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9" name="TextBox 8"/>
          <p:cNvSpPr txBox="1"/>
          <p:nvPr/>
        </p:nvSpPr>
        <p:spPr>
          <a:xfrm>
            <a:off x="612648" y="4871122"/>
            <a:ext cx="2432977" cy="300531"/>
          </a:xfrm>
          <a:prstGeom prst="rect">
            <a:avLst/>
          </a:prstGeom>
          <a:noFill/>
        </p:spPr>
        <p:txBody>
          <a:bodyPr wrap="square" rtlCol="0">
            <a:spAutoFit/>
          </a:bodyPr>
          <a:lstStyle/>
          <a:p>
            <a:r>
              <a:rPr lang="en-US" sz="1353" dirty="0"/>
              <a:t>Scale/ legend</a:t>
            </a:r>
          </a:p>
        </p:txBody>
      </p:sp>
    </p:spTree>
    <p:extLst>
      <p:ext uri="{BB962C8B-B14F-4D97-AF65-F5344CB8AC3E}">
        <p14:creationId xmlns:p14="http://schemas.microsoft.com/office/powerpoint/2010/main" val="332109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RELATION BETWEEN DISEASE SEVERITY AND STATISTICS</a:t>
            </a:r>
          </a:p>
        </p:txBody>
      </p:sp>
      <p:sp>
        <p:nvSpPr>
          <p:cNvPr id="6" name="TextBox 5"/>
          <p:cNvSpPr txBox="1"/>
          <p:nvPr/>
        </p:nvSpPr>
        <p:spPr>
          <a:xfrm flipH="1">
            <a:off x="696328" y="2612337"/>
            <a:ext cx="8153328" cy="508729"/>
          </a:xfrm>
          <a:prstGeom prst="rect">
            <a:avLst/>
          </a:prstGeom>
          <a:noFill/>
        </p:spPr>
        <p:txBody>
          <a:bodyPr wrap="square" rtlCol="0">
            <a:spAutoFit/>
          </a:bodyPr>
          <a:lstStyle/>
          <a:p>
            <a:r>
              <a:rPr lang="en-US" sz="1353" dirty="0"/>
              <a:t>In-apparent 				</a:t>
            </a:r>
            <a:r>
              <a:rPr lang="en-US" sz="1353" dirty="0" smtClean="0"/>
              <a:t>              	 Mild </a:t>
            </a:r>
            <a:r>
              <a:rPr lang="en-US" sz="1353" dirty="0"/>
              <a:t>	</a:t>
            </a:r>
            <a:r>
              <a:rPr lang="en-US" sz="1353" dirty="0" smtClean="0"/>
              <a:t>Moderate </a:t>
            </a:r>
            <a:r>
              <a:rPr lang="en-US" sz="1353" dirty="0"/>
              <a:t>	Severe 	Fatal Zero         </a:t>
            </a:r>
            <a:r>
              <a:rPr lang="en-US" sz="1353" dirty="0" smtClean="0"/>
              <a:t>                                                                                                                                                 </a:t>
            </a:r>
            <a:r>
              <a:rPr lang="en-US" sz="1353" dirty="0"/>
              <a:t>100</a:t>
            </a:r>
          </a:p>
        </p:txBody>
      </p:sp>
      <p:graphicFrame>
        <p:nvGraphicFramePr>
          <p:cNvPr id="14" name="Content Placeholder 2"/>
          <p:cNvGraphicFramePr>
            <a:graphicFrameLocks/>
          </p:cNvGraphicFramePr>
          <p:nvPr>
            <p:extLst>
              <p:ext uri="{D42A27DB-BD31-4B8C-83A1-F6EECF244321}">
                <p14:modId xmlns:p14="http://schemas.microsoft.com/office/powerpoint/2010/main" val="3193686837"/>
              </p:ext>
            </p:extLst>
          </p:nvPr>
        </p:nvGraphicFramePr>
        <p:xfrm>
          <a:off x="672917" y="3887334"/>
          <a:ext cx="8168151" cy="282110"/>
        </p:xfrm>
        <a:graphic>
          <a:graphicData uri="http://schemas.openxmlformats.org/drawingml/2006/table">
            <a:tbl>
              <a:tblPr firstRow="1" bandRow="1"/>
              <a:tblGrid>
                <a:gridCol w="4128249">
                  <a:extLst>
                    <a:ext uri="{9D8B030D-6E8A-4147-A177-3AD203B41FA5}">
                      <a16:colId xmlns:a16="http://schemas.microsoft.com/office/drawing/2014/main" val="2508488768"/>
                    </a:ext>
                  </a:extLst>
                </a:gridCol>
                <a:gridCol w="1375002">
                  <a:extLst>
                    <a:ext uri="{9D8B030D-6E8A-4147-A177-3AD203B41FA5}">
                      <a16:colId xmlns:a16="http://schemas.microsoft.com/office/drawing/2014/main" val="627718728"/>
                    </a:ext>
                  </a:extLst>
                </a:gridCol>
                <a:gridCol w="1145835">
                  <a:extLst>
                    <a:ext uri="{9D8B030D-6E8A-4147-A177-3AD203B41FA5}">
                      <a16:colId xmlns:a16="http://schemas.microsoft.com/office/drawing/2014/main" val="1292759465"/>
                    </a:ext>
                  </a:extLst>
                </a:gridCol>
                <a:gridCol w="973960">
                  <a:extLst>
                    <a:ext uri="{9D8B030D-6E8A-4147-A177-3AD203B41FA5}">
                      <a16:colId xmlns:a16="http://schemas.microsoft.com/office/drawing/2014/main" val="190856746"/>
                    </a:ext>
                  </a:extLst>
                </a:gridCol>
                <a:gridCol w="545105">
                  <a:extLst>
                    <a:ext uri="{9D8B030D-6E8A-4147-A177-3AD203B41FA5}">
                      <a16:colId xmlns:a16="http://schemas.microsoft.com/office/drawing/2014/main" val="967054991"/>
                    </a:ext>
                  </a:extLst>
                </a:gridCol>
              </a:tblGrid>
              <a:tr h="278820">
                <a:tc>
                  <a:txBody>
                    <a:bodyPr/>
                    <a:lstStyle/>
                    <a:p>
                      <a:endParaRPr lang="en-US" sz="1400" dirty="0"/>
                    </a:p>
                  </a:txBody>
                  <a:tcPr marL="68750" marR="68750" marT="34375" marB="34375"/>
                </a:tc>
                <a:tc>
                  <a:txBody>
                    <a:bodyPr/>
                    <a:lstStyle/>
                    <a:p>
                      <a:endParaRPr lang="en-US" sz="1400" dirty="0"/>
                    </a:p>
                  </a:txBody>
                  <a:tcPr marL="68750" marR="68750" marT="34375" marB="34375">
                    <a:pattFill prst="ltHorz">
                      <a:fgClr>
                        <a:schemeClr val="tx1"/>
                      </a:fgClr>
                      <a:bgClr>
                        <a:schemeClr val="bg1"/>
                      </a:bgClr>
                    </a:pattFill>
                  </a:tcPr>
                </a:tc>
                <a:tc>
                  <a:txBody>
                    <a:bodyPr/>
                    <a:lstStyle/>
                    <a:p>
                      <a:endParaRPr lang="en-US" sz="1400" dirty="0"/>
                    </a:p>
                  </a:txBody>
                  <a:tcPr marL="68750" marR="68750" marT="34375" marB="34375">
                    <a:pattFill prst="ltVert">
                      <a:fgClr>
                        <a:schemeClr val="tx1"/>
                      </a:fgClr>
                      <a:bgClr>
                        <a:schemeClr val="bg1"/>
                      </a:bgClr>
                    </a:pattFill>
                  </a:tcPr>
                </a:tc>
                <a:tc>
                  <a:txBody>
                    <a:bodyPr/>
                    <a:lstStyle/>
                    <a:p>
                      <a:endParaRPr lang="en-US" sz="1400" dirty="0"/>
                    </a:p>
                  </a:txBody>
                  <a:tcPr marL="68750" marR="68750" marT="34375" marB="34375">
                    <a:solidFill>
                      <a:schemeClr val="bg1">
                        <a:lumMod val="50000"/>
                      </a:schemeClr>
                    </a:solidFill>
                  </a:tcPr>
                </a:tc>
                <a:tc>
                  <a:txBody>
                    <a:bodyPr/>
                    <a:lstStyle/>
                    <a:p>
                      <a:endParaRPr lang="en-US" sz="1400" dirty="0"/>
                    </a:p>
                  </a:txBody>
                  <a:tcPr marL="68750" marR="68750" marT="34375" marB="34375">
                    <a:solidFill>
                      <a:schemeClr val="tx1"/>
                    </a:solidFill>
                  </a:tcPr>
                </a:tc>
                <a:extLst>
                  <a:ext uri="{0D108BD9-81ED-4DB2-BD59-A6C34878D82A}">
                    <a16:rowId xmlns:a16="http://schemas.microsoft.com/office/drawing/2014/main" val="1178571039"/>
                  </a:ext>
                </a:extLst>
              </a:tr>
            </a:tbl>
          </a:graphicData>
        </a:graphic>
      </p:graphicFrame>
      <p:sp>
        <p:nvSpPr>
          <p:cNvPr id="9" name="TextBox 8"/>
          <p:cNvSpPr txBox="1"/>
          <p:nvPr/>
        </p:nvSpPr>
        <p:spPr>
          <a:xfrm>
            <a:off x="672918" y="2329171"/>
            <a:ext cx="2432977" cy="300531"/>
          </a:xfrm>
          <a:prstGeom prst="rect">
            <a:avLst/>
          </a:prstGeom>
          <a:noFill/>
        </p:spPr>
        <p:txBody>
          <a:bodyPr wrap="square" rtlCol="0">
            <a:spAutoFit/>
          </a:bodyPr>
          <a:lstStyle/>
          <a:p>
            <a:r>
              <a:rPr lang="en-US" sz="1353" dirty="0"/>
              <a:t>Scale/ legend</a:t>
            </a:r>
          </a:p>
        </p:txBody>
      </p:sp>
      <p:cxnSp>
        <p:nvCxnSpPr>
          <p:cNvPr id="5" name="Straight Connector 4"/>
          <p:cNvCxnSpPr/>
          <p:nvPr/>
        </p:nvCxnSpPr>
        <p:spPr>
          <a:xfrm flipV="1">
            <a:off x="6176169" y="4166154"/>
            <a:ext cx="0" cy="572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76169" y="4739070"/>
            <a:ext cx="2664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321127" y="4739071"/>
            <a:ext cx="0" cy="987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321127" y="5726981"/>
            <a:ext cx="1519942"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flipH="1">
            <a:off x="6519919" y="4215948"/>
            <a:ext cx="2177086" cy="508729"/>
          </a:xfrm>
          <a:prstGeom prst="rect">
            <a:avLst/>
          </a:prstGeom>
          <a:noFill/>
        </p:spPr>
        <p:txBody>
          <a:bodyPr wrap="square" rtlCol="0">
            <a:spAutoFit/>
          </a:bodyPr>
          <a:lstStyle/>
          <a:p>
            <a:r>
              <a:rPr lang="en-US" sz="1353" dirty="0"/>
              <a:t>Likely to be seen by a doctor and likely to be recorded </a:t>
            </a:r>
          </a:p>
        </p:txBody>
      </p:sp>
      <p:sp>
        <p:nvSpPr>
          <p:cNvPr id="31" name="TextBox 30"/>
          <p:cNvSpPr txBox="1"/>
          <p:nvPr/>
        </p:nvSpPr>
        <p:spPr>
          <a:xfrm flipH="1">
            <a:off x="7377791" y="4885919"/>
            <a:ext cx="1547754" cy="716928"/>
          </a:xfrm>
          <a:prstGeom prst="rect">
            <a:avLst/>
          </a:prstGeom>
          <a:noFill/>
        </p:spPr>
        <p:txBody>
          <a:bodyPr wrap="square" rtlCol="0">
            <a:spAutoFit/>
          </a:bodyPr>
          <a:lstStyle/>
          <a:p>
            <a:r>
              <a:rPr lang="en-US" sz="1353" dirty="0"/>
              <a:t>Likely to be hospitalized and recorded </a:t>
            </a:r>
          </a:p>
        </p:txBody>
      </p:sp>
    </p:spTree>
    <p:extLst>
      <p:ext uri="{BB962C8B-B14F-4D97-AF65-F5344CB8AC3E}">
        <p14:creationId xmlns:p14="http://schemas.microsoft.com/office/powerpoint/2010/main" val="4213065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105" b="1" dirty="0"/>
              <a:t>PUBLIC HEALTH ASPECTS OF NATURAL HISTORY OF DISEASE AND DISEASE SEVERITY</a:t>
            </a:r>
          </a:p>
        </p:txBody>
      </p:sp>
      <p:sp>
        <p:nvSpPr>
          <p:cNvPr id="36867" name="Content Placeholder 4"/>
          <p:cNvSpPr>
            <a:spLocks noGrp="1"/>
          </p:cNvSpPr>
          <p:nvPr>
            <p:ph sz="quarter" idx="1"/>
          </p:nvPr>
        </p:nvSpPr>
        <p:spPr>
          <a:xfrm>
            <a:off x="504287" y="2283165"/>
            <a:ext cx="8229600" cy="3322921"/>
          </a:xfrm>
        </p:spPr>
        <p:txBody>
          <a:bodyPr>
            <a:normAutofit/>
          </a:bodyPr>
          <a:lstStyle/>
          <a:p>
            <a:pPr>
              <a:lnSpc>
                <a:spcPct val="140000"/>
              </a:lnSpc>
              <a:buFont typeface="Wingdings" panose="05000000000000000000" pitchFamily="2" charset="2"/>
              <a:buChar char="Ø"/>
            </a:pPr>
            <a:r>
              <a:rPr lang="en-GB" altLang="en-US" sz="1805" dirty="0">
                <a:latin typeface="+mj-lt"/>
                <a:cs typeface="Arial" panose="020B0604020202020204" pitchFamily="34" charset="0"/>
              </a:rPr>
              <a:t>Persons with in-apparent or undiagnosed infections can transmit infections to others.</a:t>
            </a:r>
          </a:p>
          <a:p>
            <a:pPr>
              <a:lnSpc>
                <a:spcPct val="140000"/>
              </a:lnSpc>
              <a:buFont typeface="Wingdings" panose="05000000000000000000" pitchFamily="2" charset="2"/>
              <a:buChar char="Ø"/>
            </a:pPr>
            <a:r>
              <a:rPr lang="en-GB" altLang="en-US" sz="1805" dirty="0">
                <a:latin typeface="+mj-lt"/>
                <a:cs typeface="Arial" panose="020B0604020202020204" pitchFamily="34" charset="0"/>
              </a:rPr>
              <a:t>Control measures must be directed toward all infections capable of being transmitted to others;</a:t>
            </a:r>
          </a:p>
          <a:p>
            <a:pPr lvl="1">
              <a:lnSpc>
                <a:spcPct val="140000"/>
              </a:lnSpc>
              <a:buFont typeface="Wingdings" panose="05000000000000000000" pitchFamily="2" charset="2"/>
              <a:buChar char="Ø"/>
            </a:pPr>
            <a:r>
              <a:rPr lang="en-GB" altLang="en-US" sz="1805" dirty="0">
                <a:latin typeface="+mj-lt"/>
                <a:cs typeface="Arial" panose="020B0604020202020204" pitchFamily="34" charset="0"/>
              </a:rPr>
              <a:t>both clinically apparent cases and </a:t>
            </a:r>
          </a:p>
          <a:p>
            <a:pPr lvl="1">
              <a:lnSpc>
                <a:spcPct val="140000"/>
              </a:lnSpc>
              <a:buFont typeface="Wingdings" panose="05000000000000000000" pitchFamily="2" charset="2"/>
              <a:buChar char="Ø"/>
            </a:pPr>
            <a:r>
              <a:rPr lang="en-GB" altLang="en-US" sz="1805" dirty="0">
                <a:latin typeface="+mj-lt"/>
                <a:cs typeface="Arial" panose="020B0604020202020204" pitchFamily="34" charset="0"/>
              </a:rPr>
              <a:t>those with in-apparent or undiagnosed infections.</a:t>
            </a:r>
          </a:p>
          <a:p>
            <a:pPr marL="0" indent="0">
              <a:lnSpc>
                <a:spcPct val="130000"/>
              </a:lnSpc>
              <a:buNone/>
            </a:pPr>
            <a:endParaRPr lang="en-US" dirty="0">
              <a:latin typeface="Calibri" pitchFamily="34" charset="0"/>
            </a:endParaRPr>
          </a:p>
        </p:txBody>
      </p:sp>
    </p:spTree>
    <p:extLst>
      <p:ext uri="{BB962C8B-B14F-4D97-AF65-F5344CB8AC3E}">
        <p14:creationId xmlns:p14="http://schemas.microsoft.com/office/powerpoint/2010/main" val="13072991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8584</TotalTime>
  <Words>757</Words>
  <Application>Microsoft Office PowerPoint</Application>
  <PresentationFormat>On-screen Show (4:3)</PresentationFormat>
  <Paragraphs>125</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Tw Cen MT</vt:lpstr>
      <vt:lpstr>Wingdings</vt:lpstr>
      <vt:lpstr>Wingdings 2</vt:lpstr>
      <vt:lpstr>Median</vt:lpstr>
      <vt:lpstr>Natural history OF DISEASE DEVELOPMENT AND PREVENTION</vt:lpstr>
      <vt:lpstr>LEARNING OBJECTIVES</vt:lpstr>
      <vt:lpstr>NATURAL HISTORY OF DISEASE</vt:lpstr>
      <vt:lpstr>NATURAL HISTORY PHENOMENON</vt:lpstr>
      <vt:lpstr>NATURAL HISTORY OF DISEASE AND LEVELS OF PREVENTION</vt:lpstr>
      <vt:lpstr>IMPORTANCE OF STUDYING THE NATURAL HISTORY OF DISEASES</vt:lpstr>
      <vt:lpstr>CLASSES OF DISEASES IN RELATION TO CLINICAL SEVERITY (SPECTRUM OF DISEASE)</vt:lpstr>
      <vt:lpstr>RELATION BETWEEN DISEASE SEVERITY AND STATISTICS</vt:lpstr>
      <vt:lpstr>PUBLIC HEALTH ASPECTS OF NATURAL HISTORY OF DISEASE AND DISEASE SEVERITY</vt:lpstr>
      <vt:lpstr>PREVENTION</vt:lpstr>
      <vt:lpstr>PREVENTION</vt:lpstr>
      <vt:lpstr>NATURAL HISTORY OF DISEASE AND LEVELS OF PREVENTION</vt:lpstr>
      <vt:lpstr>LEVELS OF PREVENTION </vt:lpstr>
      <vt:lpstr>PRIMARY PREVENTION</vt:lpstr>
      <vt:lpstr>DISABILITY LIMITATION &amp; REHABILITATION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 M. Youssef</dc:creator>
  <cp:lastModifiedBy>Randa Youssef</cp:lastModifiedBy>
  <cp:revision>265</cp:revision>
  <dcterms:created xsi:type="dcterms:W3CDTF">2014-09-07T16:52:42Z</dcterms:created>
  <dcterms:modified xsi:type="dcterms:W3CDTF">2017-09-21T05:54:41Z</dcterms:modified>
</cp:coreProperties>
</file>