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12"/>
  </p:notesMasterIdLst>
  <p:sldIdLst>
    <p:sldId id="256" r:id="rId2"/>
    <p:sldId id="269" r:id="rId3"/>
    <p:sldId id="270" r:id="rId4"/>
    <p:sldId id="268" r:id="rId5"/>
    <p:sldId id="272" r:id="rId6"/>
    <p:sldId id="260" r:id="rId7"/>
    <p:sldId id="261" r:id="rId8"/>
    <p:sldId id="263" r:id="rId9"/>
    <p:sldId id="27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/>
    <p:restoredTop sz="78462"/>
  </p:normalViewPr>
  <p:slideViewPr>
    <p:cSldViewPr snapToGrid="0" snapToObjects="1">
      <p:cViewPr varScale="1">
        <p:scale>
          <a:sx n="77" d="100"/>
          <a:sy n="77" d="100"/>
        </p:scale>
        <p:origin x="1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DB23C-58E2-0A49-8FF0-72ADE51C38F8}" type="datetimeFigureOut">
              <a:rPr lang="en-US" smtClean="0"/>
              <a:t>12/5/17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C36BE-5AEB-CA43-B34E-EB9667E4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4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C36BE-5AEB-CA43-B34E-EB9667E4BA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95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ED8C9B-E413-43B5-8F97-CFA337EC3F3D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23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4C3-A2F0-8642-B126-C8C1502366F4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994-E50F-6D46-A27A-5B4E1F550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0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4C3-A2F0-8642-B126-C8C1502366F4}" type="datetimeFigureOut">
              <a:rPr lang="en-US" smtClean="0"/>
              <a:t>12/5/17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994-E50F-6D46-A27A-5B4E1F550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77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4C3-A2F0-8642-B126-C8C1502366F4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994-E50F-6D46-A27A-5B4E1F550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08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4C3-A2F0-8642-B126-C8C1502366F4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994-E50F-6D46-A27A-5B4E1F5504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7937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4C3-A2F0-8642-B126-C8C1502366F4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994-E50F-6D46-A27A-5B4E1F550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53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4C3-A2F0-8642-B126-C8C1502366F4}" type="datetimeFigureOut">
              <a:rPr lang="en-US" smtClean="0"/>
              <a:t>12/5/17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994-E50F-6D46-A27A-5B4E1F550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27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4C3-A2F0-8642-B126-C8C1502366F4}" type="datetimeFigureOut">
              <a:rPr lang="en-US" smtClean="0"/>
              <a:t>12/5/17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994-E50F-6D46-A27A-5B4E1F550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4C3-A2F0-8642-B126-C8C1502366F4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994-E50F-6D46-A27A-5B4E1F550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65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4C3-A2F0-8642-B126-C8C1502366F4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994-E50F-6D46-A27A-5B4E1F550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4C3-A2F0-8642-B126-C8C1502366F4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994-E50F-6D46-A27A-5B4E1F550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6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4C3-A2F0-8642-B126-C8C1502366F4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994-E50F-6D46-A27A-5B4E1F550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6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4C3-A2F0-8642-B126-C8C1502366F4}" type="datetimeFigureOut">
              <a:rPr lang="en-US" smtClean="0"/>
              <a:t>12/5/17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994-E50F-6D46-A27A-5B4E1F550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1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4C3-A2F0-8642-B126-C8C1502366F4}" type="datetimeFigureOut">
              <a:rPr lang="en-US" smtClean="0"/>
              <a:t>12/5/17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994-E50F-6D46-A27A-5B4E1F550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64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4C3-A2F0-8642-B126-C8C1502366F4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994-E50F-6D46-A27A-5B4E1F550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7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4C3-A2F0-8642-B126-C8C1502366F4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994-E50F-6D46-A27A-5B4E1F550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5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4C3-A2F0-8642-B126-C8C1502366F4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994-E50F-6D46-A27A-5B4E1F550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2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64C3-A2F0-8642-B126-C8C1502366F4}" type="datetimeFigureOut">
              <a:rPr lang="en-US" smtClean="0"/>
              <a:t>12/5/17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44994-E50F-6D46-A27A-5B4E1F550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50000"/>
            </a:schemeClr>
          </a:fgClr>
          <a:bgClr>
            <a:schemeClr val="accent4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30064C3-A2F0-8642-B126-C8C1502366F4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44994-E50F-6D46-A27A-5B4E1F550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123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ar-SA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Times New Roman" charset="0"/>
              </a:rPr>
              <a:t>Disease Notification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026760"/>
            <a:ext cx="8825658" cy="86142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afnan</a:t>
            </a:r>
            <a:r>
              <a:rPr lang="en-US" dirty="0" smtClean="0"/>
              <a:t> </a:t>
            </a:r>
            <a:r>
              <a:rPr lang="en-US" dirty="0" err="1" smtClean="0"/>
              <a:t>younis</a:t>
            </a:r>
            <a:r>
              <a:rPr lang="en-US" dirty="0" smtClean="0"/>
              <a:t>, </a:t>
            </a:r>
            <a:r>
              <a:rPr lang="en-US" dirty="0" err="1" smtClean="0"/>
              <a:t>Mbbs</a:t>
            </a:r>
            <a:r>
              <a:rPr lang="en-US" dirty="0" smtClean="0"/>
              <a:t>, mph, </a:t>
            </a:r>
            <a:r>
              <a:rPr lang="en-US" dirty="0" err="1" smtClean="0"/>
              <a:t>sbcm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41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8446" y="598512"/>
            <a:ext cx="8229600" cy="914400"/>
          </a:xfrm>
        </p:spPr>
        <p:txBody>
          <a:bodyPr/>
          <a:lstStyle/>
          <a:p>
            <a:r>
              <a:rPr lang="en-US" altLang="ar-SA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Arial" charset="0"/>
              </a:rPr>
              <a:t>Legal responsibility</a:t>
            </a:r>
            <a:endParaRPr lang="en-US" altLang="ar-SA" sz="4000" b="1" dirty="0">
              <a:solidFill>
                <a:schemeClr val="accent2">
                  <a:lumMod val="60000"/>
                  <a:lumOff val="40000"/>
                </a:schemeClr>
              </a:solidFill>
              <a:ea typeface="Times New Roman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2363584"/>
            <a:ext cx="8610600" cy="50593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ar-SA" sz="900" dirty="0">
              <a:ea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ar-SA" sz="2700" dirty="0">
                <a:ea typeface="Arial" charset="0"/>
              </a:rPr>
              <a:t>Physicians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2700" dirty="0">
                <a:ea typeface="Arial" charset="0"/>
              </a:rPr>
              <a:t>Laboratories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2700" dirty="0">
                <a:ea typeface="Arial" charset="0"/>
              </a:rPr>
              <a:t>Hospitals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2700" dirty="0">
                <a:ea typeface="Arial" charset="0"/>
              </a:rPr>
              <a:t>Health centers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2700" dirty="0">
                <a:ea typeface="Arial" charset="0"/>
              </a:rPr>
              <a:t>Others  </a:t>
            </a:r>
          </a:p>
        </p:txBody>
      </p:sp>
    </p:spTree>
    <p:extLst>
      <p:ext uri="{BB962C8B-B14F-4D97-AF65-F5344CB8AC3E}">
        <p14:creationId xmlns:p14="http://schemas.microsoft.com/office/powerpoint/2010/main" val="18780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Describe disease notification process for major infectious diseases.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Importance of notification.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Types of reporting mechanisms.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96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</a:t>
            </a:r>
            <a:r>
              <a:rPr lang="en-US" b="1" dirty="0" smtClean="0"/>
              <a:t>otifiable disease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052918"/>
            <a:ext cx="10393191" cy="4195481"/>
          </a:xfrm>
        </p:spPr>
        <p:txBody>
          <a:bodyPr>
            <a:normAutofit/>
          </a:bodyPr>
          <a:lstStyle/>
          <a:p>
            <a:r>
              <a:rPr lang="en-US" sz="2800" dirty="0"/>
              <a:t>I</a:t>
            </a:r>
            <a:r>
              <a:rPr lang="en-US" sz="2800" dirty="0" smtClean="0"/>
              <a:t>s any disease that is </a:t>
            </a:r>
            <a:r>
              <a:rPr lang="en-US" sz="2800" b="1" dirty="0" smtClean="0"/>
              <a:t>required by l</a:t>
            </a:r>
            <a:r>
              <a:rPr lang="en-US" sz="2800" dirty="0" smtClean="0"/>
              <a:t>aw to be </a:t>
            </a:r>
            <a:r>
              <a:rPr lang="en-US" sz="2800" b="1" dirty="0" smtClean="0"/>
              <a:t>reported to government authorities</a:t>
            </a:r>
            <a:r>
              <a:rPr lang="en-US" sz="2800" dirty="0" smtClean="0"/>
              <a:t>. The collation of information allows the authorities to monitor the disease, and provides early warning of possible outbreaks.</a:t>
            </a:r>
          </a:p>
          <a:p>
            <a:endParaRPr lang="en-US" sz="2800" dirty="0"/>
          </a:p>
          <a:p>
            <a:r>
              <a:rPr lang="en-US" sz="2800" dirty="0" smtClean="0"/>
              <a:t>Notification is </a:t>
            </a:r>
            <a:r>
              <a:rPr lang="en-US" sz="2800" dirty="0">
                <a:ea typeface="Arial" charset="0"/>
              </a:rPr>
              <a:t>p</a:t>
            </a:r>
            <a:r>
              <a:rPr lang="en-US" altLang="ar-SA" sz="2800" dirty="0" smtClean="0">
                <a:ea typeface="Arial" charset="0"/>
              </a:rPr>
              <a:t>assive type of surveillance. </a:t>
            </a:r>
          </a:p>
        </p:txBody>
      </p:sp>
    </p:spTree>
    <p:extLst>
      <p:ext uri="{BB962C8B-B14F-4D97-AF65-F5344CB8AC3E}">
        <p14:creationId xmlns:p14="http://schemas.microsoft.com/office/powerpoint/2010/main" val="130066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5638" y="868681"/>
            <a:ext cx="1169323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ea typeface="Arial" charset="0"/>
              </a:rPr>
              <a:t>One </a:t>
            </a:r>
            <a:r>
              <a:rPr lang="en-US" sz="2800" dirty="0">
                <a:ea typeface="Arial" charset="0"/>
              </a:rPr>
              <a:t>of the corner stones in the </a:t>
            </a:r>
            <a:r>
              <a:rPr lang="en-US" sz="2800" b="1" dirty="0" smtClean="0">
                <a:ea typeface="Arial" charset="0"/>
              </a:rPr>
              <a:t>control and </a:t>
            </a:r>
            <a:r>
              <a:rPr lang="en-US" sz="2800" b="1" dirty="0">
                <a:ea typeface="Arial" charset="0"/>
              </a:rPr>
              <a:t>prevention</a:t>
            </a:r>
            <a:r>
              <a:rPr lang="en-US" sz="2800" dirty="0">
                <a:ea typeface="Arial" charset="0"/>
              </a:rPr>
              <a:t> of infectious </a:t>
            </a:r>
            <a:r>
              <a:rPr lang="en-US" sz="2800" dirty="0" smtClean="0">
                <a:ea typeface="Arial" charset="0"/>
              </a:rPr>
              <a:t>diseases (</a:t>
            </a:r>
            <a:r>
              <a:rPr lang="en-US" altLang="ar-SA" sz="2800" b="1" dirty="0" smtClean="0">
                <a:ea typeface="Arial" charset="0"/>
              </a:rPr>
              <a:t>necessary and timely information). </a:t>
            </a:r>
            <a:endParaRPr lang="en-US" sz="2800" dirty="0" smtClean="0">
              <a:ea typeface="Arial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ar-SA" sz="2800" dirty="0" smtClean="0">
                <a:ea typeface="Arial" charset="0"/>
              </a:rPr>
              <a:t>Allows</a:t>
            </a:r>
            <a:r>
              <a:rPr lang="en-US" altLang="ar-SA" sz="2800" b="1" dirty="0" smtClean="0">
                <a:ea typeface="Arial" charset="0"/>
              </a:rPr>
              <a:t> Comparison of data (unified system).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ea typeface="Arial" charset="0"/>
              </a:rPr>
              <a:t>An </a:t>
            </a:r>
            <a:r>
              <a:rPr lang="en-US" sz="2800" dirty="0">
                <a:ea typeface="Arial" charset="0"/>
              </a:rPr>
              <a:t>MOH </a:t>
            </a:r>
            <a:r>
              <a:rPr lang="en-US" sz="2800" b="1" dirty="0">
                <a:ea typeface="Arial" charset="0"/>
              </a:rPr>
              <a:t>requirement</a:t>
            </a:r>
            <a:r>
              <a:rPr lang="en-US" sz="2800" dirty="0">
                <a:ea typeface="Arial" charset="0"/>
              </a:rPr>
              <a:t> of all </a:t>
            </a:r>
            <a:r>
              <a:rPr lang="en-US" sz="2800" dirty="0" smtClean="0">
                <a:ea typeface="Arial" charset="0"/>
              </a:rPr>
              <a:t>healthcare </a:t>
            </a:r>
            <a:r>
              <a:rPr lang="en-US" sz="2800" dirty="0">
                <a:ea typeface="Arial" charset="0"/>
              </a:rPr>
              <a:t>facilities in the Kingdom of Saudi </a:t>
            </a:r>
            <a:r>
              <a:rPr lang="en-US" sz="2800" dirty="0" smtClean="0">
                <a:ea typeface="Arial" charset="0"/>
              </a:rPr>
              <a:t>Arabia.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ar-SA" sz="2800" dirty="0" smtClean="0">
                <a:ea typeface="Arial" charset="0"/>
              </a:rPr>
              <a:t>All health care workers should be </a:t>
            </a:r>
            <a:r>
              <a:rPr lang="en-US" altLang="ar-SA" sz="2800" b="1" dirty="0" smtClean="0">
                <a:ea typeface="Arial" charset="0"/>
              </a:rPr>
              <a:t>aware of  it.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ar-SA" sz="2800" dirty="0">
                <a:ea typeface="Arial" charset="0"/>
              </a:rPr>
              <a:t>M</a:t>
            </a:r>
            <a:r>
              <a:rPr lang="en-US" altLang="ar-SA" sz="2800" dirty="0" smtClean="0">
                <a:ea typeface="Arial" charset="0"/>
              </a:rPr>
              <a:t>ay </a:t>
            </a:r>
            <a:r>
              <a:rPr lang="en-US" altLang="ar-SA" sz="2800" b="1" dirty="0" smtClean="0">
                <a:ea typeface="Arial" charset="0"/>
              </a:rPr>
              <a:t>vary</a:t>
            </a:r>
            <a:r>
              <a:rPr lang="en-US" altLang="ar-SA" sz="2800" dirty="0" smtClean="0">
                <a:ea typeface="Arial" charset="0"/>
              </a:rPr>
              <a:t> from one country or region to another.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06545" y="63675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riteria of notifiable diseases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Tx/>
              <a:buChar char="-"/>
            </a:pPr>
            <a:r>
              <a:rPr lang="en-US" sz="2800" dirty="0"/>
              <a:t>Significant morbidity and mortality</a:t>
            </a:r>
          </a:p>
          <a:p>
            <a:pPr algn="l" rtl="0">
              <a:buFontTx/>
              <a:buChar char="-"/>
            </a:pPr>
            <a:r>
              <a:rPr lang="en-US" sz="2800" dirty="0"/>
              <a:t>O</a:t>
            </a:r>
            <a:r>
              <a:rPr lang="en-US" sz="2800" dirty="0"/>
              <a:t>utbreaks potentials</a:t>
            </a:r>
          </a:p>
          <a:p>
            <a:pPr algn="l" rtl="0">
              <a:buFontTx/>
              <a:buChar char="-"/>
            </a:pPr>
            <a:r>
              <a:rPr lang="en-US" sz="2800" dirty="0"/>
              <a:t>Burden on health system and community</a:t>
            </a:r>
          </a:p>
          <a:p>
            <a:pPr algn="l" rtl="0">
              <a:buFontTx/>
              <a:buChar char="-"/>
            </a:pPr>
            <a:r>
              <a:rPr lang="en-US" sz="2800" dirty="0"/>
              <a:t>Preventable and controllable</a:t>
            </a:r>
          </a:p>
          <a:p>
            <a:pPr algn="l" rtl="0">
              <a:buFontTx/>
              <a:buChar char="-"/>
            </a:pPr>
            <a:r>
              <a:rPr lang="en-US" sz="2800" dirty="0"/>
              <a:t>C</a:t>
            </a:r>
            <a:r>
              <a:rPr lang="en-US" sz="2800" dirty="0"/>
              <a:t>ost effective </a:t>
            </a:r>
          </a:p>
          <a:p>
            <a:pPr algn="l" rtl="0">
              <a:buFontTx/>
              <a:buChar char="-"/>
            </a:pPr>
            <a:r>
              <a:rPr lang="en-US" sz="2800" dirty="0"/>
              <a:t>Data availability</a:t>
            </a:r>
          </a:p>
          <a:p>
            <a:pPr algn="l" rtl="0">
              <a:buFontTx/>
              <a:buChar char="-"/>
            </a:pPr>
            <a:endParaRPr lang="en-US" sz="2800" dirty="0" smtClean="0"/>
          </a:p>
          <a:p>
            <a:pPr algn="l" rtl="0">
              <a:buFontTx/>
              <a:buChar char="-"/>
            </a:pPr>
            <a:endParaRPr lang="en-US" sz="2800" dirty="0" smtClean="0"/>
          </a:p>
          <a:p>
            <a:pPr algn="l" rtl="0">
              <a:buFontTx/>
              <a:buChar char="-"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91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47651" y="610984"/>
            <a:ext cx="9567949" cy="987425"/>
          </a:xfrm>
          <a:noFill/>
        </p:spPr>
        <p:txBody>
          <a:bodyPr/>
          <a:lstStyle/>
          <a:p>
            <a:pPr eaLnBrk="1" hangingPunct="1"/>
            <a:r>
              <a:rPr lang="en-US" altLang="ar-SA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Times New Roman" charset="0"/>
              </a:rPr>
              <a:t>Stages of </a:t>
            </a:r>
            <a:r>
              <a:rPr lang="en-US" altLang="ar-SA" sz="3200" b="1" dirty="0">
                <a:solidFill>
                  <a:schemeClr val="accent2">
                    <a:lumMod val="60000"/>
                    <a:lumOff val="40000"/>
                  </a:schemeClr>
                </a:solidFill>
                <a:ea typeface="Times New Roman" charset="0"/>
              </a:rPr>
              <a:t>reporting </a:t>
            </a:r>
            <a:r>
              <a:rPr lang="en-US" altLang="ar-SA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Times New Roman" charset="0"/>
              </a:rPr>
              <a:t>system</a:t>
            </a:r>
            <a:endParaRPr lang="en-US" altLang="ar-SA" sz="3200" b="1" dirty="0">
              <a:solidFill>
                <a:schemeClr val="accent2">
                  <a:lumMod val="60000"/>
                  <a:lumOff val="40000"/>
                </a:schemeClr>
              </a:solidFill>
              <a:ea typeface="Times New Roman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81396" y="2116966"/>
            <a:ext cx="10075026" cy="4953000"/>
          </a:xfrm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n-US" altLang="ar-SA" sz="2800" dirty="0" smtClean="0">
                <a:ea typeface="Arial" charset="0"/>
              </a:rPr>
              <a:t>Collection </a:t>
            </a:r>
            <a:r>
              <a:rPr lang="en-US" altLang="ar-SA" sz="2800" dirty="0">
                <a:ea typeface="Arial" charset="0"/>
              </a:rPr>
              <a:t>of basic data in the </a:t>
            </a:r>
            <a:r>
              <a:rPr lang="en-US" altLang="ar-SA" sz="2800" b="1" dirty="0">
                <a:ea typeface="Arial" charset="0"/>
              </a:rPr>
              <a:t>local</a:t>
            </a:r>
            <a:r>
              <a:rPr lang="en-US" altLang="ar-SA" sz="2800" dirty="0">
                <a:ea typeface="Arial" charset="0"/>
              </a:rPr>
              <a:t> community where disease occurs</a:t>
            </a:r>
            <a:r>
              <a:rPr lang="en-US" altLang="ar-SA" sz="2800" dirty="0" smtClean="0">
                <a:ea typeface="Arial" charset="0"/>
              </a:rPr>
              <a:t>.</a:t>
            </a:r>
            <a:endParaRPr lang="en-US" altLang="ar-SA" sz="2800" dirty="0">
              <a:ea typeface="Arial" charset="0"/>
            </a:endParaRPr>
          </a:p>
          <a:p>
            <a:r>
              <a:rPr lang="en-US" altLang="ar-SA" sz="2800" dirty="0">
                <a:ea typeface="Arial" charset="0"/>
              </a:rPr>
              <a:t>Data are next assembled at </a:t>
            </a:r>
            <a:r>
              <a:rPr lang="en-US" altLang="ar-SA" sz="2800" b="1" dirty="0">
                <a:ea typeface="Arial" charset="0"/>
              </a:rPr>
              <a:t>district, state or province level</a:t>
            </a:r>
            <a:r>
              <a:rPr lang="en-US" altLang="ar-SA" sz="2800" b="1" dirty="0" smtClean="0">
                <a:ea typeface="Arial" charset="0"/>
              </a:rPr>
              <a:t>.</a:t>
            </a:r>
            <a:endParaRPr lang="en-US" altLang="ar-SA" sz="2800" dirty="0">
              <a:ea typeface="Arial" charset="0"/>
            </a:endParaRPr>
          </a:p>
          <a:p>
            <a:r>
              <a:rPr lang="en-US" altLang="ar-SA" sz="2800" dirty="0">
                <a:ea typeface="Arial" charset="0"/>
              </a:rPr>
              <a:t>Aggregation of information under </a:t>
            </a:r>
            <a:r>
              <a:rPr lang="en-US" altLang="ar-SA" sz="2800" b="1" dirty="0">
                <a:ea typeface="Arial" charset="0"/>
              </a:rPr>
              <a:t>national systems</a:t>
            </a:r>
            <a:r>
              <a:rPr lang="en-US" altLang="ar-SA" sz="2800" dirty="0" smtClean="0">
                <a:ea typeface="Arial" charset="0"/>
              </a:rPr>
              <a:t>.</a:t>
            </a:r>
            <a:endParaRPr lang="en-US" altLang="ar-SA" sz="2800" dirty="0">
              <a:ea typeface="Arial" charset="0"/>
            </a:endParaRPr>
          </a:p>
          <a:p>
            <a:r>
              <a:rPr lang="en-US" altLang="ar-SA" sz="2800" dirty="0">
                <a:ea typeface="Arial" charset="0"/>
              </a:rPr>
              <a:t>For certain diseases, reporting is made by the national health authority to the </a:t>
            </a:r>
            <a:r>
              <a:rPr lang="en-US" altLang="ar-SA" sz="2800" b="1" dirty="0">
                <a:ea typeface="Arial" charset="0"/>
              </a:rPr>
              <a:t>WHO</a:t>
            </a:r>
            <a:r>
              <a:rPr lang="en-US" altLang="ar-SA" sz="2800" dirty="0">
                <a:ea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766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252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ar-SA" sz="3600" b="1" dirty="0">
                <a:solidFill>
                  <a:schemeClr val="accent2">
                    <a:lumMod val="60000"/>
                    <a:lumOff val="40000"/>
                  </a:schemeClr>
                </a:solidFill>
                <a:ea typeface="Times New Roman" charset="0"/>
              </a:rPr>
              <a:t>Reporting System in Saudi Arabia:-</a:t>
            </a:r>
          </a:p>
        </p:txBody>
      </p:sp>
      <p:pic>
        <p:nvPicPr>
          <p:cNvPr id="5" name="Picture 2" descr="~im00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64795" y="1193861"/>
            <a:ext cx="4662411" cy="5508100"/>
          </a:xfrm>
          <a:noFill/>
        </p:spPr>
      </p:pic>
    </p:spTree>
    <p:extLst>
      <p:ext uri="{BB962C8B-B14F-4D97-AF65-F5344CB8AC3E}">
        <p14:creationId xmlns:p14="http://schemas.microsoft.com/office/powerpoint/2010/main" val="525860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ar-SA" sz="3200" b="1" dirty="0">
                <a:solidFill>
                  <a:schemeClr val="accent2">
                    <a:lumMod val="60000"/>
                    <a:lumOff val="40000"/>
                  </a:schemeClr>
                </a:solidFill>
                <a:ea typeface="Times New Roman" charset="0"/>
              </a:rPr>
              <a:t>Reporting System in Saudi Arabia:-</a:t>
            </a:r>
            <a:endParaRPr lang="en-US" altLang="ar-SA" dirty="0">
              <a:solidFill>
                <a:schemeClr val="accent2">
                  <a:lumMod val="60000"/>
                  <a:lumOff val="40000"/>
                </a:schemeClr>
              </a:solidFill>
              <a:ea typeface="Times New Roman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14647" y="1527175"/>
            <a:ext cx="10490662" cy="4572000"/>
          </a:xfrm>
          <a:noFill/>
        </p:spPr>
        <p:txBody>
          <a:bodyPr>
            <a:normAutofit/>
          </a:bodyPr>
          <a:lstStyle/>
          <a:p>
            <a:pPr marL="273050" indent="-273050"/>
            <a:endParaRPr lang="en-US" altLang="ar-SA" sz="2800" dirty="0">
              <a:ea typeface="Arial" charset="0"/>
            </a:endParaRPr>
          </a:p>
          <a:p>
            <a:r>
              <a:rPr lang="en-US" altLang="ar-SA" sz="2800" b="1" dirty="0" smtClean="0">
                <a:ea typeface="Arial" charset="0"/>
              </a:rPr>
              <a:t>Class 1: </a:t>
            </a:r>
            <a:r>
              <a:rPr lang="en-US" altLang="ar-SA" sz="2800" dirty="0" smtClean="0">
                <a:ea typeface="Arial" charset="0"/>
              </a:rPr>
              <a:t>diseases should </a:t>
            </a:r>
            <a:r>
              <a:rPr lang="en-US" altLang="ar-SA" sz="2800" dirty="0">
                <a:ea typeface="Arial" charset="0"/>
              </a:rPr>
              <a:t>be reported </a:t>
            </a:r>
            <a:r>
              <a:rPr lang="en-US" altLang="ar-SA" sz="2800" b="1" dirty="0">
                <a:ea typeface="Arial" charset="0"/>
              </a:rPr>
              <a:t>immediately</a:t>
            </a:r>
            <a:r>
              <a:rPr lang="en-US" altLang="ar-SA" sz="2800" dirty="0">
                <a:ea typeface="Arial" charset="0"/>
              </a:rPr>
              <a:t> </a:t>
            </a:r>
            <a:r>
              <a:rPr lang="en-US" altLang="ar-SA" sz="2800" dirty="0" smtClean="0">
                <a:ea typeface="Arial" charset="0"/>
              </a:rPr>
              <a:t>by </a:t>
            </a:r>
            <a:r>
              <a:rPr lang="en-US" altLang="ar-SA" sz="2800" dirty="0">
                <a:ea typeface="Arial" charset="0"/>
              </a:rPr>
              <a:t>telephone, fax or most rapid means</a:t>
            </a:r>
            <a:r>
              <a:rPr lang="en-US" altLang="ar-SA" sz="2800" dirty="0" smtClean="0">
                <a:ea typeface="Arial" charset="0"/>
              </a:rPr>
              <a:t>.</a:t>
            </a:r>
          </a:p>
          <a:p>
            <a:endParaRPr lang="en-US" altLang="ar-SA" sz="2800" dirty="0">
              <a:ea typeface="Arial" charset="0"/>
            </a:endParaRPr>
          </a:p>
          <a:p>
            <a:r>
              <a:rPr lang="en-US" altLang="ar-SA" sz="2800" b="1" dirty="0" smtClean="0">
                <a:ea typeface="Arial" charset="0"/>
              </a:rPr>
              <a:t>Class 2: </a:t>
            </a:r>
            <a:r>
              <a:rPr lang="en-US" altLang="ar-SA" sz="2800" dirty="0" smtClean="0">
                <a:ea typeface="Arial" charset="0"/>
              </a:rPr>
              <a:t>diseases</a:t>
            </a:r>
            <a:r>
              <a:rPr lang="en-US" altLang="ar-SA" sz="2800" b="1" dirty="0" smtClean="0">
                <a:ea typeface="Arial" charset="0"/>
              </a:rPr>
              <a:t> </a:t>
            </a:r>
            <a:r>
              <a:rPr lang="en-US" altLang="ar-SA" sz="2800" dirty="0" smtClean="0">
                <a:ea typeface="Arial" charset="0"/>
              </a:rPr>
              <a:t>should be reported </a:t>
            </a:r>
            <a:r>
              <a:rPr lang="en-US" altLang="ar-SA" sz="2800" b="1" dirty="0" smtClean="0">
                <a:ea typeface="Arial" charset="0"/>
              </a:rPr>
              <a:t>weekly</a:t>
            </a:r>
            <a:r>
              <a:rPr lang="en-US" altLang="ar-SA" sz="2800" dirty="0" smtClean="0">
                <a:ea typeface="Arial" charset="0"/>
              </a:rPr>
              <a:t> from the assigned health care center to the </a:t>
            </a:r>
            <a:r>
              <a:rPr lang="en-US" altLang="ar-SA" sz="2800" b="1" dirty="0" smtClean="0">
                <a:ea typeface="Arial" charset="0"/>
              </a:rPr>
              <a:t>regional health </a:t>
            </a:r>
            <a:r>
              <a:rPr lang="en-US" altLang="ar-SA" sz="2800" dirty="0" smtClean="0">
                <a:ea typeface="Arial" charset="0"/>
              </a:rPr>
              <a:t>affair directorate and </a:t>
            </a:r>
            <a:r>
              <a:rPr lang="en-US" altLang="ar-SA" sz="2800" b="1" dirty="0" smtClean="0">
                <a:ea typeface="Arial" charset="0"/>
              </a:rPr>
              <a:t>then monthly </a:t>
            </a:r>
            <a:r>
              <a:rPr lang="en-US" altLang="ar-SA" sz="2800" dirty="0" smtClean="0">
                <a:ea typeface="Arial" charset="0"/>
              </a:rPr>
              <a:t>to </a:t>
            </a:r>
            <a:r>
              <a:rPr lang="en-US" altLang="ar-SA" sz="2800" b="1" dirty="0" smtClean="0">
                <a:ea typeface="Arial" charset="0"/>
              </a:rPr>
              <a:t>Ministry of Health</a:t>
            </a:r>
            <a:r>
              <a:rPr lang="en-US" altLang="ar-SA" sz="2800" dirty="0" smtClean="0">
                <a:ea typeface="Arial" charset="0"/>
              </a:rPr>
              <a:t>. </a:t>
            </a:r>
          </a:p>
          <a:p>
            <a:pPr marL="273050" indent="-273050">
              <a:buFont typeface="Wingdings 2" charset="2"/>
              <a:buChar char=""/>
            </a:pPr>
            <a:endParaRPr lang="en-US" altLang="ar-SA" sz="2800" dirty="0"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~im0009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-353" t="-708" r="176" b="63259"/>
          <a:stretch/>
        </p:blipFill>
        <p:spPr>
          <a:xfrm>
            <a:off x="1645922" y="502814"/>
            <a:ext cx="9426633" cy="2639393"/>
          </a:xfrm>
          <a:noFill/>
        </p:spPr>
      </p:pic>
      <p:pic>
        <p:nvPicPr>
          <p:cNvPr id="5" name="Picture 2" descr="~im0009"/>
          <p:cNvPicPr>
            <a:picLocks noChangeAspect="1" noChangeArrowheads="1"/>
          </p:cNvPicPr>
          <p:nvPr/>
        </p:nvPicPr>
        <p:blipFill rotWithShape="1">
          <a:blip r:embed="rId2" cstate="print"/>
          <a:srcRect t="56267" r="-402"/>
          <a:stretch/>
        </p:blipFill>
        <p:spPr>
          <a:xfrm>
            <a:off x="1662547" y="3142211"/>
            <a:ext cx="9426633" cy="27117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46658" y="6001796"/>
            <a:ext cx="9858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Any </a:t>
            </a:r>
            <a:r>
              <a:rPr lang="en-US" b="1" dirty="0" smtClean="0"/>
              <a:t>new emerging infectious </a:t>
            </a:r>
            <a:r>
              <a:rPr lang="en-US" dirty="0" smtClean="0"/>
              <a:t>disease or  other diseases that appear in </a:t>
            </a:r>
            <a:r>
              <a:rPr lang="en-US" b="1" dirty="0" smtClean="0"/>
              <a:t>outbreak</a:t>
            </a:r>
            <a:r>
              <a:rPr lang="en-US" dirty="0" smtClean="0"/>
              <a:t> manner should be </a:t>
            </a:r>
            <a:r>
              <a:rPr lang="en-US" b="1" dirty="0" smtClean="0"/>
              <a:t>reported immediately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604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1270</TotalTime>
  <Words>296</Words>
  <Application>Microsoft Macintosh PowerPoint</Application>
  <PresentationFormat>Widescreen</PresentationFormat>
  <Paragraphs>45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Century Gothic</vt:lpstr>
      <vt:lpstr>Times New Roman</vt:lpstr>
      <vt:lpstr>Wingdings 2</vt:lpstr>
      <vt:lpstr>Wingdings 3</vt:lpstr>
      <vt:lpstr>Arial</vt:lpstr>
      <vt:lpstr>Ion</vt:lpstr>
      <vt:lpstr>Disease Notification </vt:lpstr>
      <vt:lpstr>Objectives </vt:lpstr>
      <vt:lpstr>Notifiable disease </vt:lpstr>
      <vt:lpstr>PowerPoint Presentation</vt:lpstr>
      <vt:lpstr>Criteria of notifiable diseases</vt:lpstr>
      <vt:lpstr>Stages of reporting system</vt:lpstr>
      <vt:lpstr>Reporting System in Saudi Arabia:-</vt:lpstr>
      <vt:lpstr>Reporting System in Saudi Arabia:-</vt:lpstr>
      <vt:lpstr>PowerPoint Presentation</vt:lpstr>
      <vt:lpstr>Legal responsibility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 Notification </dc:title>
  <dc:creator>Microsoft Office User</dc:creator>
  <cp:lastModifiedBy>Microsoft Office User</cp:lastModifiedBy>
  <cp:revision>13</cp:revision>
  <dcterms:created xsi:type="dcterms:W3CDTF">2017-12-05T11:06:08Z</dcterms:created>
  <dcterms:modified xsi:type="dcterms:W3CDTF">2017-12-06T08:16:39Z</dcterms:modified>
</cp:coreProperties>
</file>