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8" r:id="rId9"/>
    <p:sldId id="269" r:id="rId10"/>
    <p:sldId id="270" r:id="rId11"/>
    <p:sldId id="271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701"/>
  </p:normalViewPr>
  <p:slideViewPr>
    <p:cSldViewPr snapToGrid="0" snapToObjects="1">
      <p:cViewPr varScale="1">
        <p:scale>
          <a:sx n="95" d="100"/>
          <a:sy n="95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DBC42-4D6E-C24D-B12F-DFF63B673CE6}" type="datetimeFigureOut">
              <a:rPr lang="en-US" smtClean="0"/>
              <a:t>12/6/17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64CF9-B1CE-D34F-9E52-BBAC5FC40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41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Possible explanations for the sudden increase include those listed in the following.</a:t>
            </a:r>
          </a:p>
          <a:p>
            <a:r>
              <a:rPr lang="en-US" sz="1200" dirty="0" smtClean="0"/>
              <a:t> Each possibility should be investigated before deciding that the increase is a true increase in incidence.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64CF9-B1CE-D34F-9E52-BBAC5FC4074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8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0146-5527-9F42-9A8C-126B93304FD7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EC3D-4D44-4048-B9BD-3C501DEA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8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0146-5527-9F42-9A8C-126B93304FD7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EC3D-4D44-4048-B9BD-3C501DEA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0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0146-5527-9F42-9A8C-126B93304FD7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EC3D-4D44-4048-B9BD-3C501DEA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9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0146-5527-9F42-9A8C-126B93304FD7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EC3D-4D44-4048-B9BD-3C501DEA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0146-5527-9F42-9A8C-126B93304FD7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EC3D-4D44-4048-B9BD-3C501DEA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32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0146-5527-9F42-9A8C-126B93304FD7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EC3D-4D44-4048-B9BD-3C501DEA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2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0146-5527-9F42-9A8C-126B93304FD7}" type="datetimeFigureOut">
              <a:rPr lang="en-US" smtClean="0"/>
              <a:t>12/6/17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EC3D-4D44-4048-B9BD-3C501DEA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5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0146-5527-9F42-9A8C-126B93304FD7}" type="datetimeFigureOut">
              <a:rPr lang="en-US" smtClean="0"/>
              <a:t>12/6/17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EC3D-4D44-4048-B9BD-3C501DEA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5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0146-5527-9F42-9A8C-126B93304FD7}" type="datetimeFigureOut">
              <a:rPr lang="en-US" smtClean="0"/>
              <a:t>12/6/17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EC3D-4D44-4048-B9BD-3C501DEA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0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0146-5527-9F42-9A8C-126B93304FD7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EC3D-4D44-4048-B9BD-3C501DEA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05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0146-5527-9F42-9A8C-126B93304FD7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EC3D-4D44-4048-B9BD-3C501DEA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5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70146-5527-9F42-9A8C-126B93304FD7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5EC3D-4D44-4048-B9BD-3C501DEA3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Surveillance and notification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tutorial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Afnan</a:t>
            </a:r>
            <a:r>
              <a:rPr lang="en-US" dirty="0" smtClean="0"/>
              <a:t> </a:t>
            </a:r>
            <a:r>
              <a:rPr lang="en-US" dirty="0" err="1" smtClean="0"/>
              <a:t>Younis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48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53087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4900" b="1" dirty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en-US" sz="4900" b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US" sz="4900" b="1" dirty="0">
                <a:solidFill>
                  <a:schemeClr val="accent2">
                    <a:lumMod val="50000"/>
                  </a:schemeClr>
                </a:solidFill>
              </a:rPr>
              <a:t>How to report a suspected case of polio to health department </a:t>
            </a:r>
            <a:r>
              <a:rPr lang="en-US" sz="4900" b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en-US" sz="4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029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5459"/>
            <a:ext cx="10515600" cy="55315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Use disease notification form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Immediately report case as acute flaccid paralysis (confirmed  </a:t>
            </a:r>
            <a:r>
              <a:rPr lang="en-US" dirty="0"/>
              <a:t>diagnosis of polio takes </a:t>
            </a:r>
            <a:r>
              <a:rPr lang="en-US" dirty="0" smtClean="0"/>
              <a:t>time)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unvaccinated </a:t>
            </a:r>
            <a:r>
              <a:rPr lang="en-US" dirty="0"/>
              <a:t>case need to be reported as disease is under surveillance to be eradicated from world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516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5158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6</a:t>
            </a:r>
            <a:r>
              <a:rPr lang="en-US" b="1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During the previous 6 years, 10 to 15 cases per year of tuberculosis had been reported to a region health department. During the past 3 months, 25 cases have been reported. All but 4 of these cases have been reported from one sector. Describe the possible causes of the increase in reported cases.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02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071" y="121023"/>
            <a:ext cx="11300011" cy="6521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1</a:t>
            </a:r>
            <a:r>
              <a:rPr lang="en-US" sz="2600" dirty="0"/>
              <a:t>. Change in surveillance system or </a:t>
            </a:r>
            <a:r>
              <a:rPr lang="en-US" sz="2600" b="1" dirty="0"/>
              <a:t>policy of reporting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n-US" sz="2600" dirty="0" smtClean="0"/>
              <a:t>2</a:t>
            </a:r>
            <a:r>
              <a:rPr lang="en-US" sz="2600" dirty="0"/>
              <a:t>. Change in </a:t>
            </a:r>
            <a:r>
              <a:rPr lang="en-US" sz="2600" b="1" dirty="0"/>
              <a:t>case definition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n-US" sz="2600" dirty="0" smtClean="0"/>
              <a:t>3</a:t>
            </a:r>
            <a:r>
              <a:rPr lang="en-US" sz="2600" dirty="0"/>
              <a:t>. </a:t>
            </a:r>
            <a:r>
              <a:rPr lang="en-US" sz="2600" b="1" dirty="0"/>
              <a:t>Improved or incorrect </a:t>
            </a:r>
            <a:r>
              <a:rPr lang="en-US" sz="2600" dirty="0" smtClean="0"/>
              <a:t>diagnosis.</a:t>
            </a:r>
          </a:p>
          <a:p>
            <a:r>
              <a:rPr lang="en-US" sz="2400" dirty="0" smtClean="0"/>
              <a:t>New </a:t>
            </a:r>
            <a:r>
              <a:rPr lang="en-US" sz="2400" dirty="0"/>
              <a:t>laboratory test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Increased </a:t>
            </a:r>
            <a:r>
              <a:rPr lang="en-US" sz="2400" dirty="0"/>
              <a:t>physician awareness of the need to test for tuberculosis, new physician in town, and so forth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Increase </a:t>
            </a:r>
            <a:r>
              <a:rPr lang="en-US" sz="2400" dirty="0"/>
              <a:t>in publicity or public awareness that might have prompted persons or parents to seek </a:t>
            </a:r>
            <a:r>
              <a:rPr lang="en-US" sz="2400" dirty="0" smtClean="0"/>
              <a:t>medical attention </a:t>
            </a:r>
            <a:r>
              <a:rPr lang="en-US" sz="2400" dirty="0"/>
              <a:t>for compatible illness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New </a:t>
            </a:r>
            <a:r>
              <a:rPr lang="en-US" sz="2400" dirty="0"/>
              <a:t>population subgroup (e.g., refugees) in state A who have previous recent vaccination </a:t>
            </a:r>
            <a:r>
              <a:rPr lang="en-US" sz="2400" dirty="0" smtClean="0"/>
              <a:t>against tuberculosis </a:t>
            </a:r>
            <a:r>
              <a:rPr lang="en-US" sz="2400" dirty="0"/>
              <a:t>using the </a:t>
            </a:r>
            <a:r>
              <a:rPr lang="en-US" sz="2400" dirty="0" err="1"/>
              <a:t>bacille</a:t>
            </a:r>
            <a:r>
              <a:rPr lang="en-US" sz="2400" dirty="0"/>
              <a:t> de </a:t>
            </a:r>
            <a:r>
              <a:rPr lang="en-US" sz="2400" dirty="0" err="1"/>
              <a:t>Calmette-Guérin</a:t>
            </a:r>
            <a:r>
              <a:rPr lang="en-US" sz="2400" dirty="0"/>
              <a:t> (BCG) vaccine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New </a:t>
            </a:r>
            <a:r>
              <a:rPr lang="en-US" sz="2400" dirty="0"/>
              <a:t>or untrained staff conducting testing for tuberculosis and incorrect interpretation of skin reaction </a:t>
            </a:r>
            <a:r>
              <a:rPr lang="en-US" sz="2400" dirty="0" smtClean="0"/>
              <a:t>to tuberculin.</a:t>
            </a:r>
          </a:p>
          <a:p>
            <a:pPr marL="0" indent="0">
              <a:buNone/>
            </a:pPr>
            <a:r>
              <a:rPr lang="en-US" sz="2600" dirty="0" smtClean="0"/>
              <a:t>4</a:t>
            </a:r>
            <a:r>
              <a:rPr lang="en-US" sz="2600" dirty="0"/>
              <a:t>. Increase in reporting (i.e., improved </a:t>
            </a:r>
            <a:r>
              <a:rPr lang="en-US" sz="2600" b="1" dirty="0"/>
              <a:t>awareness</a:t>
            </a:r>
            <a:r>
              <a:rPr lang="en-US" sz="2600" dirty="0"/>
              <a:t> of requirement to report</a:t>
            </a:r>
            <a:r>
              <a:rPr lang="en-US" sz="2600" dirty="0" smtClean="0"/>
              <a:t>).</a:t>
            </a:r>
          </a:p>
          <a:p>
            <a:pPr marL="0" indent="0">
              <a:buNone/>
            </a:pPr>
            <a:r>
              <a:rPr lang="en-US" sz="2600" dirty="0" smtClean="0"/>
              <a:t>5</a:t>
            </a:r>
            <a:r>
              <a:rPr lang="en-US" sz="2600" dirty="0"/>
              <a:t>. Batch </a:t>
            </a:r>
            <a:r>
              <a:rPr lang="en-US" dirty="0" smtClean="0"/>
              <a:t>reporting (unlikely in this scenario).</a:t>
            </a:r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b="1" dirty="0" smtClean="0"/>
              <a:t>True</a:t>
            </a:r>
            <a:r>
              <a:rPr lang="en-US" dirty="0" smtClean="0"/>
              <a:t> increase in incidence.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55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36228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1- How to address a new infectious disease epidemic, that was not endemic in the region/setting?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1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764" y="174812"/>
            <a:ext cx="10278035" cy="654871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Assemble </a:t>
            </a:r>
            <a:r>
              <a:rPr lang="en-US" dirty="0"/>
              <a:t>a logistic team that meets daily ;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contact </a:t>
            </a:r>
            <a:r>
              <a:rPr lang="en-US" dirty="0"/>
              <a:t>relevant experts; 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come </a:t>
            </a:r>
            <a:r>
              <a:rPr lang="en-US" dirty="0"/>
              <a:t>up with a working case definition for diagnosis;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implement </a:t>
            </a:r>
            <a:r>
              <a:rPr lang="en-US" dirty="0"/>
              <a:t>necessary precautions to prevent transmission;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quarantine </a:t>
            </a:r>
            <a:r>
              <a:rPr lang="en-US" dirty="0"/>
              <a:t>if health workers are at risk and if show s/s of this disease;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communicate </a:t>
            </a:r>
            <a:r>
              <a:rPr lang="en-US" dirty="0"/>
              <a:t>to local or international health public health authorities. 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Set </a:t>
            </a:r>
            <a:r>
              <a:rPr lang="en-US" dirty="0"/>
              <a:t>up an investigation;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collect </a:t>
            </a:r>
            <a:r>
              <a:rPr lang="en-US" dirty="0"/>
              <a:t>data and review data on a daily but 12 hourly basis. 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Do </a:t>
            </a:r>
            <a:r>
              <a:rPr lang="en-US" dirty="0"/>
              <a:t>not spread panic but provide confidence to community. 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Investigations </a:t>
            </a:r>
            <a:r>
              <a:rPr lang="en-US" dirty="0"/>
              <a:t>for improving case definition needs to be done quickly even if samples need to be sent abroad.   </a:t>
            </a:r>
          </a:p>
        </p:txBody>
      </p:sp>
    </p:spTree>
    <p:extLst>
      <p:ext uri="{BB962C8B-B14F-4D97-AF65-F5344CB8AC3E}">
        <p14:creationId xmlns:p14="http://schemas.microsoft.com/office/powerpoint/2010/main" val="104922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61416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2- How to notify infectious diseases from admitted patients? 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90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9282"/>
            <a:ext cx="10515600" cy="6172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Take help from nursing staff;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develop </a:t>
            </a:r>
            <a:r>
              <a:rPr lang="en-US" dirty="0"/>
              <a:t>a form or use an existing disease notification form. 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Nursing </a:t>
            </a:r>
            <a:r>
              <a:rPr lang="en-US" dirty="0"/>
              <a:t>staff to fill the form as soon as a new case is admitted in ward and give them a common address (</a:t>
            </a:r>
            <a:r>
              <a:rPr lang="en-US" dirty="0" err="1"/>
              <a:t>inf</a:t>
            </a:r>
            <a:r>
              <a:rPr lang="en-US" dirty="0"/>
              <a:t> control office). 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Find </a:t>
            </a:r>
            <a:r>
              <a:rPr lang="en-US" dirty="0"/>
              <a:t>out from local public health authorities for the fax number to fax them daily (as disease is acute and new and if needs to be notified within 24 </a:t>
            </a:r>
            <a:r>
              <a:rPr lang="en-US" dirty="0" err="1"/>
              <a:t>hrs</a:t>
            </a:r>
            <a:r>
              <a:rPr lang="en-US" dirty="0"/>
              <a:t> of new case). 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Make </a:t>
            </a:r>
            <a:r>
              <a:rPr lang="en-US" dirty="0"/>
              <a:t>someone responsible to keep a copy for your record and fax /mail/scan/post mail other to local public health authorities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69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62369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How to notify infectious diseases in medical professionals /occupational hazards in medical profession?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862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5118"/>
            <a:ext cx="10515600" cy="557184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Some kind of screening questions/examination need to be formulated to screen all those at risk in health profession or any other if </a:t>
            </a:r>
            <a:r>
              <a:rPr lang="en-US" dirty="0" smtClean="0"/>
              <a:t>required.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Based </a:t>
            </a:r>
            <a:r>
              <a:rPr lang="en-US" dirty="0"/>
              <a:t>on positive </a:t>
            </a:r>
            <a:r>
              <a:rPr lang="en-US" dirty="0" smtClean="0"/>
              <a:t>screening </a:t>
            </a:r>
            <a:r>
              <a:rPr lang="en-US" dirty="0"/>
              <a:t>test; recommendations to be clarified for further action; like quarantine or leave or admission or bed rest or treatment or contact with others </a:t>
            </a:r>
            <a:r>
              <a:rPr lang="en-US" dirty="0" smtClean="0"/>
              <a:t>guidelines etc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10509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58957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How to report needle stick injuries in health workers of a hospital?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422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3071"/>
            <a:ext cx="10515600" cy="581389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Guidelines to be formulated and circulated in all wards/dept.  if needle prick occurs then what they have to do; 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fill </a:t>
            </a:r>
            <a:r>
              <a:rPr lang="en-US" dirty="0"/>
              <a:t>the form that inquires about vaccination history of injured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decision </a:t>
            </a:r>
            <a:r>
              <a:rPr lang="en-US" dirty="0"/>
              <a:t>is taken by </a:t>
            </a:r>
            <a:r>
              <a:rPr lang="en-US" dirty="0" smtClean="0"/>
              <a:t>infection control team/you </a:t>
            </a:r>
            <a:r>
              <a:rPr lang="en-US" dirty="0"/>
              <a:t>as head of invest team/ infectious disease expert to get immune globulin; vaccination; or </a:t>
            </a:r>
            <a:r>
              <a:rPr lang="en-US" dirty="0" smtClean="0"/>
              <a:t>to </a:t>
            </a:r>
            <a:r>
              <a:rPr lang="en-US" dirty="0"/>
              <a:t>be followed up. 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Each </a:t>
            </a:r>
            <a:r>
              <a:rPr lang="en-US" dirty="0"/>
              <a:t>health care job vaccinates its employees for HBV, and others.  If needle stick injury was by HCV, HIV, </a:t>
            </a:r>
            <a:r>
              <a:rPr lang="en-US" dirty="0" err="1"/>
              <a:t>etc</a:t>
            </a:r>
            <a:r>
              <a:rPr lang="en-US" dirty="0"/>
              <a:t> then further action of follow u and compensation will have to be followed per rules. 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If </a:t>
            </a:r>
            <a:r>
              <a:rPr lang="en-US" dirty="0"/>
              <a:t>injured was not vaccinated for HBV then reasons of not being vaccinated will be looked upon before giving compensation </a:t>
            </a:r>
            <a:r>
              <a:rPr lang="en-US" dirty="0" err="1"/>
              <a:t>etc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307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731</Words>
  <Application>Microsoft Macintosh PowerPoint</Application>
  <PresentationFormat>Widescreen</PresentationFormat>
  <Paragraphs>48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Times New Roman</vt:lpstr>
      <vt:lpstr>Arial</vt:lpstr>
      <vt:lpstr>Office Theme</vt:lpstr>
      <vt:lpstr>Surveillance and notification tutorial </vt:lpstr>
      <vt:lpstr>1- How to address a new infectious disease epidemic, that was not endemic in the region/setting?</vt:lpstr>
      <vt:lpstr>PowerPoint Presentation</vt:lpstr>
      <vt:lpstr>2- How to notify infectious diseases from admitted patients? </vt:lpstr>
      <vt:lpstr>PowerPoint Presentation</vt:lpstr>
      <vt:lpstr>3- How to notify infectious diseases in medical professionals /occupational hazards in medical profession?</vt:lpstr>
      <vt:lpstr>PowerPoint Presentation</vt:lpstr>
      <vt:lpstr>4- How to report needle stick injuries in health workers of a hospital?</vt:lpstr>
      <vt:lpstr>PowerPoint Presentation</vt:lpstr>
      <vt:lpstr> 5- How to report a suspected case of polio to health department ?</vt:lpstr>
      <vt:lpstr>PowerPoint Presentation</vt:lpstr>
      <vt:lpstr>6- During the previous 6 years, 10 to 15 cases per year of tuberculosis had been reported to a region health department. During the past 3 months, 25 cases have been reported. All but 4 of these cases have been reported from one sector. Describe the possible causes of the increase in reported cases.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11</cp:revision>
  <dcterms:created xsi:type="dcterms:W3CDTF">2017-12-05T18:34:52Z</dcterms:created>
  <dcterms:modified xsi:type="dcterms:W3CDTF">2017-12-06T09:34:43Z</dcterms:modified>
</cp:coreProperties>
</file>