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notesMasterIdLst>
    <p:notesMasterId r:id="rId21"/>
  </p:notesMasterIdLst>
  <p:sldIdLst>
    <p:sldId id="331" r:id="rId2"/>
    <p:sldId id="332" r:id="rId3"/>
    <p:sldId id="358" r:id="rId4"/>
    <p:sldId id="412" r:id="rId5"/>
    <p:sldId id="466" r:id="rId6"/>
    <p:sldId id="465" r:id="rId7"/>
    <p:sldId id="467" r:id="rId8"/>
    <p:sldId id="457" r:id="rId9"/>
    <p:sldId id="468" r:id="rId10"/>
    <p:sldId id="471" r:id="rId11"/>
    <p:sldId id="470" r:id="rId12"/>
    <p:sldId id="488" r:id="rId13"/>
    <p:sldId id="489" r:id="rId14"/>
    <p:sldId id="490" r:id="rId15"/>
    <p:sldId id="491" r:id="rId16"/>
    <p:sldId id="486" r:id="rId17"/>
    <p:sldId id="483" r:id="rId18"/>
    <p:sldId id="481" r:id="rId19"/>
    <p:sldId id="487" r:id="rId20"/>
  </p:sldIdLst>
  <p:sldSz cx="9144000" cy="6858000" type="screen4x3"/>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1F2"/>
    <a:srgbClr val="E9F2F7"/>
    <a:srgbClr val="E4EDF4"/>
    <a:srgbClr val="6E6A12"/>
    <a:srgbClr val="007E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26" autoAdjust="0"/>
    <p:restoredTop sz="88000" autoAdjust="0"/>
  </p:normalViewPr>
  <p:slideViewPr>
    <p:cSldViewPr>
      <p:cViewPr>
        <p:scale>
          <a:sx n="64" d="100"/>
          <a:sy n="64" d="100"/>
        </p:scale>
        <p:origin x="-1458"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1674" y="420"/>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25775"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vl1pPr>
          </a:lstStyle>
          <a:p>
            <a:endParaRPr lang="en-US"/>
          </a:p>
        </p:txBody>
      </p:sp>
      <p:sp>
        <p:nvSpPr>
          <p:cNvPr id="12291" name="Rectangle 3"/>
          <p:cNvSpPr>
            <a:spLocks noGrp="1" noChangeArrowheads="1"/>
          </p:cNvSpPr>
          <p:nvPr>
            <p:ph type="dt" idx="1"/>
          </p:nvPr>
        </p:nvSpPr>
        <p:spPr bwMode="auto">
          <a:xfrm>
            <a:off x="3957638" y="0"/>
            <a:ext cx="3025775"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vl1pPr>
          </a:lstStyle>
          <a:p>
            <a:endParaRPr lang="en-US"/>
          </a:p>
        </p:txBody>
      </p:sp>
      <p:sp>
        <p:nvSpPr>
          <p:cNvPr id="12292"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8805863"/>
            <a:ext cx="3025775"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vl1pPr>
          </a:lstStyle>
          <a:p>
            <a:endParaRPr lang="en-US"/>
          </a:p>
        </p:txBody>
      </p:sp>
      <p:sp>
        <p:nvSpPr>
          <p:cNvPr id="12295" name="Rectangle 7"/>
          <p:cNvSpPr>
            <a:spLocks noGrp="1" noChangeArrowheads="1"/>
          </p:cNvSpPr>
          <p:nvPr>
            <p:ph type="sldNum" sz="quarter" idx="5"/>
          </p:nvPr>
        </p:nvSpPr>
        <p:spPr bwMode="auto">
          <a:xfrm>
            <a:off x="3957638" y="8805863"/>
            <a:ext cx="3025775"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vl1pPr>
          </a:lstStyle>
          <a:p>
            <a:fld id="{358D27D7-957F-4FED-8C6C-71B90088CF13}" type="slidenum">
              <a:rPr lang="en-US"/>
              <a:pPr/>
              <a:t>‹#›</a:t>
            </a:fld>
            <a:endParaRPr lang="en-US"/>
          </a:p>
        </p:txBody>
      </p:sp>
    </p:spTree>
    <p:extLst>
      <p:ext uri="{BB962C8B-B14F-4D97-AF65-F5344CB8AC3E}">
        <p14:creationId xmlns:p14="http://schemas.microsoft.com/office/powerpoint/2010/main" val="25002503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362200" y="4038600"/>
            <a:ext cx="6477000" cy="1828800"/>
          </a:xfrm>
        </p:spPr>
        <p:txBody>
          <a:bodyPr anchor="b"/>
          <a:lstStyle>
            <a:lvl1pPr>
              <a:defRPr cap="all" baseline="0">
                <a:solidFill>
                  <a:schemeClr val="tx2">
                    <a:lumMod val="50000"/>
                  </a:schemeClr>
                </a:solidFill>
              </a:defRPr>
            </a:lvl1pPr>
          </a:lstStyle>
          <a:p>
            <a:r>
              <a:rPr kumimoji="0" lang="en-US" dirty="0" smtClean="0"/>
              <a:t>Click to edit Master title style</a:t>
            </a:r>
            <a:endParaRPr kumimoji="0" lang="en-US" dirty="0"/>
          </a:p>
        </p:txBody>
      </p:sp>
      <p:sp>
        <p:nvSpPr>
          <p:cNvPr id="17" name="Footer Placeholder 16"/>
          <p:cNvSpPr>
            <a:spLocks noGrp="1"/>
          </p:cNvSpPr>
          <p:nvPr>
            <p:ph type="ftr" sz="quarter" idx="11"/>
          </p:nvPr>
        </p:nvSpPr>
        <p:spPr>
          <a:xfrm>
            <a:off x="2085393" y="236540"/>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11/28/2014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EE291FE-4377-47FD-A086-ADD6C318DD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2"/>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4"/>
            <a:ext cx="2209800" cy="365125"/>
          </a:xfrm>
        </p:spPr>
        <p:txBody>
          <a:bodyPr/>
          <a:lstStyle/>
          <a:p>
            <a:fld id="{23A271A1-F6D6-438B-A432-4747EE7ECD40}" type="datetimeFigureOut">
              <a:rPr lang="en-US" smtClean="0"/>
              <a:pPr/>
              <a:t>11/28/2014</a:t>
            </a:fld>
            <a:endParaRPr lang="en-US" dirty="0"/>
          </a:p>
        </p:txBody>
      </p:sp>
      <p:sp>
        <p:nvSpPr>
          <p:cNvPr id="5" name="Footer Placeholder 4"/>
          <p:cNvSpPr>
            <a:spLocks noGrp="1"/>
          </p:cNvSpPr>
          <p:nvPr>
            <p:ph type="ftr" sz="quarter" idx="11"/>
          </p:nvPr>
        </p:nvSpPr>
        <p:spPr>
          <a:xfrm>
            <a:off x="457202" y="6248209"/>
            <a:ext cx="5573483" cy="365125"/>
          </a:xfrm>
        </p:spPr>
        <p:txBody>
          <a:bodyPr/>
          <a:lstStyle/>
          <a:p>
            <a:endParaRPr kumimoji="0" lang="en-US" dirty="0"/>
          </a:p>
        </p:txBody>
      </p:sp>
      <p:sp>
        <p:nvSpPr>
          <p:cNvPr id="7" name="Rectangle 6"/>
          <p:cNvSpPr/>
          <p:nvPr/>
        </p:nvSpPr>
        <p:spPr bwMode="white">
          <a:xfrm>
            <a:off x="6096319"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3"/>
            <a:ext cx="533400" cy="244476"/>
          </a:xfrm>
        </p:spPr>
        <p:txBody>
          <a:bodyPr/>
          <a:lstStyle/>
          <a:p>
            <a:fld id="{BF7FCD9A-8A3F-43DD-91CC-695A776C78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11/28/2014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3413A71-D63C-42F2-AAF4-CFDF6317246D}"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1"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3A271A1-F6D6-438B-A432-4747EE7ECD40}" type="datetimeFigureOut">
              <a:rPr lang="en-US" smtClean="0"/>
              <a:pPr/>
              <a:t>11/28/2014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EE23E3F-D38E-492B-A2AE-12FC4F427450}" type="slidenum">
              <a:rPr lang="en-US" smtClean="0"/>
              <a:pPr/>
              <a:t>‹#›</a:t>
            </a:fld>
            <a:endParaRPr lang="en-US"/>
          </a:p>
        </p:txBody>
      </p:sp>
      <p:sp>
        <p:nvSpPr>
          <p:cNvPr id="14" name="Footer Placeholder 13"/>
          <p:cNvSpPr>
            <a:spLocks noGrp="1"/>
          </p:cNvSpPr>
          <p:nvPr>
            <p:ph type="ftr" sz="quarter" idx="12"/>
          </p:nvPr>
        </p:nvSpPr>
        <p:spPr/>
        <p:txBody>
          <a:bodyPr/>
          <a:lstStyle/>
          <a:p>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3A271A1-F6D6-438B-A432-4747EE7ECD40}" type="datetimeFigureOut">
              <a:rPr lang="en-US" smtClean="0"/>
              <a:pPr/>
              <a:t>11/28/2014</a:t>
            </a:fld>
            <a:endParaRPr lang="en-US"/>
          </a:p>
        </p:txBody>
      </p:sp>
      <p:sp>
        <p:nvSpPr>
          <p:cNvPr id="10" name="Slide Number Placeholder 9"/>
          <p:cNvSpPr>
            <a:spLocks noGrp="1"/>
          </p:cNvSpPr>
          <p:nvPr>
            <p:ph type="sldNum" sz="quarter" idx="16"/>
          </p:nvPr>
        </p:nvSpPr>
        <p:spPr/>
        <p:txBody>
          <a:bodyPr rtlCol="0"/>
          <a:lstStyle/>
          <a:p>
            <a:fld id="{49F4E3C7-E833-4EE5-89FA-777079E7006C}" type="slidenum">
              <a:rPr lang="en-US" smtClean="0"/>
              <a:pPr/>
              <a:t>‹#›</a:t>
            </a:fld>
            <a:endParaRPr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3A271A1-F6D6-438B-A432-4747EE7ECD40}" type="datetimeFigureOut">
              <a:rPr lang="en-US" smtClean="0"/>
              <a:pPr/>
              <a:t>11/28/2014</a:t>
            </a:fld>
            <a:endParaRPr lang="en-US"/>
          </a:p>
        </p:txBody>
      </p:sp>
      <p:sp>
        <p:nvSpPr>
          <p:cNvPr id="12" name="Slide Number Placeholder 11"/>
          <p:cNvSpPr>
            <a:spLocks noGrp="1"/>
          </p:cNvSpPr>
          <p:nvPr>
            <p:ph type="sldNum" sz="quarter" idx="16"/>
          </p:nvPr>
        </p:nvSpPr>
        <p:spPr/>
        <p:txBody>
          <a:bodyPr rtlCol="0"/>
          <a:lstStyle/>
          <a:p>
            <a:fld id="{372C58A0-CD52-4B37-90F0-B2B97CA181E3}" type="slidenum">
              <a:rPr lang="en-US" smtClean="0"/>
              <a:pPr/>
              <a:t>‹#›</a:t>
            </a:fld>
            <a:endParaRPr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A271A1-F6D6-438B-A432-4747EE7ECD40}" type="datetimeFigureOut">
              <a:rPr lang="en-US" smtClean="0"/>
              <a:pPr/>
              <a:t>11/28/2014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FEB6D80-305E-4265-BBD1-E56817A7C7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271A1-F6D6-438B-A432-4747EE7ECD40}" type="datetimeFigureOut">
              <a:rPr lang="en-US" smtClean="0"/>
              <a:pPr/>
              <a:t>11/28/2014</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EB09E2E-C206-494E-BED5-3538EF0969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A271A1-F6D6-438B-A432-4747EE7ECD40}" type="datetimeFigureOut">
              <a:rPr lang="en-US" smtClean="0"/>
              <a:pPr/>
              <a:t>11/28/2014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1115ED7-B74F-40C7-801C-E8415D65FDA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1"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3"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2"/>
            <a:ext cx="2667000" cy="365125"/>
          </a:xfrm>
        </p:spPr>
        <p:txBody>
          <a:bodyPr rtlCol="0"/>
          <a:lstStyle/>
          <a:p>
            <a:fld id="{23A271A1-F6D6-438B-A432-4747EE7ECD40}" type="datetimeFigureOut">
              <a:rPr lang="en-US" smtClean="0"/>
              <a:pPr/>
              <a:t>11/28/2014</a:t>
            </a:fld>
            <a:endParaRPr lang="en-US"/>
          </a:p>
        </p:txBody>
      </p:sp>
      <p:sp>
        <p:nvSpPr>
          <p:cNvPr id="13" name="Slide Number Placeholder 12"/>
          <p:cNvSpPr>
            <a:spLocks noGrp="1"/>
          </p:cNvSpPr>
          <p:nvPr>
            <p:ph type="sldNum" sz="quarter" idx="11"/>
          </p:nvPr>
        </p:nvSpPr>
        <p:spPr>
          <a:xfrm>
            <a:off x="1" y="4667249"/>
            <a:ext cx="1447800" cy="663578"/>
          </a:xfrm>
        </p:spPr>
        <p:txBody>
          <a:bodyPr rtlCol="0"/>
          <a:lstStyle>
            <a:lvl1pPr>
              <a:defRPr sz="2800"/>
            </a:lvl1pPr>
          </a:lstStyle>
          <a:p>
            <a:fld id="{A066A20D-E853-47E8-B106-44AA0E6B694F}" type="slidenum">
              <a:rPr lang="en-US" smtClean="0"/>
              <a:pPr/>
              <a:t>‹#›</a:t>
            </a:fld>
            <a:endParaRPr lang="en-US"/>
          </a:p>
        </p:txBody>
      </p:sp>
      <p:sp>
        <p:nvSpPr>
          <p:cNvPr id="14" name="Footer Placeholder 13"/>
          <p:cNvSpPr>
            <a:spLocks noGrp="1"/>
          </p:cNvSpPr>
          <p:nvPr>
            <p:ph type="ftr" sz="quarter" idx="12"/>
          </p:nvPr>
        </p:nvSpPr>
        <p:spPr>
          <a:xfrm>
            <a:off x="1600200" y="6248208"/>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2"/>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11/28/2014</a:t>
            </a:fld>
            <a:endParaRPr lang="en-US" sz="1400" dirty="0">
              <a:solidFill>
                <a:schemeClr val="tx2"/>
              </a:solidFill>
            </a:endParaRPr>
          </a:p>
        </p:txBody>
      </p:sp>
      <p:sp>
        <p:nvSpPr>
          <p:cNvPr id="3" name="Footer Placeholder 2"/>
          <p:cNvSpPr>
            <a:spLocks noGrp="1"/>
          </p:cNvSpPr>
          <p:nvPr>
            <p:ph type="ftr" sz="quarter" idx="3"/>
          </p:nvPr>
        </p:nvSpPr>
        <p:spPr>
          <a:xfrm>
            <a:off x="609601" y="6248208"/>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1"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A854113-96A8-4416-B79D-F6B09F659B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iming>
    <p:tnLst>
      <p:par>
        <p:cTn id="1" dur="indefinite" restart="never" nodeType="tmRoot"/>
      </p:par>
    </p:tnLst>
  </p:timing>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3581400"/>
            <a:ext cx="6477000" cy="1828800"/>
          </a:xfrm>
        </p:spPr>
        <p:txBody>
          <a:bodyPr>
            <a:normAutofit/>
          </a:bodyPr>
          <a:lstStyle/>
          <a:p>
            <a:pPr lvl="0"/>
            <a:r>
              <a:rPr lang="en-US" b="1" dirty="0" smtClean="0"/>
              <a:t>Tutorial: SCREENING</a:t>
            </a:r>
            <a:endParaRPr lang="en-US" sz="4000" b="1"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86000" y="3962400"/>
            <a:ext cx="609600" cy="5181600"/>
          </a:xfrm>
          <a:noFill/>
          <a:effectLst>
            <a:softEdge rad="127000"/>
          </a:effectLst>
        </p:spPr>
        <p:txBody>
          <a:bodyPr vert="vert270">
            <a:normAutofit fontScale="47500" lnSpcReduction="20000"/>
          </a:bodyPr>
          <a:lstStyle/>
          <a:p>
            <a:pPr algn="ctr"/>
            <a:r>
              <a:rPr lang="en-US" sz="5400" dirty="0">
                <a:solidFill>
                  <a:schemeClr val="tx1"/>
                </a:solidFill>
              </a:rPr>
              <a:t>EXERCISE -1</a:t>
            </a: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10</a:t>
            </a:fld>
            <a:endParaRPr lang="en-US" smtClean="0"/>
          </a:p>
        </p:txBody>
      </p:sp>
      <p:sp>
        <p:nvSpPr>
          <p:cNvPr id="7" name="Rectangle 2"/>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2926295433"/>
              </p:ext>
            </p:extLst>
          </p:nvPr>
        </p:nvGraphicFramePr>
        <p:xfrm>
          <a:off x="304800" y="990600"/>
          <a:ext cx="4191000" cy="4617720"/>
        </p:xfrm>
        <a:graphic>
          <a:graphicData uri="http://schemas.openxmlformats.org/drawingml/2006/table">
            <a:tbl>
              <a:tblPr/>
              <a:tblGrid>
                <a:gridCol w="1177455"/>
                <a:gridCol w="1075453"/>
                <a:gridCol w="1252292"/>
                <a:gridCol w="685800"/>
              </a:tblGrid>
              <a:tr h="320040">
                <a:tc rowSpan="2">
                  <a:txBody>
                    <a:bodyPr/>
                    <a:lstStyle/>
                    <a:p>
                      <a:pPr marL="0" marR="0" algn="ctr">
                        <a:spcBef>
                          <a:spcPts val="0"/>
                        </a:spcBef>
                        <a:spcAft>
                          <a:spcPts val="0"/>
                        </a:spcAft>
                      </a:pPr>
                      <a:r>
                        <a:rPr lang="en-US" sz="1800" dirty="0" smtClean="0">
                          <a:latin typeface="Calibri"/>
                          <a:ea typeface="Times New Roman"/>
                          <a:cs typeface="Times New Roman"/>
                        </a:rPr>
                        <a:t>Test (ELISA)</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smtClean="0">
                          <a:latin typeface="Calibri"/>
                          <a:ea typeface="Times New Roman"/>
                          <a:cs typeface="Times New Roman"/>
                        </a:rPr>
                        <a:t>Hepatitis C (RIBA)</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57 </a:t>
                      </a:r>
                      <a:r>
                        <a:rPr lang="en-US" sz="1800" dirty="0" smtClean="0">
                          <a:solidFill>
                            <a:schemeClr val="accent5">
                              <a:lumMod val="75000"/>
                            </a:schemeClr>
                          </a:solidFill>
                          <a:latin typeface="Calibri"/>
                          <a:ea typeface="Times New Roman"/>
                          <a:cs typeface="Times New Roman"/>
                        </a:rPr>
                        <a:t>(TP)</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2 </a:t>
                      </a:r>
                      <a:r>
                        <a:rPr lang="en-US" sz="1800" dirty="0" smtClean="0">
                          <a:solidFill>
                            <a:schemeClr val="accent5">
                              <a:lumMod val="75000"/>
                            </a:schemeClr>
                          </a:solidFill>
                          <a:latin typeface="Calibri"/>
                          <a:ea typeface="Times New Roman"/>
                          <a:cs typeface="Times New Roman"/>
                        </a:rPr>
                        <a:t>(FP)</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59</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3 </a:t>
                      </a:r>
                      <a:r>
                        <a:rPr lang="en-US" sz="1800" dirty="0" smtClean="0">
                          <a:solidFill>
                            <a:schemeClr val="accent5">
                              <a:lumMod val="75000"/>
                            </a:schemeClr>
                          </a:solidFill>
                          <a:latin typeface="Calibri"/>
                          <a:ea typeface="Times New Roman"/>
                          <a:cs typeface="Times New Roman"/>
                        </a:rPr>
                        <a:t>(FN)</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38 </a:t>
                      </a:r>
                      <a:r>
                        <a:rPr lang="en-US" sz="1800" dirty="0" smtClean="0">
                          <a:solidFill>
                            <a:schemeClr val="accent5">
                              <a:lumMod val="75000"/>
                            </a:schemeClr>
                          </a:solidFill>
                          <a:latin typeface="Calibri"/>
                          <a:ea typeface="Times New Roman"/>
                          <a:cs typeface="Times New Roman"/>
                        </a:rPr>
                        <a:t>(TN)</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41</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60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40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100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endParaRPr lang="en-US" sz="2400" dirty="0" smtClean="0">
                        <a:latin typeface="Verdana"/>
                        <a:ea typeface="Times New Roman"/>
                        <a:cs typeface="Times New Roman"/>
                      </a:endParaRP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a:txBody>
                    <a:bodyPr/>
                    <a:lstStyle/>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endParaRPr lang="en-US" sz="2400" dirty="0" smtClean="0">
                        <a:latin typeface="Verdana"/>
                        <a:ea typeface="Times New Roman"/>
                        <a:cs typeface="Times New Roman"/>
                      </a:endParaRPr>
                    </a:p>
                    <a:p>
                      <a:pPr marL="2005013" marR="0" indent="-2005013"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a:txBody>
                    <a:bodyPr/>
                    <a:lstStyle/>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endParaRPr lang="en-US" sz="2400" dirty="0" smtClean="0">
                        <a:latin typeface="Verdana"/>
                        <a:ea typeface="Times New Roman"/>
                        <a:cs typeface="Times New Roman"/>
                      </a:endParaRP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a:txBody>
                    <a:bodyPr/>
                    <a:lstStyle/>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endParaRPr lang="en-US" sz="2400" dirty="0" smtClean="0">
                        <a:latin typeface="Verdana"/>
                        <a:ea typeface="Times New Roman"/>
                        <a:cs typeface="Times New Roman"/>
                      </a:endParaRPr>
                    </a:p>
                    <a:p>
                      <a:pPr marL="2005013" marR="0" indent="-2005013"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4495800" y="381000"/>
            <a:ext cx="4227071" cy="6400800"/>
          </a:xfrm>
        </p:spPr>
        <p:txBody>
          <a:bodyPr>
            <a:noAutofit/>
          </a:bodyPr>
          <a:lstStyle/>
          <a:p>
            <a:pPr marL="60325" lvl="1" indent="60325" algn="justLow">
              <a:lnSpc>
                <a:spcPct val="150000"/>
              </a:lnSpc>
              <a:spcBef>
                <a:spcPts val="0"/>
              </a:spcBef>
              <a:buNone/>
            </a:pPr>
            <a:r>
              <a:rPr lang="en-US" sz="2100" dirty="0" smtClean="0"/>
              <a:t>A total of 100 barbers were screened for hepatitis C using ELISA followed by confirmation of the diagnosis using RIBA. Results shows that 57 out of the 59 positive by the ELISA were as well positive by the RIBA and 38 out of the 41 negative by the test were as well negative by the RIBA. </a:t>
            </a:r>
          </a:p>
          <a:p>
            <a:pPr marL="60325" lvl="1" indent="60325" algn="justLow">
              <a:lnSpc>
                <a:spcPct val="150000"/>
              </a:lnSpc>
              <a:spcBef>
                <a:spcPts val="0"/>
              </a:spcBef>
              <a:buNone/>
            </a:pPr>
            <a:endParaRPr lang="en-US" sz="2100" dirty="0" smtClean="0"/>
          </a:p>
          <a:p>
            <a:pPr marL="60325" lvl="1" indent="60325" algn="justLow">
              <a:lnSpc>
                <a:spcPct val="150000"/>
              </a:lnSpc>
              <a:spcBef>
                <a:spcPts val="0"/>
              </a:spcBef>
              <a:buNone/>
            </a:pPr>
            <a:r>
              <a:rPr lang="en-US" sz="2100" dirty="0" smtClean="0"/>
              <a:t>Identify the true positive, true negative, false positive and false negative cell</a:t>
            </a:r>
          </a:p>
        </p:txBody>
      </p:sp>
    </p:spTree>
    <p:extLst>
      <p:ext uri="{BB962C8B-B14F-4D97-AF65-F5344CB8AC3E}">
        <p14:creationId xmlns:p14="http://schemas.microsoft.com/office/powerpoint/2010/main" val="2597195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86000" y="3962400"/>
            <a:ext cx="609600" cy="5181600"/>
          </a:xfrm>
          <a:solidFill>
            <a:schemeClr val="bg1"/>
          </a:solidFill>
          <a:effectLst>
            <a:softEdge rad="127000"/>
          </a:effectLst>
        </p:spPr>
        <p:txBody>
          <a:bodyPr vert="vert270">
            <a:normAutofit fontScale="47500" lnSpcReduction="20000"/>
          </a:bodyPr>
          <a:lstStyle/>
          <a:p>
            <a:pPr algn="ctr"/>
            <a:r>
              <a:rPr lang="en-US" sz="5400" dirty="0">
                <a:solidFill>
                  <a:schemeClr val="tx1"/>
                </a:solidFill>
              </a:rPr>
              <a:t>EXERCISE -1</a:t>
            </a: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11</a:t>
            </a:fld>
            <a:endParaRPr lang="en-US" smtClean="0"/>
          </a:p>
        </p:txBody>
      </p:sp>
      <p:sp>
        <p:nvSpPr>
          <p:cNvPr id="7" name="Rectangle 2"/>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2266008909"/>
              </p:ext>
            </p:extLst>
          </p:nvPr>
        </p:nvGraphicFramePr>
        <p:xfrm>
          <a:off x="304800" y="990600"/>
          <a:ext cx="3685551" cy="4404360"/>
        </p:xfrm>
        <a:graphic>
          <a:graphicData uri="http://schemas.openxmlformats.org/drawingml/2006/table">
            <a:tbl>
              <a:tblPr/>
              <a:tblGrid>
                <a:gridCol w="1066800"/>
                <a:gridCol w="466651"/>
                <a:gridCol w="447749"/>
                <a:gridCol w="914400"/>
                <a:gridCol w="789951"/>
              </a:tblGrid>
              <a:tr h="320040">
                <a:tc rowSpan="2">
                  <a:txBody>
                    <a:bodyPr/>
                    <a:lstStyle/>
                    <a:p>
                      <a:pPr marL="0" marR="0" algn="ctr">
                        <a:spcBef>
                          <a:spcPts val="0"/>
                        </a:spcBef>
                        <a:spcAft>
                          <a:spcPts val="0"/>
                        </a:spcAft>
                      </a:pPr>
                      <a:r>
                        <a:rPr lang="en-US" sz="1800" dirty="0" smtClean="0">
                          <a:latin typeface="Calibri"/>
                          <a:ea typeface="Times New Roman"/>
                          <a:cs typeface="Times New Roman"/>
                        </a:rPr>
                        <a:t>Test (ELISA)</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smtClean="0">
                          <a:latin typeface="Calibri"/>
                          <a:ea typeface="Times New Roman"/>
                          <a:cs typeface="Times New Roman"/>
                        </a:rPr>
                        <a:t>Hepatitis C (RIBA)</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smtClean="0">
                          <a:latin typeface="Calibri"/>
                          <a:ea typeface="Times New Roman"/>
                          <a:cs typeface="Times New Roman"/>
                        </a:rPr>
                        <a:t>57 </a:t>
                      </a:r>
                      <a:r>
                        <a:rPr lang="en-US" sz="1800" dirty="0" smtClean="0">
                          <a:solidFill>
                            <a:schemeClr val="accent5">
                              <a:lumMod val="75000"/>
                            </a:schemeClr>
                          </a:solidFill>
                          <a:latin typeface="Calibri"/>
                          <a:ea typeface="Times New Roman"/>
                          <a:cs typeface="Times New Roman"/>
                        </a:rPr>
                        <a:t>(TP)</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smtClean="0">
                          <a:latin typeface="Calibri"/>
                          <a:ea typeface="Times New Roman"/>
                          <a:cs typeface="Times New Roman"/>
                        </a:rPr>
                        <a:t>2 </a:t>
                      </a:r>
                      <a:r>
                        <a:rPr lang="en-US" sz="1800" dirty="0" smtClean="0">
                          <a:solidFill>
                            <a:schemeClr val="accent5">
                              <a:lumMod val="75000"/>
                            </a:schemeClr>
                          </a:solidFill>
                          <a:latin typeface="Calibri"/>
                          <a:ea typeface="Times New Roman"/>
                          <a:cs typeface="Times New Roman"/>
                        </a:rPr>
                        <a:t>(FP)</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59</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smtClean="0">
                          <a:latin typeface="Calibri"/>
                          <a:ea typeface="Times New Roman"/>
                          <a:cs typeface="Times New Roman"/>
                        </a:rPr>
                        <a:t>3 </a:t>
                      </a:r>
                      <a:r>
                        <a:rPr lang="en-US" sz="1800" dirty="0" smtClean="0">
                          <a:solidFill>
                            <a:schemeClr val="accent5">
                              <a:lumMod val="75000"/>
                            </a:schemeClr>
                          </a:solidFill>
                          <a:latin typeface="Calibri"/>
                          <a:ea typeface="Times New Roman"/>
                          <a:cs typeface="Times New Roman"/>
                        </a:rPr>
                        <a:t>(FN)</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smtClean="0">
                          <a:latin typeface="Calibri"/>
                          <a:ea typeface="Times New Roman"/>
                          <a:cs typeface="Times New Roman"/>
                        </a:rPr>
                        <a:t>38 </a:t>
                      </a:r>
                      <a:r>
                        <a:rPr lang="en-US" sz="1800" dirty="0" smtClean="0">
                          <a:solidFill>
                            <a:schemeClr val="accent5">
                              <a:lumMod val="75000"/>
                            </a:schemeClr>
                          </a:solidFill>
                          <a:latin typeface="Calibri"/>
                          <a:ea typeface="Times New Roman"/>
                          <a:cs typeface="Times New Roman"/>
                        </a:rPr>
                        <a:t>(TN)</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41</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smtClean="0">
                          <a:latin typeface="Calibri"/>
                          <a:ea typeface="Times New Roman"/>
                          <a:cs typeface="Times New Roman"/>
                        </a:rPr>
                        <a:t>60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smtClean="0">
                          <a:latin typeface="Calibri"/>
                          <a:ea typeface="Times New Roman"/>
                          <a:cs typeface="Times New Roman"/>
                        </a:rPr>
                        <a:t>40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100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endParaRPr lang="en-US" sz="2400" dirty="0" smtClean="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endParaRPr lang="en-US" sz="2400" dirty="0" smtClean="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1200"/>
                        </a:spcAft>
                      </a:pPr>
                      <a:r>
                        <a:rPr lang="en-US" sz="2000" dirty="0" smtClean="0">
                          <a:latin typeface="Calibri" pitchFamily="34" charset="0"/>
                          <a:ea typeface="Times New Roman"/>
                          <a:cs typeface="Times New Roman"/>
                        </a:rPr>
                        <a:t>False positive</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tc>
                <a:tc gridSpan="3">
                  <a:txBody>
                    <a:bodyPr/>
                    <a:lstStyle/>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smtClean="0">
                          <a:latin typeface="Calibri" pitchFamily="34" charset="0"/>
                          <a:ea typeface="Times New Roman"/>
                          <a:cs typeface="Times New Roman"/>
                        </a:rPr>
                        <a:t>False negative</a:t>
                      </a: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tc>
                <a:tc gridSpan="3">
                  <a:txBody>
                    <a:bodyPr/>
                    <a:lstStyle/>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err="1" smtClean="0">
                          <a:latin typeface="Calibri" pitchFamily="34" charset="0"/>
                          <a:ea typeface="Times New Roman"/>
                          <a:cs typeface="Times New Roman"/>
                        </a:rPr>
                        <a:t>Pv+ve</a:t>
                      </a: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lnL>
                      <a:noFill/>
                    </a:lnL>
                    <a:lnR>
                      <a:noFill/>
                    </a:lnR>
                    <a:lnT>
                      <a:noFill/>
                    </a:lnT>
                    <a:lnB>
                      <a:noFill/>
                    </a:lnB>
                  </a:tcPr>
                </a:tc>
                <a:tc gridSpan="3">
                  <a:txBody>
                    <a:bodyPr/>
                    <a:lstStyle/>
                    <a:p>
                      <a:pPr marL="0" marR="0" algn="l">
                        <a:spcBef>
                          <a:spcPts val="0"/>
                        </a:spcBef>
                        <a:spcAft>
                          <a:spcPts val="0"/>
                        </a:spcAft>
                      </a:pPr>
                      <a:endParaRPr lang="en-US" sz="2400" dirty="0" smtClean="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err="1" smtClean="0">
                          <a:latin typeface="Calibri" pitchFamily="34" charset="0"/>
                          <a:ea typeface="Times New Roman"/>
                          <a:cs typeface="Times New Roman"/>
                        </a:rPr>
                        <a:t>Pv-ve</a:t>
                      </a: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lnL>
                      <a:noFill/>
                    </a:lnL>
                    <a:lnR>
                      <a:noFill/>
                    </a:lnR>
                    <a:lnT>
                      <a:noFill/>
                    </a:lnT>
                    <a:lnB>
                      <a:noFill/>
                    </a:lnB>
                  </a:tcPr>
                </a:tc>
                <a:tc gridSpan="3">
                  <a:txBody>
                    <a:bodyPr/>
                    <a:lstStyle/>
                    <a:p>
                      <a:pPr marL="2005013" marR="0" indent="-2005013" algn="l">
                        <a:spcBef>
                          <a:spcPts val="0"/>
                        </a:spcBef>
                        <a:spcAft>
                          <a:spcPts val="0"/>
                        </a:spcAft>
                      </a:pPr>
                      <a:endParaRPr lang="en-US" sz="2400" dirty="0" smtClean="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4419600" y="381000"/>
            <a:ext cx="4227071" cy="5257800"/>
          </a:xfrm>
        </p:spPr>
        <p:txBody>
          <a:bodyPr>
            <a:noAutofit/>
          </a:bodyPr>
          <a:lstStyle/>
          <a:p>
            <a:pPr marL="365760" lvl="1" indent="0" algn="justLow">
              <a:lnSpc>
                <a:spcPct val="150000"/>
              </a:lnSpc>
              <a:spcBef>
                <a:spcPts val="0"/>
              </a:spcBef>
              <a:buNone/>
            </a:pPr>
            <a:r>
              <a:rPr lang="en-US" sz="2100" dirty="0" smtClean="0"/>
              <a:t>A total of 100 barbers were screened for hepatitis C using ELISA followed by confirmation of the diagnosis using RIBA. Results shows that 57 out of the 59 positive by the ELISA were as well positive by the RIBA and 38 out of the 41 negative by the test were as well negative by the RIBA. </a:t>
            </a:r>
          </a:p>
          <a:p>
            <a:pPr marL="365760" lvl="1" indent="0" algn="justLow">
              <a:lnSpc>
                <a:spcPct val="150000"/>
              </a:lnSpc>
              <a:spcBef>
                <a:spcPts val="0"/>
              </a:spcBef>
              <a:buNone/>
            </a:pPr>
            <a:endParaRPr lang="en-US" sz="2100" dirty="0" smtClean="0"/>
          </a:p>
          <a:p>
            <a:pPr marL="365760" lvl="1" indent="0" algn="justLow">
              <a:lnSpc>
                <a:spcPct val="150000"/>
              </a:lnSpc>
              <a:spcBef>
                <a:spcPts val="0"/>
              </a:spcBef>
              <a:buNone/>
            </a:pPr>
            <a:r>
              <a:rPr lang="en-US" sz="2100" dirty="0" smtClean="0"/>
              <a:t>Calculate and interpret the sensitivity, specificity, predictive values and errors of the ELISA</a:t>
            </a:r>
          </a:p>
        </p:txBody>
      </p:sp>
    </p:spTree>
    <p:extLst>
      <p:ext uri="{BB962C8B-B14F-4D97-AF65-F5344CB8AC3E}">
        <p14:creationId xmlns:p14="http://schemas.microsoft.com/office/powerpoint/2010/main" val="2797269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86000" y="3962400"/>
            <a:ext cx="609600" cy="5181600"/>
          </a:xfrm>
          <a:solidFill>
            <a:schemeClr val="bg1"/>
          </a:solidFill>
          <a:effectLst>
            <a:softEdge rad="127000"/>
          </a:effectLst>
        </p:spPr>
        <p:txBody>
          <a:bodyPr vert="vert270">
            <a:normAutofit fontScale="47500" lnSpcReduction="20000"/>
          </a:bodyPr>
          <a:lstStyle/>
          <a:p>
            <a:pPr algn="ctr"/>
            <a:r>
              <a:rPr lang="en-US" sz="5400" dirty="0">
                <a:solidFill>
                  <a:schemeClr val="tx1"/>
                </a:solidFill>
              </a:rPr>
              <a:t>EXERCISE -1</a:t>
            </a: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12</a:t>
            </a:fld>
            <a:endParaRPr lang="en-US" smtClean="0"/>
          </a:p>
        </p:txBody>
      </p:sp>
      <p:sp>
        <p:nvSpPr>
          <p:cNvPr id="7" name="Rectangle 2"/>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660645058"/>
              </p:ext>
            </p:extLst>
          </p:nvPr>
        </p:nvGraphicFramePr>
        <p:xfrm>
          <a:off x="304800" y="990600"/>
          <a:ext cx="4114799" cy="3520440"/>
        </p:xfrm>
        <a:graphic>
          <a:graphicData uri="http://schemas.openxmlformats.org/drawingml/2006/table">
            <a:tbl>
              <a:tblPr/>
              <a:tblGrid>
                <a:gridCol w="1191048"/>
                <a:gridCol w="521001"/>
                <a:gridCol w="499897"/>
                <a:gridCol w="1105973"/>
                <a:gridCol w="796880"/>
              </a:tblGrid>
              <a:tr h="320040">
                <a:tc rowSpan="2">
                  <a:txBody>
                    <a:bodyPr/>
                    <a:lstStyle/>
                    <a:p>
                      <a:pPr marL="0" marR="0" algn="ctr">
                        <a:spcBef>
                          <a:spcPts val="0"/>
                        </a:spcBef>
                        <a:spcAft>
                          <a:spcPts val="0"/>
                        </a:spcAft>
                      </a:pPr>
                      <a:r>
                        <a:rPr lang="en-US" sz="1800" dirty="0" smtClean="0">
                          <a:latin typeface="Calibri"/>
                          <a:ea typeface="Times New Roman"/>
                          <a:cs typeface="Times New Roman"/>
                        </a:rPr>
                        <a:t>Test (ELISA)</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smtClean="0">
                          <a:latin typeface="Calibri"/>
                          <a:ea typeface="Times New Roman"/>
                          <a:cs typeface="Times New Roman"/>
                        </a:rPr>
                        <a:t>Hepatitis C (RIBA)</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smtClean="0">
                          <a:latin typeface="Calibri"/>
                          <a:ea typeface="Times New Roman"/>
                          <a:cs typeface="Times New Roman"/>
                        </a:rPr>
                        <a:t>57 </a:t>
                      </a:r>
                      <a:r>
                        <a:rPr lang="en-US" sz="1800" dirty="0" smtClean="0">
                          <a:solidFill>
                            <a:schemeClr val="accent5">
                              <a:lumMod val="75000"/>
                            </a:schemeClr>
                          </a:solidFill>
                          <a:latin typeface="Calibri"/>
                          <a:ea typeface="Times New Roman"/>
                          <a:cs typeface="Times New Roman"/>
                        </a:rPr>
                        <a:t>(TP)</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smtClean="0">
                          <a:latin typeface="Calibri"/>
                          <a:ea typeface="Times New Roman"/>
                          <a:cs typeface="Times New Roman"/>
                        </a:rPr>
                        <a:t>2 </a:t>
                      </a:r>
                      <a:r>
                        <a:rPr lang="en-US" sz="1800" dirty="0" smtClean="0">
                          <a:solidFill>
                            <a:schemeClr val="accent5">
                              <a:lumMod val="75000"/>
                            </a:schemeClr>
                          </a:solidFill>
                          <a:latin typeface="Calibri"/>
                          <a:ea typeface="Times New Roman"/>
                          <a:cs typeface="Times New Roman"/>
                        </a:rPr>
                        <a:t>(FP)</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59</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smtClean="0">
                          <a:latin typeface="Calibri"/>
                          <a:ea typeface="Times New Roman"/>
                          <a:cs typeface="Times New Roman"/>
                        </a:rPr>
                        <a:t>3 </a:t>
                      </a:r>
                      <a:r>
                        <a:rPr lang="en-US" sz="1800" dirty="0" smtClean="0">
                          <a:solidFill>
                            <a:schemeClr val="accent5">
                              <a:lumMod val="75000"/>
                            </a:schemeClr>
                          </a:solidFill>
                          <a:latin typeface="Calibri"/>
                          <a:ea typeface="Times New Roman"/>
                          <a:cs typeface="Times New Roman"/>
                        </a:rPr>
                        <a:t>(FN)</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smtClean="0">
                          <a:latin typeface="Calibri"/>
                          <a:ea typeface="Times New Roman"/>
                          <a:cs typeface="Times New Roman"/>
                        </a:rPr>
                        <a:t>38 </a:t>
                      </a:r>
                      <a:r>
                        <a:rPr lang="en-US" sz="1800" dirty="0" smtClean="0">
                          <a:solidFill>
                            <a:schemeClr val="accent5">
                              <a:lumMod val="75000"/>
                            </a:schemeClr>
                          </a:solidFill>
                          <a:latin typeface="Calibri"/>
                          <a:ea typeface="Times New Roman"/>
                          <a:cs typeface="Times New Roman"/>
                        </a:rPr>
                        <a:t>(TN)</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41</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smtClean="0">
                          <a:latin typeface="Calibri"/>
                          <a:ea typeface="Times New Roman"/>
                          <a:cs typeface="Times New Roman"/>
                        </a:rPr>
                        <a:t>60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smtClean="0">
                          <a:latin typeface="Calibri"/>
                          <a:ea typeface="Times New Roman"/>
                          <a:cs typeface="Times New Roman"/>
                        </a:rPr>
                        <a:t>40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100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1200"/>
                        </a:spcAft>
                      </a:pPr>
                      <a:r>
                        <a:rPr lang="en-US" sz="2000" dirty="0" smtClean="0">
                          <a:latin typeface="Calibri"/>
                          <a:ea typeface="Times New Roman"/>
                          <a:cs typeface="Times New Roman"/>
                        </a:rPr>
                        <a:t>(57/60)x </a:t>
                      </a:r>
                      <a:r>
                        <a:rPr lang="en-US" sz="2000" dirty="0">
                          <a:latin typeface="Calibri"/>
                          <a:ea typeface="Times New Roman"/>
                          <a:cs typeface="Times New Roman"/>
                        </a:rPr>
                        <a:t>100 = </a:t>
                      </a:r>
                      <a:r>
                        <a:rPr lang="en-US" sz="2000" baseline="0" dirty="0" smtClean="0">
                          <a:latin typeface="Calibri"/>
                          <a:ea typeface="Times New Roman"/>
                          <a:cs typeface="Times New Roman"/>
                        </a:rPr>
                        <a:t> 95</a:t>
                      </a:r>
                      <a:r>
                        <a:rPr lang="en-US" sz="2000" dirty="0" smtClean="0">
                          <a:latin typeface="Calibri"/>
                          <a:ea typeface="Times New Roman"/>
                          <a:cs typeface="Times New Roman"/>
                        </a:rPr>
                        <a:t>%</a:t>
                      </a: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1200"/>
                        </a:spcAft>
                      </a:pPr>
                      <a:r>
                        <a:rPr lang="en-US" sz="2000" dirty="0" smtClean="0">
                          <a:latin typeface="Calibri"/>
                          <a:ea typeface="Times New Roman"/>
                          <a:cs typeface="Times New Roman"/>
                        </a:rPr>
                        <a:t>(38/40) </a:t>
                      </a:r>
                      <a:r>
                        <a:rPr lang="en-US" sz="2000" dirty="0">
                          <a:latin typeface="Calibri"/>
                          <a:ea typeface="Times New Roman"/>
                          <a:cs typeface="Times New Roman"/>
                        </a:rPr>
                        <a:t>x </a:t>
                      </a:r>
                      <a:r>
                        <a:rPr lang="en-US" sz="2000" dirty="0" smtClean="0">
                          <a:latin typeface="Calibri"/>
                          <a:ea typeface="Times New Roman"/>
                          <a:cs typeface="Times New Roman"/>
                        </a:rPr>
                        <a:t>100 = 95%</a:t>
                      </a: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1200"/>
                        </a:spcAft>
                      </a:pPr>
                      <a:r>
                        <a:rPr lang="en-US" sz="2000" dirty="0" smtClean="0">
                          <a:latin typeface="Calibri" pitchFamily="34" charset="0"/>
                          <a:ea typeface="Times New Roman"/>
                          <a:cs typeface="Times New Roman"/>
                        </a:rPr>
                        <a:t>False positive</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tc>
                <a:tc gridSpan="3">
                  <a:txBody>
                    <a:bodyPr/>
                    <a:lstStyle/>
                    <a:p>
                      <a:pPr marL="0" marR="0" algn="l">
                        <a:spcBef>
                          <a:spcPts val="0"/>
                        </a:spcBef>
                        <a:spcAft>
                          <a:spcPts val="1200"/>
                        </a:spcAft>
                      </a:pPr>
                      <a:r>
                        <a:rPr lang="en-US" sz="2000" dirty="0" smtClean="0">
                          <a:latin typeface="Calibri" pitchFamily="34" charset="0"/>
                          <a:ea typeface="Times New Roman"/>
                          <a:cs typeface="Times New Roman"/>
                        </a:rPr>
                        <a:t>(2/40) x 100= 5%</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smtClean="0">
                          <a:latin typeface="Calibri" pitchFamily="34" charset="0"/>
                          <a:ea typeface="Times New Roman"/>
                          <a:cs typeface="Times New Roman"/>
                        </a:rPr>
                        <a:t>False negative</a:t>
                      </a: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tc>
                <a:tc gridSpan="3">
                  <a:txBody>
                    <a:bodyPr/>
                    <a:lstStyle/>
                    <a:p>
                      <a:pPr marL="2005013" marR="0" indent="-2005013" algn="l">
                        <a:spcBef>
                          <a:spcPts val="0"/>
                        </a:spcBef>
                        <a:spcAft>
                          <a:spcPts val="1200"/>
                        </a:spcAft>
                      </a:pPr>
                      <a:r>
                        <a:rPr lang="en-US" sz="2000" dirty="0" smtClean="0">
                          <a:latin typeface="Calibri" pitchFamily="34" charset="0"/>
                          <a:ea typeface="Times New Roman"/>
                          <a:cs typeface="Times New Roman"/>
                        </a:rPr>
                        <a:t>(3/60) x 100= 5%</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err="1" smtClean="0">
                          <a:latin typeface="Calibri" pitchFamily="34" charset="0"/>
                          <a:ea typeface="Times New Roman"/>
                          <a:cs typeface="Times New Roman"/>
                        </a:rPr>
                        <a:t>Pv+ve</a:t>
                      </a: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lnL>
                      <a:noFill/>
                    </a:lnL>
                    <a:lnR>
                      <a:noFill/>
                    </a:lnR>
                    <a:lnT>
                      <a:noFill/>
                    </a:lnT>
                    <a:lnB>
                      <a:noFill/>
                    </a:lnB>
                  </a:tcPr>
                </a:tc>
                <a:tc gridSpan="3">
                  <a:txBody>
                    <a:bodyPr/>
                    <a:lstStyle/>
                    <a:p>
                      <a:pPr marL="2005013" marR="0" indent="-2005013" algn="l">
                        <a:spcBef>
                          <a:spcPts val="0"/>
                        </a:spcBef>
                        <a:spcAft>
                          <a:spcPts val="1200"/>
                        </a:spcAft>
                      </a:pPr>
                      <a:r>
                        <a:rPr lang="en-US" sz="2000" dirty="0" smtClean="0">
                          <a:latin typeface="Calibri" pitchFamily="34" charset="0"/>
                          <a:ea typeface="Times New Roman"/>
                          <a:cs typeface="Times New Roman"/>
                        </a:rPr>
                        <a:t>(57/59) x 100= 98.3%</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err="1" smtClean="0">
                          <a:latin typeface="Calibri" pitchFamily="34" charset="0"/>
                          <a:ea typeface="Times New Roman"/>
                          <a:cs typeface="Times New Roman"/>
                        </a:rPr>
                        <a:t>Pv-ve</a:t>
                      </a: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lnL>
                      <a:noFill/>
                    </a:lnL>
                    <a:lnR>
                      <a:noFill/>
                    </a:lnR>
                    <a:lnT>
                      <a:noFill/>
                    </a:lnT>
                    <a:lnB>
                      <a:noFill/>
                    </a:lnB>
                  </a:tcPr>
                </a:tc>
                <a:tc gridSpan="3">
                  <a:txBody>
                    <a:bodyPr/>
                    <a:lstStyle/>
                    <a:p>
                      <a:pPr marL="2005013" marR="0" indent="-2005013" algn="l" defTabSz="914400" rtl="0" eaLnBrk="1" fontAlgn="auto" latinLnBrk="0" hangingPunct="1">
                        <a:lnSpc>
                          <a:spcPct val="100000"/>
                        </a:lnSpc>
                        <a:spcBef>
                          <a:spcPts val="0"/>
                        </a:spcBef>
                        <a:spcAft>
                          <a:spcPts val="1200"/>
                        </a:spcAft>
                        <a:buClrTx/>
                        <a:buSzTx/>
                        <a:buFontTx/>
                        <a:buNone/>
                        <a:tabLst/>
                        <a:defRPr/>
                      </a:pPr>
                      <a:r>
                        <a:rPr lang="en-US" sz="2000" dirty="0" smtClean="0">
                          <a:latin typeface="Calibri" pitchFamily="34" charset="0"/>
                          <a:ea typeface="Times New Roman"/>
                          <a:cs typeface="Times New Roman"/>
                        </a:rPr>
                        <a:t>(38/41) x 100= 92.7%</a:t>
                      </a: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4513835" y="838200"/>
            <a:ext cx="4227071" cy="5029200"/>
          </a:xfrm>
        </p:spPr>
        <p:txBody>
          <a:bodyPr>
            <a:noAutofit/>
          </a:bodyPr>
          <a:lstStyle/>
          <a:p>
            <a:pPr marL="365760" lvl="1" indent="0" algn="justLow">
              <a:lnSpc>
                <a:spcPct val="150000"/>
              </a:lnSpc>
              <a:spcBef>
                <a:spcPts val="0"/>
              </a:spcBef>
              <a:buNone/>
            </a:pPr>
            <a:r>
              <a:rPr lang="en-US" sz="2100" dirty="0" smtClean="0"/>
              <a:t>Calculation of the sensitivity, specificity, predictive values and errors of the ELISA</a:t>
            </a:r>
          </a:p>
        </p:txBody>
      </p:sp>
    </p:spTree>
    <p:extLst>
      <p:ext uri="{BB962C8B-B14F-4D97-AF65-F5344CB8AC3E}">
        <p14:creationId xmlns:p14="http://schemas.microsoft.com/office/powerpoint/2010/main" val="858325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86000" y="3962400"/>
            <a:ext cx="609600" cy="5181600"/>
          </a:xfrm>
          <a:noFill/>
          <a:effectLst>
            <a:softEdge rad="127000"/>
          </a:effectLst>
        </p:spPr>
        <p:txBody>
          <a:bodyPr vert="vert270">
            <a:normAutofit fontScale="47500" lnSpcReduction="20000"/>
          </a:bodyPr>
          <a:lstStyle/>
          <a:p>
            <a:pPr algn="ctr"/>
            <a:r>
              <a:rPr lang="en-US" sz="5400" dirty="0">
                <a:solidFill>
                  <a:schemeClr val="tx1"/>
                </a:solidFill>
              </a:rPr>
              <a:t>EXERCISE -1</a:t>
            </a: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13</a:t>
            </a:fld>
            <a:endParaRPr lang="en-US" smtClean="0"/>
          </a:p>
        </p:txBody>
      </p:sp>
      <p:sp>
        <p:nvSpPr>
          <p:cNvPr id="7" name="Rectangle 2"/>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2259620179"/>
              </p:ext>
            </p:extLst>
          </p:nvPr>
        </p:nvGraphicFramePr>
        <p:xfrm>
          <a:off x="304800" y="990600"/>
          <a:ext cx="3962400" cy="3825240"/>
        </p:xfrm>
        <a:graphic>
          <a:graphicData uri="http://schemas.openxmlformats.org/drawingml/2006/table">
            <a:tbl>
              <a:tblPr/>
              <a:tblGrid>
                <a:gridCol w="1066800"/>
                <a:gridCol w="466651"/>
                <a:gridCol w="600149"/>
                <a:gridCol w="990600"/>
                <a:gridCol w="838200"/>
              </a:tblGrid>
              <a:tr h="320040">
                <a:tc rowSpan="2">
                  <a:txBody>
                    <a:bodyPr/>
                    <a:lstStyle/>
                    <a:p>
                      <a:pPr marL="0" marR="0" algn="ctr">
                        <a:spcBef>
                          <a:spcPts val="0"/>
                        </a:spcBef>
                        <a:spcAft>
                          <a:spcPts val="0"/>
                        </a:spcAft>
                      </a:pPr>
                      <a:r>
                        <a:rPr lang="en-US" sz="1800" dirty="0" smtClean="0">
                          <a:latin typeface="Calibri"/>
                          <a:ea typeface="Times New Roman"/>
                          <a:cs typeface="Times New Roman"/>
                        </a:rPr>
                        <a:t>Test (ELISA)</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smtClean="0">
                          <a:latin typeface="Calibri"/>
                          <a:ea typeface="Times New Roman"/>
                          <a:cs typeface="Times New Roman"/>
                        </a:rPr>
                        <a:t>Hepatitis C (RIBA)</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smtClean="0">
                          <a:latin typeface="Calibri"/>
                          <a:ea typeface="Times New Roman"/>
                          <a:cs typeface="Times New Roman"/>
                        </a:rPr>
                        <a:t>57 </a:t>
                      </a:r>
                      <a:r>
                        <a:rPr lang="en-US" sz="1800" dirty="0" smtClean="0">
                          <a:solidFill>
                            <a:schemeClr val="accent5">
                              <a:lumMod val="75000"/>
                            </a:schemeClr>
                          </a:solidFill>
                          <a:latin typeface="Calibri"/>
                          <a:ea typeface="Times New Roman"/>
                          <a:cs typeface="Times New Roman"/>
                        </a:rPr>
                        <a:t>(TP)</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smtClean="0">
                          <a:latin typeface="Calibri"/>
                          <a:ea typeface="Times New Roman"/>
                          <a:cs typeface="Times New Roman"/>
                        </a:rPr>
                        <a:t>2 </a:t>
                      </a:r>
                      <a:r>
                        <a:rPr lang="en-US" sz="1800" dirty="0" smtClean="0">
                          <a:solidFill>
                            <a:schemeClr val="accent5">
                              <a:lumMod val="75000"/>
                            </a:schemeClr>
                          </a:solidFill>
                          <a:latin typeface="Calibri"/>
                          <a:ea typeface="Times New Roman"/>
                          <a:cs typeface="Times New Roman"/>
                        </a:rPr>
                        <a:t>(FP)</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59</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smtClean="0">
                          <a:latin typeface="Calibri"/>
                          <a:ea typeface="Times New Roman"/>
                          <a:cs typeface="Times New Roman"/>
                        </a:rPr>
                        <a:t>3 </a:t>
                      </a:r>
                      <a:r>
                        <a:rPr lang="en-US" sz="1800" dirty="0" smtClean="0">
                          <a:solidFill>
                            <a:schemeClr val="accent5">
                              <a:lumMod val="75000"/>
                            </a:schemeClr>
                          </a:solidFill>
                          <a:latin typeface="Calibri"/>
                          <a:ea typeface="Times New Roman"/>
                          <a:cs typeface="Times New Roman"/>
                        </a:rPr>
                        <a:t>(FN)</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smtClean="0">
                          <a:latin typeface="Calibri"/>
                          <a:ea typeface="Times New Roman"/>
                          <a:cs typeface="Times New Roman"/>
                        </a:rPr>
                        <a:t>38 </a:t>
                      </a:r>
                      <a:r>
                        <a:rPr lang="en-US" sz="1800" dirty="0" smtClean="0">
                          <a:solidFill>
                            <a:schemeClr val="accent5">
                              <a:lumMod val="75000"/>
                            </a:schemeClr>
                          </a:solidFill>
                          <a:latin typeface="Calibri"/>
                          <a:ea typeface="Times New Roman"/>
                          <a:cs typeface="Times New Roman"/>
                        </a:rPr>
                        <a:t>(TN)</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41</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smtClean="0">
                          <a:latin typeface="Calibri"/>
                          <a:ea typeface="Times New Roman"/>
                          <a:cs typeface="Times New Roman"/>
                        </a:rPr>
                        <a:t>60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smtClean="0">
                          <a:latin typeface="Calibri"/>
                          <a:ea typeface="Times New Roman"/>
                          <a:cs typeface="Times New Roman"/>
                        </a:rPr>
                        <a:t>40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100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1200"/>
                        </a:spcAft>
                      </a:pPr>
                      <a:r>
                        <a:rPr lang="en-US" sz="2000" dirty="0" smtClean="0">
                          <a:latin typeface="Calibri"/>
                          <a:ea typeface="Times New Roman"/>
                          <a:cs typeface="Times New Roman"/>
                        </a:rPr>
                        <a:t>(57/60)x </a:t>
                      </a:r>
                      <a:r>
                        <a:rPr lang="en-US" sz="2000" dirty="0">
                          <a:latin typeface="Calibri"/>
                          <a:ea typeface="Times New Roman"/>
                          <a:cs typeface="Times New Roman"/>
                        </a:rPr>
                        <a:t>100 = </a:t>
                      </a:r>
                      <a:r>
                        <a:rPr lang="en-US" sz="2000" baseline="0" dirty="0" smtClean="0">
                          <a:latin typeface="Calibri"/>
                          <a:ea typeface="Times New Roman"/>
                          <a:cs typeface="Times New Roman"/>
                        </a:rPr>
                        <a:t> 95</a:t>
                      </a:r>
                      <a:r>
                        <a:rPr lang="en-US" sz="2000" dirty="0" smtClean="0">
                          <a:latin typeface="Calibri"/>
                          <a:ea typeface="Times New Roman"/>
                          <a:cs typeface="Times New Roman"/>
                        </a:rPr>
                        <a:t>%</a:t>
                      </a: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1200"/>
                        </a:spcAft>
                      </a:pPr>
                      <a:r>
                        <a:rPr lang="en-US" sz="2000" dirty="0" smtClean="0">
                          <a:latin typeface="Calibri"/>
                          <a:ea typeface="Times New Roman"/>
                          <a:cs typeface="Times New Roman"/>
                        </a:rPr>
                        <a:t>(38/40) </a:t>
                      </a:r>
                      <a:r>
                        <a:rPr lang="en-US" sz="2000" dirty="0">
                          <a:latin typeface="Calibri"/>
                          <a:ea typeface="Times New Roman"/>
                          <a:cs typeface="Times New Roman"/>
                        </a:rPr>
                        <a:t>x </a:t>
                      </a:r>
                      <a:r>
                        <a:rPr lang="en-US" sz="2000" dirty="0" smtClean="0">
                          <a:latin typeface="Calibri"/>
                          <a:ea typeface="Times New Roman"/>
                          <a:cs typeface="Times New Roman"/>
                        </a:rPr>
                        <a:t>100 = 95%</a:t>
                      </a: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1200"/>
                        </a:spcAft>
                      </a:pPr>
                      <a:r>
                        <a:rPr lang="en-US" sz="2000" dirty="0" smtClean="0">
                          <a:latin typeface="Calibri" pitchFamily="34" charset="0"/>
                          <a:ea typeface="Times New Roman"/>
                          <a:cs typeface="Times New Roman"/>
                        </a:rPr>
                        <a:t>False positive</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tc>
                <a:tc gridSpan="3">
                  <a:txBody>
                    <a:bodyPr/>
                    <a:lstStyle/>
                    <a:p>
                      <a:pPr marL="0" marR="0" algn="l">
                        <a:spcBef>
                          <a:spcPts val="0"/>
                        </a:spcBef>
                        <a:spcAft>
                          <a:spcPts val="1200"/>
                        </a:spcAft>
                      </a:pPr>
                      <a:r>
                        <a:rPr lang="en-US" sz="2000" dirty="0" smtClean="0">
                          <a:latin typeface="Calibri" pitchFamily="34" charset="0"/>
                          <a:ea typeface="Times New Roman"/>
                          <a:cs typeface="Times New Roman"/>
                        </a:rPr>
                        <a:t>(2/40) x 100= 5%</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smtClean="0">
                          <a:latin typeface="Calibri" pitchFamily="34" charset="0"/>
                          <a:ea typeface="Times New Roman"/>
                          <a:cs typeface="Times New Roman"/>
                        </a:rPr>
                        <a:t>False negative</a:t>
                      </a: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tc>
                <a:tc gridSpan="3">
                  <a:txBody>
                    <a:bodyPr/>
                    <a:lstStyle/>
                    <a:p>
                      <a:pPr marL="2005013" marR="0" indent="-2005013" algn="l">
                        <a:spcBef>
                          <a:spcPts val="0"/>
                        </a:spcBef>
                        <a:spcAft>
                          <a:spcPts val="1200"/>
                        </a:spcAft>
                      </a:pPr>
                      <a:r>
                        <a:rPr lang="en-US" sz="2000" dirty="0" smtClean="0">
                          <a:latin typeface="Calibri" pitchFamily="34" charset="0"/>
                          <a:ea typeface="Times New Roman"/>
                          <a:cs typeface="Times New Roman"/>
                        </a:rPr>
                        <a:t>(3/60) x 100= 5%</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err="1" smtClean="0">
                          <a:latin typeface="Calibri" pitchFamily="34" charset="0"/>
                          <a:ea typeface="Times New Roman"/>
                          <a:cs typeface="Times New Roman"/>
                        </a:rPr>
                        <a:t>Pv+ve</a:t>
                      </a: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lnL>
                      <a:noFill/>
                    </a:lnL>
                    <a:lnR>
                      <a:noFill/>
                    </a:lnR>
                    <a:lnT>
                      <a:noFill/>
                    </a:lnT>
                    <a:lnB>
                      <a:noFill/>
                    </a:lnB>
                  </a:tcPr>
                </a:tc>
                <a:tc gridSpan="3">
                  <a:txBody>
                    <a:bodyPr/>
                    <a:lstStyle/>
                    <a:p>
                      <a:pPr marL="2005013" marR="0" indent="-2005013" algn="l">
                        <a:spcBef>
                          <a:spcPts val="0"/>
                        </a:spcBef>
                        <a:spcAft>
                          <a:spcPts val="1200"/>
                        </a:spcAft>
                      </a:pPr>
                      <a:r>
                        <a:rPr lang="en-US" sz="2000" dirty="0" smtClean="0">
                          <a:latin typeface="Calibri" pitchFamily="34" charset="0"/>
                          <a:ea typeface="Times New Roman"/>
                          <a:cs typeface="Times New Roman"/>
                        </a:rPr>
                        <a:t>(57/59) x 100= 98.3%</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err="1" smtClean="0">
                          <a:latin typeface="Calibri" pitchFamily="34" charset="0"/>
                          <a:ea typeface="Times New Roman"/>
                          <a:cs typeface="Times New Roman"/>
                        </a:rPr>
                        <a:t>Pv-ve</a:t>
                      </a: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lnL>
                      <a:noFill/>
                    </a:lnL>
                    <a:lnR>
                      <a:noFill/>
                    </a:lnR>
                    <a:lnT>
                      <a:noFill/>
                    </a:lnT>
                    <a:lnB>
                      <a:noFill/>
                    </a:lnB>
                  </a:tcPr>
                </a:tc>
                <a:tc gridSpan="3">
                  <a:txBody>
                    <a:bodyPr/>
                    <a:lstStyle/>
                    <a:p>
                      <a:pPr marL="2005013" marR="0" indent="-2005013" algn="l" defTabSz="914400" rtl="0" eaLnBrk="1" fontAlgn="auto" latinLnBrk="0" hangingPunct="1">
                        <a:lnSpc>
                          <a:spcPct val="100000"/>
                        </a:lnSpc>
                        <a:spcBef>
                          <a:spcPts val="0"/>
                        </a:spcBef>
                        <a:spcAft>
                          <a:spcPts val="1200"/>
                        </a:spcAft>
                        <a:buClrTx/>
                        <a:buSzTx/>
                        <a:buFontTx/>
                        <a:buNone/>
                        <a:tabLst/>
                        <a:defRPr/>
                      </a:pPr>
                      <a:r>
                        <a:rPr lang="en-US" sz="2000" dirty="0" smtClean="0">
                          <a:latin typeface="Calibri" pitchFamily="34" charset="0"/>
                          <a:ea typeface="Times New Roman"/>
                          <a:cs typeface="Times New Roman"/>
                        </a:rPr>
                        <a:t>(38/41) x 100= 92.7%</a:t>
                      </a: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4495800" y="381000"/>
            <a:ext cx="4227071" cy="6096000"/>
          </a:xfrm>
        </p:spPr>
        <p:txBody>
          <a:bodyPr>
            <a:noAutofit/>
          </a:bodyPr>
          <a:lstStyle/>
          <a:p>
            <a:pPr marL="0" lvl="1" indent="0" algn="justLow">
              <a:lnSpc>
                <a:spcPct val="150000"/>
              </a:lnSpc>
              <a:spcBef>
                <a:spcPts val="0"/>
              </a:spcBef>
              <a:buNone/>
            </a:pPr>
            <a:r>
              <a:rPr lang="en-US" sz="2100" dirty="0"/>
              <a:t>Sensitivity:</a:t>
            </a:r>
          </a:p>
          <a:p>
            <a:pPr marL="0" lvl="1" indent="0" algn="justLow">
              <a:lnSpc>
                <a:spcPct val="150000"/>
              </a:lnSpc>
              <a:spcBef>
                <a:spcPts val="0"/>
              </a:spcBef>
              <a:spcAft>
                <a:spcPts val="1200"/>
              </a:spcAft>
              <a:buNone/>
            </a:pPr>
            <a:r>
              <a:rPr lang="en-US" sz="2100" dirty="0"/>
              <a:t>The test was able to identify correctly 95% of those who have anti-bodies (indicate previous exposure) against hepatitis C virus</a:t>
            </a:r>
          </a:p>
          <a:p>
            <a:pPr marL="0" lvl="1" indent="0" algn="justLow">
              <a:lnSpc>
                <a:spcPct val="150000"/>
              </a:lnSpc>
              <a:spcBef>
                <a:spcPts val="0"/>
              </a:spcBef>
              <a:buNone/>
            </a:pPr>
            <a:r>
              <a:rPr lang="en-US" sz="2100" dirty="0"/>
              <a:t>Specificity:</a:t>
            </a:r>
          </a:p>
          <a:p>
            <a:pPr marL="0" lvl="1" indent="0" algn="justLow">
              <a:lnSpc>
                <a:spcPct val="150000"/>
              </a:lnSpc>
              <a:spcBef>
                <a:spcPts val="0"/>
              </a:spcBef>
              <a:spcAft>
                <a:spcPts val="1200"/>
              </a:spcAft>
              <a:buNone/>
            </a:pPr>
            <a:r>
              <a:rPr lang="en-US" sz="2100" dirty="0"/>
              <a:t>The test was able to identify correctly 95% of those who don’t have anti-bodies (indicate no previous exposure) against hepatitis C virus</a:t>
            </a:r>
          </a:p>
          <a:p>
            <a:pPr marL="0" lvl="1" indent="0" algn="justLow">
              <a:lnSpc>
                <a:spcPct val="150000"/>
              </a:lnSpc>
              <a:spcBef>
                <a:spcPts val="0"/>
              </a:spcBef>
              <a:buNone/>
            </a:pPr>
            <a:r>
              <a:rPr lang="en-US" sz="2100" dirty="0"/>
              <a:t>Both sensitivity and specificity of the ELISA are </a:t>
            </a:r>
            <a:r>
              <a:rPr lang="en-US" sz="2100" dirty="0" smtClean="0"/>
              <a:t>high values</a:t>
            </a:r>
          </a:p>
        </p:txBody>
      </p:sp>
    </p:spTree>
    <p:extLst>
      <p:ext uri="{BB962C8B-B14F-4D97-AF65-F5344CB8AC3E}">
        <p14:creationId xmlns:p14="http://schemas.microsoft.com/office/powerpoint/2010/main" val="40385836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86000" y="3962400"/>
            <a:ext cx="609600" cy="5181600"/>
          </a:xfrm>
          <a:solidFill>
            <a:schemeClr val="bg1"/>
          </a:solidFill>
          <a:effectLst>
            <a:softEdge rad="127000"/>
          </a:effectLst>
        </p:spPr>
        <p:txBody>
          <a:bodyPr vert="vert270">
            <a:normAutofit fontScale="47500" lnSpcReduction="20000"/>
          </a:bodyPr>
          <a:lstStyle/>
          <a:p>
            <a:pPr algn="ctr"/>
            <a:r>
              <a:rPr lang="en-US" sz="5400" dirty="0">
                <a:solidFill>
                  <a:schemeClr val="tx1"/>
                </a:solidFill>
              </a:rPr>
              <a:t>EXERCISE -1</a:t>
            </a: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14</a:t>
            </a:fld>
            <a:endParaRPr lang="en-US" smtClean="0"/>
          </a:p>
        </p:txBody>
      </p:sp>
      <p:sp>
        <p:nvSpPr>
          <p:cNvPr id="7" name="Rectangle 2"/>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2135293734"/>
              </p:ext>
            </p:extLst>
          </p:nvPr>
        </p:nvGraphicFramePr>
        <p:xfrm>
          <a:off x="304800" y="990600"/>
          <a:ext cx="3962400" cy="3825240"/>
        </p:xfrm>
        <a:graphic>
          <a:graphicData uri="http://schemas.openxmlformats.org/drawingml/2006/table">
            <a:tbl>
              <a:tblPr/>
              <a:tblGrid>
                <a:gridCol w="990600"/>
                <a:gridCol w="542851"/>
                <a:gridCol w="447749"/>
                <a:gridCol w="990600"/>
                <a:gridCol w="990600"/>
              </a:tblGrid>
              <a:tr h="320040">
                <a:tc rowSpan="2">
                  <a:txBody>
                    <a:bodyPr/>
                    <a:lstStyle/>
                    <a:p>
                      <a:pPr marL="0" marR="0" algn="ctr">
                        <a:spcBef>
                          <a:spcPts val="0"/>
                        </a:spcBef>
                        <a:spcAft>
                          <a:spcPts val="0"/>
                        </a:spcAft>
                      </a:pPr>
                      <a:r>
                        <a:rPr lang="en-US" sz="1800" dirty="0" smtClean="0">
                          <a:latin typeface="Calibri"/>
                          <a:ea typeface="Times New Roman"/>
                          <a:cs typeface="Times New Roman"/>
                        </a:rPr>
                        <a:t>Test (ELISA)</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smtClean="0">
                          <a:latin typeface="Calibri"/>
                          <a:ea typeface="Times New Roman"/>
                          <a:cs typeface="Times New Roman"/>
                        </a:rPr>
                        <a:t>Hepatitis C (RIBA)</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smtClean="0">
                          <a:latin typeface="Calibri"/>
                          <a:ea typeface="Times New Roman"/>
                          <a:cs typeface="Times New Roman"/>
                        </a:rPr>
                        <a:t>57 </a:t>
                      </a:r>
                      <a:r>
                        <a:rPr lang="en-US" sz="1800" dirty="0" smtClean="0">
                          <a:solidFill>
                            <a:schemeClr val="accent5">
                              <a:lumMod val="75000"/>
                            </a:schemeClr>
                          </a:solidFill>
                          <a:latin typeface="Calibri"/>
                          <a:ea typeface="Times New Roman"/>
                          <a:cs typeface="Times New Roman"/>
                        </a:rPr>
                        <a:t>(TP)</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smtClean="0">
                          <a:latin typeface="Calibri"/>
                          <a:ea typeface="Times New Roman"/>
                          <a:cs typeface="Times New Roman"/>
                        </a:rPr>
                        <a:t>2 </a:t>
                      </a:r>
                      <a:r>
                        <a:rPr lang="en-US" sz="1800" dirty="0" smtClean="0">
                          <a:solidFill>
                            <a:schemeClr val="accent5">
                              <a:lumMod val="75000"/>
                            </a:schemeClr>
                          </a:solidFill>
                          <a:latin typeface="Calibri"/>
                          <a:ea typeface="Times New Roman"/>
                          <a:cs typeface="Times New Roman"/>
                        </a:rPr>
                        <a:t>(FP)</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59</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smtClean="0">
                          <a:latin typeface="Calibri"/>
                          <a:ea typeface="Times New Roman"/>
                          <a:cs typeface="Times New Roman"/>
                        </a:rPr>
                        <a:t>3 </a:t>
                      </a:r>
                      <a:r>
                        <a:rPr lang="en-US" sz="1800" dirty="0" smtClean="0">
                          <a:solidFill>
                            <a:schemeClr val="accent5">
                              <a:lumMod val="75000"/>
                            </a:schemeClr>
                          </a:solidFill>
                          <a:latin typeface="Calibri"/>
                          <a:ea typeface="Times New Roman"/>
                          <a:cs typeface="Times New Roman"/>
                        </a:rPr>
                        <a:t>(FN)</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smtClean="0">
                          <a:latin typeface="Calibri"/>
                          <a:ea typeface="Times New Roman"/>
                          <a:cs typeface="Times New Roman"/>
                        </a:rPr>
                        <a:t>38 </a:t>
                      </a:r>
                      <a:r>
                        <a:rPr lang="en-US" sz="1800" dirty="0" smtClean="0">
                          <a:solidFill>
                            <a:schemeClr val="accent5">
                              <a:lumMod val="75000"/>
                            </a:schemeClr>
                          </a:solidFill>
                          <a:latin typeface="Calibri"/>
                          <a:ea typeface="Times New Roman"/>
                          <a:cs typeface="Times New Roman"/>
                        </a:rPr>
                        <a:t>(TN)</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41</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smtClean="0">
                          <a:latin typeface="Calibri"/>
                          <a:ea typeface="Times New Roman"/>
                          <a:cs typeface="Times New Roman"/>
                        </a:rPr>
                        <a:t>60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smtClean="0">
                          <a:latin typeface="Calibri"/>
                          <a:ea typeface="Times New Roman"/>
                          <a:cs typeface="Times New Roman"/>
                        </a:rPr>
                        <a:t>40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100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1200"/>
                        </a:spcAft>
                      </a:pPr>
                      <a:r>
                        <a:rPr lang="en-US" sz="2000" dirty="0" smtClean="0">
                          <a:latin typeface="Calibri"/>
                          <a:ea typeface="Times New Roman"/>
                          <a:cs typeface="Times New Roman"/>
                        </a:rPr>
                        <a:t>(57/60)x </a:t>
                      </a:r>
                      <a:r>
                        <a:rPr lang="en-US" sz="2000" dirty="0">
                          <a:latin typeface="Calibri"/>
                          <a:ea typeface="Times New Roman"/>
                          <a:cs typeface="Times New Roman"/>
                        </a:rPr>
                        <a:t>100 = </a:t>
                      </a:r>
                      <a:r>
                        <a:rPr lang="en-US" sz="2000" baseline="0" dirty="0" smtClean="0">
                          <a:latin typeface="Calibri"/>
                          <a:ea typeface="Times New Roman"/>
                          <a:cs typeface="Times New Roman"/>
                        </a:rPr>
                        <a:t> 95</a:t>
                      </a:r>
                      <a:r>
                        <a:rPr lang="en-US" sz="2000" dirty="0" smtClean="0">
                          <a:latin typeface="Calibri"/>
                          <a:ea typeface="Times New Roman"/>
                          <a:cs typeface="Times New Roman"/>
                        </a:rPr>
                        <a:t>%</a:t>
                      </a: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1200"/>
                        </a:spcAft>
                      </a:pPr>
                      <a:r>
                        <a:rPr lang="en-US" sz="2000" dirty="0" smtClean="0">
                          <a:latin typeface="Calibri"/>
                          <a:ea typeface="Times New Roman"/>
                          <a:cs typeface="Times New Roman"/>
                        </a:rPr>
                        <a:t>(38/40) </a:t>
                      </a:r>
                      <a:r>
                        <a:rPr lang="en-US" sz="2000" dirty="0">
                          <a:latin typeface="Calibri"/>
                          <a:ea typeface="Times New Roman"/>
                          <a:cs typeface="Times New Roman"/>
                        </a:rPr>
                        <a:t>x </a:t>
                      </a:r>
                      <a:r>
                        <a:rPr lang="en-US" sz="2000" dirty="0" smtClean="0">
                          <a:latin typeface="Calibri"/>
                          <a:ea typeface="Times New Roman"/>
                          <a:cs typeface="Times New Roman"/>
                        </a:rPr>
                        <a:t>100 = 95%</a:t>
                      </a: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1200"/>
                        </a:spcAft>
                      </a:pPr>
                      <a:r>
                        <a:rPr lang="en-US" sz="2000" dirty="0" smtClean="0">
                          <a:latin typeface="Calibri" pitchFamily="34" charset="0"/>
                          <a:ea typeface="Times New Roman"/>
                          <a:cs typeface="Times New Roman"/>
                        </a:rPr>
                        <a:t>False positive</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tc>
                <a:tc gridSpan="3">
                  <a:txBody>
                    <a:bodyPr/>
                    <a:lstStyle/>
                    <a:p>
                      <a:pPr marL="0" marR="0" algn="l">
                        <a:spcBef>
                          <a:spcPts val="0"/>
                        </a:spcBef>
                        <a:spcAft>
                          <a:spcPts val="1200"/>
                        </a:spcAft>
                      </a:pPr>
                      <a:r>
                        <a:rPr lang="en-US" sz="2000" dirty="0" smtClean="0">
                          <a:latin typeface="Calibri" pitchFamily="34" charset="0"/>
                          <a:ea typeface="Times New Roman"/>
                          <a:cs typeface="Times New Roman"/>
                        </a:rPr>
                        <a:t>(2/40) x 100= 5%</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smtClean="0">
                          <a:latin typeface="Calibri" pitchFamily="34" charset="0"/>
                          <a:ea typeface="Times New Roman"/>
                          <a:cs typeface="Times New Roman"/>
                        </a:rPr>
                        <a:t>False negative</a:t>
                      </a: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tc>
                <a:tc gridSpan="3">
                  <a:txBody>
                    <a:bodyPr/>
                    <a:lstStyle/>
                    <a:p>
                      <a:pPr marL="2005013" marR="0" indent="-2005013" algn="l">
                        <a:spcBef>
                          <a:spcPts val="0"/>
                        </a:spcBef>
                        <a:spcAft>
                          <a:spcPts val="1200"/>
                        </a:spcAft>
                      </a:pPr>
                      <a:r>
                        <a:rPr lang="en-US" sz="2000" dirty="0" smtClean="0">
                          <a:latin typeface="Calibri" pitchFamily="34" charset="0"/>
                          <a:ea typeface="Times New Roman"/>
                          <a:cs typeface="Times New Roman"/>
                        </a:rPr>
                        <a:t>(3/60) x 100= 5%</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err="1" smtClean="0">
                          <a:latin typeface="Calibri" pitchFamily="34" charset="0"/>
                          <a:ea typeface="Times New Roman"/>
                          <a:cs typeface="Times New Roman"/>
                        </a:rPr>
                        <a:t>Pv+ve</a:t>
                      </a: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lnL>
                      <a:noFill/>
                    </a:lnL>
                    <a:lnR>
                      <a:noFill/>
                    </a:lnR>
                    <a:lnT>
                      <a:noFill/>
                    </a:lnT>
                    <a:lnB>
                      <a:noFill/>
                    </a:lnB>
                  </a:tcPr>
                </a:tc>
                <a:tc gridSpan="3">
                  <a:txBody>
                    <a:bodyPr/>
                    <a:lstStyle/>
                    <a:p>
                      <a:pPr marL="2005013" marR="0" indent="-2005013" algn="l">
                        <a:spcBef>
                          <a:spcPts val="0"/>
                        </a:spcBef>
                        <a:spcAft>
                          <a:spcPts val="1200"/>
                        </a:spcAft>
                      </a:pPr>
                      <a:r>
                        <a:rPr lang="en-US" sz="2000" dirty="0" smtClean="0">
                          <a:latin typeface="Calibri" pitchFamily="34" charset="0"/>
                          <a:ea typeface="Times New Roman"/>
                          <a:cs typeface="Times New Roman"/>
                        </a:rPr>
                        <a:t>(57/59) x 100= 98.3%</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err="1" smtClean="0">
                          <a:latin typeface="Calibri" pitchFamily="34" charset="0"/>
                          <a:ea typeface="Times New Roman"/>
                          <a:cs typeface="Times New Roman"/>
                        </a:rPr>
                        <a:t>Pv-ve</a:t>
                      </a: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lnL>
                      <a:noFill/>
                    </a:lnL>
                    <a:lnR>
                      <a:noFill/>
                    </a:lnR>
                    <a:lnT>
                      <a:noFill/>
                    </a:lnT>
                    <a:lnB>
                      <a:noFill/>
                    </a:lnB>
                  </a:tcPr>
                </a:tc>
                <a:tc gridSpan="3">
                  <a:txBody>
                    <a:bodyPr/>
                    <a:lstStyle/>
                    <a:p>
                      <a:pPr marL="2005013" marR="0" indent="-2005013" algn="l" defTabSz="914400" rtl="0" eaLnBrk="1" fontAlgn="auto" latinLnBrk="0" hangingPunct="1">
                        <a:lnSpc>
                          <a:spcPct val="100000"/>
                        </a:lnSpc>
                        <a:spcBef>
                          <a:spcPts val="0"/>
                        </a:spcBef>
                        <a:spcAft>
                          <a:spcPts val="1200"/>
                        </a:spcAft>
                        <a:buClrTx/>
                        <a:buSzTx/>
                        <a:buFontTx/>
                        <a:buNone/>
                        <a:tabLst/>
                        <a:defRPr/>
                      </a:pPr>
                      <a:r>
                        <a:rPr lang="en-US" sz="2000" dirty="0" smtClean="0">
                          <a:latin typeface="Calibri" pitchFamily="34" charset="0"/>
                          <a:ea typeface="Times New Roman"/>
                          <a:cs typeface="Times New Roman"/>
                        </a:rPr>
                        <a:t>(38/41) x 100= 92.7%</a:t>
                      </a: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4495800" y="381000"/>
            <a:ext cx="4227071" cy="6324600"/>
          </a:xfrm>
        </p:spPr>
        <p:txBody>
          <a:bodyPr>
            <a:noAutofit/>
          </a:bodyPr>
          <a:lstStyle/>
          <a:p>
            <a:pPr marL="0" lvl="1" indent="0" algn="justLow">
              <a:lnSpc>
                <a:spcPct val="150000"/>
              </a:lnSpc>
              <a:spcBef>
                <a:spcPts val="0"/>
              </a:spcBef>
              <a:buNone/>
            </a:pPr>
            <a:r>
              <a:rPr lang="en-US" sz="2100" dirty="0"/>
              <a:t>False positive rate</a:t>
            </a:r>
          </a:p>
          <a:p>
            <a:pPr marL="0" lvl="1" indent="0" algn="justLow">
              <a:lnSpc>
                <a:spcPct val="150000"/>
              </a:lnSpc>
              <a:spcBef>
                <a:spcPts val="0"/>
              </a:spcBef>
              <a:buNone/>
            </a:pPr>
            <a:r>
              <a:rPr lang="en-US" sz="2100" dirty="0"/>
              <a:t>It is the complementary of the specificity</a:t>
            </a:r>
          </a:p>
          <a:p>
            <a:pPr marL="0" lvl="1" indent="0" algn="justLow">
              <a:lnSpc>
                <a:spcPct val="150000"/>
              </a:lnSpc>
              <a:spcBef>
                <a:spcPts val="0"/>
              </a:spcBef>
              <a:buNone/>
            </a:pPr>
            <a:r>
              <a:rPr lang="en-US" sz="2100" dirty="0"/>
              <a:t>The test misclassified 5% of the subjects as positive; they are in fact negative</a:t>
            </a:r>
          </a:p>
          <a:p>
            <a:pPr marL="0" lvl="1" indent="0" algn="justLow">
              <a:lnSpc>
                <a:spcPct val="150000"/>
              </a:lnSpc>
              <a:spcBef>
                <a:spcPts val="0"/>
              </a:spcBef>
              <a:buNone/>
            </a:pPr>
            <a:endParaRPr lang="en-US" sz="2100" dirty="0"/>
          </a:p>
          <a:p>
            <a:pPr marL="0" lvl="1" indent="0" algn="justLow">
              <a:lnSpc>
                <a:spcPct val="150000"/>
              </a:lnSpc>
              <a:spcBef>
                <a:spcPts val="0"/>
              </a:spcBef>
              <a:buNone/>
            </a:pPr>
            <a:r>
              <a:rPr lang="en-US" sz="2100" dirty="0"/>
              <a:t>False negative rate</a:t>
            </a:r>
          </a:p>
          <a:p>
            <a:pPr marL="0" lvl="1" indent="0" algn="justLow">
              <a:lnSpc>
                <a:spcPct val="150000"/>
              </a:lnSpc>
              <a:spcBef>
                <a:spcPts val="0"/>
              </a:spcBef>
              <a:buNone/>
            </a:pPr>
            <a:r>
              <a:rPr lang="en-US" sz="2100" dirty="0"/>
              <a:t>It is the complementary of the sensitivity</a:t>
            </a:r>
          </a:p>
          <a:p>
            <a:pPr marL="0" lvl="1" indent="0" algn="justLow">
              <a:lnSpc>
                <a:spcPct val="150000"/>
              </a:lnSpc>
              <a:spcBef>
                <a:spcPts val="0"/>
              </a:spcBef>
              <a:buNone/>
            </a:pPr>
            <a:r>
              <a:rPr lang="en-US" sz="2100" dirty="0"/>
              <a:t>The test misclassified 5% of the subjects as negative; they are in fact positive</a:t>
            </a:r>
          </a:p>
        </p:txBody>
      </p:sp>
    </p:spTree>
    <p:extLst>
      <p:ext uri="{BB962C8B-B14F-4D97-AF65-F5344CB8AC3E}">
        <p14:creationId xmlns:p14="http://schemas.microsoft.com/office/powerpoint/2010/main" val="35616876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86000" y="3962400"/>
            <a:ext cx="609600" cy="5181600"/>
          </a:xfrm>
          <a:solidFill>
            <a:schemeClr val="bg1"/>
          </a:solidFill>
          <a:effectLst>
            <a:softEdge rad="127000"/>
          </a:effectLst>
        </p:spPr>
        <p:txBody>
          <a:bodyPr vert="vert270">
            <a:normAutofit fontScale="47500" lnSpcReduction="20000"/>
          </a:bodyPr>
          <a:lstStyle/>
          <a:p>
            <a:pPr algn="ctr"/>
            <a:r>
              <a:rPr lang="en-US" sz="5400" dirty="0">
                <a:solidFill>
                  <a:schemeClr val="tx1"/>
                </a:solidFill>
              </a:rPr>
              <a:t>EXERCISE -1</a:t>
            </a: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15</a:t>
            </a:fld>
            <a:endParaRPr lang="en-US" smtClean="0"/>
          </a:p>
        </p:txBody>
      </p:sp>
      <p:sp>
        <p:nvSpPr>
          <p:cNvPr id="7" name="Rectangle 2"/>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901171446"/>
              </p:ext>
            </p:extLst>
          </p:nvPr>
        </p:nvGraphicFramePr>
        <p:xfrm>
          <a:off x="304800" y="990600"/>
          <a:ext cx="4038600" cy="4023360"/>
        </p:xfrm>
        <a:graphic>
          <a:graphicData uri="http://schemas.openxmlformats.org/drawingml/2006/table">
            <a:tbl>
              <a:tblPr/>
              <a:tblGrid>
                <a:gridCol w="1066800"/>
                <a:gridCol w="609600"/>
                <a:gridCol w="228600"/>
                <a:gridCol w="914400"/>
                <a:gridCol w="1219200"/>
              </a:tblGrid>
              <a:tr h="320040">
                <a:tc rowSpan="2">
                  <a:txBody>
                    <a:bodyPr/>
                    <a:lstStyle/>
                    <a:p>
                      <a:pPr marL="0" marR="0" algn="ctr">
                        <a:spcBef>
                          <a:spcPts val="0"/>
                        </a:spcBef>
                        <a:spcAft>
                          <a:spcPts val="0"/>
                        </a:spcAft>
                      </a:pPr>
                      <a:r>
                        <a:rPr lang="en-US" sz="1800" dirty="0" smtClean="0">
                          <a:latin typeface="Calibri"/>
                          <a:ea typeface="Times New Roman"/>
                          <a:cs typeface="Times New Roman"/>
                        </a:rPr>
                        <a:t>Test (ELISA)</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smtClean="0">
                          <a:latin typeface="Calibri"/>
                          <a:ea typeface="Times New Roman"/>
                          <a:cs typeface="Times New Roman"/>
                        </a:rPr>
                        <a:t>Hepatitis C (RIBA)</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smtClean="0">
                          <a:latin typeface="Calibri"/>
                          <a:ea typeface="Times New Roman"/>
                          <a:cs typeface="Times New Roman"/>
                        </a:rPr>
                        <a:t>57 </a:t>
                      </a:r>
                      <a:r>
                        <a:rPr lang="en-US" sz="1800" dirty="0" smtClean="0">
                          <a:solidFill>
                            <a:schemeClr val="accent5">
                              <a:lumMod val="75000"/>
                            </a:schemeClr>
                          </a:solidFill>
                          <a:latin typeface="Calibri"/>
                          <a:ea typeface="Times New Roman"/>
                          <a:cs typeface="Times New Roman"/>
                        </a:rPr>
                        <a:t>(TP)</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smtClean="0">
                          <a:latin typeface="Calibri"/>
                          <a:ea typeface="Times New Roman"/>
                          <a:cs typeface="Times New Roman"/>
                        </a:rPr>
                        <a:t>2 </a:t>
                      </a:r>
                      <a:r>
                        <a:rPr lang="en-US" sz="1800" dirty="0" smtClean="0">
                          <a:solidFill>
                            <a:schemeClr val="accent5">
                              <a:lumMod val="75000"/>
                            </a:schemeClr>
                          </a:solidFill>
                          <a:latin typeface="Calibri"/>
                          <a:ea typeface="Times New Roman"/>
                          <a:cs typeface="Times New Roman"/>
                        </a:rPr>
                        <a:t>(FP)</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59</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smtClean="0">
                          <a:latin typeface="Calibri"/>
                          <a:ea typeface="Times New Roman"/>
                          <a:cs typeface="Times New Roman"/>
                        </a:rPr>
                        <a:t>3 </a:t>
                      </a:r>
                      <a:r>
                        <a:rPr lang="en-US" sz="1800" dirty="0" smtClean="0">
                          <a:solidFill>
                            <a:schemeClr val="accent5">
                              <a:lumMod val="75000"/>
                            </a:schemeClr>
                          </a:solidFill>
                          <a:latin typeface="Calibri"/>
                          <a:ea typeface="Times New Roman"/>
                          <a:cs typeface="Times New Roman"/>
                        </a:rPr>
                        <a:t>(FN)</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smtClean="0">
                          <a:latin typeface="Calibri"/>
                          <a:ea typeface="Times New Roman"/>
                          <a:cs typeface="Times New Roman"/>
                        </a:rPr>
                        <a:t>38 </a:t>
                      </a:r>
                      <a:r>
                        <a:rPr lang="en-US" sz="1800" dirty="0" smtClean="0">
                          <a:solidFill>
                            <a:schemeClr val="accent5">
                              <a:lumMod val="75000"/>
                            </a:schemeClr>
                          </a:solidFill>
                          <a:latin typeface="Calibri"/>
                          <a:ea typeface="Times New Roman"/>
                          <a:cs typeface="Times New Roman"/>
                        </a:rPr>
                        <a:t>(TN)</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41</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smtClean="0">
                          <a:latin typeface="Calibri"/>
                          <a:ea typeface="Times New Roman"/>
                          <a:cs typeface="Times New Roman"/>
                        </a:rPr>
                        <a:t>60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smtClean="0">
                          <a:latin typeface="Calibri"/>
                          <a:ea typeface="Times New Roman"/>
                          <a:cs typeface="Times New Roman"/>
                        </a:rPr>
                        <a:t>40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100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1200"/>
                        </a:spcAft>
                      </a:pPr>
                      <a:r>
                        <a:rPr lang="en-US" sz="2000" dirty="0" smtClean="0">
                          <a:latin typeface="Calibri"/>
                          <a:ea typeface="Times New Roman"/>
                          <a:cs typeface="Times New Roman"/>
                        </a:rPr>
                        <a:t>(57/60)x </a:t>
                      </a:r>
                      <a:r>
                        <a:rPr lang="en-US" sz="2000" dirty="0">
                          <a:latin typeface="Calibri"/>
                          <a:ea typeface="Times New Roman"/>
                          <a:cs typeface="Times New Roman"/>
                        </a:rPr>
                        <a:t>100 = </a:t>
                      </a:r>
                      <a:r>
                        <a:rPr lang="en-US" sz="2000" baseline="0" dirty="0" smtClean="0">
                          <a:latin typeface="Calibri"/>
                          <a:ea typeface="Times New Roman"/>
                          <a:cs typeface="Times New Roman"/>
                        </a:rPr>
                        <a:t> 95</a:t>
                      </a:r>
                      <a:r>
                        <a:rPr lang="en-US" sz="2000" dirty="0" smtClean="0">
                          <a:latin typeface="Calibri"/>
                          <a:ea typeface="Times New Roman"/>
                          <a:cs typeface="Times New Roman"/>
                        </a:rPr>
                        <a:t>%</a:t>
                      </a: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1200"/>
                        </a:spcAft>
                      </a:pPr>
                      <a:r>
                        <a:rPr lang="en-US" sz="2000" dirty="0" smtClean="0">
                          <a:latin typeface="Calibri"/>
                          <a:ea typeface="Times New Roman"/>
                          <a:cs typeface="Times New Roman"/>
                        </a:rPr>
                        <a:t>(38/40) </a:t>
                      </a:r>
                      <a:r>
                        <a:rPr lang="en-US" sz="2000" dirty="0">
                          <a:latin typeface="Calibri"/>
                          <a:ea typeface="Times New Roman"/>
                          <a:cs typeface="Times New Roman"/>
                        </a:rPr>
                        <a:t>x </a:t>
                      </a:r>
                      <a:r>
                        <a:rPr lang="en-US" sz="2000" dirty="0" smtClean="0">
                          <a:latin typeface="Calibri"/>
                          <a:ea typeface="Times New Roman"/>
                          <a:cs typeface="Times New Roman"/>
                        </a:rPr>
                        <a:t>100 = 95%</a:t>
                      </a: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1200"/>
                        </a:spcAft>
                      </a:pPr>
                      <a:r>
                        <a:rPr lang="en-US" sz="2000" dirty="0" smtClean="0">
                          <a:latin typeface="Calibri" pitchFamily="34" charset="0"/>
                          <a:ea typeface="Times New Roman"/>
                          <a:cs typeface="Times New Roman"/>
                        </a:rPr>
                        <a:t>False positive</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tc>
                <a:tc gridSpan="3">
                  <a:txBody>
                    <a:bodyPr/>
                    <a:lstStyle/>
                    <a:p>
                      <a:pPr marL="0" marR="0" algn="l">
                        <a:spcBef>
                          <a:spcPts val="0"/>
                        </a:spcBef>
                        <a:spcAft>
                          <a:spcPts val="1200"/>
                        </a:spcAft>
                      </a:pPr>
                      <a:r>
                        <a:rPr lang="en-US" sz="2000" dirty="0" smtClean="0">
                          <a:latin typeface="Calibri" pitchFamily="34" charset="0"/>
                          <a:ea typeface="Times New Roman"/>
                          <a:cs typeface="Times New Roman"/>
                        </a:rPr>
                        <a:t>(2/40) x 100= 5%</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smtClean="0">
                          <a:latin typeface="Calibri" pitchFamily="34" charset="0"/>
                          <a:ea typeface="Times New Roman"/>
                          <a:cs typeface="Times New Roman"/>
                        </a:rPr>
                        <a:t>False negative</a:t>
                      </a: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tc>
                <a:tc gridSpan="3">
                  <a:txBody>
                    <a:bodyPr/>
                    <a:lstStyle/>
                    <a:p>
                      <a:pPr marL="2005013" marR="0" indent="-2005013" algn="l">
                        <a:spcBef>
                          <a:spcPts val="0"/>
                        </a:spcBef>
                        <a:spcAft>
                          <a:spcPts val="1200"/>
                        </a:spcAft>
                      </a:pPr>
                      <a:r>
                        <a:rPr lang="en-US" sz="2000" dirty="0" smtClean="0">
                          <a:latin typeface="Calibri" pitchFamily="34" charset="0"/>
                          <a:ea typeface="Times New Roman"/>
                          <a:cs typeface="Times New Roman"/>
                        </a:rPr>
                        <a:t>(3/60) x 100= 5%</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err="1" smtClean="0">
                          <a:latin typeface="Calibri" pitchFamily="34" charset="0"/>
                          <a:ea typeface="Times New Roman"/>
                          <a:cs typeface="Times New Roman"/>
                        </a:rPr>
                        <a:t>Pv+ve</a:t>
                      </a: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lnL>
                      <a:noFill/>
                    </a:lnL>
                    <a:lnR>
                      <a:noFill/>
                    </a:lnR>
                    <a:lnT>
                      <a:noFill/>
                    </a:lnT>
                    <a:lnB>
                      <a:noFill/>
                    </a:lnB>
                  </a:tcPr>
                </a:tc>
                <a:tc gridSpan="3">
                  <a:txBody>
                    <a:bodyPr/>
                    <a:lstStyle/>
                    <a:p>
                      <a:pPr marL="2005013" marR="0" indent="-2005013" algn="l">
                        <a:spcBef>
                          <a:spcPts val="0"/>
                        </a:spcBef>
                        <a:spcAft>
                          <a:spcPts val="1200"/>
                        </a:spcAft>
                      </a:pPr>
                      <a:r>
                        <a:rPr lang="en-US" sz="2000" dirty="0" smtClean="0">
                          <a:latin typeface="Calibri" pitchFamily="34" charset="0"/>
                          <a:ea typeface="Times New Roman"/>
                          <a:cs typeface="Times New Roman"/>
                        </a:rPr>
                        <a:t>(57/59) x 100= 98.3%</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err="1" smtClean="0">
                          <a:latin typeface="Calibri" pitchFamily="34" charset="0"/>
                          <a:ea typeface="Times New Roman"/>
                          <a:cs typeface="Times New Roman"/>
                        </a:rPr>
                        <a:t>Pv-ve</a:t>
                      </a: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lnL>
                      <a:noFill/>
                    </a:lnL>
                    <a:lnR>
                      <a:noFill/>
                    </a:lnR>
                    <a:lnT>
                      <a:noFill/>
                    </a:lnT>
                    <a:lnB>
                      <a:noFill/>
                    </a:lnB>
                  </a:tcPr>
                </a:tc>
                <a:tc gridSpan="3">
                  <a:txBody>
                    <a:bodyPr/>
                    <a:lstStyle/>
                    <a:p>
                      <a:pPr marL="2005013" marR="0" indent="-2005013" algn="l" defTabSz="914400" rtl="0" eaLnBrk="1" fontAlgn="auto" latinLnBrk="0" hangingPunct="1">
                        <a:lnSpc>
                          <a:spcPct val="100000"/>
                        </a:lnSpc>
                        <a:spcBef>
                          <a:spcPts val="0"/>
                        </a:spcBef>
                        <a:spcAft>
                          <a:spcPts val="1200"/>
                        </a:spcAft>
                        <a:buClrTx/>
                        <a:buSzTx/>
                        <a:buFontTx/>
                        <a:buNone/>
                        <a:tabLst/>
                        <a:defRPr/>
                      </a:pPr>
                      <a:r>
                        <a:rPr lang="en-US" sz="2000" dirty="0" smtClean="0">
                          <a:latin typeface="Calibri" pitchFamily="34" charset="0"/>
                          <a:ea typeface="Times New Roman"/>
                          <a:cs typeface="Times New Roman"/>
                        </a:rPr>
                        <a:t>(38/41) x 100= 92.7%</a:t>
                      </a: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4513835" y="838200"/>
            <a:ext cx="4227071" cy="5334000"/>
          </a:xfrm>
        </p:spPr>
        <p:txBody>
          <a:bodyPr>
            <a:noAutofit/>
          </a:bodyPr>
          <a:lstStyle/>
          <a:p>
            <a:pPr marL="365760" lvl="1" indent="0" algn="justLow">
              <a:lnSpc>
                <a:spcPct val="150000"/>
              </a:lnSpc>
              <a:spcBef>
                <a:spcPts val="0"/>
              </a:spcBef>
              <a:buNone/>
            </a:pPr>
            <a:r>
              <a:rPr lang="en-US" sz="2100" dirty="0"/>
              <a:t>Predictive value positive </a:t>
            </a:r>
          </a:p>
          <a:p>
            <a:pPr marL="365760" lvl="1" indent="0" algn="justLow">
              <a:lnSpc>
                <a:spcPct val="150000"/>
              </a:lnSpc>
              <a:spcBef>
                <a:spcPts val="0"/>
              </a:spcBef>
              <a:buNone/>
            </a:pPr>
            <a:r>
              <a:rPr lang="en-US" sz="2100" dirty="0"/>
              <a:t>Out of those who were positive by the ELISA, 98.3% were positive by the confirmatory test</a:t>
            </a:r>
          </a:p>
          <a:p>
            <a:pPr marL="365760" lvl="1" indent="0" algn="justLow">
              <a:lnSpc>
                <a:spcPct val="150000"/>
              </a:lnSpc>
              <a:spcBef>
                <a:spcPts val="0"/>
              </a:spcBef>
              <a:buNone/>
            </a:pPr>
            <a:endParaRPr lang="en-US" sz="2100" dirty="0"/>
          </a:p>
          <a:p>
            <a:pPr marL="365760" lvl="1" indent="0" algn="justLow">
              <a:lnSpc>
                <a:spcPct val="150000"/>
              </a:lnSpc>
              <a:spcBef>
                <a:spcPts val="0"/>
              </a:spcBef>
              <a:buNone/>
            </a:pPr>
            <a:r>
              <a:rPr lang="en-US" sz="2100" dirty="0"/>
              <a:t>Predictive value negative</a:t>
            </a:r>
          </a:p>
          <a:p>
            <a:pPr marL="365760" lvl="1" indent="0" algn="justLow">
              <a:lnSpc>
                <a:spcPct val="150000"/>
              </a:lnSpc>
              <a:spcBef>
                <a:spcPts val="0"/>
              </a:spcBef>
              <a:buNone/>
            </a:pPr>
            <a:r>
              <a:rPr lang="en-US" sz="2100" dirty="0"/>
              <a:t>Out of those who were negative by the ELISA, 92.7% were negative by the confirmatory test</a:t>
            </a:r>
          </a:p>
          <a:p>
            <a:pPr marL="365760" lvl="1" indent="0" algn="justLow">
              <a:lnSpc>
                <a:spcPct val="150000"/>
              </a:lnSpc>
              <a:spcBef>
                <a:spcPts val="0"/>
              </a:spcBef>
              <a:buNone/>
            </a:pPr>
            <a:endParaRPr lang="en-US" sz="2100" dirty="0"/>
          </a:p>
          <a:p>
            <a:pPr marL="365760" lvl="1" indent="0" algn="justLow">
              <a:lnSpc>
                <a:spcPct val="150000"/>
              </a:lnSpc>
              <a:spcBef>
                <a:spcPts val="0"/>
              </a:spcBef>
              <a:buNone/>
            </a:pPr>
            <a:r>
              <a:rPr lang="en-US" sz="2100" dirty="0"/>
              <a:t>The test has a high yield</a:t>
            </a:r>
          </a:p>
        </p:txBody>
      </p:sp>
    </p:spTree>
    <p:extLst>
      <p:ext uri="{BB962C8B-B14F-4D97-AF65-F5344CB8AC3E}">
        <p14:creationId xmlns:p14="http://schemas.microsoft.com/office/powerpoint/2010/main" val="4321553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86000" y="3962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EXERCISE -2</a:t>
            </a:r>
            <a:endParaRPr lang="en-US" sz="5400" dirty="0">
              <a:solidFill>
                <a:schemeClr val="tx1"/>
              </a:solidFill>
            </a:endParaRP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16</a:t>
            </a:fld>
            <a:endParaRPr lang="en-US" smtClean="0"/>
          </a:p>
        </p:txBody>
      </p:sp>
      <p:sp>
        <p:nvSpPr>
          <p:cNvPr id="7" name="Rectangle 2"/>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3196287530"/>
              </p:ext>
            </p:extLst>
          </p:nvPr>
        </p:nvGraphicFramePr>
        <p:xfrm>
          <a:off x="304800" y="990601"/>
          <a:ext cx="3976376" cy="4505985"/>
        </p:xfrm>
        <a:graphic>
          <a:graphicData uri="http://schemas.openxmlformats.org/drawingml/2006/table">
            <a:tbl>
              <a:tblPr/>
              <a:tblGrid>
                <a:gridCol w="990600"/>
                <a:gridCol w="685800"/>
                <a:gridCol w="381000"/>
                <a:gridCol w="1220998"/>
                <a:gridCol w="697978"/>
              </a:tblGrid>
              <a:tr h="337731">
                <a:tc rowSpan="2">
                  <a:txBody>
                    <a:bodyPr/>
                    <a:lstStyle/>
                    <a:p>
                      <a:pPr marL="0" marR="0" algn="ctr">
                        <a:spcBef>
                          <a:spcPts val="0"/>
                        </a:spcBef>
                        <a:spcAft>
                          <a:spcPts val="0"/>
                        </a:spcAft>
                      </a:pPr>
                      <a:r>
                        <a:rPr lang="en-US" sz="1800" dirty="0" err="1" smtClean="0">
                          <a:latin typeface="Calibri"/>
                          <a:ea typeface="Times New Roman"/>
                          <a:cs typeface="Times New Roman"/>
                        </a:rPr>
                        <a:t>Ck</a:t>
                      </a:r>
                      <a:r>
                        <a:rPr lang="en-US" sz="1800" dirty="0" smtClean="0">
                          <a:latin typeface="Calibri"/>
                          <a:ea typeface="Times New Roman"/>
                          <a:cs typeface="Times New Roman"/>
                        </a:rPr>
                        <a:t> results</a:t>
                      </a:r>
                      <a:endParaRPr lang="en-US" sz="18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smtClean="0">
                          <a:latin typeface="Calibri"/>
                          <a:ea typeface="Times New Roman"/>
                          <a:cs typeface="Times New Roman"/>
                        </a:rPr>
                        <a:t>Myocardial infarction</a:t>
                      </a:r>
                      <a:endParaRPr lang="en-US" sz="18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8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18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483">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18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8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18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89483">
                <a:tc>
                  <a:txBody>
                    <a:bodyPr/>
                    <a:lstStyle/>
                    <a:p>
                      <a:pPr marL="0" marR="0" algn="justLow" rtl="0">
                        <a:spcBef>
                          <a:spcPts val="0"/>
                        </a:spcBef>
                        <a:spcAft>
                          <a:spcPts val="0"/>
                        </a:spcAft>
                      </a:pPr>
                      <a:r>
                        <a:rPr lang="en-US" sz="1800" dirty="0" smtClean="0">
                          <a:effectLst/>
                          <a:latin typeface="Times New Roman"/>
                          <a:ea typeface="Times New Roman"/>
                        </a:rPr>
                        <a:t>Positive ≥</a:t>
                      </a:r>
                      <a:r>
                        <a:rPr lang="en-US" sz="1800" baseline="0" dirty="0" smtClean="0">
                          <a:effectLst/>
                          <a:latin typeface="Times New Roman"/>
                          <a:ea typeface="Times New Roman"/>
                        </a:rPr>
                        <a:t> 80 IU</a:t>
                      </a:r>
                      <a:endParaRPr lang="en-US" sz="1800" dirty="0">
                        <a:effectLst/>
                        <a:latin typeface="Times New Roman"/>
                        <a:ea typeface="Times New Roman"/>
                      </a:endParaRPr>
                    </a:p>
                  </a:txBody>
                  <a:tcPr marL="52348" marR="52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algn="ctr">
                        <a:spcBef>
                          <a:spcPts val="0"/>
                        </a:spcBef>
                        <a:spcAft>
                          <a:spcPts val="0"/>
                        </a:spcAft>
                      </a:pPr>
                      <a:r>
                        <a:rPr lang="en-US" sz="2000" dirty="0" smtClean="0">
                          <a:latin typeface="Calibri"/>
                          <a:ea typeface="Times New Roman"/>
                          <a:cs typeface="Times New Roman"/>
                        </a:rPr>
                        <a:t>215</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8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Calibri"/>
                          <a:ea typeface="Times New Roman"/>
                          <a:cs typeface="Times New Roman"/>
                        </a:rPr>
                        <a:t>16</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Calibri"/>
                          <a:ea typeface="Times New Roman"/>
                          <a:cs typeface="Times New Roman"/>
                        </a:rPr>
                        <a:t>231</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483">
                <a:tc>
                  <a:txBody>
                    <a:bodyPr/>
                    <a:lstStyle/>
                    <a:p>
                      <a:pPr marL="0" marR="0" algn="justLow" rtl="0">
                        <a:spcBef>
                          <a:spcPts val="0"/>
                        </a:spcBef>
                        <a:spcAft>
                          <a:spcPts val="0"/>
                        </a:spcAft>
                      </a:pPr>
                      <a:r>
                        <a:rPr lang="en-US" sz="1800" dirty="0" smtClean="0">
                          <a:effectLst/>
                          <a:latin typeface="Times New Roman"/>
                          <a:ea typeface="Times New Roman"/>
                        </a:rPr>
                        <a:t>Negative &lt; 80 IU</a:t>
                      </a:r>
                      <a:endParaRPr lang="en-US" sz="1800" dirty="0">
                        <a:effectLst/>
                        <a:latin typeface="Times New Roman"/>
                        <a:ea typeface="Times New Roman"/>
                      </a:endParaRPr>
                    </a:p>
                  </a:txBody>
                  <a:tcPr marL="52348" marR="52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algn="ctr">
                        <a:spcBef>
                          <a:spcPts val="0"/>
                        </a:spcBef>
                        <a:spcAft>
                          <a:spcPts val="0"/>
                        </a:spcAft>
                      </a:pPr>
                      <a:r>
                        <a:rPr lang="en-US" sz="2000" dirty="0" smtClean="0">
                          <a:latin typeface="Calibri"/>
                          <a:ea typeface="Times New Roman"/>
                          <a:cs typeface="Times New Roman"/>
                        </a:rPr>
                        <a:t>15</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8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Calibri"/>
                          <a:ea typeface="Times New Roman"/>
                          <a:cs typeface="Times New Roman"/>
                        </a:rPr>
                        <a:t>114</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Calibri"/>
                          <a:ea typeface="Times New Roman"/>
                          <a:cs typeface="Times New Roman"/>
                        </a:rPr>
                        <a:t>129</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483">
                <a:tc>
                  <a:txBody>
                    <a:bodyPr/>
                    <a:lstStyle/>
                    <a:p>
                      <a:pPr marL="0" marR="0" algn="l">
                        <a:spcBef>
                          <a:spcPts val="0"/>
                        </a:spcBef>
                        <a:spcAft>
                          <a:spcPts val="0"/>
                        </a:spcAft>
                      </a:pPr>
                      <a:r>
                        <a:rPr lang="en-US" sz="1800">
                          <a:latin typeface="Calibri"/>
                          <a:ea typeface="Times New Roman"/>
                          <a:cs typeface="Times New Roman"/>
                        </a:rPr>
                        <a:t>Total</a:t>
                      </a:r>
                      <a:endParaRPr lang="en-US" sz="18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2000" dirty="0" smtClean="0">
                          <a:latin typeface="Calibri"/>
                          <a:ea typeface="Times New Roman"/>
                          <a:cs typeface="Times New Roman"/>
                        </a:rPr>
                        <a:t>230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8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Calibri"/>
                          <a:ea typeface="Times New Roman"/>
                          <a:cs typeface="Times New Roman"/>
                        </a:rPr>
                        <a:t>130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Calibri"/>
                          <a:ea typeface="Times New Roman"/>
                          <a:cs typeface="Times New Roman"/>
                        </a:rPr>
                        <a:t>360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483">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1648">
                <a:tc gridSpan="2">
                  <a:txBody>
                    <a:bodyPr/>
                    <a:lstStyle/>
                    <a:p>
                      <a:pPr marL="0" marR="0" algn="l">
                        <a:spcBef>
                          <a:spcPts val="0"/>
                        </a:spcBef>
                        <a:spcAft>
                          <a:spcPts val="1200"/>
                        </a:spcAft>
                      </a:pPr>
                      <a:r>
                        <a:rPr lang="en-US" sz="2000" dirty="0" smtClean="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0" marR="0" algn="l">
                        <a:spcBef>
                          <a:spcPts val="0"/>
                        </a:spcBef>
                        <a:spcAft>
                          <a:spcPts val="1200"/>
                        </a:spcAft>
                      </a:pPr>
                      <a:endParaRPr lang="en-US" sz="2000" dirty="0" smtClean="0">
                        <a:latin typeface="Calibri"/>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321648">
                <a:tc gridSpan="2">
                  <a:txBody>
                    <a:bodyPr/>
                    <a:lstStyle/>
                    <a:p>
                      <a:pPr marL="0" marR="0" algn="l">
                        <a:spcBef>
                          <a:spcPts val="0"/>
                        </a:spcBef>
                        <a:spcAft>
                          <a:spcPts val="120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2005013" marR="0" indent="-2005013" algn="l">
                        <a:spcBef>
                          <a:spcPts val="0"/>
                        </a:spcBef>
                        <a:spcAft>
                          <a:spcPts val="1200"/>
                        </a:spcAft>
                      </a:pPr>
                      <a:endParaRPr lang="en-US" sz="2000" dirty="0" smtClean="0">
                        <a:latin typeface="Calibri"/>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385978">
                <a:tc gridSpan="2">
                  <a:txBody>
                    <a:bodyPr/>
                    <a:lstStyle/>
                    <a:p>
                      <a:pPr marL="0" marR="0" algn="l">
                        <a:spcBef>
                          <a:spcPts val="0"/>
                        </a:spcBef>
                        <a:spcAft>
                          <a:spcPts val="1200"/>
                        </a:spcAft>
                      </a:pPr>
                      <a:r>
                        <a:rPr lang="en-US" sz="2000" dirty="0" smtClean="0">
                          <a:latin typeface="Calibri" pitchFamily="34" charset="0"/>
                          <a:ea typeface="Times New Roman"/>
                          <a:cs typeface="Times New Roman"/>
                        </a:rPr>
                        <a:t>False positive</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0" marR="0" algn="l">
                        <a:spcBef>
                          <a:spcPts val="0"/>
                        </a:spcBef>
                        <a:spcAft>
                          <a:spcPts val="1200"/>
                        </a:spcAft>
                      </a:pP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385978">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smtClean="0">
                          <a:latin typeface="Calibri" pitchFamily="34" charset="0"/>
                          <a:ea typeface="Times New Roman"/>
                          <a:cs typeface="Times New Roman"/>
                        </a:rPr>
                        <a:t>False negative</a:t>
                      </a:r>
                    </a:p>
                  </a:txBody>
                  <a:tcPr marL="68580" marR="68580" marT="0" marB="0">
                    <a:lnL>
                      <a:noFill/>
                    </a:lnL>
                    <a:lnR>
                      <a:noFill/>
                    </a:lnR>
                    <a:lnT>
                      <a:noFill/>
                    </a:lnT>
                    <a:lnB>
                      <a:noFill/>
                    </a:lnB>
                  </a:tcPr>
                </a:tc>
                <a:tc hMerge="1">
                  <a:txBody>
                    <a:bodyPr/>
                    <a:lstStyle/>
                    <a:p>
                      <a:endParaRPr lang="en-US"/>
                    </a:p>
                  </a:txBody>
                  <a:tcPr/>
                </a:tc>
                <a:tc gridSpan="3">
                  <a:txBody>
                    <a:bodyPr/>
                    <a:lstStyle/>
                    <a:p>
                      <a:pPr marL="2005013" marR="0" indent="-2005013" algn="l">
                        <a:spcBef>
                          <a:spcPts val="0"/>
                        </a:spcBef>
                        <a:spcAft>
                          <a:spcPts val="1200"/>
                        </a:spcAft>
                      </a:pP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385978">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err="1" smtClean="0">
                          <a:latin typeface="Calibri" pitchFamily="34" charset="0"/>
                          <a:ea typeface="Times New Roman"/>
                          <a:cs typeface="Times New Roman"/>
                        </a:rPr>
                        <a:t>Pv+ve</a:t>
                      </a: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2005013" marR="0" indent="-2005013" algn="l">
                        <a:spcBef>
                          <a:spcPts val="0"/>
                        </a:spcBef>
                        <a:spcAft>
                          <a:spcPts val="1200"/>
                        </a:spcAft>
                      </a:pP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385978">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err="1" smtClean="0">
                          <a:latin typeface="Calibri" pitchFamily="34" charset="0"/>
                          <a:ea typeface="Times New Roman"/>
                          <a:cs typeface="Times New Roman"/>
                        </a:rPr>
                        <a:t>Pv-ve</a:t>
                      </a: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2005013" marR="0" indent="-2005013" algn="l" defTabSz="914400" rtl="0" eaLnBrk="1" fontAlgn="auto" latinLnBrk="0" hangingPunct="1">
                        <a:lnSpc>
                          <a:spcPct val="100000"/>
                        </a:lnSpc>
                        <a:spcBef>
                          <a:spcPts val="0"/>
                        </a:spcBef>
                        <a:spcAft>
                          <a:spcPts val="1200"/>
                        </a:spcAft>
                        <a:buClrTx/>
                        <a:buSzTx/>
                        <a:buFontTx/>
                        <a:buNone/>
                        <a:tabLst/>
                        <a:defRPr/>
                      </a:pP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4339340" y="533400"/>
            <a:ext cx="4459730" cy="5715000"/>
          </a:xfrm>
        </p:spPr>
        <p:txBody>
          <a:bodyPr>
            <a:noAutofit/>
          </a:bodyPr>
          <a:lstStyle/>
          <a:p>
            <a:pPr marL="365760" lvl="1" indent="0" algn="justLow">
              <a:lnSpc>
                <a:spcPct val="150000"/>
              </a:lnSpc>
              <a:spcBef>
                <a:spcPts val="0"/>
              </a:spcBef>
              <a:spcAft>
                <a:spcPts val="600"/>
              </a:spcAft>
              <a:buNone/>
            </a:pPr>
            <a:r>
              <a:rPr lang="en-US" sz="2100" dirty="0" smtClean="0"/>
              <a:t>A study was conducted to evaluate the role of serum </a:t>
            </a:r>
            <a:r>
              <a:rPr lang="en-US" sz="2100" dirty="0" err="1" smtClean="0"/>
              <a:t>creatine</a:t>
            </a:r>
            <a:r>
              <a:rPr lang="en-US" sz="2100" dirty="0" smtClean="0"/>
              <a:t> kinase (CK) in the identification of acute myocardial infarction (MI) among 360 patients admitted to the ICU with suggestive symptoms. Results are presented in the opposite table. </a:t>
            </a:r>
          </a:p>
          <a:p>
            <a:pPr marL="365760" lvl="1" indent="0" algn="justLow">
              <a:lnSpc>
                <a:spcPct val="150000"/>
              </a:lnSpc>
              <a:spcBef>
                <a:spcPts val="0"/>
              </a:spcBef>
              <a:spcAft>
                <a:spcPts val="600"/>
              </a:spcAft>
              <a:buNone/>
            </a:pPr>
            <a:endParaRPr lang="en-US" sz="2100" dirty="0"/>
          </a:p>
          <a:p>
            <a:pPr marL="365760" lvl="1" indent="0" algn="justLow">
              <a:lnSpc>
                <a:spcPct val="150000"/>
              </a:lnSpc>
              <a:spcBef>
                <a:spcPts val="0"/>
              </a:spcBef>
              <a:spcAft>
                <a:spcPts val="600"/>
              </a:spcAft>
              <a:buNone/>
            </a:pPr>
            <a:r>
              <a:rPr lang="en-US" sz="2100" dirty="0" smtClean="0"/>
              <a:t>Compute and interpret the sensitivity, specificity, predictive values and false rates obtained by the test. </a:t>
            </a:r>
          </a:p>
          <a:p>
            <a:pPr marL="365760" lvl="1" indent="0" algn="justLow">
              <a:lnSpc>
                <a:spcPct val="150000"/>
              </a:lnSpc>
              <a:spcBef>
                <a:spcPts val="0"/>
              </a:spcBef>
              <a:buNone/>
            </a:pPr>
            <a:endParaRPr lang="en-US" sz="2100" dirty="0" smtClean="0"/>
          </a:p>
          <a:p>
            <a:pPr marL="365760" lvl="1" indent="0" algn="justLow">
              <a:lnSpc>
                <a:spcPct val="150000"/>
              </a:lnSpc>
              <a:spcBef>
                <a:spcPts val="0"/>
              </a:spcBef>
              <a:buNone/>
            </a:pPr>
            <a:endParaRPr lang="en-US" sz="2100" dirty="0"/>
          </a:p>
        </p:txBody>
      </p:sp>
    </p:spTree>
    <p:extLst>
      <p:ext uri="{BB962C8B-B14F-4D97-AF65-F5344CB8AC3E}">
        <p14:creationId xmlns:p14="http://schemas.microsoft.com/office/powerpoint/2010/main" val="2535386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86000" y="3962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EXERCISE -2</a:t>
            </a:r>
            <a:endParaRPr lang="en-US" sz="5400" dirty="0">
              <a:solidFill>
                <a:schemeClr val="tx1"/>
              </a:solidFill>
            </a:endParaRP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17</a:t>
            </a:fld>
            <a:endParaRPr lang="en-US" smtClean="0"/>
          </a:p>
        </p:txBody>
      </p:sp>
      <p:sp>
        <p:nvSpPr>
          <p:cNvPr id="7" name="Rectangle 2"/>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3989767432"/>
              </p:ext>
            </p:extLst>
          </p:nvPr>
        </p:nvGraphicFramePr>
        <p:xfrm>
          <a:off x="304800" y="990601"/>
          <a:ext cx="4191000" cy="4716894"/>
        </p:xfrm>
        <a:graphic>
          <a:graphicData uri="http://schemas.openxmlformats.org/drawingml/2006/table">
            <a:tbl>
              <a:tblPr/>
              <a:tblGrid>
                <a:gridCol w="990600"/>
                <a:gridCol w="609600"/>
                <a:gridCol w="457200"/>
                <a:gridCol w="990600"/>
                <a:gridCol w="1143000"/>
              </a:tblGrid>
              <a:tr h="337731">
                <a:tc rowSpan="2">
                  <a:txBody>
                    <a:bodyPr/>
                    <a:lstStyle/>
                    <a:p>
                      <a:pPr marL="0" marR="0" algn="ctr">
                        <a:spcBef>
                          <a:spcPts val="0"/>
                        </a:spcBef>
                        <a:spcAft>
                          <a:spcPts val="0"/>
                        </a:spcAft>
                      </a:pPr>
                      <a:r>
                        <a:rPr lang="en-US" sz="1800" dirty="0" err="1" smtClean="0">
                          <a:latin typeface="Calibri"/>
                          <a:ea typeface="Times New Roman"/>
                          <a:cs typeface="Times New Roman"/>
                        </a:rPr>
                        <a:t>Ck</a:t>
                      </a:r>
                      <a:r>
                        <a:rPr lang="en-US" sz="1800" dirty="0" smtClean="0">
                          <a:latin typeface="Calibri"/>
                          <a:ea typeface="Times New Roman"/>
                          <a:cs typeface="Times New Roman"/>
                        </a:rPr>
                        <a:t> results</a:t>
                      </a:r>
                      <a:endParaRPr lang="en-US" sz="18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smtClean="0">
                          <a:latin typeface="Calibri"/>
                          <a:ea typeface="Times New Roman"/>
                          <a:cs typeface="Times New Roman"/>
                        </a:rPr>
                        <a:t>Myocardial infarction</a:t>
                      </a:r>
                      <a:endParaRPr lang="en-US" sz="18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8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18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483">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18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8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18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89483">
                <a:tc>
                  <a:txBody>
                    <a:bodyPr/>
                    <a:lstStyle/>
                    <a:p>
                      <a:pPr marL="0" marR="0" algn="justLow" rtl="0">
                        <a:spcBef>
                          <a:spcPts val="0"/>
                        </a:spcBef>
                        <a:spcAft>
                          <a:spcPts val="0"/>
                        </a:spcAft>
                      </a:pPr>
                      <a:r>
                        <a:rPr lang="en-US" sz="1800" dirty="0" smtClean="0">
                          <a:effectLst/>
                          <a:latin typeface="Times New Roman"/>
                          <a:ea typeface="Times New Roman"/>
                        </a:rPr>
                        <a:t>Positive ≥</a:t>
                      </a:r>
                      <a:r>
                        <a:rPr lang="en-US" sz="1800" baseline="0" dirty="0" smtClean="0">
                          <a:effectLst/>
                          <a:latin typeface="Times New Roman"/>
                          <a:ea typeface="Times New Roman"/>
                        </a:rPr>
                        <a:t> 80 IU</a:t>
                      </a:r>
                      <a:endParaRPr lang="en-US" sz="1800" dirty="0">
                        <a:effectLst/>
                        <a:latin typeface="Times New Roman"/>
                        <a:ea typeface="Times New Roman"/>
                      </a:endParaRPr>
                    </a:p>
                  </a:txBody>
                  <a:tcPr marL="52348" marR="52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algn="ctr">
                        <a:spcBef>
                          <a:spcPts val="0"/>
                        </a:spcBef>
                        <a:spcAft>
                          <a:spcPts val="0"/>
                        </a:spcAft>
                      </a:pPr>
                      <a:r>
                        <a:rPr lang="en-US" sz="2000" dirty="0" smtClean="0">
                          <a:latin typeface="Calibri"/>
                          <a:ea typeface="Times New Roman"/>
                          <a:cs typeface="Times New Roman"/>
                        </a:rPr>
                        <a:t>215</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8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Calibri"/>
                          <a:ea typeface="Times New Roman"/>
                          <a:cs typeface="Times New Roman"/>
                        </a:rPr>
                        <a:t>16</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Calibri"/>
                          <a:ea typeface="Times New Roman"/>
                          <a:cs typeface="Times New Roman"/>
                        </a:rPr>
                        <a:t>231</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483">
                <a:tc>
                  <a:txBody>
                    <a:bodyPr/>
                    <a:lstStyle/>
                    <a:p>
                      <a:pPr marL="0" marR="0" algn="justLow" rtl="0">
                        <a:spcBef>
                          <a:spcPts val="0"/>
                        </a:spcBef>
                        <a:spcAft>
                          <a:spcPts val="0"/>
                        </a:spcAft>
                      </a:pPr>
                      <a:r>
                        <a:rPr lang="en-US" sz="1800" dirty="0" smtClean="0">
                          <a:effectLst/>
                          <a:latin typeface="Times New Roman"/>
                          <a:ea typeface="Times New Roman"/>
                        </a:rPr>
                        <a:t>Negative &lt; 80 IU</a:t>
                      </a:r>
                      <a:endParaRPr lang="en-US" sz="1800" dirty="0">
                        <a:effectLst/>
                        <a:latin typeface="Times New Roman"/>
                        <a:ea typeface="Times New Roman"/>
                      </a:endParaRPr>
                    </a:p>
                  </a:txBody>
                  <a:tcPr marL="52348" marR="52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algn="ctr">
                        <a:spcBef>
                          <a:spcPts val="0"/>
                        </a:spcBef>
                        <a:spcAft>
                          <a:spcPts val="0"/>
                        </a:spcAft>
                      </a:pPr>
                      <a:r>
                        <a:rPr lang="en-US" sz="2000" dirty="0" smtClean="0">
                          <a:latin typeface="Calibri"/>
                          <a:ea typeface="Times New Roman"/>
                          <a:cs typeface="Times New Roman"/>
                        </a:rPr>
                        <a:t>15</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8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Calibri"/>
                          <a:ea typeface="Times New Roman"/>
                          <a:cs typeface="Times New Roman"/>
                        </a:rPr>
                        <a:t>114</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Calibri"/>
                          <a:ea typeface="Times New Roman"/>
                          <a:cs typeface="Times New Roman"/>
                        </a:rPr>
                        <a:t>129</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483">
                <a:tc>
                  <a:txBody>
                    <a:bodyPr/>
                    <a:lstStyle/>
                    <a:p>
                      <a:pPr marL="0" marR="0" algn="l">
                        <a:spcBef>
                          <a:spcPts val="0"/>
                        </a:spcBef>
                        <a:spcAft>
                          <a:spcPts val="0"/>
                        </a:spcAft>
                      </a:pPr>
                      <a:r>
                        <a:rPr lang="en-US" sz="1800">
                          <a:latin typeface="Calibri"/>
                          <a:ea typeface="Times New Roman"/>
                          <a:cs typeface="Times New Roman"/>
                        </a:rPr>
                        <a:t>Total</a:t>
                      </a:r>
                      <a:endParaRPr lang="en-US" sz="18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2000" dirty="0" smtClean="0">
                          <a:latin typeface="Calibri"/>
                          <a:ea typeface="Times New Roman"/>
                          <a:cs typeface="Times New Roman"/>
                        </a:rPr>
                        <a:t>230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8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Calibri"/>
                          <a:ea typeface="Times New Roman"/>
                          <a:cs typeface="Times New Roman"/>
                        </a:rPr>
                        <a:t>130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Calibri"/>
                          <a:ea typeface="Times New Roman"/>
                          <a:cs typeface="Times New Roman"/>
                        </a:rPr>
                        <a:t>360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483">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1648">
                <a:tc gridSpan="2">
                  <a:txBody>
                    <a:bodyPr/>
                    <a:lstStyle/>
                    <a:p>
                      <a:pPr marL="0" marR="0" algn="l">
                        <a:spcBef>
                          <a:spcPts val="0"/>
                        </a:spcBef>
                        <a:spcAft>
                          <a:spcPts val="1200"/>
                        </a:spcAft>
                      </a:pPr>
                      <a:r>
                        <a:rPr lang="en-US" sz="2000" dirty="0" smtClean="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0" marR="0" algn="l">
                        <a:spcBef>
                          <a:spcPts val="0"/>
                        </a:spcBef>
                        <a:spcAft>
                          <a:spcPts val="1200"/>
                        </a:spcAft>
                      </a:pPr>
                      <a:r>
                        <a:rPr lang="en-US" sz="2000" dirty="0" smtClean="0">
                          <a:latin typeface="Calibri"/>
                          <a:ea typeface="Times New Roman"/>
                          <a:cs typeface="Times New Roman"/>
                        </a:rPr>
                        <a:t>(215/230)</a:t>
                      </a:r>
                      <a:r>
                        <a:rPr lang="en-US" sz="2000" baseline="0" dirty="0" smtClean="0">
                          <a:latin typeface="Calibri"/>
                          <a:ea typeface="Times New Roman"/>
                          <a:cs typeface="Times New Roman"/>
                        </a:rPr>
                        <a:t> x 100= 93.5%</a:t>
                      </a:r>
                      <a:endParaRPr lang="en-US" sz="2000" dirty="0" smtClean="0">
                        <a:latin typeface="Calibri"/>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321648">
                <a:tc gridSpan="2">
                  <a:txBody>
                    <a:bodyPr/>
                    <a:lstStyle/>
                    <a:p>
                      <a:pPr marL="0" marR="0" algn="l">
                        <a:spcBef>
                          <a:spcPts val="0"/>
                        </a:spcBef>
                        <a:spcAft>
                          <a:spcPts val="120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2005013" marR="0" indent="-2005013" algn="l">
                        <a:spcBef>
                          <a:spcPts val="0"/>
                        </a:spcBef>
                        <a:spcAft>
                          <a:spcPts val="1200"/>
                        </a:spcAft>
                      </a:pPr>
                      <a:r>
                        <a:rPr lang="en-US" sz="2000" dirty="0" smtClean="0">
                          <a:latin typeface="Calibri"/>
                          <a:ea typeface="Times New Roman"/>
                          <a:cs typeface="Times New Roman"/>
                        </a:rPr>
                        <a:t>(114/130) x 100=87.7%</a:t>
                      </a: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385978">
                <a:tc gridSpan="2">
                  <a:txBody>
                    <a:bodyPr/>
                    <a:lstStyle/>
                    <a:p>
                      <a:pPr marL="0" marR="0" algn="l">
                        <a:spcBef>
                          <a:spcPts val="0"/>
                        </a:spcBef>
                        <a:spcAft>
                          <a:spcPts val="1200"/>
                        </a:spcAft>
                      </a:pPr>
                      <a:r>
                        <a:rPr lang="en-US" sz="2000" dirty="0" smtClean="0">
                          <a:latin typeface="Calibri" pitchFamily="34" charset="0"/>
                          <a:ea typeface="Times New Roman"/>
                          <a:cs typeface="Times New Roman"/>
                        </a:rPr>
                        <a:t>False positive</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0" marR="0" algn="l">
                        <a:spcBef>
                          <a:spcPts val="0"/>
                        </a:spcBef>
                        <a:spcAft>
                          <a:spcPts val="1200"/>
                        </a:spcAft>
                      </a:pPr>
                      <a:r>
                        <a:rPr lang="en-US" sz="2000" dirty="0" smtClean="0">
                          <a:latin typeface="Calibri" pitchFamily="34" charset="0"/>
                          <a:ea typeface="Times New Roman"/>
                          <a:cs typeface="Times New Roman"/>
                        </a:rPr>
                        <a:t>(16/130)</a:t>
                      </a:r>
                      <a:r>
                        <a:rPr lang="en-US" sz="2000" baseline="0" dirty="0" smtClean="0">
                          <a:latin typeface="Calibri" pitchFamily="34" charset="0"/>
                          <a:ea typeface="Times New Roman"/>
                          <a:cs typeface="Times New Roman"/>
                        </a:rPr>
                        <a:t> x 100=12.3%</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385978">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smtClean="0">
                          <a:latin typeface="Calibri" pitchFamily="34" charset="0"/>
                          <a:ea typeface="Times New Roman"/>
                          <a:cs typeface="Times New Roman"/>
                        </a:rPr>
                        <a:t>False negative</a:t>
                      </a:r>
                    </a:p>
                  </a:txBody>
                  <a:tcPr marL="68580" marR="68580" marT="0" marB="0">
                    <a:lnL>
                      <a:noFill/>
                    </a:lnL>
                    <a:lnR>
                      <a:noFill/>
                    </a:lnR>
                    <a:lnT>
                      <a:noFill/>
                    </a:lnT>
                    <a:lnB>
                      <a:noFill/>
                    </a:lnB>
                  </a:tcPr>
                </a:tc>
                <a:tc hMerge="1">
                  <a:txBody>
                    <a:bodyPr/>
                    <a:lstStyle/>
                    <a:p>
                      <a:endParaRPr lang="en-US"/>
                    </a:p>
                  </a:txBody>
                  <a:tcPr/>
                </a:tc>
                <a:tc gridSpan="3">
                  <a:txBody>
                    <a:bodyPr/>
                    <a:lstStyle/>
                    <a:p>
                      <a:pPr marL="2005013" marR="0" indent="-2005013" algn="l">
                        <a:spcBef>
                          <a:spcPts val="0"/>
                        </a:spcBef>
                        <a:spcAft>
                          <a:spcPts val="1200"/>
                        </a:spcAft>
                      </a:pPr>
                      <a:r>
                        <a:rPr lang="en-US" sz="2000" dirty="0" smtClean="0">
                          <a:latin typeface="Calibri" pitchFamily="34" charset="0"/>
                          <a:ea typeface="Times New Roman"/>
                          <a:cs typeface="Times New Roman"/>
                        </a:rPr>
                        <a:t>(15/230) x100= 6.5%</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385978">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err="1" smtClean="0">
                          <a:latin typeface="Calibri" pitchFamily="34" charset="0"/>
                          <a:ea typeface="Times New Roman"/>
                          <a:cs typeface="Times New Roman"/>
                        </a:rPr>
                        <a:t>Pv+ve</a:t>
                      </a: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2005013" marR="0" indent="-2005013" algn="l">
                        <a:spcBef>
                          <a:spcPts val="0"/>
                        </a:spcBef>
                        <a:spcAft>
                          <a:spcPts val="1200"/>
                        </a:spcAft>
                      </a:pPr>
                      <a:r>
                        <a:rPr lang="en-US" sz="2000" dirty="0" smtClean="0">
                          <a:latin typeface="Calibri" pitchFamily="34" charset="0"/>
                          <a:ea typeface="Times New Roman"/>
                          <a:cs typeface="Times New Roman"/>
                        </a:rPr>
                        <a:t>(215/231)</a:t>
                      </a:r>
                      <a:r>
                        <a:rPr lang="en-US" sz="2000" baseline="0" dirty="0" smtClean="0">
                          <a:latin typeface="Calibri" pitchFamily="34" charset="0"/>
                          <a:ea typeface="Times New Roman"/>
                          <a:cs typeface="Times New Roman"/>
                        </a:rPr>
                        <a:t> x 100=93.1%</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385978">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err="1" smtClean="0">
                          <a:latin typeface="Calibri" pitchFamily="34" charset="0"/>
                          <a:ea typeface="Times New Roman"/>
                          <a:cs typeface="Times New Roman"/>
                        </a:rPr>
                        <a:t>Pv-ve</a:t>
                      </a: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2005013" marR="0" indent="-2005013" algn="l" defTabSz="914400" rtl="0" eaLnBrk="1" fontAlgn="auto" latinLnBrk="0" hangingPunct="1">
                        <a:lnSpc>
                          <a:spcPct val="100000"/>
                        </a:lnSpc>
                        <a:spcBef>
                          <a:spcPts val="0"/>
                        </a:spcBef>
                        <a:spcAft>
                          <a:spcPts val="1200"/>
                        </a:spcAft>
                        <a:buClrTx/>
                        <a:buSzTx/>
                        <a:buFontTx/>
                        <a:buNone/>
                        <a:tabLst/>
                        <a:defRPr/>
                      </a:pPr>
                      <a:r>
                        <a:rPr lang="en-US" sz="2000" dirty="0" smtClean="0">
                          <a:latin typeface="Calibri" pitchFamily="34" charset="0"/>
                          <a:ea typeface="Times New Roman"/>
                          <a:cs typeface="Times New Roman"/>
                        </a:rPr>
                        <a:t>(114/129)</a:t>
                      </a:r>
                      <a:r>
                        <a:rPr lang="en-US" sz="2000" baseline="0" dirty="0" smtClean="0">
                          <a:latin typeface="Calibri" pitchFamily="34" charset="0"/>
                          <a:ea typeface="Times New Roman"/>
                          <a:cs typeface="Times New Roman"/>
                        </a:rPr>
                        <a:t> x100= 88.4%</a:t>
                      </a: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4572000" y="2498"/>
            <a:ext cx="4459730" cy="6703102"/>
          </a:xfrm>
        </p:spPr>
        <p:txBody>
          <a:bodyPr>
            <a:noAutofit/>
          </a:bodyPr>
          <a:lstStyle/>
          <a:p>
            <a:pPr marL="0" lvl="1" indent="0" algn="justLow">
              <a:lnSpc>
                <a:spcPct val="150000"/>
              </a:lnSpc>
              <a:spcBef>
                <a:spcPts val="0"/>
              </a:spcBef>
              <a:spcAft>
                <a:spcPts val="600"/>
              </a:spcAft>
              <a:buNone/>
            </a:pPr>
            <a:r>
              <a:rPr lang="en-US" sz="2000" dirty="0" smtClean="0"/>
              <a:t>The test is suitable for screening because its high sensitivity and predictive value positive</a:t>
            </a:r>
          </a:p>
          <a:p>
            <a:pPr marL="0" lvl="1" indent="0" algn="justLow">
              <a:lnSpc>
                <a:spcPct val="150000"/>
              </a:lnSpc>
              <a:spcBef>
                <a:spcPts val="0"/>
              </a:spcBef>
              <a:spcAft>
                <a:spcPts val="600"/>
              </a:spcAft>
              <a:buNone/>
            </a:pPr>
            <a:r>
              <a:rPr lang="en-US" sz="2000" dirty="0" smtClean="0"/>
              <a:t>The test is capable to identify correctly 93.5% of those with MI and 93.1% of those positive by the test have MI. </a:t>
            </a:r>
          </a:p>
          <a:p>
            <a:pPr marL="0" lvl="1" indent="0" algn="justLow">
              <a:lnSpc>
                <a:spcPct val="150000"/>
              </a:lnSpc>
              <a:spcBef>
                <a:spcPts val="0"/>
              </a:spcBef>
              <a:spcAft>
                <a:spcPts val="600"/>
              </a:spcAft>
              <a:buNone/>
            </a:pPr>
            <a:r>
              <a:rPr lang="en-US" sz="2000" dirty="0" smtClean="0"/>
              <a:t>Its specificity and predictive value negative are still good but lower than sensitivity and predictive value positive as CK may be elevated in association with other conditions. </a:t>
            </a:r>
          </a:p>
          <a:p>
            <a:pPr marL="0" lvl="1" indent="0" algn="justLow">
              <a:lnSpc>
                <a:spcPct val="150000"/>
              </a:lnSpc>
              <a:spcBef>
                <a:spcPts val="0"/>
              </a:spcBef>
              <a:spcAft>
                <a:spcPts val="600"/>
              </a:spcAft>
              <a:buNone/>
            </a:pPr>
            <a:r>
              <a:rPr lang="en-US" sz="2000" dirty="0" smtClean="0"/>
              <a:t>Those who receive false reassurance are only 6.5% of those tested negative by the test</a:t>
            </a:r>
          </a:p>
          <a:p>
            <a:pPr marL="365760" lvl="1" indent="0" algn="justLow">
              <a:lnSpc>
                <a:spcPct val="150000"/>
              </a:lnSpc>
              <a:spcBef>
                <a:spcPts val="0"/>
              </a:spcBef>
              <a:buNone/>
            </a:pPr>
            <a:endParaRPr lang="en-US" sz="2100" dirty="0" smtClean="0"/>
          </a:p>
          <a:p>
            <a:pPr marL="365760" lvl="1" indent="0" algn="justLow">
              <a:lnSpc>
                <a:spcPct val="150000"/>
              </a:lnSpc>
              <a:spcBef>
                <a:spcPts val="0"/>
              </a:spcBef>
              <a:buNone/>
            </a:pPr>
            <a:endParaRPr lang="en-US" sz="2100" dirty="0"/>
          </a:p>
        </p:txBody>
      </p:sp>
    </p:spTree>
    <p:extLst>
      <p:ext uri="{BB962C8B-B14F-4D97-AF65-F5344CB8AC3E}">
        <p14:creationId xmlns:p14="http://schemas.microsoft.com/office/powerpoint/2010/main" val="42259860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86000" y="3962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EXERCISE -3</a:t>
            </a:r>
            <a:endParaRPr lang="en-US" sz="5400" dirty="0">
              <a:solidFill>
                <a:schemeClr val="tx1"/>
              </a:solidFill>
            </a:endParaRP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18</a:t>
            </a:fld>
            <a:endParaRPr lang="en-US" smtClean="0"/>
          </a:p>
        </p:txBody>
      </p:sp>
      <p:sp>
        <p:nvSpPr>
          <p:cNvPr id="7" name="Rectangle 2"/>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6554002"/>
              </p:ext>
            </p:extLst>
          </p:nvPr>
        </p:nvGraphicFramePr>
        <p:xfrm>
          <a:off x="304800" y="990601"/>
          <a:ext cx="3801882" cy="4800983"/>
        </p:xfrm>
        <a:graphic>
          <a:graphicData uri="http://schemas.openxmlformats.org/drawingml/2006/table">
            <a:tbl>
              <a:tblPr/>
              <a:tblGrid>
                <a:gridCol w="1068133"/>
                <a:gridCol w="445846"/>
                <a:gridCol w="484792"/>
                <a:gridCol w="930638"/>
                <a:gridCol w="872473"/>
              </a:tblGrid>
              <a:tr h="337731">
                <a:tc rowSpan="2">
                  <a:txBody>
                    <a:bodyPr/>
                    <a:lstStyle/>
                    <a:p>
                      <a:pPr marL="0" marR="0" algn="ctr">
                        <a:spcBef>
                          <a:spcPts val="0"/>
                        </a:spcBef>
                        <a:spcAft>
                          <a:spcPts val="0"/>
                        </a:spcAft>
                      </a:pPr>
                      <a:r>
                        <a:rPr lang="en-US" sz="2000" dirty="0" smtClean="0">
                          <a:latin typeface="Calibri" pitchFamily="34" charset="0"/>
                          <a:ea typeface="Times New Roman"/>
                          <a:cs typeface="Times New Roman"/>
                        </a:rPr>
                        <a:t>Bleeding</a:t>
                      </a:r>
                      <a:endParaRPr lang="en-US" sz="2000" dirty="0">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2000" dirty="0" smtClean="0">
                          <a:latin typeface="Calibri" pitchFamily="34" charset="0"/>
                          <a:ea typeface="Times New Roman"/>
                          <a:cs typeface="Times New Roman"/>
                        </a:rPr>
                        <a:t>Uterine cancer </a:t>
                      </a:r>
                      <a:endParaRPr lang="en-US" sz="2000" dirty="0">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8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a:spcBef>
                          <a:spcPts val="0"/>
                        </a:spcBef>
                        <a:spcAft>
                          <a:spcPts val="0"/>
                        </a:spcAft>
                      </a:pPr>
                      <a:r>
                        <a:rPr lang="en-US" sz="2000" dirty="0">
                          <a:latin typeface="Calibri" pitchFamily="34" charset="0"/>
                          <a:ea typeface="Times New Roman"/>
                          <a:cs typeface="Times New Roman"/>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483">
                <a:tc vMerge="1">
                  <a:txBody>
                    <a:bodyPr/>
                    <a:lstStyle/>
                    <a:p>
                      <a:endParaRPr lang="en-US"/>
                    </a:p>
                  </a:txBody>
                  <a:tcPr/>
                </a:tc>
                <a:tc gridSpan="2">
                  <a:txBody>
                    <a:bodyPr/>
                    <a:lstStyle/>
                    <a:p>
                      <a:pPr marL="0" marR="0" algn="ctr">
                        <a:spcBef>
                          <a:spcPts val="0"/>
                        </a:spcBef>
                        <a:spcAft>
                          <a:spcPts val="0"/>
                        </a:spcAft>
                      </a:pPr>
                      <a:r>
                        <a:rPr lang="en-US" sz="2000" dirty="0">
                          <a:latin typeface="Calibri" pitchFamily="34" charset="0"/>
                          <a:ea typeface="Times New Roman"/>
                          <a:cs typeface="Times New Roman"/>
                        </a:rPr>
                        <a:t>Positive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8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latin typeface="Calibri" pitchFamily="34" charset="0"/>
                          <a:ea typeface="Times New Roman"/>
                          <a:cs typeface="Times New Roman"/>
                        </a:rPr>
                        <a:t>Negative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89483">
                <a:tc>
                  <a:txBody>
                    <a:bodyPr/>
                    <a:lstStyle/>
                    <a:p>
                      <a:pPr marL="0" marR="0" algn="justLow" rtl="0">
                        <a:spcBef>
                          <a:spcPts val="0"/>
                        </a:spcBef>
                        <a:spcAft>
                          <a:spcPts val="0"/>
                        </a:spcAft>
                      </a:pPr>
                      <a:r>
                        <a:rPr lang="en-US" sz="2000" dirty="0" smtClean="0">
                          <a:effectLst/>
                          <a:latin typeface="Calibri" pitchFamily="34" charset="0"/>
                          <a:ea typeface="Times New Roman"/>
                        </a:rPr>
                        <a:t>Positive</a:t>
                      </a:r>
                      <a:endParaRPr lang="en-US" sz="2000" dirty="0">
                        <a:effectLst/>
                        <a:latin typeface="Calibri" pitchFamily="34" charset="0"/>
                        <a:ea typeface="Times New Roman"/>
                      </a:endParaRPr>
                    </a:p>
                  </a:txBody>
                  <a:tcPr marL="52348" marR="52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algn="ctr">
                        <a:spcBef>
                          <a:spcPts val="0"/>
                        </a:spcBef>
                        <a:spcAft>
                          <a:spcPts val="0"/>
                        </a:spcAft>
                      </a:pPr>
                      <a:r>
                        <a:rPr lang="en-US" sz="2000" dirty="0" smtClean="0">
                          <a:latin typeface="Calibri" pitchFamily="34" charset="0"/>
                          <a:ea typeface="Times New Roman"/>
                          <a:cs typeface="Times New Roman"/>
                        </a:rPr>
                        <a:t>10</a:t>
                      </a:r>
                      <a:endParaRPr lang="en-US" sz="2000" dirty="0">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8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Calibri" pitchFamily="34" charset="0"/>
                          <a:ea typeface="Times New Roman"/>
                          <a:cs typeface="Times New Roman"/>
                        </a:rPr>
                        <a:t>40</a:t>
                      </a:r>
                      <a:endParaRPr lang="en-US" sz="2000" dirty="0">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Calibri" pitchFamily="34" charset="0"/>
                          <a:ea typeface="Times New Roman"/>
                          <a:cs typeface="Times New Roman"/>
                        </a:rPr>
                        <a:t>50</a:t>
                      </a:r>
                      <a:endParaRPr lang="en-US" sz="2000" dirty="0">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483">
                <a:tc>
                  <a:txBody>
                    <a:bodyPr/>
                    <a:lstStyle/>
                    <a:p>
                      <a:pPr marL="0" marR="0" algn="justLow" rtl="0">
                        <a:spcBef>
                          <a:spcPts val="0"/>
                        </a:spcBef>
                        <a:spcAft>
                          <a:spcPts val="0"/>
                        </a:spcAft>
                      </a:pPr>
                      <a:r>
                        <a:rPr lang="en-US" sz="2000" dirty="0" smtClean="0">
                          <a:effectLst/>
                          <a:latin typeface="Calibri" pitchFamily="34" charset="0"/>
                          <a:ea typeface="Times New Roman"/>
                        </a:rPr>
                        <a:t>Negative</a:t>
                      </a:r>
                      <a:endParaRPr lang="en-US" sz="2000" dirty="0">
                        <a:effectLst/>
                        <a:latin typeface="Calibri" pitchFamily="34" charset="0"/>
                        <a:ea typeface="Times New Roman"/>
                      </a:endParaRPr>
                    </a:p>
                  </a:txBody>
                  <a:tcPr marL="52348" marR="52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algn="ctr">
                        <a:spcBef>
                          <a:spcPts val="0"/>
                        </a:spcBef>
                        <a:spcAft>
                          <a:spcPts val="0"/>
                        </a:spcAft>
                      </a:pPr>
                      <a:r>
                        <a:rPr lang="en-US" sz="2000" dirty="0" smtClean="0">
                          <a:latin typeface="Calibri" pitchFamily="34" charset="0"/>
                          <a:ea typeface="Times New Roman"/>
                          <a:cs typeface="Times New Roman"/>
                        </a:rPr>
                        <a:t>5</a:t>
                      </a:r>
                      <a:endParaRPr lang="en-US" sz="2000" dirty="0">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8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Calibri" pitchFamily="34" charset="0"/>
                          <a:ea typeface="Times New Roman"/>
                          <a:cs typeface="Times New Roman"/>
                        </a:rPr>
                        <a:t>45</a:t>
                      </a:r>
                      <a:endParaRPr lang="en-US" sz="2000" dirty="0">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Calibri" pitchFamily="34" charset="0"/>
                          <a:ea typeface="Times New Roman"/>
                          <a:cs typeface="Times New Roman"/>
                        </a:rPr>
                        <a:t>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483">
                <a:tc>
                  <a:txBody>
                    <a:bodyPr/>
                    <a:lstStyle/>
                    <a:p>
                      <a:pPr marL="0" marR="0" algn="l">
                        <a:spcBef>
                          <a:spcPts val="0"/>
                        </a:spcBef>
                        <a:spcAft>
                          <a:spcPts val="0"/>
                        </a:spcAft>
                      </a:pPr>
                      <a:r>
                        <a:rPr lang="en-US" sz="2000" dirty="0">
                          <a:latin typeface="Calibri" pitchFamily="34" charset="0"/>
                          <a:ea typeface="Times New Roman"/>
                          <a:cs typeface="Times New Roman"/>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2000" dirty="0" smtClean="0">
                          <a:latin typeface="Calibri" pitchFamily="34" charset="0"/>
                          <a:ea typeface="Times New Roman"/>
                          <a:cs typeface="Times New Roman"/>
                        </a:rPr>
                        <a:t>15</a:t>
                      </a:r>
                      <a:endParaRPr lang="en-US" sz="2000" dirty="0">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8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Calibri" pitchFamily="34" charset="0"/>
                          <a:ea typeface="Times New Roman"/>
                          <a:cs typeface="Times New Roman"/>
                        </a:rPr>
                        <a:t>85</a:t>
                      </a:r>
                      <a:endParaRPr lang="en-US" sz="2000" dirty="0">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Calibri" pitchFamily="34" charset="0"/>
                          <a:ea typeface="Times New Roman"/>
                          <a:cs typeface="Times New Roman"/>
                        </a:rPr>
                        <a:t>100</a:t>
                      </a:r>
                      <a:endParaRPr lang="en-US" sz="2000" dirty="0">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483">
                <a:tc gridSpan="5">
                  <a:txBody>
                    <a:bodyPr/>
                    <a:lstStyle/>
                    <a:p>
                      <a:pPr marL="0" marR="0" algn="l">
                        <a:spcBef>
                          <a:spcPts val="0"/>
                        </a:spcBef>
                        <a:spcAft>
                          <a:spcPts val="0"/>
                        </a:spcAft>
                      </a:pPr>
                      <a:endParaRPr lang="en-US" sz="2000" dirty="0">
                        <a:latin typeface="Calibri" pitchFamily="34" charset="0"/>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1648">
                <a:tc gridSpan="2">
                  <a:txBody>
                    <a:bodyPr/>
                    <a:lstStyle/>
                    <a:p>
                      <a:pPr marL="0" marR="0" algn="l">
                        <a:spcBef>
                          <a:spcPts val="0"/>
                        </a:spcBef>
                        <a:spcAft>
                          <a:spcPts val="1200"/>
                        </a:spcAft>
                      </a:pPr>
                      <a:r>
                        <a:rPr lang="en-US" sz="2000" dirty="0" smtClean="0">
                          <a:latin typeface="Calibri" pitchFamily="34" charset="0"/>
                          <a:ea typeface="Times New Roman"/>
                          <a:cs typeface="Times New Roman"/>
                        </a:rPr>
                        <a:t>Sensitivity</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0" marR="0" algn="l">
                        <a:spcBef>
                          <a:spcPts val="0"/>
                        </a:spcBef>
                        <a:spcAft>
                          <a:spcPts val="1200"/>
                        </a:spcAft>
                      </a:pP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321648">
                <a:tc gridSpan="2">
                  <a:txBody>
                    <a:bodyPr/>
                    <a:lstStyle/>
                    <a:p>
                      <a:pPr marL="0" marR="0" algn="l">
                        <a:spcBef>
                          <a:spcPts val="0"/>
                        </a:spcBef>
                        <a:spcAft>
                          <a:spcPts val="1200"/>
                        </a:spcAft>
                      </a:pPr>
                      <a:r>
                        <a:rPr lang="en-US" sz="2000" dirty="0">
                          <a:latin typeface="Calibri" pitchFamily="34" charset="0"/>
                          <a:ea typeface="Times New Roman"/>
                          <a:cs typeface="Times New Roman"/>
                        </a:rPr>
                        <a:t>Specificity</a:t>
                      </a:r>
                    </a:p>
                  </a:txBody>
                  <a:tcPr marL="68580" marR="68580" marT="0" marB="0">
                    <a:lnL>
                      <a:noFill/>
                    </a:lnL>
                    <a:lnR>
                      <a:noFill/>
                    </a:lnR>
                    <a:lnT>
                      <a:noFill/>
                    </a:lnT>
                    <a:lnB>
                      <a:noFill/>
                    </a:lnB>
                  </a:tcPr>
                </a:tc>
                <a:tc hMerge="1">
                  <a:txBody>
                    <a:bodyPr/>
                    <a:lstStyle/>
                    <a:p>
                      <a:endParaRPr lang="en-US"/>
                    </a:p>
                  </a:txBody>
                  <a:tcPr/>
                </a:tc>
                <a:tc gridSpan="3">
                  <a:txBody>
                    <a:bodyPr/>
                    <a:lstStyle/>
                    <a:p>
                      <a:pPr marL="2005013" marR="0" indent="-2005013" algn="l">
                        <a:spcBef>
                          <a:spcPts val="0"/>
                        </a:spcBef>
                        <a:spcAft>
                          <a:spcPts val="1200"/>
                        </a:spcAft>
                      </a:pP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385978">
                <a:tc gridSpan="2">
                  <a:txBody>
                    <a:bodyPr/>
                    <a:lstStyle/>
                    <a:p>
                      <a:pPr marL="0" marR="0" algn="l">
                        <a:spcBef>
                          <a:spcPts val="0"/>
                        </a:spcBef>
                        <a:spcAft>
                          <a:spcPts val="1200"/>
                        </a:spcAft>
                      </a:pPr>
                      <a:r>
                        <a:rPr lang="en-US" sz="2000" dirty="0" smtClean="0">
                          <a:latin typeface="Calibri" pitchFamily="34" charset="0"/>
                          <a:ea typeface="Times New Roman"/>
                          <a:cs typeface="Times New Roman"/>
                        </a:rPr>
                        <a:t>False positive</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0" marR="0" algn="l">
                        <a:spcBef>
                          <a:spcPts val="0"/>
                        </a:spcBef>
                        <a:spcAft>
                          <a:spcPts val="1200"/>
                        </a:spcAft>
                      </a:pP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385978">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smtClean="0">
                          <a:latin typeface="Calibri" pitchFamily="34" charset="0"/>
                          <a:ea typeface="Times New Roman"/>
                          <a:cs typeface="Times New Roman"/>
                        </a:rPr>
                        <a:t>False negative</a:t>
                      </a:r>
                    </a:p>
                  </a:txBody>
                  <a:tcPr marL="68580" marR="68580" marT="0" marB="0">
                    <a:lnL>
                      <a:noFill/>
                    </a:lnL>
                    <a:lnR>
                      <a:noFill/>
                    </a:lnR>
                    <a:lnT>
                      <a:noFill/>
                    </a:lnT>
                    <a:lnB>
                      <a:noFill/>
                    </a:lnB>
                  </a:tcPr>
                </a:tc>
                <a:tc hMerge="1">
                  <a:txBody>
                    <a:bodyPr/>
                    <a:lstStyle/>
                    <a:p>
                      <a:endParaRPr lang="en-US"/>
                    </a:p>
                  </a:txBody>
                  <a:tcPr/>
                </a:tc>
                <a:tc gridSpan="3">
                  <a:txBody>
                    <a:bodyPr/>
                    <a:lstStyle/>
                    <a:p>
                      <a:pPr marL="2005013" marR="0" indent="-2005013" algn="l">
                        <a:spcBef>
                          <a:spcPts val="0"/>
                        </a:spcBef>
                        <a:spcAft>
                          <a:spcPts val="1200"/>
                        </a:spcAft>
                      </a:pP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385978">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err="1" smtClean="0">
                          <a:latin typeface="Calibri" pitchFamily="34" charset="0"/>
                          <a:ea typeface="Times New Roman"/>
                          <a:cs typeface="Times New Roman"/>
                        </a:rPr>
                        <a:t>Pv+ve</a:t>
                      </a: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2005013" marR="0" indent="-2005013" algn="l" defTabSz="914400" rtl="0" eaLnBrk="1" fontAlgn="auto" latinLnBrk="0" hangingPunct="1">
                        <a:lnSpc>
                          <a:spcPct val="100000"/>
                        </a:lnSpc>
                        <a:spcBef>
                          <a:spcPts val="0"/>
                        </a:spcBef>
                        <a:spcAft>
                          <a:spcPts val="1200"/>
                        </a:spcAft>
                        <a:buClrTx/>
                        <a:buSzTx/>
                        <a:buFontTx/>
                        <a:buNone/>
                        <a:tabLst/>
                        <a:defRPr/>
                      </a:pP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385978">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err="1" smtClean="0">
                          <a:latin typeface="Calibri" pitchFamily="34" charset="0"/>
                          <a:ea typeface="Times New Roman"/>
                          <a:cs typeface="Times New Roman"/>
                        </a:rPr>
                        <a:t>Pv-ve</a:t>
                      </a: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2005013" marR="0" indent="-2005013" algn="l" defTabSz="914400" rtl="0" eaLnBrk="1" fontAlgn="auto" latinLnBrk="0" hangingPunct="1">
                        <a:lnSpc>
                          <a:spcPct val="100000"/>
                        </a:lnSpc>
                        <a:spcBef>
                          <a:spcPts val="0"/>
                        </a:spcBef>
                        <a:spcAft>
                          <a:spcPts val="1200"/>
                        </a:spcAft>
                        <a:buClrTx/>
                        <a:buSzTx/>
                        <a:buFontTx/>
                        <a:buNone/>
                        <a:tabLst/>
                        <a:defRPr/>
                      </a:pP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4513835" y="838200"/>
            <a:ext cx="4227071" cy="5029200"/>
          </a:xfrm>
        </p:spPr>
        <p:txBody>
          <a:bodyPr>
            <a:noAutofit/>
          </a:bodyPr>
          <a:lstStyle/>
          <a:p>
            <a:pPr marL="365760" lvl="1" indent="0" algn="justLow">
              <a:lnSpc>
                <a:spcPct val="150000"/>
              </a:lnSpc>
              <a:spcBef>
                <a:spcPts val="0"/>
              </a:spcBef>
              <a:buNone/>
            </a:pPr>
            <a:r>
              <a:rPr lang="en-US" sz="2100" dirty="0" smtClean="0"/>
              <a:t>The opposite table portrays the results of confirmation of the diagnosis of uterine cancer among 50 women who presented with bleeding and 50% who did not report bleeding.</a:t>
            </a:r>
          </a:p>
          <a:p>
            <a:pPr marL="365760" lvl="1" indent="0" algn="justLow">
              <a:lnSpc>
                <a:spcPct val="150000"/>
              </a:lnSpc>
              <a:spcBef>
                <a:spcPts val="0"/>
              </a:spcBef>
              <a:buNone/>
            </a:pPr>
            <a:endParaRPr lang="en-US" sz="2100" dirty="0"/>
          </a:p>
          <a:p>
            <a:pPr marL="365760" lvl="1" indent="0" algn="justLow">
              <a:lnSpc>
                <a:spcPct val="150000"/>
              </a:lnSpc>
              <a:spcBef>
                <a:spcPts val="0"/>
              </a:spcBef>
              <a:spcAft>
                <a:spcPts val="600"/>
              </a:spcAft>
              <a:buNone/>
            </a:pPr>
            <a:r>
              <a:rPr lang="en-US" sz="2100" dirty="0"/>
              <a:t>Compute and interpret the sensitivity, specificity, predictive values and false rates obtained by the test. </a:t>
            </a:r>
          </a:p>
        </p:txBody>
      </p:sp>
    </p:spTree>
    <p:extLst>
      <p:ext uri="{BB962C8B-B14F-4D97-AF65-F5344CB8AC3E}">
        <p14:creationId xmlns:p14="http://schemas.microsoft.com/office/powerpoint/2010/main" val="12488519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86000" y="3962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EXERCISE</a:t>
            </a:r>
            <a:r>
              <a:rPr lang="en-US" sz="5400" dirty="0" smtClean="0">
                <a:solidFill>
                  <a:schemeClr val="accent5">
                    <a:lumMod val="75000"/>
                  </a:schemeClr>
                </a:solidFill>
              </a:rPr>
              <a:t> -3</a:t>
            </a:r>
            <a:endParaRPr lang="en-US" sz="5400" dirty="0">
              <a:solidFill>
                <a:schemeClr val="accent5">
                  <a:lumMod val="75000"/>
                </a:schemeClr>
              </a:solidFill>
            </a:endParaRP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19</a:t>
            </a:fld>
            <a:endParaRPr lang="en-US" smtClean="0"/>
          </a:p>
        </p:txBody>
      </p:sp>
      <p:sp>
        <p:nvSpPr>
          <p:cNvPr id="7" name="Rectangle 2"/>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1813244164"/>
              </p:ext>
            </p:extLst>
          </p:nvPr>
        </p:nvGraphicFramePr>
        <p:xfrm>
          <a:off x="304800" y="990601"/>
          <a:ext cx="4114800" cy="4048939"/>
        </p:xfrm>
        <a:graphic>
          <a:graphicData uri="http://schemas.openxmlformats.org/drawingml/2006/table">
            <a:tbl>
              <a:tblPr/>
              <a:tblGrid>
                <a:gridCol w="1066800"/>
                <a:gridCol w="533400"/>
                <a:gridCol w="457200"/>
                <a:gridCol w="1143000"/>
                <a:gridCol w="914400"/>
              </a:tblGrid>
              <a:tr h="337731">
                <a:tc rowSpan="2">
                  <a:txBody>
                    <a:bodyPr/>
                    <a:lstStyle/>
                    <a:p>
                      <a:pPr marL="0" marR="0" algn="ctr">
                        <a:spcBef>
                          <a:spcPts val="0"/>
                        </a:spcBef>
                        <a:spcAft>
                          <a:spcPts val="0"/>
                        </a:spcAft>
                      </a:pPr>
                      <a:r>
                        <a:rPr lang="en-US" sz="2000" dirty="0" smtClean="0">
                          <a:latin typeface="Calibri" pitchFamily="34" charset="0"/>
                          <a:ea typeface="Times New Roman"/>
                          <a:cs typeface="Times New Roman"/>
                        </a:rPr>
                        <a:t>Bleeding</a:t>
                      </a:r>
                      <a:endParaRPr lang="en-US" sz="2000" dirty="0">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2000" dirty="0" smtClean="0">
                          <a:latin typeface="Calibri" pitchFamily="34" charset="0"/>
                          <a:ea typeface="Times New Roman"/>
                          <a:cs typeface="Times New Roman"/>
                        </a:rPr>
                        <a:t>Uterine cancer </a:t>
                      </a:r>
                      <a:endParaRPr lang="en-US" sz="2000" dirty="0">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8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a:spcBef>
                          <a:spcPts val="0"/>
                        </a:spcBef>
                        <a:spcAft>
                          <a:spcPts val="0"/>
                        </a:spcAft>
                      </a:pPr>
                      <a:r>
                        <a:rPr lang="en-US" sz="2000" dirty="0">
                          <a:latin typeface="Calibri" pitchFamily="34" charset="0"/>
                          <a:ea typeface="Times New Roman"/>
                          <a:cs typeface="Times New Roman"/>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483">
                <a:tc vMerge="1">
                  <a:txBody>
                    <a:bodyPr/>
                    <a:lstStyle/>
                    <a:p>
                      <a:endParaRPr lang="en-US"/>
                    </a:p>
                  </a:txBody>
                  <a:tcPr/>
                </a:tc>
                <a:tc gridSpan="2">
                  <a:txBody>
                    <a:bodyPr/>
                    <a:lstStyle/>
                    <a:p>
                      <a:pPr marL="0" marR="0" algn="ctr">
                        <a:spcBef>
                          <a:spcPts val="0"/>
                        </a:spcBef>
                        <a:spcAft>
                          <a:spcPts val="0"/>
                        </a:spcAft>
                      </a:pPr>
                      <a:r>
                        <a:rPr lang="en-US" sz="2000" dirty="0">
                          <a:latin typeface="Calibri" pitchFamily="34" charset="0"/>
                          <a:ea typeface="Times New Roman"/>
                          <a:cs typeface="Times New Roman"/>
                        </a:rPr>
                        <a:t>Positive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8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latin typeface="Calibri" pitchFamily="34" charset="0"/>
                          <a:ea typeface="Times New Roman"/>
                          <a:cs typeface="Times New Roman"/>
                        </a:rPr>
                        <a:t>Negative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89483">
                <a:tc>
                  <a:txBody>
                    <a:bodyPr/>
                    <a:lstStyle/>
                    <a:p>
                      <a:pPr marL="0" marR="0" algn="justLow" rtl="0">
                        <a:spcBef>
                          <a:spcPts val="0"/>
                        </a:spcBef>
                        <a:spcAft>
                          <a:spcPts val="0"/>
                        </a:spcAft>
                      </a:pPr>
                      <a:r>
                        <a:rPr lang="en-US" sz="2000" dirty="0" smtClean="0">
                          <a:effectLst/>
                          <a:latin typeface="Calibri" pitchFamily="34" charset="0"/>
                          <a:ea typeface="Times New Roman"/>
                        </a:rPr>
                        <a:t>Positive</a:t>
                      </a:r>
                      <a:endParaRPr lang="en-US" sz="2000" dirty="0">
                        <a:effectLst/>
                        <a:latin typeface="Calibri" pitchFamily="34" charset="0"/>
                        <a:ea typeface="Times New Roman"/>
                      </a:endParaRPr>
                    </a:p>
                  </a:txBody>
                  <a:tcPr marL="52348" marR="52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algn="ctr">
                        <a:spcBef>
                          <a:spcPts val="0"/>
                        </a:spcBef>
                        <a:spcAft>
                          <a:spcPts val="0"/>
                        </a:spcAft>
                      </a:pPr>
                      <a:r>
                        <a:rPr lang="en-US" sz="2000" dirty="0" smtClean="0">
                          <a:latin typeface="Calibri" pitchFamily="34" charset="0"/>
                          <a:ea typeface="Times New Roman"/>
                          <a:cs typeface="Times New Roman"/>
                        </a:rPr>
                        <a:t>10</a:t>
                      </a:r>
                      <a:endParaRPr lang="en-US" sz="2000" dirty="0">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8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Calibri" pitchFamily="34" charset="0"/>
                          <a:ea typeface="Times New Roman"/>
                          <a:cs typeface="Times New Roman"/>
                        </a:rPr>
                        <a:t>40</a:t>
                      </a:r>
                      <a:endParaRPr lang="en-US" sz="2000" dirty="0">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Calibri" pitchFamily="34" charset="0"/>
                          <a:ea typeface="Times New Roman"/>
                          <a:cs typeface="Times New Roman"/>
                        </a:rPr>
                        <a:t>50</a:t>
                      </a:r>
                      <a:endParaRPr lang="en-US" sz="2000" dirty="0">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483">
                <a:tc>
                  <a:txBody>
                    <a:bodyPr/>
                    <a:lstStyle/>
                    <a:p>
                      <a:pPr marL="0" marR="0" algn="justLow" rtl="0">
                        <a:spcBef>
                          <a:spcPts val="0"/>
                        </a:spcBef>
                        <a:spcAft>
                          <a:spcPts val="0"/>
                        </a:spcAft>
                      </a:pPr>
                      <a:r>
                        <a:rPr lang="en-US" sz="2000" dirty="0" smtClean="0">
                          <a:effectLst/>
                          <a:latin typeface="Calibri" pitchFamily="34" charset="0"/>
                          <a:ea typeface="Times New Roman"/>
                        </a:rPr>
                        <a:t>Negative</a:t>
                      </a:r>
                      <a:endParaRPr lang="en-US" sz="2000" dirty="0">
                        <a:effectLst/>
                        <a:latin typeface="Calibri" pitchFamily="34" charset="0"/>
                        <a:ea typeface="Times New Roman"/>
                      </a:endParaRPr>
                    </a:p>
                  </a:txBody>
                  <a:tcPr marL="52348" marR="52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algn="ctr">
                        <a:spcBef>
                          <a:spcPts val="0"/>
                        </a:spcBef>
                        <a:spcAft>
                          <a:spcPts val="0"/>
                        </a:spcAft>
                      </a:pPr>
                      <a:r>
                        <a:rPr lang="en-US" sz="2000" dirty="0" smtClean="0">
                          <a:latin typeface="Calibri" pitchFamily="34" charset="0"/>
                          <a:ea typeface="Times New Roman"/>
                          <a:cs typeface="Times New Roman"/>
                        </a:rPr>
                        <a:t>5</a:t>
                      </a:r>
                      <a:endParaRPr lang="en-US" sz="2000" dirty="0">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8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Calibri" pitchFamily="34" charset="0"/>
                          <a:ea typeface="Times New Roman"/>
                          <a:cs typeface="Times New Roman"/>
                        </a:rPr>
                        <a:t>45</a:t>
                      </a:r>
                      <a:endParaRPr lang="en-US" sz="2000" dirty="0">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Calibri" pitchFamily="34" charset="0"/>
                          <a:ea typeface="Times New Roman"/>
                          <a:cs typeface="Times New Roman"/>
                        </a:rPr>
                        <a:t>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483">
                <a:tc>
                  <a:txBody>
                    <a:bodyPr/>
                    <a:lstStyle/>
                    <a:p>
                      <a:pPr marL="0" marR="0" algn="l">
                        <a:spcBef>
                          <a:spcPts val="0"/>
                        </a:spcBef>
                        <a:spcAft>
                          <a:spcPts val="0"/>
                        </a:spcAft>
                      </a:pPr>
                      <a:r>
                        <a:rPr lang="en-US" sz="2000" dirty="0">
                          <a:latin typeface="Calibri" pitchFamily="34" charset="0"/>
                          <a:ea typeface="Times New Roman"/>
                          <a:cs typeface="Times New Roman"/>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2000" dirty="0" smtClean="0">
                          <a:latin typeface="Calibri" pitchFamily="34" charset="0"/>
                          <a:ea typeface="Times New Roman"/>
                          <a:cs typeface="Times New Roman"/>
                        </a:rPr>
                        <a:t>15</a:t>
                      </a:r>
                      <a:endParaRPr lang="en-US" sz="2000" dirty="0">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8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Calibri" pitchFamily="34" charset="0"/>
                          <a:ea typeface="Times New Roman"/>
                          <a:cs typeface="Times New Roman"/>
                        </a:rPr>
                        <a:t>85</a:t>
                      </a:r>
                      <a:endParaRPr lang="en-US" sz="2000" dirty="0">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Calibri" pitchFamily="34" charset="0"/>
                          <a:ea typeface="Times New Roman"/>
                          <a:cs typeface="Times New Roman"/>
                        </a:rPr>
                        <a:t>100</a:t>
                      </a:r>
                      <a:endParaRPr lang="en-US" sz="2000" dirty="0">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483">
                <a:tc gridSpan="5">
                  <a:txBody>
                    <a:bodyPr/>
                    <a:lstStyle/>
                    <a:p>
                      <a:pPr marL="0" marR="0" algn="l">
                        <a:spcBef>
                          <a:spcPts val="0"/>
                        </a:spcBef>
                        <a:spcAft>
                          <a:spcPts val="0"/>
                        </a:spcAft>
                      </a:pPr>
                      <a:endParaRPr lang="en-US" sz="2000" dirty="0">
                        <a:latin typeface="Calibri" pitchFamily="34" charset="0"/>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1648">
                <a:tc gridSpan="2">
                  <a:txBody>
                    <a:bodyPr/>
                    <a:lstStyle/>
                    <a:p>
                      <a:pPr marL="0" marR="0" algn="l">
                        <a:spcBef>
                          <a:spcPts val="0"/>
                        </a:spcBef>
                        <a:spcAft>
                          <a:spcPts val="1200"/>
                        </a:spcAft>
                      </a:pPr>
                      <a:r>
                        <a:rPr lang="en-US" sz="2000" dirty="0" smtClean="0">
                          <a:latin typeface="Calibri" pitchFamily="34" charset="0"/>
                          <a:ea typeface="Times New Roman"/>
                          <a:cs typeface="Times New Roman"/>
                        </a:rPr>
                        <a:t>Sensitivity</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0" marR="0" algn="l">
                        <a:spcBef>
                          <a:spcPts val="0"/>
                        </a:spcBef>
                        <a:spcAft>
                          <a:spcPts val="1200"/>
                        </a:spcAft>
                      </a:pPr>
                      <a:r>
                        <a:rPr lang="en-US" sz="2000" dirty="0" smtClean="0">
                          <a:latin typeface="Calibri" pitchFamily="34" charset="0"/>
                          <a:ea typeface="Times New Roman"/>
                          <a:cs typeface="Times New Roman"/>
                        </a:rPr>
                        <a:t>(10/15) x 100 = 66.7%</a:t>
                      </a: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321648">
                <a:tc gridSpan="2">
                  <a:txBody>
                    <a:bodyPr/>
                    <a:lstStyle/>
                    <a:p>
                      <a:pPr marL="0" marR="0" algn="l">
                        <a:spcBef>
                          <a:spcPts val="0"/>
                        </a:spcBef>
                        <a:spcAft>
                          <a:spcPts val="1200"/>
                        </a:spcAft>
                      </a:pPr>
                      <a:r>
                        <a:rPr lang="en-US" sz="2000" dirty="0">
                          <a:latin typeface="Calibri" pitchFamily="34" charset="0"/>
                          <a:ea typeface="Times New Roman"/>
                          <a:cs typeface="Times New Roman"/>
                        </a:rPr>
                        <a:t>Specificity</a:t>
                      </a:r>
                    </a:p>
                  </a:txBody>
                  <a:tcPr marL="68580" marR="68580" marT="0" marB="0">
                    <a:lnL>
                      <a:noFill/>
                    </a:lnL>
                    <a:lnR>
                      <a:noFill/>
                    </a:lnR>
                    <a:lnT>
                      <a:noFill/>
                    </a:lnT>
                    <a:lnB>
                      <a:noFill/>
                    </a:lnB>
                  </a:tcPr>
                </a:tc>
                <a:tc hMerge="1">
                  <a:txBody>
                    <a:bodyPr/>
                    <a:lstStyle/>
                    <a:p>
                      <a:endParaRPr lang="en-US"/>
                    </a:p>
                  </a:txBody>
                  <a:tcPr/>
                </a:tc>
                <a:tc gridSpan="3">
                  <a:txBody>
                    <a:bodyPr/>
                    <a:lstStyle/>
                    <a:p>
                      <a:pPr marL="2005013" marR="0" indent="-2005013" algn="l">
                        <a:spcBef>
                          <a:spcPts val="0"/>
                        </a:spcBef>
                        <a:spcAft>
                          <a:spcPts val="1200"/>
                        </a:spcAft>
                      </a:pPr>
                      <a:r>
                        <a:rPr lang="en-US" sz="2000" dirty="0" smtClean="0">
                          <a:latin typeface="Calibri" pitchFamily="34" charset="0"/>
                          <a:ea typeface="Times New Roman"/>
                          <a:cs typeface="Times New Roman"/>
                        </a:rPr>
                        <a:t>(45/85) x 100 = 77.5%</a:t>
                      </a: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385978">
                <a:tc gridSpan="2">
                  <a:txBody>
                    <a:bodyPr/>
                    <a:lstStyle/>
                    <a:p>
                      <a:pPr marL="0" marR="0" algn="l">
                        <a:spcBef>
                          <a:spcPts val="0"/>
                        </a:spcBef>
                        <a:spcAft>
                          <a:spcPts val="1200"/>
                        </a:spcAft>
                      </a:pPr>
                      <a:r>
                        <a:rPr lang="en-US" sz="2000" dirty="0" smtClean="0">
                          <a:latin typeface="Calibri" pitchFamily="34" charset="0"/>
                          <a:ea typeface="Times New Roman"/>
                          <a:cs typeface="Times New Roman"/>
                        </a:rPr>
                        <a:t>False positive</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0" marR="0" algn="l">
                        <a:spcBef>
                          <a:spcPts val="0"/>
                        </a:spcBef>
                        <a:spcAft>
                          <a:spcPts val="1200"/>
                        </a:spcAft>
                      </a:pPr>
                      <a:r>
                        <a:rPr lang="en-US" sz="2000" dirty="0" smtClean="0">
                          <a:latin typeface="Calibri" pitchFamily="34" charset="0"/>
                          <a:ea typeface="Times New Roman"/>
                          <a:cs typeface="Times New Roman"/>
                        </a:rPr>
                        <a:t>(40/85) x 100 = 47.1%</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385978">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smtClean="0">
                          <a:latin typeface="Calibri" pitchFamily="34" charset="0"/>
                          <a:ea typeface="Times New Roman"/>
                          <a:cs typeface="Times New Roman"/>
                        </a:rPr>
                        <a:t>False negative</a:t>
                      </a:r>
                    </a:p>
                  </a:txBody>
                  <a:tcPr marL="68580" marR="68580" marT="0" marB="0">
                    <a:lnL>
                      <a:noFill/>
                    </a:lnL>
                    <a:lnR>
                      <a:noFill/>
                    </a:lnR>
                    <a:lnT>
                      <a:noFill/>
                    </a:lnT>
                    <a:lnB>
                      <a:noFill/>
                    </a:lnB>
                  </a:tcPr>
                </a:tc>
                <a:tc hMerge="1">
                  <a:txBody>
                    <a:bodyPr/>
                    <a:lstStyle/>
                    <a:p>
                      <a:endParaRPr lang="en-US"/>
                    </a:p>
                  </a:txBody>
                  <a:tcPr/>
                </a:tc>
                <a:tc gridSpan="3">
                  <a:txBody>
                    <a:bodyPr/>
                    <a:lstStyle/>
                    <a:p>
                      <a:pPr marL="2005013" marR="0" indent="-2005013" algn="l">
                        <a:spcBef>
                          <a:spcPts val="0"/>
                        </a:spcBef>
                        <a:spcAft>
                          <a:spcPts val="1200"/>
                        </a:spcAft>
                      </a:pPr>
                      <a:r>
                        <a:rPr lang="en-US" sz="2000" dirty="0" smtClean="0">
                          <a:latin typeface="Calibri" pitchFamily="34" charset="0"/>
                          <a:ea typeface="Times New Roman"/>
                          <a:cs typeface="Times New Roman"/>
                        </a:rPr>
                        <a:t>(5/15) x 100 = 33.3%</a:t>
                      </a:r>
                      <a:endParaRPr lang="en-US" sz="2000" dirty="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385978">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err="1" smtClean="0">
                          <a:latin typeface="Calibri" pitchFamily="34" charset="0"/>
                          <a:ea typeface="Times New Roman"/>
                          <a:cs typeface="Times New Roman"/>
                        </a:rPr>
                        <a:t>Pv+ve</a:t>
                      </a: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2005013" marR="0" indent="-2005013" algn="l" defTabSz="914400" rtl="0" eaLnBrk="1" fontAlgn="auto" latinLnBrk="0" hangingPunct="1">
                        <a:lnSpc>
                          <a:spcPct val="100000"/>
                        </a:lnSpc>
                        <a:spcBef>
                          <a:spcPts val="0"/>
                        </a:spcBef>
                        <a:spcAft>
                          <a:spcPts val="1200"/>
                        </a:spcAft>
                        <a:buClrTx/>
                        <a:buSzTx/>
                        <a:buFontTx/>
                        <a:buNone/>
                        <a:tabLst/>
                        <a:defRPr/>
                      </a:pPr>
                      <a:r>
                        <a:rPr lang="en-US" sz="2000" dirty="0" smtClean="0">
                          <a:latin typeface="Calibri" pitchFamily="34" charset="0"/>
                          <a:ea typeface="Times New Roman"/>
                          <a:cs typeface="Times New Roman"/>
                        </a:rPr>
                        <a:t>(10/50) x 100 =20%</a:t>
                      </a: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385978">
                <a:tc gridSpan="2">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err="1" smtClean="0">
                          <a:latin typeface="Calibri" pitchFamily="34" charset="0"/>
                          <a:ea typeface="Times New Roman"/>
                          <a:cs typeface="Times New Roman"/>
                        </a:rPr>
                        <a:t>Pv-ve</a:t>
                      </a: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2005013" marR="0" indent="-2005013" algn="l" defTabSz="914400" rtl="0" eaLnBrk="1" fontAlgn="auto" latinLnBrk="0" hangingPunct="1">
                        <a:lnSpc>
                          <a:spcPct val="100000"/>
                        </a:lnSpc>
                        <a:spcBef>
                          <a:spcPts val="0"/>
                        </a:spcBef>
                        <a:spcAft>
                          <a:spcPts val="1200"/>
                        </a:spcAft>
                        <a:buClrTx/>
                        <a:buSzTx/>
                        <a:buFontTx/>
                        <a:buNone/>
                        <a:tabLst/>
                        <a:defRPr/>
                      </a:pPr>
                      <a:r>
                        <a:rPr lang="en-US" sz="2000" dirty="0" smtClean="0">
                          <a:latin typeface="Calibri" pitchFamily="34" charset="0"/>
                          <a:ea typeface="Times New Roman"/>
                          <a:cs typeface="Times New Roman"/>
                        </a:rPr>
                        <a:t>(45/50)</a:t>
                      </a:r>
                      <a:r>
                        <a:rPr lang="en-US" sz="2000" baseline="0" dirty="0" smtClean="0">
                          <a:latin typeface="Calibri" pitchFamily="34" charset="0"/>
                          <a:ea typeface="Times New Roman"/>
                          <a:cs typeface="Times New Roman"/>
                        </a:rPr>
                        <a:t> x 100= 90%</a:t>
                      </a:r>
                      <a:endParaRPr lang="en-US" sz="2000" dirty="0" smtClean="0">
                        <a:latin typeface="Calibri" pitchFamily="34" charset="0"/>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4648199" y="228600"/>
            <a:ext cx="4500797" cy="5867400"/>
          </a:xfrm>
        </p:spPr>
        <p:txBody>
          <a:bodyPr>
            <a:noAutofit/>
          </a:bodyPr>
          <a:lstStyle/>
          <a:p>
            <a:pPr marL="60325" lvl="1" indent="0" algn="justLow">
              <a:lnSpc>
                <a:spcPct val="150000"/>
              </a:lnSpc>
              <a:spcBef>
                <a:spcPts val="0"/>
              </a:spcBef>
              <a:spcAft>
                <a:spcPts val="1200"/>
              </a:spcAft>
              <a:buNone/>
            </a:pPr>
            <a:r>
              <a:rPr lang="en-US" sz="2000" dirty="0" smtClean="0"/>
              <a:t>Bleeding has a low specificity and much lower sensitivity in indicating the presence of uterine cancer.</a:t>
            </a:r>
          </a:p>
          <a:p>
            <a:pPr marL="60325" lvl="1" indent="0" algn="justLow">
              <a:lnSpc>
                <a:spcPct val="150000"/>
              </a:lnSpc>
              <a:spcBef>
                <a:spcPts val="0"/>
              </a:spcBef>
              <a:spcAft>
                <a:spcPts val="1200"/>
              </a:spcAft>
              <a:buNone/>
            </a:pPr>
            <a:r>
              <a:rPr lang="en-US" sz="2000" dirty="0" smtClean="0"/>
              <a:t>Its false positive rate means that nearly 50% of the women will be subjected to a series of investigation at high cost and they will be negative</a:t>
            </a:r>
          </a:p>
          <a:p>
            <a:pPr marL="60325" lvl="1" indent="0" algn="justLow">
              <a:lnSpc>
                <a:spcPct val="150000"/>
              </a:lnSpc>
              <a:spcBef>
                <a:spcPts val="0"/>
              </a:spcBef>
              <a:spcAft>
                <a:spcPts val="1200"/>
              </a:spcAft>
              <a:buNone/>
            </a:pPr>
            <a:r>
              <a:rPr lang="en-US" sz="2000" dirty="0" smtClean="0"/>
              <a:t>Like wise, 33.3% of the women who are not presenting with bleeding will receive a false reassurance that they are free </a:t>
            </a:r>
          </a:p>
          <a:p>
            <a:pPr marL="60325" lvl="1" indent="0" algn="justLow">
              <a:lnSpc>
                <a:spcPct val="150000"/>
              </a:lnSpc>
              <a:spcBef>
                <a:spcPts val="0"/>
              </a:spcBef>
              <a:spcAft>
                <a:spcPts val="1200"/>
              </a:spcAft>
              <a:buNone/>
            </a:pPr>
            <a:r>
              <a:rPr lang="en-US" sz="2000" dirty="0" smtClean="0"/>
              <a:t>On the contrary, the absence of bleeding means a high probability (0.90) that they are free from uterine cancer</a:t>
            </a:r>
            <a:endParaRPr lang="en-US" sz="2000" dirty="0"/>
          </a:p>
        </p:txBody>
      </p:sp>
    </p:spTree>
    <p:extLst>
      <p:ext uri="{BB962C8B-B14F-4D97-AF65-F5344CB8AC3E}">
        <p14:creationId xmlns:p14="http://schemas.microsoft.com/office/powerpoint/2010/main" val="1374409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787932" y="-740096"/>
            <a:ext cx="798618" cy="3955210"/>
          </a:xfrm>
          <a:noFill/>
          <a:effectLst>
            <a:softEdge rad="127000"/>
          </a:effectLst>
        </p:spPr>
        <p:txBody>
          <a:bodyPr vert="vert270">
            <a:normAutofit fontScale="40000" lnSpcReduction="20000"/>
          </a:bodyPr>
          <a:lstStyle/>
          <a:p>
            <a:pPr algn="ctr"/>
            <a:r>
              <a:rPr lang="en-US" sz="5400" dirty="0" smtClean="0">
                <a:solidFill>
                  <a:schemeClr val="tx1"/>
                </a:solidFill>
              </a:rPr>
              <a:t>PERFORMANCE OBJECTIVES</a:t>
            </a:r>
            <a:endParaRPr lang="en-US" sz="5400" dirty="0">
              <a:solidFill>
                <a:schemeClr val="tx1"/>
              </a:solidFill>
            </a:endParaRPr>
          </a:p>
        </p:txBody>
      </p:sp>
      <p:sp>
        <p:nvSpPr>
          <p:cNvPr id="4" name="Content Placeholder 3"/>
          <p:cNvSpPr>
            <a:spLocks noGrp="1"/>
          </p:cNvSpPr>
          <p:nvPr>
            <p:ph sz="quarter" idx="1"/>
          </p:nvPr>
        </p:nvSpPr>
        <p:spPr>
          <a:xfrm>
            <a:off x="838200" y="1905000"/>
            <a:ext cx="6409383" cy="4191000"/>
          </a:xfrm>
        </p:spPr>
        <p:txBody>
          <a:bodyPr>
            <a:noAutofit/>
          </a:bodyPr>
          <a:lstStyle/>
          <a:p>
            <a:pPr marL="0" lvl="0" indent="0">
              <a:spcBef>
                <a:spcPts val="1800"/>
              </a:spcBef>
              <a:buNone/>
            </a:pPr>
            <a:r>
              <a:rPr lang="en-US" sz="2400" dirty="0" smtClean="0"/>
              <a:t>Compute and interpret </a:t>
            </a:r>
          </a:p>
          <a:p>
            <a:pPr lvl="0">
              <a:spcBef>
                <a:spcPts val="1800"/>
              </a:spcBef>
              <a:buFont typeface="Arial" pitchFamily="34" charset="0"/>
              <a:buChar char="•"/>
            </a:pPr>
            <a:r>
              <a:rPr lang="en-US" sz="2400" dirty="0" smtClean="0"/>
              <a:t>Sensitivity</a:t>
            </a:r>
          </a:p>
          <a:p>
            <a:pPr lvl="0">
              <a:spcBef>
                <a:spcPts val="1800"/>
              </a:spcBef>
              <a:buFont typeface="Arial" pitchFamily="34" charset="0"/>
              <a:buChar char="•"/>
            </a:pPr>
            <a:r>
              <a:rPr lang="en-US" sz="2400" dirty="0" smtClean="0"/>
              <a:t>Specificity</a:t>
            </a:r>
          </a:p>
          <a:p>
            <a:pPr lvl="0">
              <a:spcBef>
                <a:spcPts val="1800"/>
              </a:spcBef>
              <a:buFont typeface="Arial" pitchFamily="34" charset="0"/>
              <a:buChar char="•"/>
            </a:pPr>
            <a:r>
              <a:rPr lang="en-US" sz="2400" dirty="0" smtClean="0"/>
              <a:t>Predictive value positive</a:t>
            </a:r>
          </a:p>
          <a:p>
            <a:pPr lvl="0">
              <a:spcBef>
                <a:spcPts val="1800"/>
              </a:spcBef>
              <a:buFont typeface="Arial" pitchFamily="34" charset="0"/>
              <a:buChar char="•"/>
            </a:pPr>
            <a:r>
              <a:rPr lang="en-US" sz="2400" dirty="0" smtClean="0"/>
              <a:t>Predictive value negative</a:t>
            </a:r>
          </a:p>
          <a:p>
            <a:pPr lvl="0">
              <a:spcBef>
                <a:spcPts val="1800"/>
              </a:spcBef>
              <a:buFont typeface="Arial" pitchFamily="34" charset="0"/>
              <a:buChar char="•"/>
            </a:pPr>
            <a:r>
              <a:rPr lang="en-US" sz="2400" dirty="0" smtClean="0"/>
              <a:t>False positive rate</a:t>
            </a:r>
          </a:p>
          <a:p>
            <a:pPr lvl="0">
              <a:spcBef>
                <a:spcPts val="1800"/>
              </a:spcBef>
              <a:buFont typeface="Arial" pitchFamily="34" charset="0"/>
              <a:buChar char="•"/>
            </a:pPr>
            <a:r>
              <a:rPr lang="en-US" sz="2400" dirty="0" smtClean="0"/>
              <a:t>False negative rate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685800" y="1905000"/>
            <a:ext cx="8001000" cy="4419600"/>
          </a:xfrm>
        </p:spPr>
        <p:txBody>
          <a:bodyPr rtlCol="0">
            <a:normAutofit/>
          </a:bodyPr>
          <a:lstStyle/>
          <a:p>
            <a:pPr algn="ctr" eaLnBrk="1" fontAlgn="auto" hangingPunct="1">
              <a:spcAft>
                <a:spcPts val="0"/>
              </a:spcAft>
              <a:buFont typeface="Arial" pitchFamily="34" charset="0"/>
              <a:buNone/>
              <a:defRPr/>
            </a:pPr>
            <a:endParaRPr lang="en-US" b="1" dirty="0" smtClean="0"/>
          </a:p>
          <a:p>
            <a:pPr algn="justLow">
              <a:lnSpc>
                <a:spcPct val="150000"/>
              </a:lnSpc>
              <a:spcBef>
                <a:spcPts val="1200"/>
              </a:spcBef>
              <a:spcAft>
                <a:spcPts val="1200"/>
              </a:spcAft>
              <a:buFontTx/>
              <a:buNone/>
              <a:defRPr/>
            </a:pPr>
            <a:r>
              <a:rPr lang="en-US" sz="2400" dirty="0" smtClean="0"/>
              <a:t>“Screening is defined as the search for unrecognized disease or defect by means of rapidly applied tools in apparently healthy individuals not seeking medical care”</a:t>
            </a:r>
          </a:p>
          <a:p>
            <a:pPr algn="justLow">
              <a:lnSpc>
                <a:spcPct val="130000"/>
              </a:lnSpc>
              <a:spcBef>
                <a:spcPts val="600"/>
              </a:spcBef>
              <a:buNone/>
            </a:pPr>
            <a:endParaRPr lang="en-US" sz="2400" dirty="0" smtClean="0"/>
          </a:p>
          <a:p>
            <a:pPr indent="176213" eaLnBrk="1" fontAlgn="auto" hangingPunct="1">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bwMode="auto">
          <a:xfrm>
            <a:off x="0" y="12722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463C2D17-08B3-46B0-B2C1-31E5DD2F07EC}" type="slidenum">
              <a:rPr lang="en-US" smtClean="0"/>
              <a:pPr/>
              <a:t>4</a:t>
            </a:fld>
            <a:endParaRPr lang="en-US" smtClean="0"/>
          </a:p>
        </p:txBody>
      </p:sp>
      <p:graphicFrame>
        <p:nvGraphicFramePr>
          <p:cNvPr id="8" name="Table 7"/>
          <p:cNvGraphicFramePr>
            <a:graphicFrameLocks noGrp="1"/>
          </p:cNvGraphicFramePr>
          <p:nvPr>
            <p:extLst>
              <p:ext uri="{D42A27DB-BD31-4B8C-83A1-F6EECF244321}">
                <p14:modId xmlns:p14="http://schemas.microsoft.com/office/powerpoint/2010/main" val="1301051314"/>
              </p:ext>
            </p:extLst>
          </p:nvPr>
        </p:nvGraphicFramePr>
        <p:xfrm>
          <a:off x="1295400" y="762000"/>
          <a:ext cx="6324600" cy="2133600"/>
        </p:xfrm>
        <a:graphic>
          <a:graphicData uri="http://schemas.openxmlformats.org/drawingml/2006/table">
            <a:tbl>
              <a:tblPr/>
              <a:tblGrid>
                <a:gridCol w="1664413"/>
                <a:gridCol w="1664413"/>
                <a:gridCol w="1624174"/>
                <a:gridCol w="1371600"/>
              </a:tblGrid>
              <a:tr h="293914">
                <a:tc rowSpan="2">
                  <a:txBody>
                    <a:bodyPr/>
                    <a:lstStyle/>
                    <a:p>
                      <a:pPr marL="0" marR="0" algn="ctr" rtl="0">
                        <a:spcBef>
                          <a:spcPts val="0"/>
                        </a:spcBef>
                        <a:spcAft>
                          <a:spcPts val="0"/>
                        </a:spcAft>
                      </a:pPr>
                      <a:r>
                        <a:rPr lang="en-US" sz="2000" dirty="0">
                          <a:latin typeface="Calibri"/>
                          <a:ea typeface="Times New Roman"/>
                        </a:rPr>
                        <a:t>Screening test results</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rtl="0">
                        <a:spcBef>
                          <a:spcPts val="0"/>
                        </a:spcBef>
                        <a:spcAft>
                          <a:spcPts val="0"/>
                        </a:spcAft>
                      </a:pPr>
                      <a:r>
                        <a:rPr lang="en-US" sz="2000" dirty="0">
                          <a:latin typeface="Calibri"/>
                          <a:ea typeface="Times New Roman"/>
                        </a:rPr>
                        <a:t>Gold standard</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rtl="0">
                        <a:spcBef>
                          <a:spcPts val="0"/>
                        </a:spcBef>
                        <a:spcAft>
                          <a:spcPts val="0"/>
                        </a:spcAft>
                      </a:pPr>
                      <a:r>
                        <a:rPr lang="en-US" sz="2000">
                          <a:latin typeface="Calibri"/>
                          <a:ea typeface="Times New Roman"/>
                        </a:rPr>
                        <a:t>Total</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dirty="0">
                          <a:latin typeface="Calibri"/>
                          <a:ea typeface="Times New Roman"/>
                        </a:rPr>
                        <a:t>Diseased</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Not diseased</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93914">
                <a:tc rowSpan="2">
                  <a:txBody>
                    <a:bodyPr/>
                    <a:lstStyle/>
                    <a:p>
                      <a:pPr marL="0" marR="0" algn="l" rtl="0">
                        <a:spcBef>
                          <a:spcPts val="0"/>
                        </a:spcBef>
                        <a:spcAft>
                          <a:spcPts val="0"/>
                        </a:spcAft>
                      </a:pPr>
                      <a:r>
                        <a:rPr lang="en-US" sz="2000" dirty="0">
                          <a:latin typeface="Calibri"/>
                          <a:ea typeface="Times New Roman"/>
                        </a:rPr>
                        <a:t>Positive</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a</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marL="0" marR="0" algn="ctr" rtl="0">
                        <a:spcBef>
                          <a:spcPts val="0"/>
                        </a:spcBef>
                        <a:spcAft>
                          <a:spcPts val="0"/>
                        </a:spcAft>
                      </a:pPr>
                      <a:r>
                        <a:rPr lang="en-US" sz="2000" dirty="0">
                          <a:latin typeface="Calibri"/>
                          <a:ea typeface="Times New Roman"/>
                        </a:rPr>
                        <a:t>b</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0" marR="0" algn="ctr" rtl="0">
                        <a:spcBef>
                          <a:spcPts val="0"/>
                        </a:spcBef>
                        <a:spcAft>
                          <a:spcPts val="0"/>
                        </a:spcAft>
                      </a:pPr>
                      <a:r>
                        <a:rPr lang="en-US" sz="2000" dirty="0" err="1">
                          <a:latin typeface="Calibri"/>
                          <a:ea typeface="Times New Roman"/>
                        </a:rPr>
                        <a:t>a+b</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dirty="0">
                          <a:latin typeface="Calibri"/>
                          <a:ea typeface="Times New Roman"/>
                        </a:rPr>
                        <a:t>True positive </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rtl="0">
                        <a:spcBef>
                          <a:spcPts val="0"/>
                        </a:spcBef>
                        <a:spcAft>
                          <a:spcPts val="0"/>
                        </a:spcAft>
                      </a:pPr>
                      <a:r>
                        <a:rPr lang="en-US" sz="2000" dirty="0">
                          <a:latin typeface="Calibri"/>
                          <a:ea typeface="Times New Roman"/>
                        </a:rPr>
                        <a:t>False positive</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r>
              <a:tr h="293914">
                <a:tc rowSpan="2">
                  <a:txBody>
                    <a:bodyPr/>
                    <a:lstStyle/>
                    <a:p>
                      <a:pPr marL="0" marR="0" algn="l" rtl="0">
                        <a:spcBef>
                          <a:spcPts val="0"/>
                        </a:spcBef>
                        <a:spcAft>
                          <a:spcPts val="0"/>
                        </a:spcAft>
                      </a:pPr>
                      <a:r>
                        <a:rPr lang="en-US" sz="2000" dirty="0">
                          <a:latin typeface="Calibri"/>
                          <a:ea typeface="Times New Roman"/>
                        </a:rPr>
                        <a:t>Negative</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c</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rtl="0">
                        <a:spcBef>
                          <a:spcPts val="0"/>
                        </a:spcBef>
                        <a:spcAft>
                          <a:spcPts val="0"/>
                        </a:spcAft>
                      </a:pPr>
                      <a:r>
                        <a:rPr lang="en-US" sz="2000" dirty="0">
                          <a:latin typeface="Calibri"/>
                          <a:ea typeface="Times New Roman"/>
                        </a:rPr>
                        <a:t>d</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rowSpan="2">
                  <a:txBody>
                    <a:bodyPr/>
                    <a:lstStyle/>
                    <a:p>
                      <a:pPr marL="0" marR="0" algn="ctr" rtl="0">
                        <a:spcBef>
                          <a:spcPts val="0"/>
                        </a:spcBef>
                        <a:spcAft>
                          <a:spcPts val="0"/>
                        </a:spcAft>
                      </a:pPr>
                      <a:r>
                        <a:rPr lang="en-US" sz="2000" dirty="0" err="1">
                          <a:latin typeface="Calibri"/>
                          <a:ea typeface="Times New Roman"/>
                        </a:rPr>
                        <a:t>c+d</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a:latin typeface="Calibri"/>
                          <a:ea typeface="Times New Roman"/>
                        </a:rPr>
                        <a:t>False negative </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True negative </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vMerge="1">
                  <a:txBody>
                    <a:bodyPr/>
                    <a:lstStyle/>
                    <a:p>
                      <a:endParaRPr lang="en-US"/>
                    </a:p>
                  </a:txBody>
                  <a:tcPr/>
                </a:tc>
              </a:tr>
              <a:tr h="293914">
                <a:tc>
                  <a:txBody>
                    <a:bodyPr/>
                    <a:lstStyle/>
                    <a:p>
                      <a:pPr marL="0" marR="0" algn="l" rtl="0">
                        <a:spcBef>
                          <a:spcPts val="0"/>
                        </a:spcBef>
                        <a:spcAft>
                          <a:spcPts val="0"/>
                        </a:spcAft>
                      </a:pPr>
                      <a:r>
                        <a:rPr lang="en-US" sz="2000">
                          <a:latin typeface="Calibri"/>
                          <a:ea typeface="Times New Roman"/>
                        </a:rPr>
                        <a:t>Total</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a+c</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b+d</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a+b+c+d</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4"/>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p:sp>
        <p:nvSpPr>
          <p:cNvPr id="13" name="Rectangle 6"/>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p:sp>
        <p:nvSpPr>
          <p:cNvPr id="15" name="Rectangle 8"/>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mc:AlternateContent xmlns:mc="http://schemas.openxmlformats.org/markup-compatibility/2006" xmlns:a14="http://schemas.microsoft.com/office/drawing/2010/main">
        <mc:Choice Requires="a14">
          <p:sp>
            <p:nvSpPr>
              <p:cNvPr id="2" name="Rectangle 1"/>
              <p:cNvSpPr/>
              <p:nvPr/>
            </p:nvSpPr>
            <p:spPr>
              <a:xfrm>
                <a:off x="791284" y="3352801"/>
                <a:ext cx="8026750" cy="2458943"/>
              </a:xfrm>
              <a:prstGeom prst="rect">
                <a:avLst/>
              </a:prstGeom>
            </p:spPr>
            <p:txBody>
              <a:bodyPr wrap="square">
                <a:spAutoFit/>
              </a:bodyPr>
              <a:lstStyle/>
              <a:p>
                <a:r>
                  <a:rPr lang="en-US" sz="2400" dirty="0" smtClean="0">
                    <a:latin typeface="+mn-lt"/>
                  </a:rPr>
                  <a:t>Sensitivity is </a:t>
                </a:r>
                <a:r>
                  <a:rPr lang="en-US" sz="2400" dirty="0">
                    <a:latin typeface="+mn-lt"/>
                  </a:rPr>
                  <a:t>ability of the test to detect correctly those who truly have the </a:t>
                </a:r>
                <a:r>
                  <a:rPr lang="en-US" sz="2400" dirty="0" smtClean="0">
                    <a:latin typeface="+mn-lt"/>
                  </a:rPr>
                  <a:t>condition (true positive)  </a:t>
                </a:r>
                <a:r>
                  <a:rPr lang="en-US" sz="2800" dirty="0" smtClean="0">
                    <a:latin typeface="+mn-lt"/>
                  </a:rPr>
                  <a:t>= </a:t>
                </a:r>
                <a14:m>
                  <m:oMath xmlns:m="http://schemas.openxmlformats.org/officeDocument/2006/math">
                    <m:f>
                      <m:fPr>
                        <m:ctrlPr>
                          <a:rPr lang="en-US" sz="2800" i="1">
                            <a:latin typeface="Cambria Math"/>
                          </a:rPr>
                        </m:ctrlPr>
                      </m:fPr>
                      <m:num>
                        <m:r>
                          <a:rPr lang="en-US" sz="2800" i="1">
                            <a:latin typeface="Cambria Math"/>
                          </a:rPr>
                          <m:t>𝑎</m:t>
                        </m:r>
                      </m:num>
                      <m:den>
                        <m:r>
                          <a:rPr lang="en-US" sz="2800" i="1">
                            <a:latin typeface="Cambria Math"/>
                          </a:rPr>
                          <m:t>𝑎</m:t>
                        </m:r>
                        <m:r>
                          <a:rPr lang="en-US" sz="2800" i="1">
                            <a:latin typeface="Cambria Math"/>
                          </a:rPr>
                          <m:t>+</m:t>
                        </m:r>
                        <m:r>
                          <a:rPr lang="en-US" sz="2800" i="1">
                            <a:latin typeface="Cambria Math"/>
                          </a:rPr>
                          <m:t>𝑐</m:t>
                        </m:r>
                      </m:den>
                    </m:f>
                  </m:oMath>
                </a14:m>
                <a:endParaRPr lang="en-US" sz="2800" dirty="0" smtClean="0">
                  <a:latin typeface="+mn-lt"/>
                </a:endParaRPr>
              </a:p>
              <a:p>
                <a:endParaRPr lang="en-US" sz="2800" dirty="0" smtClean="0">
                  <a:latin typeface="+mn-lt"/>
                </a:endParaRPr>
              </a:p>
              <a:p>
                <a:r>
                  <a:rPr lang="en-US" sz="2400" dirty="0" smtClean="0">
                    <a:latin typeface="+mn-lt"/>
                  </a:rPr>
                  <a:t>Specificity is </a:t>
                </a:r>
                <a:r>
                  <a:rPr lang="en-US" sz="2400" dirty="0">
                    <a:latin typeface="+mn-lt"/>
                  </a:rPr>
                  <a:t>ability of the test to detect correctly those who truly don’t have the </a:t>
                </a:r>
                <a:r>
                  <a:rPr lang="en-US" sz="2400" dirty="0" smtClean="0">
                    <a:latin typeface="+mn-lt"/>
                  </a:rPr>
                  <a:t>condition (true negative) </a:t>
                </a:r>
                <a:r>
                  <a:rPr lang="en-US" sz="2800" dirty="0" smtClean="0">
                    <a:latin typeface="+mn-lt"/>
                  </a:rPr>
                  <a:t>= </a:t>
                </a:r>
                <a14:m>
                  <m:oMath xmlns:m="http://schemas.openxmlformats.org/officeDocument/2006/math">
                    <m:f>
                      <m:fPr>
                        <m:ctrlPr>
                          <a:rPr lang="en-US" sz="2800" i="1">
                            <a:latin typeface="Cambria Math"/>
                          </a:rPr>
                        </m:ctrlPr>
                      </m:fPr>
                      <m:num>
                        <m:r>
                          <a:rPr lang="en-US" sz="2800" i="1">
                            <a:latin typeface="Cambria Math"/>
                          </a:rPr>
                          <m:t>𝑑</m:t>
                        </m:r>
                      </m:num>
                      <m:den>
                        <m:r>
                          <a:rPr lang="en-US" sz="2800" i="1">
                            <a:latin typeface="Cambria Math"/>
                          </a:rPr>
                          <m:t>𝑏</m:t>
                        </m:r>
                        <m:r>
                          <a:rPr lang="en-US" sz="2800" i="1">
                            <a:latin typeface="Cambria Math"/>
                          </a:rPr>
                          <m:t>+</m:t>
                        </m:r>
                        <m:r>
                          <a:rPr lang="en-US" sz="2800" i="1">
                            <a:latin typeface="Cambria Math"/>
                          </a:rPr>
                          <m:t>𝑑</m:t>
                        </m:r>
                      </m:den>
                    </m:f>
                  </m:oMath>
                </a14:m>
                <a:endParaRPr lang="en-US" dirty="0">
                  <a:latin typeface="+mn-lt"/>
                </a:endParaRPr>
              </a:p>
            </p:txBody>
          </p:sp>
        </mc:Choice>
        <mc:Fallback xmlns="">
          <p:sp>
            <p:nvSpPr>
              <p:cNvPr id="2" name="Rectangle 1"/>
              <p:cNvSpPr>
                <a:spLocks noRot="1" noChangeAspect="1" noMove="1" noResize="1" noEditPoints="1" noAdjustHandles="1" noChangeArrowheads="1" noChangeShapeType="1" noTextEdit="1"/>
              </p:cNvSpPr>
              <p:nvPr/>
            </p:nvSpPr>
            <p:spPr>
              <a:xfrm>
                <a:off x="1036637" y="3352800"/>
                <a:ext cx="10515600" cy="2458943"/>
              </a:xfrm>
              <a:prstGeom prst="rect">
                <a:avLst/>
              </a:prstGeom>
              <a:blipFill rotWithShape="1">
                <a:blip r:embed="rId2"/>
                <a:stretch>
                  <a:fillRect l="-870" t="-1985" b="-2481"/>
                </a:stretch>
              </a:blipFill>
            </p:spPr>
            <p:txBody>
              <a:bodyPr/>
              <a:lstStyle/>
              <a:p>
                <a:r>
                  <a:rPr lang="en-US">
                    <a:noFill/>
                  </a:rPr>
                  <a:t> </a:t>
                </a:r>
              </a:p>
            </p:txBody>
          </p:sp>
        </mc:Fallback>
      </mc:AlternateContent>
      <p:cxnSp>
        <p:nvCxnSpPr>
          <p:cNvPr id="5" name="Straight Arrow Connector 4"/>
          <p:cNvCxnSpPr/>
          <p:nvPr/>
        </p:nvCxnSpPr>
        <p:spPr>
          <a:xfrm>
            <a:off x="3176043" y="1752600"/>
            <a:ext cx="0" cy="1752600"/>
          </a:xfrm>
          <a:prstGeom prst="straightConnector1">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037318" y="2166258"/>
            <a:ext cx="0" cy="2558143"/>
          </a:xfrm>
          <a:prstGeom prst="straightConnector1">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bwMode="auto">
          <a:xfrm>
            <a:off x="0" y="12722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463C2D17-08B3-46B0-B2C1-31E5DD2F07EC}" type="slidenum">
              <a:rPr lang="en-US" smtClean="0"/>
              <a:pPr/>
              <a:t>5</a:t>
            </a:fld>
            <a:endParaRPr lang="en-US" smtClean="0"/>
          </a:p>
        </p:txBody>
      </p:sp>
      <p:graphicFrame>
        <p:nvGraphicFramePr>
          <p:cNvPr id="8" name="Table 7"/>
          <p:cNvGraphicFramePr>
            <a:graphicFrameLocks noGrp="1"/>
          </p:cNvGraphicFramePr>
          <p:nvPr>
            <p:extLst>
              <p:ext uri="{D42A27DB-BD31-4B8C-83A1-F6EECF244321}">
                <p14:modId xmlns:p14="http://schemas.microsoft.com/office/powerpoint/2010/main" val="502685929"/>
              </p:ext>
            </p:extLst>
          </p:nvPr>
        </p:nvGraphicFramePr>
        <p:xfrm>
          <a:off x="1295400" y="762000"/>
          <a:ext cx="6324600" cy="2133600"/>
        </p:xfrm>
        <a:graphic>
          <a:graphicData uri="http://schemas.openxmlformats.org/drawingml/2006/table">
            <a:tbl>
              <a:tblPr/>
              <a:tblGrid>
                <a:gridCol w="1664413"/>
                <a:gridCol w="1664413"/>
                <a:gridCol w="1624174"/>
                <a:gridCol w="1371600"/>
              </a:tblGrid>
              <a:tr h="293914">
                <a:tc rowSpan="2">
                  <a:txBody>
                    <a:bodyPr/>
                    <a:lstStyle/>
                    <a:p>
                      <a:pPr marL="0" marR="0" algn="ctr" rtl="0">
                        <a:spcBef>
                          <a:spcPts val="0"/>
                        </a:spcBef>
                        <a:spcAft>
                          <a:spcPts val="0"/>
                        </a:spcAft>
                      </a:pPr>
                      <a:r>
                        <a:rPr lang="en-US" sz="2000" dirty="0">
                          <a:latin typeface="Calibri"/>
                          <a:ea typeface="Times New Roman"/>
                        </a:rPr>
                        <a:t>Screening test results</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rtl="0">
                        <a:spcBef>
                          <a:spcPts val="0"/>
                        </a:spcBef>
                        <a:spcAft>
                          <a:spcPts val="0"/>
                        </a:spcAft>
                      </a:pPr>
                      <a:r>
                        <a:rPr lang="en-US" sz="2000" dirty="0">
                          <a:latin typeface="Calibri"/>
                          <a:ea typeface="Times New Roman"/>
                        </a:rPr>
                        <a:t>Gold standard</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rtl="0">
                        <a:spcBef>
                          <a:spcPts val="0"/>
                        </a:spcBef>
                        <a:spcAft>
                          <a:spcPts val="0"/>
                        </a:spcAft>
                      </a:pPr>
                      <a:r>
                        <a:rPr lang="en-US" sz="2000">
                          <a:latin typeface="Calibri"/>
                          <a:ea typeface="Times New Roman"/>
                        </a:rPr>
                        <a:t>Total</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dirty="0">
                          <a:latin typeface="Calibri"/>
                          <a:ea typeface="Times New Roman"/>
                        </a:rPr>
                        <a:t>Diseased</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Not diseased</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93914">
                <a:tc rowSpan="2">
                  <a:txBody>
                    <a:bodyPr/>
                    <a:lstStyle/>
                    <a:p>
                      <a:pPr marL="0" marR="0" algn="l" rtl="0">
                        <a:spcBef>
                          <a:spcPts val="0"/>
                        </a:spcBef>
                        <a:spcAft>
                          <a:spcPts val="0"/>
                        </a:spcAft>
                      </a:pPr>
                      <a:r>
                        <a:rPr lang="en-US" sz="2000" dirty="0">
                          <a:latin typeface="Calibri"/>
                          <a:ea typeface="Times New Roman"/>
                        </a:rPr>
                        <a:t>Positive</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a</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marL="0" marR="0" algn="ctr" rtl="0">
                        <a:spcBef>
                          <a:spcPts val="0"/>
                        </a:spcBef>
                        <a:spcAft>
                          <a:spcPts val="0"/>
                        </a:spcAft>
                      </a:pPr>
                      <a:r>
                        <a:rPr lang="en-US" sz="2000" dirty="0">
                          <a:latin typeface="Calibri"/>
                          <a:ea typeface="Times New Roman"/>
                        </a:rPr>
                        <a:t>b</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0" marR="0" algn="ctr" rtl="0">
                        <a:spcBef>
                          <a:spcPts val="0"/>
                        </a:spcBef>
                        <a:spcAft>
                          <a:spcPts val="0"/>
                        </a:spcAft>
                      </a:pPr>
                      <a:r>
                        <a:rPr lang="en-US" sz="2000" dirty="0" err="1">
                          <a:latin typeface="Calibri"/>
                          <a:ea typeface="Times New Roman"/>
                        </a:rPr>
                        <a:t>a+b</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dirty="0">
                          <a:latin typeface="Calibri"/>
                          <a:ea typeface="Times New Roman"/>
                        </a:rPr>
                        <a:t>True positive </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rtl="0">
                        <a:spcBef>
                          <a:spcPts val="0"/>
                        </a:spcBef>
                        <a:spcAft>
                          <a:spcPts val="0"/>
                        </a:spcAft>
                      </a:pPr>
                      <a:r>
                        <a:rPr lang="en-US" sz="2000" dirty="0">
                          <a:latin typeface="Calibri"/>
                          <a:ea typeface="Times New Roman"/>
                        </a:rPr>
                        <a:t>False positive</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r>
              <a:tr h="293914">
                <a:tc rowSpan="2">
                  <a:txBody>
                    <a:bodyPr/>
                    <a:lstStyle/>
                    <a:p>
                      <a:pPr marL="0" marR="0" algn="l" rtl="0">
                        <a:spcBef>
                          <a:spcPts val="0"/>
                        </a:spcBef>
                        <a:spcAft>
                          <a:spcPts val="0"/>
                        </a:spcAft>
                      </a:pPr>
                      <a:r>
                        <a:rPr lang="en-US" sz="2000" dirty="0">
                          <a:latin typeface="Calibri"/>
                          <a:ea typeface="Times New Roman"/>
                        </a:rPr>
                        <a:t>Negative</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c</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rtl="0">
                        <a:spcBef>
                          <a:spcPts val="0"/>
                        </a:spcBef>
                        <a:spcAft>
                          <a:spcPts val="0"/>
                        </a:spcAft>
                      </a:pPr>
                      <a:r>
                        <a:rPr lang="en-US" sz="2000" dirty="0">
                          <a:latin typeface="Calibri"/>
                          <a:ea typeface="Times New Roman"/>
                        </a:rPr>
                        <a:t>d</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rowSpan="2">
                  <a:txBody>
                    <a:bodyPr/>
                    <a:lstStyle/>
                    <a:p>
                      <a:pPr marL="0" marR="0" algn="ctr" rtl="0">
                        <a:spcBef>
                          <a:spcPts val="0"/>
                        </a:spcBef>
                        <a:spcAft>
                          <a:spcPts val="0"/>
                        </a:spcAft>
                      </a:pPr>
                      <a:r>
                        <a:rPr lang="en-US" sz="2000" dirty="0" err="1">
                          <a:latin typeface="Calibri"/>
                          <a:ea typeface="Times New Roman"/>
                        </a:rPr>
                        <a:t>c+d</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a:latin typeface="Calibri"/>
                          <a:ea typeface="Times New Roman"/>
                        </a:rPr>
                        <a:t>False negative </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True negative </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vMerge="1">
                  <a:txBody>
                    <a:bodyPr/>
                    <a:lstStyle/>
                    <a:p>
                      <a:endParaRPr lang="en-US"/>
                    </a:p>
                  </a:txBody>
                  <a:tcPr/>
                </a:tc>
              </a:tr>
              <a:tr h="293914">
                <a:tc>
                  <a:txBody>
                    <a:bodyPr/>
                    <a:lstStyle/>
                    <a:p>
                      <a:pPr marL="0" marR="0" algn="l" rtl="0">
                        <a:spcBef>
                          <a:spcPts val="0"/>
                        </a:spcBef>
                        <a:spcAft>
                          <a:spcPts val="0"/>
                        </a:spcAft>
                      </a:pPr>
                      <a:r>
                        <a:rPr lang="en-US" sz="2000">
                          <a:latin typeface="Calibri"/>
                          <a:ea typeface="Times New Roman"/>
                        </a:rPr>
                        <a:t>Total</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a+c</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b+d</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a+b+c+d</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4"/>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p:sp>
        <p:nvSpPr>
          <p:cNvPr id="13" name="Rectangle 6"/>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p:sp>
        <p:nvSpPr>
          <p:cNvPr id="15" name="Rectangle 8"/>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mc:AlternateContent xmlns:mc="http://schemas.openxmlformats.org/markup-compatibility/2006">
        <mc:Choice xmlns:a14="http://schemas.microsoft.com/office/drawing/2010/main" Requires="a14">
          <p:sp>
            <p:nvSpPr>
              <p:cNvPr id="2" name="Rectangle 1"/>
              <p:cNvSpPr/>
              <p:nvPr/>
            </p:nvSpPr>
            <p:spPr>
              <a:xfrm>
                <a:off x="791284" y="3352801"/>
                <a:ext cx="8026750" cy="1720279"/>
              </a:xfrm>
              <a:prstGeom prst="rect">
                <a:avLst/>
              </a:prstGeom>
            </p:spPr>
            <p:txBody>
              <a:bodyPr wrap="square">
                <a:spAutoFit/>
              </a:bodyPr>
              <a:lstStyle/>
              <a:p>
                <a:r>
                  <a:rPr lang="en-US" sz="2400" dirty="0" smtClean="0">
                    <a:latin typeface="+mn-lt"/>
                  </a:rPr>
                  <a:t>False negative rate </a:t>
                </a:r>
                <a:r>
                  <a:rPr lang="en-US" sz="2800" dirty="0" smtClean="0">
                    <a:latin typeface="+mn-lt"/>
                  </a:rPr>
                  <a:t>= </a:t>
                </a:r>
                <a14:m>
                  <m:oMath xmlns:m="http://schemas.openxmlformats.org/officeDocument/2006/math">
                    <m:f>
                      <m:fPr>
                        <m:ctrlPr>
                          <a:rPr lang="en-US" sz="2800" i="1">
                            <a:latin typeface="Cambria Math"/>
                          </a:rPr>
                        </m:ctrlPr>
                      </m:fPr>
                      <m:num>
                        <m:r>
                          <a:rPr lang="en-US" sz="2800" b="0" i="1" smtClean="0">
                            <a:latin typeface="Cambria Math"/>
                          </a:rPr>
                          <m:t>𝑐</m:t>
                        </m:r>
                      </m:num>
                      <m:den>
                        <m:r>
                          <a:rPr lang="en-US" sz="2800" i="1">
                            <a:latin typeface="Cambria Math"/>
                          </a:rPr>
                          <m:t>𝑎</m:t>
                        </m:r>
                        <m:r>
                          <a:rPr lang="en-US" sz="2800" i="1">
                            <a:latin typeface="Cambria Math"/>
                          </a:rPr>
                          <m:t>+</m:t>
                        </m:r>
                        <m:r>
                          <a:rPr lang="en-US" sz="2800" i="1">
                            <a:latin typeface="Cambria Math"/>
                          </a:rPr>
                          <m:t>𝑐</m:t>
                        </m:r>
                      </m:den>
                    </m:f>
                  </m:oMath>
                </a14:m>
                <a:endParaRPr lang="en-US" sz="2800" dirty="0" smtClean="0">
                  <a:latin typeface="+mn-lt"/>
                </a:endParaRPr>
              </a:p>
              <a:p>
                <a:endParaRPr lang="en-US" sz="2800" dirty="0" smtClean="0">
                  <a:latin typeface="+mn-lt"/>
                </a:endParaRPr>
              </a:p>
              <a:p>
                <a:r>
                  <a:rPr lang="en-US" sz="2400" dirty="0" smtClean="0">
                    <a:latin typeface="+mn-lt"/>
                  </a:rPr>
                  <a:t>				</a:t>
                </a:r>
                <a:r>
                  <a:rPr lang="en-US" sz="2400" dirty="0" smtClean="0">
                    <a:latin typeface="+mn-lt"/>
                  </a:rPr>
                  <a:t>False </a:t>
                </a:r>
                <a:r>
                  <a:rPr lang="en-US" sz="2400" dirty="0" smtClean="0">
                    <a:latin typeface="+mn-lt"/>
                  </a:rPr>
                  <a:t>positive rate </a:t>
                </a:r>
                <a:r>
                  <a:rPr lang="en-US" sz="2800" dirty="0" smtClean="0">
                    <a:latin typeface="+mn-lt"/>
                  </a:rPr>
                  <a:t>= </a:t>
                </a:r>
                <a14:m>
                  <m:oMath xmlns:m="http://schemas.openxmlformats.org/officeDocument/2006/math">
                    <m:f>
                      <m:fPr>
                        <m:ctrlPr>
                          <a:rPr lang="en-US" sz="2800" i="1">
                            <a:latin typeface="Cambria Math"/>
                          </a:rPr>
                        </m:ctrlPr>
                      </m:fPr>
                      <m:num>
                        <m:r>
                          <a:rPr lang="en-US" sz="2800" b="0" i="1" smtClean="0">
                            <a:latin typeface="Cambria Math"/>
                          </a:rPr>
                          <m:t>𝑏</m:t>
                        </m:r>
                      </m:num>
                      <m:den>
                        <m:r>
                          <a:rPr lang="en-US" sz="2800" i="1">
                            <a:latin typeface="Cambria Math"/>
                          </a:rPr>
                          <m:t>𝑏</m:t>
                        </m:r>
                        <m:r>
                          <a:rPr lang="en-US" sz="2800" i="1">
                            <a:latin typeface="Cambria Math"/>
                          </a:rPr>
                          <m:t>+</m:t>
                        </m:r>
                        <m:r>
                          <a:rPr lang="en-US" sz="2800" i="1">
                            <a:latin typeface="Cambria Math"/>
                          </a:rPr>
                          <m:t>𝑑</m:t>
                        </m:r>
                      </m:den>
                    </m:f>
                  </m:oMath>
                </a14:m>
                <a:endParaRPr lang="en-US" dirty="0">
                  <a:latin typeface="+mn-lt"/>
                </a:endParaRPr>
              </a:p>
            </p:txBody>
          </p:sp>
        </mc:Choice>
        <mc:Fallback>
          <p:sp>
            <p:nvSpPr>
              <p:cNvPr id="2" name="Rectangle 1"/>
              <p:cNvSpPr>
                <a:spLocks noRot="1" noChangeAspect="1" noMove="1" noResize="1" noEditPoints="1" noAdjustHandles="1" noChangeArrowheads="1" noChangeShapeType="1" noTextEdit="1"/>
              </p:cNvSpPr>
              <p:nvPr/>
            </p:nvSpPr>
            <p:spPr>
              <a:xfrm>
                <a:off x="791284" y="3352801"/>
                <a:ext cx="8026750" cy="1720279"/>
              </a:xfrm>
              <a:prstGeom prst="rect">
                <a:avLst/>
              </a:prstGeom>
              <a:blipFill rotWithShape="1">
                <a:blip r:embed="rId2"/>
                <a:stretch>
                  <a:fillRect l="-1215" t="-355" b="-3901"/>
                </a:stretch>
              </a:blipFill>
            </p:spPr>
            <p:txBody>
              <a:bodyPr/>
              <a:lstStyle/>
              <a:p>
                <a:r>
                  <a:rPr lang="en-US">
                    <a:noFill/>
                  </a:rPr>
                  <a:t> </a:t>
                </a:r>
              </a:p>
            </p:txBody>
          </p:sp>
        </mc:Fallback>
      </mc:AlternateContent>
      <p:cxnSp>
        <p:nvCxnSpPr>
          <p:cNvPr id="5" name="Straight Arrow Connector 4"/>
          <p:cNvCxnSpPr/>
          <p:nvPr/>
        </p:nvCxnSpPr>
        <p:spPr>
          <a:xfrm>
            <a:off x="3161329" y="2311400"/>
            <a:ext cx="0" cy="1041400"/>
          </a:xfrm>
          <a:prstGeom prst="straightConnector1">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033683" y="1553028"/>
            <a:ext cx="0" cy="2485572"/>
          </a:xfrm>
          <a:prstGeom prst="straightConnector1">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964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bwMode="auto">
          <a:xfrm>
            <a:off x="0" y="12722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463C2D17-08B3-46B0-B2C1-31E5DD2F07EC}" type="slidenum">
              <a:rPr lang="en-US" smtClean="0"/>
              <a:pPr/>
              <a:t>6</a:t>
            </a:fld>
            <a:endParaRPr lang="en-US" smtClean="0"/>
          </a:p>
        </p:txBody>
      </p:sp>
      <p:graphicFrame>
        <p:nvGraphicFramePr>
          <p:cNvPr id="8" name="Table 7"/>
          <p:cNvGraphicFramePr>
            <a:graphicFrameLocks noGrp="1"/>
          </p:cNvGraphicFramePr>
          <p:nvPr>
            <p:extLst>
              <p:ext uri="{D42A27DB-BD31-4B8C-83A1-F6EECF244321}">
                <p14:modId xmlns:p14="http://schemas.microsoft.com/office/powerpoint/2010/main" val="2522282911"/>
              </p:ext>
            </p:extLst>
          </p:nvPr>
        </p:nvGraphicFramePr>
        <p:xfrm>
          <a:off x="1295400" y="762000"/>
          <a:ext cx="6324600" cy="2133600"/>
        </p:xfrm>
        <a:graphic>
          <a:graphicData uri="http://schemas.openxmlformats.org/drawingml/2006/table">
            <a:tbl>
              <a:tblPr/>
              <a:tblGrid>
                <a:gridCol w="1664413"/>
                <a:gridCol w="1664413"/>
                <a:gridCol w="1624174"/>
                <a:gridCol w="1371600"/>
              </a:tblGrid>
              <a:tr h="293914">
                <a:tc rowSpan="2">
                  <a:txBody>
                    <a:bodyPr/>
                    <a:lstStyle/>
                    <a:p>
                      <a:pPr marL="0" marR="0" algn="ctr" rtl="0">
                        <a:spcBef>
                          <a:spcPts val="0"/>
                        </a:spcBef>
                        <a:spcAft>
                          <a:spcPts val="0"/>
                        </a:spcAft>
                      </a:pPr>
                      <a:r>
                        <a:rPr lang="en-US" sz="2000" dirty="0">
                          <a:latin typeface="Calibri"/>
                          <a:ea typeface="Times New Roman"/>
                        </a:rPr>
                        <a:t>Screening test results</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rtl="0">
                        <a:spcBef>
                          <a:spcPts val="0"/>
                        </a:spcBef>
                        <a:spcAft>
                          <a:spcPts val="0"/>
                        </a:spcAft>
                      </a:pPr>
                      <a:r>
                        <a:rPr lang="en-US" sz="2000" dirty="0">
                          <a:latin typeface="Calibri"/>
                          <a:ea typeface="Times New Roman"/>
                        </a:rPr>
                        <a:t>Gold standard</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rtl="0">
                        <a:spcBef>
                          <a:spcPts val="0"/>
                        </a:spcBef>
                        <a:spcAft>
                          <a:spcPts val="0"/>
                        </a:spcAft>
                      </a:pPr>
                      <a:r>
                        <a:rPr lang="en-US" sz="2000">
                          <a:latin typeface="Calibri"/>
                          <a:ea typeface="Times New Roman"/>
                        </a:rPr>
                        <a:t>Total</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dirty="0">
                          <a:latin typeface="Calibri"/>
                          <a:ea typeface="Times New Roman"/>
                        </a:rPr>
                        <a:t>Diseased</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Not diseased</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93914">
                <a:tc rowSpan="2">
                  <a:txBody>
                    <a:bodyPr/>
                    <a:lstStyle/>
                    <a:p>
                      <a:pPr marL="0" marR="0" algn="l" rtl="0">
                        <a:spcBef>
                          <a:spcPts val="0"/>
                        </a:spcBef>
                        <a:spcAft>
                          <a:spcPts val="0"/>
                        </a:spcAft>
                      </a:pPr>
                      <a:r>
                        <a:rPr lang="en-US" sz="2000" dirty="0">
                          <a:latin typeface="Calibri"/>
                          <a:ea typeface="Times New Roman"/>
                        </a:rPr>
                        <a:t>Positive</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a</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marL="0" marR="0" algn="ctr" rtl="0">
                        <a:spcBef>
                          <a:spcPts val="0"/>
                        </a:spcBef>
                        <a:spcAft>
                          <a:spcPts val="0"/>
                        </a:spcAft>
                      </a:pPr>
                      <a:r>
                        <a:rPr lang="en-US" sz="2000" dirty="0">
                          <a:latin typeface="Calibri"/>
                          <a:ea typeface="Times New Roman"/>
                        </a:rPr>
                        <a:t>b</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0" marR="0" algn="ctr" rtl="0">
                        <a:spcBef>
                          <a:spcPts val="0"/>
                        </a:spcBef>
                        <a:spcAft>
                          <a:spcPts val="0"/>
                        </a:spcAft>
                      </a:pPr>
                      <a:r>
                        <a:rPr lang="en-US" sz="2000" dirty="0" err="1">
                          <a:latin typeface="Calibri"/>
                          <a:ea typeface="Times New Roman"/>
                        </a:rPr>
                        <a:t>a+b</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dirty="0">
                          <a:latin typeface="Calibri"/>
                          <a:ea typeface="Times New Roman"/>
                        </a:rPr>
                        <a:t>True positive </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rtl="0">
                        <a:spcBef>
                          <a:spcPts val="0"/>
                        </a:spcBef>
                        <a:spcAft>
                          <a:spcPts val="0"/>
                        </a:spcAft>
                      </a:pPr>
                      <a:r>
                        <a:rPr lang="en-US" sz="2000" dirty="0">
                          <a:latin typeface="Calibri"/>
                          <a:ea typeface="Times New Roman"/>
                        </a:rPr>
                        <a:t>False positive</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r>
              <a:tr h="293914">
                <a:tc rowSpan="2">
                  <a:txBody>
                    <a:bodyPr/>
                    <a:lstStyle/>
                    <a:p>
                      <a:pPr marL="0" marR="0" algn="l" rtl="0">
                        <a:spcBef>
                          <a:spcPts val="0"/>
                        </a:spcBef>
                        <a:spcAft>
                          <a:spcPts val="0"/>
                        </a:spcAft>
                      </a:pPr>
                      <a:r>
                        <a:rPr lang="en-US" sz="2000" dirty="0">
                          <a:latin typeface="Calibri"/>
                          <a:ea typeface="Times New Roman"/>
                        </a:rPr>
                        <a:t>Negative</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c</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rtl="0">
                        <a:spcBef>
                          <a:spcPts val="0"/>
                        </a:spcBef>
                        <a:spcAft>
                          <a:spcPts val="0"/>
                        </a:spcAft>
                      </a:pPr>
                      <a:r>
                        <a:rPr lang="en-US" sz="2000" dirty="0">
                          <a:latin typeface="Calibri"/>
                          <a:ea typeface="Times New Roman"/>
                        </a:rPr>
                        <a:t>d</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rowSpan="2">
                  <a:txBody>
                    <a:bodyPr/>
                    <a:lstStyle/>
                    <a:p>
                      <a:pPr marL="0" marR="0" algn="ctr" rtl="0">
                        <a:spcBef>
                          <a:spcPts val="0"/>
                        </a:spcBef>
                        <a:spcAft>
                          <a:spcPts val="0"/>
                        </a:spcAft>
                      </a:pPr>
                      <a:r>
                        <a:rPr lang="en-US" sz="2000" dirty="0" err="1">
                          <a:latin typeface="Calibri"/>
                          <a:ea typeface="Times New Roman"/>
                        </a:rPr>
                        <a:t>c+d</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a:latin typeface="Calibri"/>
                          <a:ea typeface="Times New Roman"/>
                        </a:rPr>
                        <a:t>False negative </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True negative </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vMerge="1">
                  <a:txBody>
                    <a:bodyPr/>
                    <a:lstStyle/>
                    <a:p>
                      <a:endParaRPr lang="en-US"/>
                    </a:p>
                  </a:txBody>
                  <a:tcPr/>
                </a:tc>
              </a:tr>
              <a:tr h="293914">
                <a:tc>
                  <a:txBody>
                    <a:bodyPr/>
                    <a:lstStyle/>
                    <a:p>
                      <a:pPr marL="0" marR="0" algn="l" rtl="0">
                        <a:spcBef>
                          <a:spcPts val="0"/>
                        </a:spcBef>
                        <a:spcAft>
                          <a:spcPts val="0"/>
                        </a:spcAft>
                      </a:pPr>
                      <a:r>
                        <a:rPr lang="en-US" sz="2000">
                          <a:latin typeface="Calibri"/>
                          <a:ea typeface="Times New Roman"/>
                        </a:rPr>
                        <a:t>Total</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a+c</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b+d</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a+b+c+d</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4"/>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p:sp>
        <p:nvSpPr>
          <p:cNvPr id="13" name="Rectangle 6"/>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p:sp>
        <p:nvSpPr>
          <p:cNvPr id="15" name="Rectangle 8"/>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mc:AlternateContent xmlns:mc="http://schemas.openxmlformats.org/markup-compatibility/2006" xmlns:a14="http://schemas.microsoft.com/office/drawing/2010/main">
        <mc:Choice Requires="a14">
          <p:sp>
            <p:nvSpPr>
              <p:cNvPr id="2" name="Rectangle 1"/>
              <p:cNvSpPr/>
              <p:nvPr/>
            </p:nvSpPr>
            <p:spPr>
              <a:xfrm>
                <a:off x="791284" y="3352800"/>
                <a:ext cx="8026750" cy="2887714"/>
              </a:xfrm>
              <a:prstGeom prst="rect">
                <a:avLst/>
              </a:prstGeom>
            </p:spPr>
            <p:txBody>
              <a:bodyPr wrap="square">
                <a:spAutoFit/>
              </a:bodyPr>
              <a:lstStyle/>
              <a:p>
                <a:pPr marL="0" lvl="1" algn="justLow">
                  <a:lnSpc>
                    <a:spcPct val="114000"/>
                  </a:lnSpc>
                  <a:spcBef>
                    <a:spcPts val="0"/>
                  </a:spcBef>
                  <a:spcAft>
                    <a:spcPts val="600"/>
                  </a:spcAft>
                </a:pPr>
                <a:r>
                  <a:rPr lang="en-US" sz="2400" dirty="0">
                    <a:latin typeface="+mn-lt"/>
                  </a:rPr>
                  <a:t>Predictive value positive (</a:t>
                </a:r>
                <a:r>
                  <a:rPr lang="en-US" sz="2400" dirty="0" err="1">
                    <a:latin typeface="+mn-lt"/>
                  </a:rPr>
                  <a:t>Pv</a:t>
                </a:r>
                <a:r>
                  <a:rPr lang="en-US" sz="2400" baseline="-25000" dirty="0" err="1">
                    <a:latin typeface="+mn-lt"/>
                  </a:rPr>
                  <a:t>+ve</a:t>
                </a:r>
                <a:r>
                  <a:rPr lang="en-US" sz="2400" dirty="0">
                    <a:latin typeface="+mn-lt"/>
                  </a:rPr>
                  <a:t>) is  the probability that a person positive by the test truly have the condition </a:t>
                </a:r>
                <a:r>
                  <a:rPr lang="en-US" sz="2400" dirty="0" smtClean="0">
                    <a:latin typeface="+mn-lt"/>
                  </a:rPr>
                  <a:t>= </a:t>
                </a:r>
                <a14:m>
                  <m:oMath xmlns:m="http://schemas.openxmlformats.org/officeDocument/2006/math">
                    <m:f>
                      <m:fPr>
                        <m:ctrlPr>
                          <a:rPr lang="en-US" sz="2800" i="1">
                            <a:latin typeface="Cambria Math"/>
                          </a:rPr>
                        </m:ctrlPr>
                      </m:fPr>
                      <m:num>
                        <m:r>
                          <a:rPr lang="en-US" sz="2800" i="1">
                            <a:latin typeface="Cambria Math"/>
                          </a:rPr>
                          <m:t>𝑎</m:t>
                        </m:r>
                      </m:num>
                      <m:den>
                        <m:r>
                          <a:rPr lang="en-US" sz="2800" i="1">
                            <a:latin typeface="Cambria Math"/>
                          </a:rPr>
                          <m:t>𝑎</m:t>
                        </m:r>
                        <m:r>
                          <a:rPr lang="en-US" sz="2800" i="1">
                            <a:latin typeface="Cambria Math"/>
                          </a:rPr>
                          <m:t>+</m:t>
                        </m:r>
                        <m:r>
                          <a:rPr lang="en-US" sz="2800" i="1">
                            <a:latin typeface="Cambria Math"/>
                          </a:rPr>
                          <m:t>𝑏</m:t>
                        </m:r>
                      </m:den>
                    </m:f>
                  </m:oMath>
                </a14:m>
                <a:endParaRPr lang="en-US" sz="2400" dirty="0">
                  <a:latin typeface="+mn-lt"/>
                </a:endParaRPr>
              </a:p>
              <a:p>
                <a:pPr marL="685800" lvl="2" indent="0" algn="justLow">
                  <a:lnSpc>
                    <a:spcPct val="114000"/>
                  </a:lnSpc>
                  <a:spcBef>
                    <a:spcPts val="0"/>
                  </a:spcBef>
                  <a:spcAft>
                    <a:spcPts val="600"/>
                  </a:spcAft>
                  <a:buNone/>
                </a:pPr>
                <a:endParaRPr lang="en-US" sz="2400" dirty="0">
                  <a:latin typeface="+mn-lt"/>
                </a:endParaRPr>
              </a:p>
              <a:p>
                <a:pPr marL="0" lvl="1" algn="justLow">
                  <a:lnSpc>
                    <a:spcPct val="114000"/>
                  </a:lnSpc>
                  <a:spcBef>
                    <a:spcPts val="0"/>
                  </a:spcBef>
                  <a:spcAft>
                    <a:spcPts val="600"/>
                  </a:spcAft>
                </a:pPr>
                <a:r>
                  <a:rPr lang="en-US" sz="2400" dirty="0">
                    <a:latin typeface="+mn-lt"/>
                  </a:rPr>
                  <a:t>Predictive value positive (</a:t>
                </a:r>
                <a:r>
                  <a:rPr lang="en-US" sz="2400" dirty="0" err="1">
                    <a:latin typeface="+mn-lt"/>
                  </a:rPr>
                  <a:t>Pv</a:t>
                </a:r>
                <a:r>
                  <a:rPr lang="en-US" sz="2400" baseline="-25000" dirty="0" err="1">
                    <a:latin typeface="+mn-lt"/>
                  </a:rPr>
                  <a:t>-ve</a:t>
                </a:r>
                <a:r>
                  <a:rPr lang="en-US" sz="2400" dirty="0">
                    <a:latin typeface="+mn-lt"/>
                  </a:rPr>
                  <a:t>) is  the probability that a person negative by the test truly don’t have the condition </a:t>
                </a:r>
                <a:r>
                  <a:rPr lang="en-US" sz="2400" dirty="0" smtClean="0">
                    <a:latin typeface="+mn-lt"/>
                  </a:rPr>
                  <a:t> = </a:t>
                </a:r>
                <a14:m>
                  <m:oMath xmlns:m="http://schemas.openxmlformats.org/officeDocument/2006/math">
                    <m:f>
                      <m:fPr>
                        <m:ctrlPr>
                          <a:rPr lang="en-US" sz="2800" i="1">
                            <a:latin typeface="Cambria Math"/>
                          </a:rPr>
                        </m:ctrlPr>
                      </m:fPr>
                      <m:num>
                        <m:r>
                          <a:rPr lang="en-US" sz="2800" i="1">
                            <a:latin typeface="Cambria Math"/>
                          </a:rPr>
                          <m:t>𝑑</m:t>
                        </m:r>
                      </m:num>
                      <m:den>
                        <m:r>
                          <a:rPr lang="en-US" sz="2800" i="1">
                            <a:latin typeface="Cambria Math"/>
                          </a:rPr>
                          <m:t>𝑐</m:t>
                        </m:r>
                        <m:r>
                          <a:rPr lang="en-US" sz="2800" i="1">
                            <a:latin typeface="Cambria Math"/>
                          </a:rPr>
                          <m:t>+</m:t>
                        </m:r>
                        <m:r>
                          <a:rPr lang="en-US" sz="2800" i="1">
                            <a:latin typeface="Cambria Math"/>
                          </a:rPr>
                          <m:t>𝑑</m:t>
                        </m:r>
                      </m:den>
                    </m:f>
                  </m:oMath>
                </a14:m>
                <a:endParaRPr lang="en-US" sz="2400" dirty="0">
                  <a:latin typeface="+mn-lt"/>
                </a:endParaRPr>
              </a:p>
            </p:txBody>
          </p:sp>
        </mc:Choice>
        <mc:Fallback xmlns="">
          <p:sp>
            <p:nvSpPr>
              <p:cNvPr id="2" name="Rectangle 1"/>
              <p:cNvSpPr>
                <a:spLocks noRot="1" noChangeAspect="1" noMove="1" noResize="1" noEditPoints="1" noAdjustHandles="1" noChangeArrowheads="1" noChangeShapeType="1" noTextEdit="1"/>
              </p:cNvSpPr>
              <p:nvPr/>
            </p:nvSpPr>
            <p:spPr>
              <a:xfrm>
                <a:off x="1036637" y="3352800"/>
                <a:ext cx="10515600" cy="2887714"/>
              </a:xfrm>
              <a:prstGeom prst="rect">
                <a:avLst/>
              </a:prstGeom>
              <a:blipFill rotWithShape="1">
                <a:blip r:embed="rId2"/>
                <a:stretch>
                  <a:fillRect l="-870" t="-844" r="-1739" b="-211"/>
                </a:stretch>
              </a:blipFill>
            </p:spPr>
            <p:txBody>
              <a:bodyPr/>
              <a:lstStyle/>
              <a:p>
                <a:r>
                  <a:rPr lang="en-US">
                    <a:noFill/>
                  </a:rPr>
                  <a:t> </a:t>
                </a:r>
              </a:p>
            </p:txBody>
          </p:sp>
        </mc:Fallback>
      </mc:AlternateContent>
      <p:cxnSp>
        <p:nvCxnSpPr>
          <p:cNvPr id="5" name="Straight Arrow Connector 4"/>
          <p:cNvCxnSpPr/>
          <p:nvPr/>
        </p:nvCxnSpPr>
        <p:spPr>
          <a:xfrm>
            <a:off x="3932186" y="1524000"/>
            <a:ext cx="4071540" cy="0"/>
          </a:xfrm>
          <a:prstGeom prst="straightConnector1">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677132" y="2133600"/>
            <a:ext cx="2326594" cy="0"/>
          </a:xfrm>
          <a:prstGeom prst="straightConnector1">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37952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3581400"/>
            <a:ext cx="6477000" cy="1828800"/>
          </a:xfrm>
        </p:spPr>
        <p:txBody>
          <a:bodyPr>
            <a:normAutofit/>
          </a:bodyPr>
          <a:lstStyle/>
          <a:p>
            <a:pPr lvl="0"/>
            <a:r>
              <a:rPr lang="en-US" b="1" dirty="0" smtClean="0"/>
              <a:t>SCREENING: EXERCISES</a:t>
            </a:r>
            <a:endParaRPr lang="en-US" sz="4000" b="1" dirty="0">
              <a:solidFill>
                <a:schemeClr val="tx2">
                  <a:lumMod val="50000"/>
                </a:schemeClr>
              </a:solidFill>
            </a:endParaRPr>
          </a:p>
        </p:txBody>
      </p:sp>
    </p:spTree>
    <p:extLst>
      <p:ext uri="{BB962C8B-B14F-4D97-AF65-F5344CB8AC3E}">
        <p14:creationId xmlns:p14="http://schemas.microsoft.com/office/powerpoint/2010/main" val="1400640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86000" y="3962400"/>
            <a:ext cx="609600" cy="5181600"/>
          </a:xfrm>
          <a:noFill/>
          <a:effectLst>
            <a:softEdge rad="127000"/>
          </a:effectLst>
        </p:spPr>
        <p:txBody>
          <a:bodyPr vert="vert270">
            <a:normAutofit fontScale="47500" lnSpcReduction="20000"/>
          </a:bodyPr>
          <a:lstStyle/>
          <a:p>
            <a:pPr algn="ctr"/>
            <a:r>
              <a:rPr lang="en-US" sz="5400" dirty="0">
                <a:solidFill>
                  <a:schemeClr val="tx1"/>
                </a:solidFill>
              </a:rPr>
              <a:t>EXERCISE -1</a:t>
            </a: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8</a:t>
            </a:fld>
            <a:endParaRPr lang="en-US" smtClean="0"/>
          </a:p>
        </p:txBody>
      </p:sp>
      <p:sp>
        <p:nvSpPr>
          <p:cNvPr id="7" name="Rectangle 2"/>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3860619517"/>
              </p:ext>
            </p:extLst>
          </p:nvPr>
        </p:nvGraphicFramePr>
        <p:xfrm>
          <a:off x="304800" y="990600"/>
          <a:ext cx="3962399" cy="1783080"/>
        </p:xfrm>
        <a:graphic>
          <a:graphicData uri="http://schemas.openxmlformats.org/drawingml/2006/table">
            <a:tbl>
              <a:tblPr/>
              <a:tblGrid>
                <a:gridCol w="1146935"/>
                <a:gridCol w="983087"/>
                <a:gridCol w="1065011"/>
                <a:gridCol w="767366"/>
              </a:tblGrid>
              <a:tr h="320040">
                <a:tc rowSpan="2">
                  <a:txBody>
                    <a:bodyPr/>
                    <a:lstStyle/>
                    <a:p>
                      <a:pPr marL="0" marR="0" algn="ctr">
                        <a:spcBef>
                          <a:spcPts val="0"/>
                        </a:spcBef>
                        <a:spcAft>
                          <a:spcPts val="0"/>
                        </a:spcAft>
                      </a:pPr>
                      <a:r>
                        <a:rPr lang="en-US" sz="1800" dirty="0" smtClean="0">
                          <a:latin typeface="Calibri"/>
                          <a:ea typeface="Times New Roman"/>
                          <a:cs typeface="Times New Roman"/>
                        </a:rPr>
                        <a:t>Test (ELISA)</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smtClean="0">
                          <a:latin typeface="Calibri"/>
                          <a:ea typeface="Times New Roman"/>
                          <a:cs typeface="Times New Roman"/>
                        </a:rPr>
                        <a:t>Hepatitis C (RIBA)</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4114801" y="838200"/>
            <a:ext cx="4626106" cy="5029200"/>
          </a:xfrm>
        </p:spPr>
        <p:txBody>
          <a:bodyPr>
            <a:noAutofit/>
          </a:bodyPr>
          <a:lstStyle/>
          <a:p>
            <a:pPr marL="365760" lvl="1" indent="0" algn="justLow">
              <a:lnSpc>
                <a:spcPct val="150000"/>
              </a:lnSpc>
              <a:spcBef>
                <a:spcPts val="0"/>
              </a:spcBef>
              <a:buNone/>
            </a:pPr>
            <a:r>
              <a:rPr lang="en-US" sz="2100" dirty="0" smtClean="0"/>
              <a:t>A total of 100 barbers were screened for hepatitis C using ELISA followed by confirmation of the diagnosis using RIBA. Results shows that 57 out of the 59 positive by the ELISA were as well positive by the RIBA and 38 out of the 41 negative by the test were as well negative by the RIBA. </a:t>
            </a:r>
          </a:p>
          <a:p>
            <a:pPr marL="365760" lvl="1" indent="0" algn="justLow">
              <a:lnSpc>
                <a:spcPct val="150000"/>
              </a:lnSpc>
              <a:spcBef>
                <a:spcPts val="0"/>
              </a:spcBef>
              <a:buNone/>
            </a:pPr>
            <a:endParaRPr lang="en-US" sz="2100" dirty="0" smtClean="0"/>
          </a:p>
          <a:p>
            <a:pPr marL="365760" lvl="1" indent="0" algn="justLow">
              <a:lnSpc>
                <a:spcPct val="150000"/>
              </a:lnSpc>
              <a:spcBef>
                <a:spcPts val="0"/>
              </a:spcBef>
              <a:buNone/>
            </a:pPr>
            <a:r>
              <a:rPr lang="en-US" sz="2100" dirty="0" smtClean="0"/>
              <a:t>Present the data in a suitable table </a:t>
            </a:r>
          </a:p>
        </p:txBody>
      </p:sp>
    </p:spTree>
    <p:extLst>
      <p:ext uri="{BB962C8B-B14F-4D97-AF65-F5344CB8AC3E}">
        <p14:creationId xmlns:p14="http://schemas.microsoft.com/office/powerpoint/2010/main" val="1813990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86000" y="3962400"/>
            <a:ext cx="609600" cy="5181600"/>
          </a:xfrm>
          <a:noFill/>
          <a:effectLst>
            <a:softEdge rad="127000"/>
          </a:effectLst>
        </p:spPr>
        <p:txBody>
          <a:bodyPr vert="vert270">
            <a:normAutofit fontScale="47500" lnSpcReduction="20000"/>
          </a:bodyPr>
          <a:lstStyle/>
          <a:p>
            <a:pPr algn="ctr"/>
            <a:r>
              <a:rPr lang="en-US" sz="5400" dirty="0">
                <a:solidFill>
                  <a:schemeClr val="tx1"/>
                </a:solidFill>
              </a:rPr>
              <a:t>EXERCISE -1</a:t>
            </a: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9</a:t>
            </a:fld>
            <a:endParaRPr lang="en-US" smtClean="0"/>
          </a:p>
        </p:txBody>
      </p:sp>
      <p:sp>
        <p:nvSpPr>
          <p:cNvPr id="7" name="Rectangle 2"/>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8"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2999618620"/>
              </p:ext>
            </p:extLst>
          </p:nvPr>
        </p:nvGraphicFramePr>
        <p:xfrm>
          <a:off x="304800" y="990600"/>
          <a:ext cx="3685551" cy="4617720"/>
        </p:xfrm>
        <a:graphic>
          <a:graphicData uri="http://schemas.openxmlformats.org/drawingml/2006/table">
            <a:tbl>
              <a:tblPr/>
              <a:tblGrid>
                <a:gridCol w="1035450"/>
                <a:gridCol w="945750"/>
                <a:gridCol w="990600"/>
                <a:gridCol w="713751"/>
              </a:tblGrid>
              <a:tr h="320040">
                <a:tc rowSpan="2">
                  <a:txBody>
                    <a:bodyPr/>
                    <a:lstStyle/>
                    <a:p>
                      <a:pPr marL="0" marR="0" algn="ctr">
                        <a:spcBef>
                          <a:spcPts val="0"/>
                        </a:spcBef>
                        <a:spcAft>
                          <a:spcPts val="0"/>
                        </a:spcAft>
                      </a:pPr>
                      <a:r>
                        <a:rPr lang="en-US" sz="1800" dirty="0" smtClean="0">
                          <a:latin typeface="Calibri"/>
                          <a:ea typeface="Times New Roman"/>
                          <a:cs typeface="Times New Roman"/>
                        </a:rPr>
                        <a:t>Test (ELISA)</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smtClean="0">
                          <a:latin typeface="Calibri"/>
                          <a:ea typeface="Times New Roman"/>
                          <a:cs typeface="Times New Roman"/>
                        </a:rPr>
                        <a:t>Hepatitis C (RIBA)</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57</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2</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59</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3</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38</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41</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60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40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latin typeface="Calibri"/>
                          <a:ea typeface="Times New Roman"/>
                          <a:cs typeface="Times New Roman"/>
                        </a:rPr>
                        <a:t>100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endParaRPr lang="en-US" sz="2400" dirty="0" smtClean="0">
                        <a:latin typeface="Verdana"/>
                        <a:ea typeface="Times New Roman"/>
                        <a:cs typeface="Times New Roman"/>
                      </a:endParaRP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a:txBody>
                    <a:bodyPr/>
                    <a:lstStyle/>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endParaRPr lang="en-US" sz="2400" dirty="0" smtClean="0">
                        <a:latin typeface="Verdana"/>
                        <a:ea typeface="Times New Roman"/>
                        <a:cs typeface="Times New Roman"/>
                      </a:endParaRPr>
                    </a:p>
                    <a:p>
                      <a:pPr marL="2005013" marR="0" indent="-2005013"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a:txBody>
                    <a:bodyPr/>
                    <a:lstStyle/>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endParaRPr lang="en-US" sz="2400" dirty="0" smtClean="0">
                        <a:latin typeface="Verdana"/>
                        <a:ea typeface="Times New Roman"/>
                        <a:cs typeface="Times New Roman"/>
                      </a:endParaRP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a:txBody>
                    <a:bodyPr/>
                    <a:lstStyle/>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endParaRPr lang="en-US" sz="2400" dirty="0" smtClean="0">
                        <a:latin typeface="Verdana"/>
                        <a:ea typeface="Times New Roman"/>
                        <a:cs typeface="Times New Roman"/>
                      </a:endParaRPr>
                    </a:p>
                    <a:p>
                      <a:pPr marL="2005013" marR="0" indent="-2005013"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4267200" y="533400"/>
            <a:ext cx="4549906" cy="5562600"/>
          </a:xfrm>
        </p:spPr>
        <p:txBody>
          <a:bodyPr>
            <a:noAutofit/>
          </a:bodyPr>
          <a:lstStyle/>
          <a:p>
            <a:pPr marL="0" lvl="1" indent="0" algn="justLow">
              <a:lnSpc>
                <a:spcPct val="150000"/>
              </a:lnSpc>
              <a:spcBef>
                <a:spcPts val="0"/>
              </a:spcBef>
              <a:buNone/>
            </a:pPr>
            <a:r>
              <a:rPr lang="en-US" sz="2100" dirty="0" smtClean="0"/>
              <a:t>A total of 100 barbers were screened for hepatitis C using ELISA followed by confirmation of the diagnosis using RIBA. Results shows that 57 out of the 59 positive by the ELISA were as well positive by the RIBA and 38 out of the 41 negative by the test were as well negative by the RIBA. </a:t>
            </a:r>
          </a:p>
          <a:p>
            <a:pPr marL="0" lvl="1" indent="0" algn="justLow">
              <a:lnSpc>
                <a:spcPct val="150000"/>
              </a:lnSpc>
              <a:spcBef>
                <a:spcPts val="0"/>
              </a:spcBef>
              <a:buNone/>
            </a:pPr>
            <a:endParaRPr lang="en-US" sz="2100" dirty="0" smtClean="0"/>
          </a:p>
          <a:p>
            <a:pPr marL="0" lvl="1" indent="0" algn="justLow">
              <a:lnSpc>
                <a:spcPct val="150000"/>
              </a:lnSpc>
              <a:spcBef>
                <a:spcPts val="0"/>
              </a:spcBef>
              <a:buNone/>
            </a:pPr>
            <a:r>
              <a:rPr lang="en-US" sz="2100" dirty="0" smtClean="0"/>
              <a:t>Identify the true positive, true negative, false positive and false negative cell</a:t>
            </a:r>
          </a:p>
        </p:txBody>
      </p:sp>
    </p:spTree>
    <p:extLst>
      <p:ext uri="{BB962C8B-B14F-4D97-AF65-F5344CB8AC3E}">
        <p14:creationId xmlns:p14="http://schemas.microsoft.com/office/powerpoint/2010/main" val="26861872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2571</TotalTime>
  <Words>1739</Words>
  <Application>Microsoft Office PowerPoint</Application>
  <PresentationFormat>On-screen Show (4:3)</PresentationFormat>
  <Paragraphs>442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Median</vt:lpstr>
      <vt:lpstr>Tutorial: SCREENING</vt:lpstr>
      <vt:lpstr>PowerPoint Presentation</vt:lpstr>
      <vt:lpstr>PowerPoint Presentation</vt:lpstr>
      <vt:lpstr>PowerPoint Presentation</vt:lpstr>
      <vt:lpstr>PowerPoint Presentation</vt:lpstr>
      <vt:lpstr>PowerPoint Presentation</vt:lpstr>
      <vt:lpstr>SCREENING: EXERCISES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Canadian Institute for Health Information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Randa Youssef</dc:creator>
  <cp:lastModifiedBy>Randa M. Youssef</cp:lastModifiedBy>
  <cp:revision>216</cp:revision>
  <dcterms:created xsi:type="dcterms:W3CDTF">2007-09-20T19:20:17Z</dcterms:created>
  <dcterms:modified xsi:type="dcterms:W3CDTF">2014-11-28T06:21:46Z</dcterms:modified>
</cp:coreProperties>
</file>