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4" r:id="rId2"/>
  </p:sldMasterIdLst>
  <p:notesMasterIdLst>
    <p:notesMasterId r:id="rId63"/>
  </p:notesMasterIdLst>
  <p:handoutMasterIdLst>
    <p:handoutMasterId r:id="rId64"/>
  </p:handoutMasterIdLst>
  <p:sldIdLst>
    <p:sldId id="257" r:id="rId3"/>
    <p:sldId id="361" r:id="rId4"/>
    <p:sldId id="387" r:id="rId5"/>
    <p:sldId id="259" r:id="rId6"/>
    <p:sldId id="258" r:id="rId7"/>
    <p:sldId id="391" r:id="rId8"/>
    <p:sldId id="392" r:id="rId9"/>
    <p:sldId id="393" r:id="rId10"/>
    <p:sldId id="369" r:id="rId11"/>
    <p:sldId id="414" r:id="rId12"/>
    <p:sldId id="264" r:id="rId13"/>
    <p:sldId id="265" r:id="rId14"/>
    <p:sldId id="266" r:id="rId15"/>
    <p:sldId id="364" r:id="rId16"/>
    <p:sldId id="356" r:id="rId17"/>
    <p:sldId id="396" r:id="rId18"/>
    <p:sldId id="395" r:id="rId19"/>
    <p:sldId id="397" r:id="rId20"/>
    <p:sldId id="272" r:id="rId21"/>
    <p:sldId id="411" r:id="rId22"/>
    <p:sldId id="273" r:id="rId23"/>
    <p:sldId id="357" r:id="rId24"/>
    <p:sldId id="363" r:id="rId25"/>
    <p:sldId id="340" r:id="rId26"/>
    <p:sldId id="360" r:id="rId27"/>
    <p:sldId id="276" r:id="rId28"/>
    <p:sldId id="277" r:id="rId29"/>
    <p:sldId id="281" r:id="rId30"/>
    <p:sldId id="283" r:id="rId31"/>
    <p:sldId id="337" r:id="rId32"/>
    <p:sldId id="334" r:id="rId33"/>
    <p:sldId id="370" r:id="rId34"/>
    <p:sldId id="333" r:id="rId35"/>
    <p:sldId id="285" r:id="rId36"/>
    <p:sldId id="286" r:id="rId37"/>
    <p:sldId id="287" r:id="rId38"/>
    <p:sldId id="371" r:id="rId39"/>
    <p:sldId id="291" r:id="rId40"/>
    <p:sldId id="292" r:id="rId41"/>
    <p:sldId id="394" r:id="rId42"/>
    <p:sldId id="401" r:id="rId43"/>
    <p:sldId id="412" r:id="rId44"/>
    <p:sldId id="413" r:id="rId45"/>
    <p:sldId id="403" r:id="rId46"/>
    <p:sldId id="398" r:id="rId47"/>
    <p:sldId id="294" r:id="rId48"/>
    <p:sldId id="358" r:id="rId49"/>
    <p:sldId id="379" r:id="rId50"/>
    <p:sldId id="381" r:id="rId51"/>
    <p:sldId id="336" r:id="rId52"/>
    <p:sldId id="407" r:id="rId53"/>
    <p:sldId id="408" r:id="rId54"/>
    <p:sldId id="409" r:id="rId55"/>
    <p:sldId id="383" r:id="rId56"/>
    <p:sldId id="299" r:id="rId57"/>
    <p:sldId id="385" r:id="rId58"/>
    <p:sldId id="386" r:id="rId59"/>
    <p:sldId id="362" r:id="rId60"/>
    <p:sldId id="341" r:id="rId61"/>
    <p:sldId id="410"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99FF99"/>
    <a:srgbClr val="C4E59F"/>
    <a:srgbClr val="36A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77831" autoAdjust="0"/>
  </p:normalViewPr>
  <p:slideViewPr>
    <p:cSldViewPr>
      <p:cViewPr varScale="1">
        <p:scale>
          <a:sx n="90" d="100"/>
          <a:sy n="90" d="100"/>
        </p:scale>
        <p:origin x="1836" y="84"/>
      </p:cViewPr>
      <p:guideLst>
        <p:guide orient="horz" pos="2160"/>
        <p:guide pos="2880"/>
      </p:guideLst>
    </p:cSldViewPr>
  </p:slideViewPr>
  <p:outlineViewPr>
    <p:cViewPr>
      <p:scale>
        <a:sx n="1" d="1"/>
        <a:sy n="1" d="1"/>
      </p:scale>
      <p:origin x="144" y="8406"/>
    </p:cViewPr>
  </p:outlineViewPr>
  <p:notesTextViewPr>
    <p:cViewPr>
      <p:scale>
        <a:sx n="100" d="100"/>
        <a:sy n="100" d="100"/>
      </p:scale>
      <p:origin x="0" y="0"/>
    </p:cViewPr>
  </p:notesTextViewPr>
  <p:sorterViewPr>
    <p:cViewPr varScale="1">
      <p:scale>
        <a:sx n="1" d="1"/>
        <a:sy n="1" d="1"/>
      </p:scale>
      <p:origin x="0" y="-88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D43DF2-4B46-4C42-A1A4-4735F32C1178}" type="doc">
      <dgm:prSet loTypeId="urn:microsoft.com/office/officeart/2005/8/layout/hierarchy5" loCatId="hierarchy" qsTypeId="urn:microsoft.com/office/officeart/2005/8/quickstyle/simple5" qsCatId="simple" csTypeId="urn:microsoft.com/office/officeart/2005/8/colors/accent2_4" csCatId="accent2" phldr="1"/>
      <dgm:spPr/>
      <dgm:t>
        <a:bodyPr/>
        <a:lstStyle/>
        <a:p>
          <a:endParaRPr lang="en-US"/>
        </a:p>
      </dgm:t>
    </dgm:pt>
    <dgm:pt modelId="{7AC48A27-FE09-4E0E-B48A-8836A31409C0}">
      <dgm:prSet phldrT="[Text]" custT="1"/>
      <dgm:spPr>
        <a:scene3d>
          <a:camera prst="orthographicFront" fov="0">
            <a:rot lat="0" lon="0" rev="0"/>
          </a:camera>
          <a:lightRig rig="glow" dir="t">
            <a:rot lat="0" lon="0" rev="6360000"/>
          </a:lightRig>
        </a:scene3d>
        <a:sp3d contourW="1000" prstMaterial="flat">
          <a:bevelT w="69850" h="101600"/>
          <a:contourClr>
            <a:schemeClr val="accent2">
              <a:shade val="60000"/>
              <a:hueOff val="0"/>
              <a:satOff val="0"/>
              <a:lumOff val="0"/>
              <a:alphaOff val="0"/>
              <a:satMod val="300000"/>
            </a:schemeClr>
          </a:contourClr>
        </a:sp3d>
      </dgm:spPr>
      <dgm:t>
        <a:bodyPr/>
        <a:lstStyle/>
        <a:p>
          <a:r>
            <a:rPr lang="en-US" sz="2000" b="1" dirty="0" smtClean="0">
              <a:solidFill>
                <a:srgbClr val="002060"/>
              </a:solidFill>
              <a:latin typeface="Century Gothic" pitchFamily="34" charset="0"/>
            </a:rPr>
            <a:t>Hypertension</a:t>
          </a:r>
          <a:endParaRPr lang="en-US" sz="2000" b="1" dirty="0">
            <a:solidFill>
              <a:srgbClr val="002060"/>
            </a:solidFill>
            <a:latin typeface="Century Gothic" pitchFamily="34" charset="0"/>
          </a:endParaRPr>
        </a:p>
      </dgm:t>
    </dgm:pt>
    <dgm:pt modelId="{420901B2-D111-44EF-986E-2F7B1DAA4636}" type="parTrans" cxnId="{CA28EA0C-8D60-496A-80A5-AB2039BF6726}">
      <dgm:prSet/>
      <dgm:spPr/>
      <dgm:t>
        <a:bodyPr/>
        <a:lstStyle/>
        <a:p>
          <a:endParaRPr lang="en-US"/>
        </a:p>
      </dgm:t>
    </dgm:pt>
    <dgm:pt modelId="{9DC70833-A7B9-468A-A061-0117EF7EF407}" type="sibTrans" cxnId="{CA28EA0C-8D60-496A-80A5-AB2039BF6726}">
      <dgm:prSet/>
      <dgm:spPr/>
      <dgm:t>
        <a:bodyPr/>
        <a:lstStyle/>
        <a:p>
          <a:endParaRPr lang="en-US"/>
        </a:p>
      </dgm:t>
    </dgm:pt>
    <dgm:pt modelId="{356F5F0A-424C-42D8-BB73-E9ED96EC5B9A}">
      <dgm:prSet phldrT="[Text]" custT="1"/>
      <dgm:spPr>
        <a:gradFill flip="none" rotWithShape="0">
          <a:gsLst>
            <a:gs pos="0">
              <a:srgbClr val="00B050">
                <a:shade val="30000"/>
                <a:satMod val="115000"/>
              </a:srgbClr>
            </a:gs>
            <a:gs pos="50000">
              <a:srgbClr val="00B050">
                <a:shade val="67500"/>
                <a:satMod val="115000"/>
              </a:srgbClr>
            </a:gs>
            <a:gs pos="100000">
              <a:srgbClr val="00B05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500" b="0" dirty="0" smtClean="0">
              <a:solidFill>
                <a:srgbClr val="002060"/>
              </a:solidFill>
              <a:latin typeface="Century Gothic" pitchFamily="34" charset="0"/>
            </a:rPr>
            <a:t>CAD, ECG, </a:t>
          </a:r>
        </a:p>
        <a:p>
          <a:r>
            <a:rPr lang="en-US" sz="1500" b="0" dirty="0" err="1" smtClean="0">
              <a:solidFill>
                <a:srgbClr val="002060"/>
              </a:solidFill>
              <a:latin typeface="Century Gothic" pitchFamily="34" charset="0"/>
            </a:rPr>
            <a:t>Arrthymia</a:t>
          </a:r>
          <a:r>
            <a:rPr lang="en-US" sz="1500" b="0" dirty="0" smtClean="0">
              <a:solidFill>
                <a:srgbClr val="002060"/>
              </a:solidFill>
              <a:latin typeface="Century Gothic" pitchFamily="34" charset="0"/>
            </a:rPr>
            <a:t>, Sudden Death</a:t>
          </a:r>
          <a:endParaRPr lang="en-US" sz="1500" b="0" dirty="0">
            <a:solidFill>
              <a:srgbClr val="002060"/>
            </a:solidFill>
            <a:latin typeface="Century Gothic" pitchFamily="34" charset="0"/>
          </a:endParaRPr>
        </a:p>
      </dgm:t>
    </dgm:pt>
    <dgm:pt modelId="{17F4D46F-33F7-4745-91F9-C0AEA1DB00B9}" type="parTrans" cxnId="{6A4C4A31-5CBA-451F-A5C4-47D6373C9BEF}">
      <dgm:prSet/>
      <dgm:spPr>
        <a:ln>
          <a:solidFill>
            <a:srgbClr val="002060"/>
          </a:solidFill>
        </a:ln>
        <a:scene3d>
          <a:camera prst="orthographicFront"/>
          <a:lightRig rig="threePt" dir="t"/>
        </a:scene3d>
        <a:sp3d>
          <a:bevelT w="69850"/>
        </a:sp3d>
      </dgm:spPr>
      <dgm:t>
        <a:bodyPr/>
        <a:lstStyle/>
        <a:p>
          <a:endParaRPr lang="en-US"/>
        </a:p>
      </dgm:t>
    </dgm:pt>
    <dgm:pt modelId="{4C64E39B-D726-41B6-A545-E36577AC0157}" type="sibTrans" cxnId="{6A4C4A31-5CBA-451F-A5C4-47D6373C9BEF}">
      <dgm:prSet/>
      <dgm:spPr/>
      <dgm:t>
        <a:bodyPr/>
        <a:lstStyle/>
        <a:p>
          <a:endParaRPr lang="en-US"/>
        </a:p>
      </dgm:t>
    </dgm:pt>
    <dgm:pt modelId="{B9B8BF39-2B86-429C-AF33-597192BC83B3}">
      <dgm:prSet phldrT="[Text]" custT="1"/>
      <dgm:spPr>
        <a:gradFill flip="none" rotWithShape="0">
          <a:gsLst>
            <a:gs pos="0">
              <a:srgbClr val="00B0F0">
                <a:tint val="66000"/>
                <a:satMod val="160000"/>
                <a:shade val="30000"/>
                <a:satMod val="115000"/>
              </a:srgbClr>
            </a:gs>
            <a:gs pos="50000">
              <a:srgbClr val="00B0F0">
                <a:tint val="66000"/>
                <a:satMod val="160000"/>
                <a:shade val="67500"/>
                <a:satMod val="115000"/>
              </a:srgbClr>
            </a:gs>
            <a:gs pos="100000">
              <a:srgbClr val="00B0F0">
                <a:tint val="66000"/>
                <a:satMod val="160000"/>
                <a:shade val="100000"/>
                <a:satMod val="115000"/>
              </a:srgb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pPr>
            <a:lnSpc>
              <a:spcPct val="100000"/>
            </a:lnSpc>
          </a:pPr>
          <a:endParaRPr lang="en-US" sz="1200" dirty="0" smtClean="0">
            <a:solidFill>
              <a:srgbClr val="FFFF00"/>
            </a:solidFill>
            <a:latin typeface="Century Gothic" pitchFamily="34" charset="0"/>
          </a:endParaRPr>
        </a:p>
        <a:p>
          <a:pPr>
            <a:lnSpc>
              <a:spcPct val="100000"/>
            </a:lnSpc>
          </a:pPr>
          <a:r>
            <a:rPr lang="en-US" sz="1200" b="0" dirty="0" smtClean="0">
              <a:solidFill>
                <a:srgbClr val="FFFF00"/>
              </a:solidFill>
              <a:latin typeface="Century Gothic" pitchFamily="34" charset="0"/>
            </a:rPr>
            <a:t>Stroke, Ischemia, Hemorrhage, Alzheimer’s Disease, Cognitive, retinal hemorrhage</a:t>
          </a:r>
        </a:p>
        <a:p>
          <a:pPr>
            <a:lnSpc>
              <a:spcPct val="100000"/>
            </a:lnSpc>
          </a:pPr>
          <a:endParaRPr lang="en-US" sz="1200" dirty="0">
            <a:solidFill>
              <a:srgbClr val="FFFF00"/>
            </a:solidFill>
            <a:latin typeface="Century Gothic" pitchFamily="34" charset="0"/>
          </a:endParaRPr>
        </a:p>
      </dgm:t>
    </dgm:pt>
    <dgm:pt modelId="{6A4134A9-5F4D-4851-8E79-18D33DF4C5AA}" type="parTrans" cxnId="{BA59FC29-1FD9-4594-B51B-30C337B3EE82}">
      <dgm:prSet/>
      <dgm:spPr>
        <a:ln>
          <a:solidFill>
            <a:srgbClr val="002060"/>
          </a:solidFill>
        </a:ln>
        <a:scene3d>
          <a:camera prst="orthographicFront"/>
          <a:lightRig rig="threePt" dir="t"/>
        </a:scene3d>
        <a:sp3d>
          <a:bevelT w="69850"/>
        </a:sp3d>
      </dgm:spPr>
      <dgm:t>
        <a:bodyPr/>
        <a:lstStyle/>
        <a:p>
          <a:endParaRPr lang="en-US"/>
        </a:p>
      </dgm:t>
    </dgm:pt>
    <dgm:pt modelId="{5E00ED94-DBA4-4D9A-986E-76614DD2464D}" type="sibTrans" cxnId="{BA59FC29-1FD9-4594-B51B-30C337B3EE82}">
      <dgm:prSet/>
      <dgm:spPr/>
      <dgm:t>
        <a:bodyPr/>
        <a:lstStyle/>
        <a:p>
          <a:endParaRPr lang="en-US"/>
        </a:p>
      </dgm:t>
    </dgm:pt>
    <dgm:pt modelId="{2E0BB25E-8F1C-477C-BB02-B6DF4C5ED905}">
      <dgm:prSet phldrT="[Text]" custT="1"/>
      <dgm:spPr>
        <a:gradFill flip="none" rotWithShape="0">
          <a:gsLst>
            <a:gs pos="0">
              <a:schemeClr val="accent1">
                <a:lumMod val="50000"/>
                <a:shade val="30000"/>
                <a:satMod val="115000"/>
              </a:schemeClr>
            </a:gs>
            <a:gs pos="50000">
              <a:schemeClr val="accent1">
                <a:lumMod val="50000"/>
                <a:shade val="67500"/>
                <a:satMod val="115000"/>
              </a:schemeClr>
            </a:gs>
            <a:gs pos="100000">
              <a:schemeClr val="accent1">
                <a:lumMod val="50000"/>
                <a:shade val="100000"/>
                <a:satMod val="115000"/>
              </a:schemeClr>
            </a:gs>
          </a:gsLst>
          <a:lin ang="54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2000" b="0" dirty="0" smtClean="0">
              <a:solidFill>
                <a:srgbClr val="002060"/>
              </a:solidFill>
              <a:latin typeface="Century Gothic" pitchFamily="34" charset="0"/>
            </a:rPr>
            <a:t>Renal Disease</a:t>
          </a:r>
          <a:endParaRPr lang="en-US" sz="2000" b="0" dirty="0">
            <a:solidFill>
              <a:srgbClr val="002060"/>
            </a:solidFill>
            <a:latin typeface="Century Gothic" pitchFamily="34" charset="0"/>
          </a:endParaRPr>
        </a:p>
      </dgm:t>
    </dgm:pt>
    <dgm:pt modelId="{EE1AF447-D66E-418E-B644-3D6E77C8EFEA}" type="parTrans" cxnId="{DA36F39E-69BD-4B22-BC82-B7E594CA04B2}">
      <dgm:prSet/>
      <dgm:spPr>
        <a:ln>
          <a:solidFill>
            <a:srgbClr val="002060"/>
          </a:solidFill>
        </a:ln>
        <a:scene3d>
          <a:camera prst="orthographicFront"/>
          <a:lightRig rig="threePt" dir="t"/>
        </a:scene3d>
        <a:sp3d>
          <a:bevelT w="69850"/>
        </a:sp3d>
      </dgm:spPr>
      <dgm:t>
        <a:bodyPr/>
        <a:lstStyle/>
        <a:p>
          <a:endParaRPr lang="en-US"/>
        </a:p>
      </dgm:t>
    </dgm:pt>
    <dgm:pt modelId="{1DDF70A4-834B-4305-B9FA-60B66EEA133C}" type="sibTrans" cxnId="{DA36F39E-69BD-4B22-BC82-B7E594CA04B2}">
      <dgm:prSet/>
      <dgm:spPr/>
      <dgm:t>
        <a:bodyPr/>
        <a:lstStyle/>
        <a:p>
          <a:endParaRPr lang="en-US"/>
        </a:p>
      </dgm:t>
    </dgm:pt>
    <dgm:pt modelId="{0F48A183-C0F9-4162-864C-41590CDD695E}">
      <dgm:prSet phldrT="[Tex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800" b="0" dirty="0" smtClean="0">
              <a:solidFill>
                <a:srgbClr val="002060"/>
              </a:solidFill>
              <a:latin typeface="Century Gothic" pitchFamily="34" charset="0"/>
            </a:rPr>
            <a:t>Peripheral Vascular Disease</a:t>
          </a:r>
          <a:endParaRPr lang="en-US" sz="1800" b="0" dirty="0">
            <a:solidFill>
              <a:srgbClr val="002060"/>
            </a:solidFill>
            <a:latin typeface="Century Gothic" pitchFamily="34" charset="0"/>
          </a:endParaRPr>
        </a:p>
      </dgm:t>
    </dgm:pt>
    <dgm:pt modelId="{B3E84D12-FB58-4D92-B686-5BBE19838513}" type="parTrans" cxnId="{1C30F310-4EBD-4817-BF0D-AB44FF765AB0}">
      <dgm:prSet/>
      <dgm:spPr>
        <a:ln>
          <a:solidFill>
            <a:srgbClr val="002060"/>
          </a:solidFill>
        </a:ln>
        <a:scene3d>
          <a:camera prst="orthographicFront"/>
          <a:lightRig rig="threePt" dir="t"/>
        </a:scene3d>
        <a:sp3d>
          <a:bevelT w="69850"/>
        </a:sp3d>
      </dgm:spPr>
      <dgm:t>
        <a:bodyPr/>
        <a:lstStyle/>
        <a:p>
          <a:endParaRPr lang="en-US">
            <a:ln>
              <a:solidFill>
                <a:srgbClr val="002060"/>
              </a:solidFill>
            </a:ln>
          </a:endParaRPr>
        </a:p>
      </dgm:t>
    </dgm:pt>
    <dgm:pt modelId="{A50EA691-2F4D-491F-A311-86BC2A7D6CE4}" type="sibTrans" cxnId="{1C30F310-4EBD-4817-BF0D-AB44FF765AB0}">
      <dgm:prSet/>
      <dgm:spPr/>
      <dgm:t>
        <a:bodyPr/>
        <a:lstStyle/>
        <a:p>
          <a:endParaRPr lang="en-US"/>
        </a:p>
      </dgm:t>
    </dgm:pt>
    <dgm:pt modelId="{4624B2EE-A7CD-49EC-B910-2BD742255907}">
      <dgm:prSet phldrT="[Text]" custT="1"/>
      <dgm:spPr>
        <a:gradFill flip="none" rotWithShape="0">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400" b="0" dirty="0" smtClean="0">
              <a:solidFill>
                <a:srgbClr val="002060"/>
              </a:solidFill>
              <a:latin typeface="Century Gothic" pitchFamily="34" charset="0"/>
            </a:rPr>
            <a:t>Hypertensive Emergency</a:t>
          </a:r>
        </a:p>
        <a:p>
          <a:r>
            <a:rPr lang="en-US" sz="1400" b="0" dirty="0" smtClean="0">
              <a:solidFill>
                <a:srgbClr val="002060"/>
              </a:solidFill>
              <a:latin typeface="Century Gothic" pitchFamily="34" charset="0"/>
            </a:rPr>
            <a:t>And Increase Emergency Morbidity</a:t>
          </a:r>
          <a:endParaRPr lang="en-US" sz="1400" dirty="0">
            <a:solidFill>
              <a:srgbClr val="002060"/>
            </a:solidFill>
            <a:latin typeface="Century Gothic" pitchFamily="34" charset="0"/>
          </a:endParaRPr>
        </a:p>
      </dgm:t>
    </dgm:pt>
    <dgm:pt modelId="{888E1202-3A29-4CF2-8E98-D23D5C9E9D2E}" type="parTrans" cxnId="{4AC02225-9784-4DD9-B2CA-A456307CE091}">
      <dgm:prSet/>
      <dgm:spPr>
        <a:ln>
          <a:solidFill>
            <a:srgbClr val="002060"/>
          </a:solidFill>
        </a:ln>
        <a:scene3d>
          <a:camera prst="orthographicFront"/>
          <a:lightRig rig="threePt" dir="t"/>
        </a:scene3d>
        <a:sp3d>
          <a:bevelT w="69850"/>
        </a:sp3d>
      </dgm:spPr>
      <dgm:t>
        <a:bodyPr/>
        <a:lstStyle/>
        <a:p>
          <a:endParaRPr lang="en-US"/>
        </a:p>
      </dgm:t>
    </dgm:pt>
    <dgm:pt modelId="{74D09D90-2BC8-42F8-BE9E-D35AE04B8B6C}" type="sibTrans" cxnId="{4AC02225-9784-4DD9-B2CA-A456307CE091}">
      <dgm:prSet/>
      <dgm:spPr/>
      <dgm:t>
        <a:bodyPr/>
        <a:lstStyle/>
        <a:p>
          <a:endParaRPr lang="en-US"/>
        </a:p>
      </dgm:t>
    </dgm:pt>
    <dgm:pt modelId="{EA84F862-516A-4365-84D3-AD27B8C768C9}">
      <dgm:prSet phldrT="[Tex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scene3d>
          <a:camera prst="orthographicFront" fov="0">
            <a:rot lat="0" lon="0" rev="0"/>
          </a:camera>
          <a:lightRig rig="glow" dir="t">
            <a:rot lat="0" lon="0" rev="6360000"/>
          </a:lightRig>
        </a:scene3d>
        <a:sp3d contourW="1000" prstMaterial="flat">
          <a:bevelT w="69850" h="101600"/>
          <a:contourClr>
            <a:schemeClr val="accent2">
              <a:shade val="80000"/>
              <a:hueOff val="0"/>
              <a:satOff val="0"/>
              <a:lumOff val="0"/>
              <a:alphaOff val="0"/>
              <a:satMod val="300000"/>
            </a:schemeClr>
          </a:contourClr>
        </a:sp3d>
      </dgm:spPr>
      <dgm:t>
        <a:bodyPr/>
        <a:lstStyle/>
        <a:p>
          <a:r>
            <a:rPr lang="en-US" sz="1600" b="0" dirty="0" smtClean="0">
              <a:solidFill>
                <a:srgbClr val="002060"/>
              </a:solidFill>
              <a:latin typeface="Century Gothic" pitchFamily="34" charset="0"/>
            </a:rPr>
            <a:t>CHF</a:t>
          </a:r>
        </a:p>
        <a:p>
          <a:r>
            <a:rPr lang="en-US" sz="1600" b="0" dirty="0" smtClean="0">
              <a:solidFill>
                <a:srgbClr val="002060"/>
              </a:solidFill>
              <a:latin typeface="Century Gothic" pitchFamily="34" charset="0"/>
            </a:rPr>
            <a:t>LVH</a:t>
          </a:r>
        </a:p>
        <a:p>
          <a:r>
            <a:rPr lang="en-US" sz="1600" b="0" dirty="0" smtClean="0">
              <a:solidFill>
                <a:srgbClr val="002060"/>
              </a:solidFill>
              <a:latin typeface="Century Gothic" pitchFamily="34" charset="0"/>
            </a:rPr>
            <a:t>Aortic Dissection</a:t>
          </a:r>
          <a:endParaRPr lang="en-US" sz="1600" b="0" dirty="0">
            <a:solidFill>
              <a:srgbClr val="002060"/>
            </a:solidFill>
            <a:latin typeface="Century Gothic" pitchFamily="34" charset="0"/>
          </a:endParaRPr>
        </a:p>
      </dgm:t>
    </dgm:pt>
    <dgm:pt modelId="{DC0B329E-2818-4D87-9453-E30EBBA150DB}" type="parTrans" cxnId="{B77A2C91-08DA-4470-B07D-60DE520C4912}">
      <dgm:prSet/>
      <dgm:spPr>
        <a:ln>
          <a:solidFill>
            <a:srgbClr val="002060"/>
          </a:solidFill>
        </a:ln>
        <a:scene3d>
          <a:camera prst="orthographicFront"/>
          <a:lightRig rig="threePt" dir="t"/>
        </a:scene3d>
        <a:sp3d>
          <a:bevelT w="69850"/>
        </a:sp3d>
      </dgm:spPr>
      <dgm:t>
        <a:bodyPr/>
        <a:lstStyle/>
        <a:p>
          <a:endParaRPr lang="en-US"/>
        </a:p>
      </dgm:t>
    </dgm:pt>
    <dgm:pt modelId="{E048F28C-E982-4F71-B05A-C4A1B108F3D6}" type="sibTrans" cxnId="{B77A2C91-08DA-4470-B07D-60DE520C4912}">
      <dgm:prSet/>
      <dgm:spPr/>
      <dgm:t>
        <a:bodyPr/>
        <a:lstStyle/>
        <a:p>
          <a:endParaRPr lang="en-US"/>
        </a:p>
      </dgm:t>
    </dgm:pt>
    <dgm:pt modelId="{A7894095-0C3D-4842-8613-0431EBADEFA2}" type="pres">
      <dgm:prSet presAssocID="{7AD43DF2-4B46-4C42-A1A4-4735F32C1178}" presName="mainComposite" presStyleCnt="0">
        <dgm:presLayoutVars>
          <dgm:chPref val="1"/>
          <dgm:dir val="rev"/>
          <dgm:animOne val="branch"/>
          <dgm:animLvl val="lvl"/>
          <dgm:resizeHandles val="exact"/>
        </dgm:presLayoutVars>
      </dgm:prSet>
      <dgm:spPr/>
      <dgm:t>
        <a:bodyPr/>
        <a:lstStyle/>
        <a:p>
          <a:pPr rtl="1"/>
          <a:endParaRPr lang="ar-SA"/>
        </a:p>
      </dgm:t>
    </dgm:pt>
    <dgm:pt modelId="{DE2D41CA-835E-459E-9D46-1E8BE8FA97CA}" type="pres">
      <dgm:prSet presAssocID="{7AD43DF2-4B46-4C42-A1A4-4735F32C1178}" presName="hierFlow" presStyleCnt="0"/>
      <dgm:spPr>
        <a:scene3d>
          <a:camera prst="orthographicFront"/>
          <a:lightRig rig="threePt" dir="t"/>
        </a:scene3d>
        <a:sp3d>
          <a:bevelT w="69850"/>
        </a:sp3d>
      </dgm:spPr>
      <dgm:t>
        <a:bodyPr/>
        <a:lstStyle/>
        <a:p>
          <a:endParaRPr lang="en-US"/>
        </a:p>
      </dgm:t>
    </dgm:pt>
    <dgm:pt modelId="{0BB10915-6B85-46BE-832D-0D14BCB60966}" type="pres">
      <dgm:prSet presAssocID="{7AD43DF2-4B46-4C42-A1A4-4735F32C1178}" presName="hierChild1" presStyleCnt="0">
        <dgm:presLayoutVars>
          <dgm:chPref val="1"/>
          <dgm:animOne val="branch"/>
          <dgm:animLvl val="lvl"/>
        </dgm:presLayoutVars>
      </dgm:prSet>
      <dgm:spPr>
        <a:scene3d>
          <a:camera prst="orthographicFront"/>
          <a:lightRig rig="threePt" dir="t"/>
        </a:scene3d>
        <a:sp3d>
          <a:bevelT w="69850"/>
        </a:sp3d>
      </dgm:spPr>
      <dgm:t>
        <a:bodyPr/>
        <a:lstStyle/>
        <a:p>
          <a:endParaRPr lang="en-US"/>
        </a:p>
      </dgm:t>
    </dgm:pt>
    <dgm:pt modelId="{24D13DD1-1849-49F9-AD7E-899B0EF0F6DB}" type="pres">
      <dgm:prSet presAssocID="{7AC48A27-FE09-4E0E-B48A-8836A31409C0}" presName="Name17" presStyleCnt="0"/>
      <dgm:spPr>
        <a:scene3d>
          <a:camera prst="orthographicFront"/>
          <a:lightRig rig="threePt" dir="t"/>
        </a:scene3d>
        <a:sp3d>
          <a:bevelT w="69850"/>
        </a:sp3d>
      </dgm:spPr>
      <dgm:t>
        <a:bodyPr/>
        <a:lstStyle/>
        <a:p>
          <a:endParaRPr lang="en-US"/>
        </a:p>
      </dgm:t>
    </dgm:pt>
    <dgm:pt modelId="{10D0A14B-0A5A-4911-BA76-53024AB94ECC}" type="pres">
      <dgm:prSet presAssocID="{7AC48A27-FE09-4E0E-B48A-8836A31409C0}" presName="level1Shape" presStyleLbl="node0" presStyleIdx="0" presStyleCnt="1" custLinFactNeighborX="-8896" custLinFactNeighborY="-2571">
        <dgm:presLayoutVars>
          <dgm:chPref val="3"/>
        </dgm:presLayoutVars>
      </dgm:prSet>
      <dgm:spPr/>
      <dgm:t>
        <a:bodyPr/>
        <a:lstStyle/>
        <a:p>
          <a:endParaRPr lang="en-US"/>
        </a:p>
      </dgm:t>
    </dgm:pt>
    <dgm:pt modelId="{9D060D9A-744E-4B6B-AF52-EEDB4BF4C2D7}" type="pres">
      <dgm:prSet presAssocID="{7AC48A27-FE09-4E0E-B48A-8836A31409C0}" presName="hierChild2" presStyleCnt="0"/>
      <dgm:spPr>
        <a:scene3d>
          <a:camera prst="orthographicFront"/>
          <a:lightRig rig="threePt" dir="t"/>
        </a:scene3d>
        <a:sp3d>
          <a:bevelT w="69850"/>
        </a:sp3d>
      </dgm:spPr>
      <dgm:t>
        <a:bodyPr/>
        <a:lstStyle/>
        <a:p>
          <a:endParaRPr lang="en-US"/>
        </a:p>
      </dgm:t>
    </dgm:pt>
    <dgm:pt modelId="{0FFA7E24-4308-4ABE-B157-8104E3F8945D}" type="pres">
      <dgm:prSet presAssocID="{17F4D46F-33F7-4745-91F9-C0AEA1DB00B9}" presName="Name25" presStyleLbl="parChTrans1D2" presStyleIdx="0" presStyleCnt="6"/>
      <dgm:spPr/>
      <dgm:t>
        <a:bodyPr/>
        <a:lstStyle/>
        <a:p>
          <a:pPr rtl="1"/>
          <a:endParaRPr lang="ar-SA"/>
        </a:p>
      </dgm:t>
    </dgm:pt>
    <dgm:pt modelId="{188C783D-FDAA-41B5-AB96-E4DA50737D1D}" type="pres">
      <dgm:prSet presAssocID="{17F4D46F-33F7-4745-91F9-C0AEA1DB00B9}" presName="connTx" presStyleLbl="parChTrans1D2" presStyleIdx="0" presStyleCnt="6"/>
      <dgm:spPr/>
      <dgm:t>
        <a:bodyPr/>
        <a:lstStyle/>
        <a:p>
          <a:pPr rtl="1"/>
          <a:endParaRPr lang="ar-SA"/>
        </a:p>
      </dgm:t>
    </dgm:pt>
    <dgm:pt modelId="{C8EC77D0-762C-46C4-8826-01320CC170F2}" type="pres">
      <dgm:prSet presAssocID="{356F5F0A-424C-42D8-BB73-E9ED96EC5B9A}" presName="Name30" presStyleCnt="0"/>
      <dgm:spPr>
        <a:scene3d>
          <a:camera prst="orthographicFront"/>
          <a:lightRig rig="threePt" dir="t"/>
        </a:scene3d>
        <a:sp3d>
          <a:bevelT w="69850"/>
        </a:sp3d>
      </dgm:spPr>
      <dgm:t>
        <a:bodyPr/>
        <a:lstStyle/>
        <a:p>
          <a:endParaRPr lang="en-US"/>
        </a:p>
      </dgm:t>
    </dgm:pt>
    <dgm:pt modelId="{A44D6397-3B2F-4337-AB70-936197E35922}" type="pres">
      <dgm:prSet presAssocID="{356F5F0A-424C-42D8-BB73-E9ED96EC5B9A}" presName="level2Shape" presStyleLbl="node2" presStyleIdx="0" presStyleCnt="6" custLinFactY="100000" custLinFactNeighborX="-323" custLinFactNeighborY="132359"/>
      <dgm:spPr/>
      <dgm:t>
        <a:bodyPr/>
        <a:lstStyle/>
        <a:p>
          <a:endParaRPr lang="en-US"/>
        </a:p>
      </dgm:t>
    </dgm:pt>
    <dgm:pt modelId="{02024E09-F981-47D1-BCA0-B480F4FC0CBB}" type="pres">
      <dgm:prSet presAssocID="{356F5F0A-424C-42D8-BB73-E9ED96EC5B9A}" presName="hierChild3" presStyleCnt="0"/>
      <dgm:spPr>
        <a:scene3d>
          <a:camera prst="orthographicFront"/>
          <a:lightRig rig="threePt" dir="t"/>
        </a:scene3d>
        <a:sp3d>
          <a:bevelT w="69850"/>
        </a:sp3d>
      </dgm:spPr>
      <dgm:t>
        <a:bodyPr/>
        <a:lstStyle/>
        <a:p>
          <a:endParaRPr lang="en-US"/>
        </a:p>
      </dgm:t>
    </dgm:pt>
    <dgm:pt modelId="{61B6E002-3DE3-4DA4-9A6B-85B1E5AED275}" type="pres">
      <dgm:prSet presAssocID="{6A4134A9-5F4D-4851-8E79-18D33DF4C5AA}" presName="Name25" presStyleLbl="parChTrans1D2" presStyleIdx="1" presStyleCnt="6"/>
      <dgm:spPr/>
      <dgm:t>
        <a:bodyPr/>
        <a:lstStyle/>
        <a:p>
          <a:pPr rtl="1"/>
          <a:endParaRPr lang="ar-SA"/>
        </a:p>
      </dgm:t>
    </dgm:pt>
    <dgm:pt modelId="{1B46D717-3DE1-4FF6-8863-FDDE76040869}" type="pres">
      <dgm:prSet presAssocID="{6A4134A9-5F4D-4851-8E79-18D33DF4C5AA}" presName="connTx" presStyleLbl="parChTrans1D2" presStyleIdx="1" presStyleCnt="6"/>
      <dgm:spPr/>
      <dgm:t>
        <a:bodyPr/>
        <a:lstStyle/>
        <a:p>
          <a:pPr rtl="1"/>
          <a:endParaRPr lang="ar-SA"/>
        </a:p>
      </dgm:t>
    </dgm:pt>
    <dgm:pt modelId="{287226D6-F7E2-4EC1-9A81-7C1EE82689CA}" type="pres">
      <dgm:prSet presAssocID="{B9B8BF39-2B86-429C-AF33-597192BC83B3}" presName="Name30" presStyleCnt="0"/>
      <dgm:spPr>
        <a:scene3d>
          <a:camera prst="orthographicFront"/>
          <a:lightRig rig="threePt" dir="t"/>
        </a:scene3d>
        <a:sp3d>
          <a:bevelT w="69850"/>
        </a:sp3d>
      </dgm:spPr>
      <dgm:t>
        <a:bodyPr/>
        <a:lstStyle/>
        <a:p>
          <a:endParaRPr lang="en-US"/>
        </a:p>
      </dgm:t>
    </dgm:pt>
    <dgm:pt modelId="{574FC97C-C9D4-43F0-B166-A90027A2ACC0}" type="pres">
      <dgm:prSet presAssocID="{B9B8BF39-2B86-429C-AF33-597192BC83B3}" presName="level2Shape" presStyleLbl="node2" presStyleIdx="1" presStyleCnt="6" custLinFactY="-7944" custLinFactNeighborX="-4078" custLinFactNeighborY="-100000"/>
      <dgm:spPr/>
      <dgm:t>
        <a:bodyPr/>
        <a:lstStyle/>
        <a:p>
          <a:endParaRPr lang="en-US"/>
        </a:p>
      </dgm:t>
    </dgm:pt>
    <dgm:pt modelId="{D79F7EE4-92EA-4E31-89A2-BE1F4A7FC1C0}" type="pres">
      <dgm:prSet presAssocID="{B9B8BF39-2B86-429C-AF33-597192BC83B3}" presName="hierChild3" presStyleCnt="0"/>
      <dgm:spPr>
        <a:scene3d>
          <a:camera prst="orthographicFront"/>
          <a:lightRig rig="threePt" dir="t"/>
        </a:scene3d>
        <a:sp3d>
          <a:bevelT w="69850"/>
        </a:sp3d>
      </dgm:spPr>
      <dgm:t>
        <a:bodyPr/>
        <a:lstStyle/>
        <a:p>
          <a:endParaRPr lang="en-US"/>
        </a:p>
      </dgm:t>
    </dgm:pt>
    <dgm:pt modelId="{11710F49-69D3-4F07-A7E1-68800EEFFDD9}" type="pres">
      <dgm:prSet presAssocID="{EE1AF447-D66E-418E-B644-3D6E77C8EFEA}" presName="Name25" presStyleLbl="parChTrans1D2" presStyleIdx="2" presStyleCnt="6"/>
      <dgm:spPr/>
      <dgm:t>
        <a:bodyPr/>
        <a:lstStyle/>
        <a:p>
          <a:pPr rtl="1"/>
          <a:endParaRPr lang="ar-SA"/>
        </a:p>
      </dgm:t>
    </dgm:pt>
    <dgm:pt modelId="{04C44CFA-985C-4903-90EF-6D82536C71CC}" type="pres">
      <dgm:prSet presAssocID="{EE1AF447-D66E-418E-B644-3D6E77C8EFEA}" presName="connTx" presStyleLbl="parChTrans1D2" presStyleIdx="2" presStyleCnt="6"/>
      <dgm:spPr/>
      <dgm:t>
        <a:bodyPr/>
        <a:lstStyle/>
        <a:p>
          <a:pPr rtl="1"/>
          <a:endParaRPr lang="ar-SA"/>
        </a:p>
      </dgm:t>
    </dgm:pt>
    <dgm:pt modelId="{97C4B42E-ED86-404D-B25F-AAAFD5E94AB3}" type="pres">
      <dgm:prSet presAssocID="{2E0BB25E-8F1C-477C-BB02-B6DF4C5ED905}" presName="Name30" presStyleCnt="0"/>
      <dgm:spPr>
        <a:scene3d>
          <a:camera prst="orthographicFront"/>
          <a:lightRig rig="threePt" dir="t"/>
        </a:scene3d>
        <a:sp3d>
          <a:bevelT w="69850"/>
        </a:sp3d>
      </dgm:spPr>
      <dgm:t>
        <a:bodyPr/>
        <a:lstStyle/>
        <a:p>
          <a:endParaRPr lang="en-US"/>
        </a:p>
      </dgm:t>
    </dgm:pt>
    <dgm:pt modelId="{2B9EE76E-36DA-4BD0-8D2C-B10664C6BB4C}" type="pres">
      <dgm:prSet presAssocID="{2E0BB25E-8F1C-477C-BB02-B6DF4C5ED905}" presName="level2Shape" presStyleLbl="node2" presStyleIdx="2" presStyleCnt="6" custLinFactY="12641" custLinFactNeighborX="-4078" custLinFactNeighborY="100000"/>
      <dgm:spPr/>
      <dgm:t>
        <a:bodyPr/>
        <a:lstStyle/>
        <a:p>
          <a:endParaRPr lang="en-US"/>
        </a:p>
      </dgm:t>
    </dgm:pt>
    <dgm:pt modelId="{BC91962D-B0D6-414E-95B9-9F4DE4133314}" type="pres">
      <dgm:prSet presAssocID="{2E0BB25E-8F1C-477C-BB02-B6DF4C5ED905}" presName="hierChild3" presStyleCnt="0"/>
      <dgm:spPr>
        <a:scene3d>
          <a:camera prst="orthographicFront"/>
          <a:lightRig rig="threePt" dir="t"/>
        </a:scene3d>
        <a:sp3d>
          <a:bevelT w="69850"/>
        </a:sp3d>
      </dgm:spPr>
      <dgm:t>
        <a:bodyPr/>
        <a:lstStyle/>
        <a:p>
          <a:endParaRPr lang="en-US"/>
        </a:p>
      </dgm:t>
    </dgm:pt>
    <dgm:pt modelId="{0ADDFF54-583D-4F6A-B1F3-6CD922984D70}" type="pres">
      <dgm:prSet presAssocID="{B3E84D12-FB58-4D92-B686-5BBE19838513}" presName="Name25" presStyleLbl="parChTrans1D2" presStyleIdx="3" presStyleCnt="6"/>
      <dgm:spPr/>
      <dgm:t>
        <a:bodyPr/>
        <a:lstStyle/>
        <a:p>
          <a:pPr rtl="1"/>
          <a:endParaRPr lang="ar-SA"/>
        </a:p>
      </dgm:t>
    </dgm:pt>
    <dgm:pt modelId="{51666236-2A64-4B89-B418-09586793FD30}" type="pres">
      <dgm:prSet presAssocID="{B3E84D12-FB58-4D92-B686-5BBE19838513}" presName="connTx" presStyleLbl="parChTrans1D2" presStyleIdx="3" presStyleCnt="6"/>
      <dgm:spPr/>
      <dgm:t>
        <a:bodyPr/>
        <a:lstStyle/>
        <a:p>
          <a:pPr rtl="1"/>
          <a:endParaRPr lang="ar-SA"/>
        </a:p>
      </dgm:t>
    </dgm:pt>
    <dgm:pt modelId="{0498E78B-42E1-46B0-8011-596B6E24880F}" type="pres">
      <dgm:prSet presAssocID="{0F48A183-C0F9-4162-864C-41590CDD695E}" presName="Name30" presStyleCnt="0"/>
      <dgm:spPr>
        <a:scene3d>
          <a:camera prst="orthographicFront"/>
          <a:lightRig rig="threePt" dir="t"/>
        </a:scene3d>
        <a:sp3d>
          <a:bevelT w="69850"/>
        </a:sp3d>
      </dgm:spPr>
      <dgm:t>
        <a:bodyPr/>
        <a:lstStyle/>
        <a:p>
          <a:endParaRPr lang="en-US"/>
        </a:p>
      </dgm:t>
    </dgm:pt>
    <dgm:pt modelId="{239F3414-7BF8-4CA0-8890-4CE8F07074B1}" type="pres">
      <dgm:prSet presAssocID="{0F48A183-C0F9-4162-864C-41590CDD695E}" presName="level2Shape" presStyleLbl="node2" presStyleIdx="3" presStyleCnt="6" custLinFactY="10293" custLinFactNeighborX="-4078" custLinFactNeighborY="100000"/>
      <dgm:spPr/>
      <dgm:t>
        <a:bodyPr/>
        <a:lstStyle/>
        <a:p>
          <a:endParaRPr lang="en-US"/>
        </a:p>
      </dgm:t>
    </dgm:pt>
    <dgm:pt modelId="{FABF84CA-DEF9-41DC-9BCD-6C53273D6576}" type="pres">
      <dgm:prSet presAssocID="{0F48A183-C0F9-4162-864C-41590CDD695E}" presName="hierChild3" presStyleCnt="0"/>
      <dgm:spPr>
        <a:scene3d>
          <a:camera prst="orthographicFront"/>
          <a:lightRig rig="threePt" dir="t"/>
        </a:scene3d>
        <a:sp3d>
          <a:bevelT w="69850"/>
        </a:sp3d>
      </dgm:spPr>
      <dgm:t>
        <a:bodyPr/>
        <a:lstStyle/>
        <a:p>
          <a:endParaRPr lang="en-US"/>
        </a:p>
      </dgm:t>
    </dgm:pt>
    <dgm:pt modelId="{0D44602A-117B-477B-B25F-31ACBD0D73B2}" type="pres">
      <dgm:prSet presAssocID="{888E1202-3A29-4CF2-8E98-D23D5C9E9D2E}" presName="Name25" presStyleLbl="parChTrans1D2" presStyleIdx="4" presStyleCnt="6"/>
      <dgm:spPr/>
      <dgm:t>
        <a:bodyPr/>
        <a:lstStyle/>
        <a:p>
          <a:pPr rtl="1"/>
          <a:endParaRPr lang="ar-SA"/>
        </a:p>
      </dgm:t>
    </dgm:pt>
    <dgm:pt modelId="{B5ABF756-8365-40EA-8D66-7BAF9B4893FE}" type="pres">
      <dgm:prSet presAssocID="{888E1202-3A29-4CF2-8E98-D23D5C9E9D2E}" presName="connTx" presStyleLbl="parChTrans1D2" presStyleIdx="4" presStyleCnt="6"/>
      <dgm:spPr/>
      <dgm:t>
        <a:bodyPr/>
        <a:lstStyle/>
        <a:p>
          <a:pPr rtl="1"/>
          <a:endParaRPr lang="ar-SA"/>
        </a:p>
      </dgm:t>
    </dgm:pt>
    <dgm:pt modelId="{96BBC2AF-A960-4E4F-805F-048F30E6E6F0}" type="pres">
      <dgm:prSet presAssocID="{4624B2EE-A7CD-49EC-B910-2BD742255907}" presName="Name30" presStyleCnt="0"/>
      <dgm:spPr>
        <a:scene3d>
          <a:camera prst="orthographicFront"/>
          <a:lightRig rig="threePt" dir="t"/>
        </a:scene3d>
        <a:sp3d>
          <a:bevelT w="69850"/>
        </a:sp3d>
      </dgm:spPr>
      <dgm:t>
        <a:bodyPr/>
        <a:lstStyle/>
        <a:p>
          <a:endParaRPr lang="en-US"/>
        </a:p>
      </dgm:t>
    </dgm:pt>
    <dgm:pt modelId="{E8358B97-085C-4961-B687-F9D564362E9E}" type="pres">
      <dgm:prSet presAssocID="{4624B2EE-A7CD-49EC-B910-2BD742255907}" presName="level2Shape" presStyleLbl="node2" presStyleIdx="4" presStyleCnt="6" custLinFactY="7944" custLinFactNeighborX="-2692" custLinFactNeighborY="100000"/>
      <dgm:spPr/>
      <dgm:t>
        <a:bodyPr/>
        <a:lstStyle/>
        <a:p>
          <a:endParaRPr lang="en-US"/>
        </a:p>
      </dgm:t>
    </dgm:pt>
    <dgm:pt modelId="{09F786A3-12F8-4B36-83BC-36159D5870BB}" type="pres">
      <dgm:prSet presAssocID="{4624B2EE-A7CD-49EC-B910-2BD742255907}" presName="hierChild3" presStyleCnt="0"/>
      <dgm:spPr>
        <a:scene3d>
          <a:camera prst="orthographicFront"/>
          <a:lightRig rig="threePt" dir="t"/>
        </a:scene3d>
        <a:sp3d>
          <a:bevelT w="69850"/>
        </a:sp3d>
      </dgm:spPr>
      <dgm:t>
        <a:bodyPr/>
        <a:lstStyle/>
        <a:p>
          <a:endParaRPr lang="en-US"/>
        </a:p>
      </dgm:t>
    </dgm:pt>
    <dgm:pt modelId="{CDEF92B2-065E-4834-889D-0BFECAF84251}" type="pres">
      <dgm:prSet presAssocID="{DC0B329E-2818-4D87-9453-E30EBBA150DB}" presName="Name25" presStyleLbl="parChTrans1D2" presStyleIdx="5" presStyleCnt="6"/>
      <dgm:spPr/>
      <dgm:t>
        <a:bodyPr/>
        <a:lstStyle/>
        <a:p>
          <a:pPr rtl="1"/>
          <a:endParaRPr lang="ar-SA"/>
        </a:p>
      </dgm:t>
    </dgm:pt>
    <dgm:pt modelId="{581D8EA3-D673-4D8E-96DD-296612417113}" type="pres">
      <dgm:prSet presAssocID="{DC0B329E-2818-4D87-9453-E30EBBA150DB}" presName="connTx" presStyleLbl="parChTrans1D2" presStyleIdx="5" presStyleCnt="6"/>
      <dgm:spPr/>
      <dgm:t>
        <a:bodyPr/>
        <a:lstStyle/>
        <a:p>
          <a:pPr rtl="1"/>
          <a:endParaRPr lang="ar-SA"/>
        </a:p>
      </dgm:t>
    </dgm:pt>
    <dgm:pt modelId="{819C3E6D-027E-4B58-8F23-CA080653939C}" type="pres">
      <dgm:prSet presAssocID="{EA84F862-516A-4365-84D3-AD27B8C768C9}" presName="Name30" presStyleCnt="0"/>
      <dgm:spPr>
        <a:scene3d>
          <a:camera prst="orthographicFront"/>
          <a:lightRig rig="threePt" dir="t"/>
        </a:scene3d>
        <a:sp3d>
          <a:bevelT w="69850"/>
        </a:sp3d>
      </dgm:spPr>
      <dgm:t>
        <a:bodyPr/>
        <a:lstStyle/>
        <a:p>
          <a:endParaRPr lang="en-US"/>
        </a:p>
      </dgm:t>
    </dgm:pt>
    <dgm:pt modelId="{E4EFCF62-D4C3-4C5F-9246-21365BC5E1B2}" type="pres">
      <dgm:prSet presAssocID="{EA84F862-516A-4365-84D3-AD27B8C768C9}" presName="level2Shape" presStyleLbl="node2" presStyleIdx="5" presStyleCnt="6" custLinFactY="-200000" custLinFactNeighborX="-4078" custLinFactNeighborY="-255292"/>
      <dgm:spPr/>
      <dgm:t>
        <a:bodyPr/>
        <a:lstStyle/>
        <a:p>
          <a:pPr rtl="1"/>
          <a:endParaRPr lang="ar-SA"/>
        </a:p>
      </dgm:t>
    </dgm:pt>
    <dgm:pt modelId="{EA1C0DB4-D240-4767-B74B-F720BB534DE8}" type="pres">
      <dgm:prSet presAssocID="{EA84F862-516A-4365-84D3-AD27B8C768C9}" presName="hierChild3" presStyleCnt="0"/>
      <dgm:spPr>
        <a:scene3d>
          <a:camera prst="orthographicFront"/>
          <a:lightRig rig="threePt" dir="t"/>
        </a:scene3d>
        <a:sp3d>
          <a:bevelT w="69850"/>
        </a:sp3d>
      </dgm:spPr>
      <dgm:t>
        <a:bodyPr/>
        <a:lstStyle/>
        <a:p>
          <a:endParaRPr lang="en-US"/>
        </a:p>
      </dgm:t>
    </dgm:pt>
    <dgm:pt modelId="{2D77F226-D5CA-44A2-ADD3-81FBCE4BDE3E}" type="pres">
      <dgm:prSet presAssocID="{7AD43DF2-4B46-4C42-A1A4-4735F32C1178}" presName="bgShapesFlow" presStyleCnt="0"/>
      <dgm:spPr>
        <a:scene3d>
          <a:camera prst="orthographicFront"/>
          <a:lightRig rig="threePt" dir="t"/>
        </a:scene3d>
        <a:sp3d>
          <a:bevelT w="69850"/>
        </a:sp3d>
      </dgm:spPr>
      <dgm:t>
        <a:bodyPr/>
        <a:lstStyle/>
        <a:p>
          <a:endParaRPr lang="en-US"/>
        </a:p>
      </dgm:t>
    </dgm:pt>
  </dgm:ptLst>
  <dgm:cxnLst>
    <dgm:cxn modelId="{B8BA9412-1FFB-4B71-AA23-4B21BD7E8C08}" type="presOf" srcId="{0F48A183-C0F9-4162-864C-41590CDD695E}" destId="{239F3414-7BF8-4CA0-8890-4CE8F07074B1}" srcOrd="0" destOrd="0" presId="urn:microsoft.com/office/officeart/2005/8/layout/hierarchy5"/>
    <dgm:cxn modelId="{DEC22DE8-0306-46CB-A3E5-92DFF6799158}" type="presOf" srcId="{356F5F0A-424C-42D8-BB73-E9ED96EC5B9A}" destId="{A44D6397-3B2F-4337-AB70-936197E35922}" srcOrd="0" destOrd="0" presId="urn:microsoft.com/office/officeart/2005/8/layout/hierarchy5"/>
    <dgm:cxn modelId="{7005B0C7-3D59-4817-B9E3-A97AE3E7CF98}" type="presOf" srcId="{7AD43DF2-4B46-4C42-A1A4-4735F32C1178}" destId="{A7894095-0C3D-4842-8613-0431EBADEFA2}" srcOrd="0" destOrd="0" presId="urn:microsoft.com/office/officeart/2005/8/layout/hierarchy5"/>
    <dgm:cxn modelId="{F8E192BB-AD60-4DD9-ADE8-00520D6D1BC2}" type="presOf" srcId="{17F4D46F-33F7-4745-91F9-C0AEA1DB00B9}" destId="{188C783D-FDAA-41B5-AB96-E4DA50737D1D}" srcOrd="1" destOrd="0" presId="urn:microsoft.com/office/officeart/2005/8/layout/hierarchy5"/>
    <dgm:cxn modelId="{FBE66485-B033-4504-87D2-D9160E75B9EE}" type="presOf" srcId="{B3E84D12-FB58-4D92-B686-5BBE19838513}" destId="{0ADDFF54-583D-4F6A-B1F3-6CD922984D70}" srcOrd="0" destOrd="0" presId="urn:microsoft.com/office/officeart/2005/8/layout/hierarchy5"/>
    <dgm:cxn modelId="{C8EABDF6-B1B9-4777-A759-15D581AF9A66}" type="presOf" srcId="{6A4134A9-5F4D-4851-8E79-18D33DF4C5AA}" destId="{1B46D717-3DE1-4FF6-8863-FDDE76040869}" srcOrd="1" destOrd="0" presId="urn:microsoft.com/office/officeart/2005/8/layout/hierarchy5"/>
    <dgm:cxn modelId="{CA9ACFEC-C10C-48EC-9122-6497894EA821}" type="presOf" srcId="{888E1202-3A29-4CF2-8E98-D23D5C9E9D2E}" destId="{B5ABF756-8365-40EA-8D66-7BAF9B4893FE}" srcOrd="1" destOrd="0" presId="urn:microsoft.com/office/officeart/2005/8/layout/hierarchy5"/>
    <dgm:cxn modelId="{1E4E12FB-3748-448E-8F74-E468F0BD76EA}" type="presOf" srcId="{17F4D46F-33F7-4745-91F9-C0AEA1DB00B9}" destId="{0FFA7E24-4308-4ABE-B157-8104E3F8945D}" srcOrd="0" destOrd="0" presId="urn:microsoft.com/office/officeart/2005/8/layout/hierarchy5"/>
    <dgm:cxn modelId="{C4F9D957-560C-43AE-9D2D-BEBA224E3AE4}" type="presOf" srcId="{6A4134A9-5F4D-4851-8E79-18D33DF4C5AA}" destId="{61B6E002-3DE3-4DA4-9A6B-85B1E5AED275}" srcOrd="0" destOrd="0" presId="urn:microsoft.com/office/officeart/2005/8/layout/hierarchy5"/>
    <dgm:cxn modelId="{1C30F310-4EBD-4817-BF0D-AB44FF765AB0}" srcId="{7AC48A27-FE09-4E0E-B48A-8836A31409C0}" destId="{0F48A183-C0F9-4162-864C-41590CDD695E}" srcOrd="3" destOrd="0" parTransId="{B3E84D12-FB58-4D92-B686-5BBE19838513}" sibTransId="{A50EA691-2F4D-491F-A311-86BC2A7D6CE4}"/>
    <dgm:cxn modelId="{6A4C4A31-5CBA-451F-A5C4-47D6373C9BEF}" srcId="{7AC48A27-FE09-4E0E-B48A-8836A31409C0}" destId="{356F5F0A-424C-42D8-BB73-E9ED96EC5B9A}" srcOrd="0" destOrd="0" parTransId="{17F4D46F-33F7-4745-91F9-C0AEA1DB00B9}" sibTransId="{4C64E39B-D726-41B6-A545-E36577AC0157}"/>
    <dgm:cxn modelId="{B77A2C91-08DA-4470-B07D-60DE520C4912}" srcId="{7AC48A27-FE09-4E0E-B48A-8836A31409C0}" destId="{EA84F862-516A-4365-84D3-AD27B8C768C9}" srcOrd="5" destOrd="0" parTransId="{DC0B329E-2818-4D87-9453-E30EBBA150DB}" sibTransId="{E048F28C-E982-4F71-B05A-C4A1B108F3D6}"/>
    <dgm:cxn modelId="{66F5371C-5A11-4CC6-8845-CB555040F2DE}" type="presOf" srcId="{EA84F862-516A-4365-84D3-AD27B8C768C9}" destId="{E4EFCF62-D4C3-4C5F-9246-21365BC5E1B2}" srcOrd="0" destOrd="0" presId="urn:microsoft.com/office/officeart/2005/8/layout/hierarchy5"/>
    <dgm:cxn modelId="{9E826B4A-AE79-4458-A6C8-EDAF1F26F9D1}" type="presOf" srcId="{B9B8BF39-2B86-429C-AF33-597192BC83B3}" destId="{574FC97C-C9D4-43F0-B166-A90027A2ACC0}" srcOrd="0" destOrd="0" presId="urn:microsoft.com/office/officeart/2005/8/layout/hierarchy5"/>
    <dgm:cxn modelId="{F90B8096-FA85-4042-8247-E7B13F668A8C}" type="presOf" srcId="{DC0B329E-2818-4D87-9453-E30EBBA150DB}" destId="{CDEF92B2-065E-4834-889D-0BFECAF84251}" srcOrd="0" destOrd="0" presId="urn:microsoft.com/office/officeart/2005/8/layout/hierarchy5"/>
    <dgm:cxn modelId="{8238C221-DF7A-473E-93D3-4471299D6C49}" type="presOf" srcId="{888E1202-3A29-4CF2-8E98-D23D5C9E9D2E}" destId="{0D44602A-117B-477B-B25F-31ACBD0D73B2}" srcOrd="0" destOrd="0" presId="urn:microsoft.com/office/officeart/2005/8/layout/hierarchy5"/>
    <dgm:cxn modelId="{36237AD9-78DB-4A5D-863B-331E7191E781}" type="presOf" srcId="{EE1AF447-D66E-418E-B644-3D6E77C8EFEA}" destId="{04C44CFA-985C-4903-90EF-6D82536C71CC}" srcOrd="1" destOrd="0" presId="urn:microsoft.com/office/officeart/2005/8/layout/hierarchy5"/>
    <dgm:cxn modelId="{377D1CA9-E1F5-41F1-97A4-656D967961D6}" type="presOf" srcId="{DC0B329E-2818-4D87-9453-E30EBBA150DB}" destId="{581D8EA3-D673-4D8E-96DD-296612417113}" srcOrd="1" destOrd="0" presId="urn:microsoft.com/office/officeart/2005/8/layout/hierarchy5"/>
    <dgm:cxn modelId="{CA28EA0C-8D60-496A-80A5-AB2039BF6726}" srcId="{7AD43DF2-4B46-4C42-A1A4-4735F32C1178}" destId="{7AC48A27-FE09-4E0E-B48A-8836A31409C0}" srcOrd="0" destOrd="0" parTransId="{420901B2-D111-44EF-986E-2F7B1DAA4636}" sibTransId="{9DC70833-A7B9-468A-A061-0117EF7EF407}"/>
    <dgm:cxn modelId="{8EE4AD59-FAB1-4F51-AD95-A5775A104E0C}" type="presOf" srcId="{EE1AF447-D66E-418E-B644-3D6E77C8EFEA}" destId="{11710F49-69D3-4F07-A7E1-68800EEFFDD9}" srcOrd="0" destOrd="0" presId="urn:microsoft.com/office/officeart/2005/8/layout/hierarchy5"/>
    <dgm:cxn modelId="{4AC02225-9784-4DD9-B2CA-A456307CE091}" srcId="{7AC48A27-FE09-4E0E-B48A-8836A31409C0}" destId="{4624B2EE-A7CD-49EC-B910-2BD742255907}" srcOrd="4" destOrd="0" parTransId="{888E1202-3A29-4CF2-8E98-D23D5C9E9D2E}" sibTransId="{74D09D90-2BC8-42F8-BE9E-D35AE04B8B6C}"/>
    <dgm:cxn modelId="{E2025FAD-0DD2-4182-81F1-A51CA76290A3}" type="presOf" srcId="{B3E84D12-FB58-4D92-B686-5BBE19838513}" destId="{51666236-2A64-4B89-B418-09586793FD30}" srcOrd="1" destOrd="0" presId="urn:microsoft.com/office/officeart/2005/8/layout/hierarchy5"/>
    <dgm:cxn modelId="{F4586AF6-FE53-42BF-993F-2958AD6B3302}" type="presOf" srcId="{2E0BB25E-8F1C-477C-BB02-B6DF4C5ED905}" destId="{2B9EE76E-36DA-4BD0-8D2C-B10664C6BB4C}" srcOrd="0" destOrd="0" presId="urn:microsoft.com/office/officeart/2005/8/layout/hierarchy5"/>
    <dgm:cxn modelId="{4D88E946-5EAA-485F-8B8F-953EA701909A}" type="presOf" srcId="{7AC48A27-FE09-4E0E-B48A-8836A31409C0}" destId="{10D0A14B-0A5A-4911-BA76-53024AB94ECC}" srcOrd="0" destOrd="0" presId="urn:microsoft.com/office/officeart/2005/8/layout/hierarchy5"/>
    <dgm:cxn modelId="{DA36F39E-69BD-4B22-BC82-B7E594CA04B2}" srcId="{7AC48A27-FE09-4E0E-B48A-8836A31409C0}" destId="{2E0BB25E-8F1C-477C-BB02-B6DF4C5ED905}" srcOrd="2" destOrd="0" parTransId="{EE1AF447-D66E-418E-B644-3D6E77C8EFEA}" sibTransId="{1DDF70A4-834B-4305-B9FA-60B66EEA133C}"/>
    <dgm:cxn modelId="{BA59FC29-1FD9-4594-B51B-30C337B3EE82}" srcId="{7AC48A27-FE09-4E0E-B48A-8836A31409C0}" destId="{B9B8BF39-2B86-429C-AF33-597192BC83B3}" srcOrd="1" destOrd="0" parTransId="{6A4134A9-5F4D-4851-8E79-18D33DF4C5AA}" sibTransId="{5E00ED94-DBA4-4D9A-986E-76614DD2464D}"/>
    <dgm:cxn modelId="{E8C3DA0A-9238-4A4A-8BFE-2DA985E2A7F5}" type="presOf" srcId="{4624B2EE-A7CD-49EC-B910-2BD742255907}" destId="{E8358B97-085C-4961-B687-F9D564362E9E}" srcOrd="0" destOrd="0" presId="urn:microsoft.com/office/officeart/2005/8/layout/hierarchy5"/>
    <dgm:cxn modelId="{D370B27F-BC93-48F9-856E-8A1EB420BA64}" type="presParOf" srcId="{A7894095-0C3D-4842-8613-0431EBADEFA2}" destId="{DE2D41CA-835E-459E-9D46-1E8BE8FA97CA}" srcOrd="0" destOrd="0" presId="urn:microsoft.com/office/officeart/2005/8/layout/hierarchy5"/>
    <dgm:cxn modelId="{AF63A610-2107-444D-A41A-8318D34DB04D}" type="presParOf" srcId="{DE2D41CA-835E-459E-9D46-1E8BE8FA97CA}" destId="{0BB10915-6B85-46BE-832D-0D14BCB60966}" srcOrd="0" destOrd="0" presId="urn:microsoft.com/office/officeart/2005/8/layout/hierarchy5"/>
    <dgm:cxn modelId="{44B419F0-B92B-4E14-AFD0-C6BD4D5DEE1F}" type="presParOf" srcId="{0BB10915-6B85-46BE-832D-0D14BCB60966}" destId="{24D13DD1-1849-49F9-AD7E-899B0EF0F6DB}" srcOrd="0" destOrd="0" presId="urn:microsoft.com/office/officeart/2005/8/layout/hierarchy5"/>
    <dgm:cxn modelId="{148D9CAE-3B4D-4069-83CB-4505108DCCAC}" type="presParOf" srcId="{24D13DD1-1849-49F9-AD7E-899B0EF0F6DB}" destId="{10D0A14B-0A5A-4911-BA76-53024AB94ECC}" srcOrd="0" destOrd="0" presId="urn:microsoft.com/office/officeart/2005/8/layout/hierarchy5"/>
    <dgm:cxn modelId="{DDC86E28-C346-4137-87C0-B06D3A37D6FE}" type="presParOf" srcId="{24D13DD1-1849-49F9-AD7E-899B0EF0F6DB}" destId="{9D060D9A-744E-4B6B-AF52-EEDB4BF4C2D7}" srcOrd="1" destOrd="0" presId="urn:microsoft.com/office/officeart/2005/8/layout/hierarchy5"/>
    <dgm:cxn modelId="{0C64B828-CA45-4648-AAFE-228460C77B58}" type="presParOf" srcId="{9D060D9A-744E-4B6B-AF52-EEDB4BF4C2D7}" destId="{0FFA7E24-4308-4ABE-B157-8104E3F8945D}" srcOrd="0" destOrd="0" presId="urn:microsoft.com/office/officeart/2005/8/layout/hierarchy5"/>
    <dgm:cxn modelId="{8E773423-BEF8-43AA-A669-A21598E4288A}" type="presParOf" srcId="{0FFA7E24-4308-4ABE-B157-8104E3F8945D}" destId="{188C783D-FDAA-41B5-AB96-E4DA50737D1D}" srcOrd="0" destOrd="0" presId="urn:microsoft.com/office/officeart/2005/8/layout/hierarchy5"/>
    <dgm:cxn modelId="{0E6AF14A-EB4E-4C20-960A-0E79EC1A74B9}" type="presParOf" srcId="{9D060D9A-744E-4B6B-AF52-EEDB4BF4C2D7}" destId="{C8EC77D0-762C-46C4-8826-01320CC170F2}" srcOrd="1" destOrd="0" presId="urn:microsoft.com/office/officeart/2005/8/layout/hierarchy5"/>
    <dgm:cxn modelId="{A8403A72-AE19-48A8-83E6-00B23F658F8C}" type="presParOf" srcId="{C8EC77D0-762C-46C4-8826-01320CC170F2}" destId="{A44D6397-3B2F-4337-AB70-936197E35922}" srcOrd="0" destOrd="0" presId="urn:microsoft.com/office/officeart/2005/8/layout/hierarchy5"/>
    <dgm:cxn modelId="{46F50E93-EE0D-441C-B18D-E1C4A7A2C51A}" type="presParOf" srcId="{C8EC77D0-762C-46C4-8826-01320CC170F2}" destId="{02024E09-F981-47D1-BCA0-B480F4FC0CBB}" srcOrd="1" destOrd="0" presId="urn:microsoft.com/office/officeart/2005/8/layout/hierarchy5"/>
    <dgm:cxn modelId="{08A6DEA0-9FC3-4952-8D20-B8C9B3F6F4B7}" type="presParOf" srcId="{9D060D9A-744E-4B6B-AF52-EEDB4BF4C2D7}" destId="{61B6E002-3DE3-4DA4-9A6B-85B1E5AED275}" srcOrd="2" destOrd="0" presId="urn:microsoft.com/office/officeart/2005/8/layout/hierarchy5"/>
    <dgm:cxn modelId="{592B1DCF-8A65-46F6-BA82-C22909E67A6E}" type="presParOf" srcId="{61B6E002-3DE3-4DA4-9A6B-85B1E5AED275}" destId="{1B46D717-3DE1-4FF6-8863-FDDE76040869}" srcOrd="0" destOrd="0" presId="urn:microsoft.com/office/officeart/2005/8/layout/hierarchy5"/>
    <dgm:cxn modelId="{4E415E4E-8E46-4402-A7BC-D00B76E62EF6}" type="presParOf" srcId="{9D060D9A-744E-4B6B-AF52-EEDB4BF4C2D7}" destId="{287226D6-F7E2-4EC1-9A81-7C1EE82689CA}" srcOrd="3" destOrd="0" presId="urn:microsoft.com/office/officeart/2005/8/layout/hierarchy5"/>
    <dgm:cxn modelId="{F525CE28-7B2F-41E0-BB94-1D5F8FB8723B}" type="presParOf" srcId="{287226D6-F7E2-4EC1-9A81-7C1EE82689CA}" destId="{574FC97C-C9D4-43F0-B166-A90027A2ACC0}" srcOrd="0" destOrd="0" presId="urn:microsoft.com/office/officeart/2005/8/layout/hierarchy5"/>
    <dgm:cxn modelId="{D4C3B064-D5AD-48A4-8D23-1E22C41986C4}" type="presParOf" srcId="{287226D6-F7E2-4EC1-9A81-7C1EE82689CA}" destId="{D79F7EE4-92EA-4E31-89A2-BE1F4A7FC1C0}" srcOrd="1" destOrd="0" presId="urn:microsoft.com/office/officeart/2005/8/layout/hierarchy5"/>
    <dgm:cxn modelId="{D38CDE96-2450-41E8-B279-6C44EF2D5F64}" type="presParOf" srcId="{9D060D9A-744E-4B6B-AF52-EEDB4BF4C2D7}" destId="{11710F49-69D3-4F07-A7E1-68800EEFFDD9}" srcOrd="4" destOrd="0" presId="urn:microsoft.com/office/officeart/2005/8/layout/hierarchy5"/>
    <dgm:cxn modelId="{F3520ED9-D433-41C9-B764-1959D96EE2DA}" type="presParOf" srcId="{11710F49-69D3-4F07-A7E1-68800EEFFDD9}" destId="{04C44CFA-985C-4903-90EF-6D82536C71CC}" srcOrd="0" destOrd="0" presId="urn:microsoft.com/office/officeart/2005/8/layout/hierarchy5"/>
    <dgm:cxn modelId="{AA8B4F18-A498-4016-99AE-6C412CCEBC2D}" type="presParOf" srcId="{9D060D9A-744E-4B6B-AF52-EEDB4BF4C2D7}" destId="{97C4B42E-ED86-404D-B25F-AAAFD5E94AB3}" srcOrd="5" destOrd="0" presId="urn:microsoft.com/office/officeart/2005/8/layout/hierarchy5"/>
    <dgm:cxn modelId="{9D69B64B-1896-4FA3-B473-24AF594C3A45}" type="presParOf" srcId="{97C4B42E-ED86-404D-B25F-AAAFD5E94AB3}" destId="{2B9EE76E-36DA-4BD0-8D2C-B10664C6BB4C}" srcOrd="0" destOrd="0" presId="urn:microsoft.com/office/officeart/2005/8/layout/hierarchy5"/>
    <dgm:cxn modelId="{B8002BDB-16F9-4844-934C-560CA1B4EA83}" type="presParOf" srcId="{97C4B42E-ED86-404D-B25F-AAAFD5E94AB3}" destId="{BC91962D-B0D6-414E-95B9-9F4DE4133314}" srcOrd="1" destOrd="0" presId="urn:microsoft.com/office/officeart/2005/8/layout/hierarchy5"/>
    <dgm:cxn modelId="{529096BD-C208-47F0-92DB-115F25206D34}" type="presParOf" srcId="{9D060D9A-744E-4B6B-AF52-EEDB4BF4C2D7}" destId="{0ADDFF54-583D-4F6A-B1F3-6CD922984D70}" srcOrd="6" destOrd="0" presId="urn:microsoft.com/office/officeart/2005/8/layout/hierarchy5"/>
    <dgm:cxn modelId="{6C9ACDFF-8CF2-454C-95B5-C37EA5AB56B2}" type="presParOf" srcId="{0ADDFF54-583D-4F6A-B1F3-6CD922984D70}" destId="{51666236-2A64-4B89-B418-09586793FD30}" srcOrd="0" destOrd="0" presId="urn:microsoft.com/office/officeart/2005/8/layout/hierarchy5"/>
    <dgm:cxn modelId="{9E8322C0-7D39-47BD-B6F1-BEB0475FADC4}" type="presParOf" srcId="{9D060D9A-744E-4B6B-AF52-EEDB4BF4C2D7}" destId="{0498E78B-42E1-46B0-8011-596B6E24880F}" srcOrd="7" destOrd="0" presId="urn:microsoft.com/office/officeart/2005/8/layout/hierarchy5"/>
    <dgm:cxn modelId="{7D581BF4-4DC3-4A6E-88EE-DC6A75741219}" type="presParOf" srcId="{0498E78B-42E1-46B0-8011-596B6E24880F}" destId="{239F3414-7BF8-4CA0-8890-4CE8F07074B1}" srcOrd="0" destOrd="0" presId="urn:microsoft.com/office/officeart/2005/8/layout/hierarchy5"/>
    <dgm:cxn modelId="{DEFD2BA9-8FFA-4EC1-8C1A-3B3AE4C9765D}" type="presParOf" srcId="{0498E78B-42E1-46B0-8011-596B6E24880F}" destId="{FABF84CA-DEF9-41DC-9BCD-6C53273D6576}" srcOrd="1" destOrd="0" presId="urn:microsoft.com/office/officeart/2005/8/layout/hierarchy5"/>
    <dgm:cxn modelId="{4615CDB9-5F67-4322-9962-61A5388036F0}" type="presParOf" srcId="{9D060D9A-744E-4B6B-AF52-EEDB4BF4C2D7}" destId="{0D44602A-117B-477B-B25F-31ACBD0D73B2}" srcOrd="8" destOrd="0" presId="urn:microsoft.com/office/officeart/2005/8/layout/hierarchy5"/>
    <dgm:cxn modelId="{92D1B01B-0053-4508-BCA9-8FB2E0BBC9A4}" type="presParOf" srcId="{0D44602A-117B-477B-B25F-31ACBD0D73B2}" destId="{B5ABF756-8365-40EA-8D66-7BAF9B4893FE}" srcOrd="0" destOrd="0" presId="urn:microsoft.com/office/officeart/2005/8/layout/hierarchy5"/>
    <dgm:cxn modelId="{9EF06022-1FD9-4855-9901-C6C3FFC59814}" type="presParOf" srcId="{9D060D9A-744E-4B6B-AF52-EEDB4BF4C2D7}" destId="{96BBC2AF-A960-4E4F-805F-048F30E6E6F0}" srcOrd="9" destOrd="0" presId="urn:microsoft.com/office/officeart/2005/8/layout/hierarchy5"/>
    <dgm:cxn modelId="{3C8BC68C-F7C5-4D06-A9F3-E07E154B9DF6}" type="presParOf" srcId="{96BBC2AF-A960-4E4F-805F-048F30E6E6F0}" destId="{E8358B97-085C-4961-B687-F9D564362E9E}" srcOrd="0" destOrd="0" presId="urn:microsoft.com/office/officeart/2005/8/layout/hierarchy5"/>
    <dgm:cxn modelId="{1A41AB60-4CE3-4F59-830C-234D303F8262}" type="presParOf" srcId="{96BBC2AF-A960-4E4F-805F-048F30E6E6F0}" destId="{09F786A3-12F8-4B36-83BC-36159D5870BB}" srcOrd="1" destOrd="0" presId="urn:microsoft.com/office/officeart/2005/8/layout/hierarchy5"/>
    <dgm:cxn modelId="{53375540-5565-4FF8-AFC7-A17258889DB8}" type="presParOf" srcId="{9D060D9A-744E-4B6B-AF52-EEDB4BF4C2D7}" destId="{CDEF92B2-065E-4834-889D-0BFECAF84251}" srcOrd="10" destOrd="0" presId="urn:microsoft.com/office/officeart/2005/8/layout/hierarchy5"/>
    <dgm:cxn modelId="{623A38BF-9407-4EF8-A0B4-6F020DBBFF07}" type="presParOf" srcId="{CDEF92B2-065E-4834-889D-0BFECAF84251}" destId="{581D8EA3-D673-4D8E-96DD-296612417113}" srcOrd="0" destOrd="0" presId="urn:microsoft.com/office/officeart/2005/8/layout/hierarchy5"/>
    <dgm:cxn modelId="{1578370B-BE6E-48B1-9920-9C159D99A606}" type="presParOf" srcId="{9D060D9A-744E-4B6B-AF52-EEDB4BF4C2D7}" destId="{819C3E6D-027E-4B58-8F23-CA080653939C}" srcOrd="11" destOrd="0" presId="urn:microsoft.com/office/officeart/2005/8/layout/hierarchy5"/>
    <dgm:cxn modelId="{0FC95D7B-655B-4011-A67A-C8F3B028503D}" type="presParOf" srcId="{819C3E6D-027E-4B58-8F23-CA080653939C}" destId="{E4EFCF62-D4C3-4C5F-9246-21365BC5E1B2}" srcOrd="0" destOrd="0" presId="urn:microsoft.com/office/officeart/2005/8/layout/hierarchy5"/>
    <dgm:cxn modelId="{33FE77EB-F256-4B07-87A8-CB8FA9DC8D5F}" type="presParOf" srcId="{819C3E6D-027E-4B58-8F23-CA080653939C}" destId="{EA1C0DB4-D240-4767-B74B-F720BB534DE8}" srcOrd="1" destOrd="0" presId="urn:microsoft.com/office/officeart/2005/8/layout/hierarchy5"/>
    <dgm:cxn modelId="{7CE4745C-B684-4D87-8654-F83BD9DBB85D}" type="presParOf" srcId="{A7894095-0C3D-4842-8613-0431EBADEFA2}" destId="{2D77F226-D5CA-44A2-ADD3-81FBCE4BDE3E}" srcOrd="1" destOrd="0" presId="urn:microsoft.com/office/officeart/2005/8/layout/hierarchy5"/>
  </dgm:cxnLst>
  <dgm:bg/>
  <dgm:whole>
    <a:ln w="92075" cmpd="sng">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4" name="Rectangle 24"/>
          <p:cNvSpPr>
            <a:spLocks noGrp="1"/>
          </p:cNvSpPr>
          <p:nvPr>
            <p:ph type="dt" sz="quarter"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D85371F-9435-405E-B7B9-0FF0AE70857D}" type="datetimeFigureOut">
              <a:rPr lang="en-US"/>
              <a:pPr>
                <a:defRPr/>
              </a:pPr>
              <a:t>11/6/2017</a:t>
            </a:fld>
            <a:endParaRPr lang="en-US"/>
          </a:p>
        </p:txBody>
      </p:sp>
      <p:sp>
        <p:nvSpPr>
          <p:cNvPr id="30" name="Rectangle 30"/>
          <p:cNvSpPr>
            <a:spLocks noGrp="1"/>
          </p:cNvSpPr>
          <p:nvPr>
            <p:ph type="ftr" sz="quarter" idx="2"/>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8" name="Rectangle 18"/>
          <p:cNvSpPr>
            <a:spLocks noGrp="1"/>
          </p:cNvSpPr>
          <p:nvPr>
            <p:ph type="sldNum" sz="quarter" idx="3"/>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D053941A-922A-48E9-A6B2-DA6A2A3A8373}" type="slidenum">
              <a:rPr lang="en-US"/>
              <a:pPr>
                <a:defRPr/>
              </a:pPr>
              <a:t>‹#›</a:t>
            </a:fld>
            <a:endParaRPr lang="en-US"/>
          </a:p>
        </p:txBody>
      </p:sp>
    </p:spTree>
    <p:extLst>
      <p:ext uri="{BB962C8B-B14F-4D97-AF65-F5344CB8AC3E}">
        <p14:creationId xmlns:p14="http://schemas.microsoft.com/office/powerpoint/2010/main" val="517595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5" name="Rectangle 15"/>
          <p:cNvSpPr>
            <a:spLocks noGrp="1"/>
          </p:cNvSpPr>
          <p:nvPr>
            <p:ph type="dt" idx="1"/>
          </p:nvPr>
        </p:nvSpPr>
        <p:spPr>
          <a:xfrm>
            <a:off x="3884613" y="0"/>
            <a:ext cx="2971800" cy="457200"/>
          </a:xfrm>
          <a:prstGeom prst="rect">
            <a:avLst/>
          </a:prstGeom>
        </p:spPr>
        <p:txBody>
          <a:bodyPr/>
          <a:lstStyle>
            <a:lvl1pPr fontAlgn="auto">
              <a:spcBef>
                <a:spcPts val="0"/>
              </a:spcBef>
              <a:spcAft>
                <a:spcPts val="0"/>
              </a:spcAft>
              <a:defRPr>
                <a:latin typeface="+mn-lt"/>
                <a:cs typeface="+mn-cs"/>
              </a:defRPr>
            </a:lvl1pPr>
          </a:lstStyle>
          <a:p>
            <a:pPr>
              <a:defRPr/>
            </a:pPr>
            <a:fld id="{777CF974-788A-48CA-B09B-57C4661415BF}" type="datetimeFigureOut">
              <a:rPr lang="en-US"/>
              <a:pPr>
                <a:defRPr/>
              </a:pPr>
              <a:t>11/6/2017</a:t>
            </a:fld>
            <a:endParaRPr lang="en-US"/>
          </a:p>
        </p:txBody>
      </p:sp>
      <p:sp>
        <p:nvSpPr>
          <p:cNvPr id="23" name="Rectangle 2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 name="Rectangle 18"/>
          <p:cNvSpPr>
            <a:spLocks noGrp="1"/>
          </p:cNvSpPr>
          <p:nvPr>
            <p:ph type="ftr" sz="quarter" idx="4"/>
          </p:nvPr>
        </p:nvSpPr>
        <p:spPr>
          <a:xfrm>
            <a:off x="0"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28" name="Rectangle 28"/>
          <p:cNvSpPr>
            <a:spLocks noGrp="1"/>
          </p:cNvSpPr>
          <p:nvPr>
            <p:ph type="sldNum" sz="quarter" idx="5"/>
          </p:nvPr>
        </p:nvSpPr>
        <p:spPr>
          <a:xfrm>
            <a:off x="3884613" y="8685213"/>
            <a:ext cx="2971800" cy="457200"/>
          </a:xfrm>
          <a:prstGeom prst="rect">
            <a:avLst/>
          </a:prstGeom>
        </p:spPr>
        <p:txBody>
          <a:bodyPr/>
          <a:lstStyle>
            <a:lvl1pPr fontAlgn="auto">
              <a:spcBef>
                <a:spcPts val="0"/>
              </a:spcBef>
              <a:spcAft>
                <a:spcPts val="0"/>
              </a:spcAft>
              <a:defRPr>
                <a:latin typeface="+mn-lt"/>
                <a:cs typeface="+mn-cs"/>
              </a:defRPr>
            </a:lvl1pPr>
          </a:lstStyle>
          <a:p>
            <a:pPr>
              <a:defRPr/>
            </a:pPr>
            <a:fld id="{82AA443A-4C4E-4198-8C63-EDDB8721F0B1}" type="slidenum">
              <a:rPr lang="en-US"/>
              <a:pPr>
                <a:defRPr/>
              </a:pPr>
              <a:t>‹#›</a:t>
            </a:fld>
            <a:endParaRPr lang="en-US"/>
          </a:p>
        </p:txBody>
      </p:sp>
    </p:spTree>
    <p:extLst>
      <p:ext uri="{BB962C8B-B14F-4D97-AF65-F5344CB8AC3E}">
        <p14:creationId xmlns:p14="http://schemas.microsoft.com/office/powerpoint/2010/main" val="93112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dirty="0" smtClean="0">
              <a:cs typeface="Arial" charset="0"/>
            </a:endParaRPr>
          </a:p>
        </p:txBody>
      </p:sp>
      <p:sp>
        <p:nvSpPr>
          <p:cNvPr id="64516" name="Slide Number Placeholder 3"/>
          <p:cNvSpPr txBox="1">
            <a:spLocks noGrp="1"/>
          </p:cNvSpPr>
          <p:nvPr/>
        </p:nvSpPr>
        <p:spPr bwMode="auto">
          <a:xfrm>
            <a:off x="1588" y="8685213"/>
            <a:ext cx="2971800" cy="457200"/>
          </a:xfrm>
          <a:prstGeom prst="rect">
            <a:avLst/>
          </a:prstGeom>
          <a:noFill/>
          <a:ln w="9525">
            <a:noFill/>
            <a:miter lim="800000"/>
            <a:headEnd/>
            <a:tailEnd/>
          </a:ln>
        </p:spPr>
        <p:txBody>
          <a:bodyPr anchor="b"/>
          <a:lstStyle/>
          <a:p>
            <a:fld id="{1E287C81-2993-4997-9C23-156A1AE01974}" type="slidenum">
              <a:rPr lang="ar-SA" altLang="en-US" sz="1200">
                <a:latin typeface="Calibri" pitchFamily="34" charset="0"/>
              </a:rPr>
              <a:pPr/>
              <a:t>1</a:t>
            </a:fld>
            <a:endParaRPr lang="ar-SA" altLang="en-US" sz="1200">
              <a:latin typeface="Calibri" pitchFamily="34" charset="0"/>
            </a:endParaRPr>
          </a:p>
        </p:txBody>
      </p:sp>
    </p:spTree>
    <p:extLst>
      <p:ext uri="{BB962C8B-B14F-4D97-AF65-F5344CB8AC3E}">
        <p14:creationId xmlns:p14="http://schemas.microsoft.com/office/powerpoint/2010/main" val="8685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AOBP(</a:t>
            </a:r>
            <a:r>
              <a:rPr lang="en-US" sz="1200" b="0" i="0" kern="1200" dirty="0" smtClean="0">
                <a:solidFill>
                  <a:schemeClr val="tx1"/>
                </a:solidFill>
                <a:effectLst/>
                <a:latin typeface="+mn-lt"/>
                <a:ea typeface="+mn-ea"/>
                <a:cs typeface="+mn-cs"/>
              </a:rPr>
              <a:t>Automated office blood pressure)</a:t>
            </a:r>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20</a:t>
            </a:fld>
            <a:endParaRPr lang="en-US"/>
          </a:p>
        </p:txBody>
      </p:sp>
    </p:spTree>
    <p:extLst>
      <p:ext uri="{BB962C8B-B14F-4D97-AF65-F5344CB8AC3E}">
        <p14:creationId xmlns:p14="http://schemas.microsoft.com/office/powerpoint/2010/main" val="717092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52525" y="690563"/>
            <a:ext cx="4556125" cy="3417887"/>
          </a:xfrm>
          <a:noFill/>
          <a:ln>
            <a:solidFill>
              <a:srgbClr val="000000"/>
            </a:solidFill>
            <a:miter lim="800000"/>
            <a:headEnd/>
            <a:tailEnd/>
          </a:ln>
        </p:spPr>
      </p:sp>
      <p:sp>
        <p:nvSpPr>
          <p:cNvPr id="66563" name="Rectangle 3"/>
          <p:cNvSpPr>
            <a:spLocks noGrp="1" noChangeArrowheads="1"/>
          </p:cNvSpPr>
          <p:nvPr>
            <p:ph type="body" idx="1"/>
          </p:nvPr>
        </p:nvSpPr>
        <p:spPr bwMode="auto">
          <a:xfrm>
            <a:off x="685800" y="4343400"/>
            <a:ext cx="5638800" cy="4116388"/>
          </a:xfrm>
          <a:noFill/>
        </p:spPr>
        <p:txBody>
          <a:bodyPr vert="horz" wrap="square" lIns="89675" tIns="44838" rIns="89675" bIns="44838" numCol="1" anchor="t" anchorCtr="0" compatLnSpc="1">
            <a:prstTxWarp prst="textNoShape">
              <a:avLst/>
            </a:prstTxWarp>
          </a:bodyPr>
          <a:lstStyle/>
          <a:p>
            <a:pPr eaLnBrk="1" hangingPunct="1">
              <a:spcBef>
                <a:spcPct val="0"/>
              </a:spcBef>
            </a:pPr>
            <a:r>
              <a:rPr lang="en-US" altLang="en-US" sz="900" i="1" smtClean="0">
                <a:solidFill>
                  <a:srgbClr val="000000"/>
                </a:solidFill>
                <a:cs typeface="Times New Roman" pitchFamily="18" charset="0"/>
              </a:rPr>
              <a:t>Hypertension is an important contributing risk factor for morbidity and mortality from both cardiovascular (CV) and renal disease. </a:t>
            </a:r>
            <a:endParaRPr lang="en-US" altLang="en-US" sz="900" smtClean="0">
              <a:cs typeface="Times New Roman" pitchFamily="18" charset="0"/>
            </a:endParaRPr>
          </a:p>
          <a:p>
            <a:pPr eaLnBrk="1" hangingPunct="1">
              <a:spcBef>
                <a:spcPct val="0"/>
              </a:spcBef>
            </a:pPr>
            <a:r>
              <a:rPr lang="en-US" altLang="en-US" sz="900" smtClean="0">
                <a:cs typeface="Times New Roman" pitchFamily="18" charset="0"/>
              </a:rPr>
              <a:t>Hypertension is one of the most significant contributing factors to the development of CV and renal disease. Complications of hypertension include coronary artery disease, congestive heart failure, stroke, renal disease (including end-stage renal disease), and peripheral vascular disease. These diseases account for significant disability, loss of productivity, and decreased quality of life for many Americans. </a:t>
            </a:r>
            <a:endParaRPr lang="en-US" altLang="en-US" sz="900" b="1" smtClean="0">
              <a:cs typeface="Times New Roman" pitchFamily="18" charset="0"/>
            </a:endParaRPr>
          </a:p>
          <a:p>
            <a:pPr eaLnBrk="1" hangingPunct="1">
              <a:spcBef>
                <a:spcPct val="0"/>
              </a:spcBef>
            </a:pPr>
            <a:endParaRPr lang="en-US" altLang="en-US" sz="900" smtClean="0">
              <a:cs typeface="Times New Roman" pitchFamily="18" charset="0"/>
            </a:endParaRPr>
          </a:p>
          <a:p>
            <a:pPr marL="285750" lvl="1" eaLnBrk="1" hangingPunct="1">
              <a:spcBef>
                <a:spcPct val="0"/>
              </a:spcBef>
            </a:pPr>
            <a:r>
              <a:rPr lang="en-US" altLang="en-US" sz="900" smtClean="0">
                <a:cs typeface="Times New Roman" pitchFamily="18" charset="0"/>
              </a:rPr>
              <a:t>National High Blood Pressure Education Program Working Group. National High Blood Pressure Education Program Working Group report on primary prevention of hypertension. </a:t>
            </a:r>
            <a:r>
              <a:rPr lang="en-US" altLang="en-US" sz="900" i="1" smtClean="0">
                <a:cs typeface="Times New Roman" pitchFamily="18" charset="0"/>
              </a:rPr>
              <a:t>Arch Intern Med.</a:t>
            </a:r>
            <a:r>
              <a:rPr lang="en-US" altLang="en-US" sz="900" smtClean="0">
                <a:cs typeface="Times New Roman" pitchFamily="18" charset="0"/>
              </a:rPr>
              <a:t> 1993;153:186-208.</a:t>
            </a:r>
          </a:p>
          <a:p>
            <a:pPr eaLnBrk="1" hangingPunct="1">
              <a:spcBef>
                <a:spcPct val="0"/>
              </a:spcBef>
            </a:pPr>
            <a:endParaRPr lang="en-US" altLang="en-US" sz="900" smtClean="0">
              <a:cs typeface="Arial" charset="0"/>
            </a:endParaRPr>
          </a:p>
        </p:txBody>
      </p:sp>
    </p:spTree>
    <p:extLst>
      <p:ext uri="{BB962C8B-B14F-4D97-AF65-F5344CB8AC3E}">
        <p14:creationId xmlns:p14="http://schemas.microsoft.com/office/powerpoint/2010/main" val="198399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7E24FF-3F09-4916-97F2-016F58B630D8}"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345804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8611"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650631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69635"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1911553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70659" name="Rectangle 3"/>
          <p:cNvSpPr>
            <a:spLocks noGrp="1"/>
          </p:cNvSpPr>
          <p:nvPr>
            <p:ph type="body" idx="1"/>
          </p:nvPr>
        </p:nvSpPr>
        <p:spPr bwMode="auto">
          <a:xfrm>
            <a:off x="914400" y="4343400"/>
            <a:ext cx="5029200" cy="4114800"/>
          </a:xfrm>
          <a:noFill/>
        </p:spPr>
        <p:txBody>
          <a:bodyPr vert="horz" wrap="square" lIns="91440" tIns="45720" rIns="91440" bIns="45720" numCol="1" anchor="t" anchorCtr="0" compatLnSpc="1">
            <a:prstTxWarp prst="textNoShape">
              <a:avLst/>
            </a:prstTxWarp>
          </a:bodyPr>
          <a:lstStyle/>
          <a:p>
            <a:pPr eaLnBrk="1" hangingPunct="1">
              <a:spcBef>
                <a:spcPct val="0"/>
              </a:spcBef>
            </a:pPr>
            <a:endParaRPr lang="ar-SA" altLang="en-US" smtClean="0">
              <a:cs typeface="Arial" charset="0"/>
            </a:endParaRPr>
          </a:p>
        </p:txBody>
      </p:sp>
    </p:spTree>
    <p:extLst>
      <p:ext uri="{BB962C8B-B14F-4D97-AF65-F5344CB8AC3E}">
        <p14:creationId xmlns:p14="http://schemas.microsoft.com/office/powerpoint/2010/main" val="3158959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1620F019-0D88-4F80-910F-B712A4965278}" type="slidenum">
              <a:rPr lang="en-US" smtClean="0"/>
              <a:pPr>
                <a:defRPr/>
              </a:pPr>
              <a:t>39</a:t>
            </a:fld>
            <a:endParaRPr lang="en-US"/>
          </a:p>
        </p:txBody>
      </p:sp>
    </p:spTree>
    <p:extLst>
      <p:ext uri="{BB962C8B-B14F-4D97-AF65-F5344CB8AC3E}">
        <p14:creationId xmlns:p14="http://schemas.microsoft.com/office/powerpoint/2010/main" val="393602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the out-of-office measurement, although preferred, is</a:t>
            </a:r>
          </a:p>
          <a:p>
            <a:r>
              <a:rPr lang="en-US" sz="1200" b="0" i="0" u="none" strike="noStrike" kern="1200" baseline="0" dirty="0" smtClean="0">
                <a:solidFill>
                  <a:schemeClr val="tx1"/>
                </a:solidFill>
                <a:latin typeface="+mn-lt"/>
                <a:ea typeface="+mn-ea"/>
                <a:cs typeface="+mn-cs"/>
              </a:rPr>
              <a:t>not performed after visit 1, then patients can be diagnosed</a:t>
            </a:r>
          </a:p>
          <a:p>
            <a:r>
              <a:rPr lang="en-US" sz="1200" b="0" i="0" u="none" strike="noStrike" kern="1200" baseline="0" dirty="0" smtClean="0">
                <a:solidFill>
                  <a:schemeClr val="tx1"/>
                </a:solidFill>
                <a:latin typeface="+mn-lt"/>
                <a:ea typeface="+mn-ea"/>
                <a:cs typeface="+mn-cs"/>
              </a:rPr>
              <a:t>as hypertensive using serial office BP measurement visits if</a:t>
            </a:r>
          </a:p>
          <a:p>
            <a:r>
              <a:rPr lang="en-US" sz="1200" b="0" i="0" u="none" strike="noStrike" kern="1200" baseline="0" dirty="0" smtClean="0">
                <a:solidFill>
                  <a:schemeClr val="tx1"/>
                </a:solidFill>
                <a:latin typeface="+mn-lt"/>
                <a:ea typeface="+mn-ea"/>
                <a:cs typeface="+mn-cs"/>
              </a:rPr>
              <a:t>any of the following conditions are met:</a:t>
            </a:r>
          </a:p>
          <a:p>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At visit 2, mean office BP measurement (averaged</a:t>
            </a:r>
          </a:p>
          <a:p>
            <a:r>
              <a:rPr lang="en-US" sz="1200" b="0" i="0" u="none" strike="noStrike" kern="1200" baseline="0" dirty="0" smtClean="0">
                <a:solidFill>
                  <a:schemeClr val="tx1"/>
                </a:solidFill>
                <a:latin typeface="+mn-lt"/>
                <a:ea typeface="+mn-ea"/>
                <a:cs typeface="+mn-cs"/>
              </a:rPr>
              <a:t>across all visits) is  140 mm Hg systolic and/or</a:t>
            </a:r>
          </a:p>
          <a:p>
            <a:r>
              <a:rPr lang="en-US" sz="1200" b="0" i="0" u="none" strike="noStrike" kern="1200" baseline="0" dirty="0" smtClean="0">
                <a:solidFill>
                  <a:schemeClr val="tx1"/>
                </a:solidFill>
                <a:latin typeface="+mn-lt"/>
                <a:ea typeface="+mn-ea"/>
                <a:cs typeface="+mn-cs"/>
              </a:rPr>
              <a:t> 90 mm Hg diastolic in patients with </a:t>
            </a:r>
            <a:r>
              <a:rPr lang="en-US" sz="1200" b="0" i="0" u="none" strike="noStrike" kern="1200" baseline="0" dirty="0" err="1" smtClean="0">
                <a:solidFill>
                  <a:schemeClr val="tx1"/>
                </a:solidFill>
                <a:latin typeface="+mn-lt"/>
                <a:ea typeface="+mn-ea"/>
                <a:cs typeface="+mn-cs"/>
              </a:rPr>
              <a:t>macrovascular</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target organ damage, diabetes mellitus, or chronic</a:t>
            </a:r>
          </a:p>
          <a:p>
            <a:r>
              <a:rPr lang="en-US" sz="1200" b="0" i="0" u="none" strike="noStrike" kern="1200" baseline="0" dirty="0" smtClean="0">
                <a:solidFill>
                  <a:schemeClr val="tx1"/>
                </a:solidFill>
                <a:latin typeface="+mn-lt"/>
                <a:ea typeface="+mn-ea"/>
                <a:cs typeface="+mn-cs"/>
              </a:rPr>
              <a:t>kidney disease (glomerular filtration rate &lt; 60 mL/</a:t>
            </a:r>
          </a:p>
          <a:p>
            <a:r>
              <a:rPr lang="en-US" sz="1200" b="0" i="0" u="none" strike="noStrike" kern="1200" baseline="0" dirty="0" smtClean="0">
                <a:solidFill>
                  <a:schemeClr val="tx1"/>
                </a:solidFill>
                <a:latin typeface="+mn-lt"/>
                <a:ea typeface="+mn-ea"/>
                <a:cs typeface="+mn-cs"/>
              </a:rPr>
              <a:t>min/1.73 m2) (Grade D);</a:t>
            </a:r>
          </a:p>
          <a:p>
            <a:r>
              <a:rPr lang="en-US" sz="1200" b="0" i="0" u="none" strike="noStrike" kern="1200" baseline="0" dirty="0" smtClean="0">
                <a:solidFill>
                  <a:schemeClr val="tx1"/>
                </a:solidFill>
                <a:latin typeface="+mn-lt"/>
                <a:ea typeface="+mn-ea"/>
                <a:cs typeface="+mn-cs"/>
              </a:rPr>
              <a:t>ii. At visit 3, mean office BP measurement (averaged</a:t>
            </a:r>
          </a:p>
          <a:p>
            <a:r>
              <a:rPr lang="en-US" sz="1200" b="0" i="0" u="none" strike="noStrike" kern="1200" baseline="0" dirty="0" smtClean="0">
                <a:solidFill>
                  <a:schemeClr val="tx1"/>
                </a:solidFill>
                <a:latin typeface="+mn-lt"/>
                <a:ea typeface="+mn-ea"/>
                <a:cs typeface="+mn-cs"/>
              </a:rPr>
              <a:t>across all visits) is  160 mm Hg systolic or  100</a:t>
            </a:r>
          </a:p>
          <a:p>
            <a:r>
              <a:rPr lang="en-US" sz="1200" b="0" i="0" u="none" strike="noStrike" kern="1200" baseline="0" dirty="0" smtClean="0">
                <a:solidFill>
                  <a:schemeClr val="tx1"/>
                </a:solidFill>
                <a:latin typeface="+mn-lt"/>
                <a:ea typeface="+mn-ea"/>
                <a:cs typeface="+mn-cs"/>
              </a:rPr>
              <a:t>mm Hg diastolic;</a:t>
            </a:r>
          </a:p>
          <a:p>
            <a:r>
              <a:rPr lang="en-US" sz="1200" b="0" i="0" u="none" strike="noStrike" kern="1200" baseline="0" dirty="0" smtClean="0">
                <a:solidFill>
                  <a:schemeClr val="tx1"/>
                </a:solidFill>
                <a:latin typeface="+mn-lt"/>
                <a:ea typeface="+mn-ea"/>
                <a:cs typeface="+mn-cs"/>
              </a:rPr>
              <a:t>iii. At visit 5, mean office BP measurement (averaged</a:t>
            </a:r>
          </a:p>
          <a:p>
            <a:r>
              <a:rPr lang="en-US" sz="1200" b="0" i="0" u="none" strike="noStrike" kern="1200" baseline="0" dirty="0" smtClean="0">
                <a:solidFill>
                  <a:schemeClr val="tx1"/>
                </a:solidFill>
                <a:latin typeface="+mn-lt"/>
                <a:ea typeface="+mn-ea"/>
                <a:cs typeface="+mn-cs"/>
              </a:rPr>
              <a:t>across all visits) is  140 mm Hg systolic or  90 mm</a:t>
            </a:r>
          </a:p>
          <a:p>
            <a:r>
              <a:rPr lang="en-US" sz="1200" b="0" i="0" u="none" strike="noStrike" kern="1200" baseline="0" dirty="0" smtClean="0">
                <a:solidFill>
                  <a:schemeClr val="tx1"/>
                </a:solidFill>
                <a:latin typeface="+mn-lt"/>
                <a:ea typeface="+mn-ea"/>
                <a:cs typeface="+mn-cs"/>
              </a:rPr>
              <a:t>Hg diastolic</a:t>
            </a:r>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40</a:t>
            </a:fld>
            <a:endParaRPr lang="en-US"/>
          </a:p>
        </p:txBody>
      </p:sp>
    </p:spTree>
    <p:extLst>
      <p:ext uri="{BB962C8B-B14F-4D97-AF65-F5344CB8AC3E}">
        <p14:creationId xmlns:p14="http://schemas.microsoft.com/office/powerpoint/2010/main" val="1229270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42</a:t>
            </a:fld>
            <a:endParaRPr lang="en-US"/>
          </a:p>
        </p:txBody>
      </p:sp>
    </p:spTree>
    <p:extLst>
      <p:ext uri="{BB962C8B-B14F-4D97-AF65-F5344CB8AC3E}">
        <p14:creationId xmlns:p14="http://schemas.microsoft.com/office/powerpoint/2010/main" val="994547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48</a:t>
            </a:fld>
            <a:endParaRPr lang="en-US"/>
          </a:p>
        </p:txBody>
      </p:sp>
    </p:spTree>
    <p:extLst>
      <p:ext uri="{BB962C8B-B14F-4D97-AF65-F5344CB8AC3E}">
        <p14:creationId xmlns:p14="http://schemas.microsoft.com/office/powerpoint/2010/main" val="1620826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FF0000"/>
              </a:buClr>
              <a:buFont typeface="Wingdings" pitchFamily="2" charset="2"/>
              <a:buChar char="Ø"/>
            </a:pPr>
            <a:r>
              <a:rPr lang="en-US" sz="2400" b="1" dirty="0" smtClean="0">
                <a:latin typeface="Corbel" pitchFamily="34" charset="0"/>
              </a:rPr>
              <a:t>High prevalence of hypertension in the community is currently being driven by two phenomena: </a:t>
            </a:r>
          </a:p>
          <a:p>
            <a:pPr lvl="1">
              <a:buClr>
                <a:srgbClr val="FF0000"/>
              </a:buClr>
              <a:buFont typeface="Arial" pitchFamily="34" charset="0"/>
              <a:buChar char="•"/>
            </a:pPr>
            <a:r>
              <a:rPr lang="en-US" sz="2400" b="1" dirty="0" smtClean="0">
                <a:latin typeface="Corbel" pitchFamily="34" charset="0"/>
              </a:rPr>
              <a:t>the increased age of our population</a:t>
            </a:r>
          </a:p>
          <a:p>
            <a:pPr lvl="1">
              <a:buClr>
                <a:srgbClr val="FF0000"/>
              </a:buClr>
              <a:buFont typeface="Arial" pitchFamily="34" charset="0"/>
              <a:buChar char="•"/>
            </a:pPr>
            <a:r>
              <a:rPr lang="en-US" sz="2400" b="1" dirty="0" smtClean="0">
                <a:latin typeface="Corbel" pitchFamily="34" charset="0"/>
              </a:rPr>
              <a:t>the  growing prevalence of obesity</a:t>
            </a:r>
          </a:p>
          <a:p>
            <a:pPr>
              <a:buClr>
                <a:srgbClr val="FF0000"/>
              </a:buClr>
              <a:buFont typeface="Wingdings" pitchFamily="2" charset="2"/>
              <a:buChar char="Ø"/>
            </a:pPr>
            <a:r>
              <a:rPr lang="en-US" sz="2400" b="1" dirty="0" smtClean="0">
                <a:latin typeface="Corbel" pitchFamily="34" charset="0"/>
              </a:rPr>
              <a:t>High dietary salt intake is also a major factor</a:t>
            </a:r>
          </a:p>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6</a:t>
            </a:fld>
            <a:endParaRPr lang="en-US"/>
          </a:p>
        </p:txBody>
      </p:sp>
    </p:spTree>
    <p:extLst>
      <p:ext uri="{BB962C8B-B14F-4D97-AF65-F5344CB8AC3E}">
        <p14:creationId xmlns:p14="http://schemas.microsoft.com/office/powerpoint/2010/main" val="358396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52</a:t>
            </a:fld>
            <a:endParaRPr lang="en-US"/>
          </a:p>
        </p:txBody>
      </p:sp>
    </p:spTree>
    <p:extLst>
      <p:ext uri="{BB962C8B-B14F-4D97-AF65-F5344CB8AC3E}">
        <p14:creationId xmlns:p14="http://schemas.microsoft.com/office/powerpoint/2010/main" val="3387263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vert="horz" wrap="square" lIns="91440" tIns="45720" rIns="91440" bIns="45720"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B38B65-B248-4CEF-B00C-98A14C0E0969}" type="slidenum">
              <a:rPr lang="en-US" smtClean="0"/>
              <a:pPr fontAlgn="base">
                <a:spcBef>
                  <a:spcPct val="0"/>
                </a:spcBef>
                <a:spcAft>
                  <a:spcPct val="0"/>
                </a:spcAft>
                <a:defRPr/>
              </a:pPr>
              <a:t>59</a:t>
            </a:fld>
            <a:endParaRPr lang="en-US" smtClean="0"/>
          </a:p>
        </p:txBody>
      </p:sp>
    </p:spTree>
    <p:extLst>
      <p:ext uri="{BB962C8B-B14F-4D97-AF65-F5344CB8AC3E}">
        <p14:creationId xmlns:p14="http://schemas.microsoft.com/office/powerpoint/2010/main" val="264876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r>
              <a:rPr lang="en-US" sz="1200"/>
              <a:t>BACKGROUND II</a:t>
            </a:r>
          </a:p>
        </p:txBody>
      </p:sp>
      <p:sp>
        <p:nvSpPr>
          <p:cNvPr id="13315" name="Rectangle 7"/>
          <p:cNvSpPr>
            <a:spLocks noGrp="1" noChangeArrowheads="1"/>
          </p:cNvSpPr>
          <p:nvPr>
            <p:ph type="sldNum" sz="quarter" idx="5"/>
          </p:nvPr>
        </p:nvSpPr>
        <p:spPr>
          <a:noFill/>
        </p:spPr>
        <p:txBody>
          <a:bodyPr/>
          <a:lstStyle>
            <a:lvl1pPr defTabSz="928688">
              <a:defRPr sz="2400">
                <a:solidFill>
                  <a:schemeClr val="tx1"/>
                </a:solidFill>
                <a:latin typeface="Times New Roman" pitchFamily="18" charset="0"/>
              </a:defRPr>
            </a:lvl1pPr>
            <a:lvl2pPr marL="742950" indent="-285750" defTabSz="928688">
              <a:defRPr sz="2400">
                <a:solidFill>
                  <a:schemeClr val="tx1"/>
                </a:solidFill>
                <a:latin typeface="Times New Roman" pitchFamily="18" charset="0"/>
              </a:defRPr>
            </a:lvl2pPr>
            <a:lvl3pPr marL="1143000" indent="-228600" defTabSz="928688">
              <a:defRPr sz="2400">
                <a:solidFill>
                  <a:schemeClr val="tx1"/>
                </a:solidFill>
                <a:latin typeface="Times New Roman" pitchFamily="18" charset="0"/>
              </a:defRPr>
            </a:lvl3pPr>
            <a:lvl4pPr marL="1600200" indent="-228600" defTabSz="928688">
              <a:defRPr sz="2400">
                <a:solidFill>
                  <a:schemeClr val="tx1"/>
                </a:solidFill>
                <a:latin typeface="Times New Roman" pitchFamily="18" charset="0"/>
              </a:defRPr>
            </a:lvl4pPr>
            <a:lvl5pPr marL="2057400" indent="-228600" defTabSz="928688">
              <a:defRPr sz="2400">
                <a:solidFill>
                  <a:schemeClr val="tx1"/>
                </a:solidFill>
                <a:latin typeface="Times New Roman" pitchFamily="18" charset="0"/>
              </a:defRPr>
            </a:lvl5pPr>
            <a:lvl6pPr marL="2514600" indent="-228600" defTabSz="928688" eaLnBrk="0" fontAlgn="base" hangingPunct="0">
              <a:spcBef>
                <a:spcPct val="0"/>
              </a:spcBef>
              <a:spcAft>
                <a:spcPct val="0"/>
              </a:spcAft>
              <a:defRPr sz="2400">
                <a:solidFill>
                  <a:schemeClr val="tx1"/>
                </a:solidFill>
                <a:latin typeface="Times New Roman" pitchFamily="18" charset="0"/>
              </a:defRPr>
            </a:lvl6pPr>
            <a:lvl7pPr marL="2971800" indent="-228600" defTabSz="928688" eaLnBrk="0" fontAlgn="base" hangingPunct="0">
              <a:spcBef>
                <a:spcPct val="0"/>
              </a:spcBef>
              <a:spcAft>
                <a:spcPct val="0"/>
              </a:spcAft>
              <a:defRPr sz="2400">
                <a:solidFill>
                  <a:schemeClr val="tx1"/>
                </a:solidFill>
                <a:latin typeface="Times New Roman" pitchFamily="18" charset="0"/>
              </a:defRPr>
            </a:lvl7pPr>
            <a:lvl8pPr marL="3429000" indent="-228600" defTabSz="928688" eaLnBrk="0" fontAlgn="base" hangingPunct="0">
              <a:spcBef>
                <a:spcPct val="0"/>
              </a:spcBef>
              <a:spcAft>
                <a:spcPct val="0"/>
              </a:spcAft>
              <a:defRPr sz="2400">
                <a:solidFill>
                  <a:schemeClr val="tx1"/>
                </a:solidFill>
                <a:latin typeface="Times New Roman" pitchFamily="18" charset="0"/>
              </a:defRPr>
            </a:lvl8pPr>
            <a:lvl9pPr marL="3886200" indent="-228600" defTabSz="928688" eaLnBrk="0" fontAlgn="base" hangingPunct="0">
              <a:spcBef>
                <a:spcPct val="0"/>
              </a:spcBef>
              <a:spcAft>
                <a:spcPct val="0"/>
              </a:spcAft>
              <a:defRPr sz="2400">
                <a:solidFill>
                  <a:schemeClr val="tx1"/>
                </a:solidFill>
                <a:latin typeface="Times New Roman" pitchFamily="18" charset="0"/>
              </a:defRPr>
            </a:lvl9pPr>
          </a:lstStyle>
          <a:p>
            <a:fld id="{BB7E1091-25D9-4594-96E1-E7F31F0C0A54}" type="slidenum">
              <a:rPr lang="en-US" sz="1200"/>
              <a:pPr/>
              <a:t>7</a:t>
            </a:fld>
            <a:endParaRPr lang="en-US" sz="1200"/>
          </a:p>
        </p:txBody>
      </p:sp>
      <p:sp>
        <p:nvSpPr>
          <p:cNvPr id="13316" name="Rectangle 2"/>
          <p:cNvSpPr>
            <a:spLocks noGrp="1" noRot="1" noChangeAspect="1" noChangeArrowheads="1" noTextEdit="1"/>
          </p:cNvSpPr>
          <p:nvPr>
            <p:ph type="sldImg"/>
          </p:nvPr>
        </p:nvSpPr>
        <p:spPr>
          <a:xfrm>
            <a:off x="1117600" y="714375"/>
            <a:ext cx="4597400" cy="3449638"/>
          </a:xfrm>
          <a:ln/>
        </p:spPr>
      </p:sp>
      <p:sp>
        <p:nvSpPr>
          <p:cNvPr id="13317" name="Rectangle 3"/>
          <p:cNvSpPr>
            <a:spLocks noGrp="1" noChangeArrowheads="1"/>
          </p:cNvSpPr>
          <p:nvPr>
            <p:ph type="body" idx="1"/>
          </p:nvPr>
        </p:nvSpPr>
        <p:spPr>
          <a:xfrm>
            <a:off x="909950" y="4369077"/>
            <a:ext cx="5009994" cy="4062620"/>
          </a:xfrm>
          <a:noFill/>
        </p:spPr>
        <p:txBody>
          <a:bodyPr/>
          <a:lstStyle/>
          <a:p>
            <a:r>
              <a:rPr lang="en-US" dirty="0" smtClean="0"/>
              <a:t>Data from NHANES III show that the prevalence of high blood pressure in men generally increases with age at all levels of BMI.</a:t>
            </a:r>
          </a:p>
          <a:p>
            <a:pPr lvl="1"/>
            <a:r>
              <a:rPr lang="en-US" dirty="0" smtClean="0"/>
              <a:t>The increase in high blood pressure with increasing BMI was greater in the two younger age groups.</a:t>
            </a:r>
          </a:p>
          <a:p>
            <a:pPr lvl="1"/>
            <a:r>
              <a:rPr lang="en-US" dirty="0" smtClean="0"/>
              <a:t>Among men ages 20–39 years, the prevalence of high blood pressure was seven times higher in the BMI </a:t>
            </a:r>
            <a:r>
              <a:rPr lang="en-US" dirty="0" smtClean="0">
                <a:sym typeface="Symbol" pitchFamily="18" charset="2"/>
              </a:rPr>
              <a:t>30 category, compared with the BMI &lt;25 category.</a:t>
            </a:r>
          </a:p>
          <a:p>
            <a:pPr lvl="1"/>
            <a:r>
              <a:rPr lang="en-US" dirty="0" smtClean="0">
                <a:sym typeface="Symbol" pitchFamily="18" charset="2"/>
              </a:rPr>
              <a:t>Among older men (60+ years), there is a less steep increase in the prevalence of high blood pressure with increasing BMI. </a:t>
            </a:r>
            <a:endParaRPr lang="en-US" dirty="0" smtClean="0"/>
          </a:p>
        </p:txBody>
      </p:sp>
    </p:spTree>
    <p:extLst>
      <p:ext uri="{BB962C8B-B14F-4D97-AF65-F5344CB8AC3E}">
        <p14:creationId xmlns:p14="http://schemas.microsoft.com/office/powerpoint/2010/main" val="262988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his cross-sectional study aimed at estimating prevalence, awareness, treatment, control, and predictors of hypertension among Saudi adult population. Multistage stratified sampling was used to select 4758 adult participants. Three blood pressure measurements using an automatic sphygmomanometer, </a:t>
            </a:r>
            <a:r>
              <a:rPr lang="en-US" sz="1200" b="0" i="0" kern="1200" dirty="0" err="1" smtClean="0">
                <a:solidFill>
                  <a:schemeClr val="tx1"/>
                </a:solidFill>
                <a:latin typeface="+mn-lt"/>
                <a:ea typeface="+mn-ea"/>
                <a:cs typeface="+mn-cs"/>
              </a:rPr>
              <a:t>sociodemographics</a:t>
            </a:r>
            <a:r>
              <a:rPr lang="en-US" sz="1200" b="0" i="0" kern="1200" dirty="0" smtClean="0">
                <a:solidFill>
                  <a:schemeClr val="tx1"/>
                </a:solidFill>
                <a:latin typeface="+mn-lt"/>
                <a:ea typeface="+mn-ea"/>
                <a:cs typeface="+mn-cs"/>
              </a:rPr>
              <a:t>, and antihypertensive modalities were obtained. The overall prevalence of hypertension was 25.5%. Only 44.7% of </a:t>
            </a:r>
            <a:r>
              <a:rPr lang="en-US" sz="1200" b="0" i="0" kern="1200" dirty="0" err="1" smtClean="0">
                <a:solidFill>
                  <a:schemeClr val="tx1"/>
                </a:solidFill>
                <a:latin typeface="+mn-lt"/>
                <a:ea typeface="+mn-ea"/>
                <a:cs typeface="+mn-cs"/>
              </a:rPr>
              <a:t>hypertensives</a:t>
            </a:r>
            <a:r>
              <a:rPr lang="en-US" sz="1200" b="0" i="0" kern="1200" dirty="0" smtClean="0">
                <a:solidFill>
                  <a:schemeClr val="tx1"/>
                </a:solidFill>
                <a:latin typeface="+mn-lt"/>
                <a:ea typeface="+mn-ea"/>
                <a:cs typeface="+mn-cs"/>
              </a:rPr>
              <a:t> were aware, 71.8% of them received pharmacotherapy, and only 37.0% were controlled. Awareness was significantly associated with gender, age, geographical location, occupation, and </a:t>
            </a:r>
            <a:r>
              <a:rPr lang="en-US" sz="1200" b="0" i="0" kern="1200" dirty="0" err="1" smtClean="0">
                <a:solidFill>
                  <a:schemeClr val="tx1"/>
                </a:solidFill>
                <a:latin typeface="+mn-lt"/>
                <a:ea typeface="+mn-ea"/>
                <a:cs typeface="+mn-cs"/>
              </a:rPr>
              <a:t>comorbidity</a:t>
            </a:r>
            <a:r>
              <a:rPr lang="en-US" sz="1200" b="0" i="0" kern="1200" dirty="0" smtClean="0">
                <a:solidFill>
                  <a:schemeClr val="tx1"/>
                </a:solidFill>
                <a:latin typeface="+mn-lt"/>
                <a:ea typeface="+mn-ea"/>
                <a:cs typeface="+mn-cs"/>
              </a:rPr>
              <a:t>. Applying drug treatment was significantly more among older patients, but control was significantly higher among younger patients and patients with higher level of physical activity. Significant predictors of hypertension included male gender, urbanization, low education, low physical activity, obesity, diabetes, and hypercholesterolemia. In conclusion prevalence is high, but awareness, treatment, and control levels are low indicating a need to develop a national program for prevention, early detection, and control of hypertension.</a:t>
            </a:r>
          </a:p>
          <a:p>
            <a:r>
              <a:rPr lang="en-US" dirty="0" err="1" smtClean="0"/>
              <a:t>Hypertensives</a:t>
            </a:r>
            <a:r>
              <a:rPr lang="en-US" dirty="0" smtClean="0"/>
              <a:t/>
            </a:r>
            <a:br>
              <a:rPr lang="en-US" dirty="0" smtClean="0"/>
            </a:br>
            <a:r>
              <a:rPr lang="en-US" sz="1200" b="0" i="0" kern="1200" dirty="0" smtClean="0">
                <a:solidFill>
                  <a:schemeClr val="tx1"/>
                </a:solidFill>
                <a:latin typeface="+mn-lt"/>
                <a:ea typeface="+mn-ea"/>
                <a:cs typeface="+mn-cs"/>
              </a:rPr>
              <a:t>n</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8</a:t>
            </a:fld>
            <a:endParaRPr lang="en-US"/>
          </a:p>
        </p:txBody>
      </p:sp>
    </p:spTree>
    <p:extLst>
      <p:ext uri="{BB962C8B-B14F-4D97-AF65-F5344CB8AC3E}">
        <p14:creationId xmlns:p14="http://schemas.microsoft.com/office/powerpoint/2010/main" val="201508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12</a:t>
            </a:fld>
            <a:endParaRPr lang="en-US"/>
          </a:p>
        </p:txBody>
      </p:sp>
    </p:spTree>
    <p:extLst>
      <p:ext uri="{BB962C8B-B14F-4D97-AF65-F5344CB8AC3E}">
        <p14:creationId xmlns:p14="http://schemas.microsoft.com/office/powerpoint/2010/main" val="336889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erythropoiesis</a:t>
            </a:r>
            <a:r>
              <a:rPr lang="en-US" sz="1200" b="0" i="0" kern="12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stimulating </a:t>
            </a:r>
            <a:r>
              <a:rPr lang="en-US" sz="1200" b="1" i="0" kern="1200" dirty="0" err="1" smtClean="0">
                <a:solidFill>
                  <a:schemeClr val="tx1"/>
                </a:solidFill>
                <a:effectLst/>
                <a:latin typeface="+mn-lt"/>
                <a:ea typeface="+mn-ea"/>
                <a:cs typeface="+mn-cs"/>
              </a:rPr>
              <a:t>agen</a:t>
            </a:r>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13</a:t>
            </a:fld>
            <a:endParaRPr lang="en-US"/>
          </a:p>
        </p:txBody>
      </p:sp>
    </p:spTree>
    <p:extLst>
      <p:ext uri="{BB962C8B-B14F-4D97-AF65-F5344CB8AC3E}">
        <p14:creationId xmlns:p14="http://schemas.microsoft.com/office/powerpoint/2010/main" val="345843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AOBP(</a:t>
            </a:r>
            <a:r>
              <a:rPr lang="en-US" sz="1200" b="0" i="0" kern="1200" dirty="0" smtClean="0">
                <a:solidFill>
                  <a:schemeClr val="tx1"/>
                </a:solidFill>
                <a:effectLst/>
                <a:latin typeface="+mn-lt"/>
                <a:ea typeface="+mn-ea"/>
                <a:cs typeface="+mn-cs"/>
              </a:rPr>
              <a:t>Automated office blood pressure)</a:t>
            </a:r>
            <a:endParaRPr lang="en-US" dirty="0"/>
          </a:p>
        </p:txBody>
      </p:sp>
      <p:sp>
        <p:nvSpPr>
          <p:cNvPr id="4" name="Slide Number Placeholder 3"/>
          <p:cNvSpPr>
            <a:spLocks noGrp="1"/>
          </p:cNvSpPr>
          <p:nvPr>
            <p:ph type="sldNum" sz="quarter" idx="10"/>
          </p:nvPr>
        </p:nvSpPr>
        <p:spPr/>
        <p:txBody>
          <a:bodyPr/>
          <a:lstStyle/>
          <a:p>
            <a:pPr>
              <a:defRPr/>
            </a:pPr>
            <a:fld id="{82AA443A-4C4E-4198-8C63-EDDB8721F0B1}" type="slidenum">
              <a:rPr lang="en-US" smtClean="0"/>
              <a:pPr>
                <a:defRPr/>
              </a:pPr>
              <a:t>15</a:t>
            </a:fld>
            <a:endParaRPr lang="en-US"/>
          </a:p>
        </p:txBody>
      </p:sp>
    </p:spTree>
    <p:extLst>
      <p:ext uri="{BB962C8B-B14F-4D97-AF65-F5344CB8AC3E}">
        <p14:creationId xmlns:p14="http://schemas.microsoft.com/office/powerpoint/2010/main" val="334262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16</a:t>
            </a:fld>
            <a:endParaRPr lang="en-US"/>
          </a:p>
        </p:txBody>
      </p:sp>
    </p:spTree>
    <p:extLst>
      <p:ext uri="{BB962C8B-B14F-4D97-AF65-F5344CB8AC3E}">
        <p14:creationId xmlns:p14="http://schemas.microsoft.com/office/powerpoint/2010/main" val="378219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AOBP </a:t>
            </a:r>
            <a:r>
              <a:rPr lang="en-GB" sz="1200" dirty="0" smtClean="0">
                <a:effectLst/>
                <a:latin typeface="Candara" pitchFamily="34" charset="0"/>
                <a:ea typeface="Arial Unicode MS" pitchFamily="34" charset="-128"/>
                <a:cs typeface="Arial Unicode MS" pitchFamily="34" charset="-128"/>
              </a:rPr>
              <a:t>≥135/85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effectLst/>
              <a:latin typeface="Candara" pitchFamily="34" charset="0"/>
              <a:ea typeface="Arial Unicode MS" pitchFamily="34" charset="-128"/>
              <a:cs typeface="Arial Unicode MS" pitchFamily="34" charset="-128"/>
            </a:endParaRPr>
          </a:p>
          <a:p>
            <a:r>
              <a:rPr lang="en-GB" dirty="0" smtClean="0"/>
              <a:t>AOBP is the preferred method of performing in-office</a:t>
            </a:r>
          </a:p>
          <a:p>
            <a:r>
              <a:rPr lang="en-GB" dirty="0" smtClean="0"/>
              <a:t>BP measurement (Grade </a:t>
            </a:r>
            <a:r>
              <a:rPr lang="en-GB" dirty="0" err="1" smtClean="0"/>
              <a:t>D;new</a:t>
            </a:r>
            <a:r>
              <a:rPr lang="en-GB" dirty="0" smtClean="0"/>
              <a:t> recommendation).</a:t>
            </a:r>
          </a:p>
          <a:p>
            <a:r>
              <a:rPr lang="en-GB" dirty="0" smtClean="0"/>
              <a:t>When using AOBP (see the section </a:t>
            </a:r>
            <a:r>
              <a:rPr lang="en-GB" dirty="0" err="1" smtClean="0"/>
              <a:t>onRecommended</a:t>
            </a:r>
            <a:endParaRPr lang="en-GB" dirty="0" smtClean="0"/>
          </a:p>
          <a:p>
            <a:r>
              <a:rPr lang="en-GB" dirty="0" smtClean="0"/>
              <a:t>Technique for Automated Office Blood Pressure in</a:t>
            </a:r>
          </a:p>
          <a:p>
            <a:r>
              <a:rPr lang="en-GB" dirty="0" smtClean="0"/>
              <a:t>Supplemental Table S2), a displayed mean SBP of</a:t>
            </a:r>
          </a:p>
          <a:p>
            <a:r>
              <a:rPr lang="en-GB" dirty="0" smtClean="0"/>
              <a:t>135 mm Hg or DBP85 mm Hg DBP is high</a:t>
            </a:r>
          </a:p>
          <a:p>
            <a:endParaRPr lang="en-GB" dirty="0"/>
          </a:p>
        </p:txBody>
      </p:sp>
      <p:sp>
        <p:nvSpPr>
          <p:cNvPr id="4" name="Slide Number Placeholder 3"/>
          <p:cNvSpPr>
            <a:spLocks noGrp="1"/>
          </p:cNvSpPr>
          <p:nvPr>
            <p:ph type="sldNum" sz="quarter" idx="10"/>
          </p:nvPr>
        </p:nvSpPr>
        <p:spPr/>
        <p:txBody>
          <a:bodyPr/>
          <a:lstStyle/>
          <a:p>
            <a:fld id="{956A6BDF-1C2E-4D77-915A-CB6234B2AE92}" type="slidenum">
              <a:rPr lang="en-US" smtClean="0"/>
              <a:pPr/>
              <a:t>17</a:t>
            </a:fld>
            <a:endParaRPr lang="en-US"/>
          </a:p>
        </p:txBody>
      </p:sp>
    </p:spTree>
    <p:extLst>
      <p:ext uri="{BB962C8B-B14F-4D97-AF65-F5344CB8AC3E}">
        <p14:creationId xmlns:p14="http://schemas.microsoft.com/office/powerpoint/2010/main" val="233672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7"/>
          <p:cNvSpPr>
            <a:spLocks noGrp="1"/>
          </p:cNvSpPr>
          <p:nvPr>
            <p:ph type="dt" sz="half" idx="10"/>
          </p:nvPr>
        </p:nvSpPr>
        <p:spPr/>
        <p:txBody>
          <a:bodyPr/>
          <a:lstStyle>
            <a:lvl1pPr>
              <a:defRPr/>
            </a:lvl1pPr>
          </a:lstStyle>
          <a:p>
            <a:pPr>
              <a:defRPr/>
            </a:pPr>
            <a:fld id="{4D0EAEF5-0C7E-4A68-B1A6-BECC6A94889F}" type="datetimeFigureOut">
              <a:rPr lang="en-US"/>
              <a:pPr>
                <a:defRPr/>
              </a:pPr>
              <a:t>11/6/2017</a:t>
            </a:fld>
            <a:endParaRPr lang="en-US"/>
          </a:p>
        </p:txBody>
      </p:sp>
      <p:sp>
        <p:nvSpPr>
          <p:cNvPr id="5" name="Footer Placeholder 16"/>
          <p:cNvSpPr>
            <a:spLocks noGrp="1"/>
          </p:cNvSpPr>
          <p:nvPr>
            <p:ph type="ftr" sz="quarter" idx="11"/>
          </p:nvPr>
        </p:nvSpPr>
        <p:spPr/>
        <p:txBody>
          <a:bodyPr/>
          <a:lstStyle>
            <a:lvl1pPr>
              <a:defRPr sz="1200"/>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D034E0F8-A80C-4003-8344-1CAFE69F09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CCA97C7-958F-4101-92AF-0567972EC80E}" type="datetimeFigureOut">
              <a:rPr lang="en-US"/>
              <a:pPr>
                <a:defRPr/>
              </a:pPr>
              <a:t>11/6/2017</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BFDAAF0-1789-4977-8079-96EA0F390647}" type="slidenum">
              <a:rPr lang="en-US"/>
              <a:pPr>
                <a:defRPr/>
              </a:pPr>
              <a:t>‹#›</a:t>
            </a:fld>
            <a:endParaRPr lang="en-US" sz="10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E0CF673-BBCC-4823-916C-2E0D8755A3DF}" type="datetimeFigureOut">
              <a:rPr lang="en-US"/>
              <a:pPr>
                <a:defRPr/>
              </a:pPr>
              <a:t>11/6/2017</a:t>
            </a:fld>
            <a:endParaRPr lang="en-US" sz="1000"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26ED0D3-EE56-4A58-8609-FFB5FD4714C3}" type="slidenum">
              <a:rPr lang="en-US"/>
              <a:pPr>
                <a:defRPr/>
              </a:pPr>
              <a:t>‹#›</a:t>
            </a:fld>
            <a:endParaRPr lang="en-US" sz="10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sz="1200"/>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03F964DF-F16F-486F-8070-ADFE64C72F82}" type="slidenum">
              <a:rPr lang="ar-SA"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600200"/>
            <a:ext cx="4038600" cy="4525963"/>
          </a:xfrm>
        </p:spPr>
        <p:txBody>
          <a:bodyPr>
            <a:normAutofit/>
          </a:bodyPr>
          <a:lstStyle/>
          <a:p>
            <a:pPr lvl="0"/>
            <a:endParaRPr lang="ar-SA" noProof="0"/>
          </a:p>
        </p:txBody>
      </p:sp>
      <p:sp>
        <p:nvSpPr>
          <p:cNvPr id="5" name="Date Placeholder 2"/>
          <p:cNvSpPr>
            <a:spLocks noGrp="1"/>
          </p:cNvSpPr>
          <p:nvPr>
            <p:ph type="dt" sz="half" idx="10"/>
          </p:nvPr>
        </p:nvSpPr>
        <p:spPr/>
        <p:txBody>
          <a:bodyPr/>
          <a:lstStyle>
            <a:lvl1pPr>
              <a:defRPr/>
            </a:lvl1pPr>
          </a:lstStyle>
          <a:p>
            <a:pPr>
              <a:defRPr/>
            </a:pPr>
            <a:endParaRPr lang="en-US" altLang="en-US"/>
          </a:p>
        </p:txBody>
      </p:sp>
      <p:sp>
        <p:nvSpPr>
          <p:cNvPr id="6" name="Footer Placeholder 3"/>
          <p:cNvSpPr>
            <a:spLocks noGrp="1"/>
          </p:cNvSpPr>
          <p:nvPr>
            <p:ph type="ftr" sz="quarter" idx="11"/>
          </p:nvPr>
        </p:nvSpPr>
        <p:spPr/>
        <p:txBody>
          <a:bodyPr/>
          <a:lstStyle>
            <a:lvl1pPr>
              <a:defRPr sz="1200"/>
            </a:lvl1pPr>
          </a:lstStyle>
          <a:p>
            <a:pPr>
              <a:defRPr/>
            </a:pPr>
            <a:endParaRPr lang="en-US" altLang="en-US"/>
          </a:p>
        </p:txBody>
      </p:sp>
      <p:sp>
        <p:nvSpPr>
          <p:cNvPr id="7" name="Slide Number Placeholder 4"/>
          <p:cNvSpPr>
            <a:spLocks noGrp="1"/>
          </p:cNvSpPr>
          <p:nvPr>
            <p:ph type="sldNum" sz="quarter" idx="12"/>
          </p:nvPr>
        </p:nvSpPr>
        <p:spPr/>
        <p:txBody>
          <a:bodyPr/>
          <a:lstStyle>
            <a:lvl1pPr>
              <a:defRPr/>
            </a:lvl1pPr>
          </a:lstStyle>
          <a:p>
            <a:pPr>
              <a:defRPr/>
            </a:pPr>
            <a:fld id="{021A6DFB-0CB3-44DD-84B7-84AFE4DDB185}" type="slidenum">
              <a:rPr lang="ar-SA"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3FF54B-991E-4749-B54C-13021F78F061}" type="datetimeFigureOut">
              <a:rPr lang="en-US"/>
              <a:pPr>
                <a:defRPr/>
              </a:pPr>
              <a:t>11/6/2017</a:t>
            </a:fld>
            <a:endParaRPr lang="en-US"/>
          </a:p>
        </p:txBody>
      </p:sp>
      <p:sp>
        <p:nvSpPr>
          <p:cNvPr id="5" name="Footer Placeholder 4"/>
          <p:cNvSpPr>
            <a:spLocks noGrp="1"/>
          </p:cNvSpPr>
          <p:nvPr>
            <p:ph type="ftr" sz="quarter" idx="11"/>
          </p:nvPr>
        </p:nvSpPr>
        <p:spPr/>
        <p:txBody>
          <a:bodyPr/>
          <a:lstStyle>
            <a:lvl1pPr>
              <a:defRPr sz="1200"/>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CA4EF-065C-4BC0-BD29-4BD28AEFAD2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BDA46D-D6C2-4C8D-B699-DDC0A4CC4DDB}" type="datetimeFigureOut">
              <a:rPr lang="en-US"/>
              <a:pPr>
                <a:defRPr/>
              </a:pPr>
              <a:t>11/6/2017</a:t>
            </a:fld>
            <a:endParaRPr lang="en-US" sz="1000"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A20C2-EE2E-430F-B106-F1E4DC1152D2}" type="slidenum">
              <a:rPr lang="en-US"/>
              <a:pPr>
                <a:defRPr/>
              </a:pPr>
              <a:t>‹#›</a:t>
            </a:fld>
            <a:endParaRPr lang="en-US" sz="10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6E72F59-C28C-42CD-982E-8C47101E7FA6}" type="datetimeFigureOut">
              <a:rPr lang="en-US"/>
              <a:pPr>
                <a:defRPr/>
              </a:pPr>
              <a:t>11/6/2017</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5F1055A-C0C7-4427-8F9E-855ED0F38F6A}" type="slidenum">
              <a:rPr lang="en-US"/>
              <a:pPr>
                <a:defRPr/>
              </a:pPr>
              <a:t>‹#›</a:t>
            </a:fld>
            <a:endParaRPr lang="en-US" sz="10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CE4FD45D-8D3B-4E2F-A95E-61C6F2ACBC54}" type="datetimeFigureOut">
              <a:rPr lang="en-US"/>
              <a:pPr>
                <a:defRPr/>
              </a:pPr>
              <a:t>11/6/2017</a:t>
            </a:fld>
            <a:endParaRPr lang="en-US" sz="1000"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9030CF2-E0B9-42A3-8782-A2D4A047DC27}" type="slidenum">
              <a:rPr lang="en-US"/>
              <a:pPr>
                <a:defRPr/>
              </a:pPr>
              <a:t>‹#›</a:t>
            </a:fld>
            <a:endParaRPr lang="en-US" sz="10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AC192B32-23D0-40A9-A514-5977FA64716F}" type="datetimeFigureOut">
              <a:rPr lang="en-US"/>
              <a:pPr>
                <a:defRPr/>
              </a:pPr>
              <a:t>11/6/2017</a:t>
            </a:fld>
            <a:endParaRPr lang="en-US"/>
          </a:p>
        </p:txBody>
      </p:sp>
      <p:sp>
        <p:nvSpPr>
          <p:cNvPr id="4" name="Footer Placeholder 3"/>
          <p:cNvSpPr>
            <a:spLocks noGrp="1"/>
          </p:cNvSpPr>
          <p:nvPr>
            <p:ph type="ftr" sz="quarter" idx="11"/>
          </p:nvPr>
        </p:nvSpPr>
        <p:spPr/>
        <p:txBody>
          <a:bodyPr/>
          <a:lstStyle>
            <a:lvl1pPr>
              <a:defRPr sz="1200"/>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FA7F0270-1DE3-40B3-A29C-A98CD13DEC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F7A263A-8B79-4D33-ACA2-BD6DAC148602}" type="datetimeFigureOut">
              <a:rPr lang="en-US"/>
              <a:pPr>
                <a:defRPr/>
              </a:pPr>
              <a:t>11/6/2017</a:t>
            </a:fld>
            <a:endParaRPr lang="en-US"/>
          </a:p>
        </p:txBody>
      </p:sp>
      <p:sp>
        <p:nvSpPr>
          <p:cNvPr id="3" name="Footer Placeholder 2"/>
          <p:cNvSpPr>
            <a:spLocks noGrp="1"/>
          </p:cNvSpPr>
          <p:nvPr>
            <p:ph type="ftr" sz="quarter" idx="11"/>
          </p:nvPr>
        </p:nvSpPr>
        <p:spPr/>
        <p:txBody>
          <a:bodyPr/>
          <a:lstStyle>
            <a:lvl1pPr>
              <a:defRPr sz="1200"/>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CDA5DBDB-73A2-458A-8752-1A8C76A2BD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2DF564B-83EF-47A4-8321-27E72339BBBC}" type="datetimeFigureOut">
              <a:rPr lang="en-US"/>
              <a:pPr>
                <a:defRPr/>
              </a:pPr>
              <a:t>11/6/2017</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DD6638-34AE-4C63-A576-F5E0A13D9398}" type="slidenum">
              <a:rPr lang="en-US"/>
              <a:pPr>
                <a:defRPr/>
              </a:pPr>
              <a:t>‹#›</a:t>
            </a:fld>
            <a:endParaRPr lang="en-US" sz="1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E22521F-1F6A-40E3-98F5-A551B0EAA523}" type="datetimeFigureOut">
              <a:rPr lang="en-US"/>
              <a:pPr>
                <a:defRPr/>
              </a:pPr>
              <a:t>11/6/2017</a:t>
            </a:fld>
            <a:endParaRPr lang="en-US" sz="1000"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090B1A-3C47-479E-BF69-849B8D6AB485}" type="slidenum">
              <a:rPr lang="en-US"/>
              <a:pPr>
                <a:defRPr/>
              </a:pPr>
              <a:t>‹#›</a:t>
            </a:fld>
            <a:endParaRPr lang="en-US" sz="10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AF760C2D-FE82-4547-9C3A-5783CA3197B4}" type="datetimeFigureOut">
              <a:rPr lang="en-US"/>
              <a:pPr>
                <a:defRPr/>
              </a:pPr>
              <a:t>11/6/2017</a:t>
            </a:fld>
            <a:endParaRPr lang="en-US" sz="1000"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0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58F7FFE-9F70-48F9-B528-370E31A724DC}" type="slidenum">
              <a:rPr lang="en-US"/>
              <a:pPr>
                <a:defRPr/>
              </a:pPr>
              <a:t>‹#›</a:t>
            </a:fld>
            <a:endParaRPr lang="en-US" sz="1000"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15" r:id="rId4"/>
    <p:sldLayoutId id="2147484016" r:id="rId5"/>
    <p:sldLayoutId id="2147484024" r:id="rId6"/>
    <p:sldLayoutId id="2147484025" r:id="rId7"/>
    <p:sldLayoutId id="2147484017" r:id="rId8"/>
    <p:sldLayoutId id="2147484018" r:id="rId9"/>
    <p:sldLayoutId id="2147484019" r:id="rId10"/>
    <p:sldLayoutId id="2147484020" r:id="rId11"/>
    <p:sldLayoutId id="2147484026" r:id="rId12"/>
    <p:sldLayoutId id="2147484027" r:id="rId13"/>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www.google.com.sa/url?sa=i&amp;source=images&amp;cd=&amp;cad=rja&amp;docid=pu8ynqFnkcSl0M&amp;tbnid=mPEcbJYOO-EocM:&amp;ved=0CAgQjRwwAA&amp;url=http://en.wikipedia.org/wiki/King_Saud_University&amp;ei=UrBvUrq-Nueq0QW7w4HQCQ&amp;psig=AFQjCNEnbk6LQ2mBvoCGsc5iert3wTJEnw&amp;ust=138313774697859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Environment_(biophysical)" TargetMode="External"/><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hyperlink" Target="https://en.wikipedia.org/wiki/Genetic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vsmmedtech.com/" TargetMode="External"/><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7.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36.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Vasoconstriction" TargetMode="External"/><Relationship Id="rId2" Type="http://schemas.openxmlformats.org/officeDocument/2006/relationships/hyperlink" Target="https://en.wikipedia.org/wiki/Renin-angiotensin_system" TargetMode="External"/><Relationship Id="rId1" Type="http://schemas.openxmlformats.org/officeDocument/2006/relationships/slideLayout" Target="../slideLayouts/slideLayout12.xml"/><Relationship Id="rId4" Type="http://schemas.openxmlformats.org/officeDocument/2006/relationships/hyperlink" Target="https://en.wikipedia.org/wiki/Sympathetic_nervous_syste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ubTitle" idx="1"/>
          </p:nvPr>
        </p:nvSpPr>
        <p:spPr>
          <a:xfrm>
            <a:off x="2209800" y="5334000"/>
            <a:ext cx="69342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279400" h="38100" prst="angle"/>
            </a:sp3d>
          </a:bodyPr>
          <a:lstStyle/>
          <a:p>
            <a:pPr eaLnBrk="1" fontAlgn="auto" hangingPunct="1">
              <a:lnSpc>
                <a:spcPct val="90000"/>
              </a:lnSpc>
              <a:spcAft>
                <a:spcPts val="0"/>
              </a:spcAft>
              <a:buClr>
                <a:schemeClr val="tx1">
                  <a:shade val="95000"/>
                </a:schemeClr>
              </a:buClr>
              <a:buFont typeface="Wingdings 2"/>
              <a:buNone/>
              <a:defRPr/>
            </a:pPr>
            <a:r>
              <a:rPr lang="en-US" sz="3200" b="1" dirty="0" smtClean="0">
                <a:solidFill>
                  <a:srgbClr val="002060"/>
                </a:solidFill>
                <a:latin typeface="Castellar" pitchFamily="18" charset="0"/>
                <a:cs typeface="Times New Roman" pitchFamily="18" charset="0"/>
              </a:rPr>
              <a:t>Prof. Jamal Al Wakeel</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Consultant Nephrology Division</a:t>
            </a:r>
          </a:p>
          <a:p>
            <a:pPr eaLnBrk="1" fontAlgn="auto" hangingPunct="1">
              <a:lnSpc>
                <a:spcPct val="90000"/>
              </a:lnSpc>
              <a:spcAft>
                <a:spcPts val="0"/>
              </a:spcAft>
              <a:buClr>
                <a:schemeClr val="tx1">
                  <a:shade val="95000"/>
                </a:schemeClr>
              </a:buClr>
              <a:buFont typeface="Wingdings 2"/>
              <a:buNone/>
              <a:defRPr/>
            </a:pPr>
            <a:r>
              <a:rPr lang="en-US" sz="2400" b="1" dirty="0" smtClean="0">
                <a:solidFill>
                  <a:srgbClr val="C00000"/>
                </a:solidFill>
                <a:latin typeface="Bradley Hand ITC" pitchFamily="66" charset="0"/>
                <a:cs typeface="Times New Roman" pitchFamily="18" charset="0"/>
              </a:rPr>
              <a:t>Department of Medicine</a:t>
            </a:r>
          </a:p>
        </p:txBody>
      </p:sp>
      <p:sp>
        <p:nvSpPr>
          <p:cNvPr id="9219" name="WordArt 6"/>
          <p:cNvSpPr>
            <a:spLocks noChangeArrowheads="1" noChangeShapeType="1" noTextEdit="1"/>
          </p:cNvSpPr>
          <p:nvPr/>
        </p:nvSpPr>
        <p:spPr bwMode="auto">
          <a:xfrm>
            <a:off x="1905000" y="914400"/>
            <a:ext cx="5638800" cy="1828800"/>
          </a:xfrm>
          <a:prstGeom prst="rect">
            <a:avLst/>
          </a:prstGeom>
        </p:spPr>
        <p:txBody>
          <a:bodyPr wrap="none" fromWordArt="1">
            <a:prstTxWarp prst="textDeflate">
              <a:avLst>
                <a:gd name="adj" fmla="val 26227"/>
              </a:avLst>
            </a:prstTxWarp>
          </a:bodyPr>
          <a:lstStyle/>
          <a:p>
            <a:pPr algn="ctr"/>
            <a:endParaRPr lang="en-US" sz="3600" kern="10">
              <a:ln w="28575">
                <a:solidFill>
                  <a:srgbClr val="FFFFCC"/>
                </a:solidFill>
                <a:round/>
                <a:headEnd/>
                <a:tailEnd/>
              </a:ln>
              <a:gradFill rotWithShape="1">
                <a:gsLst>
                  <a:gs pos="0">
                    <a:srgbClr val="FF3300"/>
                  </a:gs>
                  <a:gs pos="50000">
                    <a:srgbClr val="FF9933"/>
                  </a:gs>
                  <a:gs pos="100000">
                    <a:srgbClr val="FF3300"/>
                  </a:gs>
                </a:gsLst>
                <a:lin ang="2700000" scaled="1"/>
              </a:gradFill>
              <a:latin typeface="Goudy Stout"/>
            </a:endParaRPr>
          </a:p>
        </p:txBody>
      </p:sp>
      <p:pic>
        <p:nvPicPr>
          <p:cNvPr id="5" name="Picture 4" descr="hypertension.jpg"/>
          <p:cNvPicPr>
            <a:picLocks noChangeAspect="1"/>
          </p:cNvPicPr>
          <p:nvPr/>
        </p:nvPicPr>
        <p:blipFill>
          <a:blip r:embed="rId3" cstate="print"/>
          <a:stretch>
            <a:fillRect/>
          </a:stretch>
        </p:blipFill>
        <p:spPr>
          <a:xfrm>
            <a:off x="304800" y="457200"/>
            <a:ext cx="8686800" cy="4800600"/>
          </a:xfrm>
          <a:prstGeom prst="ellipse">
            <a:avLst/>
          </a:prstGeom>
          <a:ln>
            <a:noFill/>
          </a:ln>
          <a:effectLst>
            <a:softEdge rad="112500"/>
          </a:effectLst>
        </p:spPr>
      </p:pic>
      <p:sp>
        <p:nvSpPr>
          <p:cNvPr id="6" name="TextBox 5"/>
          <p:cNvSpPr txBox="1"/>
          <p:nvPr/>
        </p:nvSpPr>
        <p:spPr>
          <a:xfrm>
            <a:off x="381000" y="152400"/>
            <a:ext cx="8610600" cy="1323439"/>
          </a:xfrm>
          <a:prstGeom prst="rect">
            <a:avLst/>
          </a:prstGeom>
          <a:noFill/>
        </p:spPr>
        <p:txBody>
          <a:bodyPr>
            <a:spAutoFit/>
            <a:scene3d>
              <a:camera prst="orthographicFront">
                <a:rot lat="1200000" lon="0" rev="0"/>
              </a:camera>
              <a:lightRig rig="threePt" dir="t"/>
            </a:scene3d>
            <a:sp3d z="127000" extrusionH="57150">
              <a:bevelT w="266700" h="241300"/>
              <a:bevelB w="266700" h="241300"/>
            </a:sp3d>
          </a:bodyPr>
          <a:lstStyle/>
          <a:p>
            <a:pPr fontAlgn="auto">
              <a:spcBef>
                <a:spcPts val="0"/>
              </a:spcBef>
              <a:spcAft>
                <a:spcPts val="0"/>
              </a:spcAft>
              <a:defRPr/>
            </a:pPr>
            <a:r>
              <a:rPr lang="en-US" sz="8000" b="1" dirty="0">
                <a:ln>
                  <a:solidFill>
                    <a:srgbClr val="FFFF00"/>
                  </a:solidFill>
                </a:ln>
                <a:solidFill>
                  <a:srgbClr val="FF0000"/>
                </a:solidFill>
                <a:effectLst>
                  <a:outerShdw blurRad="355600" dir="12900000" sx="98000" sy="98000" algn="tl">
                    <a:srgbClr val="000000">
                      <a:alpha val="96000"/>
                    </a:srgbClr>
                  </a:outerShdw>
                </a:effectLst>
                <a:latin typeface="Viner Hand ITC" pitchFamily="66" charset="0"/>
                <a:cs typeface="+mn-cs"/>
              </a:rPr>
              <a:t>HYPERTENSION</a:t>
            </a:r>
          </a:p>
        </p:txBody>
      </p:sp>
      <p:pic>
        <p:nvPicPr>
          <p:cNvPr id="9222" name="Picture 2" descr="http://upload.wikimedia.org/wikipedia/commons/3/3e/KSU_Logo_COLORED_PNGP-24.png">
            <a:hlinkClick r:id="rId4"/>
          </p:cNvPr>
          <p:cNvPicPr>
            <a:picLocks noChangeAspect="1" noChangeArrowheads="1"/>
          </p:cNvPicPr>
          <p:nvPr/>
        </p:nvPicPr>
        <p:blipFill>
          <a:blip r:embed="rId5" cstate="print"/>
          <a:srcRect/>
          <a:stretch>
            <a:fillRect/>
          </a:stretch>
        </p:blipFill>
        <p:spPr bwMode="auto">
          <a:xfrm>
            <a:off x="0" y="4800600"/>
            <a:ext cx="26670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effectLst/>
              </a:rPr>
              <a:t> </a:t>
            </a:r>
            <a:r>
              <a:rPr lang="en-US" sz="3100" dirty="0">
                <a:solidFill>
                  <a:schemeClr val="bg1"/>
                </a:solidFill>
                <a:effectLst/>
              </a:rPr>
              <a:t>renin–angiotensin–aldosterone system</a:t>
            </a:r>
            <a:r>
              <a:rPr lang="en-US" sz="3100" b="0" dirty="0">
                <a:solidFill>
                  <a:schemeClr val="bg1"/>
                </a:solidFill>
                <a:effectLst/>
              </a:rPr>
              <a:t> (</a:t>
            </a:r>
            <a:r>
              <a:rPr lang="en-US" sz="3100" dirty="0">
                <a:solidFill>
                  <a:schemeClr val="bg1"/>
                </a:solidFill>
                <a:effectLst/>
              </a:rPr>
              <a:t>RAAS</a:t>
            </a:r>
            <a:r>
              <a:rPr lang="en-US" b="0" dirty="0">
                <a:effectLst/>
              </a:rPr>
              <a:t>)</a:t>
            </a:r>
            <a:endParaRPr lang="en-US" dirty="0"/>
          </a:p>
        </p:txBody>
      </p:sp>
      <p:pic>
        <p:nvPicPr>
          <p:cNvPr id="48130" name="Picture 2" descr="https://upload.wikimedia.org/wikipedia/commons/thumb/a/a2/Renin-angiotensin-aldosterone_system.png/475px-Renin-angiotensin-aldosterone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57" y="1676400"/>
            <a:ext cx="8505643" cy="474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40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p:nvPr>
        </p:nvSpPr>
        <p:spPr>
          <a:xfrm>
            <a:off x="381000" y="1905000"/>
            <a:ext cx="8382000" cy="3505200"/>
          </a:xfrm>
        </p:spPr>
        <p:txBody>
          <a:bodyPr/>
          <a:lstStyle/>
          <a:p>
            <a:pPr eaLnBrk="1" hangingPunct="1">
              <a:buSzPct val="100000"/>
              <a:buBlip>
                <a:blip r:embed="rId2"/>
              </a:buBlip>
            </a:pPr>
            <a:r>
              <a:rPr lang="en-GB" altLang="en-US" sz="2700" b="1" dirty="0">
                <a:solidFill>
                  <a:srgbClr val="002060"/>
                </a:solidFill>
                <a:latin typeface="Century Gothic" pitchFamily="34" charset="0"/>
                <a:cs typeface="Times New Roman" pitchFamily="18" charset="0"/>
              </a:rPr>
              <a:t>primary hypertension (essential)- </a:t>
            </a:r>
            <a:r>
              <a:rPr lang="en-GB" altLang="en-US" sz="2700" b="1" dirty="0" smtClean="0">
                <a:solidFill>
                  <a:srgbClr val="002060"/>
                </a:solidFill>
                <a:latin typeface="Century Gothic" pitchFamily="34" charset="0"/>
                <a:cs typeface="Times New Roman" pitchFamily="18" charset="0"/>
              </a:rPr>
              <a:t>                                  In 90%-95% of cases                                                  no cause can be found                                      it familiar (more common in black )</a:t>
            </a:r>
          </a:p>
          <a:p>
            <a:pPr eaLnBrk="1" hangingPunct="1">
              <a:buSzPct val="100000"/>
              <a:buBlip>
                <a:blip r:embed="rId2"/>
              </a:buBlip>
            </a:pPr>
            <a:r>
              <a:rPr lang="en-GB" altLang="en-US" b="1" dirty="0" smtClean="0">
                <a:solidFill>
                  <a:schemeClr val="bg1"/>
                </a:solidFill>
                <a:latin typeface="Century Gothic" pitchFamily="34" charset="0"/>
                <a:cs typeface="Times New Roman" pitchFamily="18" charset="0"/>
              </a:rPr>
              <a:t>result </a:t>
            </a:r>
            <a:r>
              <a:rPr lang="en-US" sz="2400" b="1" dirty="0">
                <a:solidFill>
                  <a:schemeClr val="bg1"/>
                </a:solidFill>
              </a:rPr>
              <a:t>between </a:t>
            </a:r>
            <a:r>
              <a:rPr lang="en-US" sz="2400" b="1" dirty="0" smtClean="0">
                <a:solidFill>
                  <a:schemeClr val="bg1"/>
                </a:solidFill>
                <a:hlinkClick r:id="rId3" tooltip="Environment (biophysical)"/>
              </a:rPr>
              <a:t>environmental</a:t>
            </a:r>
            <a:r>
              <a:rPr lang="en-US" sz="2400" b="1" dirty="0" smtClean="0">
                <a:solidFill>
                  <a:schemeClr val="bg1"/>
                </a:solidFill>
              </a:rPr>
              <a:t> ,</a:t>
            </a:r>
            <a:r>
              <a:rPr lang="en-US" sz="2400" b="1" dirty="0">
                <a:solidFill>
                  <a:schemeClr val="bg1"/>
                </a:solidFill>
              </a:rPr>
              <a:t> &amp; </a:t>
            </a:r>
            <a:r>
              <a:rPr lang="en-US" sz="2400" b="1" dirty="0" smtClean="0">
                <a:solidFill>
                  <a:schemeClr val="bg1"/>
                </a:solidFill>
                <a:hlinkClick r:id="rId4" tooltip="Genetics"/>
              </a:rPr>
              <a:t>genetic</a:t>
            </a:r>
            <a:r>
              <a:rPr lang="en-US" sz="2400" b="1" dirty="0" smtClean="0">
                <a:solidFill>
                  <a:schemeClr val="bg1"/>
                </a:solidFill>
              </a:rPr>
              <a:t> factors (</a:t>
            </a:r>
            <a:r>
              <a:rPr lang="en-US" sz="2400" dirty="0" smtClean="0">
                <a:solidFill>
                  <a:schemeClr val="bg1"/>
                </a:solidFill>
              </a:rPr>
              <a:t>more </a:t>
            </a:r>
            <a:r>
              <a:rPr lang="en-US" sz="2400" dirty="0">
                <a:solidFill>
                  <a:schemeClr val="bg1"/>
                </a:solidFill>
              </a:rPr>
              <a:t>than 50 </a:t>
            </a:r>
            <a:r>
              <a:rPr lang="en-US" sz="2400" dirty="0" smtClean="0">
                <a:solidFill>
                  <a:schemeClr val="bg1"/>
                </a:solidFill>
              </a:rPr>
              <a:t>genes)</a:t>
            </a:r>
            <a:endParaRPr lang="en-US" sz="2400" b="1" dirty="0">
              <a:solidFill>
                <a:schemeClr val="bg1"/>
              </a:solidFill>
            </a:endParaRPr>
          </a:p>
          <a:p>
            <a:pPr eaLnBrk="1" hangingPunct="1">
              <a:buSzPct val="100000"/>
              <a:buBlip>
                <a:blip r:embed="rId2"/>
              </a:buBlip>
            </a:pPr>
            <a:endParaRPr lang="en-US" sz="2400" dirty="0" smtClean="0">
              <a:solidFill>
                <a:schemeClr val="bg1"/>
              </a:solidFill>
            </a:endParaRPr>
          </a:p>
          <a:p>
            <a:pPr eaLnBrk="1" hangingPunct="1">
              <a:buSzPct val="100000"/>
              <a:buBlip>
                <a:blip r:embed="rId2"/>
              </a:buBlip>
            </a:pPr>
            <a:r>
              <a:rPr lang="en-GB" altLang="en-US" sz="2700" b="1" dirty="0" smtClean="0">
                <a:solidFill>
                  <a:srgbClr val="002060"/>
                </a:solidFill>
                <a:latin typeface="Century Gothic" pitchFamily="34" charset="0"/>
                <a:cs typeface="Times New Roman" pitchFamily="18" charset="0"/>
              </a:rPr>
              <a:t>Secondary hypertension  5-10%</a:t>
            </a:r>
          </a:p>
        </p:txBody>
      </p:sp>
      <p:sp>
        <p:nvSpPr>
          <p:cNvPr id="16387" name="Rectangle 5"/>
          <p:cNvSpPr>
            <a:spLocks noChangeArrowheads="1"/>
          </p:cNvSpPr>
          <p:nvPr/>
        </p:nvSpPr>
        <p:spPr bwMode="auto">
          <a:xfrm>
            <a:off x="1676400" y="457200"/>
            <a:ext cx="5334000" cy="708025"/>
          </a:xfrm>
          <a:prstGeom prst="rect">
            <a:avLst/>
          </a:prstGeom>
          <a:noFill/>
          <a:ln w="9525">
            <a:noFill/>
            <a:miter lim="800000"/>
            <a:headEnd/>
            <a:tailEnd/>
          </a:ln>
        </p:spPr>
        <p:txBody>
          <a:bodyPr>
            <a:spAutoFit/>
          </a:bodyPr>
          <a:lstStyle/>
          <a:p>
            <a:pPr algn="ctr"/>
            <a:r>
              <a:rPr lang="en-GB" altLang="en-US" sz="4000" b="1">
                <a:solidFill>
                  <a:srgbClr val="FF0000"/>
                </a:solidFill>
                <a:latin typeface="Batang" pitchFamily="18" charset="-127"/>
                <a:ea typeface="Batang" pitchFamily="18" charset="-127"/>
              </a:rPr>
              <a:t>Hypertension</a:t>
            </a:r>
            <a:endParaRPr lang="en-US" altLang="en-US" sz="4000" b="1">
              <a:solidFill>
                <a:srgbClr val="FF0000"/>
              </a:solidFill>
              <a:latin typeface="Batang" pitchFamily="18" charset="-127"/>
              <a:ea typeface="Batang" pitchFamily="18"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1"/>
          <p:cNvSpPr txBox="1">
            <a:spLocks noGrp="1"/>
          </p:cNvSpPr>
          <p:nvPr/>
        </p:nvSpPr>
        <p:spPr bwMode="auto">
          <a:xfrm>
            <a:off x="457200" y="6245225"/>
            <a:ext cx="2133600" cy="476250"/>
          </a:xfrm>
          <a:prstGeom prst="rect">
            <a:avLst/>
          </a:prstGeom>
          <a:noFill/>
          <a:ln w="9525">
            <a:noFill/>
            <a:miter lim="800000"/>
            <a:headEnd/>
            <a:tailEnd/>
          </a:ln>
        </p:spPr>
        <p:txBody>
          <a:bodyPr/>
          <a:lstStyle/>
          <a:p>
            <a:endParaRPr lang="en-GB" altLang="en-US" sz="1400">
              <a:latin typeface="Book Antiqua" pitchFamily="18" charset="0"/>
            </a:endParaRPr>
          </a:p>
        </p:txBody>
      </p:sp>
      <p:sp>
        <p:nvSpPr>
          <p:cNvPr id="18435"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endParaRPr lang="en-GB" altLang="en-US" sz="1400">
              <a:latin typeface="Book Antiqua" pitchFamily="18" charset="0"/>
            </a:endParaRPr>
          </a:p>
        </p:txBody>
      </p:sp>
      <p:sp>
        <p:nvSpPr>
          <p:cNvPr id="25604" name="Rectangle 4"/>
          <p:cNvSpPr>
            <a:spLocks noRot="1" noChangeArrowheads="1"/>
          </p:cNvSpPr>
          <p:nvPr/>
        </p:nvSpPr>
        <p:spPr bwMode="auto">
          <a:xfrm>
            <a:off x="457200" y="228600"/>
            <a:ext cx="8305800" cy="685800"/>
          </a:xfrm>
          <a:prstGeom prst="rect">
            <a:avLst/>
          </a:prstGeom>
          <a:noFill/>
          <a:ln w="9525">
            <a:noFill/>
            <a:miter lim="800000"/>
            <a:headEnd/>
            <a:tailEnd/>
          </a:ln>
        </p:spPr>
        <p:txBody>
          <a:bodyPr anchor="ctr"/>
          <a:lstStyle/>
          <a:p>
            <a:pPr algn="ctr" fontAlgn="auto">
              <a:spcBef>
                <a:spcPts val="0"/>
              </a:spcBef>
              <a:spcAft>
                <a:spcPts val="0"/>
              </a:spcAft>
              <a:defRPr/>
            </a:pPr>
            <a:r>
              <a:rPr lang="en-US" sz="4000" b="1" spc="300" dirty="0">
                <a:solidFill>
                  <a:srgbClr val="FF0000"/>
                </a:solidFill>
                <a:latin typeface="Batang" pitchFamily="18" charset="-127"/>
                <a:ea typeface="Batang" pitchFamily="18" charset="-127"/>
                <a:cs typeface="Times New Roman" pitchFamily="18" charset="0"/>
              </a:rPr>
              <a:t>Essential HTN</a:t>
            </a:r>
          </a:p>
        </p:txBody>
      </p:sp>
      <p:sp>
        <p:nvSpPr>
          <p:cNvPr id="18437" name="Rectangle 5"/>
          <p:cNvSpPr>
            <a:spLocks noChangeArrowheads="1"/>
          </p:cNvSpPr>
          <p:nvPr/>
        </p:nvSpPr>
        <p:spPr bwMode="auto">
          <a:xfrm>
            <a:off x="228600" y="1524000"/>
            <a:ext cx="8534400" cy="4525963"/>
          </a:xfrm>
          <a:prstGeom prst="rect">
            <a:avLst/>
          </a:prstGeom>
          <a:noFill/>
          <a:ln w="9525">
            <a:noFill/>
            <a:miter lim="800000"/>
            <a:headEnd/>
            <a:tailEnd/>
          </a:ln>
        </p:spPr>
        <p:txBody>
          <a:bodyPr/>
          <a:lstStyle/>
          <a:p>
            <a:pPr marL="342900" indent="-342900" algn="just">
              <a:lnSpc>
                <a:spcPct val="90000"/>
              </a:lnSpc>
              <a:spcBef>
                <a:spcPct val="20000"/>
              </a:spcBef>
              <a:buFontTx/>
              <a:buBlip>
                <a:blip r:embed="rId3"/>
              </a:buBlip>
            </a:pPr>
            <a:r>
              <a:rPr lang="en-US" altLang="en-US" sz="2200" b="1" dirty="0">
                <a:solidFill>
                  <a:srgbClr val="002060"/>
                </a:solidFill>
                <a:latin typeface="Century Gothic" pitchFamily="34" charset="0"/>
                <a:cs typeface="Times New Roman" pitchFamily="18" charset="0"/>
              </a:rPr>
              <a:t>Risk factors</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Obesity---metabolic </a:t>
            </a:r>
            <a:r>
              <a:rPr lang="en-US" altLang="en-US" sz="2200" b="1" dirty="0" smtClean="0">
                <a:solidFill>
                  <a:srgbClr val="002060"/>
                </a:solidFill>
                <a:latin typeface="Century Gothic" pitchFamily="34" charset="0"/>
                <a:cs typeface="Times New Roman" pitchFamily="18" charset="0"/>
              </a:rPr>
              <a:t>syndrome- DM</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Excessive </a:t>
            </a:r>
            <a:r>
              <a:rPr lang="en-US" altLang="en-US" sz="2200" b="1" dirty="0">
                <a:solidFill>
                  <a:srgbClr val="002060"/>
                </a:solidFill>
                <a:latin typeface="Century Gothic" pitchFamily="34" charset="0"/>
                <a:cs typeface="Times New Roman" pitchFamily="18" charset="0"/>
              </a:rPr>
              <a:t>salt intake---low potassium intake</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Excessive alcohol intake           </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Polycythemia</a:t>
            </a:r>
          </a:p>
          <a:p>
            <a:pPr marL="742950" lvl="1" indent="-285750" algn="just">
              <a:lnSpc>
                <a:spcPct val="90000"/>
              </a:lnSpc>
              <a:spcBef>
                <a:spcPct val="20000"/>
              </a:spcBef>
              <a:buFontTx/>
              <a:buBlip>
                <a:blip r:embed="rId4"/>
              </a:buBlip>
            </a:pPr>
            <a:r>
              <a:rPr lang="en-US" altLang="en-US" sz="2200" b="1" dirty="0">
                <a:solidFill>
                  <a:srgbClr val="002060"/>
                </a:solidFill>
                <a:latin typeface="Century Gothic" pitchFamily="34" charset="0"/>
                <a:cs typeface="Times New Roman" pitchFamily="18" charset="0"/>
              </a:rPr>
              <a:t>Lack of exercise                                                                       </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Family </a:t>
            </a:r>
            <a:r>
              <a:rPr lang="en-US" altLang="en-US" sz="2200" b="1" dirty="0">
                <a:solidFill>
                  <a:srgbClr val="002060"/>
                </a:solidFill>
                <a:latin typeface="Century Gothic" pitchFamily="34" charset="0"/>
                <a:cs typeface="Times New Roman" pitchFamily="18" charset="0"/>
              </a:rPr>
              <a:t>history of essential </a:t>
            </a:r>
            <a:r>
              <a:rPr lang="en-US" altLang="en-US" sz="2200" b="1" dirty="0" smtClean="0">
                <a:solidFill>
                  <a:srgbClr val="002060"/>
                </a:solidFill>
                <a:latin typeface="Century Gothic" pitchFamily="34" charset="0"/>
                <a:cs typeface="Times New Roman" pitchFamily="18" charset="0"/>
              </a:rPr>
              <a:t>HTN</a:t>
            </a:r>
          </a:p>
          <a:p>
            <a:pPr marL="742950" lvl="1" indent="-285750" algn="just">
              <a:lnSpc>
                <a:spcPct val="90000"/>
              </a:lnSpc>
              <a:spcBef>
                <a:spcPct val="20000"/>
              </a:spcBef>
              <a:buFontTx/>
              <a:buBlip>
                <a:blip r:embed="rId4"/>
              </a:buBlip>
            </a:pPr>
            <a:r>
              <a:rPr lang="en-US" altLang="en-US" sz="2200" b="1" dirty="0" err="1" smtClean="0">
                <a:solidFill>
                  <a:srgbClr val="002060"/>
                </a:solidFill>
                <a:latin typeface="Century Gothic" pitchFamily="34" charset="0"/>
                <a:cs typeface="Times New Roman" pitchFamily="18" charset="0"/>
              </a:rPr>
              <a:t>Vit</a:t>
            </a:r>
            <a:r>
              <a:rPr lang="en-US" altLang="en-US" sz="2200" b="1" dirty="0" smtClean="0">
                <a:solidFill>
                  <a:srgbClr val="002060"/>
                </a:solidFill>
                <a:latin typeface="Century Gothic" pitchFamily="34" charset="0"/>
                <a:cs typeface="Times New Roman" pitchFamily="18" charset="0"/>
              </a:rPr>
              <a:t> D deficiency </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Aging</a:t>
            </a:r>
          </a:p>
          <a:p>
            <a:pPr marL="742950" lvl="1" indent="-285750" algn="just">
              <a:lnSpc>
                <a:spcPct val="90000"/>
              </a:lnSpc>
              <a:spcBef>
                <a:spcPct val="20000"/>
              </a:spcBef>
              <a:buFontTx/>
              <a:buBlip>
                <a:blip r:embed="rId4"/>
              </a:buBlip>
            </a:pPr>
            <a:r>
              <a:rPr lang="en-US" altLang="en-US" sz="2200" b="1" dirty="0" smtClean="0">
                <a:solidFill>
                  <a:srgbClr val="002060"/>
                </a:solidFill>
                <a:latin typeface="Century Gothic" pitchFamily="34" charset="0"/>
                <a:cs typeface="Times New Roman" pitchFamily="18" charset="0"/>
              </a:rPr>
              <a:t> smoking; increase risk of complication    </a:t>
            </a:r>
            <a:endParaRPr lang="en-US" altLang="en-US" sz="2200" b="1" dirty="0">
              <a:solidFill>
                <a:srgbClr val="002060"/>
              </a:solidFill>
              <a:latin typeface="Century Gothic" pitchFamily="34" charset="0"/>
              <a:cs typeface="Times New Roman" pitchFamily="18" charset="0"/>
            </a:endParaRPr>
          </a:p>
          <a:p>
            <a:pPr marL="342900" indent="-342900" algn="just">
              <a:lnSpc>
                <a:spcPct val="90000"/>
              </a:lnSpc>
              <a:spcBef>
                <a:spcPct val="20000"/>
              </a:spcBef>
              <a:buFontTx/>
              <a:buBlip>
                <a:blip r:embed="rId3"/>
              </a:buBlip>
            </a:pPr>
            <a:r>
              <a:rPr lang="en-US" altLang="en-US" sz="2200" b="1" dirty="0" smtClean="0">
                <a:solidFill>
                  <a:srgbClr val="002060"/>
                </a:solidFill>
                <a:latin typeface="Century Gothic" pitchFamily="34" charset="0"/>
                <a:cs typeface="Times New Roman" pitchFamily="18" charset="0"/>
              </a:rPr>
              <a:t>Caffeine increase </a:t>
            </a:r>
            <a:r>
              <a:rPr lang="en-US" altLang="en-US" sz="2200" b="1" dirty="0">
                <a:solidFill>
                  <a:srgbClr val="002060"/>
                </a:solidFill>
                <a:latin typeface="Century Gothic" pitchFamily="34" charset="0"/>
                <a:cs typeface="Times New Roman" pitchFamily="18" charset="0"/>
              </a:rPr>
              <a:t>the BP acutely but are not risk factors for the development of chronic essential HTN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p:nvPr>
        </p:nvSpPr>
        <p:spPr>
          <a:xfrm>
            <a:off x="152400" y="609600"/>
            <a:ext cx="8229600" cy="5014912"/>
          </a:xfrm>
        </p:spPr>
        <p:txBody>
          <a:bodyPr/>
          <a:lstStyle/>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Primary renal disease</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Oral contraceptives</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Sleep apnea syndrome</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Primary </a:t>
            </a:r>
            <a:r>
              <a:rPr lang="en-US" altLang="en-US" sz="2400" b="1" dirty="0" err="1" smtClean="0">
                <a:solidFill>
                  <a:srgbClr val="002060"/>
                </a:solidFill>
                <a:latin typeface="Century Gothic" pitchFamily="34" charset="0"/>
                <a:cs typeface="Times New Roman" pitchFamily="18" charset="0"/>
              </a:rPr>
              <a:t>hyperaldosteronism</a:t>
            </a:r>
            <a:endParaRPr lang="en-US" altLang="en-US" sz="2400" b="1" dirty="0" smtClean="0">
              <a:solidFill>
                <a:srgbClr val="002060"/>
              </a:solidFill>
              <a:latin typeface="Century Gothic" pitchFamily="34" charset="0"/>
              <a:cs typeface="Times New Roman" pitchFamily="18" charset="0"/>
            </a:endParaRPr>
          </a:p>
          <a:p>
            <a:pPr eaLnBrk="1" hangingPunct="1">
              <a:lnSpc>
                <a:spcPct val="120000"/>
              </a:lnSpc>
              <a:buSzPct val="100000"/>
              <a:buFont typeface="Wingdings 2" pitchFamily="18" charset="2"/>
              <a:buBlip>
                <a:blip r:embed="rId3"/>
              </a:buBlip>
            </a:pPr>
            <a:r>
              <a:rPr lang="en-US" altLang="en-US" sz="2400" b="1" dirty="0" err="1" smtClean="0">
                <a:solidFill>
                  <a:srgbClr val="002060"/>
                </a:solidFill>
                <a:latin typeface="Century Gothic" pitchFamily="34" charset="0"/>
                <a:cs typeface="Times New Roman" pitchFamily="18" charset="0"/>
              </a:rPr>
              <a:t>Renovascular</a:t>
            </a:r>
            <a:r>
              <a:rPr lang="en-US" altLang="en-US" sz="2400" b="1" dirty="0" smtClean="0">
                <a:solidFill>
                  <a:srgbClr val="002060"/>
                </a:solidFill>
                <a:latin typeface="Century Gothic" pitchFamily="34" charset="0"/>
                <a:cs typeface="Times New Roman" pitchFamily="18" charset="0"/>
              </a:rPr>
              <a:t> disease</a:t>
            </a: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Cushing’s syndrome</a:t>
            </a:r>
          </a:p>
          <a:p>
            <a:pPr eaLnBrk="1" hangingPunct="1">
              <a:lnSpc>
                <a:spcPct val="120000"/>
              </a:lnSpc>
              <a:buSzPct val="100000"/>
              <a:buFont typeface="Wingdings 2" pitchFamily="18" charset="2"/>
              <a:buBlip>
                <a:blip r:embed="rId3"/>
              </a:buBlip>
            </a:pPr>
            <a:r>
              <a:rPr lang="en-US" altLang="en-US" sz="2400" b="1" dirty="0" err="1" smtClean="0">
                <a:solidFill>
                  <a:srgbClr val="002060"/>
                </a:solidFill>
                <a:latin typeface="Century Gothic" pitchFamily="34" charset="0"/>
                <a:cs typeface="Times New Roman" pitchFamily="18" charset="0"/>
              </a:rPr>
              <a:t>Pheochromocytoma</a:t>
            </a:r>
            <a:endParaRPr lang="en-US" altLang="en-US" sz="2400" b="1" dirty="0" smtClean="0">
              <a:solidFill>
                <a:srgbClr val="002060"/>
              </a:solidFill>
              <a:latin typeface="Century Gothic" pitchFamily="34" charset="0"/>
              <a:cs typeface="Times New Roman" pitchFamily="18" charset="0"/>
            </a:endParaRPr>
          </a:p>
          <a:p>
            <a:pPr eaLnBrk="1" hangingPunct="1">
              <a:lnSpc>
                <a:spcPct val="120000"/>
              </a:lnSpc>
              <a:buSzPct val="100000"/>
              <a:buFont typeface="Wingdings 2" pitchFamily="18" charset="2"/>
              <a:buBlip>
                <a:blip r:embed="rId3"/>
              </a:buBlip>
            </a:pPr>
            <a:r>
              <a:rPr lang="en-US" altLang="en-US" sz="2400" b="1" dirty="0" smtClean="0">
                <a:solidFill>
                  <a:srgbClr val="002060"/>
                </a:solidFill>
                <a:latin typeface="Century Gothic" pitchFamily="34" charset="0"/>
                <a:cs typeface="Times New Roman" pitchFamily="18" charset="0"/>
              </a:rPr>
              <a:t>Other endocrine disorders </a:t>
            </a:r>
          </a:p>
          <a:p>
            <a:pPr eaLnBrk="1" hangingPunct="1">
              <a:lnSpc>
                <a:spcPct val="120000"/>
              </a:lnSpc>
              <a:buSzPct val="100000"/>
              <a:buFont typeface="Wingdings 2" pitchFamily="18" charset="2"/>
              <a:buBlip>
                <a:blip r:embed="rId3"/>
              </a:buBlip>
            </a:pPr>
            <a:r>
              <a:rPr lang="en-US" altLang="en-US" sz="2400" b="1" dirty="0" err="1" smtClean="0">
                <a:solidFill>
                  <a:srgbClr val="002060"/>
                </a:solidFill>
                <a:latin typeface="Century Gothic" pitchFamily="34" charset="0"/>
                <a:cs typeface="Times New Roman" pitchFamily="18" charset="0"/>
              </a:rPr>
              <a:t>Coarctation</a:t>
            </a:r>
            <a:r>
              <a:rPr lang="en-US" altLang="en-US" sz="2400" b="1" dirty="0" smtClean="0">
                <a:solidFill>
                  <a:srgbClr val="002060"/>
                </a:solidFill>
                <a:latin typeface="Century Gothic" pitchFamily="34" charset="0"/>
                <a:cs typeface="Times New Roman" pitchFamily="18" charset="0"/>
              </a:rPr>
              <a:t> of the aorta</a:t>
            </a:r>
          </a:p>
          <a:p>
            <a:pPr eaLnBrk="1" hangingPunct="1">
              <a:lnSpc>
                <a:spcPct val="120000"/>
              </a:lnSpc>
              <a:buSzPct val="100000"/>
              <a:buBlip>
                <a:blip r:embed="rId3"/>
              </a:buBlip>
            </a:pPr>
            <a:r>
              <a:rPr lang="en-US" altLang="en-US" sz="2400" b="1" dirty="0" smtClean="0">
                <a:solidFill>
                  <a:srgbClr val="002060"/>
                </a:solidFill>
                <a:latin typeface="Century Gothic" pitchFamily="34" charset="0"/>
                <a:cs typeface="Times New Roman" pitchFamily="18" charset="0"/>
              </a:rPr>
              <a:t>Drug</a:t>
            </a:r>
            <a:r>
              <a:rPr lang="en-US" altLang="en-US" sz="1600" b="1" dirty="0" smtClean="0">
                <a:solidFill>
                  <a:srgbClr val="002060"/>
                </a:solidFill>
                <a:latin typeface="Century Gothic" pitchFamily="34" charset="0"/>
                <a:cs typeface="Times New Roman" pitchFamily="18" charset="0"/>
              </a:rPr>
              <a:t>; </a:t>
            </a:r>
            <a:r>
              <a:rPr lang="en-US" altLang="en-US" sz="1600" b="1" dirty="0" err="1" smtClean="0">
                <a:solidFill>
                  <a:srgbClr val="002060"/>
                </a:solidFill>
                <a:latin typeface="Century Gothic" pitchFamily="34" charset="0"/>
                <a:cs typeface="Times New Roman" pitchFamily="18" charset="0"/>
              </a:rPr>
              <a:t>NSAID,Cyclosporin,decongestions</a:t>
            </a:r>
            <a:r>
              <a:rPr lang="en-US" altLang="en-US" sz="1600" b="1" dirty="0" smtClean="0">
                <a:solidFill>
                  <a:srgbClr val="002060"/>
                </a:solidFill>
                <a:latin typeface="Century Gothic" pitchFamily="34" charset="0"/>
                <a:cs typeface="Times New Roman" pitchFamily="18" charset="0"/>
              </a:rPr>
              <a:t>, </a:t>
            </a:r>
            <a:r>
              <a:rPr lang="en-US" sz="1600" b="1" dirty="0" smtClean="0">
                <a:solidFill>
                  <a:schemeClr val="bg1"/>
                </a:solidFill>
              </a:rPr>
              <a:t>erythropoiesis</a:t>
            </a:r>
            <a:r>
              <a:rPr lang="en-US" sz="1600" dirty="0" smtClean="0">
                <a:solidFill>
                  <a:schemeClr val="bg1"/>
                </a:solidFill>
              </a:rPr>
              <a:t>-</a:t>
            </a:r>
            <a:r>
              <a:rPr lang="en-US" sz="1600" b="1" dirty="0" err="1" smtClean="0">
                <a:solidFill>
                  <a:schemeClr val="bg1"/>
                </a:solidFill>
              </a:rPr>
              <a:t>stimulatin</a:t>
            </a:r>
            <a:r>
              <a:rPr lang="en-US" sz="1600" b="1" dirty="0" smtClean="0">
                <a:solidFill>
                  <a:schemeClr val="bg1"/>
                </a:solidFill>
              </a:rPr>
              <a:t> agent</a:t>
            </a:r>
            <a:endParaRPr lang="en-US" sz="1600" dirty="0">
              <a:solidFill>
                <a:schemeClr val="bg1"/>
              </a:solidFill>
            </a:endParaRPr>
          </a:p>
          <a:p>
            <a:pPr marL="136525" indent="0" eaLnBrk="1" hangingPunct="1">
              <a:lnSpc>
                <a:spcPct val="120000"/>
              </a:lnSpc>
              <a:buSzPct val="100000"/>
              <a:buNone/>
            </a:pPr>
            <a:r>
              <a:rPr lang="en-US" altLang="en-US" sz="1800" dirty="0" smtClean="0">
                <a:solidFill>
                  <a:schemeClr val="bg1"/>
                </a:solidFill>
                <a:latin typeface="Century Gothic" pitchFamily="34" charset="0"/>
                <a:cs typeface="Times New Roman" pitchFamily="18" charset="0"/>
              </a:rPr>
              <a:t>Expected if  </a:t>
            </a:r>
            <a:r>
              <a:rPr lang="en-US" sz="1800" dirty="0" smtClean="0">
                <a:solidFill>
                  <a:schemeClr val="bg1"/>
                </a:solidFill>
              </a:rPr>
              <a:t> - onset </a:t>
            </a:r>
            <a:r>
              <a:rPr lang="en-US" sz="1800" dirty="0">
                <a:solidFill>
                  <a:schemeClr val="bg1"/>
                </a:solidFill>
              </a:rPr>
              <a:t>high blood pressure before age 30 or after age </a:t>
            </a:r>
            <a:r>
              <a:rPr lang="en-US" sz="1800" dirty="0" smtClean="0">
                <a:solidFill>
                  <a:schemeClr val="bg1"/>
                </a:solidFill>
              </a:rPr>
              <a:t>55</a:t>
            </a:r>
          </a:p>
          <a:p>
            <a:pPr marL="136525" indent="0" eaLnBrk="1" hangingPunct="1">
              <a:lnSpc>
                <a:spcPct val="120000"/>
              </a:lnSpc>
              <a:buSzPct val="100000"/>
              <a:buNone/>
            </a:pPr>
            <a:r>
              <a:rPr lang="en-US" sz="1400" dirty="0" smtClean="0">
                <a:solidFill>
                  <a:schemeClr val="bg1"/>
                </a:solidFill>
              </a:rPr>
              <a:t>                                -  </a:t>
            </a:r>
            <a:r>
              <a:rPr lang="en-US" sz="1800" dirty="0" smtClean="0">
                <a:solidFill>
                  <a:schemeClr val="bg1"/>
                </a:solidFill>
              </a:rPr>
              <a:t>Sever or resistant  hypertension</a:t>
            </a:r>
            <a:endParaRPr lang="en-US" sz="1800" dirty="0">
              <a:solidFill>
                <a:schemeClr val="bg1"/>
              </a:solidFill>
            </a:endParaRPr>
          </a:p>
          <a:p>
            <a:pPr marL="136525" indent="0" eaLnBrk="1" hangingPunct="1">
              <a:lnSpc>
                <a:spcPct val="120000"/>
              </a:lnSpc>
              <a:buSzPct val="100000"/>
              <a:buNone/>
            </a:pPr>
            <a:endParaRPr lang="en-US" altLang="en-US" sz="2400" b="1" dirty="0" smtClean="0">
              <a:solidFill>
                <a:srgbClr val="002060"/>
              </a:solidFill>
              <a:latin typeface="Century Gothic" pitchFamily="34" charset="0"/>
              <a:cs typeface="Times New Roman" pitchFamily="18" charset="0"/>
            </a:endParaRPr>
          </a:p>
        </p:txBody>
      </p:sp>
      <p:sp>
        <p:nvSpPr>
          <p:cNvPr id="18434" name="Rectangle 2"/>
          <p:cNvSpPr>
            <a:spLocks noGrp="1" noChangeArrowheads="1"/>
          </p:cNvSpPr>
          <p:nvPr>
            <p:ph type="title" idx="4294967295"/>
          </p:nvPr>
        </p:nvSpPr>
        <p:spPr>
          <a:xfrm>
            <a:off x="762000" y="5316"/>
            <a:ext cx="7543800" cy="685800"/>
          </a:xfrm>
        </p:spPr>
        <p:txBody>
          <a:bodyPr>
            <a:noAutofit/>
          </a:bodyPr>
          <a:lstStyle/>
          <a:p>
            <a:pPr eaLnBrk="1" fontAlgn="auto" hangingPunct="1">
              <a:spcAft>
                <a:spcPts val="0"/>
              </a:spcAft>
              <a:defRPr/>
            </a:pPr>
            <a:r>
              <a:rPr lang="en-US" sz="4000" dirty="0" smtClean="0">
                <a:ln w="500">
                  <a:noFill/>
                </a:ln>
                <a:solidFill>
                  <a:srgbClr val="FF0000"/>
                </a:solidFill>
                <a:effectLst/>
                <a:latin typeface="Batang" pitchFamily="18" charset="-127"/>
                <a:ea typeface="Batang" pitchFamily="18" charset="-127"/>
                <a:cs typeface="Times New Roman" pitchFamily="18" charset="0"/>
              </a:rPr>
              <a:t>Secondary Hypertension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1"/>
          <p:cNvSpPr>
            <a:spLocks noGrp="1"/>
          </p:cNvSpPr>
          <p:nvPr>
            <p:ph/>
          </p:nvPr>
        </p:nvSpPr>
        <p:spPr>
          <a:xfrm>
            <a:off x="228600" y="152400"/>
            <a:ext cx="8686800" cy="865188"/>
          </a:xfrm>
        </p:spPr>
        <p:txBody>
          <a:bodyPr/>
          <a:lstStyle/>
          <a:p>
            <a:pPr algn="ctr" eaLnBrk="1" hangingPunct="1">
              <a:buFont typeface="Wingdings 2" pitchFamily="18" charset="2"/>
              <a:buNone/>
            </a:pPr>
            <a:r>
              <a:rPr lang="en-US" altLang="en-US" sz="3200" b="1" smtClean="0">
                <a:solidFill>
                  <a:srgbClr val="FF0000"/>
                </a:solidFill>
                <a:latin typeface="Batang" pitchFamily="18" charset="-127"/>
                <a:ea typeface="Batang" pitchFamily="18" charset="-127"/>
              </a:rPr>
              <a:t>European Society of Nephrology Classification of Blood Pressure Levels </a:t>
            </a:r>
            <a:endParaRPr lang="en-US" altLang="en-US" sz="3200" smtClean="0">
              <a:solidFill>
                <a:srgbClr val="FF0000"/>
              </a:solidFill>
              <a:latin typeface="Batang" pitchFamily="18" charset="-127"/>
              <a:ea typeface="Batang" pitchFamily="18" charset="-127"/>
            </a:endParaRPr>
          </a:p>
        </p:txBody>
      </p:sp>
      <p:graphicFrame>
        <p:nvGraphicFramePr>
          <p:cNvPr id="3" name="Table 2"/>
          <p:cNvGraphicFramePr>
            <a:graphicFrameLocks noGrp="1"/>
          </p:cNvGraphicFramePr>
          <p:nvPr/>
        </p:nvGraphicFramePr>
        <p:xfrm>
          <a:off x="381000" y="1600200"/>
          <a:ext cx="8458199" cy="5076824"/>
        </p:xfrm>
        <a:graphic>
          <a:graphicData uri="http://schemas.openxmlformats.org/drawingml/2006/table">
            <a:tbl>
              <a:tblPr/>
              <a:tblGrid>
                <a:gridCol w="2839681"/>
                <a:gridCol w="3030266"/>
                <a:gridCol w="2588252"/>
              </a:tblGrid>
              <a:tr h="634603">
                <a:tc>
                  <a:txBody>
                    <a:bodyPr/>
                    <a:lstStyle/>
                    <a:p>
                      <a:pPr algn="ctr"/>
                      <a:r>
                        <a:rPr lang="en-US" sz="2000" b="1" dirty="0" smtClean="0">
                          <a:solidFill>
                            <a:srgbClr val="002060"/>
                          </a:solidFill>
                          <a:latin typeface="Century Gothic" pitchFamily="34" charset="0"/>
                        </a:rPr>
                        <a:t>Category</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Systolic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c>
                  <a:txBody>
                    <a:bodyPr/>
                    <a:lstStyle/>
                    <a:p>
                      <a:pPr algn="ctr"/>
                      <a:r>
                        <a:rPr lang="en-US" sz="2000" b="1" dirty="0" smtClean="0">
                          <a:solidFill>
                            <a:srgbClr val="002060"/>
                          </a:solidFill>
                          <a:latin typeface="Century Gothic" pitchFamily="34" charset="0"/>
                        </a:rPr>
                        <a:t>Diastolic blood pressure (mmHg)</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50000"/>
                      </a:schemeClr>
                    </a:solidFill>
                  </a:tcPr>
                </a:tc>
              </a:tr>
              <a:tr h="634603">
                <a:tc>
                  <a:txBody>
                    <a:bodyPr/>
                    <a:lstStyle/>
                    <a:p>
                      <a:pPr algn="ctr"/>
                      <a:r>
                        <a:rPr lang="en-US" sz="2000" dirty="0">
                          <a:solidFill>
                            <a:srgbClr val="002060"/>
                          </a:solidFill>
                          <a:latin typeface="Century Gothic" pitchFamily="34" charset="0"/>
                        </a:rPr>
                        <a:t>Optimal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&lt;120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&lt;130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&lt;85</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High-normal blood pressure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130-139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85-89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1 hypertension (mild)</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140-159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90-99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2 hypertension (moderate)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160-179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100-109</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Grade 3 hypertension (severe)</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180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&gt;/= 110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34603">
                <a:tc>
                  <a:txBody>
                    <a:bodyPr/>
                    <a:lstStyle/>
                    <a:p>
                      <a:pPr algn="ctr"/>
                      <a:r>
                        <a:rPr lang="en-US" sz="2000" dirty="0">
                          <a:solidFill>
                            <a:srgbClr val="002060"/>
                          </a:solidFill>
                          <a:latin typeface="Century Gothic" pitchFamily="34" charset="0"/>
                        </a:rPr>
                        <a:t>Isolated systolic </a:t>
                      </a:r>
                      <a:r>
                        <a:rPr lang="en-US" sz="2000" dirty="0" smtClean="0">
                          <a:solidFill>
                            <a:srgbClr val="002060"/>
                          </a:solidFill>
                          <a:latin typeface="Century Gothic" pitchFamily="34" charset="0"/>
                        </a:rPr>
                        <a:t>hypertension</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smtClean="0">
                          <a:solidFill>
                            <a:srgbClr val="002060"/>
                          </a:solidFill>
                          <a:latin typeface="Century Gothic" pitchFamily="34" charset="0"/>
                        </a:rPr>
                        <a:t>&gt;140</a:t>
                      </a:r>
                      <a:endParaRPr lang="en-US" sz="2000" dirty="0">
                        <a:solidFill>
                          <a:srgbClr val="002060"/>
                        </a:solidFill>
                        <a:latin typeface="Century Gothic" pitchFamily="34" charset="0"/>
                      </a:endParaRP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2060"/>
                          </a:solidFill>
                          <a:latin typeface="Century Gothic" pitchFamily="34" charset="0"/>
                        </a:rPr>
                        <a:t>&lt;90</a:t>
                      </a:r>
                    </a:p>
                  </a:txBody>
                  <a:tcPr marL="7785" marR="7785" marT="7784" marB="7784">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Diagnosis  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40641618"/>
              </p:ext>
            </p:extLst>
          </p:nvPr>
        </p:nvGraphicFramePr>
        <p:xfrm>
          <a:off x="685800" y="1524002"/>
          <a:ext cx="7620000" cy="4344145"/>
        </p:xfrm>
        <a:graphic>
          <a:graphicData uri="http://schemas.openxmlformats.org/drawingml/2006/table">
            <a:tbl>
              <a:tblPr firstRow="1" bandRow="1"/>
              <a:tblGrid>
                <a:gridCol w="7620000"/>
              </a:tblGrid>
              <a:tr h="685798">
                <a:tc>
                  <a:txBody>
                    <a:bodyPr/>
                    <a:lstStyle/>
                    <a:p>
                      <a:r>
                        <a:rPr lang="en-US" sz="2400" dirty="0" err="1" smtClean="0">
                          <a:solidFill>
                            <a:schemeClr val="accent5">
                              <a:lumMod val="50000"/>
                            </a:schemeClr>
                          </a:solidFill>
                          <a:latin typeface="Century Gothic" pitchFamily="34" charset="0"/>
                        </a:rPr>
                        <a:t>Mothode</a:t>
                      </a:r>
                      <a:r>
                        <a:rPr lang="en-US" sz="2400" baseline="0" dirty="0" smtClean="0">
                          <a:solidFill>
                            <a:schemeClr val="accent5">
                              <a:lumMod val="50000"/>
                            </a:schemeClr>
                          </a:solidFill>
                          <a:latin typeface="Century Gothic" pitchFamily="34" charset="0"/>
                        </a:rPr>
                        <a:t> of diagnosis hypertension </a:t>
                      </a:r>
                      <a:endParaRPr lang="en-US" sz="2400" dirty="0">
                        <a:solidFill>
                          <a:schemeClr val="accent5">
                            <a:lumMod val="50000"/>
                          </a:schemeClr>
                        </a:solidFill>
                        <a:latin typeface="Century Gothic" pitchFamily="34" charset="0"/>
                      </a:endParaRPr>
                    </a:p>
                  </a:txBody>
                  <a:tcPr marT="45709" marB="45709">
                    <a:solidFill>
                      <a:schemeClr val="tx1">
                        <a:lumMod val="75000"/>
                      </a:schemeClr>
                    </a:solidFill>
                  </a:tcPr>
                </a:tc>
              </a:tr>
              <a:tr h="486716">
                <a:tc>
                  <a:txBody>
                    <a:bodyPr/>
                    <a:lstStyle/>
                    <a:p>
                      <a:r>
                        <a:rPr lang="en-US" sz="2400" dirty="0" smtClean="0">
                          <a:solidFill>
                            <a:schemeClr val="accent5">
                              <a:lumMod val="50000"/>
                            </a:schemeClr>
                          </a:solidFill>
                          <a:latin typeface="Century Gothic" pitchFamily="34" charset="0"/>
                        </a:rPr>
                        <a:t>  </a:t>
                      </a:r>
                      <a:r>
                        <a:rPr lang="en-US" sz="2400" dirty="0" smtClean="0">
                          <a:solidFill>
                            <a:schemeClr val="accent3">
                              <a:lumMod val="75000"/>
                            </a:schemeClr>
                          </a:solidFill>
                          <a:latin typeface="Century Gothic" pitchFamily="34" charset="0"/>
                        </a:rPr>
                        <a:t>Office BP</a:t>
                      </a:r>
                      <a:endParaRPr lang="en-US" sz="2400" dirty="0">
                        <a:solidFill>
                          <a:schemeClr val="accent3">
                            <a:lumMod val="75000"/>
                          </a:schemeClr>
                        </a:solidFill>
                        <a:latin typeface="Century Gothic" pitchFamily="34" charset="0"/>
                      </a:endParaRPr>
                    </a:p>
                  </a:txBody>
                  <a:tcPr marT="45709" marB="45709"/>
                </a:tc>
              </a:tr>
              <a:tr h="486716">
                <a:tc>
                  <a:txBody>
                    <a:bodyPr/>
                    <a:lstStyle/>
                    <a:p>
                      <a:r>
                        <a:rPr lang="en-US" sz="2400" dirty="0" smtClean="0">
                          <a:solidFill>
                            <a:schemeClr val="accent5">
                              <a:lumMod val="50000"/>
                            </a:schemeClr>
                          </a:solidFill>
                          <a:latin typeface="Century Gothic" pitchFamily="34" charset="0"/>
                        </a:rPr>
                        <a:t>  </a:t>
                      </a:r>
                      <a:r>
                        <a:rPr lang="en-US" sz="2400" dirty="0" smtClean="0">
                          <a:solidFill>
                            <a:schemeClr val="accent3">
                              <a:lumMod val="75000"/>
                            </a:schemeClr>
                          </a:solidFill>
                          <a:latin typeface="Century Gothic" pitchFamily="34" charset="0"/>
                        </a:rPr>
                        <a:t>Ambulatory BP</a:t>
                      </a:r>
                      <a:endParaRPr lang="en-US" sz="2400" dirty="0">
                        <a:solidFill>
                          <a:schemeClr val="accent3">
                            <a:lumMod val="75000"/>
                          </a:schemeClr>
                        </a:solidFill>
                        <a:latin typeface="Century Gothic" pitchFamily="34" charset="0"/>
                      </a:endParaRPr>
                    </a:p>
                  </a:txBody>
                  <a:tcPr marT="45709" marB="45709"/>
                </a:tc>
              </a:tr>
              <a:tr h="486716">
                <a:tc>
                  <a:txBody>
                    <a:bodyPr/>
                    <a:lstStyle/>
                    <a:p>
                      <a:r>
                        <a:rPr lang="en-US" sz="1700" dirty="0" smtClean="0">
                          <a:solidFill>
                            <a:schemeClr val="accent5">
                              <a:lumMod val="50000"/>
                            </a:schemeClr>
                          </a:solidFill>
                          <a:latin typeface="Century Gothic" pitchFamily="34" charset="0"/>
                        </a:rPr>
                        <a:t>            </a:t>
                      </a:r>
                      <a:r>
                        <a:rPr lang="en-US" sz="2000" dirty="0" smtClean="0">
                          <a:solidFill>
                            <a:schemeClr val="accent5">
                              <a:lumMod val="50000"/>
                            </a:schemeClr>
                          </a:solidFill>
                          <a:latin typeface="Century Gothic" pitchFamily="34" charset="0"/>
                        </a:rPr>
                        <a:t> Daytime (or awake)</a:t>
                      </a:r>
                      <a:endParaRPr lang="en-US" sz="2000" dirty="0">
                        <a:solidFill>
                          <a:schemeClr val="accent5">
                            <a:lumMod val="50000"/>
                          </a:schemeClr>
                        </a:solidFill>
                        <a:latin typeface="Century Gothic" pitchFamily="34" charset="0"/>
                      </a:endParaRPr>
                    </a:p>
                  </a:txBody>
                  <a:tcPr marT="45709" marB="45709"/>
                </a:tc>
              </a:tr>
              <a:tr h="486716">
                <a:tc>
                  <a:txBody>
                    <a:bodyPr/>
                    <a:lstStyle/>
                    <a:p>
                      <a:r>
                        <a:rPr lang="en-US" sz="1700" dirty="0" smtClean="0">
                          <a:solidFill>
                            <a:schemeClr val="accent5">
                              <a:lumMod val="50000"/>
                            </a:schemeClr>
                          </a:solidFill>
                          <a:latin typeface="Century Gothic" pitchFamily="34" charset="0"/>
                        </a:rPr>
                        <a:t>              </a:t>
                      </a:r>
                      <a:r>
                        <a:rPr lang="en-US" sz="2000" dirty="0" smtClean="0">
                          <a:solidFill>
                            <a:schemeClr val="accent5">
                              <a:lumMod val="50000"/>
                            </a:schemeClr>
                          </a:solidFill>
                          <a:latin typeface="Century Gothic" pitchFamily="34" charset="0"/>
                        </a:rPr>
                        <a:t>Nighttime (or sleep)</a:t>
                      </a:r>
                      <a:endParaRPr lang="en-US" sz="2000" dirty="0">
                        <a:solidFill>
                          <a:schemeClr val="accent5">
                            <a:lumMod val="50000"/>
                          </a:schemeClr>
                        </a:solidFill>
                        <a:latin typeface="Century Gothic" pitchFamily="34" charset="0"/>
                      </a:endParaRPr>
                    </a:p>
                  </a:txBody>
                  <a:tcPr marT="45709" marB="45709"/>
                </a:tc>
              </a:tr>
              <a:tr h="486716">
                <a:tc>
                  <a:txBody>
                    <a:bodyPr/>
                    <a:lstStyle/>
                    <a:p>
                      <a:r>
                        <a:rPr lang="en-US" sz="1700" dirty="0" smtClean="0">
                          <a:solidFill>
                            <a:schemeClr val="accent5">
                              <a:lumMod val="50000"/>
                            </a:schemeClr>
                          </a:solidFill>
                          <a:latin typeface="Century Gothic" pitchFamily="34" charset="0"/>
                        </a:rPr>
                        <a:t>             </a:t>
                      </a:r>
                      <a:r>
                        <a:rPr lang="en-US" sz="2400" dirty="0" smtClean="0">
                          <a:solidFill>
                            <a:schemeClr val="accent5">
                              <a:lumMod val="50000"/>
                            </a:schemeClr>
                          </a:solidFill>
                          <a:latin typeface="Century Gothic" pitchFamily="34" charset="0"/>
                        </a:rPr>
                        <a:t>mean  24 h</a:t>
                      </a:r>
                      <a:endParaRPr lang="en-US" sz="2400" dirty="0">
                        <a:solidFill>
                          <a:schemeClr val="accent5">
                            <a:lumMod val="50000"/>
                          </a:schemeClr>
                        </a:solidFill>
                        <a:latin typeface="Century Gothic" pitchFamily="34" charset="0"/>
                      </a:endParaRPr>
                    </a:p>
                  </a:txBody>
                  <a:tcPr marT="45709" marB="45709"/>
                </a:tc>
              </a:tr>
              <a:tr h="464533">
                <a:tc>
                  <a:txBody>
                    <a:bodyPr/>
                    <a:lstStyle/>
                    <a:p>
                      <a:r>
                        <a:rPr lang="en-US" sz="2400" dirty="0" smtClean="0">
                          <a:solidFill>
                            <a:schemeClr val="accent5">
                              <a:lumMod val="50000"/>
                            </a:schemeClr>
                          </a:solidFill>
                          <a:latin typeface="Century Gothic" pitchFamily="34" charset="0"/>
                        </a:rPr>
                        <a:t> </a:t>
                      </a:r>
                      <a:r>
                        <a:rPr lang="en-US" sz="2400" dirty="0" smtClean="0">
                          <a:solidFill>
                            <a:schemeClr val="accent3">
                              <a:lumMod val="75000"/>
                            </a:schemeClr>
                          </a:solidFill>
                          <a:latin typeface="Century Gothic" pitchFamily="34" charset="0"/>
                        </a:rPr>
                        <a:t>Home BP</a:t>
                      </a:r>
                      <a:endParaRPr lang="en-US" sz="2400" dirty="0">
                        <a:solidFill>
                          <a:schemeClr val="accent3">
                            <a:lumMod val="75000"/>
                          </a:schemeClr>
                        </a:solidFill>
                        <a:latin typeface="Century Gothic" pitchFamily="34" charset="0"/>
                      </a:endParaRPr>
                    </a:p>
                  </a:txBody>
                  <a:tcPr marT="45709" marB="45709"/>
                </a:tc>
              </a:tr>
              <a:tr h="760234">
                <a:tc>
                  <a:txBody>
                    <a:bodyPr/>
                    <a:lstStyle/>
                    <a:p>
                      <a:r>
                        <a:rPr lang="en-US" sz="2400" b="0" i="0" u="none" strike="noStrike" kern="1200" baseline="0" dirty="0" smtClean="0">
                          <a:solidFill>
                            <a:schemeClr val="bg1"/>
                          </a:solidFill>
                          <a:latin typeface="+mn-lt"/>
                          <a:ea typeface="+mn-ea"/>
                          <a:cs typeface="+mn-cs"/>
                        </a:rPr>
                        <a:t> </a:t>
                      </a:r>
                      <a:r>
                        <a:rPr lang="en-US" sz="2400" b="0" i="0" u="none" strike="noStrike" kern="1200" baseline="0" dirty="0" smtClean="0">
                          <a:solidFill>
                            <a:schemeClr val="accent3">
                              <a:lumMod val="75000"/>
                            </a:schemeClr>
                          </a:solidFill>
                          <a:latin typeface="+mn-lt"/>
                          <a:ea typeface="+mn-ea"/>
                          <a:cs typeface="+mn-cs"/>
                        </a:rPr>
                        <a:t>AOBP(</a:t>
                      </a:r>
                      <a:r>
                        <a:rPr lang="en-US" sz="2400" b="0" i="0" kern="1200" dirty="0" smtClean="0">
                          <a:solidFill>
                            <a:schemeClr val="accent3">
                              <a:lumMod val="75000"/>
                            </a:schemeClr>
                          </a:solidFill>
                          <a:effectLst/>
                          <a:latin typeface="+mn-lt"/>
                          <a:ea typeface="+mn-ea"/>
                          <a:cs typeface="+mn-cs"/>
                        </a:rPr>
                        <a:t>Automated office blood pressure)</a:t>
                      </a:r>
                      <a:endParaRPr lang="en-US" sz="2400" dirty="0">
                        <a:solidFill>
                          <a:schemeClr val="accent3">
                            <a:lumMod val="75000"/>
                          </a:schemeClr>
                        </a:solidFill>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7" name="Picture 2" descr="Tycos sphyg"/>
          <p:cNvPicPr>
            <a:picLocks noChangeAspect="1" noChangeArrowheads="1"/>
          </p:cNvPicPr>
          <p:nvPr/>
        </p:nvPicPr>
        <p:blipFill>
          <a:blip r:embed="rId3" cstate="print"/>
          <a:srcRect t="-9000"/>
          <a:stretch>
            <a:fillRect/>
          </a:stretch>
        </p:blipFill>
        <p:spPr bwMode="auto">
          <a:xfrm>
            <a:off x="3141921" y="571352"/>
            <a:ext cx="2514600" cy="3048000"/>
          </a:xfrm>
          <a:prstGeom prst="rect">
            <a:avLst/>
          </a:prstGeom>
          <a:noFill/>
          <a:ln w="9525">
            <a:noFill/>
            <a:miter lim="800000"/>
            <a:headEnd/>
            <a:tailEnd/>
          </a:ln>
        </p:spPr>
      </p:pic>
      <p:pic>
        <p:nvPicPr>
          <p:cNvPr id="20482" name="Picture 3" descr="BpTRU_BEAUTY_SHOT_W_SHADOW">
            <a:hlinkClick r:id="rId4"/>
          </p:cNvPr>
          <p:cNvPicPr>
            <a:picLocks noChangeAspect="1" noChangeArrowheads="1"/>
          </p:cNvPicPr>
          <p:nvPr/>
        </p:nvPicPr>
        <p:blipFill>
          <a:blip r:embed="rId5" cstate="print"/>
          <a:srcRect/>
          <a:stretch>
            <a:fillRect/>
          </a:stretch>
        </p:blipFill>
        <p:spPr bwMode="auto">
          <a:xfrm>
            <a:off x="4487" y="4219575"/>
            <a:ext cx="3124200" cy="2486025"/>
          </a:xfrm>
          <a:prstGeom prst="rect">
            <a:avLst/>
          </a:prstGeom>
          <a:noFill/>
          <a:ln w="9525">
            <a:noFill/>
            <a:miter lim="800000"/>
            <a:headEnd/>
            <a:tailEnd/>
          </a:ln>
        </p:spPr>
      </p:pic>
      <p:pic>
        <p:nvPicPr>
          <p:cNvPr id="20483" name="Picture 2"/>
          <p:cNvPicPr>
            <a:picLocks noChangeAspect="1" noChangeArrowheads="1"/>
          </p:cNvPicPr>
          <p:nvPr/>
        </p:nvPicPr>
        <p:blipFill>
          <a:blip r:embed="rId6" cstate="print"/>
          <a:srcRect/>
          <a:stretch>
            <a:fillRect/>
          </a:stretch>
        </p:blipFill>
        <p:spPr bwMode="auto">
          <a:xfrm>
            <a:off x="228600" y="738187"/>
            <a:ext cx="2590800" cy="2995613"/>
          </a:xfrm>
          <a:prstGeom prst="rect">
            <a:avLst/>
          </a:prstGeom>
          <a:noFill/>
          <a:ln w="9525">
            <a:noFill/>
            <a:miter lim="800000"/>
            <a:headEnd/>
            <a:tailEnd/>
          </a:ln>
        </p:spPr>
      </p:pic>
      <p:sp>
        <p:nvSpPr>
          <p:cNvPr id="2" name="Title 1"/>
          <p:cNvSpPr>
            <a:spLocks noGrp="1"/>
          </p:cNvSpPr>
          <p:nvPr>
            <p:ph type="title" idx="4294967295"/>
          </p:nvPr>
        </p:nvSpPr>
        <p:spPr>
          <a:xfrm>
            <a:off x="-762000" y="-228600"/>
            <a:ext cx="9906000" cy="11430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rPr>
              <a:t>Types Of BP Apparatuses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endParaRPr>
          </a:p>
        </p:txBody>
      </p:sp>
      <p:sp>
        <p:nvSpPr>
          <p:cNvPr id="20485" name="Content Placeholder 3"/>
          <p:cNvSpPr>
            <a:spLocks noGrp="1"/>
          </p:cNvSpPr>
          <p:nvPr>
            <p:ph sz="half" idx="4294967295"/>
          </p:nvPr>
        </p:nvSpPr>
        <p:spPr>
          <a:xfrm>
            <a:off x="381000" y="1626393"/>
            <a:ext cx="22860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None/>
            </a:pPr>
            <a:r>
              <a:rPr lang="en-US" sz="2500"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rbel" pitchFamily="34" charset="0"/>
              </a:rPr>
              <a:t>Mercury Type</a:t>
            </a:r>
          </a:p>
        </p:txBody>
      </p:sp>
      <p:sp>
        <p:nvSpPr>
          <p:cNvPr id="20486" name="Content Placeholder 4"/>
          <p:cNvSpPr>
            <a:spLocks noGrp="1"/>
          </p:cNvSpPr>
          <p:nvPr>
            <p:ph sz="half" idx="4294967295"/>
          </p:nvPr>
        </p:nvSpPr>
        <p:spPr>
          <a:xfrm>
            <a:off x="3335079" y="1337372"/>
            <a:ext cx="2438400" cy="609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buNone/>
            </a:pP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Aneroid Type</a:t>
            </a:r>
          </a:p>
        </p:txBody>
      </p:sp>
      <p:sp>
        <p:nvSpPr>
          <p:cNvPr id="3" name="AutoShape 2" descr="Image result for automated bl pressure devi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rbel" pitchFamily="34" charset="0"/>
            </a:endParaRPr>
          </a:p>
        </p:txBody>
      </p:sp>
      <p:sp>
        <p:nvSpPr>
          <p:cNvPr id="4" name="AutoShape 4" descr="Image result for automated bl pressure devic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rbel" pitchFamily="34" charset="0"/>
            </a:endParaRPr>
          </a:p>
        </p:txBody>
      </p:sp>
      <p:sp>
        <p:nvSpPr>
          <p:cNvPr id="5" name="AutoShape 6" descr="Image result for automated bl pressure devic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latin typeface="Corbel" pitchFamily="34" charset="0"/>
            </a:endParaRPr>
          </a:p>
        </p:txBody>
      </p:sp>
      <p:pic>
        <p:nvPicPr>
          <p:cNvPr id="34304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1507331"/>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09600" y="609600"/>
            <a:ext cx="3886199" cy="70788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000" b="1" dirty="0" smtClean="0">
                <a:ln w="11430"/>
                <a:solidFill>
                  <a:srgbClr val="0070C0"/>
                </a:solidFill>
                <a:effectLst>
                  <a:outerShdw blurRad="50800" dist="39000" dir="5460000" algn="tl">
                    <a:srgbClr val="000000">
                      <a:alpha val="38000"/>
                    </a:srgbClr>
                  </a:outerShdw>
                </a:effectLst>
                <a:latin typeface="Candara" pitchFamily="34" charset="0"/>
              </a:rPr>
              <a:t>Non-automated </a:t>
            </a:r>
            <a:r>
              <a:rPr lang="en-GB" sz="2000" b="1" dirty="0">
                <a:ln w="11430"/>
                <a:solidFill>
                  <a:srgbClr val="0070C0"/>
                </a:solidFill>
                <a:effectLst>
                  <a:outerShdw blurRad="50800" dist="39000" dir="5460000" algn="tl">
                    <a:srgbClr val="000000">
                      <a:alpha val="38000"/>
                    </a:srgbClr>
                  </a:outerShdw>
                </a:effectLst>
                <a:latin typeface="Candara" pitchFamily="34" charset="0"/>
              </a:rPr>
              <a:t>device </a:t>
            </a:r>
            <a:endParaRPr lang="en-GB" sz="2000" b="1" dirty="0" smtClean="0">
              <a:ln w="11430"/>
              <a:solidFill>
                <a:srgbClr val="0070C0"/>
              </a:solidFill>
              <a:effectLst>
                <a:outerShdw blurRad="50800" dist="39000" dir="5460000" algn="tl">
                  <a:srgbClr val="000000">
                    <a:alpha val="38000"/>
                  </a:srgbClr>
                </a:outerShdw>
              </a:effectLst>
              <a:latin typeface="Candara" pitchFamily="34" charset="0"/>
            </a:endParaRPr>
          </a:p>
          <a:p>
            <a:pPr algn="ctr"/>
            <a:r>
              <a:rPr lang="en-GB" sz="2000" b="1" dirty="0" smtClean="0">
                <a:ln w="11430"/>
                <a:solidFill>
                  <a:srgbClr val="0070C0"/>
                </a:solidFill>
                <a:effectLst>
                  <a:outerShdw blurRad="50800" dist="39000" dir="5460000" algn="tl">
                    <a:srgbClr val="000000">
                      <a:alpha val="38000"/>
                    </a:srgbClr>
                  </a:outerShdw>
                </a:effectLst>
                <a:latin typeface="Candara" pitchFamily="34" charset="0"/>
              </a:rPr>
              <a:t>[</a:t>
            </a:r>
            <a:r>
              <a:rPr lang="en-GB" sz="2000" b="1" dirty="0">
                <a:ln w="11430"/>
                <a:solidFill>
                  <a:srgbClr val="0070C0"/>
                </a:solidFill>
                <a:effectLst>
                  <a:outerShdw blurRad="50800" dist="39000" dir="5460000" algn="tl">
                    <a:srgbClr val="000000">
                      <a:alpha val="38000"/>
                    </a:srgbClr>
                  </a:outerShdw>
                </a:effectLst>
                <a:latin typeface="Candara" pitchFamily="34" charset="0"/>
              </a:rPr>
              <a:t>non-AOBP]</a:t>
            </a:r>
          </a:p>
        </p:txBody>
      </p:sp>
      <p:sp>
        <p:nvSpPr>
          <p:cNvPr id="8" name="Rectangle 7"/>
          <p:cNvSpPr/>
          <p:nvPr/>
        </p:nvSpPr>
        <p:spPr>
          <a:xfrm>
            <a:off x="6547280" y="831042"/>
            <a:ext cx="2012089"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Half automated </a:t>
            </a:r>
          </a:p>
          <a:p>
            <a:pPr algn="ctr"/>
            <a:r>
              <a:rPr lang="en-GB"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device</a:t>
            </a:r>
            <a:endParaRPr lang="en-GB"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pic>
        <p:nvPicPr>
          <p:cNvPr id="10" name="Picture 9"/>
          <p:cNvPicPr>
            <a:picLocks noChangeAspect="1"/>
          </p:cNvPicPr>
          <p:nvPr/>
        </p:nvPicPr>
        <p:blipFill>
          <a:blip r:embed="rId8"/>
          <a:stretch>
            <a:fillRect/>
          </a:stretch>
        </p:blipFill>
        <p:spPr>
          <a:xfrm>
            <a:off x="3572772" y="4369246"/>
            <a:ext cx="2252807" cy="2252807"/>
          </a:xfrm>
          <a:prstGeom prst="rect">
            <a:avLst/>
          </a:prstGeom>
        </p:spPr>
      </p:pic>
      <p:sp>
        <p:nvSpPr>
          <p:cNvPr id="12" name="Rectangle 11"/>
          <p:cNvSpPr/>
          <p:nvPr/>
        </p:nvSpPr>
        <p:spPr>
          <a:xfrm>
            <a:off x="2175447" y="3885590"/>
            <a:ext cx="2206053" cy="400110"/>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000" b="1" i="1" dirty="0" smtClean="0">
                <a:ln w="11430"/>
                <a:solidFill>
                  <a:srgbClr val="0070C0"/>
                </a:solidFill>
                <a:effectLst>
                  <a:outerShdw blurRad="50800" dist="39000" dir="5460000" algn="tl">
                    <a:srgbClr val="000000">
                      <a:alpha val="38000"/>
                    </a:srgbClr>
                  </a:outerShdw>
                </a:effectLst>
                <a:latin typeface="Candara" pitchFamily="34" charset="0"/>
              </a:rPr>
              <a:t>Automated Device </a:t>
            </a:r>
          </a:p>
        </p:txBody>
      </p:sp>
      <p:sp>
        <p:nvSpPr>
          <p:cNvPr id="9" name="TextBox 8"/>
          <p:cNvSpPr txBox="1"/>
          <p:nvPr/>
        </p:nvSpPr>
        <p:spPr>
          <a:xfrm>
            <a:off x="2448045" y="5562198"/>
            <a:ext cx="2590800" cy="477054"/>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365760" indent="-283464" fontAlgn="auto">
              <a:spcBef>
                <a:spcPts val="600"/>
              </a:spcBef>
              <a:spcAft>
                <a:spcPts val="0"/>
              </a:spcAft>
              <a:buClr>
                <a:schemeClr val="accent1"/>
              </a:buClr>
              <a:buSzPct val="80000"/>
              <a:defRPr/>
            </a:pPr>
            <a:r>
              <a:rPr lang="en-US" sz="2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 </a:t>
            </a:r>
            <a:r>
              <a:rPr lang="en-US" sz="25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Digital Type</a:t>
            </a:r>
          </a:p>
        </p:txBody>
      </p:sp>
      <p:pic>
        <p:nvPicPr>
          <p:cNvPr id="19" name="Picture 18" descr="OMRON 7 SERIES WRIST.jpg"/>
          <p:cNvPicPr>
            <a:picLocks noChangeAspect="1"/>
          </p:cNvPicPr>
          <p:nvPr/>
        </p:nvPicPr>
        <p:blipFill>
          <a:blip r:embed="rId9" cstate="print"/>
          <a:stretch>
            <a:fillRect/>
          </a:stretch>
        </p:blipFill>
        <p:spPr>
          <a:xfrm>
            <a:off x="6522471" y="4285700"/>
            <a:ext cx="1865744" cy="1865744"/>
          </a:xfrm>
          <a:prstGeom prst="rect">
            <a:avLst/>
          </a:prstGeom>
        </p:spPr>
      </p:pic>
    </p:spTree>
    <p:extLst>
      <p:ext uri="{BB962C8B-B14F-4D97-AF65-F5344CB8AC3E}">
        <p14:creationId xmlns:p14="http://schemas.microsoft.com/office/powerpoint/2010/main" val="721065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Image result for BpTRU automatic blood pressure moni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914400"/>
            <a:ext cx="4121150" cy="30940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BpTRU automatic blood pressure moni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30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4867" y="4057650"/>
            <a:ext cx="4842933"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7" descr="Image result for BpTRU automatic blood pressure monito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430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52400"/>
            <a:ext cx="3810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0"/>
            <a:ext cx="7315200" cy="76944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Automated </a:t>
            </a:r>
            <a:r>
              <a:rPr lang="en-GB"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Blood </a:t>
            </a:r>
            <a:r>
              <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Pressure </a:t>
            </a:r>
            <a:r>
              <a:rPr lang="en-GB"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Tru Device</a:t>
            </a:r>
          </a:p>
          <a:p>
            <a:pPr algn="ctr"/>
            <a:r>
              <a:rPr lang="en-GB" sz="2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(Automated Office Blood pressure)</a:t>
            </a:r>
            <a:endParaRPr lang="en-GB" sz="2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ndParaRPr>
          </a:p>
        </p:txBody>
      </p:sp>
      <p:sp>
        <p:nvSpPr>
          <p:cNvPr id="5" name="Rectangle 4"/>
          <p:cNvSpPr/>
          <p:nvPr/>
        </p:nvSpPr>
        <p:spPr>
          <a:xfrm>
            <a:off x="8534" y="4572000"/>
            <a:ext cx="4258666" cy="523220"/>
          </a:xfrm>
          <a:prstGeom prst="rect">
            <a:avLst/>
          </a:prstGeom>
        </p:spPr>
        <p:txBody>
          <a:bodyPr wrap="none">
            <a:spAutoFit/>
          </a:bodyPr>
          <a:lstStyle/>
          <a:p>
            <a:pPr>
              <a:defRPr/>
            </a:pPr>
            <a:r>
              <a:rPr lang="en-GB" sz="2800" dirty="0">
                <a:solidFill>
                  <a:srgbClr val="FF0000"/>
                </a:solidFill>
              </a:rPr>
              <a:t>AOBP </a:t>
            </a:r>
            <a:r>
              <a:rPr lang="en-GB" sz="2800" dirty="0">
                <a:solidFill>
                  <a:srgbClr val="FF0000"/>
                </a:solidFill>
                <a:latin typeface="Candara" pitchFamily="34" charset="0"/>
                <a:ea typeface="Arial Unicode MS" pitchFamily="34" charset="-128"/>
                <a:cs typeface="Arial Unicode MS" pitchFamily="34" charset="-128"/>
              </a:rPr>
              <a:t>≥</a:t>
            </a:r>
            <a:r>
              <a:rPr lang="en-GB" sz="2800" dirty="0" smtClean="0">
                <a:solidFill>
                  <a:srgbClr val="FF0000"/>
                </a:solidFill>
                <a:latin typeface="Candara" pitchFamily="34" charset="0"/>
                <a:ea typeface="Arial Unicode MS" pitchFamily="34" charset="-128"/>
                <a:cs typeface="Arial Unicode MS" pitchFamily="34" charset="-128"/>
              </a:rPr>
              <a:t>135 or more than 85</a:t>
            </a:r>
            <a:endParaRPr lang="en-GB" sz="2800" dirty="0">
              <a:solidFill>
                <a:srgbClr val="FF0000"/>
              </a:solidFill>
              <a:latin typeface="Candara"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541961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MRON 7 SERIES WRIST.jpg"/>
          <p:cNvPicPr>
            <a:picLocks noChangeAspect="1"/>
          </p:cNvPicPr>
          <p:nvPr/>
        </p:nvPicPr>
        <p:blipFill>
          <a:blip r:embed="rId2" cstate="print"/>
          <a:stretch>
            <a:fillRect/>
          </a:stretch>
        </p:blipFill>
        <p:spPr>
          <a:xfrm>
            <a:off x="356753" y="3683373"/>
            <a:ext cx="2531335" cy="2531335"/>
          </a:xfrm>
          <a:prstGeom prst="rect">
            <a:avLst/>
          </a:prstGeom>
        </p:spPr>
      </p:pic>
      <p:sp>
        <p:nvSpPr>
          <p:cNvPr id="5" name="TextBox 4"/>
          <p:cNvSpPr txBox="1"/>
          <p:nvPr/>
        </p:nvSpPr>
        <p:spPr>
          <a:xfrm>
            <a:off x="4578613" y="2185142"/>
            <a:ext cx="4114800" cy="400110"/>
          </a:xfrm>
          <a:prstGeom prst="rect">
            <a:avLst/>
          </a:prstGeom>
          <a:noFill/>
        </p:spPr>
        <p:txBody>
          <a:bodyPr wrap="square" rtlCol="0">
            <a:spAutoFit/>
          </a:bodyPr>
          <a:lstStyle/>
          <a:p>
            <a:pPr>
              <a:buClr>
                <a:srgbClr val="FF0000"/>
              </a:buClr>
              <a:buFont typeface="Arial" pitchFamily="34" charset="0"/>
              <a:buChar char="•"/>
            </a:pPr>
            <a:r>
              <a:rPr lang="en-US" sz="2000" dirty="0" smtClean="0">
                <a:latin typeface="Candara" pitchFamily="34" charset="0"/>
              </a:rPr>
              <a:t> </a:t>
            </a:r>
            <a:endParaRPr lang="en-US" sz="2400" dirty="0">
              <a:latin typeface="Candara" pitchFamily="34" charset="0"/>
            </a:endParaRPr>
          </a:p>
        </p:txBody>
      </p:sp>
      <p:sp>
        <p:nvSpPr>
          <p:cNvPr id="6" name="Rectangle 5"/>
          <p:cNvSpPr/>
          <p:nvPr/>
        </p:nvSpPr>
        <p:spPr>
          <a:xfrm>
            <a:off x="-47625" y="6123771"/>
            <a:ext cx="9372600" cy="477054"/>
          </a:xfrm>
          <a:prstGeom prst="rect">
            <a:avLst/>
          </a:prstGeom>
        </p:spPr>
        <p:txBody>
          <a:bodyPr wrap="square">
            <a:spAutoFit/>
          </a:bodyPr>
          <a:lstStyle/>
          <a:p>
            <a:r>
              <a:rPr lang="en-GB" sz="2500" b="1" dirty="0" smtClean="0">
                <a:latin typeface="Candara" pitchFamily="34" charset="0"/>
              </a:rPr>
              <a:t>**</a:t>
            </a:r>
            <a:r>
              <a:rPr lang="en-GB" sz="2500" b="1" dirty="0" smtClean="0">
                <a:solidFill>
                  <a:srgbClr val="C00000"/>
                </a:solidFill>
                <a:latin typeface="Candara" pitchFamily="34" charset="0"/>
              </a:rPr>
              <a:t>Finger </a:t>
            </a:r>
            <a:r>
              <a:rPr lang="en-GB" sz="2500" b="1" dirty="0">
                <a:solidFill>
                  <a:srgbClr val="C00000"/>
                </a:solidFill>
                <a:latin typeface="Candara" pitchFamily="34" charset="0"/>
              </a:rPr>
              <a:t>and/or wrist BP measuring </a:t>
            </a:r>
            <a:r>
              <a:rPr lang="en-GB" sz="2500" b="1" dirty="0" smtClean="0">
                <a:solidFill>
                  <a:srgbClr val="C00000"/>
                </a:solidFill>
                <a:latin typeface="Candara" pitchFamily="34" charset="0"/>
              </a:rPr>
              <a:t>devices are not recommended</a:t>
            </a:r>
            <a:endParaRPr lang="en-GB" sz="2500" b="1" dirty="0">
              <a:solidFill>
                <a:srgbClr val="C00000"/>
              </a:solidFill>
              <a:latin typeface="Candara" pitchFamily="34" charset="0"/>
            </a:endParaRPr>
          </a:p>
        </p:txBody>
      </p:sp>
      <p:pic>
        <p:nvPicPr>
          <p:cNvPr id="3430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826282"/>
            <a:ext cx="2209800" cy="202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30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5467" y="3826282"/>
            <a:ext cx="1752600" cy="224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stretch>
            <a:fillRect/>
          </a:stretch>
        </p:blipFill>
        <p:spPr>
          <a:xfrm>
            <a:off x="372726" y="83276"/>
            <a:ext cx="3574324" cy="3574324"/>
          </a:xfrm>
          <a:prstGeom prst="rect">
            <a:avLst/>
          </a:prstGeom>
        </p:spPr>
      </p:pic>
      <p:sp>
        <p:nvSpPr>
          <p:cNvPr id="7" name="Rectangle 6"/>
          <p:cNvSpPr/>
          <p:nvPr/>
        </p:nvSpPr>
        <p:spPr>
          <a:xfrm>
            <a:off x="1149349" y="247971"/>
            <a:ext cx="4652236" cy="369332"/>
          </a:xfrm>
          <a:prstGeom prst="rect">
            <a:avLst/>
          </a:prstGeom>
        </p:spPr>
        <p:txBody>
          <a:bodyPr wrap="none">
            <a:spAutoFit/>
          </a:bodyPr>
          <a:lstStyle/>
          <a:p>
            <a:r>
              <a:rPr lang="en-US" altLang="en-US" b="1" dirty="0">
                <a:solidFill>
                  <a:srgbClr val="002060"/>
                </a:solidFill>
                <a:latin typeface="Century Gothic" pitchFamily="34" charset="0"/>
                <a:cs typeface="Times New Roman" pitchFamily="18" charset="0"/>
              </a:rPr>
              <a:t>Home Blood Pressure Monitoring (</a:t>
            </a:r>
            <a:r>
              <a:rPr lang="en-US" altLang="en-US" b="1" dirty="0" smtClean="0">
                <a:solidFill>
                  <a:srgbClr val="002060"/>
                </a:solidFill>
                <a:latin typeface="Century Gothic" pitchFamily="34" charset="0"/>
                <a:cs typeface="Times New Roman" pitchFamily="18" charset="0"/>
              </a:rPr>
              <a:t>HBPM)</a:t>
            </a:r>
            <a:endParaRPr lang="en-US" dirty="0"/>
          </a:p>
        </p:txBody>
      </p:sp>
      <p:pic>
        <p:nvPicPr>
          <p:cNvPr id="11" name="Picture 4" descr="https://awareofyourcare.com/blog/wp-content/uploads/2010/12/Blood-Pressure-at-Home.jpg"/>
          <p:cNvPicPr>
            <a:picLocks noChangeAspect="1" noChangeArrowheads="1"/>
          </p:cNvPicPr>
          <p:nvPr/>
        </p:nvPicPr>
        <p:blipFill>
          <a:blip r:embed="rId6" cstate="print"/>
          <a:srcRect/>
          <a:stretch>
            <a:fillRect/>
          </a:stretch>
        </p:blipFill>
        <p:spPr bwMode="auto">
          <a:xfrm>
            <a:off x="4638675" y="573991"/>
            <a:ext cx="2968703" cy="3024716"/>
          </a:xfrm>
          <a:prstGeom prst="rect">
            <a:avLst/>
          </a:prstGeom>
          <a:noFill/>
          <a:ln w="63500">
            <a:solidFill>
              <a:srgbClr val="002060"/>
            </a:solidFill>
          </a:ln>
          <a:scene3d>
            <a:camera prst="orthographicFront"/>
            <a:lightRig rig="threePt" dir="t"/>
          </a:scene3d>
          <a:sp3d>
            <a:bevelT w="381000"/>
          </a:sp3d>
        </p:spPr>
      </p:pic>
      <p:sp>
        <p:nvSpPr>
          <p:cNvPr id="8" name="Rectangle 7"/>
          <p:cNvSpPr/>
          <p:nvPr/>
        </p:nvSpPr>
        <p:spPr>
          <a:xfrm>
            <a:off x="1551026" y="2911272"/>
            <a:ext cx="5764174" cy="646331"/>
          </a:xfrm>
          <a:prstGeom prst="rect">
            <a:avLst/>
          </a:prstGeom>
        </p:spPr>
        <p:txBody>
          <a:bodyPr wrap="square">
            <a:spAutoFit/>
          </a:bodyPr>
          <a:lstStyle/>
          <a:p>
            <a:pPr marL="273050" indent="-273050" algn="ctr">
              <a:spcBef>
                <a:spcPts val="600"/>
              </a:spcBef>
              <a:buClr>
                <a:schemeClr val="accent1"/>
              </a:buClr>
              <a:buSzPct val="70000"/>
              <a:buFont typeface="Wingdings" pitchFamily="2" charset="2"/>
              <a:buNone/>
            </a:pPr>
            <a:r>
              <a:rPr lang="en-US" altLang="en-US" b="1" dirty="0">
                <a:solidFill>
                  <a:schemeClr val="bg1"/>
                </a:solidFill>
                <a:latin typeface="Batang" pitchFamily="18" charset="-127"/>
                <a:ea typeface="Batang" pitchFamily="18" charset="-127"/>
              </a:rPr>
              <a:t>Type of Instrument </a:t>
            </a:r>
            <a:r>
              <a:rPr lang="en-US" altLang="en-US" b="1" dirty="0" smtClean="0">
                <a:solidFill>
                  <a:schemeClr val="bg1"/>
                </a:solidFill>
                <a:latin typeface="Batang" pitchFamily="18" charset="-127"/>
                <a:ea typeface="Batang" pitchFamily="18" charset="-127"/>
              </a:rPr>
              <a:t>of home  </a:t>
            </a:r>
            <a:r>
              <a:rPr lang="en-US" altLang="en-US" b="1" dirty="0">
                <a:solidFill>
                  <a:schemeClr val="bg1"/>
                </a:solidFill>
                <a:latin typeface="Batang" pitchFamily="18" charset="-127"/>
                <a:ea typeface="Batang" pitchFamily="18" charset="-127"/>
              </a:rPr>
              <a:t>Blood Pressure Measurement </a:t>
            </a:r>
          </a:p>
        </p:txBody>
      </p:sp>
    </p:spTree>
    <p:extLst>
      <p:ext uri="{BB962C8B-B14F-4D97-AF65-F5344CB8AC3E}">
        <p14:creationId xmlns:p14="http://schemas.microsoft.com/office/powerpoint/2010/main" val="1719700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bwMode="auto">
          <a:xfrm>
            <a:off x="1181100" y="152400"/>
            <a:ext cx="5867400" cy="762000"/>
          </a:xfrm>
          <a:prstGeom prst="rect">
            <a:avLst/>
          </a:prstGeom>
          <a:noFill/>
          <a:ln w="9525">
            <a:noFill/>
            <a:miter lim="800000"/>
            <a:headEnd/>
            <a:tailEnd/>
          </a:ln>
        </p:spPr>
        <p:txBody>
          <a:bodyPr/>
          <a:lstStyle/>
          <a:p>
            <a:pPr marL="273050" indent="-273050" algn="ctr">
              <a:spcBef>
                <a:spcPts val="600"/>
              </a:spcBef>
              <a:buClr>
                <a:schemeClr val="accent1"/>
              </a:buClr>
              <a:buSzPct val="70000"/>
              <a:buFont typeface="Wingdings" pitchFamily="2" charset="2"/>
              <a:buNone/>
              <a:defRPr/>
            </a:pPr>
            <a:r>
              <a:rPr lang="en-US" sz="3400" b="1" dirty="0">
                <a:ln w="6350">
                  <a:noFill/>
                </a:ln>
                <a:solidFill>
                  <a:srgbClr val="FF0000"/>
                </a:solidFill>
                <a:effectLst>
                  <a:outerShdw blurRad="114300" dist="101600" dir="2700000" algn="tl" rotWithShape="0">
                    <a:srgbClr val="000000">
                      <a:alpha val="40000"/>
                    </a:srgbClr>
                  </a:outerShdw>
                </a:effectLst>
                <a:latin typeface="Batang" pitchFamily="18" charset="-127"/>
                <a:ea typeface="Batang" pitchFamily="18" charset="-127"/>
                <a:cs typeface="+mj-cs"/>
              </a:rPr>
              <a:t>Ambulatory Pressure Monitoring</a:t>
            </a:r>
          </a:p>
        </p:txBody>
      </p:sp>
      <p:pic>
        <p:nvPicPr>
          <p:cNvPr id="123906" name="Picture 2" descr="http://images.gizmag.com/hero/7134_16040764254.jpg"/>
          <p:cNvPicPr>
            <a:picLocks noChangeAspect="1" noChangeArrowheads="1"/>
          </p:cNvPicPr>
          <p:nvPr/>
        </p:nvPicPr>
        <p:blipFill>
          <a:blip r:embed="rId2" cstate="print"/>
          <a:srcRect/>
          <a:stretch>
            <a:fillRect/>
          </a:stretch>
        </p:blipFill>
        <p:spPr bwMode="auto">
          <a:xfrm>
            <a:off x="4876800" y="1447800"/>
            <a:ext cx="3902869" cy="4267200"/>
          </a:xfrm>
          <a:prstGeom prst="rect">
            <a:avLst/>
          </a:prstGeom>
          <a:noFill/>
          <a:ln w="22225">
            <a:solidFill>
              <a:srgbClr val="002060"/>
            </a:solidFill>
          </a:ln>
          <a:scene3d>
            <a:camera prst="orthographicFront"/>
            <a:lightRig rig="threePt" dir="t"/>
          </a:scene3d>
          <a:sp3d>
            <a:bevelT w="412750"/>
          </a:sp3d>
        </p:spPr>
      </p:pic>
      <p:pic>
        <p:nvPicPr>
          <p:cNvPr id="123907" name="Picture 3"/>
          <p:cNvPicPr>
            <a:picLocks noChangeAspect="1" noChangeArrowheads="1"/>
          </p:cNvPicPr>
          <p:nvPr/>
        </p:nvPicPr>
        <p:blipFill>
          <a:blip r:embed="rId3" cstate="print"/>
          <a:srcRect/>
          <a:stretch>
            <a:fillRect/>
          </a:stretch>
        </p:blipFill>
        <p:spPr bwMode="auto">
          <a:xfrm>
            <a:off x="1295400" y="1828800"/>
            <a:ext cx="2819400" cy="3505200"/>
          </a:xfrm>
          <a:prstGeom prst="rect">
            <a:avLst/>
          </a:prstGeom>
          <a:noFill/>
          <a:ln w="34925">
            <a:solidFill>
              <a:srgbClr val="002060"/>
            </a:solidFill>
            <a:miter lim="800000"/>
            <a:headEnd/>
            <a:tailEnd/>
          </a:ln>
          <a:scene3d>
            <a:camera prst="orthographicFront"/>
            <a:lightRig rig="threePt" dir="t"/>
          </a:scene3d>
          <a:sp3d>
            <a:bevelT w="361950"/>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102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200" dirty="0" smtClean="0">
                <a:solidFill>
                  <a:srgbClr val="FF0000"/>
                </a:solidFill>
                <a:latin typeface="Batang" pitchFamily="18" charset="-127"/>
                <a:ea typeface="Batang" pitchFamily="18" charset="-127"/>
              </a:rPr>
              <a:t>Definitions of hypertension by office and out-of-office blood pressure levels</a:t>
            </a:r>
            <a:endParaRPr lang="en-US" sz="3200" dirty="0">
              <a:solidFill>
                <a:srgbClr val="FF0000"/>
              </a:solidFill>
              <a:latin typeface="Batang" pitchFamily="18" charset="-127"/>
              <a:ea typeface="Batang" pitchFamily="18" charset="-127"/>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88734679"/>
              </p:ext>
            </p:extLst>
          </p:nvPr>
        </p:nvGraphicFramePr>
        <p:xfrm>
          <a:off x="381000" y="2286000"/>
          <a:ext cx="8229600" cy="3184570"/>
        </p:xfrm>
        <a:graphic>
          <a:graphicData uri="http://schemas.openxmlformats.org/drawingml/2006/table">
            <a:tbl>
              <a:tblPr firstRow="1" bandRow="1"/>
              <a:tblGrid>
                <a:gridCol w="2971800"/>
                <a:gridCol w="2286000"/>
                <a:gridCol w="914400"/>
                <a:gridCol w="2057400"/>
              </a:tblGrid>
              <a:tr h="370749">
                <a:tc>
                  <a:txBody>
                    <a:bodyPr/>
                    <a:lstStyle/>
                    <a:p>
                      <a:r>
                        <a:rPr lang="en-US" sz="1700" dirty="0" smtClean="0">
                          <a:solidFill>
                            <a:schemeClr val="accent5">
                              <a:lumMod val="50000"/>
                            </a:schemeClr>
                          </a:solidFill>
                          <a:latin typeface="Century Gothic" pitchFamily="34" charset="0"/>
                        </a:rPr>
                        <a:t>Category</a:t>
                      </a:r>
                      <a:r>
                        <a:rPr lang="en-US" sz="1700" baseline="0" dirty="0" smtClean="0">
                          <a:solidFill>
                            <a:schemeClr val="accent5">
                              <a:lumMod val="50000"/>
                            </a:schemeClr>
                          </a:solidFill>
                          <a:latin typeface="Century Gothic" pitchFamily="34" charset="0"/>
                        </a:rPr>
                        <a:t> </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Systolic</a:t>
                      </a:r>
                      <a:r>
                        <a:rPr lang="en-US" sz="1700" baseline="0" dirty="0" smtClean="0">
                          <a:solidFill>
                            <a:schemeClr val="accent5">
                              <a:lumMod val="50000"/>
                            </a:schemeClr>
                          </a:solidFill>
                          <a:latin typeface="Century Gothic" pitchFamily="34" charset="0"/>
                        </a:rPr>
                        <a:t> BP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c>
                  <a:txBody>
                    <a:bodyPr/>
                    <a:lstStyle/>
                    <a:p>
                      <a:r>
                        <a:rPr lang="en-US" sz="1700" dirty="0" smtClean="0">
                          <a:solidFill>
                            <a:schemeClr val="accent5">
                              <a:lumMod val="50000"/>
                            </a:schemeClr>
                          </a:solidFill>
                          <a:latin typeface="Century Gothic" pitchFamily="34" charset="0"/>
                        </a:rPr>
                        <a:t>Diastolic (mmHg)</a:t>
                      </a:r>
                      <a:endParaRPr lang="en-US" sz="1700" dirty="0">
                        <a:solidFill>
                          <a:schemeClr val="accent5">
                            <a:lumMod val="50000"/>
                          </a:schemeClr>
                        </a:solidFill>
                        <a:latin typeface="Century Gothic" pitchFamily="34" charset="0"/>
                      </a:endParaRPr>
                    </a:p>
                  </a:txBody>
                  <a:tcPr marT="45709" marB="45709">
                    <a:solidFill>
                      <a:schemeClr val="tx1">
                        <a:lumMod val="75000"/>
                      </a:schemeClr>
                    </a:solidFill>
                  </a:tcPr>
                </a:tc>
              </a:tr>
              <a:tr h="370749">
                <a:tc>
                  <a:txBody>
                    <a:bodyPr/>
                    <a:lstStyle/>
                    <a:p>
                      <a:r>
                        <a:rPr lang="en-US" sz="1700" dirty="0" smtClean="0">
                          <a:solidFill>
                            <a:schemeClr val="accent5">
                              <a:lumMod val="50000"/>
                            </a:schemeClr>
                          </a:solidFill>
                          <a:latin typeface="Century Gothic" pitchFamily="34" charset="0"/>
                        </a:rPr>
                        <a:t>Office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≥140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≥90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Ambulatory BP</a:t>
                      </a:r>
                      <a:endParaRPr lang="en-US" sz="1700" dirty="0">
                        <a:solidFill>
                          <a:schemeClr val="accent5">
                            <a:lumMod val="50000"/>
                          </a:schemeClr>
                        </a:solidFill>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c>
                  <a:txBody>
                    <a:bodyPr/>
                    <a:lstStyle/>
                    <a:p>
                      <a:endParaRPr lang="en-US" sz="1700" dirty="0">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Daytime (or awake)</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≥85</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Nighttime (or sleep)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≥120 </a:t>
                      </a:r>
                      <a:endParaRPr lang="en-US" sz="1700" dirty="0">
                        <a:solidFill>
                          <a:schemeClr val="accent5">
                            <a:lumMod val="50000"/>
                          </a:schemeClr>
                        </a:solidFill>
                        <a:latin typeface="Century Gothic" pitchFamily="34" charset="0"/>
                      </a:endParaRPr>
                    </a:p>
                  </a:txBody>
                  <a:tcPr marT="45709" marB="45709"/>
                </a:tc>
                <a:tc>
                  <a:txBody>
                    <a:bodyPr/>
                    <a:lstStyle/>
                    <a:p>
                      <a:r>
                        <a:rPr lang="en-US" sz="170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≥70</a:t>
                      </a:r>
                      <a:endParaRPr lang="en-US" sz="1700" dirty="0">
                        <a:solidFill>
                          <a:schemeClr val="accent5">
                            <a:lumMod val="50000"/>
                          </a:schemeClr>
                        </a:solidFill>
                        <a:latin typeface="Century Gothic" pitchFamily="34" charset="0"/>
                      </a:endParaRPr>
                    </a:p>
                  </a:txBody>
                  <a:tcPr marT="45709" marB="45709"/>
                </a:tc>
              </a:tr>
              <a:tr h="370749">
                <a:tc>
                  <a:txBody>
                    <a:bodyPr/>
                    <a:lstStyle/>
                    <a:p>
                      <a:r>
                        <a:rPr lang="en-US" sz="1700" dirty="0" smtClean="0">
                          <a:solidFill>
                            <a:schemeClr val="accent5">
                              <a:lumMod val="50000"/>
                            </a:schemeClr>
                          </a:solidFill>
                          <a:latin typeface="Century Gothic" pitchFamily="34" charset="0"/>
                        </a:rPr>
                        <a:t>     Mean 24 h</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 130</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≥80</a:t>
                      </a:r>
                      <a:endParaRPr lang="en-US" sz="1700" dirty="0">
                        <a:solidFill>
                          <a:schemeClr val="accent5">
                            <a:lumMod val="50000"/>
                          </a:schemeClr>
                        </a:solidFill>
                        <a:latin typeface="Century Gothic" pitchFamily="34" charset="0"/>
                      </a:endParaRPr>
                    </a:p>
                  </a:txBody>
                  <a:tcPr marT="45709" marB="45709"/>
                </a:tc>
              </a:tr>
              <a:tr h="350434">
                <a:tc>
                  <a:txBody>
                    <a:bodyPr/>
                    <a:lstStyle/>
                    <a:p>
                      <a:r>
                        <a:rPr lang="en-US" sz="1700" dirty="0" smtClean="0">
                          <a:solidFill>
                            <a:schemeClr val="accent5">
                              <a:lumMod val="50000"/>
                            </a:schemeClr>
                          </a:solidFill>
                          <a:latin typeface="Century Gothic" pitchFamily="34" charset="0"/>
                        </a:rPr>
                        <a:t>Home BP</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cs typeface="Times New Roman"/>
                        </a:rPr>
                        <a:t>≥135</a:t>
                      </a:r>
                      <a:endParaRPr lang="en-US" sz="1700" dirty="0">
                        <a:solidFill>
                          <a:schemeClr val="accent5">
                            <a:lumMod val="50000"/>
                          </a:schemeClr>
                        </a:solidFill>
                        <a:latin typeface="Century Gothic" pitchFamily="34" charset="0"/>
                      </a:endParaRPr>
                    </a:p>
                  </a:txBody>
                  <a:tcPr marT="45709" marB="45709"/>
                </a:tc>
                <a:tc>
                  <a:txBody>
                    <a:bodyPr/>
                    <a:lstStyle/>
                    <a:p>
                      <a:r>
                        <a:rPr lang="en-US" sz="1700" dirty="0" smtClean="0">
                          <a:solidFill>
                            <a:schemeClr val="accent5">
                              <a:lumMod val="50000"/>
                            </a:schemeClr>
                          </a:solidFill>
                          <a:latin typeface="Century Gothic" pitchFamily="34" charset="0"/>
                        </a:rPr>
                        <a:t>and/or</a:t>
                      </a:r>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p>
                  </a:txBody>
                  <a:tcPr marT="45709" marB="45709"/>
                </a:tc>
              </a:tr>
              <a:tr h="350434">
                <a:tc>
                  <a:txBody>
                    <a:bodyPr/>
                    <a:lstStyle/>
                    <a:p>
                      <a:r>
                        <a:rPr lang="en-US" sz="1600" b="0" i="0" u="none" strike="noStrike" kern="1200" baseline="0" dirty="0" smtClean="0">
                          <a:solidFill>
                            <a:schemeClr val="bg1"/>
                          </a:solidFill>
                          <a:latin typeface="+mn-lt"/>
                          <a:ea typeface="+mn-ea"/>
                          <a:cs typeface="+mn-cs"/>
                        </a:rPr>
                        <a:t>AOBP(</a:t>
                      </a:r>
                      <a:r>
                        <a:rPr lang="en-US" sz="1600" b="0" i="0" kern="1200" dirty="0" smtClean="0">
                          <a:solidFill>
                            <a:schemeClr val="bg1"/>
                          </a:solidFill>
                          <a:effectLst/>
                          <a:latin typeface="+mn-lt"/>
                          <a:ea typeface="+mn-ea"/>
                          <a:cs typeface="+mn-cs"/>
                        </a:rPr>
                        <a:t>Automated office blood pressure)</a:t>
                      </a:r>
                      <a:endParaRPr lang="en-US" sz="1600" dirty="0">
                        <a:solidFill>
                          <a:schemeClr val="bg1"/>
                        </a:solidFill>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≥135</a:t>
                      </a:r>
                      <a:endParaRPr lang="en-US" sz="1700" dirty="0" smtClean="0">
                        <a:solidFill>
                          <a:schemeClr val="accent5">
                            <a:lumMod val="50000"/>
                          </a:schemeClr>
                        </a:solidFill>
                        <a:latin typeface="Century Gothic" pitchFamily="34" charset="0"/>
                      </a:endParaRPr>
                    </a:p>
                    <a:p>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rPr>
                        <a:t>and/or</a:t>
                      </a:r>
                    </a:p>
                    <a:p>
                      <a:endParaRPr lang="en-US" sz="1700" dirty="0">
                        <a:solidFill>
                          <a:schemeClr val="accent5">
                            <a:lumMod val="50000"/>
                          </a:schemeClr>
                        </a:solidFill>
                        <a:latin typeface="Century Gothic" pitchFamily="34" charset="0"/>
                      </a:endParaRPr>
                    </a:p>
                  </a:txBody>
                  <a:tcPr marT="45709" marB="4570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solidFill>
                            <a:schemeClr val="accent5">
                              <a:lumMod val="50000"/>
                            </a:schemeClr>
                          </a:solidFill>
                          <a:latin typeface="Century Gothic" pitchFamily="34" charset="0"/>
                          <a:cs typeface="Times New Roman"/>
                        </a:rPr>
                        <a:t>≥85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700" dirty="0" smtClean="0">
                        <a:solidFill>
                          <a:schemeClr val="accent5">
                            <a:lumMod val="50000"/>
                          </a:schemeClr>
                        </a:solidFill>
                        <a:latin typeface="Century Gothic" pitchFamily="34" charset="0"/>
                        <a:cs typeface="Times New Roman"/>
                      </a:endParaRPr>
                    </a:p>
                  </a:txBody>
                  <a:tcPr marT="45709" marB="45709"/>
                </a:tc>
              </a:tr>
            </a:tbl>
          </a:graphicData>
        </a:graphic>
      </p:graphicFrame>
      <p:sp>
        <p:nvSpPr>
          <p:cNvPr id="6" name="Rectangle 5"/>
          <p:cNvSpPr/>
          <p:nvPr/>
        </p:nvSpPr>
        <p:spPr>
          <a:xfrm>
            <a:off x="6770688" y="6581775"/>
            <a:ext cx="2373312" cy="276225"/>
          </a:xfrm>
          <a:prstGeom prst="rect">
            <a:avLst/>
          </a:prstGeom>
        </p:spPr>
        <p:txBody>
          <a:bodyPr wrap="none">
            <a:spAutoFit/>
          </a:bodyPr>
          <a:lstStyle/>
          <a:p>
            <a:pPr algn="r" fontAlgn="auto">
              <a:spcBef>
                <a:spcPts val="0"/>
              </a:spcBef>
              <a:spcAft>
                <a:spcPts val="0"/>
              </a:spcAft>
              <a:defRPr/>
            </a:pPr>
            <a:r>
              <a:rPr lang="en-US" sz="1200" dirty="0">
                <a:solidFill>
                  <a:schemeClr val="accent5">
                    <a:lumMod val="50000"/>
                  </a:schemeClr>
                </a:solidFill>
                <a:latin typeface="Century Gothic" pitchFamily="34" charset="0"/>
                <a:cs typeface="+mn-cs"/>
              </a:rPr>
              <a:t> 2013 ESH and ESC Guidelines</a:t>
            </a:r>
          </a:p>
        </p:txBody>
      </p:sp>
    </p:spTree>
    <p:extLst>
      <p:ext uri="{BB962C8B-B14F-4D97-AF65-F5344CB8AC3E}">
        <p14:creationId xmlns:p14="http://schemas.microsoft.com/office/powerpoint/2010/main" val="3107110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p:nvPr>
        </p:nvSpPr>
        <p:spPr>
          <a:xfrm>
            <a:off x="533400" y="1600200"/>
            <a:ext cx="8229600" cy="4343400"/>
          </a:xfrm>
        </p:spPr>
        <p:txBody>
          <a:bodyPr/>
          <a:lstStyle/>
          <a:p>
            <a:pPr algn="just" eaLnBrk="1" hangingPunct="1">
              <a:lnSpc>
                <a:spcPct val="90000"/>
              </a:lnSpc>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Apply to adults on no antihypertensive medications and who are not acutely ill.</a:t>
            </a:r>
          </a:p>
          <a:p>
            <a:pPr algn="just" eaLnBrk="1" hangingPunct="1">
              <a:lnSpc>
                <a:spcPct val="90000"/>
              </a:lnSpc>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Measure blood pressure to arm the high reading.</a:t>
            </a:r>
          </a:p>
          <a:p>
            <a:pPr algn="just" eaLnBrk="1" hangingPunct="1">
              <a:lnSpc>
                <a:spcPct val="90000"/>
              </a:lnSpc>
            </a:pPr>
            <a:endParaRPr lang="en-US" altLang="en-US" sz="2400" dirty="0" smtClean="0">
              <a:latin typeface="Century Gothic" pitchFamily="34" charset="0"/>
              <a:cs typeface="Times New Roman" pitchFamily="18" charset="0"/>
            </a:endParaRPr>
          </a:p>
        </p:txBody>
      </p:sp>
      <p:sp>
        <p:nvSpPr>
          <p:cNvPr id="21506" name="Rectangle 2"/>
          <p:cNvSpPr>
            <a:spLocks noGrp="1" noChangeArrowheads="1"/>
          </p:cNvSpPr>
          <p:nvPr>
            <p:ph type="title" idx="4294967295"/>
          </p:nvPr>
        </p:nvSpPr>
        <p:spPr>
          <a:xfrm>
            <a:off x="2209800" y="457200"/>
            <a:ext cx="4724400" cy="6556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Blood Pressure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92162"/>
          </a:xfrm>
        </p:spPr>
        <p:txBody>
          <a:bodyPr>
            <a:noAutofit/>
          </a:bodyPr>
          <a:lstStyle/>
          <a:p>
            <a:pPr eaLnBrk="1" fontAlgn="auto" hangingPunct="1">
              <a:spcAft>
                <a:spcPts val="0"/>
              </a:spcAft>
              <a:defRPr/>
            </a:pPr>
            <a:r>
              <a:rPr lang="en-US" sz="3400" dirty="0" smtClean="0">
                <a:solidFill>
                  <a:srgbClr val="FF0000"/>
                </a:solidFill>
                <a:latin typeface="Batang" pitchFamily="18" charset="-127"/>
                <a:ea typeface="Batang" pitchFamily="18" charset="-127"/>
              </a:rPr>
              <a:t>Office blood pressure measurement</a:t>
            </a:r>
            <a:br>
              <a:rPr lang="en-US" sz="3400" dirty="0" smtClean="0">
                <a:solidFill>
                  <a:srgbClr val="FF0000"/>
                </a:solidFill>
                <a:latin typeface="Batang" pitchFamily="18" charset="-127"/>
                <a:ea typeface="Batang" pitchFamily="18" charset="-127"/>
              </a:rPr>
            </a:br>
            <a:endParaRPr lang="en-US" sz="3400" dirty="0">
              <a:solidFill>
                <a:srgbClr val="FF0000"/>
              </a:solidFill>
              <a:latin typeface="Batang" pitchFamily="18" charset="-127"/>
              <a:ea typeface="Batang" pitchFamily="18" charset="-127"/>
            </a:endParaRPr>
          </a:p>
        </p:txBody>
      </p:sp>
      <p:sp>
        <p:nvSpPr>
          <p:cNvPr id="27651" name="Content Placeholder 2"/>
          <p:cNvSpPr>
            <a:spLocks noGrp="1"/>
          </p:cNvSpPr>
          <p:nvPr>
            <p:ph idx="1"/>
          </p:nvPr>
        </p:nvSpPr>
        <p:spPr>
          <a:xfrm>
            <a:off x="0" y="1006475"/>
            <a:ext cx="5715000" cy="5546725"/>
          </a:xfrm>
        </p:spPr>
        <p:txBody>
          <a:bodyPr/>
          <a:lstStyle/>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allow the patients to sit for 3–5 minutes before beginning BP measurements</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Back straight and arm supported at heart level</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Take at least two BP measurements, spaced 1–2 min apart, and additional measurements if the first two are quite different.</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Consider the average BP if deemed appropriate.</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To use a standard bladder (12–13 cm wide and 35 cm long)</a:t>
            </a:r>
          </a:p>
          <a:p>
            <a:pPr eaLnBrk="1" hangingPunct="1">
              <a:buSzPct val="100000"/>
              <a:buFont typeface="Wingdings 2" pitchFamily="18" charset="2"/>
              <a:buBlip>
                <a:blip r:embed="rId2"/>
              </a:buBlip>
            </a:pPr>
            <a:r>
              <a:rPr lang="en-US" altLang="en-US" sz="2000" smtClean="0">
                <a:solidFill>
                  <a:srgbClr val="002060"/>
                </a:solidFill>
                <a:latin typeface="Century Gothic" pitchFamily="34" charset="0"/>
              </a:rPr>
              <a:t>A larger bladder for larger arm (circumference &gt;32 cm) </a:t>
            </a:r>
          </a:p>
          <a:p>
            <a:pPr eaLnBrk="1" hangingPunct="1">
              <a:buSzPct val="100000"/>
              <a:buFont typeface="Wingdings 2" pitchFamily="18" charset="2"/>
              <a:buBlip>
                <a:blip r:embed="rId2"/>
              </a:buBlip>
            </a:pPr>
            <a:r>
              <a:rPr lang="en-GB" altLang="en-US" sz="2000" smtClean="0">
                <a:solidFill>
                  <a:srgbClr val="002060"/>
                </a:solidFill>
                <a:latin typeface="Century Gothic" pitchFamily="34" charset="0"/>
              </a:rPr>
              <a:t>The bladder of the pressure cuff should encircle at least 80% of the upper arm</a:t>
            </a: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a:p>
            <a:pPr eaLnBrk="1" hangingPunct="1">
              <a:buSzPct val="100000"/>
              <a:buFont typeface="Wingdings 2" pitchFamily="18" charset="2"/>
              <a:buBlip>
                <a:blip r:embed="rId2"/>
              </a:buBlip>
            </a:pPr>
            <a:endParaRPr lang="en-US" altLang="en-US" sz="2000" smtClean="0">
              <a:solidFill>
                <a:srgbClr val="002060"/>
              </a:solidFill>
              <a:latin typeface="Century Gothic" pitchFamily="34" charset="0"/>
            </a:endParaRPr>
          </a:p>
        </p:txBody>
      </p:sp>
      <p:pic>
        <p:nvPicPr>
          <p:cNvPr id="4" name="Picture 4" descr="http://upload.wikimedia.org/wikipedia/commons/a/ae/Sphygmomanometer%26Cuff.JPG"/>
          <p:cNvPicPr>
            <a:picLocks noChangeAspect="1" noChangeArrowheads="1"/>
          </p:cNvPicPr>
          <p:nvPr/>
        </p:nvPicPr>
        <p:blipFill>
          <a:blip r:embed="rId3" cstate="print"/>
          <a:srcRect/>
          <a:stretch>
            <a:fillRect/>
          </a:stretch>
        </p:blipFill>
        <p:spPr bwMode="auto">
          <a:xfrm>
            <a:off x="5791200" y="1515035"/>
            <a:ext cx="3124200" cy="4428565"/>
          </a:xfrm>
          <a:prstGeom prst="rect">
            <a:avLst/>
          </a:prstGeom>
          <a:noFill/>
          <a:ln w="69850" cap="rnd" cmpd="sng">
            <a:solidFill>
              <a:srgbClr val="002060"/>
            </a:solidFill>
            <a:bevel/>
          </a:ln>
          <a:scene3d>
            <a:camera prst="orthographicFront"/>
            <a:lightRig rig="threePt" dir="t"/>
          </a:scene3d>
          <a:sp3d>
            <a:bevelT w="349250"/>
          </a:sp3d>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pPr eaLnBrk="1" fontAlgn="auto" hangingPunct="1">
              <a:spcAft>
                <a:spcPts val="0"/>
              </a:spcAft>
              <a:defRPr/>
            </a:pPr>
            <a:r>
              <a:rPr lang="en-US" sz="4400" dirty="0" smtClean="0">
                <a:solidFill>
                  <a:srgbClr val="FF0000"/>
                </a:solidFill>
                <a:latin typeface="Batang" pitchFamily="18" charset="-127"/>
                <a:ea typeface="Batang" pitchFamily="18" charset="-127"/>
              </a:rPr>
              <a:t>Office blood pressure measurement</a:t>
            </a:r>
            <a:endParaRPr lang="en-US" dirty="0"/>
          </a:p>
        </p:txBody>
      </p:sp>
      <p:sp>
        <p:nvSpPr>
          <p:cNvPr id="3" name="Content Placeholder 2"/>
          <p:cNvSpPr>
            <a:spLocks noGrp="1"/>
          </p:cNvSpPr>
          <p:nvPr>
            <p:ph idx="1"/>
          </p:nvPr>
        </p:nvSpPr>
        <p:spPr/>
        <p:txBody>
          <a:bodyPr>
            <a:normAutofit lnSpcReduction="10000"/>
          </a:bodyPr>
          <a:lstStyle/>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Place the cuff at the heart level, whatever the position of the patient.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both arms at first visit to detect possible differences. In this instance, take the arm with the higher value as the reference.</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rPr>
              <a:t>Measure BP in sitting and standing position in elderly subjects and diabetic patients</a:t>
            </a:r>
          </a:p>
          <a:p>
            <a:pPr marL="548640" indent="-411480" eaLnBrk="1" fontAlgn="auto" hangingPunct="1">
              <a:spcAft>
                <a:spcPts val="0"/>
              </a:spcAft>
              <a:buClr>
                <a:schemeClr val="tx1">
                  <a:shade val="95000"/>
                </a:schemeClr>
              </a:buClr>
              <a:buSzPct val="100000"/>
              <a:buFont typeface="Wingdings 2" pitchFamily="18" charset="2"/>
              <a:buBlip>
                <a:blip r:embed="rId2"/>
              </a:buBlip>
              <a:defRPr/>
            </a:pPr>
            <a:r>
              <a:rPr lang="en-US" dirty="0" smtClean="0">
                <a:solidFill>
                  <a:srgbClr val="002060"/>
                </a:solidFill>
                <a:latin typeface="Century Gothic" pitchFamily="34" charset="0"/>
              </a:rPr>
              <a:t>Use phase I and V (disappearance) </a:t>
            </a:r>
            <a:r>
              <a:rPr lang="en-US" dirty="0" err="1" smtClean="0">
                <a:solidFill>
                  <a:srgbClr val="002060"/>
                </a:solidFill>
                <a:latin typeface="Century Gothic" pitchFamily="34" charset="0"/>
              </a:rPr>
              <a:t>Korotkoff</a:t>
            </a:r>
            <a:r>
              <a:rPr lang="en-US" dirty="0" smtClean="0">
                <a:solidFill>
                  <a:srgbClr val="002060"/>
                </a:solidFill>
                <a:latin typeface="Century Gothic" pitchFamily="34" charset="0"/>
              </a:rPr>
              <a:t> sounds to identify systolic and diastolic BP, respectively.</a:t>
            </a:r>
          </a:p>
          <a:p>
            <a:pPr marL="548640" indent="-411480" eaLnBrk="1" fontAlgn="auto" hangingPunct="1">
              <a:spcAft>
                <a:spcPts val="0"/>
              </a:spcAft>
              <a:buClr>
                <a:schemeClr val="tx1">
                  <a:shade val="95000"/>
                </a:schemeClr>
              </a:buClr>
              <a:buSzPct val="100000"/>
              <a:buFont typeface="Wingdings 2"/>
              <a:buBlip>
                <a:blip r:embed="rId2"/>
              </a:buBlip>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2" descr="k5477667.jpg"/>
          <p:cNvPicPr>
            <a:picLocks noGrp="1" noChangeAspect="1"/>
          </p:cNvPicPr>
          <p:nvPr>
            <p:ph/>
          </p:nvPr>
        </p:nvPicPr>
        <p:blipFill>
          <a:blip r:embed="rId2" cstate="print"/>
          <a:srcRect/>
          <a:stretch>
            <a:fillRect/>
          </a:stretch>
        </p:blipFill>
        <p:spPr>
          <a:xfrm>
            <a:off x="1219200" y="1066800"/>
            <a:ext cx="6324600" cy="4648200"/>
          </a:xfrm>
          <a:ln cmpd="tri">
            <a:solidFill>
              <a:srgbClr val="002060"/>
            </a:solid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eaLnBrk="1" fontAlgn="auto" hangingPunct="1">
              <a:spcAft>
                <a:spcPts val="0"/>
              </a:spcAft>
              <a:defRPr/>
            </a:pPr>
            <a:r>
              <a:rPr lang="en-US" sz="4400" dirty="0" err="1" smtClean="0">
                <a:solidFill>
                  <a:srgbClr val="002060"/>
                </a:solidFill>
                <a:latin typeface="Century Gothic" pitchFamily="34" charset="0"/>
              </a:rPr>
              <a:t>Korotkoff</a:t>
            </a:r>
            <a:r>
              <a:rPr lang="en-US" sz="4400" dirty="0" smtClean="0">
                <a:solidFill>
                  <a:srgbClr val="002060"/>
                </a:solidFill>
                <a:latin typeface="Century Gothic" pitchFamily="34" charset="0"/>
              </a:rPr>
              <a:t> sounds</a:t>
            </a:r>
            <a:endParaRPr lang="en-US" dirty="0"/>
          </a:p>
        </p:txBody>
      </p:sp>
      <p:pic>
        <p:nvPicPr>
          <p:cNvPr id="29699" name="Picture 3" descr="1-2"/>
          <p:cNvPicPr>
            <a:picLocks noChangeAspect="1" noChangeArrowheads="1"/>
          </p:cNvPicPr>
          <p:nvPr/>
        </p:nvPicPr>
        <p:blipFill>
          <a:blip r:embed="rId2" cstate="print"/>
          <a:srcRect/>
          <a:stretch>
            <a:fillRect/>
          </a:stretch>
        </p:blipFill>
        <p:spPr bwMode="auto">
          <a:xfrm>
            <a:off x="5105400" y="1447800"/>
            <a:ext cx="3962400" cy="5257800"/>
          </a:xfrm>
          <a:prstGeom prst="rect">
            <a:avLst/>
          </a:prstGeom>
          <a:noFill/>
          <a:ln w="9525">
            <a:noFill/>
            <a:miter lim="800000"/>
            <a:headEnd/>
            <a:tailEnd/>
          </a:ln>
        </p:spPr>
      </p:pic>
      <p:pic>
        <p:nvPicPr>
          <p:cNvPr id="29700" name="Picture 2"/>
          <p:cNvPicPr>
            <a:picLocks noChangeAspect="1" noChangeArrowheads="1"/>
          </p:cNvPicPr>
          <p:nvPr/>
        </p:nvPicPr>
        <p:blipFill>
          <a:blip r:embed="rId3" cstate="print"/>
          <a:srcRect/>
          <a:stretch>
            <a:fillRect/>
          </a:stretch>
        </p:blipFill>
        <p:spPr bwMode="auto">
          <a:xfrm>
            <a:off x="76200" y="2133600"/>
            <a:ext cx="4843463"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p:nvPr>
        </p:nvSpPr>
        <p:spPr>
          <a:xfrm>
            <a:off x="457200" y="2057400"/>
            <a:ext cx="8229600" cy="3429000"/>
          </a:xfrm>
        </p:spPr>
        <p:txBody>
          <a:bodyPr/>
          <a:lstStyle/>
          <a:p>
            <a:pPr marL="273050" indent="-273050" algn="just" eaLnBrk="1" hangingPunct="1">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Approximately 20 to 25% of patients with mild office hypertension</a:t>
            </a:r>
          </a:p>
          <a:p>
            <a:pPr marL="273050" indent="-273050" algn="just" eaLnBrk="1" hangingPunct="1">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buSzPct val="100000"/>
              <a:buFont typeface="Wingdings 2" pitchFamily="18" charset="2"/>
              <a:buBlip>
                <a:blip r:embed="rId2"/>
              </a:buBlip>
            </a:pPr>
            <a:r>
              <a:rPr lang="en-US" altLang="en-US" sz="2400" dirty="0" smtClean="0">
                <a:solidFill>
                  <a:srgbClr val="002060"/>
                </a:solidFill>
                <a:latin typeface="Century Gothic" pitchFamily="34" charset="0"/>
                <a:cs typeface="Times New Roman" pitchFamily="18" charset="0"/>
              </a:rPr>
              <a:t>More common in elderly</a:t>
            </a:r>
          </a:p>
          <a:p>
            <a:pPr marL="273050" indent="-273050" algn="just" eaLnBrk="1" hangingPunct="1">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buSzPct val="100000"/>
              <a:buBlip>
                <a:blip r:embed="rId2"/>
              </a:buBlip>
            </a:pPr>
            <a:r>
              <a:rPr lang="en-US" altLang="en-US" sz="2400" dirty="0">
                <a:solidFill>
                  <a:srgbClr val="002060"/>
                </a:solidFill>
                <a:latin typeface="Century Gothic" pitchFamily="34" charset="0"/>
                <a:cs typeface="Times New Roman" pitchFamily="18" charset="0"/>
              </a:rPr>
              <a:t>The diagnosis of mild hypertension should not be made until the blood pressure has been measured on at least three to six visits</a:t>
            </a:r>
          </a:p>
          <a:p>
            <a:pPr marL="273050" indent="-273050" algn="just" eaLnBrk="1" hangingPunct="1">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buFontTx/>
              <a:buNone/>
            </a:pPr>
            <a:endParaRPr lang="en-US" altLang="en-US" sz="2400" dirty="0" smtClean="0">
              <a:latin typeface="Century Gothic" pitchFamily="34" charset="0"/>
              <a:cs typeface="Arial" charset="0"/>
            </a:endParaRPr>
          </a:p>
        </p:txBody>
      </p:sp>
      <p:sp>
        <p:nvSpPr>
          <p:cNvPr id="24578" name="Rectangle 2"/>
          <p:cNvSpPr>
            <a:spLocks noGrp="1" noChangeArrowheads="1"/>
          </p:cNvSpPr>
          <p:nvPr>
            <p:ph type="title" idx="4294967295"/>
          </p:nvPr>
        </p:nvSpPr>
        <p:spPr>
          <a:xfrm>
            <a:off x="1066800" y="533400"/>
            <a:ext cx="7162800" cy="6096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White Coat Hypertension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230010412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untreated-hypertension.jpg"/>
          <p:cNvPicPr>
            <a:picLocks noChangeAspect="1"/>
          </p:cNvPicPr>
          <p:nvPr/>
        </p:nvPicPr>
        <p:blipFill>
          <a:blip r:embed="rId8" cstate="print">
            <a:duotone>
              <a:schemeClr val="accent1">
                <a:shade val="45000"/>
                <a:satMod val="135000"/>
              </a:schemeClr>
              <a:prstClr val="white"/>
            </a:duotone>
          </a:blip>
          <a:stretch>
            <a:fillRect/>
          </a:stretch>
        </p:blipFill>
        <p:spPr>
          <a:xfrm>
            <a:off x="152400" y="838200"/>
            <a:ext cx="3733800" cy="5867400"/>
          </a:xfrm>
          <a:prstGeom prst="rect">
            <a:avLst/>
          </a:prstGeom>
          <a:ln w="57150">
            <a:solidFill>
              <a:schemeClr val="bg2">
                <a:lumMod val="50000"/>
              </a:schemeClr>
            </a:solidFill>
          </a:ln>
          <a:scene3d>
            <a:camera prst="orthographicFront"/>
            <a:lightRig rig="threePt" dir="t"/>
          </a:scene3d>
          <a:sp3d>
            <a:bevelT w="393700"/>
          </a:sp3d>
        </p:spPr>
      </p:pic>
      <p:sp>
        <p:nvSpPr>
          <p:cNvPr id="5" name="TextBox 4"/>
          <p:cNvSpPr txBox="1"/>
          <p:nvPr/>
        </p:nvSpPr>
        <p:spPr>
          <a:xfrm>
            <a:off x="152400" y="228600"/>
            <a:ext cx="3712876" cy="584775"/>
          </a:xfrm>
          <a:prstGeom prst="rect">
            <a:avLst/>
          </a:prstGeom>
          <a:noFill/>
        </p:spPr>
        <p:txBody>
          <a:bodyPr wrap="none">
            <a:spAutoFit/>
            <a:scene3d>
              <a:camera prst="orthographicFront"/>
              <a:lightRig rig="threePt" dir="t"/>
            </a:scene3d>
            <a:sp3d extrusionH="57150">
              <a:bevelT w="374650" h="38100" prst="angle"/>
            </a:sp3d>
          </a:bodyPr>
          <a:lstStyle/>
          <a:p>
            <a:pPr fontAlgn="auto">
              <a:spcBef>
                <a:spcPts val="0"/>
              </a:spcBef>
              <a:spcAft>
                <a:spcPts val="0"/>
              </a:spcAft>
              <a:defRPr/>
            </a:pPr>
            <a:r>
              <a:rPr lang="en-US" sz="3200" b="1" dirty="0">
                <a:gradFill>
                  <a:gsLst>
                    <a:gs pos="0">
                      <a:srgbClr val="000082"/>
                    </a:gs>
                    <a:gs pos="30000">
                      <a:srgbClr val="66008F"/>
                    </a:gs>
                    <a:gs pos="64999">
                      <a:srgbClr val="BA0066"/>
                    </a:gs>
                    <a:gs pos="89999">
                      <a:srgbClr val="FF0000"/>
                    </a:gs>
                    <a:gs pos="100000">
                      <a:srgbClr val="FF8200"/>
                    </a:gs>
                  </a:gsLst>
                  <a:lin ang="5400000" scaled="0"/>
                </a:gradFill>
                <a:effectLst>
                  <a:outerShdw blurRad="38100" dist="38100" dir="2700000" algn="tl">
                    <a:srgbClr val="000000">
                      <a:alpha val="43137"/>
                    </a:srgbClr>
                  </a:outerShdw>
                </a:effectLst>
                <a:latin typeface="Times New Roman" pitchFamily="18" charset="0"/>
                <a:cs typeface="Times New Roman" pitchFamily="18" charset="0"/>
              </a:rPr>
              <a:t>COMPLICATIONS</a:t>
            </a:r>
          </a:p>
        </p:txBody>
      </p:sp>
      <p:sp>
        <p:nvSpPr>
          <p:cNvPr id="33797" name="TextBox 6"/>
          <p:cNvSpPr txBox="1">
            <a:spLocks noChangeArrowheads="1"/>
          </p:cNvSpPr>
          <p:nvPr/>
        </p:nvSpPr>
        <p:spPr bwMode="auto">
          <a:xfrm>
            <a:off x="3124200" y="6324600"/>
            <a:ext cx="762000" cy="381000"/>
          </a:xfrm>
          <a:prstGeom prst="rect">
            <a:avLst/>
          </a:prstGeom>
          <a:solidFill>
            <a:schemeClr val="bg1"/>
          </a:solidFill>
          <a:ln w="9525">
            <a:noFill/>
            <a:miter lim="800000"/>
            <a:headEnd/>
            <a:tailEnd/>
          </a:ln>
        </p:spPr>
        <p:txBody>
          <a:bodyPr>
            <a:spAutoFit/>
          </a:bodyPr>
          <a:lstStyle/>
          <a:p>
            <a:endParaRPr lang="en-US" altLang="en-US">
              <a:latin typeface="Book Antiqua"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ross LVH"/>
          <p:cNvPicPr>
            <a:picLocks noChangeAspect="1" noChangeArrowheads="1"/>
          </p:cNvPicPr>
          <p:nvPr/>
        </p:nvPicPr>
        <p:blipFill>
          <a:blip r:embed="rId2" cstate="print"/>
          <a:srcRect/>
          <a:stretch>
            <a:fillRect/>
          </a:stretch>
        </p:blipFill>
        <p:spPr bwMode="auto">
          <a:xfrm>
            <a:off x="304800" y="152400"/>
            <a:ext cx="8610600" cy="5410200"/>
          </a:xfrm>
          <a:prstGeom prst="rect">
            <a:avLst/>
          </a:prstGeom>
          <a:noFill/>
          <a:ln w="38100">
            <a:solidFill>
              <a:srgbClr val="002060"/>
            </a:solidFill>
            <a:miter lim="800000"/>
            <a:headEnd/>
            <a:tailEnd/>
          </a:ln>
          <a:scene3d>
            <a:camera prst="orthographicFront"/>
            <a:lightRig rig="threePt" dir="t"/>
          </a:scene3d>
          <a:sp3d>
            <a:bevelT w="222250"/>
            <a:bevelB w="247650"/>
          </a:sp3d>
        </p:spPr>
      </p:pic>
      <p:sp>
        <p:nvSpPr>
          <p:cNvPr id="35843" name="Text Box 3"/>
          <p:cNvSpPr txBox="1">
            <a:spLocks noChangeArrowheads="1"/>
          </p:cNvSpPr>
          <p:nvPr/>
        </p:nvSpPr>
        <p:spPr bwMode="auto">
          <a:xfrm>
            <a:off x="0" y="5715000"/>
            <a:ext cx="9144000" cy="1016000"/>
          </a:xfrm>
          <a:prstGeom prst="rect">
            <a:avLst/>
          </a:prstGeom>
          <a:noFill/>
          <a:ln w="9525">
            <a:noFill/>
            <a:miter lim="800000"/>
            <a:headEnd/>
            <a:tailEnd/>
          </a:ln>
        </p:spPr>
        <p:txBody>
          <a:bodyPr>
            <a:spAutoFit/>
          </a:bodyPr>
          <a:lstStyle/>
          <a:p>
            <a:pPr algn="ctr">
              <a:spcBef>
                <a:spcPct val="50000"/>
              </a:spcBef>
            </a:pPr>
            <a:r>
              <a:rPr lang="en-GB" altLang="en-US" sz="2000" b="1">
                <a:solidFill>
                  <a:srgbClr val="002060"/>
                </a:solidFill>
                <a:latin typeface="Century Gothic" pitchFamily="34" charset="0"/>
                <a:cs typeface="Times New Roman" pitchFamily="18" charset="0"/>
              </a:rPr>
              <a:t>The left ventricle is markedly thickened in this patient with severe hypertension that was untreated for many years. The myocardial fibers have undergone hypertrophy.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p:nvPr>
        </p:nvSpPr>
        <p:spPr>
          <a:xfrm>
            <a:off x="152400" y="1143000"/>
            <a:ext cx="8610600" cy="2209800"/>
          </a:xfrm>
        </p:spPr>
        <p:txBody>
          <a:bodyPr/>
          <a:lstStyle/>
          <a:p>
            <a:pPr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Marked hypertension with </a:t>
            </a:r>
            <a:r>
              <a:rPr lang="en-US" altLang="en-US" sz="2400" b="1" dirty="0" err="1" smtClean="0">
                <a:solidFill>
                  <a:srgbClr val="002060"/>
                </a:solidFill>
                <a:latin typeface="Century Gothic" pitchFamily="34" charset="0"/>
                <a:cs typeface="Times New Roman" pitchFamily="18" charset="0"/>
              </a:rPr>
              <a:t>encephapapathy</a:t>
            </a:r>
            <a:r>
              <a:rPr lang="en-US" altLang="en-US" sz="2400" b="1" dirty="0" smtClean="0">
                <a:solidFill>
                  <a:srgbClr val="002060"/>
                </a:solidFill>
                <a:latin typeface="Century Gothic" pitchFamily="34" charset="0"/>
                <a:cs typeface="Times New Roman" pitchFamily="18" charset="0"/>
              </a:rPr>
              <a:t>&amp; retinal hemorrhages, exudates, or papilledema</a:t>
            </a:r>
          </a:p>
          <a:p>
            <a:pPr algn="just" eaLnBrk="1" hangingPunct="1">
              <a:lnSpc>
                <a:spcPct val="90000"/>
              </a:lnSpc>
              <a:buSzPct val="100000"/>
              <a:buFont typeface="Wingdings 2" pitchFamily="18" charset="2"/>
              <a:buBlip>
                <a:blip r:embed="rId2"/>
              </a:buBlip>
            </a:pPr>
            <a:endParaRPr lang="en-US" altLang="en-US" sz="2400" b="1" dirty="0" smtClean="0">
              <a:solidFill>
                <a:srgbClr val="002060"/>
              </a:solidFill>
              <a:latin typeface="Century Gothic" pitchFamily="34" charset="0"/>
              <a:cs typeface="Times New Roman" pitchFamily="18" charset="0"/>
            </a:endParaRPr>
          </a:p>
          <a:p>
            <a:pPr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Associated with a diastolic pressure above 120 mmHg</a:t>
            </a:r>
          </a:p>
          <a:p>
            <a:pPr algn="just" eaLnBrk="1" hangingPunct="1">
              <a:lnSpc>
                <a:spcPct val="90000"/>
              </a:lnSpc>
            </a:pPr>
            <a:endParaRPr lang="en-US" altLang="en-US" sz="2400" b="1" dirty="0" smtClean="0">
              <a:solidFill>
                <a:srgbClr val="002060"/>
              </a:solidFill>
              <a:latin typeface="Century Gothic" pitchFamily="34" charset="0"/>
              <a:cs typeface="Arial" charset="0"/>
            </a:endParaRPr>
          </a:p>
          <a:p>
            <a:pPr algn="just" eaLnBrk="1" hangingPunct="1">
              <a:lnSpc>
                <a:spcPct val="90000"/>
              </a:lnSpc>
            </a:pPr>
            <a:endParaRPr lang="en-US" altLang="en-US" sz="2400" b="1" dirty="0" smtClean="0">
              <a:solidFill>
                <a:srgbClr val="002060"/>
              </a:solidFill>
              <a:latin typeface="Century Gothic" pitchFamily="34" charset="0"/>
              <a:cs typeface="Arial" charset="0"/>
            </a:endParaRPr>
          </a:p>
          <a:p>
            <a:pPr algn="just" eaLnBrk="1" hangingPunct="1">
              <a:lnSpc>
                <a:spcPct val="90000"/>
              </a:lnSpc>
            </a:pPr>
            <a:endParaRPr lang="en-US" altLang="en-US" sz="2400" b="1" dirty="0" smtClean="0">
              <a:solidFill>
                <a:srgbClr val="002060"/>
              </a:solidFill>
              <a:latin typeface="Century Gothic" pitchFamily="34" charset="0"/>
              <a:cs typeface="Arial" charset="0"/>
            </a:endParaRPr>
          </a:p>
        </p:txBody>
      </p:sp>
      <p:sp>
        <p:nvSpPr>
          <p:cNvPr id="31746" name="Rectangle 2"/>
          <p:cNvSpPr>
            <a:spLocks noGrp="1" noChangeArrowheads="1"/>
          </p:cNvSpPr>
          <p:nvPr>
            <p:ph type="title" idx="4294967295"/>
          </p:nvPr>
        </p:nvSpPr>
        <p:spPr>
          <a:xfrm>
            <a:off x="-92149" y="304800"/>
            <a:ext cx="8931349" cy="731838"/>
          </a:xfrm>
        </p:spPr>
        <p:txBody>
          <a:bodyPr>
            <a:normAutofit fontScale="90000"/>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Malignant (Accelerated)Hypertension</a:t>
            </a:r>
          </a:p>
        </p:txBody>
      </p:sp>
      <p:sp>
        <p:nvSpPr>
          <p:cNvPr id="2" name="Rectangle 1"/>
          <p:cNvSpPr/>
          <p:nvPr/>
        </p:nvSpPr>
        <p:spPr>
          <a:xfrm>
            <a:off x="152400" y="3166774"/>
            <a:ext cx="5638800" cy="584775"/>
          </a:xfrm>
          <a:prstGeom prst="rect">
            <a:avLst/>
          </a:prstGeom>
        </p:spPr>
        <p:txBody>
          <a:bodyPr wrap="square">
            <a:spAutoFit/>
          </a:bodyPr>
          <a:lstStyle/>
          <a:p>
            <a:pPr algn="ctr" eaLnBrk="1" hangingPunct="1">
              <a:buFontTx/>
              <a:buNone/>
            </a:pPr>
            <a:r>
              <a:rPr lang="en-US" altLang="en-US" sz="3200" dirty="0">
                <a:solidFill>
                  <a:srgbClr val="FF0000"/>
                </a:solidFill>
                <a:latin typeface="Batang" pitchFamily="18" charset="-127"/>
                <a:ea typeface="Batang" pitchFamily="18" charset="-127"/>
                <a:cs typeface="Times New Roman" pitchFamily="18" charset="0"/>
              </a:rPr>
              <a:t>Hypertensive   Emergency</a:t>
            </a:r>
          </a:p>
        </p:txBody>
      </p:sp>
      <p:sp>
        <p:nvSpPr>
          <p:cNvPr id="3" name="Rectangle 2"/>
          <p:cNvSpPr/>
          <p:nvPr/>
        </p:nvSpPr>
        <p:spPr>
          <a:xfrm>
            <a:off x="373025" y="3886200"/>
            <a:ext cx="8001000" cy="1200329"/>
          </a:xfrm>
          <a:prstGeom prst="rect">
            <a:avLst/>
          </a:prstGeom>
        </p:spPr>
        <p:txBody>
          <a:bodyPr wrap="square">
            <a:spAutoFit/>
          </a:bodyPr>
          <a:lstStyle/>
          <a:p>
            <a:r>
              <a:rPr lang="en-US" altLang="en-US" sz="2400" b="1" dirty="0">
                <a:solidFill>
                  <a:srgbClr val="002060"/>
                </a:solidFill>
                <a:latin typeface="Century Gothic" pitchFamily="34" charset="0"/>
              </a:rPr>
              <a:t>Severe hypertension (diastolic blood pressure above 120 mmHg) in end organ damage (MI,STROKE,AKI,CHF</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Lecture photo.jpg"/>
          <p:cNvPicPr>
            <a:picLocks noGrp="1" noChangeAspect="1"/>
          </p:cNvPicPr>
          <p:nvPr>
            <p:ph/>
          </p:nvPr>
        </p:nvPicPr>
        <p:blipFill>
          <a:blip r:embed="rId2" cstate="print"/>
          <a:stretch>
            <a:fillRect/>
          </a:stretch>
        </p:blipFill>
        <p:spPr>
          <a:xfrm>
            <a:off x="2438400" y="188435"/>
            <a:ext cx="4495800" cy="6355006"/>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p:extLst>
              <p:ext uri="{D42A27DB-BD31-4B8C-83A1-F6EECF244321}">
                <p14:modId xmlns:p14="http://schemas.microsoft.com/office/powerpoint/2010/main" val="269954019"/>
              </p:ext>
            </p:extLst>
          </p:nvPr>
        </p:nvGraphicFramePr>
        <p:xfrm>
          <a:off x="304800" y="1220788"/>
          <a:ext cx="8458200" cy="3960813"/>
        </p:xfrm>
        <a:graphic>
          <a:graphicData uri="http://schemas.openxmlformats.org/drawingml/2006/table">
            <a:tbl>
              <a:tblPr firstRow="1" bandRow="1"/>
              <a:tblGrid>
                <a:gridCol w="1691639"/>
                <a:gridCol w="6766561"/>
              </a:tblGrid>
              <a:tr h="795411">
                <a:tc>
                  <a:txBody>
                    <a:bodyPr/>
                    <a:lstStyle/>
                    <a:p>
                      <a:pPr algn="ctr"/>
                      <a:r>
                        <a:rPr lang="en-US" sz="2000" b="1" dirty="0" smtClean="0">
                          <a:solidFill>
                            <a:srgbClr val="002060"/>
                          </a:solidFill>
                          <a:latin typeface="Century Gothic" pitchFamily="34" charset="0"/>
                        </a:rPr>
                        <a:t> </a:t>
                      </a:r>
                      <a:endParaRPr lang="en-US" sz="2000" b="1" dirty="0">
                        <a:solidFill>
                          <a:srgbClr val="002060"/>
                        </a:solidFill>
                        <a:latin typeface="Century Gothic" pitchFamily="34" charset="0"/>
                      </a:endParaRPr>
                    </a:p>
                  </a:txBody>
                  <a:tcPr marT="45724" marB="45724">
                    <a:solidFill>
                      <a:schemeClr val="tx1">
                        <a:lumMod val="50000"/>
                      </a:schemeClr>
                    </a:solidFill>
                  </a:tcPr>
                </a:tc>
                <a:tc>
                  <a:txBody>
                    <a:bodyPr/>
                    <a:lstStyle/>
                    <a:p>
                      <a:pPr algn="ctr"/>
                      <a:r>
                        <a:rPr lang="en-US" sz="2000" b="1" dirty="0" smtClean="0">
                          <a:solidFill>
                            <a:srgbClr val="002060"/>
                          </a:solidFill>
                          <a:latin typeface="Century Gothic" pitchFamily="34" charset="0"/>
                        </a:rPr>
                        <a:t>Description</a:t>
                      </a:r>
                      <a:endParaRPr lang="en-US" sz="2000" b="1" dirty="0">
                        <a:solidFill>
                          <a:srgbClr val="002060"/>
                        </a:solidFill>
                        <a:latin typeface="Century Gothic" pitchFamily="34" charset="0"/>
                      </a:endParaRPr>
                    </a:p>
                  </a:txBody>
                  <a:tcPr marT="45724" marB="45724">
                    <a:solidFill>
                      <a:schemeClr val="tx1">
                        <a:lumMod val="50000"/>
                      </a:schemeClr>
                    </a:solidFill>
                  </a:tcPr>
                </a:tc>
              </a:tr>
              <a:tr h="452464">
                <a:tc>
                  <a:txBody>
                    <a:bodyPr/>
                    <a:lstStyle/>
                    <a:p>
                      <a:pPr algn="ct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Minimal narrowing of retinal arteries</a:t>
                      </a:r>
                      <a:endParaRPr lang="en-US" sz="2000" dirty="0">
                        <a:solidFill>
                          <a:srgbClr val="002060"/>
                        </a:solidFill>
                        <a:latin typeface="Century Gothic" pitchFamily="34" charset="0"/>
                      </a:endParaRPr>
                    </a:p>
                  </a:txBody>
                  <a:tcPr marT="45724" marB="45724">
                    <a:noFill/>
                  </a:tcPr>
                </a:tc>
              </a:tr>
              <a:tr h="1005921">
                <a:tc>
                  <a:txBody>
                    <a:bodyPr/>
                    <a:lstStyle/>
                    <a:p>
                      <a:pPr algn="ctr"/>
                      <a:endParaRPr lang="en-US" sz="2000" dirty="0">
                        <a:solidFill>
                          <a:srgbClr val="002060"/>
                        </a:solidFill>
                        <a:latin typeface="Century Gothic" pitchFamily="34" charset="0"/>
                      </a:endParaRPr>
                    </a:p>
                  </a:txBody>
                  <a:tcPr marT="45724" marB="45724">
                    <a:noFill/>
                  </a:tcPr>
                </a:tc>
                <a:tc>
                  <a:txBody>
                    <a:bodyPr/>
                    <a:lstStyle/>
                    <a:p>
                      <a:r>
                        <a:rPr lang="en-US" sz="2000" dirty="0" smtClean="0">
                          <a:solidFill>
                            <a:srgbClr val="002060"/>
                          </a:solidFill>
                          <a:latin typeface="Century Gothic" pitchFamily="34" charset="0"/>
                        </a:rPr>
                        <a:t>Narrowing of retinal arteries in conjunction with regions of focal narrowing and </a:t>
                      </a:r>
                      <a:r>
                        <a:rPr lang="en-US" sz="2000" dirty="0" err="1" smtClean="0">
                          <a:solidFill>
                            <a:srgbClr val="002060"/>
                          </a:solidFill>
                          <a:latin typeface="Century Gothic" pitchFamily="34" charset="0"/>
                        </a:rPr>
                        <a:t>arterio</a:t>
                      </a:r>
                      <a:r>
                        <a:rPr lang="en-US" sz="2000" dirty="0" smtClean="0">
                          <a:solidFill>
                            <a:srgbClr val="002060"/>
                          </a:solidFill>
                          <a:latin typeface="Century Gothic" pitchFamily="34" charset="0"/>
                        </a:rPr>
                        <a:t>-venous nipping</a:t>
                      </a:r>
                      <a:endParaRPr lang="en-US" sz="2000" dirty="0">
                        <a:solidFill>
                          <a:srgbClr val="002060"/>
                        </a:solidFill>
                        <a:latin typeface="Century Gothic" pitchFamily="34" charset="0"/>
                      </a:endParaRPr>
                    </a:p>
                  </a:txBody>
                  <a:tcPr marT="45724" marB="45724">
                    <a:noFill/>
                  </a:tcPr>
                </a:tc>
              </a:tr>
              <a:tr h="701096">
                <a:tc>
                  <a:txBody>
                    <a:bodyPr/>
                    <a:lstStyle/>
                    <a:p>
                      <a:pPr algn="ctr"/>
                      <a:endParaRPr lang="en-US" sz="2000" dirty="0">
                        <a:solidFill>
                          <a:srgbClr val="002060"/>
                        </a:solidFill>
                        <a:latin typeface="Century Gothic" pitchFamily="34" charset="0"/>
                      </a:endParaRPr>
                    </a:p>
                  </a:txBody>
                  <a:tcPr marT="45724" marB="45724">
                    <a:noFill/>
                  </a:tcPr>
                </a:tc>
                <a:tc>
                  <a:txBody>
                    <a:bodyPr/>
                    <a:lstStyle/>
                    <a:p>
                      <a:r>
                        <a:rPr lang="en-US" sz="2000" baseline="0" dirty="0" smtClean="0">
                          <a:solidFill>
                            <a:srgbClr val="002060"/>
                          </a:solidFill>
                          <a:latin typeface="Century Gothic" pitchFamily="34" charset="0"/>
                        </a:rPr>
                        <a:t>retinal hemorrhages, hard exudation and cotton wool spots.</a:t>
                      </a:r>
                      <a:endParaRPr lang="en-US" sz="2000" dirty="0">
                        <a:solidFill>
                          <a:srgbClr val="002060"/>
                        </a:solidFill>
                        <a:latin typeface="Century Gothic" pitchFamily="34" charset="0"/>
                      </a:endParaRPr>
                    </a:p>
                  </a:txBody>
                  <a:tcPr marT="45724" marB="45724">
                    <a:noFill/>
                  </a:tcPr>
                </a:tc>
              </a:tr>
              <a:tr h="1005921">
                <a:tc>
                  <a:txBody>
                    <a:bodyPr/>
                    <a:lstStyle/>
                    <a:p>
                      <a:pPr algn="ctr"/>
                      <a:endParaRPr lang="en-US" sz="2000" dirty="0">
                        <a:solidFill>
                          <a:srgbClr val="002060"/>
                        </a:solidFill>
                        <a:latin typeface="Century Gothic" pitchFamily="34" charset="0"/>
                      </a:endParaRPr>
                    </a:p>
                  </a:txBody>
                  <a:tcPr marT="45724" marB="45724">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000" b="1" dirty="0" smtClean="0">
                          <a:solidFill>
                            <a:srgbClr val="002060"/>
                          </a:solidFill>
                          <a:latin typeface="Century Gothic" pitchFamily="34" charset="0"/>
                          <a:cs typeface="Times New Roman" pitchFamily="18" charset="0"/>
                        </a:rPr>
                        <a:t>papilledema</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baseline="0" dirty="0" smtClean="0">
                          <a:solidFill>
                            <a:srgbClr val="002060"/>
                          </a:solidFill>
                          <a:latin typeface="Century Gothic" pitchFamily="34" charset="0"/>
                        </a:rPr>
                        <a:t>swelling of the optic nerve head and macular star</a:t>
                      </a:r>
                      <a:endParaRPr lang="en-US" sz="2000" dirty="0">
                        <a:solidFill>
                          <a:srgbClr val="002060"/>
                        </a:solidFill>
                        <a:latin typeface="Century Gothic" pitchFamily="34" charset="0"/>
                      </a:endParaRPr>
                    </a:p>
                  </a:txBody>
                  <a:tcPr marT="45724" marB="45724">
                    <a:noFill/>
                  </a:tcPr>
                </a:tc>
              </a:tr>
            </a:tbl>
          </a:graphicData>
        </a:graphic>
      </p:graphicFrame>
      <p:sp>
        <p:nvSpPr>
          <p:cNvPr id="38934" name="TextBox 2"/>
          <p:cNvSpPr txBox="1">
            <a:spLocks noChangeArrowheads="1"/>
          </p:cNvSpPr>
          <p:nvPr/>
        </p:nvSpPr>
        <p:spPr bwMode="auto">
          <a:xfrm>
            <a:off x="152400" y="152400"/>
            <a:ext cx="8763000" cy="646113"/>
          </a:xfrm>
          <a:prstGeom prst="rect">
            <a:avLst/>
          </a:prstGeom>
          <a:noFill/>
          <a:ln w="9525">
            <a:noFill/>
            <a:miter lim="800000"/>
            <a:headEnd/>
            <a:tailEnd/>
          </a:ln>
        </p:spPr>
        <p:txBody>
          <a:bodyPr>
            <a:spAutoFit/>
          </a:bodyPr>
          <a:lstStyle/>
          <a:p>
            <a:pPr algn="ctr"/>
            <a:r>
              <a:rPr lang="en-US" altLang="en-US" sz="3600" b="1">
                <a:solidFill>
                  <a:srgbClr val="FF0000"/>
                </a:solidFill>
                <a:latin typeface="Batang" pitchFamily="18" charset="-127"/>
                <a:ea typeface="Batang" pitchFamily="18" charset="-127"/>
                <a:cs typeface="Times New Roman" pitchFamily="18" charset="0"/>
              </a:rPr>
              <a:t>HYPERTENSIVE RETINOPATHY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752600"/>
            <a:ext cx="3124200" cy="3733800"/>
          </a:xfrm>
          <a:prstGeom prst="rect">
            <a:avLst/>
          </a:prstGeom>
          <a:noFill/>
        </p:spPr>
        <p:txBody>
          <a:bodyPr>
            <a:normAutofit/>
          </a:bodyPr>
          <a:lstStyle/>
          <a:p>
            <a:pPr marL="342900" indent="-342900" algn="ctr" fontAlgn="auto">
              <a:lnSpc>
                <a:spcPct val="110000"/>
              </a:lnSpc>
              <a:spcBef>
                <a:spcPct val="50000"/>
              </a:spcBef>
              <a:spcAft>
                <a:spcPts val="0"/>
              </a:spcAft>
              <a:defRPr/>
            </a:pPr>
            <a:r>
              <a:rPr lang="en-US" sz="2800" dirty="0">
                <a:solidFill>
                  <a:srgbClr val="002060"/>
                </a:solidFill>
                <a:latin typeface="Century Gothic" pitchFamily="34" charset="0"/>
                <a:cs typeface="Times New Roman" pitchFamily="18" charset="0"/>
              </a:rPr>
              <a:t>Generalized arteriolar   constriction-seen as </a:t>
            </a:r>
            <a:r>
              <a:rPr lang="en-US" sz="2800" dirty="0">
                <a:solidFill>
                  <a:srgbClr val="FF0000"/>
                </a:solidFill>
                <a:latin typeface="Century Gothic" pitchFamily="34" charset="0"/>
                <a:cs typeface="Times New Roman" pitchFamily="18" charset="0"/>
              </a:rPr>
              <a:t>`silver wiring` </a:t>
            </a:r>
            <a:r>
              <a:rPr lang="en-US" sz="2800" dirty="0">
                <a:solidFill>
                  <a:srgbClr val="002060"/>
                </a:solidFill>
                <a:latin typeface="Century Gothic" pitchFamily="34" charset="0"/>
                <a:cs typeface="Times New Roman" pitchFamily="18" charset="0"/>
              </a:rPr>
              <a:t>and </a:t>
            </a:r>
            <a:r>
              <a:rPr lang="en-US" sz="2800" dirty="0">
                <a:solidFill>
                  <a:srgbClr val="FF0000"/>
                </a:solidFill>
                <a:latin typeface="Century Gothic" pitchFamily="34" charset="0"/>
                <a:cs typeface="Times New Roman" pitchFamily="18" charset="0"/>
              </a:rPr>
              <a:t>Vascular </a:t>
            </a:r>
            <a:r>
              <a:rPr lang="en-US" sz="2800" dirty="0" err="1">
                <a:solidFill>
                  <a:srgbClr val="FF0000"/>
                </a:solidFill>
                <a:latin typeface="Century Gothic" pitchFamily="34" charset="0"/>
                <a:cs typeface="Times New Roman" pitchFamily="18" charset="0"/>
              </a:rPr>
              <a:t>tortuosities</a:t>
            </a:r>
            <a:endParaRPr lang="en-US" sz="2800" kern="0" dirty="0">
              <a:solidFill>
                <a:srgbClr val="FF0000"/>
              </a:solidFill>
              <a:latin typeface="Century Gothic" pitchFamily="34" charset="0"/>
              <a:cs typeface="+mn-cs"/>
            </a:endParaRPr>
          </a:p>
        </p:txBody>
      </p:sp>
      <p:sp>
        <p:nvSpPr>
          <p:cNvPr id="5" name="Rectangle 2"/>
          <p:cNvSpPr txBox="1">
            <a:spLocks noChangeArrowheads="1"/>
          </p:cNvSpPr>
          <p:nvPr/>
        </p:nvSpPr>
        <p:spPr>
          <a:xfrm>
            <a:off x="228600" y="228600"/>
            <a:ext cx="8686800" cy="715963"/>
          </a:xfrm>
          <a:prstGeom prst="rect">
            <a:avLst/>
          </a:prstGeom>
          <a:noFill/>
        </p:spPr>
        <p:txBody>
          <a:bodyPr/>
          <a:lstStyle/>
          <a:p>
            <a:pPr marL="342900" indent="-342900" algn="ctr" fontAlgn="auto">
              <a:spcBef>
                <a:spcPts val="0"/>
              </a:spcBef>
              <a:spcAft>
                <a:spcPts val="0"/>
              </a:spcAft>
              <a:defRPr/>
            </a:pPr>
            <a:r>
              <a:rPr lang="en-US" sz="4000" b="1" kern="0" dirty="0">
                <a:solidFill>
                  <a:srgbClr val="FF0000"/>
                </a:solidFill>
                <a:latin typeface="Batang" pitchFamily="18" charset="-127"/>
                <a:ea typeface="Batang" pitchFamily="18" charset="-127"/>
                <a:cs typeface="Times New Roman" pitchFamily="18" charset="0"/>
              </a:rPr>
              <a:t>Hypertensive Retinopathy Grade 1</a:t>
            </a:r>
          </a:p>
        </p:txBody>
      </p:sp>
      <p:pic>
        <p:nvPicPr>
          <p:cNvPr id="49155" name="Picture 3" descr="http://www.bmii.ktu.lt:8081/unrs/images/big/HL1-1b.jpg"/>
          <p:cNvPicPr>
            <a:picLocks noChangeAspect="1" noChangeArrowheads="1"/>
          </p:cNvPicPr>
          <p:nvPr/>
        </p:nvPicPr>
        <p:blipFill>
          <a:blip r:embed="rId2" cstate="print"/>
          <a:srcRect/>
          <a:stretch>
            <a:fillRect/>
          </a:stretch>
        </p:blipFill>
        <p:spPr bwMode="auto">
          <a:xfrm>
            <a:off x="3505200" y="1447800"/>
            <a:ext cx="5181600" cy="4543426"/>
          </a:xfrm>
          <a:prstGeom prst="rect">
            <a:avLst/>
          </a:prstGeom>
          <a:noFill/>
          <a:ln w="38100">
            <a:solidFill>
              <a:srgbClr val="002060"/>
            </a:solidFill>
          </a:ln>
          <a:scene3d>
            <a:camera prst="orthographicFront"/>
            <a:lightRig rig="threePt" dir="t"/>
          </a:scene3d>
          <a:sp3d>
            <a:bevelT w="279400" prst="softRound"/>
            <a:bevelB/>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ypertensive Retinopathy (Copper Wiring)"/>
          <p:cNvPicPr>
            <a:picLocks noChangeAspect="1" noChangeArrowheads="1"/>
          </p:cNvPicPr>
          <p:nvPr/>
        </p:nvPicPr>
        <p:blipFill>
          <a:blip r:embed="rId2" cstate="print"/>
          <a:srcRect/>
          <a:stretch>
            <a:fillRect/>
          </a:stretch>
        </p:blipFill>
        <p:spPr bwMode="auto">
          <a:xfrm>
            <a:off x="381000" y="1066800"/>
            <a:ext cx="8493125" cy="5486400"/>
          </a:xfrm>
          <a:prstGeom prst="rect">
            <a:avLst/>
          </a:prstGeom>
          <a:noFill/>
          <a:ln w="9525">
            <a:noFill/>
            <a:miter lim="800000"/>
            <a:headEnd/>
            <a:tailEnd/>
          </a:ln>
        </p:spPr>
      </p:pic>
      <p:sp>
        <p:nvSpPr>
          <p:cNvPr id="3" name="Title 2"/>
          <p:cNvSpPr>
            <a:spLocks noGrp="1"/>
          </p:cNvSpPr>
          <p:nvPr>
            <p:ph type="title"/>
          </p:nvPr>
        </p:nvSpPr>
        <p:spPr>
          <a:xfrm>
            <a:off x="457200" y="0"/>
            <a:ext cx="8229600" cy="1143000"/>
          </a:xfrm>
        </p:spPr>
        <p:txBody>
          <a:bodyPr/>
          <a:lstStyle/>
          <a:p>
            <a:pPr>
              <a:defRPr/>
            </a:pPr>
            <a:r>
              <a:rPr lang="en-US" dirty="0" smtClean="0">
                <a:solidFill>
                  <a:schemeClr val="bg1"/>
                </a:solidFill>
              </a:rPr>
              <a:t>Copper wiring </a:t>
            </a:r>
            <a:endParaRPr lang="en-US" dirty="0">
              <a:solidFill>
                <a:schemeClr val="bg1"/>
              </a:solidFill>
            </a:endParaRPr>
          </a:p>
        </p:txBody>
      </p:sp>
      <p:sp>
        <p:nvSpPr>
          <p:cNvPr id="40964" name="Content Placeholder 3"/>
          <p:cNvSpPr>
            <a:spLocks noGrp="1"/>
          </p:cNvSpPr>
          <p:nvPr>
            <p:ph idx="1"/>
          </p:nvPr>
        </p:nvSpPr>
        <p:spPr/>
        <p:txBody>
          <a:bodyPr/>
          <a:lstStyle/>
          <a:p>
            <a:endParaRPr lang="en-US"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52400" y="304800"/>
            <a:ext cx="86868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2</a:t>
            </a:r>
          </a:p>
        </p:txBody>
      </p:sp>
      <p:sp>
        <p:nvSpPr>
          <p:cNvPr id="4100" name="Rectangle 3"/>
          <p:cNvSpPr>
            <a:spLocks noGrp="1" noChangeArrowheads="1"/>
          </p:cNvSpPr>
          <p:nvPr>
            <p:ph type="body" sz="half" idx="1"/>
          </p:nvPr>
        </p:nvSpPr>
        <p:spPr>
          <a:xfrm>
            <a:off x="228600" y="2438400"/>
            <a:ext cx="4033838" cy="2362200"/>
          </a:xfrm>
          <a:ln w="76200"/>
        </p:spPr>
        <p:txBody>
          <a:bodyPr>
            <a:normAutofit fontScale="92500" lnSpcReduction="10000"/>
          </a:bodyPr>
          <a:lstStyle/>
          <a:p>
            <a:pPr marL="548640" indent="-411480" algn="ctr" eaLnBrk="1" fontAlgn="auto" hangingPunct="1">
              <a:lnSpc>
                <a:spcPct val="110000"/>
              </a:lnSpc>
              <a:spcBef>
                <a:spcPct val="50000"/>
              </a:spcBef>
              <a:spcAft>
                <a:spcPts val="0"/>
              </a:spcAft>
              <a:buClr>
                <a:schemeClr val="tx1">
                  <a:shade val="95000"/>
                </a:schemeClr>
              </a:buClr>
              <a:buFontTx/>
              <a:buNone/>
              <a:defRPr/>
            </a:pPr>
            <a:r>
              <a:rPr lang="en-US" b="1" dirty="0" err="1" smtClean="0">
                <a:solidFill>
                  <a:srgbClr val="002060"/>
                </a:solidFill>
                <a:latin typeface="Century Gothic" pitchFamily="34" charset="0"/>
                <a:cs typeface="Times New Roman" pitchFamily="18" charset="0"/>
              </a:rPr>
              <a:t>Arteriovenous</a:t>
            </a:r>
            <a:r>
              <a:rPr lang="en-US" b="1" dirty="0" smtClean="0">
                <a:solidFill>
                  <a:srgbClr val="002060"/>
                </a:solidFill>
                <a:latin typeface="Century Gothic" pitchFamily="34" charset="0"/>
                <a:cs typeface="Times New Roman" pitchFamily="18" charset="0"/>
              </a:rPr>
              <a:t>  nicking in association with hypertension Grade 2 </a:t>
            </a:r>
          </a:p>
          <a:p>
            <a:pPr marL="548640" indent="-411480" algn="ctr" eaLnBrk="1" fontAlgn="auto" hangingPunct="1">
              <a:spcBef>
                <a:spcPct val="50000"/>
              </a:spcBef>
              <a:spcAft>
                <a:spcPts val="0"/>
              </a:spcAft>
              <a:buClr>
                <a:schemeClr val="tx1">
                  <a:shade val="95000"/>
                </a:schemeClr>
              </a:buClr>
              <a:buFontTx/>
              <a:buNone/>
              <a:defRPr/>
            </a:pPr>
            <a:r>
              <a:rPr lang="en-US" b="1" dirty="0" smtClean="0">
                <a:solidFill>
                  <a:srgbClr val="002060"/>
                </a:solidFill>
                <a:latin typeface="Century Gothic" pitchFamily="34" charset="0"/>
                <a:cs typeface="Times New Roman" pitchFamily="18" charset="0"/>
              </a:rPr>
              <a:t>(yellow arrow) </a:t>
            </a:r>
          </a:p>
          <a:p>
            <a:pPr marL="548640" indent="-411480" algn="ctr" eaLnBrk="1" fontAlgn="auto" hangingPunct="1">
              <a:spcAft>
                <a:spcPts val="0"/>
              </a:spcAft>
              <a:buClr>
                <a:schemeClr val="tx1">
                  <a:shade val="95000"/>
                </a:schemeClr>
              </a:buClr>
              <a:buFont typeface="Wingdings 2"/>
              <a:buChar char=""/>
              <a:defRPr/>
            </a:pPr>
            <a:endParaRPr lang="en-US" dirty="0" smtClean="0">
              <a:solidFill>
                <a:srgbClr val="002060"/>
              </a:solidFill>
              <a:latin typeface="Century Gothic" pitchFamily="34" charset="0"/>
            </a:endParaRPr>
          </a:p>
        </p:txBody>
      </p:sp>
      <p:graphicFrame>
        <p:nvGraphicFramePr>
          <p:cNvPr id="41988" name="Object 4"/>
          <p:cNvGraphicFramePr>
            <a:graphicFrameLocks noGrp="1" noChangeAspect="1"/>
          </p:cNvGraphicFramePr>
          <p:nvPr>
            <p:ph type="clipArt" sz="half" idx="2"/>
          </p:nvPr>
        </p:nvGraphicFramePr>
        <p:xfrm>
          <a:off x="4419600" y="2214563"/>
          <a:ext cx="4419600" cy="3330575"/>
        </p:xfrm>
        <a:graphic>
          <a:graphicData uri="http://schemas.openxmlformats.org/presentationml/2006/ole">
            <mc:AlternateContent xmlns:mc="http://schemas.openxmlformats.org/markup-compatibility/2006">
              <mc:Choice xmlns:v="urn:schemas-microsoft-com:vml" Requires="v">
                <p:oleObj spid="_x0000_s42076" name="Bitmap Image" r:id="rId4" imgW="4057143" imgH="3057143" progId="PBrush">
                  <p:embed/>
                </p:oleObj>
              </mc:Choice>
              <mc:Fallback>
                <p:oleObj name="Bitmap Image" r:id="rId4" imgW="4057143" imgH="3057143"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14563"/>
                        <a:ext cx="4419600" cy="3330575"/>
                      </a:xfrm>
                      <a:prstGeom prst="rect">
                        <a:avLst/>
                      </a:prstGeom>
                      <a:noFill/>
                      <a:ln w="12700">
                        <a:solidFill>
                          <a:srgbClr val="66CCFF"/>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52400" y="152400"/>
            <a:ext cx="8763000" cy="10668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3</a:t>
            </a:r>
          </a:p>
        </p:txBody>
      </p:sp>
      <p:sp>
        <p:nvSpPr>
          <p:cNvPr id="43011" name="Rectangle 3"/>
          <p:cNvSpPr>
            <a:spLocks noGrp="1" noChangeArrowheads="1"/>
          </p:cNvSpPr>
          <p:nvPr>
            <p:ph type="body" sz="half" idx="1"/>
          </p:nvPr>
        </p:nvSpPr>
        <p:spPr>
          <a:xfrm>
            <a:off x="0" y="1524000"/>
            <a:ext cx="4648200" cy="1600200"/>
          </a:xfrm>
        </p:spPr>
        <p:txBody>
          <a:bodyPr/>
          <a:lstStyle/>
          <a:p>
            <a:pPr algn="ctr" eaLnBrk="1" hangingPunct="1">
              <a:buFontTx/>
              <a:buNone/>
            </a:pPr>
            <a:r>
              <a:rPr lang="en-US" altLang="en-US" sz="2400" b="1" smtClean="0">
                <a:solidFill>
                  <a:srgbClr val="002060"/>
                </a:solidFill>
                <a:latin typeface="Century Gothic" pitchFamily="34" charset="0"/>
                <a:cs typeface="Times New Roman" pitchFamily="18" charset="0"/>
              </a:rPr>
              <a:t>Flame-shaped hemorrhage in association with severe hypertension Grade 3 (yellow arrow)</a:t>
            </a:r>
          </a:p>
        </p:txBody>
      </p:sp>
      <p:graphicFrame>
        <p:nvGraphicFramePr>
          <p:cNvPr id="43012" name="Object 15"/>
          <p:cNvGraphicFramePr>
            <a:graphicFrameLocks noGrp="1" noChangeAspect="1"/>
          </p:cNvGraphicFramePr>
          <p:nvPr>
            <p:ph type="clipArt" sz="half" idx="2"/>
          </p:nvPr>
        </p:nvGraphicFramePr>
        <p:xfrm>
          <a:off x="5110163" y="2328863"/>
          <a:ext cx="3114675" cy="3067050"/>
        </p:xfrm>
        <a:graphic>
          <a:graphicData uri="http://schemas.openxmlformats.org/presentationml/2006/ole">
            <mc:AlternateContent xmlns:mc="http://schemas.openxmlformats.org/markup-compatibility/2006">
              <mc:Choice xmlns:v="urn:schemas-microsoft-com:vml" Requires="v">
                <p:oleObj spid="_x0000_s43100" name="Bitmap Image" r:id="rId4" imgW="3115110" imgH="3067478" progId="PBrush">
                  <p:embed/>
                </p:oleObj>
              </mc:Choice>
              <mc:Fallback>
                <p:oleObj name="Bitmap Image" r:id="rId4" imgW="3115110" imgH="3067478"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0163" y="2328863"/>
                        <a:ext cx="3114675" cy="3067050"/>
                      </a:xfrm>
                      <a:prstGeom prst="rect">
                        <a:avLst/>
                      </a:prstGeom>
                      <a:noFill/>
                      <a:ln w="12700">
                        <a:solidFill>
                          <a:srgbClr val="FF7C8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3" name="Text Box 5"/>
          <p:cNvSpPr txBox="1">
            <a:spLocks noChangeArrowheads="1"/>
          </p:cNvSpPr>
          <p:nvPr/>
        </p:nvSpPr>
        <p:spPr bwMode="auto">
          <a:xfrm>
            <a:off x="0" y="2603500"/>
            <a:ext cx="2362200" cy="581025"/>
          </a:xfrm>
          <a:prstGeom prst="rect">
            <a:avLst/>
          </a:prstGeom>
          <a:noFill/>
          <a:ln w="12700">
            <a:noFill/>
            <a:miter lim="800000"/>
            <a:headEnd/>
            <a:tailEnd/>
          </a:ln>
        </p:spPr>
        <p:txBody>
          <a:bodyPr>
            <a:spAutoFit/>
          </a:bodyPr>
          <a:lstStyle/>
          <a:p>
            <a:pPr eaLnBrk="0" hangingPunct="0">
              <a:spcBef>
                <a:spcPct val="50000"/>
              </a:spcBef>
            </a:pPr>
            <a:r>
              <a:rPr lang="en-US" altLang="en-US" sz="1600">
                <a:solidFill>
                  <a:schemeClr val="bg1"/>
                </a:solidFill>
                <a:latin typeface="Verdana" pitchFamily="34" charset="0"/>
              </a:rPr>
              <a:t/>
            </a:r>
            <a:br>
              <a:rPr lang="en-US" altLang="en-US" sz="1600">
                <a:solidFill>
                  <a:schemeClr val="bg1"/>
                </a:solidFill>
                <a:latin typeface="Verdana" pitchFamily="34" charset="0"/>
              </a:rPr>
            </a:br>
            <a:endParaRPr lang="en-US" altLang="en-US" sz="1600">
              <a:solidFill>
                <a:schemeClr val="bg1"/>
              </a:solidFill>
              <a:latin typeface="Verdana" pitchFamily="34" charset="0"/>
            </a:endParaRPr>
          </a:p>
        </p:txBody>
      </p:sp>
      <p:pic>
        <p:nvPicPr>
          <p:cNvPr id="126980" name="Picture 4" descr="http://www.mrcophth.com/retinalvasculardisorders/hypertensiveretinopathy.jpg"/>
          <p:cNvPicPr>
            <a:picLocks noChangeAspect="1" noChangeArrowheads="1"/>
          </p:cNvPicPr>
          <p:nvPr/>
        </p:nvPicPr>
        <p:blipFill>
          <a:blip r:embed="rId6" cstate="print"/>
          <a:srcRect/>
          <a:stretch>
            <a:fillRect/>
          </a:stretch>
        </p:blipFill>
        <p:spPr bwMode="auto">
          <a:xfrm>
            <a:off x="457200" y="3429000"/>
            <a:ext cx="4038600" cy="3048000"/>
          </a:xfrm>
          <a:prstGeom prst="rect">
            <a:avLst/>
          </a:prstGeom>
          <a:noFill/>
          <a:ln w="38100">
            <a:solidFill>
              <a:srgbClr val="002060"/>
            </a:solidFill>
          </a:ln>
          <a:scene3d>
            <a:camera prst="orthographicFront"/>
            <a:lightRig rig="threePt" dir="t"/>
          </a:scene3d>
          <a:sp3d>
            <a:bevelT w="158750" h="120650"/>
            <a:bevelB w="241300" h="158750"/>
          </a:sp3d>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458200" cy="762000"/>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Hypertensive Retinopathy Grade 4</a:t>
            </a:r>
          </a:p>
        </p:txBody>
      </p:sp>
      <p:sp>
        <p:nvSpPr>
          <p:cNvPr id="3076" name="Rectangle 3"/>
          <p:cNvSpPr>
            <a:spLocks noGrp="1" noChangeArrowheads="1"/>
          </p:cNvSpPr>
          <p:nvPr>
            <p:ph type="body" sz="half" idx="1"/>
          </p:nvPr>
        </p:nvSpPr>
        <p:spPr>
          <a:xfrm>
            <a:off x="304800" y="1219200"/>
            <a:ext cx="4572000" cy="2209800"/>
          </a:xfrm>
        </p:spPr>
        <p:txBody>
          <a:bodyPr>
            <a:normAutofit lnSpcReduction="10000"/>
          </a:bodyPr>
          <a:lstStyle/>
          <a:p>
            <a:pPr marL="548640" indent="-411480" algn="just" eaLnBrk="1" fontAlgn="auto" hangingPunct="1">
              <a:lnSpc>
                <a:spcPct val="90000"/>
              </a:lnSpc>
              <a:spcAft>
                <a:spcPts val="0"/>
              </a:spcAft>
              <a:buClr>
                <a:schemeClr val="tx1">
                  <a:shade val="95000"/>
                </a:schemeClr>
              </a:buClr>
              <a:buFont typeface="Wingdings 2"/>
              <a:buNone/>
              <a:defRPr/>
            </a:pPr>
            <a:r>
              <a:rPr lang="en-US" sz="2400" b="1" dirty="0" smtClean="0">
                <a:solidFill>
                  <a:srgbClr val="002060"/>
                </a:solidFill>
                <a:latin typeface="Century Gothic" pitchFamily="34" charset="0"/>
                <a:cs typeface="Times New Roman" pitchFamily="18" charset="0"/>
              </a:rPr>
              <a:t>	</a:t>
            </a:r>
            <a:r>
              <a:rPr lang="en-US" sz="2400" b="1" dirty="0" err="1" smtClean="0">
                <a:solidFill>
                  <a:srgbClr val="002060"/>
                </a:solidFill>
                <a:latin typeface="Century Gothic" pitchFamily="34" charset="0"/>
                <a:cs typeface="Times New Roman" pitchFamily="18" charset="0"/>
              </a:rPr>
              <a:t>Papilledema</a:t>
            </a:r>
            <a:r>
              <a:rPr lang="en-US" sz="2400" b="1" dirty="0" smtClean="0">
                <a:solidFill>
                  <a:srgbClr val="002060"/>
                </a:solidFill>
                <a:latin typeface="Century Gothic" pitchFamily="34" charset="0"/>
                <a:cs typeface="Times New Roman" pitchFamily="18" charset="0"/>
              </a:rPr>
              <a:t> from malignant hypertension. There is blurring of the borders of the optic disk with hemorrhages (yellow arrows) and exudates (white arrow)</a:t>
            </a:r>
          </a:p>
        </p:txBody>
      </p:sp>
      <p:graphicFrame>
        <p:nvGraphicFramePr>
          <p:cNvPr id="44036" name="Object 15"/>
          <p:cNvGraphicFramePr>
            <a:graphicFrameLocks noGrp="1" noChangeAspect="1"/>
          </p:cNvGraphicFramePr>
          <p:nvPr>
            <p:ph type="clipArt" sz="half" idx="2"/>
          </p:nvPr>
        </p:nvGraphicFramePr>
        <p:xfrm>
          <a:off x="5257800" y="1946275"/>
          <a:ext cx="3657600" cy="3727450"/>
        </p:xfrm>
        <a:graphic>
          <a:graphicData uri="http://schemas.openxmlformats.org/presentationml/2006/ole">
            <mc:AlternateContent xmlns:mc="http://schemas.openxmlformats.org/markup-compatibility/2006">
              <mc:Choice xmlns:v="urn:schemas-microsoft-com:vml" Requires="v">
                <p:oleObj spid="_x0000_s44124" name="Bitmap Image" r:id="rId4" imgW="3000000" imgH="3057143" progId="PBrush">
                  <p:embed/>
                </p:oleObj>
              </mc:Choice>
              <mc:Fallback>
                <p:oleObj name="Bitmap Image" r:id="rId4" imgW="3000000" imgH="3057143" progId="PBrush">
                  <p:embed/>
                  <p:pic>
                    <p:nvPicPr>
                      <p:cNvPr id="0" name="Object 1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946275"/>
                        <a:ext cx="3657600" cy="3727450"/>
                      </a:xfrm>
                      <a:prstGeom prst="rect">
                        <a:avLst/>
                      </a:prstGeom>
                      <a:noFill/>
                      <a:ln w="76200">
                        <a:solidFill>
                          <a:schemeClr val="bg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4037" name="Picture 7" descr="http://www.mrcophth.com/retinalvasculardisorders/malignanthypertension.jpg"/>
          <p:cNvPicPr>
            <a:picLocks noChangeAspect="1" noChangeArrowheads="1"/>
          </p:cNvPicPr>
          <p:nvPr/>
        </p:nvPicPr>
        <p:blipFill>
          <a:blip r:embed="rId6" cstate="print"/>
          <a:srcRect/>
          <a:stretch>
            <a:fillRect/>
          </a:stretch>
        </p:blipFill>
        <p:spPr bwMode="auto">
          <a:xfrm>
            <a:off x="1066800" y="3581400"/>
            <a:ext cx="3276600" cy="3048000"/>
          </a:xfrm>
          <a:prstGeom prst="rect">
            <a:avLst/>
          </a:prstGeom>
          <a:noFill/>
          <a:ln w="57150">
            <a:solidFill>
              <a:srgbClr val="00206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p:nvPr>
        </p:nvSpPr>
        <p:spPr>
          <a:xfrm>
            <a:off x="457200" y="1524000"/>
            <a:ext cx="8229600" cy="5029200"/>
          </a:xfrm>
        </p:spPr>
        <p:txBody>
          <a:bodyPr/>
          <a:lstStyle/>
          <a:p>
            <a:pPr marL="273050" indent="-273050" algn="just" eaLnBrk="1" hangingPunct="1">
              <a:lnSpc>
                <a:spcPct val="90000"/>
              </a:lnSpc>
              <a:buFont typeface="Wingdings 2" pitchFamily="18" charset="2"/>
              <a:buNone/>
            </a:pPr>
            <a:r>
              <a:rPr lang="en-US" altLang="en-US" sz="2400" b="1" dirty="0" smtClean="0">
                <a:solidFill>
                  <a:srgbClr val="C00000"/>
                </a:solidFill>
                <a:latin typeface="Century Gothic" pitchFamily="34" charset="0"/>
                <a:cs typeface="Arial" charset="0"/>
              </a:rPr>
              <a:t>Clinical Presentations:</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Asymptomatic</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Headache</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Epistaxis</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Chest  discomfort</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Symptom of complications</a:t>
            </a:r>
          </a:p>
          <a:p>
            <a:pPr marL="273050" indent="-273050" algn="just" eaLnBrk="1" hangingPunct="1">
              <a:lnSpc>
                <a:spcPct val="90000"/>
              </a:lnSpc>
              <a:buFont typeface="Wingdings 2" pitchFamily="18" charset="2"/>
              <a:buNone/>
            </a:pPr>
            <a:endParaRPr lang="en-US" altLang="en-US" sz="2400" b="1" dirty="0" smtClean="0">
              <a:latin typeface="Century Gothic" pitchFamily="34" charset="0"/>
              <a:cs typeface="Arial" charset="0"/>
            </a:endParaRPr>
          </a:p>
          <a:p>
            <a:pPr marL="273050" indent="-273050" algn="just" eaLnBrk="1" hangingPunct="1">
              <a:lnSpc>
                <a:spcPct val="90000"/>
              </a:lnSpc>
              <a:buFontTx/>
              <a:buNone/>
            </a:pPr>
            <a:r>
              <a:rPr lang="en-US" altLang="en-US" sz="2400" b="1" dirty="0" smtClean="0">
                <a:solidFill>
                  <a:srgbClr val="C00000"/>
                </a:solidFill>
                <a:latin typeface="Century Gothic" pitchFamily="34" charset="0"/>
                <a:cs typeface="Arial" charset="0"/>
              </a:rPr>
              <a:t>Screening:</a:t>
            </a:r>
          </a:p>
          <a:p>
            <a:pPr marL="273050" indent="-273050" algn="just" eaLnBrk="1" hangingPunct="1">
              <a:lnSpc>
                <a:spcPct val="90000"/>
              </a:lnSpc>
              <a:buSzPct val="100000"/>
              <a:buFont typeface="Wingdings 2" pitchFamily="18" charset="2"/>
              <a:buBlip>
                <a:blip r:embed="rId2"/>
              </a:buBlip>
            </a:pPr>
            <a:r>
              <a:rPr lang="en-US" altLang="en-US" sz="2400" b="1" dirty="0" smtClean="0">
                <a:solidFill>
                  <a:srgbClr val="002060"/>
                </a:solidFill>
                <a:latin typeface="Century Gothic" pitchFamily="34" charset="0"/>
                <a:cs typeface="Times New Roman" pitchFamily="18" charset="0"/>
              </a:rPr>
              <a:t>Every two years for persons with systolic and diastolic pressures below 120 mmHg and 80 mmHg</a:t>
            </a:r>
          </a:p>
          <a:p>
            <a:pPr marL="273050" indent="-273050" algn="just" eaLnBrk="1" hangingPunct="1">
              <a:lnSpc>
                <a:spcPct val="90000"/>
              </a:lnSpc>
              <a:buSzPct val="100000"/>
              <a:buBlip>
                <a:blip r:embed="rId2"/>
              </a:buBlip>
            </a:pPr>
            <a:r>
              <a:rPr lang="en-US" altLang="en-US" sz="2400" b="1" dirty="0" smtClean="0">
                <a:solidFill>
                  <a:srgbClr val="002060"/>
                </a:solidFill>
                <a:latin typeface="Century Gothic" pitchFamily="34" charset="0"/>
                <a:cs typeface="Times New Roman" pitchFamily="18" charset="0"/>
              </a:rPr>
              <a:t>Yearly for persons high risk </a:t>
            </a:r>
            <a:r>
              <a:rPr lang="en-US" altLang="en-US" b="1" dirty="0" smtClean="0">
                <a:solidFill>
                  <a:srgbClr val="002060"/>
                </a:solidFill>
                <a:latin typeface="Century Gothic" pitchFamily="34" charset="0"/>
                <a:cs typeface="Times New Roman" pitchFamily="18" charset="0"/>
              </a:rPr>
              <a:t>or </a:t>
            </a:r>
            <a:r>
              <a:rPr lang="en-US" b="1" dirty="0" smtClean="0">
                <a:solidFill>
                  <a:srgbClr val="002060"/>
                </a:solidFill>
                <a:latin typeface="Century Gothic" pitchFamily="34" charset="0"/>
              </a:rPr>
              <a:t>High-normal </a:t>
            </a:r>
            <a:r>
              <a:rPr lang="en-US" b="1" dirty="0">
                <a:solidFill>
                  <a:srgbClr val="002060"/>
                </a:solidFill>
                <a:latin typeface="Century Gothic" pitchFamily="34" charset="0"/>
              </a:rPr>
              <a:t>blood </a:t>
            </a:r>
            <a:r>
              <a:rPr lang="en-US" b="1" dirty="0" smtClean="0">
                <a:solidFill>
                  <a:srgbClr val="002060"/>
                </a:solidFill>
                <a:latin typeface="Century Gothic" pitchFamily="34" charset="0"/>
              </a:rPr>
              <a:t>pressure(</a:t>
            </a:r>
            <a:r>
              <a:rPr lang="en-US" dirty="0" smtClean="0">
                <a:solidFill>
                  <a:srgbClr val="002060"/>
                </a:solidFill>
                <a:latin typeface="Century Gothic" pitchFamily="34" charset="0"/>
              </a:rPr>
              <a:t>130-139 or 85-89)</a:t>
            </a:r>
            <a:endParaRPr lang="en-US" dirty="0">
              <a:solidFill>
                <a:srgbClr val="002060"/>
              </a:solidFill>
              <a:latin typeface="Century Gothic" pitchFamily="34" charset="0"/>
            </a:endParaRPr>
          </a:p>
          <a:p>
            <a:pPr marL="273050" indent="-273050" algn="just" eaLnBrk="1" hangingPunct="1">
              <a:lnSpc>
                <a:spcPct val="90000"/>
              </a:lnSpc>
              <a:buSzPct val="100000"/>
              <a:buBlip>
                <a:blip r:embed="rId2"/>
              </a:buBlip>
            </a:pPr>
            <a:endParaRPr lang="en-US" b="1" dirty="0">
              <a:solidFill>
                <a:srgbClr val="002060"/>
              </a:solidFill>
              <a:latin typeface="Century Gothic" pitchFamily="34" charset="0"/>
            </a:endParaRPr>
          </a:p>
          <a:p>
            <a:pPr marL="273050" indent="-273050" algn="just" eaLnBrk="1" hangingPunct="1">
              <a:lnSpc>
                <a:spcPct val="90000"/>
              </a:lnSpc>
              <a:buSzPct val="100000"/>
              <a:buFont typeface="Wingdings 2" pitchFamily="18" charset="2"/>
              <a:buBlip>
                <a:blip r:embed="rId2"/>
              </a:buBlip>
            </a:pPr>
            <a:endParaRPr lang="en-US" altLang="en-US" sz="2400" dirty="0" smtClean="0">
              <a:solidFill>
                <a:srgbClr val="002060"/>
              </a:solidFill>
              <a:latin typeface="Century Gothic" pitchFamily="34" charset="0"/>
              <a:cs typeface="Times New Roman" pitchFamily="18" charset="0"/>
            </a:endParaRPr>
          </a:p>
          <a:p>
            <a:pPr marL="273050" indent="-273050" algn="just" eaLnBrk="1" hangingPunct="1">
              <a:lnSpc>
                <a:spcPct val="90000"/>
              </a:lnSpc>
              <a:buFont typeface="Wingdings" pitchFamily="2" charset="2"/>
              <a:buChar char=""/>
            </a:pPr>
            <a:endParaRPr lang="en-US" altLang="en-US" sz="2400" dirty="0" smtClean="0">
              <a:latin typeface="Century Gothic" pitchFamily="34" charset="0"/>
              <a:cs typeface="Arial" charset="0"/>
            </a:endParaRPr>
          </a:p>
          <a:p>
            <a:pPr marL="273050" indent="-273050" algn="just" eaLnBrk="1" hangingPunct="1">
              <a:lnSpc>
                <a:spcPct val="90000"/>
              </a:lnSpc>
              <a:buFont typeface="Wingdings" pitchFamily="2" charset="2"/>
              <a:buChar char=""/>
            </a:pPr>
            <a:endParaRPr lang="en-US" altLang="en-US" sz="2400" dirty="0" smtClean="0">
              <a:latin typeface="Century Gothic" pitchFamily="34" charset="0"/>
              <a:cs typeface="Arial" charset="0"/>
            </a:endParaRPr>
          </a:p>
        </p:txBody>
      </p:sp>
      <p:sp>
        <p:nvSpPr>
          <p:cNvPr id="32770" name="Rectangle 2"/>
          <p:cNvSpPr>
            <a:spLocks noGrp="1" noChangeArrowheads="1"/>
          </p:cNvSpPr>
          <p:nvPr>
            <p:ph type="title" idx="4294967295"/>
          </p:nvPr>
        </p:nvSpPr>
        <p:spPr>
          <a:xfrm>
            <a:off x="762000" y="304800"/>
            <a:ext cx="7162800" cy="731838"/>
          </a:xfrm>
        </p:spPr>
        <p:txBody>
          <a:bodyPr/>
          <a:lstStyle/>
          <a:p>
            <a:pPr marL="838200" indent="-838200"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Diagnosis Hypertension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ChangeArrowheads="1"/>
          </p:cNvSpPr>
          <p:nvPr/>
        </p:nvSpPr>
        <p:spPr bwMode="auto">
          <a:xfrm>
            <a:off x="533400" y="1828800"/>
            <a:ext cx="8153400" cy="4246563"/>
          </a:xfrm>
          <a:prstGeom prst="rect">
            <a:avLst/>
          </a:prstGeom>
          <a:noFill/>
          <a:ln w="9525">
            <a:noFill/>
            <a:miter lim="800000"/>
            <a:headEnd/>
            <a:tailEnd/>
          </a:ln>
        </p:spPr>
        <p:txBody>
          <a:bodyPr>
            <a:spAutoFit/>
          </a:bodyPr>
          <a:lstStyle/>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Confirm the diagnosis of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Detect causes of secondary hypertension</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Assess CV risk</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Organ damage</a:t>
            </a:r>
          </a:p>
          <a:p>
            <a:pPr marL="514350" indent="-514350">
              <a:lnSpc>
                <a:spcPct val="150000"/>
              </a:lnSpc>
              <a:buFont typeface="Lucida Sans" pitchFamily="34" charset="0"/>
              <a:buAutoNum type="arabicPeriod"/>
            </a:pPr>
            <a:r>
              <a:rPr lang="en-US" altLang="en-US" sz="3000">
                <a:solidFill>
                  <a:srgbClr val="002060"/>
                </a:solidFill>
                <a:latin typeface="Century Gothic" pitchFamily="34" charset="0"/>
              </a:rPr>
              <a:t>Concomitant clinical conditions.</a:t>
            </a:r>
          </a:p>
        </p:txBody>
      </p:sp>
      <p:sp>
        <p:nvSpPr>
          <p:cNvPr id="4" name="Rectangle 2"/>
          <p:cNvSpPr txBox="1">
            <a:spLocks noChangeArrowheads="1"/>
          </p:cNvSpPr>
          <p:nvPr/>
        </p:nvSpPr>
        <p:spPr>
          <a:xfrm>
            <a:off x="1293813" y="533400"/>
            <a:ext cx="6630987" cy="550863"/>
          </a:xfrm>
          <a:prstGeom prst="rect">
            <a:avLst/>
          </a:prstGeom>
        </p:spPr>
        <p:txBody>
          <a:bodyPr anchor="ctr">
            <a:scene3d>
              <a:camera prst="orthographicFront"/>
              <a:lightRig rig="soft" dir="t">
                <a:rot lat="0" lon="0" rev="16800000"/>
              </a:lightRig>
            </a:scene3d>
            <a:sp3d prstMaterial="softEdge">
              <a:bevelT w="38100" h="38100"/>
            </a:sp3d>
          </a:bodyPr>
          <a:lstStyle/>
          <a:p>
            <a:pPr algn="ctr" fontAlgn="auto">
              <a:spcAft>
                <a:spcPts val="0"/>
              </a:spcAft>
              <a:defRPr/>
            </a:pPr>
            <a:r>
              <a:rPr lang="en-US" sz="4000" b="1" dirty="0">
                <a:ln w="6350">
                  <a:noFill/>
                </a:ln>
                <a:solidFill>
                  <a:srgbClr val="FF0000"/>
                </a:solidFill>
                <a:latin typeface="Batang" pitchFamily="18" charset="-127"/>
                <a:ea typeface="Batang" pitchFamily="18" charset="-127"/>
                <a:cs typeface="Times New Roman" pitchFamily="18" charset="0"/>
              </a:rPr>
              <a:t>Physical Examination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u4"/>
          <p:cNvPicPr>
            <a:picLocks noGrp="1" noChangeAspect="1" noChangeArrowheads="1"/>
          </p:cNvPicPr>
          <p:nvPr>
            <p:ph/>
          </p:nvPr>
        </p:nvPicPr>
        <p:blipFill>
          <a:blip r:embed="rId2" cstate="print">
            <a:duotone>
              <a:prstClr val="black"/>
              <a:schemeClr val="accent1">
                <a:tint val="45000"/>
                <a:satMod val="400000"/>
              </a:schemeClr>
            </a:duotone>
          </a:blip>
          <a:stretch>
            <a:fillRect/>
          </a:stretch>
        </p:blipFill>
        <p:spPr>
          <a:xfrm>
            <a:off x="1676400" y="1"/>
            <a:ext cx="6305550" cy="6858000"/>
          </a:xfrm>
          <a:ln w="25400" cmpd="db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2600" y="0"/>
            <a:ext cx="6019800" cy="762000"/>
          </a:xfrm>
        </p:spPr>
        <p:txBody>
          <a:bodyPr/>
          <a:lstStyle/>
          <a:p>
            <a:pPr eaLnBrk="1" fontAlgn="auto" hangingPunct="1">
              <a:spcAft>
                <a:spcPts val="0"/>
              </a:spcAft>
              <a:defRPr/>
            </a:pPr>
            <a:r>
              <a:rPr lang="en-US" sz="4000" dirty="0" smtClean="0">
                <a:solidFill>
                  <a:srgbClr val="C00000"/>
                </a:solidFill>
                <a:effectLst/>
                <a:latin typeface="Batang" pitchFamily="18" charset="-127"/>
                <a:ea typeface="Batang" pitchFamily="18" charset="-127"/>
                <a:cs typeface="Times New Roman" pitchFamily="18" charset="0"/>
              </a:rPr>
              <a:t>Laboratory Tests</a:t>
            </a:r>
          </a:p>
        </p:txBody>
      </p:sp>
      <p:sp>
        <p:nvSpPr>
          <p:cNvPr id="48131" name="Text Box 3"/>
          <p:cNvSpPr txBox="1">
            <a:spLocks noChangeArrowheads="1"/>
          </p:cNvSpPr>
          <p:nvPr/>
        </p:nvSpPr>
        <p:spPr bwMode="auto">
          <a:xfrm>
            <a:off x="228600" y="1001713"/>
            <a:ext cx="8585200" cy="5508625"/>
          </a:xfrm>
          <a:prstGeom prst="rect">
            <a:avLst/>
          </a:prstGeom>
          <a:noFill/>
          <a:ln w="9525">
            <a:noFill/>
            <a:miter lim="800000"/>
            <a:headEnd/>
            <a:tailEnd/>
          </a:ln>
        </p:spPr>
        <p:txBody>
          <a:bodyPr>
            <a:spAutoFit/>
          </a:bodyPr>
          <a:lstStyle/>
          <a:p>
            <a:pPr marL="227013" indent="-227013">
              <a:buFontTx/>
              <a:buBlip>
                <a:blip r:embed="rId3"/>
              </a:buBlip>
              <a:tabLst>
                <a:tab pos="568325" algn="l"/>
              </a:tabLst>
            </a:pPr>
            <a:r>
              <a:rPr lang="en-US" altLang="en-US" sz="2200" b="1" dirty="0">
                <a:solidFill>
                  <a:srgbClr val="002060"/>
                </a:solidFill>
                <a:latin typeface="Century Gothic" pitchFamily="34" charset="0"/>
                <a:cs typeface="Times New Roman" pitchFamily="18" charset="0"/>
              </a:rPr>
              <a:t>Routine Tests</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Electrocardiogram</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Urinalysis </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Serum sodium, serum potassium, creatinine, or the corresponding estimated GFR, and </a:t>
            </a:r>
            <a:r>
              <a:rPr lang="en-US" altLang="en-US" sz="2200" b="1" dirty="0" err="1" smtClean="0">
                <a:solidFill>
                  <a:srgbClr val="002060"/>
                </a:solidFill>
                <a:latin typeface="Century Gothic" pitchFamily="34" charset="0"/>
                <a:cs typeface="Times New Roman" pitchFamily="18" charset="0"/>
              </a:rPr>
              <a:t>calcium,uric</a:t>
            </a:r>
            <a:r>
              <a:rPr lang="en-US" altLang="en-US" sz="2200" b="1" dirty="0" smtClean="0">
                <a:solidFill>
                  <a:srgbClr val="002060"/>
                </a:solidFill>
                <a:latin typeface="Century Gothic" pitchFamily="34" charset="0"/>
                <a:cs typeface="Times New Roman" pitchFamily="18" charset="0"/>
              </a:rPr>
              <a:t> acid</a:t>
            </a:r>
            <a:endParaRPr lang="en-US" altLang="en-US" sz="2200" b="1" dirty="0">
              <a:solidFill>
                <a:srgbClr val="002060"/>
              </a:solidFill>
              <a:latin typeface="Century Gothic" pitchFamily="34" charset="0"/>
              <a:cs typeface="Times New Roman" pitchFamily="18" charset="0"/>
            </a:endParaRP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Blood glucose, and hematocrit </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Lipid profile, after 9- to 12-hour fast, that includes high density and low-density lipoprotein cholesterol, and triglycerides  </a:t>
            </a:r>
          </a:p>
          <a:p>
            <a:pPr marL="684213" lvl="1" indent="-227013">
              <a:tabLst>
                <a:tab pos="568325" algn="l"/>
              </a:tabLst>
            </a:pPr>
            <a:endParaRPr lang="en-US" altLang="en-US" sz="2200" b="1" dirty="0">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dirty="0">
                <a:solidFill>
                  <a:srgbClr val="002060"/>
                </a:solidFill>
                <a:latin typeface="Century Gothic" pitchFamily="34" charset="0"/>
                <a:cs typeface="Times New Roman" pitchFamily="18" charset="0"/>
              </a:rPr>
              <a:t>Optional tests </a:t>
            </a:r>
          </a:p>
          <a:p>
            <a:pPr marL="684213" lvl="1" indent="-227013">
              <a:buFontTx/>
              <a:buBlip>
                <a:blip r:embed="rId4"/>
              </a:buBlip>
              <a:tabLst>
                <a:tab pos="568325" algn="l"/>
              </a:tabLst>
            </a:pPr>
            <a:r>
              <a:rPr lang="en-US" altLang="en-US" sz="2200" b="1" dirty="0">
                <a:solidFill>
                  <a:srgbClr val="002060"/>
                </a:solidFill>
                <a:latin typeface="Century Gothic" pitchFamily="34" charset="0"/>
                <a:cs typeface="Times New Roman" pitchFamily="18" charset="0"/>
              </a:rPr>
              <a:t>Measurement of urinary albumin excretion or albumin/creatinine ratio  </a:t>
            </a:r>
          </a:p>
          <a:p>
            <a:pPr marL="227013" indent="-227013">
              <a:buFont typeface="Arial" charset="0"/>
              <a:buChar char="•"/>
              <a:tabLst>
                <a:tab pos="568325" algn="l"/>
              </a:tabLst>
            </a:pPr>
            <a:endParaRPr lang="en-US" altLang="en-US" sz="2200" b="1" dirty="0">
              <a:solidFill>
                <a:srgbClr val="002060"/>
              </a:solidFill>
              <a:latin typeface="Century Gothic" pitchFamily="34" charset="0"/>
              <a:cs typeface="Times New Roman" pitchFamily="18" charset="0"/>
            </a:endParaRPr>
          </a:p>
          <a:p>
            <a:pPr marL="227013" indent="-227013">
              <a:buFontTx/>
              <a:buBlip>
                <a:blip r:embed="rId3"/>
              </a:buBlip>
              <a:tabLst>
                <a:tab pos="568325" algn="l"/>
              </a:tabLst>
            </a:pPr>
            <a:r>
              <a:rPr lang="en-US" altLang="en-US" sz="2200" b="1" dirty="0">
                <a:solidFill>
                  <a:srgbClr val="002060"/>
                </a:solidFill>
                <a:latin typeface="Century Gothic" pitchFamily="34" charset="0"/>
                <a:cs typeface="Times New Roman" pitchFamily="18" charset="0"/>
              </a:rPr>
              <a:t>More extensive testing for identifiable causes is not generally indicated unless BP control is not achieved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p:cNvSpPr txBox="1">
            <a:spLocks noChangeArrowheads="1"/>
          </p:cNvSpPr>
          <p:nvPr/>
        </p:nvSpPr>
        <p:spPr bwMode="auto">
          <a:xfrm>
            <a:off x="135775" y="228600"/>
            <a:ext cx="8915400" cy="7478970"/>
          </a:xfrm>
          <a:prstGeom prst="rect">
            <a:avLst/>
          </a:prstGeom>
          <a:noFill/>
          <a:ln w="9525">
            <a:noFill/>
            <a:miter lim="800000"/>
            <a:headEnd/>
            <a:tailEnd/>
          </a:ln>
        </p:spPr>
        <p:txBody>
          <a:bodyPr>
            <a:spAutoFit/>
            <a:scene3d>
              <a:camera prst="orthographicFront"/>
              <a:lightRig rig="threePt" dir="t"/>
            </a:scene3d>
            <a:sp3d extrusionH="57150">
              <a:bevelT w="254000" h="38100"/>
            </a:sp3d>
          </a:bodyPr>
          <a:lstStyle/>
          <a:p>
            <a:pPr algn="ctr" fontAlgn="auto">
              <a:spcBef>
                <a:spcPts val="0"/>
              </a:spcBef>
              <a:spcAft>
                <a:spcPts val="0"/>
              </a:spcAft>
              <a:defRPr/>
            </a:pPr>
            <a:r>
              <a:rPr lang="en-US" sz="4000" b="1" dirty="0">
                <a:solidFill>
                  <a:srgbClr val="FF0000"/>
                </a:solidFill>
                <a:latin typeface="Batang" pitchFamily="18" charset="-127"/>
                <a:ea typeface="Batang" pitchFamily="18" charset="-127"/>
                <a:cs typeface="Times New Roman" pitchFamily="18" charset="0"/>
              </a:rPr>
              <a:t>The Objectives of this Lecture are:</a:t>
            </a:r>
          </a:p>
          <a:p>
            <a:pPr fontAlgn="auto">
              <a:spcBef>
                <a:spcPts val="0"/>
              </a:spcBef>
              <a:spcAft>
                <a:spcPts val="0"/>
              </a:spcAft>
              <a:defRPr/>
            </a:pPr>
            <a:endParaRPr lang="en-US" sz="2800" b="1" dirty="0">
              <a:latin typeface="Times New Roman" pitchFamily="18" charset="0"/>
              <a:cs typeface="Times New Roman" pitchFamily="18" charset="0"/>
            </a:endParaRPr>
          </a:p>
          <a:p>
            <a:pPr fontAlgn="auto">
              <a:spcBef>
                <a:spcPts val="0"/>
              </a:spcBef>
              <a:spcAft>
                <a:spcPts val="0"/>
              </a:spcAft>
              <a:defRPr/>
            </a:pPr>
            <a:endParaRPr lang="en-US" sz="28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recognize the definition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be able to identify the Stages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find out the complication of Hypertension</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learn how to measure blood pressure</a:t>
            </a:r>
          </a:p>
          <a:p>
            <a:pPr marL="457200" indent="-457200" fontAlgn="auto">
              <a:spcBef>
                <a:spcPts val="0"/>
              </a:spcBef>
              <a:spcAft>
                <a:spcPts val="0"/>
              </a:spcAft>
              <a:buFontTx/>
              <a:buAutoNum type="arabicPeriod"/>
              <a:defRPr/>
            </a:pPr>
            <a:endParaRPr lang="en-US" sz="2400" b="1" dirty="0">
              <a:solidFill>
                <a:srgbClr val="002060"/>
              </a:solidFill>
              <a:latin typeface="Century Gothic" pitchFamily="34" charset="0"/>
              <a:cs typeface="Times New Roman" pitchFamily="18" charset="0"/>
            </a:endParaRPr>
          </a:p>
          <a:p>
            <a:pPr marL="457200" indent="-457200"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To acquire knowledge on how to treat hypertension</a:t>
            </a: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a:p>
            <a:pPr algn="r" fontAlgn="auto">
              <a:spcBef>
                <a:spcPts val="0"/>
              </a:spcBef>
              <a:spcAft>
                <a:spcPts val="0"/>
              </a:spcAft>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3050" indent="-273050" eaLnBrk="1" hangingPunct="1">
              <a:lnSpc>
                <a:spcPct val="80000"/>
              </a:lnSpc>
            </a:pPr>
            <a:r>
              <a:rPr lang="en-US" altLang="en-US" sz="4400" dirty="0">
                <a:solidFill>
                  <a:srgbClr val="FF0000"/>
                </a:solidFill>
                <a:latin typeface="Batang" pitchFamily="18" charset="-127"/>
                <a:ea typeface="Batang" pitchFamily="18" charset="-127"/>
                <a:cs typeface="Times New Roman" pitchFamily="18" charset="0"/>
              </a:rPr>
              <a:t>Who should be treated?</a:t>
            </a:r>
            <a:endParaRPr lang="en-US" altLang="en-US" sz="4400" dirty="0">
              <a:solidFill>
                <a:srgbClr val="FF0000"/>
              </a:solidFill>
              <a:latin typeface="Batang" pitchFamily="18" charset="-127"/>
              <a:ea typeface="Batang" pitchFamily="18" charset="-127"/>
              <a:cs typeface="Arial" charset="0"/>
            </a:endParaRPr>
          </a:p>
        </p:txBody>
      </p:sp>
      <p:sp>
        <p:nvSpPr>
          <p:cNvPr id="3" name="Content Placeholder 2"/>
          <p:cNvSpPr>
            <a:spLocks noGrp="1"/>
          </p:cNvSpPr>
          <p:nvPr>
            <p:ph idx="1"/>
          </p:nvPr>
        </p:nvSpPr>
        <p:spPr/>
        <p:txBody>
          <a:bodyPr/>
          <a:lstStyle/>
          <a:p>
            <a:r>
              <a:rPr lang="en-US" sz="2000" dirty="0" smtClean="0">
                <a:solidFill>
                  <a:srgbClr val="FF0000"/>
                </a:solidFill>
              </a:rPr>
              <a:t>1</a:t>
            </a:r>
            <a:r>
              <a:rPr lang="en-US" sz="2000" dirty="0" smtClean="0">
                <a:solidFill>
                  <a:schemeClr val="bg1"/>
                </a:solidFill>
              </a:rPr>
              <a:t>-If </a:t>
            </a:r>
            <a:r>
              <a:rPr lang="en-US" sz="2000" dirty="0">
                <a:solidFill>
                  <a:schemeClr val="bg1"/>
                </a:solidFill>
              </a:rPr>
              <a:t>the visit 1 </a:t>
            </a:r>
            <a:r>
              <a:rPr lang="en-US" sz="2000" dirty="0" smtClean="0">
                <a:solidFill>
                  <a:schemeClr val="bg1"/>
                </a:solidFill>
              </a:rPr>
              <a:t>mean office systolic BP is  180mm </a:t>
            </a:r>
            <a:r>
              <a:rPr lang="en-US" sz="2000" dirty="0">
                <a:solidFill>
                  <a:schemeClr val="bg1"/>
                </a:solidFill>
              </a:rPr>
              <a:t>Hg and/or DBP is  110 mm Hg then </a:t>
            </a:r>
            <a:r>
              <a:rPr lang="en-US" sz="2000" dirty="0" smtClean="0">
                <a:solidFill>
                  <a:schemeClr val="bg1"/>
                </a:solidFill>
              </a:rPr>
              <a:t>hypertension is diagnosed</a:t>
            </a:r>
          </a:p>
          <a:p>
            <a:r>
              <a:rPr lang="en-US" sz="2000" dirty="0" smtClean="0">
                <a:solidFill>
                  <a:srgbClr val="FF0000"/>
                </a:solidFill>
              </a:rPr>
              <a:t>2</a:t>
            </a:r>
            <a:r>
              <a:rPr lang="en-US" sz="2000" dirty="0" smtClean="0">
                <a:solidFill>
                  <a:schemeClr val="bg1"/>
                </a:solidFill>
              </a:rPr>
              <a:t>-At </a:t>
            </a:r>
            <a:r>
              <a:rPr lang="en-US" sz="2000" dirty="0">
                <a:solidFill>
                  <a:schemeClr val="bg1"/>
                </a:solidFill>
              </a:rPr>
              <a:t>visit 2, mean office BP measurement </a:t>
            </a:r>
            <a:r>
              <a:rPr lang="en-US" sz="2000" dirty="0" smtClean="0">
                <a:solidFill>
                  <a:schemeClr val="bg1"/>
                </a:solidFill>
              </a:rPr>
              <a:t>is  </a:t>
            </a:r>
            <a:r>
              <a:rPr lang="en-US" sz="2000" dirty="0">
                <a:solidFill>
                  <a:schemeClr val="bg1"/>
                </a:solidFill>
              </a:rPr>
              <a:t>140 mm Hg systolic </a:t>
            </a:r>
            <a:r>
              <a:rPr lang="en-US" sz="2000" dirty="0" smtClean="0">
                <a:solidFill>
                  <a:schemeClr val="bg1"/>
                </a:solidFill>
              </a:rPr>
              <a:t>and/or </a:t>
            </a:r>
            <a:r>
              <a:rPr lang="en-US" sz="2000" dirty="0">
                <a:solidFill>
                  <a:schemeClr val="bg1"/>
                </a:solidFill>
              </a:rPr>
              <a:t>90 mm Hg diastolic in patients with </a:t>
            </a:r>
            <a:r>
              <a:rPr lang="en-US" sz="2000" dirty="0" err="1" smtClean="0">
                <a:solidFill>
                  <a:schemeClr val="bg1"/>
                </a:solidFill>
              </a:rPr>
              <a:t>macrovascular</a:t>
            </a:r>
            <a:r>
              <a:rPr lang="en-US" sz="2000" dirty="0" smtClean="0">
                <a:solidFill>
                  <a:schemeClr val="bg1"/>
                </a:solidFill>
              </a:rPr>
              <a:t> target </a:t>
            </a:r>
            <a:r>
              <a:rPr lang="en-US" sz="2000" dirty="0">
                <a:solidFill>
                  <a:schemeClr val="bg1"/>
                </a:solidFill>
              </a:rPr>
              <a:t>organ damage, diabetes mellitus, or </a:t>
            </a:r>
            <a:r>
              <a:rPr lang="en-US" sz="2000" dirty="0" smtClean="0">
                <a:solidFill>
                  <a:schemeClr val="bg1"/>
                </a:solidFill>
              </a:rPr>
              <a:t>chronic kidney </a:t>
            </a:r>
            <a:r>
              <a:rPr lang="en-US" sz="2000" dirty="0">
                <a:solidFill>
                  <a:schemeClr val="bg1"/>
                </a:solidFill>
              </a:rPr>
              <a:t>disease (glomerular filtration rate &lt; 60 </a:t>
            </a:r>
            <a:r>
              <a:rPr lang="en-US" sz="2000" dirty="0" smtClean="0">
                <a:solidFill>
                  <a:schemeClr val="bg1"/>
                </a:solidFill>
              </a:rPr>
              <a:t>mL/min/1.73 m2</a:t>
            </a:r>
          </a:p>
          <a:p>
            <a:r>
              <a:rPr lang="en-US" sz="2000" dirty="0" smtClean="0">
                <a:solidFill>
                  <a:srgbClr val="FF0000"/>
                </a:solidFill>
              </a:rPr>
              <a:t>3</a:t>
            </a:r>
            <a:r>
              <a:rPr lang="en-US" sz="2000" dirty="0" smtClean="0">
                <a:solidFill>
                  <a:schemeClr val="bg1"/>
                </a:solidFill>
              </a:rPr>
              <a:t>- </a:t>
            </a:r>
            <a:r>
              <a:rPr lang="en-US" sz="2000" dirty="0">
                <a:solidFill>
                  <a:schemeClr val="bg1"/>
                </a:solidFill>
              </a:rPr>
              <a:t>At visit 3, mean office BP measurement </a:t>
            </a:r>
            <a:r>
              <a:rPr lang="en-US" sz="2000" dirty="0" smtClean="0">
                <a:solidFill>
                  <a:schemeClr val="bg1"/>
                </a:solidFill>
              </a:rPr>
              <a:t>is  </a:t>
            </a:r>
            <a:r>
              <a:rPr lang="en-US" sz="2000" dirty="0">
                <a:solidFill>
                  <a:schemeClr val="bg1"/>
                </a:solidFill>
              </a:rPr>
              <a:t>160 mm Hg systolic or  </a:t>
            </a:r>
            <a:r>
              <a:rPr lang="en-US" sz="2000" dirty="0" smtClean="0">
                <a:solidFill>
                  <a:schemeClr val="bg1"/>
                </a:solidFill>
              </a:rPr>
              <a:t>100mm </a:t>
            </a:r>
            <a:r>
              <a:rPr lang="en-US" sz="2000" dirty="0">
                <a:solidFill>
                  <a:schemeClr val="bg1"/>
                </a:solidFill>
              </a:rPr>
              <a:t>Hg </a:t>
            </a:r>
            <a:r>
              <a:rPr lang="en-US" sz="2000" dirty="0" smtClean="0">
                <a:solidFill>
                  <a:schemeClr val="bg1"/>
                </a:solidFill>
              </a:rPr>
              <a:t>diastolic</a:t>
            </a:r>
          </a:p>
          <a:p>
            <a:endParaRPr lang="en-US" sz="2000" dirty="0" smtClean="0">
              <a:solidFill>
                <a:schemeClr val="bg1"/>
              </a:solidFill>
            </a:endParaRPr>
          </a:p>
          <a:p>
            <a:r>
              <a:rPr lang="en-US" sz="2000" dirty="0" smtClean="0">
                <a:solidFill>
                  <a:srgbClr val="FF0000"/>
                </a:solidFill>
              </a:rPr>
              <a:t>4</a:t>
            </a:r>
            <a:r>
              <a:rPr lang="en-US" sz="2000" dirty="0" smtClean="0">
                <a:solidFill>
                  <a:schemeClr val="bg1"/>
                </a:solidFill>
              </a:rPr>
              <a:t>-At </a:t>
            </a:r>
            <a:r>
              <a:rPr lang="en-US" sz="2000" dirty="0">
                <a:solidFill>
                  <a:schemeClr val="bg1"/>
                </a:solidFill>
              </a:rPr>
              <a:t>visit </a:t>
            </a:r>
            <a:r>
              <a:rPr lang="en-US" sz="2000" dirty="0" smtClean="0">
                <a:solidFill>
                  <a:schemeClr val="bg1"/>
                </a:solidFill>
              </a:rPr>
              <a:t>4-5</a:t>
            </a:r>
            <a:r>
              <a:rPr lang="en-US" sz="2000" dirty="0">
                <a:solidFill>
                  <a:schemeClr val="bg1"/>
                </a:solidFill>
              </a:rPr>
              <a:t>, mean office BP measurement </a:t>
            </a:r>
            <a:r>
              <a:rPr lang="en-US" sz="2000" dirty="0" smtClean="0">
                <a:solidFill>
                  <a:schemeClr val="bg1"/>
                </a:solidFill>
              </a:rPr>
              <a:t>is  </a:t>
            </a:r>
            <a:r>
              <a:rPr lang="en-US" sz="2000" dirty="0">
                <a:solidFill>
                  <a:schemeClr val="bg1"/>
                </a:solidFill>
              </a:rPr>
              <a:t>140 mm Hg systolic or  90 </a:t>
            </a:r>
            <a:r>
              <a:rPr lang="en-US" sz="2000" dirty="0" smtClean="0">
                <a:solidFill>
                  <a:schemeClr val="bg1"/>
                </a:solidFill>
              </a:rPr>
              <a:t>mmHg diastolic without risk factor</a:t>
            </a:r>
          </a:p>
          <a:p>
            <a:r>
              <a:rPr lang="en-US" sz="2000" dirty="0" smtClean="0">
                <a:solidFill>
                  <a:srgbClr val="FF0000"/>
                </a:solidFill>
              </a:rPr>
              <a:t>Treat all cardiovascular risk factors </a:t>
            </a:r>
            <a:endParaRPr lang="en-US" sz="2000" dirty="0">
              <a:solidFill>
                <a:srgbClr val="FF0000"/>
              </a:solidFill>
            </a:endParaRPr>
          </a:p>
          <a:p>
            <a:endParaRPr lang="en-US" sz="1600" dirty="0">
              <a:solidFill>
                <a:schemeClr val="bg1"/>
              </a:solidFill>
            </a:endParaRPr>
          </a:p>
        </p:txBody>
      </p:sp>
      <p:sp>
        <p:nvSpPr>
          <p:cNvPr id="4" name="Rectangle 3"/>
          <p:cNvSpPr/>
          <p:nvPr/>
        </p:nvSpPr>
        <p:spPr>
          <a:xfrm>
            <a:off x="3276600" y="1139587"/>
            <a:ext cx="1661032" cy="523220"/>
          </a:xfrm>
          <a:prstGeom prst="rect">
            <a:avLst/>
          </a:prstGeom>
        </p:spPr>
        <p:txBody>
          <a:bodyPr wrap="none">
            <a:spAutoFit/>
          </a:bodyPr>
          <a:lstStyle/>
          <a:p>
            <a:r>
              <a:rPr lang="en-US" sz="2800" dirty="0">
                <a:solidFill>
                  <a:schemeClr val="bg1"/>
                </a:solidFill>
              </a:rPr>
              <a:t>LOW risk</a:t>
            </a:r>
          </a:p>
        </p:txBody>
      </p:sp>
    </p:spTree>
    <p:extLst>
      <p:ext uri="{BB962C8B-B14F-4D97-AF65-F5344CB8AC3E}">
        <p14:creationId xmlns:p14="http://schemas.microsoft.com/office/powerpoint/2010/main" val="19233465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7772400" cy="609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EVALUATING THE PATIENT</a:t>
            </a:r>
            <a:endParaRPr kumimoji="0" lang="en-US" sz="36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endParaRPr>
          </a:p>
        </p:txBody>
      </p:sp>
      <p:sp>
        <p:nvSpPr>
          <p:cNvPr id="3" name="Content Placeholder 2"/>
          <p:cNvSpPr txBox="1">
            <a:spLocks/>
          </p:cNvSpPr>
          <p:nvPr/>
        </p:nvSpPr>
        <p:spPr>
          <a:xfrm>
            <a:off x="152400" y="1066800"/>
            <a:ext cx="8839200" cy="46482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rgbClr val="FF0000"/>
              </a:buClr>
              <a:buSzPct val="70000"/>
              <a:buFont typeface="Wingdings" pitchFamily="2" charset="2"/>
              <a:buChar char="Ø"/>
              <a:tabLst/>
              <a:defRPr/>
            </a:pPr>
            <a:r>
              <a:rPr kumimoji="0" lang="en-US" sz="2400" u="none" strike="noStrike" kern="1200" cap="none" spc="0" normalizeH="0" baseline="0" noProof="0" dirty="0" smtClean="0">
                <a:ln>
                  <a:noFill/>
                </a:ln>
                <a:solidFill>
                  <a:schemeClr val="bg1"/>
                </a:solidFill>
                <a:effectLst/>
                <a:uLnTx/>
                <a:uFillTx/>
                <a:latin typeface="Candara" pitchFamily="34" charset="0"/>
              </a:rPr>
              <a:t>High blood pressure is only one of several cardiovascular risk factors that require attention</a:t>
            </a:r>
          </a:p>
          <a:p>
            <a:pPr marL="342900" marR="0" lvl="0" indent="-342900" algn="l" defTabSz="914400" rtl="0" eaLnBrk="1" fontAlgn="auto" latinLnBrk="0" hangingPunct="1">
              <a:lnSpc>
                <a:spcPct val="100000"/>
              </a:lnSpc>
              <a:spcBef>
                <a:spcPct val="20000"/>
              </a:spcBef>
              <a:spcAft>
                <a:spcPts val="0"/>
              </a:spcAft>
              <a:buClr>
                <a:srgbClr val="FF0000"/>
              </a:buClr>
              <a:buSzPct val="70000"/>
              <a:buFont typeface="Wingdings" pitchFamily="2" charset="2"/>
              <a:buChar char="Ø"/>
              <a:tabLst/>
              <a:defRPr/>
            </a:pPr>
            <a:r>
              <a:rPr kumimoji="0" lang="en-US" sz="2400" u="none" strike="noStrike" kern="1200" cap="none" spc="0" normalizeH="0" baseline="0" noProof="0" dirty="0" smtClean="0">
                <a:ln>
                  <a:noFill/>
                </a:ln>
                <a:solidFill>
                  <a:schemeClr val="bg1"/>
                </a:solidFill>
                <a:effectLst/>
                <a:uLnTx/>
                <a:uFillTx/>
                <a:latin typeface="Candara" pitchFamily="34" charset="0"/>
              </a:rPr>
              <a:t>Before starting treatment for hypertension, it is useful to evaluate the patient more thoroughly :</a:t>
            </a:r>
          </a:p>
          <a:p>
            <a:pPr marL="1143000" marR="0" lvl="2" indent="-228600" algn="l" defTabSz="914400" rtl="0" eaLnBrk="1" fontAlgn="auto" latinLnBrk="0" hangingPunct="1">
              <a:lnSpc>
                <a:spcPct val="100000"/>
              </a:lnSpc>
              <a:spcBef>
                <a:spcPct val="20000"/>
              </a:spcBef>
              <a:spcAft>
                <a:spcPts val="0"/>
              </a:spcAft>
              <a:buClr>
                <a:srgbClr val="FF0000"/>
              </a:buClr>
              <a:buSzPct val="70000"/>
              <a:buFont typeface="Arial" pitchFamily="34" charset="0"/>
              <a:buChar char="•"/>
              <a:tabLst/>
              <a:defRPr/>
            </a:pPr>
            <a:r>
              <a:rPr kumimoji="0" lang="en-US" sz="2400" u="none" strike="noStrike" kern="1200" cap="none" spc="0" normalizeH="0" baseline="0" noProof="0" dirty="0" smtClean="0">
                <a:ln>
                  <a:noFill/>
                </a:ln>
                <a:solidFill>
                  <a:schemeClr val="bg1"/>
                </a:solidFill>
                <a:effectLst/>
                <a:uLnTx/>
                <a:uFillTx/>
                <a:latin typeface="Candara" pitchFamily="34" charset="0"/>
              </a:rPr>
              <a:t>Risk factors include age, male sex, smoking, dyslipidemia, glucose intolerance, obesity and family history of premature CVD. Asymptomatic organ damage mainly involves left ventricular hypertrophy, evidence of vascular damage and microalbuminuria; CKD; CVD, DM</a:t>
            </a:r>
          </a:p>
          <a:p>
            <a:pPr marL="1143000" marR="0" lvl="2" indent="-2286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kumimoji="0" lang="en-US" sz="2400" u="none" strike="noStrike" kern="1200" cap="none" spc="0" normalizeH="0" baseline="0" noProof="0" dirty="0" smtClean="0">
              <a:ln>
                <a:noFill/>
              </a:ln>
              <a:solidFill>
                <a:schemeClr val="tx1"/>
              </a:solidFill>
              <a:effectLst/>
              <a:uLnTx/>
              <a:uFillTx/>
              <a:latin typeface="Candara" pitchFamily="34" charset="0"/>
            </a:endParaRPr>
          </a:p>
          <a:p>
            <a:pPr marL="1143000" marR="0" lvl="2" indent="-228600" algn="l" defTabSz="914400" rtl="0" eaLnBrk="1" fontAlgn="auto" latinLnBrk="0" hangingPunct="1">
              <a:lnSpc>
                <a:spcPct val="100000"/>
              </a:lnSpc>
              <a:spcBef>
                <a:spcPct val="20000"/>
              </a:spcBef>
              <a:spcAft>
                <a:spcPts val="0"/>
              </a:spcAft>
              <a:buClr>
                <a:schemeClr val="accent2"/>
              </a:buClr>
              <a:buSzPct val="70000"/>
              <a:buFont typeface="Arial" pitchFamily="34" charset="0"/>
              <a:buChar char="•"/>
              <a:tabLst/>
              <a:defRPr/>
            </a:pPr>
            <a:endParaRPr kumimoji="0" lang="en-US" sz="2400" u="none" strike="noStrike" kern="1200" cap="none" spc="0" normalizeH="0" baseline="0" noProof="0" dirty="0" smtClean="0">
              <a:ln>
                <a:noFill/>
              </a:ln>
              <a:solidFill>
                <a:schemeClr val="tx1"/>
              </a:solidFill>
              <a:effectLst/>
              <a:uLnTx/>
              <a:uFillTx/>
              <a:latin typeface="Candara" pitchFamily="34" charset="0"/>
            </a:endParaRPr>
          </a:p>
          <a:p>
            <a:pPr marL="1143000" marR="0" lvl="2" indent="-228600" algn="l" defTabSz="914400" rtl="0" eaLnBrk="1" fontAlgn="auto" latinLnBrk="0" hangingPunct="1">
              <a:lnSpc>
                <a:spcPct val="100000"/>
              </a:lnSpc>
              <a:spcBef>
                <a:spcPct val="20000"/>
              </a:spcBef>
              <a:spcAft>
                <a:spcPts val="0"/>
              </a:spcAft>
              <a:buClr>
                <a:schemeClr val="accent2"/>
              </a:buClr>
              <a:buSzPct val="70000"/>
              <a:buFont typeface="Wingdings 2"/>
              <a:buNone/>
              <a:tabLst/>
              <a:defRPr/>
            </a:pPr>
            <a:endParaRPr kumimoji="0" lang="en-US" sz="1400" u="none" strike="noStrike" kern="1200" cap="none" spc="0" normalizeH="0" baseline="0" noProof="0" dirty="0" smtClean="0">
              <a:ln>
                <a:noFill/>
              </a:ln>
              <a:solidFill>
                <a:schemeClr val="tx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2000" u="none" strike="noStrike" kern="1200" cap="none" spc="0" normalizeH="0" baseline="0" noProof="0" dirty="0">
              <a:ln>
                <a:noFill/>
              </a:ln>
              <a:solidFill>
                <a:schemeClr val="tx1"/>
              </a:solidFill>
              <a:effectLst/>
              <a:uLnTx/>
              <a:uFillTx/>
              <a:latin typeface="Candara" pitchFamily="34" charset="0"/>
            </a:endParaRPr>
          </a:p>
        </p:txBody>
      </p:sp>
      <p:sp>
        <p:nvSpPr>
          <p:cNvPr id="4" name="TextBox 3"/>
          <p:cNvSpPr txBox="1"/>
          <p:nvPr/>
        </p:nvSpPr>
        <p:spPr>
          <a:xfrm>
            <a:off x="0" y="6019800"/>
            <a:ext cx="6400800" cy="830997"/>
          </a:xfrm>
          <a:prstGeom prst="rect">
            <a:avLst/>
          </a:prstGeom>
          <a:noFill/>
        </p:spPr>
        <p:txBody>
          <a:bodyPr wrap="square" rtlCol="0">
            <a:spAutoFit/>
          </a:bodyPr>
          <a:lstStyle/>
          <a:p>
            <a:pPr algn="ctr"/>
            <a:r>
              <a:rPr lang="en-US" sz="1200" b="1" dirty="0" smtClean="0">
                <a:solidFill>
                  <a:srgbClr val="FF0000"/>
                </a:solidFill>
                <a:latin typeface="Candara" pitchFamily="34" charset="0"/>
              </a:rPr>
              <a:t>Source: Clinical Practice Guidelines for the Management of Hypertension in the Community ; A Statement by the American Society of Hypertension and the International Society of Hypertension </a:t>
            </a:r>
          </a:p>
          <a:p>
            <a:pPr algn="ctr"/>
            <a:r>
              <a:rPr lang="en-US" sz="1200" b="1" dirty="0" smtClean="0">
                <a:solidFill>
                  <a:srgbClr val="FF0000"/>
                </a:solidFill>
                <a:latin typeface="Candara" pitchFamily="34" charset="0"/>
              </a:rPr>
              <a:t>Michael A. Weber, MD; Ernesto L. Schiffrin, MD, et al.</a:t>
            </a:r>
            <a:endParaRPr lang="en-US" sz="1200" b="1" dirty="0">
              <a:solidFill>
                <a:srgbClr val="FF0000"/>
              </a:solidFill>
              <a:latin typeface="Candara" pitchFamily="34" charset="0"/>
            </a:endParaRPr>
          </a:p>
        </p:txBody>
      </p:sp>
    </p:spTree>
    <p:extLst>
      <p:ext uri="{BB962C8B-B14F-4D97-AF65-F5344CB8AC3E}">
        <p14:creationId xmlns:p14="http://schemas.microsoft.com/office/powerpoint/2010/main" val="376750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08" y="9525"/>
            <a:ext cx="7146460" cy="6848475"/>
          </a:xfrm>
          <a:prstGeom prst="rect">
            <a:avLst/>
          </a:prstGeom>
          <a:effectLst>
            <a:softEdge rad="12700"/>
          </a:effectLst>
        </p:spPr>
      </p:pic>
    </p:spTree>
    <p:extLst>
      <p:ext uri="{BB962C8B-B14F-4D97-AF65-F5344CB8AC3E}">
        <p14:creationId xmlns:p14="http://schemas.microsoft.com/office/powerpoint/2010/main" val="2206799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381000"/>
            <a:ext cx="9011892" cy="5530266"/>
          </a:xfrm>
          <a:prstGeom prst="rect">
            <a:avLst/>
          </a:prstGeom>
        </p:spPr>
      </p:pic>
    </p:spTree>
    <p:extLst>
      <p:ext uri="{BB962C8B-B14F-4D97-AF65-F5344CB8AC3E}">
        <p14:creationId xmlns:p14="http://schemas.microsoft.com/office/powerpoint/2010/main" val="899614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600200" y="457200"/>
            <a:ext cx="6096000" cy="7620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Benefits of Lowering BP</a:t>
            </a:r>
          </a:p>
        </p:txBody>
      </p:sp>
      <p:graphicFrame>
        <p:nvGraphicFramePr>
          <p:cNvPr id="40993" name="Group 33"/>
          <p:cNvGraphicFramePr>
            <a:graphicFrameLocks noGrp="1"/>
          </p:cNvGraphicFramePr>
          <p:nvPr/>
        </p:nvGraphicFramePr>
        <p:xfrm>
          <a:off x="1066800" y="1905000"/>
          <a:ext cx="6934200" cy="3754437"/>
        </p:xfrm>
        <a:graphic>
          <a:graphicData uri="http://schemas.openxmlformats.org/drawingml/2006/table">
            <a:tbl>
              <a:tblPr/>
              <a:tblGrid>
                <a:gridCol w="3027363"/>
                <a:gridCol w="3906837"/>
              </a:tblGrid>
              <a:tr h="505204">
                <a:tc gridSpan="2">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Average Percent Reduction</a:t>
                      </a:r>
                      <a:endParaRPr kumimoji="0" lang="en-US" sz="2400" b="0"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lumMod val="50000"/>
                      </a:schemeClr>
                    </a:solidFill>
                  </a:tcPr>
                </a:tc>
                <a:tc hMerge="1">
                  <a:txBody>
                    <a:bodyPr/>
                    <a:lstStyle/>
                    <a:p>
                      <a:endParaRPr lang="en-US"/>
                    </a:p>
                  </a:txBody>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Stroke incidence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64">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Myocardial infarction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20–25%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smtClean="0">
                          <a:ln>
                            <a:noFill/>
                          </a:ln>
                          <a:solidFill>
                            <a:srgbClr val="002060"/>
                          </a:solidFill>
                          <a:effectLst/>
                          <a:latin typeface="Century Gothic" pitchFamily="34" charset="0"/>
                          <a:ea typeface="Calibri" pitchFamily="34" charset="0"/>
                          <a:cs typeface="Times New Roman" pitchFamily="18" charset="0"/>
                        </a:rPr>
                        <a:t>Heart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2623">
                <a:tc>
                  <a:txBody>
                    <a:bodyPr/>
                    <a:lstStyle/>
                    <a:p>
                      <a:pPr marL="0" marR="0" lvl="0" indent="0" algn="ctr" defTabSz="914400" rtl="0" eaLnBrk="0" fontAlgn="base" latinLnBrk="0" hangingPunct="0">
                        <a:lnSpc>
                          <a:spcPct val="115000"/>
                        </a:lnSpc>
                        <a:spcBef>
                          <a:spcPct val="0"/>
                        </a:spcBef>
                        <a:spcAft>
                          <a:spcPct val="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Renal Failure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5000"/>
                        </a:lnSpc>
                        <a:spcBef>
                          <a:spcPct val="0"/>
                        </a:spcBef>
                        <a:spcAft>
                          <a:spcPts val="1000"/>
                        </a:spcAft>
                        <a:buClrTx/>
                        <a:buSzTx/>
                        <a:buFontTx/>
                        <a:buNone/>
                        <a:tabLst/>
                      </a:pPr>
                      <a:r>
                        <a:rPr kumimoji="0" lang="en-US" sz="2400" b="1" i="0" u="none" strike="noStrike" cap="none" normalizeH="0" baseline="0" dirty="0" smtClean="0">
                          <a:ln>
                            <a:noFill/>
                          </a:ln>
                          <a:solidFill>
                            <a:srgbClr val="002060"/>
                          </a:solidFill>
                          <a:effectLst/>
                          <a:latin typeface="Century Gothic" pitchFamily="34" charset="0"/>
                          <a:ea typeface="Calibri" pitchFamily="34" charset="0"/>
                          <a:cs typeface="Times New Roman" pitchFamily="18" charset="0"/>
                        </a:rPr>
                        <a:t>35-50%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4390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 y="225424"/>
            <a:ext cx="9296400" cy="841376"/>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spcBef>
                <a:spcPct val="0"/>
              </a:spcBef>
              <a:defRPr/>
            </a:pPr>
            <a:r>
              <a:rPr kumimoji="0" lang="en-US" altLang="en-US" sz="24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Blood Pressure Reductions as Little as 2 </a:t>
            </a:r>
            <a:r>
              <a:rPr lang="en-US" altLang="en-US" sz="2400" b="1" i="1" kern="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rPr>
              <a:t>mmHg</a:t>
            </a:r>
            <a:r>
              <a:rPr lang="en-US" alt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mj-ea"/>
                <a:cs typeface="+mj-cs"/>
              </a:rPr>
              <a:t> </a:t>
            </a:r>
            <a:r>
              <a:rPr kumimoji="0" lang="en-US" altLang="en-US" sz="2400" b="1" i="0"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Reduce the Risk of Cardiovascular Events by up to 10%</a:t>
            </a:r>
          </a:p>
        </p:txBody>
      </p:sp>
      <p:sp>
        <p:nvSpPr>
          <p:cNvPr id="4" name="Rectangle 3"/>
          <p:cNvSpPr txBox="1">
            <a:spLocks noChangeArrowheads="1"/>
          </p:cNvSpPr>
          <p:nvPr/>
        </p:nvSpPr>
        <p:spPr bwMode="auto">
          <a:xfrm>
            <a:off x="228600" y="5562600"/>
            <a:ext cx="8763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130000"/>
              <a:buFont typeface="Verdana" pitchFamily="34" charset="0"/>
              <a:buChar char="●"/>
              <a:defRPr b="1">
                <a:solidFill>
                  <a:srgbClr val="444492"/>
                </a:solidFill>
                <a:latin typeface="+mn-lt"/>
                <a:ea typeface="+mn-ea"/>
                <a:cs typeface="+mn-cs"/>
              </a:defRPr>
            </a:lvl1pPr>
            <a:lvl2pPr marL="742950" indent="-285750" algn="l" rtl="0" eaLnBrk="0" fontAlgn="base" hangingPunct="0">
              <a:spcBef>
                <a:spcPct val="20000"/>
              </a:spcBef>
              <a:spcAft>
                <a:spcPct val="0"/>
              </a:spcAft>
              <a:buClr>
                <a:schemeClr val="tx1"/>
              </a:buClr>
              <a:buFont typeface="Verdana" pitchFamily="34" charset="0"/>
              <a:buChar char="●"/>
              <a:defRPr sz="1600" b="1">
                <a:solidFill>
                  <a:srgbClr val="7F7F7F"/>
                </a:solidFill>
                <a:latin typeface="+mn-lt"/>
                <a:cs typeface="+mn-cs"/>
              </a:defRPr>
            </a:lvl2pPr>
            <a:lvl3pPr marL="1143000" indent="-228600" algn="l" rtl="0" eaLnBrk="0" fontAlgn="base" hangingPunct="0">
              <a:spcBef>
                <a:spcPct val="20000"/>
              </a:spcBef>
              <a:spcAft>
                <a:spcPct val="0"/>
              </a:spcAft>
              <a:buClr>
                <a:schemeClr val="hlink"/>
              </a:buClr>
              <a:buChar char="•"/>
              <a:defRPr sz="1600">
                <a:solidFill>
                  <a:srgbClr val="7F7F7F"/>
                </a:solidFill>
                <a:latin typeface="+mn-lt"/>
                <a:cs typeface="+mn-cs"/>
              </a:defRPr>
            </a:lvl3pPr>
            <a:lvl4pPr marL="1600200" indent="-228600" algn="l" rtl="0" eaLnBrk="0" fontAlgn="base" hangingPunct="0">
              <a:spcBef>
                <a:spcPct val="20000"/>
              </a:spcBef>
              <a:spcAft>
                <a:spcPct val="0"/>
              </a:spcAft>
              <a:buClr>
                <a:schemeClr val="accent2"/>
              </a:buClr>
              <a:buChar char="•"/>
              <a:defRPr sz="1600">
                <a:solidFill>
                  <a:srgbClr val="7F7F7F"/>
                </a:solidFill>
                <a:latin typeface="+mn-lt"/>
                <a:cs typeface="+mn-cs"/>
              </a:defRPr>
            </a:lvl4pPr>
            <a:lvl5pPr marL="2057400" indent="-228600" algn="l" rtl="0" eaLnBrk="0" fontAlgn="base" hangingPunct="0">
              <a:spcBef>
                <a:spcPct val="20000"/>
              </a:spcBef>
              <a:spcAft>
                <a:spcPct val="0"/>
              </a:spcAft>
              <a:buClr>
                <a:schemeClr val="accent2"/>
              </a:buClr>
              <a:buChar char="•"/>
              <a:defRPr sz="1600">
                <a:solidFill>
                  <a:srgbClr val="7F7F7F"/>
                </a:solidFill>
                <a:latin typeface="+mn-lt"/>
                <a:cs typeface="+mn-cs"/>
              </a:defRPr>
            </a:lvl5pPr>
            <a:lvl6pPr marL="2514600" indent="-228600" algn="l" rtl="0" fontAlgn="base">
              <a:spcBef>
                <a:spcPct val="20000"/>
              </a:spcBef>
              <a:spcAft>
                <a:spcPct val="0"/>
              </a:spcAft>
              <a:buClr>
                <a:schemeClr val="accent2"/>
              </a:buClr>
              <a:buChar char="•"/>
              <a:defRPr sz="1600">
                <a:solidFill>
                  <a:srgbClr val="989898"/>
                </a:solidFill>
                <a:latin typeface="+mn-lt"/>
                <a:cs typeface="+mn-cs"/>
              </a:defRPr>
            </a:lvl6pPr>
            <a:lvl7pPr marL="2971800" indent="-228600" algn="l" rtl="0" fontAlgn="base">
              <a:spcBef>
                <a:spcPct val="20000"/>
              </a:spcBef>
              <a:spcAft>
                <a:spcPct val="0"/>
              </a:spcAft>
              <a:buClr>
                <a:schemeClr val="accent2"/>
              </a:buClr>
              <a:buChar char="•"/>
              <a:defRPr sz="1600">
                <a:solidFill>
                  <a:srgbClr val="989898"/>
                </a:solidFill>
                <a:latin typeface="+mn-lt"/>
                <a:cs typeface="+mn-cs"/>
              </a:defRPr>
            </a:lvl7pPr>
            <a:lvl8pPr marL="3429000" indent="-228600" algn="l" rtl="0" fontAlgn="base">
              <a:spcBef>
                <a:spcPct val="20000"/>
              </a:spcBef>
              <a:spcAft>
                <a:spcPct val="0"/>
              </a:spcAft>
              <a:buClr>
                <a:schemeClr val="accent2"/>
              </a:buClr>
              <a:buChar char="•"/>
              <a:defRPr sz="1600">
                <a:solidFill>
                  <a:srgbClr val="989898"/>
                </a:solidFill>
                <a:latin typeface="+mn-lt"/>
                <a:cs typeface="+mn-cs"/>
              </a:defRPr>
            </a:lvl8pPr>
            <a:lvl9pPr marL="3886200" indent="-228600" algn="l" rtl="0" fontAlgn="base">
              <a:spcBef>
                <a:spcPct val="20000"/>
              </a:spcBef>
              <a:spcAft>
                <a:spcPct val="0"/>
              </a:spcAft>
              <a:buClr>
                <a:schemeClr val="accent2"/>
              </a:buClr>
              <a:buChar char="•"/>
              <a:defRPr sz="1600">
                <a:solidFill>
                  <a:srgbClr val="989898"/>
                </a:solidFill>
                <a:latin typeface="+mn-lt"/>
                <a:cs typeface="+mn-cs"/>
              </a:defRPr>
            </a:lvl9pPr>
          </a:lstStyle>
          <a:p>
            <a:pPr marL="0" indent="0" eaLnBrk="1" hangingPunct="1">
              <a:lnSpc>
                <a:spcPct val="90000"/>
              </a:lnSpc>
              <a:spcBef>
                <a:spcPct val="0"/>
              </a:spcBef>
              <a:buFontTx/>
              <a:buNone/>
            </a:pPr>
            <a:r>
              <a:rPr lang="en-US" altLang="en-US" i="1" kern="0" dirty="0" smtClean="0">
                <a:latin typeface="Candara" pitchFamily="34" charset="0"/>
              </a:rPr>
              <a:t>Meta-analysis of 61 prospective, observational studies conducted by Lewington et al involving one million adults with no previous vascular disease at baseline mmHg</a:t>
            </a:r>
          </a:p>
        </p:txBody>
      </p:sp>
      <p:sp>
        <p:nvSpPr>
          <p:cNvPr id="5" name="Rectangle 4"/>
          <p:cNvSpPr>
            <a:spLocks noChangeArrowheads="1"/>
          </p:cNvSpPr>
          <p:nvPr/>
        </p:nvSpPr>
        <p:spPr bwMode="auto">
          <a:xfrm>
            <a:off x="782638" y="1943100"/>
            <a:ext cx="8307387"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1463" indent="-271463" eaLnBrk="0" hangingPunct="0">
              <a:spcBef>
                <a:spcPct val="20000"/>
              </a:spcBef>
              <a:buClr>
                <a:srgbClr val="F0037F"/>
              </a:buClr>
              <a:buChar char="•"/>
              <a:defRPr sz="2200">
                <a:solidFill>
                  <a:srgbClr val="003257"/>
                </a:solidFill>
                <a:latin typeface="Arial" pitchFamily="34" charset="0"/>
                <a:ea typeface="MS PGothic" pitchFamily="34" charset="-128"/>
                <a:cs typeface="Arial" pitchFamily="34" charset="0"/>
              </a:defRPr>
            </a:lvl1pPr>
            <a:lvl2pPr marL="592138" indent="-206375"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2pPr>
            <a:lvl3pPr marL="935038" indent="-228600" eaLnBrk="0" hangingPunct="0">
              <a:spcBef>
                <a:spcPct val="20000"/>
              </a:spcBef>
              <a:buClr>
                <a:srgbClr val="F0037F"/>
              </a:buClr>
              <a:buChar char="•"/>
              <a:defRPr sz="2000">
                <a:solidFill>
                  <a:srgbClr val="003257"/>
                </a:solidFill>
                <a:latin typeface="Arial" pitchFamily="34" charset="0"/>
                <a:ea typeface="MS PGothic" pitchFamily="34" charset="-128"/>
                <a:cs typeface="Arial" pitchFamily="34" charset="0"/>
              </a:defRPr>
            </a:lvl3pPr>
            <a:lvl4pPr marL="12779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4pPr>
            <a:lvl5pPr marL="1620838" indent="-228600" eaLnBrk="0" hangingPunct="0">
              <a:spcBef>
                <a:spcPct val="20000"/>
              </a:spcBef>
              <a:buClr>
                <a:srgbClr val="F0037F"/>
              </a:buClr>
              <a:buChar char="»"/>
              <a:defRPr>
                <a:solidFill>
                  <a:srgbClr val="003257"/>
                </a:solidFill>
                <a:latin typeface="Arial" pitchFamily="34" charset="0"/>
                <a:ea typeface="MS PGothic" pitchFamily="34" charset="-128"/>
                <a:cs typeface="Arial" pitchFamily="34" charset="0"/>
              </a:defRPr>
            </a:lvl5pPr>
            <a:lvl6pPr marL="20780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6pPr>
            <a:lvl7pPr marL="25352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7pPr>
            <a:lvl8pPr marL="29924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8pPr>
            <a:lvl9pPr marL="3449638" indent="-228600" eaLnBrk="0" fontAlgn="base" hangingPunct="0">
              <a:spcBef>
                <a:spcPct val="20000"/>
              </a:spcBef>
              <a:spcAft>
                <a:spcPct val="0"/>
              </a:spcAft>
              <a:buClr>
                <a:srgbClr val="F0037F"/>
              </a:buClr>
              <a:buChar char="»"/>
              <a:defRPr>
                <a:solidFill>
                  <a:srgbClr val="003257"/>
                </a:solidFill>
                <a:latin typeface="Arial" pitchFamily="34" charset="0"/>
                <a:ea typeface="MS PGothic" pitchFamily="34" charset="-128"/>
                <a:cs typeface="Arial" pitchFamily="34" charset="0"/>
              </a:defRPr>
            </a:lvl9pPr>
          </a:lstStyle>
          <a:p>
            <a:pPr eaLnBrk="1" hangingPunct="1"/>
            <a:endParaRPr lang="en-US" altLang="en-US" sz="2000">
              <a:latin typeface="Candara" pitchFamily="34" charset="0"/>
            </a:endParaRPr>
          </a:p>
          <a:p>
            <a:pPr eaLnBrk="1" hangingPunct="1"/>
            <a:endParaRPr lang="en-US" altLang="en-US" sz="1800" b="1">
              <a:latin typeface="Candara" pitchFamily="34" charset="0"/>
            </a:endParaRPr>
          </a:p>
        </p:txBody>
      </p:sp>
      <p:sp>
        <p:nvSpPr>
          <p:cNvPr id="6" name="Rectangle 5"/>
          <p:cNvSpPr>
            <a:spLocks noChangeArrowheads="1"/>
          </p:cNvSpPr>
          <p:nvPr/>
        </p:nvSpPr>
        <p:spPr bwMode="auto">
          <a:xfrm>
            <a:off x="5548313" y="2057400"/>
            <a:ext cx="1012825" cy="3146425"/>
          </a:xfrm>
          <a:prstGeom prst="rect">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
        <p:nvSpPr>
          <p:cNvPr id="7" name="AutoShape 6"/>
          <p:cNvSpPr>
            <a:spLocks noChangeArrowheads="1"/>
          </p:cNvSpPr>
          <p:nvPr/>
        </p:nvSpPr>
        <p:spPr bwMode="auto">
          <a:xfrm rot="16200000">
            <a:off x="2747962" y="2505076"/>
            <a:ext cx="3097213" cy="2227262"/>
          </a:xfrm>
          <a:prstGeom prst="triangle">
            <a:avLst>
              <a:gd name="adj" fmla="val 50000"/>
            </a:avLst>
          </a:prstGeom>
          <a:gradFill rotWithShape="0">
            <a:gsLst>
              <a:gs pos="0">
                <a:srgbClr val="FFEF5B"/>
              </a:gs>
              <a:gs pos="100000">
                <a:srgbClr val="BAB4BC"/>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
        <p:nvSpPr>
          <p:cNvPr id="8" name="Text Box 7"/>
          <p:cNvSpPr txBox="1">
            <a:spLocks noChangeArrowheads="1"/>
          </p:cNvSpPr>
          <p:nvPr/>
        </p:nvSpPr>
        <p:spPr bwMode="auto">
          <a:xfrm>
            <a:off x="327025" y="3248025"/>
            <a:ext cx="229711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b="1" dirty="0">
                <a:solidFill>
                  <a:srgbClr val="DB298F"/>
                </a:solidFill>
                <a:latin typeface="Candara" pitchFamily="34" charset="0"/>
                <a:cs typeface="Times New Roman" pitchFamily="18" charset="0"/>
              </a:rPr>
              <a:t>2</a:t>
            </a:r>
            <a:r>
              <a:rPr lang="en-US" altLang="en-US" b="1" dirty="0">
                <a:solidFill>
                  <a:schemeClr val="accent2"/>
                </a:solidFill>
                <a:latin typeface="Candara" pitchFamily="34" charset="0"/>
                <a:cs typeface="Times New Roman" pitchFamily="18" charset="0"/>
              </a:rPr>
              <a:t> </a:t>
            </a:r>
            <a:r>
              <a:rPr lang="en-US" altLang="en-US" sz="2000" b="1" dirty="0">
                <a:solidFill>
                  <a:srgbClr val="DB298F"/>
                </a:solidFill>
                <a:latin typeface="Candara" pitchFamily="34" charset="0"/>
                <a:cs typeface="Times New Roman" pitchFamily="18" charset="0"/>
              </a:rPr>
              <a:t>mmHg</a:t>
            </a:r>
            <a:r>
              <a:rPr lang="en-US" altLang="en-US" b="1" dirty="0">
                <a:solidFill>
                  <a:schemeClr val="accent2"/>
                </a:solidFill>
                <a:latin typeface="Candara" pitchFamily="34" charset="0"/>
                <a:cs typeface="Times New Roman" pitchFamily="18" charset="0"/>
              </a:rPr>
              <a:t> decrease in mean </a:t>
            </a:r>
            <a:r>
              <a:rPr lang="en-US" altLang="en-US" sz="2000" b="1" dirty="0" smtClean="0">
                <a:solidFill>
                  <a:srgbClr val="660066"/>
                </a:solidFill>
                <a:latin typeface="Candara" pitchFamily="34" charset="0"/>
                <a:cs typeface="Times New Roman" pitchFamily="18" charset="0"/>
              </a:rPr>
              <a:t>SBP</a:t>
            </a:r>
          </a:p>
          <a:p>
            <a:pPr eaLnBrk="1" hangingPunct="1">
              <a:spcBef>
                <a:spcPct val="50000"/>
              </a:spcBef>
            </a:pPr>
            <a:endParaRPr lang="en-US" altLang="en-US" sz="2000" b="1" dirty="0">
              <a:solidFill>
                <a:srgbClr val="660066"/>
              </a:solidFill>
              <a:latin typeface="Candara" pitchFamily="34" charset="0"/>
              <a:cs typeface="Times New Roman" pitchFamily="18" charset="0"/>
            </a:endParaRPr>
          </a:p>
        </p:txBody>
      </p:sp>
      <p:sp>
        <p:nvSpPr>
          <p:cNvPr id="9" name="Text Box 8"/>
          <p:cNvSpPr txBox="1">
            <a:spLocks noChangeArrowheads="1"/>
          </p:cNvSpPr>
          <p:nvPr/>
        </p:nvSpPr>
        <p:spPr bwMode="auto">
          <a:xfrm>
            <a:off x="6662738" y="4375150"/>
            <a:ext cx="2328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latin typeface="Candara" pitchFamily="34" charset="0"/>
                <a:cs typeface="Times New Roman" pitchFamily="18" charset="0"/>
              </a:rPr>
              <a:t>10%</a:t>
            </a:r>
            <a:r>
              <a:rPr lang="en-US" altLang="en-US" b="1">
                <a:solidFill>
                  <a:schemeClr val="accent2"/>
                </a:solidFill>
                <a:latin typeface="Candara" pitchFamily="34" charset="0"/>
                <a:cs typeface="Times New Roman" pitchFamily="18" charset="0"/>
              </a:rPr>
              <a:t> reduction in risk of </a:t>
            </a:r>
            <a:r>
              <a:rPr lang="en-US" altLang="en-US" sz="2000" b="1">
                <a:solidFill>
                  <a:srgbClr val="660066"/>
                </a:solidFill>
                <a:latin typeface="Candara" pitchFamily="34" charset="0"/>
                <a:cs typeface="Times New Roman" pitchFamily="18" charset="0"/>
              </a:rPr>
              <a:t>stroke </a:t>
            </a:r>
            <a:r>
              <a:rPr lang="en-US" altLang="en-US" b="1">
                <a:solidFill>
                  <a:schemeClr val="accent2"/>
                </a:solidFill>
                <a:latin typeface="Candara" pitchFamily="34" charset="0"/>
                <a:cs typeface="Times New Roman" pitchFamily="18" charset="0"/>
              </a:rPr>
              <a:t>mortality</a:t>
            </a:r>
          </a:p>
        </p:txBody>
      </p:sp>
      <p:sp>
        <p:nvSpPr>
          <p:cNvPr id="10" name="Text Box 9"/>
          <p:cNvSpPr txBox="1">
            <a:spLocks noChangeArrowheads="1"/>
          </p:cNvSpPr>
          <p:nvPr/>
        </p:nvSpPr>
        <p:spPr bwMode="auto">
          <a:xfrm>
            <a:off x="6662738" y="2420938"/>
            <a:ext cx="2328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spcBef>
                <a:spcPct val="50000"/>
              </a:spcBef>
            </a:pPr>
            <a:r>
              <a:rPr lang="en-US" altLang="en-US" sz="2000" b="1">
                <a:solidFill>
                  <a:srgbClr val="DB298F"/>
                </a:solidFill>
                <a:latin typeface="Candara" pitchFamily="34" charset="0"/>
                <a:cs typeface="Times New Roman" pitchFamily="18" charset="0"/>
              </a:rPr>
              <a:t>7%</a:t>
            </a:r>
            <a:r>
              <a:rPr lang="en-US" altLang="en-US" b="1">
                <a:solidFill>
                  <a:schemeClr val="accent2"/>
                </a:solidFill>
                <a:latin typeface="Candara" pitchFamily="34" charset="0"/>
                <a:cs typeface="Times New Roman" pitchFamily="18" charset="0"/>
              </a:rPr>
              <a:t> reduction in risk of </a:t>
            </a:r>
            <a:r>
              <a:rPr lang="en-US" altLang="en-US" sz="2000" b="1">
                <a:solidFill>
                  <a:srgbClr val="660066"/>
                </a:solidFill>
                <a:latin typeface="Candara" pitchFamily="34" charset="0"/>
                <a:cs typeface="Times New Roman" pitchFamily="18" charset="0"/>
              </a:rPr>
              <a:t>IHD</a:t>
            </a:r>
            <a:r>
              <a:rPr lang="en-US" altLang="en-US" b="1">
                <a:solidFill>
                  <a:srgbClr val="660066"/>
                </a:solidFill>
                <a:latin typeface="Candara" pitchFamily="34" charset="0"/>
                <a:cs typeface="Times New Roman" pitchFamily="18" charset="0"/>
              </a:rPr>
              <a:t> </a:t>
            </a:r>
            <a:r>
              <a:rPr lang="en-US" altLang="en-US" b="1">
                <a:solidFill>
                  <a:schemeClr val="accent2"/>
                </a:solidFill>
                <a:latin typeface="Candara" pitchFamily="34" charset="0"/>
                <a:cs typeface="Times New Roman" pitchFamily="18" charset="0"/>
              </a:rPr>
              <a:t>mortality</a:t>
            </a:r>
          </a:p>
        </p:txBody>
      </p:sp>
      <p:sp>
        <p:nvSpPr>
          <p:cNvPr id="11" name="Line 10"/>
          <p:cNvSpPr>
            <a:spLocks noChangeShapeType="1"/>
          </p:cNvSpPr>
          <p:nvPr/>
        </p:nvSpPr>
        <p:spPr bwMode="invGray">
          <a:xfrm>
            <a:off x="6054725" y="2070100"/>
            <a:ext cx="0" cy="3097213"/>
          </a:xfrm>
          <a:prstGeom prst="line">
            <a:avLst/>
          </a:prstGeom>
          <a:noFill/>
          <a:ln w="76200">
            <a:solidFill>
              <a:srgbClr val="DB298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ndara" pitchFamily="34" charset="0"/>
            </a:endParaRPr>
          </a:p>
        </p:txBody>
      </p:sp>
      <p:sp>
        <p:nvSpPr>
          <p:cNvPr id="12" name="Rectangle 11"/>
          <p:cNvSpPr>
            <a:spLocks noChangeArrowheads="1"/>
          </p:cNvSpPr>
          <p:nvPr/>
        </p:nvSpPr>
        <p:spPr bwMode="auto">
          <a:xfrm>
            <a:off x="2516188" y="3352800"/>
            <a:ext cx="608012" cy="533400"/>
          </a:xfrm>
          <a:prstGeom prst="rect">
            <a:avLst/>
          </a:prstGeom>
          <a:gradFill rotWithShape="1">
            <a:gsLst>
              <a:gs pos="0">
                <a:schemeClr val="bg2"/>
              </a:gs>
              <a:gs pos="100000">
                <a:srgbClr val="FFEF5B"/>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
        <p:nvSpPr>
          <p:cNvPr id="13" name="Line 12"/>
          <p:cNvSpPr>
            <a:spLocks noChangeShapeType="1"/>
          </p:cNvSpPr>
          <p:nvPr/>
        </p:nvSpPr>
        <p:spPr bwMode="invGray">
          <a:xfrm>
            <a:off x="2809875" y="3429000"/>
            <a:ext cx="0" cy="4064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andara" pitchFamily="34" charset="0"/>
            </a:endParaRPr>
          </a:p>
        </p:txBody>
      </p:sp>
      <p:sp>
        <p:nvSpPr>
          <p:cNvPr id="14" name="Rectangle 13"/>
          <p:cNvSpPr>
            <a:spLocks noChangeArrowheads="1"/>
          </p:cNvSpPr>
          <p:nvPr/>
        </p:nvSpPr>
        <p:spPr bwMode="auto">
          <a:xfrm>
            <a:off x="228600" y="1266825"/>
            <a:ext cx="8763000" cy="41148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endParaRPr lang="en-US" altLang="en-US">
              <a:latin typeface="Candara" pitchFamily="34" charset="0"/>
            </a:endParaRPr>
          </a:p>
        </p:txBody>
      </p:sp>
    </p:spTree>
    <p:extLst>
      <p:ext uri="{BB962C8B-B14F-4D97-AF65-F5344CB8AC3E}">
        <p14:creationId xmlns:p14="http://schemas.microsoft.com/office/powerpoint/2010/main" val="286178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66700" y="361950"/>
            <a:ext cx="8610600" cy="884238"/>
          </a:xfrm>
        </p:spPr>
        <p:txBody>
          <a:bodyPr>
            <a:noAutofit/>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TREATMENT OF HYPERTENSION</a:t>
            </a:r>
          </a:p>
        </p:txBody>
      </p:sp>
      <p:sp>
        <p:nvSpPr>
          <p:cNvPr id="52227" name="Rectangle 3"/>
          <p:cNvSpPr>
            <a:spLocks noGrp="1" noChangeArrowheads="1"/>
          </p:cNvSpPr>
          <p:nvPr>
            <p:ph idx="1"/>
          </p:nvPr>
        </p:nvSpPr>
        <p:spPr>
          <a:xfrm>
            <a:off x="533400" y="2057400"/>
            <a:ext cx="8229600" cy="1905000"/>
          </a:xfrm>
        </p:spPr>
        <p:txBody>
          <a:bodyPr/>
          <a:lstStyle/>
          <a:p>
            <a:pPr eaLnBrk="1" hangingPunct="1">
              <a:buSzPct val="100000"/>
              <a:buFont typeface="Wingdings 2" pitchFamily="18" charset="2"/>
              <a:buBlip>
                <a:blip r:embed="rId2"/>
              </a:buBlip>
            </a:pPr>
            <a:r>
              <a:rPr lang="en-US" altLang="en-US" b="1" smtClean="0">
                <a:solidFill>
                  <a:srgbClr val="002060"/>
                </a:solidFill>
                <a:latin typeface="Century Gothic" pitchFamily="34" charset="0"/>
                <a:cs typeface="Times New Roman" pitchFamily="18" charset="0"/>
              </a:rPr>
              <a:t>Lifestyle modifications </a:t>
            </a:r>
          </a:p>
          <a:p>
            <a:pPr lvl="1" eaLnBrk="1" hangingPunct="1">
              <a:buSzPct val="100000"/>
              <a:buFont typeface="Wingdings 2" pitchFamily="18" charset="2"/>
              <a:buBlip>
                <a:blip r:embed="rId3"/>
              </a:buBlip>
            </a:pPr>
            <a:r>
              <a:rPr lang="en-US" altLang="en-US" smtClean="0">
                <a:solidFill>
                  <a:srgbClr val="002060"/>
                </a:solidFill>
                <a:latin typeface="Century Gothic" pitchFamily="34" charset="0"/>
                <a:cs typeface="Times New Roman" pitchFamily="18" charset="0"/>
              </a:rPr>
              <a:t>High normal SBP &gt;130 – 139 mmHg</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DBP 85 – 89 mmHg</a:t>
            </a:r>
          </a:p>
          <a:p>
            <a:pPr lvl="1" eaLnBrk="1" hangingPunct="1"/>
            <a:r>
              <a:rPr lang="en-US" altLang="en-US" smtClean="0">
                <a:solidFill>
                  <a:srgbClr val="002060"/>
                </a:solidFill>
                <a:latin typeface="Century Gothic" pitchFamily="34" charset="0"/>
                <a:cs typeface="Times New Roman" pitchFamily="18" charset="0"/>
              </a:rPr>
              <a:t>in high risk patients</a:t>
            </a:r>
          </a:p>
          <a:p>
            <a:pPr lvl="1" eaLnBrk="1" hangingPunct="1">
              <a:buFont typeface="Wingdings 2" pitchFamily="18" charset="2"/>
              <a:buNone/>
            </a:pPr>
            <a:r>
              <a:rPr lang="en-US" altLang="en-US" smtClean="0">
                <a:solidFill>
                  <a:srgbClr val="002060"/>
                </a:solidFill>
                <a:latin typeface="Century Gothic" pitchFamily="34" charset="0"/>
                <a:cs typeface="Times New Roman" pitchFamily="18" charset="0"/>
              </a:rPr>
              <a:t>			</a:t>
            </a:r>
          </a:p>
          <a:p>
            <a:pPr eaLnBrk="1" hangingPunct="1">
              <a:buFont typeface="Wingdings 2" pitchFamily="18" charset="2"/>
              <a:buNone/>
            </a:pPr>
            <a:endParaRPr lang="en-US" altLang="en-US" sz="2400" smtClean="0">
              <a:solidFill>
                <a:srgbClr val="002060"/>
              </a:solidFill>
              <a:latin typeface="Century Gothic" pitchFamily="34" charset="0"/>
              <a:cs typeface="Times New Roman" pitchFamily="18" charset="0"/>
            </a:endParaRPr>
          </a:p>
        </p:txBody>
      </p:sp>
      <p:sp>
        <p:nvSpPr>
          <p:cNvPr id="52228" name="Rectangle 4"/>
          <p:cNvSpPr>
            <a:spLocks noChangeArrowheads="1"/>
          </p:cNvSpPr>
          <p:nvPr/>
        </p:nvSpPr>
        <p:spPr bwMode="auto">
          <a:xfrm>
            <a:off x="685800" y="3962400"/>
            <a:ext cx="6705600" cy="1815882"/>
          </a:xfrm>
          <a:prstGeom prst="rect">
            <a:avLst/>
          </a:prstGeom>
          <a:noFill/>
          <a:ln w="9525">
            <a:noFill/>
            <a:miter lim="800000"/>
            <a:headEnd/>
            <a:tailEnd/>
          </a:ln>
        </p:spPr>
        <p:txBody>
          <a:bodyPr>
            <a:spAutoFit/>
          </a:bodyPr>
          <a:lstStyle/>
          <a:p>
            <a:pPr>
              <a:buFontTx/>
              <a:buBlip>
                <a:blip r:embed="rId2"/>
              </a:buBlip>
            </a:pPr>
            <a:r>
              <a:rPr lang="en-US" altLang="en-US" sz="2800" b="1" dirty="0">
                <a:solidFill>
                  <a:srgbClr val="002060"/>
                </a:solidFill>
                <a:latin typeface="Century Gothic" pitchFamily="34" charset="0"/>
                <a:cs typeface="Times New Roman" pitchFamily="18" charset="0"/>
              </a:rPr>
              <a:t> Drug therapy</a:t>
            </a:r>
          </a:p>
          <a:p>
            <a:pPr lvl="1">
              <a:buFontTx/>
              <a:buBlip>
                <a:blip r:embed="rId3"/>
              </a:buBlip>
            </a:pPr>
            <a:r>
              <a:rPr lang="en-US" altLang="en-US" sz="2800" dirty="0" smtClean="0">
                <a:solidFill>
                  <a:srgbClr val="002060"/>
                </a:solidFill>
                <a:latin typeface="Century Gothic" pitchFamily="34" charset="0"/>
                <a:cs typeface="Times New Roman" pitchFamily="18" charset="0"/>
              </a:rPr>
              <a:t>Low risk : </a:t>
            </a:r>
            <a:r>
              <a:rPr lang="en-US" altLang="en-US" sz="2800" dirty="0">
                <a:solidFill>
                  <a:srgbClr val="002060"/>
                </a:solidFill>
                <a:latin typeface="Century Gothic" pitchFamily="34" charset="0"/>
                <a:cs typeface="Times New Roman" pitchFamily="18" charset="0"/>
              </a:rPr>
              <a:t>If BP is 140/90 </a:t>
            </a:r>
            <a:r>
              <a:rPr lang="en-US" altLang="en-US" sz="2800" dirty="0" smtClean="0">
                <a:solidFill>
                  <a:srgbClr val="002060"/>
                </a:solidFill>
                <a:latin typeface="Century Gothic" pitchFamily="34" charset="0"/>
                <a:cs typeface="Times New Roman" pitchFamily="18" charset="0"/>
              </a:rPr>
              <a:t>mmHg</a:t>
            </a:r>
          </a:p>
          <a:p>
            <a:pPr lvl="1">
              <a:buBlip>
                <a:blip r:embed="rId3"/>
              </a:buBlip>
            </a:pPr>
            <a:r>
              <a:rPr lang="en-US" altLang="en-US" sz="2800" dirty="0" smtClean="0">
                <a:solidFill>
                  <a:srgbClr val="002060"/>
                </a:solidFill>
                <a:latin typeface="Century Gothic" pitchFamily="34" charset="0"/>
                <a:cs typeface="Times New Roman" pitchFamily="18" charset="0"/>
              </a:rPr>
              <a:t>High risk: If </a:t>
            </a:r>
            <a:r>
              <a:rPr lang="en-US" altLang="en-US" sz="2800" dirty="0">
                <a:solidFill>
                  <a:srgbClr val="002060"/>
                </a:solidFill>
                <a:latin typeface="Century Gothic" pitchFamily="34" charset="0"/>
                <a:cs typeface="Times New Roman" pitchFamily="18" charset="0"/>
              </a:rPr>
              <a:t>BP is </a:t>
            </a:r>
            <a:r>
              <a:rPr lang="en-US" altLang="en-US" sz="2800" dirty="0" smtClean="0">
                <a:solidFill>
                  <a:srgbClr val="002060"/>
                </a:solidFill>
                <a:latin typeface="Century Gothic" pitchFamily="34" charset="0"/>
                <a:cs typeface="Times New Roman" pitchFamily="18" charset="0"/>
              </a:rPr>
              <a:t>130-140/90 mmHg</a:t>
            </a:r>
            <a:endParaRPr lang="en-US" altLang="en-US" sz="2800" dirty="0">
              <a:solidFill>
                <a:srgbClr val="002060"/>
              </a:solidFill>
              <a:latin typeface="Century Gothic" pitchFamily="34" charset="0"/>
              <a:cs typeface="Times New Roman" pitchFamily="18" charset="0"/>
            </a:endParaRPr>
          </a:p>
          <a:p>
            <a:pPr lvl="1">
              <a:buFontTx/>
              <a:buBlip>
                <a:blip r:embed="rId3"/>
              </a:buBlip>
            </a:pPr>
            <a:endParaRPr lang="en-US" altLang="en-US" sz="2800" dirty="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6351587"/>
          </a:xfrm>
        </p:spPr>
        <p:txBody>
          <a:bodyPr>
            <a:normAutofit/>
          </a:bodyPr>
          <a:lstStyle/>
          <a:p>
            <a:pPr marL="548640" indent="-411480" algn="ctr" eaLnBrk="1" fontAlgn="auto" hangingPunct="1">
              <a:spcAft>
                <a:spcPts val="0"/>
              </a:spcAft>
              <a:buClr>
                <a:schemeClr val="tx1">
                  <a:shade val="95000"/>
                </a:schemeClr>
              </a:buClr>
              <a:buFont typeface="Wingdings 2"/>
              <a:buNone/>
              <a:defRPr/>
            </a:pPr>
            <a:r>
              <a:rPr lang="en-US" sz="3500" b="1" dirty="0" smtClean="0">
                <a:solidFill>
                  <a:srgbClr val="FF0000"/>
                </a:solidFill>
                <a:latin typeface="Batang" pitchFamily="18" charset="-127"/>
                <a:ea typeface="Batang" pitchFamily="18" charset="-127"/>
              </a:rPr>
              <a:t>Lifestyle changes:</a:t>
            </a:r>
          </a:p>
          <a:p>
            <a:pPr marL="548640" indent="-411480" eaLnBrk="1" fontAlgn="auto" hangingPunct="1">
              <a:spcAft>
                <a:spcPts val="0"/>
              </a:spcAft>
              <a:buClr>
                <a:schemeClr val="tx1">
                  <a:shade val="95000"/>
                </a:schemeClr>
              </a:buClr>
              <a:buFont typeface="Wingdings 2"/>
              <a:buNone/>
              <a:defRPr/>
            </a:pPr>
            <a:r>
              <a:rPr lang="en-US" i="1" dirty="0" smtClean="0">
                <a:solidFill>
                  <a:schemeClr val="bg1"/>
                </a:solidFill>
              </a:rPr>
              <a:t>	</a:t>
            </a:r>
            <a:endParaRPr lang="en-US" dirty="0" smtClean="0">
              <a:solidFill>
                <a:srgbClr val="002060"/>
              </a:solidFill>
              <a:latin typeface="Century Gothic" pitchFamily="34" charset="0"/>
              <a:cs typeface="Arial" charset="0"/>
            </a:endParaRP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Salt restriction to 5-6 gm/day.</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Increased consumption of vegetables, fruits and low-fat dairy products. </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7-8 servings/day of grain/grain products, 4-5 vegetable, 4-5 fruit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Reduction of weight to BMI of 25 kg/m</a:t>
            </a:r>
            <a:r>
              <a:rPr lang="en-US" baseline="30000" dirty="0" smtClean="0">
                <a:solidFill>
                  <a:srgbClr val="002060"/>
                </a:solidFill>
                <a:latin typeface="Century Gothic" pitchFamily="34" charset="0"/>
                <a:cs typeface="Arial" charset="0"/>
              </a:rPr>
              <a:t>2</a:t>
            </a:r>
            <a:r>
              <a:rPr lang="en-US" dirty="0" smtClean="0">
                <a:solidFill>
                  <a:srgbClr val="002060"/>
                </a:solidFill>
                <a:latin typeface="Century Gothic" pitchFamily="34" charset="0"/>
                <a:cs typeface="Arial" charset="0"/>
              </a:rPr>
              <a:t>.</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Regular exercise (≥30 min of moderate dynamic exercise on 5-7 days per week)</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smtClean="0">
                <a:solidFill>
                  <a:srgbClr val="002060"/>
                </a:solidFill>
                <a:latin typeface="Century Gothic" pitchFamily="34" charset="0"/>
                <a:cs typeface="Arial" charset="0"/>
              </a:rPr>
              <a:t>Smoking cessation</a:t>
            </a:r>
          </a:p>
          <a:p>
            <a:pPr marL="548640" indent="-411480" eaLnBrk="1" fontAlgn="auto" hangingPunct="1">
              <a:spcAft>
                <a:spcPts val="0"/>
              </a:spcAft>
              <a:buClr>
                <a:schemeClr val="tx1">
                  <a:shade val="95000"/>
                </a:schemeClr>
              </a:buClr>
              <a:buSzPct val="100000"/>
              <a:buFont typeface="Wingdings 2"/>
              <a:buBlip>
                <a:blip r:embed="rId2"/>
              </a:buBlip>
              <a:defRPr/>
            </a:pPr>
            <a:r>
              <a:rPr lang="en-US" dirty="0" err="1" smtClean="0">
                <a:solidFill>
                  <a:srgbClr val="002060"/>
                </a:solidFill>
                <a:latin typeface="Century Gothic" pitchFamily="34" charset="0"/>
                <a:cs typeface="Arial" charset="0"/>
              </a:rPr>
              <a:t>Vit</a:t>
            </a:r>
            <a:r>
              <a:rPr lang="en-US" dirty="0" smtClean="0">
                <a:solidFill>
                  <a:srgbClr val="002060"/>
                </a:solidFill>
                <a:latin typeface="Century Gothic" pitchFamily="34" charset="0"/>
                <a:cs typeface="Arial" charset="0"/>
              </a:rPr>
              <a:t> D replacement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52400" y="76200"/>
            <a:ext cx="2819400" cy="1295400"/>
          </a:xfrm>
        </p:spPr>
        <p:txBody>
          <a:bodyPr>
            <a:normAutofit fontScale="90000"/>
          </a:bodyPr>
          <a:lstStyle/>
          <a:p>
            <a:pPr eaLnBrk="1" fontAlgn="auto" hangingPunct="1">
              <a:spcAft>
                <a:spcPts val="0"/>
              </a:spcAft>
              <a:defRPr/>
            </a:pPr>
            <a:r>
              <a:rPr lang="en-US" sz="2600" dirty="0" smtClean="0">
                <a:solidFill>
                  <a:srgbClr val="C00000"/>
                </a:solidFill>
                <a:effectLst/>
                <a:latin typeface="Batang" pitchFamily="18" charset="-127"/>
                <a:ea typeface="Batang" pitchFamily="18" charset="-127"/>
                <a:cs typeface="Times New Roman" pitchFamily="18" charset="0"/>
              </a:rPr>
              <a:t>Summary of antihypertensive drug treatment low risk group </a:t>
            </a:r>
          </a:p>
        </p:txBody>
      </p:sp>
      <p:grpSp>
        <p:nvGrpSpPr>
          <p:cNvPr id="2" name="Group 32"/>
          <p:cNvGrpSpPr/>
          <p:nvPr/>
        </p:nvGrpSpPr>
        <p:grpSpPr>
          <a:xfrm>
            <a:off x="3111500" y="88900"/>
            <a:ext cx="5862149" cy="6542087"/>
            <a:chOff x="2743200" y="163513"/>
            <a:chExt cx="6158342" cy="6542087"/>
          </a:xfrm>
          <a:solidFill>
            <a:srgbClr val="00B0F0"/>
          </a:solidFill>
        </p:grpSpPr>
        <p:sp>
          <p:nvSpPr>
            <p:cNvPr id="97283" name="AutoShape 131"/>
            <p:cNvSpPr>
              <a:spLocks noChangeArrowheads="1"/>
            </p:cNvSpPr>
            <p:nvPr/>
          </p:nvSpPr>
          <p:spPr bwMode="auto">
            <a:xfrm>
              <a:off x="7239348" y="1230313"/>
              <a:ext cx="1662194" cy="2362200"/>
            </a:xfrm>
            <a:prstGeom prst="flowChartAlternateProcess">
              <a:avLst/>
            </a:prstGeom>
            <a:solidFill>
              <a:srgbClr val="FFFF00"/>
            </a:solidFill>
            <a:ln>
              <a:headEnd/>
              <a:tailEnd/>
            </a:ln>
          </p:spPr>
          <p:style>
            <a:lnRef idx="1">
              <a:schemeClr val="accent2"/>
            </a:lnRef>
            <a:fillRef idx="3">
              <a:schemeClr val="accent2"/>
            </a:fillRef>
            <a:effectRef idx="2">
              <a:schemeClr val="accent2"/>
            </a:effectRef>
            <a:fontRef idx="minor">
              <a:schemeClr val="lt1"/>
            </a:fontRef>
          </p:style>
          <p:txBody>
            <a:bodyPr/>
            <a:lstStyle/>
            <a:p>
              <a:pPr>
                <a:spcAft>
                  <a:spcPts val="1000"/>
                </a:spcAft>
                <a:defRPr/>
              </a:pPr>
              <a:r>
                <a:rPr lang="en-US" sz="1200" b="1" dirty="0">
                  <a:solidFill>
                    <a:srgbClr val="002060"/>
                  </a:solidFill>
                  <a:latin typeface="Century Gothic" pitchFamily="34" charset="0"/>
                  <a:cs typeface="Arial" pitchFamily="34" charset="0"/>
                </a:rPr>
                <a:t>Key</a:t>
              </a:r>
            </a:p>
            <a:p>
              <a:pPr>
                <a:spcAft>
                  <a:spcPts val="600"/>
                </a:spcAft>
                <a:defRPr/>
              </a:pPr>
              <a:r>
                <a:rPr lang="en-US" sz="1200" b="1" dirty="0">
                  <a:solidFill>
                    <a:srgbClr val="002060"/>
                  </a:solidFill>
                  <a:latin typeface="Century Gothic" pitchFamily="34" charset="0"/>
                  <a:cs typeface="Arial" pitchFamily="34" charset="0"/>
                </a:rPr>
                <a:t>A –</a:t>
              </a:r>
              <a:r>
                <a:rPr lang="en-US" sz="1200" dirty="0">
                  <a:solidFill>
                    <a:srgbClr val="002060"/>
                  </a:solidFill>
                  <a:latin typeface="Century Gothic" pitchFamily="34" charset="0"/>
                  <a:cs typeface="Arial" pitchFamily="34" charset="0"/>
                </a:rPr>
                <a:t> </a:t>
              </a:r>
              <a:r>
                <a:rPr lang="en-US" sz="1200" b="1" dirty="0">
                  <a:solidFill>
                    <a:srgbClr val="002060"/>
                  </a:solidFill>
                  <a:latin typeface="Century Gothic" pitchFamily="34" charset="0"/>
                  <a:cs typeface="Arial" pitchFamily="34" charset="0"/>
                </a:rPr>
                <a:t>ACE inhibitor B-angiotensin II receptor blocker (ARB)</a:t>
              </a:r>
              <a:r>
                <a:rPr lang="en-US" sz="1200" b="1" baseline="30000" dirty="0">
                  <a:solidFill>
                    <a:srgbClr val="002060"/>
                  </a:solidFill>
                  <a:latin typeface="Century Gothic" pitchFamily="34" charset="0"/>
                  <a:cs typeface="Arial" pitchFamily="34" charset="0"/>
                </a:rPr>
                <a:t>12</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C – Calcium-channel blocker (CCB)</a:t>
              </a:r>
              <a:r>
                <a:rPr lang="en-US" sz="1200" b="1" baseline="30000" dirty="0">
                  <a:solidFill>
                    <a:srgbClr val="002060"/>
                  </a:solidFill>
                  <a:latin typeface="Century Gothic" pitchFamily="34" charset="0"/>
                  <a:cs typeface="Arial" pitchFamily="34" charset="0"/>
                </a:rPr>
                <a:t>13</a:t>
              </a:r>
              <a:r>
                <a:rPr lang="en-US" sz="1200" b="1" dirty="0">
                  <a:solidFill>
                    <a:srgbClr val="002060"/>
                  </a:solidFill>
                  <a:latin typeface="Century Gothic" pitchFamily="34" charset="0"/>
                  <a:cs typeface="Arial" pitchFamily="34" charset="0"/>
                </a:rPr>
                <a:t> </a:t>
              </a:r>
            </a:p>
            <a:p>
              <a:pPr>
                <a:spcAft>
                  <a:spcPts val="600"/>
                </a:spcAft>
                <a:defRPr/>
              </a:pPr>
              <a:r>
                <a:rPr lang="en-US" sz="1200" b="1" dirty="0">
                  <a:solidFill>
                    <a:srgbClr val="002060"/>
                  </a:solidFill>
                  <a:latin typeface="Century Gothic" pitchFamily="34" charset="0"/>
                  <a:cs typeface="Arial" pitchFamily="34" charset="0"/>
                </a:rPr>
                <a:t>D – </a:t>
              </a:r>
              <a:r>
                <a:rPr lang="en-US" sz="1200" b="1" dirty="0" err="1">
                  <a:solidFill>
                    <a:srgbClr val="002060"/>
                  </a:solidFill>
                  <a:latin typeface="Century Gothic" pitchFamily="34" charset="0"/>
                  <a:cs typeface="Arial" pitchFamily="34" charset="0"/>
                </a:rPr>
                <a:t>Thiazide</a:t>
              </a:r>
              <a:r>
                <a:rPr lang="en-US" sz="1200" b="1" dirty="0">
                  <a:solidFill>
                    <a:srgbClr val="002060"/>
                  </a:solidFill>
                  <a:latin typeface="Century Gothic" pitchFamily="34" charset="0"/>
                  <a:cs typeface="Arial" pitchFamily="34" charset="0"/>
                </a:rPr>
                <a:t>-like diuretic</a:t>
              </a:r>
            </a:p>
          </p:txBody>
        </p:sp>
        <p:sp>
          <p:nvSpPr>
            <p:cNvPr id="97284" name="AutoShape 142"/>
            <p:cNvSpPr>
              <a:spLocks noChangeArrowheads="1"/>
            </p:cNvSpPr>
            <p:nvPr/>
          </p:nvSpPr>
          <p:spPr bwMode="auto">
            <a:xfrm>
              <a:off x="3784242" y="4962527"/>
              <a:ext cx="3301625" cy="1743073"/>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Resistant hypertension</a:t>
              </a:r>
            </a:p>
            <a:p>
              <a:pPr lvl="1" algn="ctr">
                <a:spcAft>
                  <a:spcPts val="1000"/>
                </a:spcAft>
                <a:defRPr/>
              </a:pPr>
              <a:r>
                <a:rPr lang="en-US" sz="1400" b="1" dirty="0">
                  <a:solidFill>
                    <a:srgbClr val="002060"/>
                  </a:solidFill>
                  <a:latin typeface="Century Gothic" pitchFamily="34" charset="0"/>
                  <a:cs typeface="Arial" pitchFamily="34" charset="0"/>
                </a:rPr>
                <a:t>A + C + D + consider further diuretic</a:t>
              </a:r>
              <a:r>
                <a:rPr lang="en-US" sz="1400" b="1" baseline="30000" dirty="0">
                  <a:solidFill>
                    <a:srgbClr val="002060"/>
                  </a:solidFill>
                  <a:latin typeface="Century Gothic" pitchFamily="34" charset="0"/>
                  <a:cs typeface="Arial" pitchFamily="34" charset="0"/>
                </a:rPr>
                <a:t>14, 15 </a:t>
              </a:r>
              <a:r>
                <a:rPr lang="en-US" sz="1400" b="1" dirty="0">
                  <a:solidFill>
                    <a:srgbClr val="002060"/>
                  </a:solidFill>
                  <a:latin typeface="Century Gothic" pitchFamily="34" charset="0"/>
                  <a:cs typeface="Arial" pitchFamily="34" charset="0"/>
                </a:rPr>
                <a:t>or alpha- or </a:t>
              </a:r>
              <a:br>
                <a:rPr lang="en-US" sz="1400" b="1" dirty="0">
                  <a:solidFill>
                    <a:srgbClr val="002060"/>
                  </a:solidFill>
                  <a:latin typeface="Century Gothic" pitchFamily="34" charset="0"/>
                  <a:cs typeface="Arial" pitchFamily="34" charset="0"/>
                </a:rPr>
              </a:br>
              <a:r>
                <a:rPr lang="en-US" sz="1400" b="1" dirty="0">
                  <a:solidFill>
                    <a:srgbClr val="002060"/>
                  </a:solidFill>
                  <a:latin typeface="Century Gothic" pitchFamily="34" charset="0"/>
                  <a:cs typeface="Arial" pitchFamily="34" charset="0"/>
                </a:rPr>
                <a:t>beta-blocker</a:t>
              </a:r>
              <a:r>
                <a:rPr lang="en-US" sz="1400" b="1" baseline="30000" dirty="0">
                  <a:solidFill>
                    <a:srgbClr val="002060"/>
                  </a:solidFill>
                  <a:latin typeface="Century Gothic" pitchFamily="34" charset="0"/>
                  <a:cs typeface="Arial" pitchFamily="34" charset="0"/>
                </a:rPr>
                <a:t>16</a:t>
              </a:r>
              <a:endParaRPr lang="en-US" sz="1400" b="1" dirty="0">
                <a:solidFill>
                  <a:srgbClr val="002060"/>
                </a:solidFill>
                <a:latin typeface="Century Gothic" pitchFamily="34" charset="0"/>
                <a:cs typeface="Arial" pitchFamily="34" charset="0"/>
              </a:endParaRPr>
            </a:p>
            <a:p>
              <a:pPr algn="ctr">
                <a:spcAft>
                  <a:spcPts val="1000"/>
                </a:spcAft>
                <a:defRPr/>
              </a:pPr>
              <a:r>
                <a:rPr lang="en-US" sz="1400" b="1" dirty="0">
                  <a:solidFill>
                    <a:srgbClr val="002060"/>
                  </a:solidFill>
                  <a:latin typeface="Century Gothic" pitchFamily="34" charset="0"/>
                  <a:cs typeface="Arial" pitchFamily="34" charset="0"/>
                </a:rPr>
                <a:t>Consider seeking expert advice</a:t>
              </a:r>
              <a:endParaRPr lang="en-US" dirty="0">
                <a:solidFill>
                  <a:srgbClr val="002060"/>
                </a:solidFill>
                <a:latin typeface="Century Gothic" pitchFamily="34" charset="0"/>
                <a:cs typeface="Arial" pitchFamily="34" charset="0"/>
              </a:endParaRPr>
            </a:p>
          </p:txBody>
        </p:sp>
        <p:sp>
          <p:nvSpPr>
            <p:cNvPr id="97285" name="AutoShape 126"/>
            <p:cNvSpPr>
              <a:spLocks noChangeArrowheads="1"/>
            </p:cNvSpPr>
            <p:nvPr/>
          </p:nvSpPr>
          <p:spPr bwMode="auto">
            <a:xfrm>
              <a:off x="5693219" y="163513"/>
              <a:ext cx="1608285" cy="893843"/>
            </a:xfrm>
            <a:prstGeom prst="flowChartAlternateProcess">
              <a:avLst/>
            </a:prstGeom>
            <a:solidFill>
              <a:srgbClr val="92D05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300" b="1" dirty="0">
                  <a:solidFill>
                    <a:srgbClr val="002060"/>
                  </a:solidFill>
                  <a:latin typeface="Century Gothic" pitchFamily="34" charset="0"/>
                  <a:cs typeface="Arial" pitchFamily="34" charset="0"/>
                </a:rPr>
                <a:t>Aged over 55 years or black person of African</a:t>
              </a:r>
              <a:endParaRPr lang="en-US" sz="1300" dirty="0">
                <a:solidFill>
                  <a:srgbClr val="002060"/>
                </a:solidFill>
                <a:latin typeface="Century Gothic" pitchFamily="34" charset="0"/>
                <a:cs typeface="Arial" pitchFamily="34" charset="0"/>
              </a:endParaRPr>
            </a:p>
          </p:txBody>
        </p:sp>
        <p:sp>
          <p:nvSpPr>
            <p:cNvPr id="97286" name="AutoShape 141"/>
            <p:cNvSpPr>
              <a:spLocks noChangeArrowheads="1"/>
            </p:cNvSpPr>
            <p:nvPr/>
          </p:nvSpPr>
          <p:spPr bwMode="auto">
            <a:xfrm>
              <a:off x="2756542" y="4962527"/>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4</a:t>
              </a: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lgn="ctr">
                <a:spcAft>
                  <a:spcPts val="1000"/>
                </a:spcAft>
                <a:defRPr/>
              </a:pPr>
              <a:endParaRPr lang="en-US" sz="1600" b="1" dirty="0">
                <a:solidFill>
                  <a:srgbClr val="002060"/>
                </a:solidFill>
                <a:latin typeface="Century Gothic" pitchFamily="34" charset="0"/>
                <a:cs typeface="Arial" pitchFamily="34" charset="0"/>
              </a:endParaRPr>
            </a:p>
            <a:p>
              <a:pPr>
                <a:defRPr/>
              </a:pPr>
              <a:endParaRPr lang="en-US" dirty="0">
                <a:solidFill>
                  <a:srgbClr val="002060"/>
                </a:solidFill>
                <a:latin typeface="Century Gothic" pitchFamily="34" charset="0"/>
                <a:cs typeface="Arial" pitchFamily="34" charset="0"/>
              </a:endParaRPr>
            </a:p>
          </p:txBody>
        </p:sp>
        <p:cxnSp>
          <p:nvCxnSpPr>
            <p:cNvPr id="97287" name="AutoShape 129"/>
            <p:cNvCxnSpPr>
              <a:cxnSpLocks noChangeShapeType="1"/>
            </p:cNvCxnSpPr>
            <p:nvPr/>
          </p:nvCxnSpPr>
          <p:spPr bwMode="auto">
            <a:xfrm>
              <a:off x="5414689" y="4370439"/>
              <a:ext cx="0" cy="592088"/>
            </a:xfrm>
            <a:prstGeom prst="straightConnector1">
              <a:avLst/>
            </a:prstGeom>
            <a:grpFill/>
            <a:ln w="19050">
              <a:solidFill>
                <a:srgbClr val="000000"/>
              </a:solidFill>
              <a:round/>
              <a:headEnd/>
              <a:tailEnd type="triangle" w="med" len="med"/>
            </a:ln>
          </p:spPr>
        </p:cxnSp>
        <p:sp>
          <p:nvSpPr>
            <p:cNvPr id="97288" name="AutoShape 143"/>
            <p:cNvSpPr>
              <a:spLocks noChangeArrowheads="1"/>
            </p:cNvSpPr>
            <p:nvPr/>
          </p:nvSpPr>
          <p:spPr bwMode="auto">
            <a:xfrm>
              <a:off x="2756542" y="3810000"/>
              <a:ext cx="960601"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3</a:t>
              </a:r>
            </a:p>
            <a:p>
              <a:pPr>
                <a:defRPr/>
              </a:pPr>
              <a:endParaRPr lang="en-US" dirty="0">
                <a:solidFill>
                  <a:srgbClr val="002060"/>
                </a:solidFill>
                <a:latin typeface="Century Gothic" pitchFamily="34" charset="0"/>
                <a:cs typeface="Arial" pitchFamily="34" charset="0"/>
              </a:endParaRPr>
            </a:p>
          </p:txBody>
        </p:sp>
        <p:sp>
          <p:nvSpPr>
            <p:cNvPr id="97289" name="AutoShape 138"/>
            <p:cNvSpPr>
              <a:spLocks noChangeArrowheads="1"/>
            </p:cNvSpPr>
            <p:nvPr/>
          </p:nvSpPr>
          <p:spPr bwMode="auto">
            <a:xfrm>
              <a:off x="2743200" y="2640405"/>
              <a:ext cx="989529" cy="515039"/>
            </a:xfrm>
            <a:prstGeom prst="flowChartAlternateProcess">
              <a:avLst/>
            </a:prstGeom>
            <a:grp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2</a:t>
              </a:r>
            </a:p>
            <a:p>
              <a:pPr>
                <a:defRPr/>
              </a:pPr>
              <a:endParaRPr lang="en-US" dirty="0">
                <a:solidFill>
                  <a:srgbClr val="002060"/>
                </a:solidFill>
                <a:latin typeface="Century Gothic" pitchFamily="34" charset="0"/>
                <a:cs typeface="Arial" pitchFamily="34" charset="0"/>
              </a:endParaRPr>
            </a:p>
          </p:txBody>
        </p:sp>
        <p:sp>
          <p:nvSpPr>
            <p:cNvPr id="97290" name="AutoShape 137"/>
            <p:cNvSpPr>
              <a:spLocks noChangeArrowheads="1"/>
            </p:cNvSpPr>
            <p:nvPr/>
          </p:nvSpPr>
          <p:spPr bwMode="auto">
            <a:xfrm>
              <a:off x="2743200" y="1626329"/>
              <a:ext cx="989529" cy="608683"/>
            </a:xfrm>
            <a:prstGeom prst="flowChartAlternateProcess">
              <a:avLst/>
            </a:prstGeom>
            <a:solidFill>
              <a:srgbClr val="00B0F0"/>
            </a:solidFill>
            <a:ln w="9525">
              <a:noFill/>
              <a:miter lim="800000"/>
              <a:headEnd/>
              <a:tailEnd/>
            </a:ln>
          </p:spPr>
          <p:txBody>
            <a:bodyPr/>
            <a:lstStyle/>
            <a:p>
              <a:pPr algn="ctr">
                <a:spcAft>
                  <a:spcPts val="1000"/>
                </a:spcAft>
                <a:defRPr/>
              </a:pPr>
              <a:r>
                <a:rPr lang="en-US" sz="1600" b="1" dirty="0">
                  <a:solidFill>
                    <a:srgbClr val="002060"/>
                  </a:solidFill>
                  <a:latin typeface="Century Gothic" pitchFamily="34" charset="0"/>
                  <a:cs typeface="Arial" pitchFamily="34" charset="0"/>
                </a:rPr>
                <a:t>Step 1</a:t>
              </a:r>
            </a:p>
            <a:p>
              <a:pPr>
                <a:defRPr/>
              </a:pPr>
              <a:endParaRPr lang="en-US" dirty="0">
                <a:solidFill>
                  <a:srgbClr val="002060"/>
                </a:solidFill>
                <a:latin typeface="Century Gothic" pitchFamily="34" charset="0"/>
                <a:cs typeface="Arial" pitchFamily="34" charset="0"/>
              </a:endParaRPr>
            </a:p>
          </p:txBody>
        </p:sp>
        <p:cxnSp>
          <p:nvCxnSpPr>
            <p:cNvPr id="97291" name="AutoShape 134"/>
            <p:cNvCxnSpPr>
              <a:cxnSpLocks noChangeShapeType="1"/>
            </p:cNvCxnSpPr>
            <p:nvPr/>
          </p:nvCxnSpPr>
          <p:spPr bwMode="auto">
            <a:xfrm>
              <a:off x="5414689" y="3248495"/>
              <a:ext cx="0" cy="498444"/>
            </a:xfrm>
            <a:prstGeom prst="straightConnector1">
              <a:avLst/>
            </a:prstGeom>
            <a:grpFill/>
            <a:ln w="19050">
              <a:solidFill>
                <a:srgbClr val="000000"/>
              </a:solidFill>
              <a:round/>
              <a:headEnd/>
              <a:tailEnd type="triangle" w="med" len="med"/>
            </a:ln>
          </p:spPr>
        </p:cxnSp>
        <p:sp>
          <p:nvSpPr>
            <p:cNvPr id="97292" name="AutoShape 140"/>
            <p:cNvSpPr>
              <a:spLocks noChangeArrowheads="1"/>
            </p:cNvSpPr>
            <p:nvPr/>
          </p:nvSpPr>
          <p:spPr bwMode="auto">
            <a:xfrm>
              <a:off x="3797193" y="37449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 + C + D</a:t>
              </a:r>
            </a:p>
            <a:p>
              <a:pPr algn="ctr">
                <a:spcAft>
                  <a:spcPts val="1000"/>
                </a:spcAft>
                <a:defRPr/>
              </a:pPr>
              <a:endParaRPr lang="en-US" sz="2000"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cxnSp>
          <p:nvCxnSpPr>
            <p:cNvPr id="97293" name="AutoShape 139"/>
            <p:cNvCxnSpPr>
              <a:cxnSpLocks noChangeShapeType="1"/>
            </p:cNvCxnSpPr>
            <p:nvPr/>
          </p:nvCxnSpPr>
          <p:spPr bwMode="auto">
            <a:xfrm>
              <a:off x="6466513" y="2235012"/>
              <a:ext cx="599" cy="405393"/>
            </a:xfrm>
            <a:prstGeom prst="straightConnector1">
              <a:avLst/>
            </a:prstGeom>
            <a:grpFill/>
            <a:ln w="19050">
              <a:solidFill>
                <a:srgbClr val="000000"/>
              </a:solidFill>
              <a:round/>
              <a:headEnd/>
              <a:tailEnd type="triangle" w="med" len="med"/>
            </a:ln>
          </p:spPr>
        </p:cxnSp>
        <p:cxnSp>
          <p:nvCxnSpPr>
            <p:cNvPr id="97294" name="AutoShape 130"/>
            <p:cNvCxnSpPr>
              <a:cxnSpLocks noChangeShapeType="1"/>
            </p:cNvCxnSpPr>
            <p:nvPr/>
          </p:nvCxnSpPr>
          <p:spPr bwMode="auto">
            <a:xfrm>
              <a:off x="4453313" y="2235012"/>
              <a:ext cx="599" cy="405393"/>
            </a:xfrm>
            <a:prstGeom prst="straightConnector1">
              <a:avLst/>
            </a:prstGeom>
            <a:grpFill/>
            <a:ln w="19050">
              <a:solidFill>
                <a:srgbClr val="000000"/>
              </a:solidFill>
              <a:round/>
              <a:headEnd/>
              <a:tailEnd type="triangle" w="med" len="med"/>
            </a:ln>
          </p:spPr>
        </p:cxnSp>
        <p:cxnSp>
          <p:nvCxnSpPr>
            <p:cNvPr id="97295" name="AutoShape 133"/>
            <p:cNvCxnSpPr>
              <a:cxnSpLocks noChangeShapeType="1"/>
            </p:cNvCxnSpPr>
            <p:nvPr/>
          </p:nvCxnSpPr>
          <p:spPr bwMode="auto">
            <a:xfrm>
              <a:off x="6465915" y="1143000"/>
              <a:ext cx="599" cy="457200"/>
            </a:xfrm>
            <a:prstGeom prst="straightConnector1">
              <a:avLst/>
            </a:prstGeom>
            <a:grpFill/>
            <a:ln w="19050">
              <a:solidFill>
                <a:srgbClr val="000000"/>
              </a:solidFill>
              <a:round/>
              <a:headEnd/>
              <a:tailEnd type="triangle" w="med" len="med"/>
            </a:ln>
          </p:spPr>
        </p:cxnSp>
        <p:sp>
          <p:nvSpPr>
            <p:cNvPr id="97296" name="AutoShape 127"/>
            <p:cNvSpPr>
              <a:spLocks noChangeArrowheads="1"/>
            </p:cNvSpPr>
            <p:nvPr/>
          </p:nvSpPr>
          <p:spPr bwMode="auto">
            <a:xfrm>
              <a:off x="3910629" y="1626329"/>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A&amp;B</a:t>
              </a: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7" name="AutoShape 125"/>
            <p:cNvSpPr>
              <a:spLocks noChangeArrowheads="1"/>
            </p:cNvSpPr>
            <p:nvPr/>
          </p:nvSpPr>
          <p:spPr bwMode="auto">
            <a:xfrm>
              <a:off x="3741115" y="163513"/>
              <a:ext cx="1511248" cy="905104"/>
            </a:xfrm>
            <a:prstGeom prst="flowChartAlternateProcess">
              <a:avLst/>
            </a:prstGeom>
            <a:solidFill>
              <a:srgbClr val="FF000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1600" b="1" dirty="0">
                  <a:solidFill>
                    <a:srgbClr val="002060"/>
                  </a:solidFill>
                  <a:latin typeface="Century Gothic" pitchFamily="34" charset="0"/>
                  <a:cs typeface="Arial" pitchFamily="34" charset="0"/>
                </a:rPr>
                <a:t>Aged under</a:t>
              </a:r>
              <a:br>
                <a:rPr lang="en-US" sz="1600" b="1" dirty="0">
                  <a:solidFill>
                    <a:srgbClr val="002060"/>
                  </a:solidFill>
                  <a:latin typeface="Century Gothic" pitchFamily="34" charset="0"/>
                  <a:cs typeface="Arial" pitchFamily="34" charset="0"/>
                </a:rPr>
              </a:br>
              <a:r>
                <a:rPr lang="en-US" sz="1600" b="1" dirty="0">
                  <a:solidFill>
                    <a:srgbClr val="002060"/>
                  </a:solidFill>
                  <a:latin typeface="Century Gothic" pitchFamily="34" charset="0"/>
                  <a:cs typeface="Arial" pitchFamily="34" charset="0"/>
                </a:rPr>
                <a:t>55 years</a:t>
              </a:r>
              <a:endParaRPr lang="en-US" sz="1600" dirty="0">
                <a:solidFill>
                  <a:srgbClr val="002060"/>
                </a:solidFill>
                <a:latin typeface="Century Gothic" pitchFamily="34" charset="0"/>
                <a:cs typeface="Arial" pitchFamily="34" charset="0"/>
              </a:endParaRPr>
            </a:p>
          </p:txBody>
        </p:sp>
        <p:sp>
          <p:nvSpPr>
            <p:cNvPr id="97298" name="AutoShape 136"/>
            <p:cNvSpPr>
              <a:spLocks noChangeArrowheads="1"/>
            </p:cNvSpPr>
            <p:nvPr/>
          </p:nvSpPr>
          <p:spPr bwMode="auto">
            <a:xfrm>
              <a:off x="5945204" y="1600200"/>
              <a:ext cx="989529" cy="608683"/>
            </a:xfrm>
            <a:prstGeom prst="flowChartAlternateProcess">
              <a:avLst/>
            </a:prstGeom>
            <a:solidFill>
              <a:srgbClr val="00B0F0"/>
            </a:solid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C &amp;D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b="1" dirty="0">
                <a:solidFill>
                  <a:srgbClr val="002060"/>
                </a:solidFill>
                <a:latin typeface="Century Gothic" pitchFamily="34" charset="0"/>
                <a:cs typeface="Arial" pitchFamily="34" charset="0"/>
              </a:endParaRPr>
            </a:p>
            <a:p>
              <a:pPr>
                <a:defRPr/>
              </a:pPr>
              <a:endParaRPr lang="en-US" sz="2000" dirty="0">
                <a:solidFill>
                  <a:srgbClr val="002060"/>
                </a:solidFill>
                <a:latin typeface="Century Gothic" pitchFamily="34" charset="0"/>
                <a:cs typeface="Arial" pitchFamily="34" charset="0"/>
              </a:endParaRPr>
            </a:p>
          </p:txBody>
        </p:sp>
        <p:sp>
          <p:nvSpPr>
            <p:cNvPr id="97299" name="AutoShape 128"/>
            <p:cNvSpPr>
              <a:spLocks noChangeArrowheads="1"/>
            </p:cNvSpPr>
            <p:nvPr/>
          </p:nvSpPr>
          <p:spPr bwMode="auto">
            <a:xfrm>
              <a:off x="3877243" y="2678113"/>
              <a:ext cx="3301625" cy="608090"/>
            </a:xfrm>
            <a:prstGeom prst="flowChartAlternateProcess">
              <a:avLst/>
            </a:prstGeom>
            <a:grpFill/>
            <a:ln>
              <a:headEnd/>
              <a:tailEnd/>
            </a:ln>
          </p:spPr>
          <p:style>
            <a:lnRef idx="1">
              <a:schemeClr val="accent2"/>
            </a:lnRef>
            <a:fillRef idx="3">
              <a:schemeClr val="accent2"/>
            </a:fillRef>
            <a:effectRef idx="2">
              <a:schemeClr val="accent2"/>
            </a:effectRef>
            <a:fontRef idx="minor">
              <a:schemeClr val="lt1"/>
            </a:fontRef>
          </p:style>
          <p:txBody>
            <a:bodyPr/>
            <a:lstStyle/>
            <a:p>
              <a:pPr algn="ctr">
                <a:spcAft>
                  <a:spcPts val="1000"/>
                </a:spcAft>
                <a:defRPr/>
              </a:pPr>
              <a:r>
                <a:rPr lang="en-US" sz="2000" b="1" dirty="0">
                  <a:solidFill>
                    <a:srgbClr val="002060"/>
                  </a:solidFill>
                  <a:latin typeface="Century Gothic" pitchFamily="34" charset="0"/>
                  <a:cs typeface="Arial" pitchFamily="34" charset="0"/>
                </a:rPr>
                <a:t>A(B) + C or A(B)+D</a:t>
              </a:r>
            </a:p>
            <a:p>
              <a:pPr algn="ctr">
                <a:spcAft>
                  <a:spcPts val="1000"/>
                </a:spcAft>
                <a:defRPr/>
              </a:pPr>
              <a:endParaRPr lang="en-US" sz="2000" b="1" dirty="0">
                <a:solidFill>
                  <a:srgbClr val="002060"/>
                </a:solidFill>
                <a:latin typeface="Century Gothic" pitchFamily="34" charset="0"/>
                <a:cs typeface="Arial" pitchFamily="34" charset="0"/>
              </a:endParaRPr>
            </a:p>
            <a:p>
              <a:pPr algn="ctr">
                <a:spcAft>
                  <a:spcPts val="1000"/>
                </a:spcAft>
                <a:defRPr/>
              </a:pPr>
              <a:endParaRPr lang="en-US" sz="2000" dirty="0">
                <a:solidFill>
                  <a:srgbClr val="002060"/>
                </a:solidFill>
                <a:latin typeface="Century Gothic" pitchFamily="34" charset="0"/>
                <a:cs typeface="Arial" pitchFamily="34" charset="0"/>
              </a:endParaRPr>
            </a:p>
            <a:p>
              <a:pPr>
                <a:defRPr/>
              </a:pPr>
              <a:r>
                <a:rPr lang="en-US" sz="2000" b="1" dirty="0">
                  <a:solidFill>
                    <a:srgbClr val="002060"/>
                  </a:solidFill>
                  <a:latin typeface="Century Gothic" pitchFamily="34" charset="0"/>
                  <a:cs typeface="Arial" pitchFamily="34" charset="0"/>
                </a:rPr>
                <a:t>           B +  C + D</a:t>
              </a:r>
            </a:p>
          </p:txBody>
        </p:sp>
        <p:cxnSp>
          <p:nvCxnSpPr>
            <p:cNvPr id="23" name="AutoShape 133"/>
            <p:cNvCxnSpPr>
              <a:cxnSpLocks noChangeShapeType="1"/>
            </p:cNvCxnSpPr>
            <p:nvPr/>
          </p:nvCxnSpPr>
          <p:spPr bwMode="auto">
            <a:xfrm>
              <a:off x="4457101" y="1143000"/>
              <a:ext cx="599" cy="457200"/>
            </a:xfrm>
            <a:prstGeom prst="straightConnector1">
              <a:avLst/>
            </a:prstGeom>
            <a:grpFill/>
            <a:ln w="19050">
              <a:solidFill>
                <a:srgbClr val="000000"/>
              </a:solidFill>
              <a:round/>
              <a:headEnd/>
              <a:tailEnd type="triangle" w="med" len="med"/>
            </a:ln>
          </p:spPr>
        </p:cxnSp>
      </p:grpSp>
      <p:sp>
        <p:nvSpPr>
          <p:cNvPr id="55300" name="AutoShape 20"/>
          <p:cNvSpPr>
            <a:spLocks noChangeArrowheads="1"/>
          </p:cNvSpPr>
          <p:nvPr/>
        </p:nvSpPr>
        <p:spPr bwMode="auto">
          <a:xfrm>
            <a:off x="152400" y="2514600"/>
            <a:ext cx="2971800" cy="3886200"/>
          </a:xfrm>
          <a:prstGeom prst="flowChartAlternateProcess">
            <a:avLst/>
          </a:prstGeom>
          <a:noFill/>
          <a:ln w="28575">
            <a:noFill/>
            <a:miter lim="800000"/>
            <a:headEnd/>
            <a:tailEnd/>
          </a:ln>
        </p:spPr>
        <p:txBody>
          <a:bodyPr/>
          <a:lstStyle/>
          <a:p>
            <a:pPr>
              <a:spcBef>
                <a:spcPts val="100"/>
              </a:spcBef>
              <a:spcAft>
                <a:spcPts val="1000"/>
              </a:spcAft>
            </a:pPr>
            <a:r>
              <a:rPr lang="en-US" altLang="en-US" sz="1200" b="1" baseline="30000" dirty="0">
                <a:solidFill>
                  <a:srgbClr val="002060"/>
                </a:solidFill>
                <a:latin typeface="Century Gothic" pitchFamily="34" charset="0"/>
              </a:rPr>
              <a:t>12 </a:t>
            </a:r>
            <a:r>
              <a:rPr lang="en-US" altLang="en-US" sz="1200" b="1" dirty="0">
                <a:solidFill>
                  <a:srgbClr val="002060"/>
                </a:solidFill>
                <a:latin typeface="Century Gothic" pitchFamily="34" charset="0"/>
              </a:rPr>
              <a:t>Choose a low-cost ARB.</a:t>
            </a:r>
            <a:endParaRPr lang="en-US" altLang="en-US" sz="1200" b="1" baseline="30000" dirty="0">
              <a:solidFill>
                <a:srgbClr val="002060"/>
              </a:solidFill>
              <a:latin typeface="Century Gothic" pitchFamily="34" charset="0"/>
            </a:endParaRPr>
          </a:p>
          <a:p>
            <a:pPr>
              <a:spcBef>
                <a:spcPts val="100"/>
              </a:spcBef>
              <a:spcAft>
                <a:spcPts val="1000"/>
              </a:spcAft>
            </a:pPr>
            <a:r>
              <a:rPr lang="en-US" altLang="en-US" sz="1200" b="1" baseline="30000" dirty="0">
                <a:solidFill>
                  <a:srgbClr val="002060"/>
                </a:solidFill>
                <a:latin typeface="Century Gothic" pitchFamily="34" charset="0"/>
              </a:rPr>
              <a:t>13</a:t>
            </a:r>
            <a:r>
              <a:rPr lang="en-US" altLang="en-US" sz="1200" b="1" dirty="0">
                <a:solidFill>
                  <a:srgbClr val="002060"/>
                </a:solidFill>
                <a:latin typeface="Century Gothic" pitchFamily="34" charset="0"/>
              </a:rPr>
              <a:t> A CCB is preferred but consider a thiazide-like diuretic if a CCB is not tolerated or the person has edema, evidence of heart failure or a high risk of heart failure</a:t>
            </a:r>
            <a:r>
              <a:rPr lang="en-US" altLang="en-US" sz="1200" b="1" dirty="0" smtClean="0">
                <a:solidFill>
                  <a:srgbClr val="002060"/>
                </a:solidFill>
                <a:latin typeface="Century Gothic" pitchFamily="34" charset="0"/>
              </a:rPr>
              <a:t>.</a:t>
            </a:r>
            <a:endParaRPr lang="en-US" altLang="en-US" sz="1200" b="1" dirty="0">
              <a:solidFill>
                <a:srgbClr val="002060"/>
              </a:solidFill>
              <a:latin typeface="Century Gothic" pitchFamily="34" charset="0"/>
            </a:endParaRPr>
          </a:p>
        </p:txBody>
      </p:sp>
      <p:pic>
        <p:nvPicPr>
          <p:cNvPr id="55301" name="Picture 1" descr="NICE_Logo_BW"/>
          <p:cNvPicPr>
            <a:picLocks noChangeAspect="1" noChangeArrowheads="1"/>
          </p:cNvPicPr>
          <p:nvPr/>
        </p:nvPicPr>
        <p:blipFill>
          <a:blip r:embed="rId3" cstate="print"/>
          <a:srcRect/>
          <a:stretch>
            <a:fillRect/>
          </a:stretch>
        </p:blipFill>
        <p:spPr bwMode="auto">
          <a:xfrm>
            <a:off x="609600" y="2133600"/>
            <a:ext cx="2062163" cy="500063"/>
          </a:xfrm>
          <a:prstGeom prst="rect">
            <a:avLst/>
          </a:prstGeom>
          <a:noFill/>
          <a:ln w="9525">
            <a:noFill/>
            <a:miter lim="800000"/>
            <a:headEnd/>
            <a:tailEnd/>
          </a:ln>
        </p:spPr>
      </p:pic>
      <p:pic>
        <p:nvPicPr>
          <p:cNvPr id="55302" name="Picture 4" descr="J:\Publishing 2\Clinical Guidelines\Hypertension (update)\QRG\BHS logos\Black full logo.JPG"/>
          <p:cNvPicPr>
            <a:picLocks noChangeAspect="1" noChangeArrowheads="1"/>
          </p:cNvPicPr>
          <p:nvPr/>
        </p:nvPicPr>
        <p:blipFill>
          <a:blip r:embed="rId4" cstate="print"/>
          <a:srcRect/>
          <a:stretch>
            <a:fillRect/>
          </a:stretch>
        </p:blipFill>
        <p:spPr bwMode="auto">
          <a:xfrm>
            <a:off x="381000" y="1524000"/>
            <a:ext cx="1360488" cy="500063"/>
          </a:xfrm>
          <a:prstGeom prst="rect">
            <a:avLst/>
          </a:prstGeom>
          <a:noFill/>
          <a:ln w="9525">
            <a:noFill/>
            <a:miter lim="800000"/>
            <a:headEnd/>
            <a:tailEnd/>
          </a:ln>
        </p:spPr>
      </p:pic>
      <p:sp>
        <p:nvSpPr>
          <p:cNvPr id="3" name="Rectangle 2"/>
          <p:cNvSpPr/>
          <p:nvPr/>
        </p:nvSpPr>
        <p:spPr>
          <a:xfrm>
            <a:off x="4418735" y="2158922"/>
            <a:ext cx="2743200" cy="461665"/>
          </a:xfrm>
          <a:prstGeom prst="rect">
            <a:avLst/>
          </a:prstGeom>
        </p:spPr>
        <p:txBody>
          <a:bodyPr wrap="square">
            <a:spAutoFit/>
          </a:bodyPr>
          <a:lstStyle/>
          <a:p>
            <a:r>
              <a:rPr lang="en-US" altLang="en-US" sz="1200" b="1" dirty="0">
                <a:solidFill>
                  <a:srgbClr val="C00000"/>
                </a:solidFill>
                <a:latin typeface="Century Gothic" pitchFamily="34" charset="0"/>
                <a:cs typeface="Times New Roman" pitchFamily="18" charset="0"/>
              </a:rPr>
              <a:t>A low dose of initial drug should be used, slowly titrating upward</a:t>
            </a:r>
            <a:endParaRPr lang="en-US" sz="1200" dirty="0">
              <a:solidFill>
                <a:srgbClr val="C00000"/>
              </a:solidFill>
            </a:endParaRPr>
          </a:p>
        </p:txBody>
      </p:sp>
      <p:sp>
        <p:nvSpPr>
          <p:cNvPr id="4" name="Rectangle 3"/>
          <p:cNvSpPr/>
          <p:nvPr/>
        </p:nvSpPr>
        <p:spPr>
          <a:xfrm>
            <a:off x="222877" y="4346426"/>
            <a:ext cx="4572000" cy="584775"/>
          </a:xfrm>
          <a:prstGeom prst="rect">
            <a:avLst/>
          </a:prstGeom>
        </p:spPr>
        <p:txBody>
          <a:bodyPr>
            <a:spAutoFit/>
          </a:bodyPr>
          <a:lstStyle/>
          <a:p>
            <a:pPr eaLnBrk="1" hangingPunct="1">
              <a:buSzPct val="100000"/>
              <a:buFont typeface="Wingdings 2" pitchFamily="18" charset="2"/>
              <a:buBlip>
                <a:blip r:embed="rId5"/>
              </a:buBlip>
            </a:pPr>
            <a:r>
              <a:rPr lang="en-US" altLang="en-US" sz="1600" b="1" dirty="0">
                <a:solidFill>
                  <a:srgbClr val="C00000"/>
                </a:solidFill>
                <a:latin typeface="Century Gothic" pitchFamily="34" charset="0"/>
                <a:cs typeface="Times New Roman" pitchFamily="18" charset="0"/>
              </a:rPr>
              <a:t>Optimal formulation should provide 24-hour efficacy with once-daily dose</a:t>
            </a:r>
            <a:r>
              <a:rPr lang="en-US" altLang="en-US" sz="1100" b="1" dirty="0">
                <a:solidFill>
                  <a:srgbClr val="C00000"/>
                </a:solidFill>
                <a:latin typeface="Century Gothic" pitchFamily="34" charset="0"/>
                <a:cs typeface="Times New Roman" pitchFamily="18" charset="0"/>
              </a:rPr>
              <a:t>.</a:t>
            </a:r>
          </a:p>
        </p:txBody>
      </p:sp>
      <p:sp>
        <p:nvSpPr>
          <p:cNvPr id="5" name="Rectangle 4"/>
          <p:cNvSpPr/>
          <p:nvPr/>
        </p:nvSpPr>
        <p:spPr>
          <a:xfrm>
            <a:off x="3111500" y="3157880"/>
            <a:ext cx="4283470" cy="523220"/>
          </a:xfrm>
          <a:prstGeom prst="rect">
            <a:avLst/>
          </a:prstGeom>
        </p:spPr>
        <p:txBody>
          <a:bodyPr wrap="square">
            <a:spAutoFit/>
          </a:bodyPr>
          <a:lstStyle/>
          <a:p>
            <a:pPr eaLnBrk="1" hangingPunct="1">
              <a:buSzPct val="100000"/>
              <a:buFont typeface="Wingdings 2" pitchFamily="18" charset="2"/>
              <a:buBlip>
                <a:blip r:embed="rId5"/>
              </a:buBlip>
            </a:pPr>
            <a:r>
              <a:rPr lang="en-US" altLang="en-US" sz="1400" b="1" dirty="0">
                <a:solidFill>
                  <a:srgbClr val="C00000"/>
                </a:solidFill>
                <a:latin typeface="Century Gothic" pitchFamily="34" charset="0"/>
                <a:cs typeface="Times New Roman" pitchFamily="18" charset="0"/>
              </a:rPr>
              <a:t>Combination therapies may provide additional efficacy with fewer adverse effects</a:t>
            </a:r>
            <a:r>
              <a:rPr lang="en-US" altLang="en-US" sz="1400" b="1" dirty="0">
                <a:solidFill>
                  <a:srgbClr val="002060"/>
                </a:solidFill>
                <a:latin typeface="Century Gothic" pitchFamily="34" charset="0"/>
                <a:cs typeface="Times New Roman" pitchFamily="18"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p:nvPr>
        </p:nvSpPr>
        <p:spPr>
          <a:xfrm>
            <a:off x="0" y="4800600"/>
            <a:ext cx="9144000" cy="2057400"/>
          </a:xfrm>
        </p:spPr>
        <p:txBody>
          <a:bodyPr/>
          <a:lstStyle/>
          <a:p>
            <a:pPr eaLnBrk="1" hangingPunct="1">
              <a:buSzPct val="100000"/>
              <a:buFont typeface="Wingdings 2" pitchFamily="18" charset="2"/>
              <a:buBlip>
                <a:blip r:embed="rId2"/>
              </a:buBlip>
            </a:pPr>
            <a:r>
              <a:rPr lang="en-US" altLang="en-US" sz="1500" smtClean="0">
                <a:solidFill>
                  <a:srgbClr val="002060"/>
                </a:solidFill>
                <a:latin typeface="Century Gothic" pitchFamily="34" charset="0"/>
              </a:rPr>
              <a:t>Possible combinations of classes of antihypertensive drugs. Green continuous lines: preferred combinations; green dashed line: useful combination (with some limitations); black dashed lines: possible but less well-tested combinations; red continuous line: not recommended combination.</a:t>
            </a:r>
          </a:p>
          <a:p>
            <a:pPr eaLnBrk="1" hangingPunct="1">
              <a:buSzPct val="100000"/>
              <a:buFont typeface="Wingdings 2" pitchFamily="18" charset="2"/>
              <a:buBlip>
                <a:blip r:embed="rId2"/>
              </a:buBlip>
            </a:pPr>
            <a:r>
              <a:rPr lang="en-US" altLang="en-US" sz="1500" smtClean="0">
                <a:solidFill>
                  <a:srgbClr val="002060"/>
                </a:solidFill>
                <a:latin typeface="Century Gothic" pitchFamily="34" charset="0"/>
              </a:rPr>
              <a:t>Although verapamil and diltiazem are sometimes used with a beta-blocker to improve ventricular rate control in permanent atrial fibrillation, only dihydropyridine calcium antagonists should normally be combined with beta-blockers.</a:t>
            </a:r>
          </a:p>
          <a:p>
            <a:pPr algn="r" eaLnBrk="1" hangingPunct="1">
              <a:buFont typeface="Wingdings 2" pitchFamily="18" charset="2"/>
              <a:buNone/>
            </a:pPr>
            <a:r>
              <a:rPr lang="en-US" altLang="en-US" sz="1500" smtClean="0">
                <a:solidFill>
                  <a:srgbClr val="002060"/>
                </a:solidFill>
                <a:latin typeface="Century Gothic" pitchFamily="34" charset="0"/>
              </a:rPr>
              <a:t> 2013 ESH and ESC Guidelines</a:t>
            </a:r>
          </a:p>
        </p:txBody>
      </p:sp>
      <p:pic>
        <p:nvPicPr>
          <p:cNvPr id="57347" name="Picture 2"/>
          <p:cNvPicPr>
            <a:picLocks noChangeAspect="1" noChangeArrowheads="1"/>
          </p:cNvPicPr>
          <p:nvPr/>
        </p:nvPicPr>
        <p:blipFill>
          <a:blip r:embed="rId3" cstate="print"/>
          <a:srcRect/>
          <a:stretch>
            <a:fillRect/>
          </a:stretch>
        </p:blipFill>
        <p:spPr bwMode="auto">
          <a:xfrm>
            <a:off x="896938" y="76200"/>
            <a:ext cx="7256462"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p:cNvSpPr txBox="1">
            <a:spLocks noChangeArrowheads="1"/>
          </p:cNvSpPr>
          <p:nvPr/>
        </p:nvSpPr>
        <p:spPr bwMode="auto">
          <a:xfrm>
            <a:off x="1143000" y="304800"/>
            <a:ext cx="6400800" cy="708025"/>
          </a:xfrm>
          <a:prstGeom prst="rect">
            <a:avLst/>
          </a:prstGeom>
          <a:noFill/>
          <a:ln w="9525">
            <a:noFill/>
            <a:miter lim="800000"/>
            <a:headEnd/>
            <a:tailEnd/>
          </a:ln>
        </p:spPr>
        <p:txBody>
          <a:bodyPr>
            <a:spAutoFit/>
          </a:bodyPr>
          <a:lstStyle/>
          <a:p>
            <a:pPr algn="ctr"/>
            <a:r>
              <a:rPr lang="en-US" altLang="en-US" sz="4000" b="1">
                <a:solidFill>
                  <a:srgbClr val="FF0000"/>
                </a:solidFill>
                <a:latin typeface="Batang" pitchFamily="18" charset="-127"/>
                <a:ea typeface="Batang" pitchFamily="18" charset="-127"/>
                <a:cs typeface="Times New Roman" pitchFamily="18" charset="0"/>
              </a:rPr>
              <a:t>Case </a:t>
            </a:r>
          </a:p>
        </p:txBody>
      </p:sp>
      <p:sp>
        <p:nvSpPr>
          <p:cNvPr id="18435" name="TextBox 3"/>
          <p:cNvSpPr txBox="1">
            <a:spLocks noChangeArrowheads="1"/>
          </p:cNvSpPr>
          <p:nvPr/>
        </p:nvSpPr>
        <p:spPr bwMode="auto">
          <a:xfrm>
            <a:off x="381000" y="1331416"/>
            <a:ext cx="8534400" cy="3416320"/>
          </a:xfrm>
          <a:prstGeom prst="rect">
            <a:avLst/>
          </a:prstGeom>
          <a:noFill/>
          <a:ln w="9525">
            <a:noFill/>
            <a:miter lim="800000"/>
            <a:headEnd/>
            <a:tailEnd/>
          </a:ln>
        </p:spPr>
        <p:txBody>
          <a:bodyPr>
            <a:spAutoFit/>
            <a:scene3d>
              <a:camera prst="orthographicFront"/>
              <a:lightRig rig="threePt" dir="t"/>
            </a:scene3d>
            <a:sp3d extrusionH="57150">
              <a:bevelT w="152400"/>
            </a:sp3d>
          </a:bodyPr>
          <a:lstStyle/>
          <a:p>
            <a:pPr algn="just" fontAlgn="auto">
              <a:spcBef>
                <a:spcPts val="0"/>
              </a:spcBef>
              <a:spcAft>
                <a:spcPts val="0"/>
              </a:spcAft>
              <a:defRPr/>
            </a:pPr>
            <a:r>
              <a:rPr lang="en-US" sz="2400" b="1" i="1" dirty="0">
                <a:solidFill>
                  <a:srgbClr val="002060"/>
                </a:solidFill>
                <a:latin typeface="Century Gothic" pitchFamily="34" charset="0"/>
                <a:cs typeface="Times New Roman" pitchFamily="18" charset="0"/>
              </a:rPr>
              <a:t>47 year old man came to your clinic with headache for 3 weeks. The nurse measure his Blood Pressure and  was found to be 150/95 mmHg:</a:t>
            </a:r>
          </a:p>
          <a:p>
            <a:pPr algn="just" fontAlgn="auto">
              <a:spcBef>
                <a:spcPts val="0"/>
              </a:spcBef>
              <a:spcAft>
                <a:spcPts val="0"/>
              </a:spcAft>
              <a:defRPr/>
            </a:pPr>
            <a:endParaRPr lang="en-US" sz="2400" b="1" dirty="0">
              <a:solidFill>
                <a:srgbClr val="002060"/>
              </a:solidFill>
              <a:latin typeface="Century Gothic" pitchFamily="34" charset="0"/>
              <a:cs typeface="Times New Roman" pitchFamily="18" charset="0"/>
            </a:endParaRP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Does he have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is the stage of Hypertension?</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investigation should you perform?</a:t>
            </a:r>
          </a:p>
          <a:p>
            <a:pPr marL="457200" indent="-457200" algn="just" fontAlgn="auto">
              <a:spcBef>
                <a:spcPts val="0"/>
              </a:spcBef>
              <a:spcAft>
                <a:spcPts val="0"/>
              </a:spcAft>
              <a:buFontTx/>
              <a:buAutoNum type="arabicPeriod"/>
              <a:defRPr/>
            </a:pPr>
            <a:r>
              <a:rPr lang="en-US" sz="2400" b="1" dirty="0">
                <a:solidFill>
                  <a:srgbClr val="002060"/>
                </a:solidFill>
                <a:latin typeface="Century Gothic" pitchFamily="34" charset="0"/>
                <a:cs typeface="Times New Roman" pitchFamily="18" charset="0"/>
              </a:rPr>
              <a:t>What could be your management on his case?</a:t>
            </a:r>
          </a:p>
          <a:p>
            <a:pPr algn="just" fontAlgn="auto">
              <a:spcBef>
                <a:spcPts val="0"/>
              </a:spcBef>
              <a:spcAft>
                <a:spcPts val="0"/>
              </a:spcAft>
              <a:buFontTx/>
              <a:buAutoNum type="arabicPeriod"/>
              <a:defRPr/>
            </a:pPr>
            <a:endParaRPr lang="en-US" sz="2400" dirty="0">
              <a:solidFill>
                <a:srgbClr val="002060"/>
              </a:solidFill>
              <a:latin typeface="Century Gothic" pitchFamily="34" charset="0"/>
              <a:cs typeface="+mn-cs"/>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4000" b="1" smtClean="0">
                <a:solidFill>
                  <a:srgbClr val="FF0000"/>
                </a:solidFill>
                <a:latin typeface="Batang" pitchFamily="18" charset="-127"/>
                <a:ea typeface="Batang" pitchFamily="18" charset="-127"/>
                <a:cs typeface="Times New Roman" pitchFamily="18" charset="0"/>
              </a:rPr>
              <a:t>High Risk Group Therapy</a:t>
            </a:r>
          </a:p>
        </p:txBody>
      </p:sp>
      <p:sp>
        <p:nvSpPr>
          <p:cNvPr id="64515" name="Content Placeholder 1"/>
          <p:cNvSpPr txBox="1">
            <a:spLocks/>
          </p:cNvSpPr>
          <p:nvPr/>
        </p:nvSpPr>
        <p:spPr bwMode="auto">
          <a:xfrm>
            <a:off x="381000" y="1066800"/>
            <a:ext cx="8458200" cy="5334000"/>
          </a:xfrm>
          <a:prstGeom prst="rect">
            <a:avLst/>
          </a:prstGeom>
          <a:noFill/>
          <a:ln w="9525">
            <a:noFill/>
            <a:miter lim="800000"/>
            <a:headEnd/>
            <a:tailEnd/>
          </a:ln>
        </p:spPr>
        <p:txBody>
          <a:bodyPr/>
          <a:lstStyle/>
          <a:p>
            <a:pPr marL="273050" indent="-273050">
              <a:spcBef>
                <a:spcPts val="600"/>
              </a:spcBef>
              <a:buSzPct val="70000"/>
              <a:defRPr/>
            </a:pPr>
            <a:endParaRPr lang="en-US" sz="2100" b="1" dirty="0">
              <a:solidFill>
                <a:srgbClr val="002060"/>
              </a:solidFill>
              <a:latin typeface="Century Gothic" pitchFamily="34" charset="0"/>
              <a:cs typeface="Times New Roman" pitchFamily="18" charset="0"/>
            </a:endParaRPr>
          </a:p>
          <a:p>
            <a:pPr>
              <a:buFontTx/>
              <a:buBlip>
                <a:blip r:embed="rId2"/>
              </a:buBlip>
              <a:defRPr/>
            </a:pPr>
            <a:r>
              <a:rPr lang="en-US" sz="2100" b="1" dirty="0">
                <a:solidFill>
                  <a:srgbClr val="002060"/>
                </a:solidFill>
                <a:latin typeface="Century Gothic" pitchFamily="34" charset="0"/>
                <a:cs typeface="Times New Roman" pitchFamily="18" charset="0"/>
              </a:rPr>
              <a:t>Drug therapy (If BP is </a:t>
            </a:r>
            <a:r>
              <a:rPr lang="en-US" sz="2100" b="1" dirty="0" smtClean="0">
                <a:solidFill>
                  <a:srgbClr val="002060"/>
                </a:solidFill>
                <a:latin typeface="Century Gothic" pitchFamily="34" charset="0"/>
                <a:cs typeface="Times New Roman" pitchFamily="18" charset="0"/>
              </a:rPr>
              <a:t>130-140/85-90 </a:t>
            </a:r>
            <a:r>
              <a:rPr lang="en-US" sz="2100" b="1" dirty="0">
                <a:solidFill>
                  <a:srgbClr val="002060"/>
                </a:solidFill>
                <a:latin typeface="Century Gothic" pitchFamily="34" charset="0"/>
                <a:cs typeface="Times New Roman" pitchFamily="18" charset="0"/>
              </a:rPr>
              <a:t>mmHg)</a:t>
            </a:r>
          </a:p>
          <a:p>
            <a:pPr lvl="1">
              <a:buFontTx/>
              <a:buBlip>
                <a:blip r:embed="rId3"/>
              </a:buBlip>
              <a:defRPr/>
            </a:pPr>
            <a:endParaRPr lang="en-US" sz="2100"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CHF – Thiazide, ACE-1, </a:t>
            </a:r>
            <a:r>
              <a:rPr lang="en-GB" sz="2400" b="1" dirty="0">
                <a:solidFill>
                  <a:srgbClr val="002060"/>
                </a:solidFill>
              </a:rPr>
              <a:t>Aldosterone Antagonists</a:t>
            </a:r>
            <a:r>
              <a:rPr lang="en-US" sz="2100" b="1" dirty="0" smtClean="0">
                <a:solidFill>
                  <a:srgbClr val="002060"/>
                </a:solidFill>
                <a:latin typeface="Century Gothic" pitchFamily="34" charset="0"/>
                <a:cs typeface="Times New Roman" pitchFamily="18" charset="0"/>
              </a:rPr>
              <a:t>, </a:t>
            </a:r>
            <a:r>
              <a:rPr lang="en-US" sz="2100" b="1" dirty="0">
                <a:solidFill>
                  <a:srgbClr val="002060"/>
                </a:solidFill>
                <a:latin typeface="Century Gothic" pitchFamily="34" charset="0"/>
                <a:cs typeface="Times New Roman" pitchFamily="18" charset="0"/>
              </a:rPr>
              <a:t>BB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Post Myocardial Infarction – BB,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Diabetes Mellitus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ARB, </a:t>
            </a:r>
            <a:r>
              <a:rPr lang="en-US" sz="2100" b="1" dirty="0" err="1">
                <a:solidFill>
                  <a:srgbClr val="002060"/>
                </a:solidFill>
                <a:latin typeface="Century Gothic" pitchFamily="34" charset="0"/>
                <a:cs typeface="Times New Roman" pitchFamily="18" charset="0"/>
              </a:rPr>
              <a:t>Thiazide</a:t>
            </a:r>
            <a:r>
              <a:rPr lang="en-US" sz="2100" b="1" dirty="0">
                <a:solidFill>
                  <a:srgbClr val="002060"/>
                </a:solidFill>
                <a:latin typeface="Century Gothic" pitchFamily="34" charset="0"/>
                <a:cs typeface="Times New Roman" pitchFamily="18" charset="0"/>
              </a:rPr>
              <a:t>, CCB</a:t>
            </a: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CKD – </a:t>
            </a:r>
            <a:r>
              <a:rPr lang="en-US" sz="2100" b="1" dirty="0" err="1">
                <a:solidFill>
                  <a:srgbClr val="002060"/>
                </a:solidFill>
                <a:latin typeface="Century Gothic" pitchFamily="34" charset="0"/>
                <a:cs typeface="Times New Roman" pitchFamily="18" charset="0"/>
              </a:rPr>
              <a:t>ACEi</a:t>
            </a:r>
            <a:r>
              <a:rPr lang="en-US" sz="2100" b="1" dirty="0">
                <a:solidFill>
                  <a:srgbClr val="002060"/>
                </a:solidFill>
                <a:latin typeface="Century Gothic" pitchFamily="34" charset="0"/>
                <a:cs typeface="Times New Roman" pitchFamily="18" charset="0"/>
              </a:rPr>
              <a:t>, ABB, </a:t>
            </a:r>
            <a:r>
              <a:rPr lang="en-US" sz="2100" b="1" dirty="0" err="1">
                <a:solidFill>
                  <a:srgbClr val="002060"/>
                </a:solidFill>
                <a:latin typeface="Century Gothic" pitchFamily="34" charset="0"/>
                <a:cs typeface="Times New Roman" pitchFamily="18" charset="0"/>
              </a:rPr>
              <a:t>Thiazide</a:t>
            </a: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endParaRPr lang="en-US" sz="2100" b="1" dirty="0">
              <a:solidFill>
                <a:srgbClr val="002060"/>
              </a:solidFill>
              <a:latin typeface="Century Gothic" pitchFamily="34" charset="0"/>
              <a:cs typeface="Times New Roman" pitchFamily="18" charset="0"/>
            </a:endParaRPr>
          </a:p>
          <a:p>
            <a:pPr marL="273050" indent="-273050">
              <a:spcBef>
                <a:spcPts val="600"/>
              </a:spcBef>
              <a:buSzPct val="100000"/>
              <a:buFontTx/>
              <a:buBlip>
                <a:blip r:embed="rId2"/>
              </a:buBlip>
              <a:defRPr/>
            </a:pPr>
            <a:r>
              <a:rPr lang="en-US" sz="2100" b="1" dirty="0">
                <a:solidFill>
                  <a:srgbClr val="002060"/>
                </a:solidFill>
                <a:latin typeface="Century Gothic" pitchFamily="34" charset="0"/>
                <a:cs typeface="Times New Roman" pitchFamily="18" charset="0"/>
              </a:rPr>
              <a:t>Stroke – CCB +</a:t>
            </a:r>
            <a:r>
              <a:rPr lang="en-US" sz="2100" b="1" dirty="0" err="1">
                <a:solidFill>
                  <a:srgbClr val="002060"/>
                </a:solidFill>
                <a:latin typeface="Century Gothic" pitchFamily="34" charset="0"/>
                <a:cs typeface="Times New Roman" pitchFamily="18" charset="0"/>
              </a:rPr>
              <a:t>ACEi</a:t>
            </a:r>
            <a:endParaRPr lang="en-US" sz="2100" b="1" dirty="0">
              <a:solidFill>
                <a:srgbClr val="002060"/>
              </a:solidFill>
              <a:latin typeface="Century Gothic" pitchFamily="34" charset="0"/>
              <a:cs typeface="Times New Roman" pitchFamily="18" charset="0"/>
            </a:endParaRPr>
          </a:p>
          <a:p>
            <a:pPr marL="273050" indent="-273050">
              <a:spcBef>
                <a:spcPts val="600"/>
              </a:spcBef>
              <a:buClr>
                <a:schemeClr val="accent1"/>
              </a:buClr>
              <a:buSzPct val="70000"/>
              <a:buFont typeface="Arial" pitchFamily="34" charset="0"/>
              <a:buChar char="•"/>
              <a:defRPr/>
            </a:pPr>
            <a:endParaRPr lang="en-US" sz="2100" b="1" dirty="0">
              <a:latin typeface="Century Gothic" pitchFamily="34" charset="0"/>
              <a:cs typeface="Arial" pitchFamily="34" charset="0"/>
            </a:endParaRPr>
          </a:p>
        </p:txBody>
      </p:sp>
      <p:sp>
        <p:nvSpPr>
          <p:cNvPr id="60420"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latin typeface="Book Antiqua"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0"/>
            <a:ext cx="6660976"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rPr>
              <a:t>Recommended Office BP </a:t>
            </a:r>
          </a:p>
          <a:p>
            <a:pPr algn="ctr"/>
            <a:r>
              <a:rPr lang="en-GB"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rPr>
              <a:t>Treatment Targets</a:t>
            </a:r>
            <a:endParaRPr lang="en-GB"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endParaRPr>
          </a:p>
        </p:txBody>
      </p:sp>
      <p:sp>
        <p:nvSpPr>
          <p:cNvPr id="3" name="Rectangle 2"/>
          <p:cNvSpPr/>
          <p:nvPr/>
        </p:nvSpPr>
        <p:spPr>
          <a:xfrm>
            <a:off x="457200" y="1295400"/>
            <a:ext cx="8305800" cy="400110"/>
          </a:xfrm>
          <a:prstGeom prst="rect">
            <a:avLst/>
          </a:prstGeom>
        </p:spPr>
        <p:txBody>
          <a:bodyPr wrap="square">
            <a:spAutoFit/>
          </a:bodyPr>
          <a:lstStyle/>
          <a:p>
            <a:r>
              <a:rPr lang="en-GB" sz="2000" b="1" dirty="0" smtClean="0">
                <a:solidFill>
                  <a:srgbClr val="002060"/>
                </a:solidFill>
                <a:latin typeface="Candara" pitchFamily="34" charset="0"/>
                <a:ea typeface="Arial Unicode MS" pitchFamily="34" charset="-128"/>
                <a:cs typeface="Arial Unicode MS" pitchFamily="34" charset="-128"/>
              </a:rPr>
              <a:t>Treatment consists of health behaviour ± pharmacological management</a:t>
            </a:r>
            <a:endParaRPr lang="en-GB" sz="2000" b="1" dirty="0">
              <a:solidFill>
                <a:srgbClr val="002060"/>
              </a:solidFill>
              <a:latin typeface="Candara" pitchFamily="34" charset="0"/>
              <a:ea typeface="Arial Unicode MS" pitchFamily="34" charset="-128"/>
              <a:cs typeface="Arial Unicode MS" pitchFamily="34" charset="-128"/>
            </a:endParaRPr>
          </a:p>
        </p:txBody>
      </p:sp>
      <p:graphicFrame>
        <p:nvGraphicFramePr>
          <p:cNvPr id="4" name="Table 3"/>
          <p:cNvGraphicFramePr>
            <a:graphicFrameLocks noGrp="1"/>
          </p:cNvGraphicFramePr>
          <p:nvPr>
            <p:extLst/>
          </p:nvPr>
        </p:nvGraphicFramePr>
        <p:xfrm>
          <a:off x="1300311" y="1709458"/>
          <a:ext cx="6348264" cy="1823247"/>
        </p:xfrm>
        <a:graphic>
          <a:graphicData uri="http://schemas.openxmlformats.org/drawingml/2006/table">
            <a:tbl>
              <a:tblPr firstRow="1" bandRow="1">
                <a:tableStyleId>{5C22544A-7EE6-4342-B048-85BDC9FD1C3A}</a:tableStyleId>
              </a:tblPr>
              <a:tblGrid>
                <a:gridCol w="2116088"/>
                <a:gridCol w="2116088"/>
                <a:gridCol w="2116088"/>
              </a:tblGrid>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Population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  SBP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DBP</a:t>
                      </a:r>
                    </a:p>
                  </a:txBody>
                  <a:tcPr marL="68580" marR="68580" marT="0" marB="0" anchor="ctr"/>
                </a:tc>
              </a:tr>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High Risk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≤120  </a:t>
                      </a:r>
                    </a:p>
                  </a:txBody>
                  <a:tcPr marL="68580" marR="68580" marT="0" marB="0" anchor="ctr"/>
                </a:tc>
                <a:tc>
                  <a:txBody>
                    <a:bodyPr/>
                    <a:lstStyle/>
                    <a:p>
                      <a:pPr algn="ctr">
                        <a:lnSpc>
                          <a:spcPct val="115000"/>
                        </a:lnSpc>
                        <a:spcAft>
                          <a:spcPts val="0"/>
                        </a:spcAft>
                      </a:pPr>
                      <a:r>
                        <a:rPr lang="en-GB" sz="1400" dirty="0" smtClean="0">
                          <a:effectLst/>
                          <a:latin typeface="Corbel" pitchFamily="34" charset="0"/>
                          <a:ea typeface="Arial Unicode MS" pitchFamily="34" charset="-128"/>
                          <a:cs typeface="Arial Unicode MS" pitchFamily="34" charset="-128"/>
                        </a:rPr>
                        <a:t>85</a:t>
                      </a:r>
                      <a:endParaRPr lang="en-GB" sz="1400" dirty="0">
                        <a:effectLst/>
                        <a:latin typeface="Corbel" pitchFamily="34" charset="0"/>
                        <a:ea typeface="Arial Unicode MS" pitchFamily="34" charset="-128"/>
                        <a:cs typeface="Arial Unicode MS" pitchFamily="34" charset="-128"/>
                      </a:endParaRPr>
                    </a:p>
                  </a:txBody>
                  <a:tcPr marL="68580" marR="68580" marT="0" marB="0" anchor="ctr"/>
                </a:tc>
              </a:tr>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Diabetes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130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80</a:t>
                      </a:r>
                    </a:p>
                  </a:txBody>
                  <a:tcPr marL="68580" marR="68580" marT="0" marB="0" anchor="ctr"/>
                </a:tc>
              </a:tr>
              <a:tr h="444173">
                <a:tc>
                  <a:txBody>
                    <a:bodyPr/>
                    <a:lstStyle/>
                    <a:p>
                      <a:pPr>
                        <a:lnSpc>
                          <a:spcPct val="115000"/>
                        </a:lnSpc>
                        <a:spcAft>
                          <a:spcPts val="0"/>
                        </a:spcAft>
                      </a:pPr>
                      <a:r>
                        <a:rPr lang="en-GB" sz="1400" dirty="0">
                          <a:effectLst/>
                          <a:latin typeface="Corbel" pitchFamily="34" charset="0"/>
                          <a:ea typeface="Arial Unicode MS" pitchFamily="34" charset="-128"/>
                          <a:cs typeface="Arial Unicode MS" pitchFamily="34" charset="-128"/>
                        </a:rPr>
                        <a:t>All others*  </a:t>
                      </a:r>
                      <a:endParaRPr lang="en-GB" sz="1400" dirty="0" smtClean="0">
                        <a:effectLst/>
                        <a:latin typeface="Corbel" pitchFamily="34" charset="0"/>
                        <a:ea typeface="Arial Unicode MS" pitchFamily="34" charset="-128"/>
                        <a:cs typeface="Arial Unicode MS" pitchFamily="34" charset="-128"/>
                      </a:endParaRPr>
                    </a:p>
                    <a:p>
                      <a:pPr>
                        <a:lnSpc>
                          <a:spcPct val="115000"/>
                        </a:lnSpc>
                        <a:spcAft>
                          <a:spcPts val="0"/>
                        </a:spcAft>
                      </a:pPr>
                      <a:r>
                        <a:rPr lang="en-GB" sz="1400" dirty="0" err="1" smtClean="0">
                          <a:effectLst/>
                          <a:latin typeface="Corbel" pitchFamily="34" charset="0"/>
                          <a:ea typeface="Arial Unicode MS" pitchFamily="34" charset="-128"/>
                          <a:cs typeface="Arial Unicode MS" pitchFamily="34" charset="-128"/>
                        </a:rPr>
                        <a:t>TIA,Stroke</a:t>
                      </a:r>
                      <a:r>
                        <a:rPr lang="en-GB" sz="1400" baseline="0" dirty="0" smtClean="0">
                          <a:effectLst/>
                          <a:latin typeface="Corbel" pitchFamily="34" charset="0"/>
                          <a:ea typeface="Arial Unicode MS" pitchFamily="34" charset="-128"/>
                          <a:cs typeface="Arial Unicode MS" pitchFamily="34" charset="-128"/>
                        </a:rPr>
                        <a:t> </a:t>
                      </a:r>
                      <a:endParaRPr lang="en-GB" sz="1400" dirty="0">
                        <a:effectLst/>
                        <a:latin typeface="Corbel" pitchFamily="34" charset="0"/>
                        <a:ea typeface="Arial Unicode MS" pitchFamily="34" charset="-128"/>
                        <a:cs typeface="Arial Unicode MS" pitchFamily="34" charset="-128"/>
                      </a:endParaRP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140  </a:t>
                      </a:r>
                    </a:p>
                  </a:txBody>
                  <a:tcPr marL="68580" marR="68580" marT="0" marB="0" anchor="ctr"/>
                </a:tc>
                <a:tc>
                  <a:txBody>
                    <a:bodyPr/>
                    <a:lstStyle/>
                    <a:p>
                      <a:pPr algn="ctr">
                        <a:lnSpc>
                          <a:spcPct val="115000"/>
                        </a:lnSpc>
                        <a:spcAft>
                          <a:spcPts val="0"/>
                        </a:spcAft>
                      </a:pPr>
                      <a:r>
                        <a:rPr lang="en-GB" sz="1400" dirty="0">
                          <a:effectLst/>
                          <a:latin typeface="Corbel" pitchFamily="34" charset="0"/>
                          <a:ea typeface="Arial Unicode MS" pitchFamily="34" charset="-128"/>
                          <a:cs typeface="Arial Unicode MS" pitchFamily="34" charset="-128"/>
                        </a:rPr>
                        <a:t>&lt; 90</a:t>
                      </a:r>
                    </a:p>
                  </a:txBody>
                  <a:tcPr marL="68580" marR="68580" marT="0" marB="0" anchor="ctr"/>
                </a:tc>
              </a:tr>
            </a:tbl>
          </a:graphicData>
        </a:graphic>
      </p:graphicFrame>
      <p:sp>
        <p:nvSpPr>
          <p:cNvPr id="5" name="Rectangle 4"/>
          <p:cNvSpPr/>
          <p:nvPr/>
        </p:nvSpPr>
        <p:spPr>
          <a:xfrm>
            <a:off x="1475656" y="3573016"/>
            <a:ext cx="2271648" cy="276999"/>
          </a:xfrm>
          <a:prstGeom prst="rect">
            <a:avLst/>
          </a:prstGeom>
        </p:spPr>
        <p:txBody>
          <a:bodyPr wrap="none">
            <a:spAutoFit/>
          </a:bodyPr>
          <a:lstStyle/>
          <a:p>
            <a:r>
              <a:rPr lang="en-GB" sz="1200" b="1" dirty="0" smtClean="0">
                <a:solidFill>
                  <a:srgbClr val="002060"/>
                </a:solidFill>
                <a:latin typeface="Candara" pitchFamily="34" charset="0"/>
                <a:ea typeface="Arial Unicode MS" pitchFamily="34" charset="-128"/>
                <a:cs typeface="Arial Unicode MS" pitchFamily="34" charset="-128"/>
              </a:rPr>
              <a:t>* Target BP with AOBP &lt; 135/85</a:t>
            </a:r>
            <a:endParaRPr lang="en-GB" sz="1200" b="1" dirty="0">
              <a:solidFill>
                <a:srgbClr val="002060"/>
              </a:solidFill>
              <a:latin typeface="Candara" pitchFamily="34" charset="0"/>
              <a:ea typeface="Arial Unicode MS" pitchFamily="34" charset="-128"/>
              <a:cs typeface="Arial Unicode MS" pitchFamily="34" charset="-128"/>
            </a:endParaRPr>
          </a:p>
        </p:txBody>
      </p:sp>
      <p:sp>
        <p:nvSpPr>
          <p:cNvPr id="7" name="Rectangle 6"/>
          <p:cNvSpPr/>
          <p:nvPr/>
        </p:nvSpPr>
        <p:spPr>
          <a:xfrm>
            <a:off x="98512" y="5141893"/>
            <a:ext cx="8915400" cy="954107"/>
          </a:xfrm>
          <a:prstGeom prst="rect">
            <a:avLst/>
          </a:prstGeom>
        </p:spPr>
        <p:txBody>
          <a:bodyPr wrap="square">
            <a:spAutoFit/>
          </a:bodyPr>
          <a:lstStyle/>
          <a:p>
            <a:r>
              <a:rPr lang="en-GB" sz="1400" dirty="0" smtClean="0">
                <a:solidFill>
                  <a:schemeClr val="bg1"/>
                </a:solidFill>
                <a:latin typeface="Candara" pitchFamily="34" charset="0"/>
                <a:ea typeface="Arial Unicode MS" pitchFamily="34" charset="-128"/>
                <a:cs typeface="Arial Unicode MS" pitchFamily="34" charset="-128"/>
              </a:rPr>
              <a:t>**In </a:t>
            </a:r>
            <a:r>
              <a:rPr lang="en-GB" sz="1400" dirty="0">
                <a:solidFill>
                  <a:schemeClr val="bg1"/>
                </a:solidFill>
                <a:latin typeface="Candara" pitchFamily="34" charset="0"/>
                <a:ea typeface="Arial Unicode MS" pitchFamily="34" charset="-128"/>
                <a:cs typeface="Arial Unicode MS" pitchFamily="34" charset="-128"/>
              </a:rPr>
              <a:t>selected high cardiovascular risk populations where a treatment is being targeted to &lt;120 mmHg systolic, close follow up of patients is recommended to identify treatment related adverse effects including hypotension, syncope, electrolyte abnormalities and acute kidney injury</a:t>
            </a:r>
            <a:r>
              <a:rPr lang="en-GB" sz="1400" dirty="0" smtClean="0">
                <a:solidFill>
                  <a:schemeClr val="bg1"/>
                </a:solidFill>
                <a:latin typeface="Candara" pitchFamily="34" charset="0"/>
                <a:ea typeface="Arial Unicode MS" pitchFamily="34" charset="-128"/>
                <a:cs typeface="Arial Unicode MS" pitchFamily="34" charset="-128"/>
              </a:rPr>
              <a:t>.</a:t>
            </a:r>
          </a:p>
          <a:p>
            <a:endParaRPr lang="en-GB" sz="1400" dirty="0">
              <a:latin typeface="Candara" pitchFamily="34" charset="0"/>
              <a:ea typeface="Arial Unicode MS" pitchFamily="34" charset="-128"/>
              <a:cs typeface="Arial Unicode MS" pitchFamily="34" charset="-128"/>
            </a:endParaRPr>
          </a:p>
        </p:txBody>
      </p:sp>
      <p:sp>
        <p:nvSpPr>
          <p:cNvPr id="9" name="Rectangle 8"/>
          <p:cNvSpPr/>
          <p:nvPr/>
        </p:nvSpPr>
        <p:spPr>
          <a:xfrm>
            <a:off x="572878" y="6597352"/>
            <a:ext cx="1906291" cy="276999"/>
          </a:xfrm>
          <a:prstGeom prst="rect">
            <a:avLst/>
          </a:prstGeom>
        </p:spPr>
        <p:txBody>
          <a:bodyPr wrap="none">
            <a:spAutoFit/>
          </a:bodyPr>
          <a:lstStyle/>
          <a:p>
            <a:r>
              <a:rPr lang="en-GB" sz="1200" dirty="0">
                <a:solidFill>
                  <a:srgbClr val="C00000"/>
                </a:solidFill>
                <a:latin typeface="Candara" pitchFamily="34" charset="0"/>
                <a:ea typeface="Arial Unicode MS" pitchFamily="34" charset="-128"/>
                <a:cs typeface="Arial Unicode MS" pitchFamily="34" charset="-128"/>
              </a:rPr>
              <a:t>Hypertension Update 2016</a:t>
            </a:r>
          </a:p>
        </p:txBody>
      </p:sp>
      <p:sp>
        <p:nvSpPr>
          <p:cNvPr id="10" name="Rectangle 9"/>
          <p:cNvSpPr/>
          <p:nvPr/>
        </p:nvSpPr>
        <p:spPr>
          <a:xfrm>
            <a:off x="0" y="6165304"/>
            <a:ext cx="6012160" cy="461665"/>
          </a:xfrm>
          <a:prstGeom prst="rect">
            <a:avLst/>
          </a:prstGeom>
        </p:spPr>
        <p:txBody>
          <a:bodyPr wrap="square">
            <a:spAutoFit/>
          </a:bodyPr>
          <a:lstStyle/>
          <a:p>
            <a:r>
              <a:rPr lang="en-GB" sz="1200" dirty="0" smtClean="0">
                <a:solidFill>
                  <a:srgbClr val="C00000"/>
                </a:solidFill>
                <a:latin typeface="Candara" pitchFamily="34" charset="0"/>
                <a:ea typeface="Arial Unicode MS" pitchFamily="34" charset="-128"/>
                <a:cs typeface="Arial Unicode MS" pitchFamily="34" charset="-128"/>
              </a:rPr>
              <a:t>Source: Guideline </a:t>
            </a:r>
            <a:r>
              <a:rPr lang="en-GB" sz="1200" dirty="0">
                <a:solidFill>
                  <a:srgbClr val="C00000"/>
                </a:solidFill>
                <a:latin typeface="Candara" pitchFamily="34" charset="0"/>
                <a:ea typeface="Arial Unicode MS" pitchFamily="34" charset="-128"/>
                <a:cs typeface="Arial Unicode MS" pitchFamily="34" charset="-128"/>
              </a:rPr>
              <a:t>for the diagnosis and management of hypertension in adults 2016</a:t>
            </a:r>
          </a:p>
          <a:p>
            <a:r>
              <a:rPr lang="en-GB" sz="1200" dirty="0" smtClean="0">
                <a:solidFill>
                  <a:srgbClr val="C00000"/>
                </a:solidFill>
                <a:latin typeface="Candara" pitchFamily="34" charset="0"/>
                <a:ea typeface="Arial Unicode MS" pitchFamily="34" charset="-128"/>
                <a:cs typeface="Arial Unicode MS" pitchFamily="34" charset="-128"/>
              </a:rPr>
              <a:t>	National </a:t>
            </a:r>
            <a:r>
              <a:rPr lang="en-GB" sz="1200" dirty="0">
                <a:solidFill>
                  <a:srgbClr val="C00000"/>
                </a:solidFill>
                <a:latin typeface="Candara" pitchFamily="34" charset="0"/>
                <a:ea typeface="Arial Unicode MS" pitchFamily="34" charset="-128"/>
                <a:cs typeface="Arial Unicode MS" pitchFamily="34" charset="-128"/>
              </a:rPr>
              <a:t>Heart Foundation of </a:t>
            </a:r>
            <a:r>
              <a:rPr lang="en-GB" sz="1200" dirty="0" smtClean="0">
                <a:solidFill>
                  <a:srgbClr val="C00000"/>
                </a:solidFill>
                <a:latin typeface="Candara" pitchFamily="34" charset="0"/>
                <a:ea typeface="Arial Unicode MS" pitchFamily="34" charset="-128"/>
                <a:cs typeface="Arial Unicode MS" pitchFamily="34" charset="-128"/>
              </a:rPr>
              <a:t>Australia; </a:t>
            </a:r>
            <a:endParaRPr lang="en-GB" sz="1200" dirty="0">
              <a:solidFill>
                <a:srgbClr val="C00000"/>
              </a:solidFill>
              <a:latin typeface="Candara" pitchFamily="34" charset="0"/>
              <a:ea typeface="Arial Unicode MS" pitchFamily="34" charset="-128"/>
              <a:cs typeface="Arial Unicode MS" pitchFamily="34" charset="-128"/>
            </a:endParaRPr>
          </a:p>
        </p:txBody>
      </p:sp>
      <p:sp>
        <p:nvSpPr>
          <p:cNvPr id="6" name="Rectangle 5"/>
          <p:cNvSpPr/>
          <p:nvPr/>
        </p:nvSpPr>
        <p:spPr>
          <a:xfrm>
            <a:off x="1122449" y="3935849"/>
            <a:ext cx="6573751" cy="1169551"/>
          </a:xfrm>
          <a:prstGeom prst="rect">
            <a:avLst/>
          </a:prstGeom>
        </p:spPr>
        <p:txBody>
          <a:bodyPr wrap="square">
            <a:spAutoFit/>
          </a:bodyPr>
          <a:lstStyle/>
          <a:p>
            <a:r>
              <a:rPr lang="en-GB" sz="1400" i="1" dirty="0">
                <a:solidFill>
                  <a:schemeClr val="bg1"/>
                </a:solidFill>
                <a:latin typeface="Candara" pitchFamily="34" charset="0"/>
                <a:ea typeface="Arial Unicode MS" pitchFamily="34" charset="-128"/>
                <a:cs typeface="Arial Unicode MS" pitchFamily="34" charset="-128"/>
              </a:rPr>
              <a:t> </a:t>
            </a:r>
            <a:r>
              <a:rPr lang="en-US" altLang="en-US" sz="1400" i="1" dirty="0">
                <a:solidFill>
                  <a:schemeClr val="bg1"/>
                </a:solidFill>
                <a:latin typeface="Candara" pitchFamily="34" charset="0"/>
              </a:rPr>
              <a:t>Additional cardiovascular disease (CVD) risk</a:t>
            </a:r>
          </a:p>
          <a:p>
            <a:pPr lvl="1"/>
            <a:r>
              <a:rPr lang="en-US" altLang="en-US" sz="1400" i="1" dirty="0">
                <a:solidFill>
                  <a:schemeClr val="bg1"/>
                </a:solidFill>
                <a:latin typeface="Candara" pitchFamily="34" charset="0"/>
              </a:rPr>
              <a:t>Clinical or subclinical CVD (excluding stroke)</a:t>
            </a:r>
          </a:p>
          <a:p>
            <a:pPr lvl="1"/>
            <a:r>
              <a:rPr lang="en-US" altLang="en-US" sz="1400" i="1" dirty="0" smtClean="0">
                <a:solidFill>
                  <a:schemeClr val="bg1"/>
                </a:solidFill>
                <a:latin typeface="Candara" pitchFamily="34" charset="0"/>
              </a:rPr>
              <a:t>Chronic  </a:t>
            </a:r>
            <a:r>
              <a:rPr lang="en-US" altLang="en-US" sz="1400" i="1" dirty="0">
                <a:solidFill>
                  <a:schemeClr val="bg1"/>
                </a:solidFill>
                <a:latin typeface="Candara" pitchFamily="34" charset="0"/>
              </a:rPr>
              <a:t>kidney disease (CKD), defined as </a:t>
            </a:r>
            <a:r>
              <a:rPr lang="en-US" altLang="en-US" sz="1400" i="1" dirty="0" err="1">
                <a:solidFill>
                  <a:schemeClr val="bg1"/>
                </a:solidFill>
                <a:latin typeface="Candara" pitchFamily="34" charset="0"/>
              </a:rPr>
              <a:t>eGFR</a:t>
            </a:r>
            <a:r>
              <a:rPr lang="en-US" altLang="en-US" sz="1400" i="1" dirty="0">
                <a:solidFill>
                  <a:schemeClr val="bg1"/>
                </a:solidFill>
                <a:latin typeface="Candara" pitchFamily="34" charset="0"/>
              </a:rPr>
              <a:t> 20 – &lt;60 ml/min/1.73m</a:t>
            </a:r>
            <a:r>
              <a:rPr lang="en-US" altLang="en-US" sz="1400" i="1" baseline="30000" dirty="0">
                <a:solidFill>
                  <a:schemeClr val="bg1"/>
                </a:solidFill>
                <a:latin typeface="Candara" pitchFamily="34" charset="0"/>
              </a:rPr>
              <a:t>2</a:t>
            </a:r>
            <a:r>
              <a:rPr lang="en-US" altLang="en-US" sz="1400" i="1" dirty="0">
                <a:solidFill>
                  <a:schemeClr val="bg1"/>
                </a:solidFill>
                <a:latin typeface="Candara" pitchFamily="34" charset="0"/>
              </a:rPr>
              <a:t> </a:t>
            </a:r>
          </a:p>
          <a:p>
            <a:pPr lvl="1"/>
            <a:r>
              <a:rPr lang="en-US" altLang="en-US" sz="1400" i="1" dirty="0">
                <a:solidFill>
                  <a:schemeClr val="bg1"/>
                </a:solidFill>
                <a:latin typeface="Candara" pitchFamily="34" charset="0"/>
              </a:rPr>
              <a:t>Framingham Risk Score for 10-year CVD risk ≥ 15%</a:t>
            </a:r>
          </a:p>
          <a:p>
            <a:pPr lvl="1"/>
            <a:r>
              <a:rPr lang="en-US" altLang="en-US" sz="1400" i="1" dirty="0">
                <a:solidFill>
                  <a:schemeClr val="bg1"/>
                </a:solidFill>
                <a:latin typeface="Candara" pitchFamily="34" charset="0"/>
              </a:rPr>
              <a:t>Age ≥ 75 years</a:t>
            </a:r>
          </a:p>
        </p:txBody>
      </p:sp>
    </p:spTree>
    <p:extLst>
      <p:ext uri="{BB962C8B-B14F-4D97-AF65-F5344CB8AC3E}">
        <p14:creationId xmlns:p14="http://schemas.microsoft.com/office/powerpoint/2010/main" val="4165464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508" y="9525"/>
            <a:ext cx="7146460" cy="6848475"/>
          </a:xfrm>
          <a:prstGeom prst="rect">
            <a:avLst/>
          </a:prstGeom>
          <a:effectLst>
            <a:softEdge rad="12700"/>
          </a:effectLst>
        </p:spPr>
      </p:pic>
    </p:spTree>
    <p:extLst>
      <p:ext uri="{BB962C8B-B14F-4D97-AF65-F5344CB8AC3E}">
        <p14:creationId xmlns:p14="http://schemas.microsoft.com/office/powerpoint/2010/main" val="3477255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6200" y="381000"/>
            <a:ext cx="9011892" cy="5530266"/>
          </a:xfrm>
          <a:prstGeom prst="rect">
            <a:avLst/>
          </a:prstGeom>
        </p:spPr>
      </p:pic>
    </p:spTree>
    <p:extLst>
      <p:ext uri="{BB962C8B-B14F-4D97-AF65-F5344CB8AC3E}">
        <p14:creationId xmlns:p14="http://schemas.microsoft.com/office/powerpoint/2010/main" val="274440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228600" y="1371600"/>
            <a:ext cx="8686800" cy="5078413"/>
          </a:xfrm>
          <a:prstGeom prst="rect">
            <a:avLst/>
          </a:prstGeom>
          <a:noFill/>
          <a:ln w="9525">
            <a:noFill/>
            <a:miter lim="800000"/>
            <a:headEnd/>
            <a:tailEnd/>
          </a:ln>
        </p:spPr>
        <p:txBody>
          <a:bodyPr>
            <a:spAutoFit/>
          </a:bodyPr>
          <a:lstStyle/>
          <a:p>
            <a:pPr>
              <a:buFontTx/>
              <a:buBlip>
                <a:blip r:embed="rId2"/>
              </a:buBlip>
            </a:pPr>
            <a:r>
              <a:rPr lang="en-US" altLang="en-US" sz="2700" dirty="0">
                <a:solidFill>
                  <a:srgbClr val="002060"/>
                </a:solidFill>
                <a:latin typeface="Century Gothic" pitchFamily="34" charset="0"/>
                <a:cs typeface="Times New Roman" pitchFamily="18" charset="0"/>
              </a:rPr>
              <a:t>Diuretics → Hypokalemia</a:t>
            </a:r>
          </a:p>
          <a:p>
            <a:pPr>
              <a:buFontTx/>
              <a:buBlip>
                <a:blip r:embed="rId2"/>
              </a:buBlip>
            </a:pPr>
            <a:r>
              <a:rPr lang="en-US" altLang="en-US" sz="2700" dirty="0">
                <a:solidFill>
                  <a:srgbClr val="002060"/>
                </a:solidFill>
                <a:latin typeface="Century Gothic" pitchFamily="34" charset="0"/>
                <a:cs typeface="Times New Roman" pitchFamily="18" charset="0"/>
              </a:rPr>
              <a:t>β-Adrenergic  Blocking Agents →</a:t>
            </a:r>
            <a:r>
              <a:rPr lang="en-US" altLang="en-US" sz="2700" dirty="0">
                <a:solidFill>
                  <a:srgbClr val="002060"/>
                </a:solidFill>
                <a:latin typeface="Century Gothic" pitchFamily="34" charset="0"/>
              </a:rPr>
              <a:t> Bradycardia</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Angiotensin-Converting Enzyme Inhibitors →  </a:t>
            </a:r>
          </a:p>
          <a:p>
            <a:r>
              <a:rPr lang="en-US" altLang="en-US" sz="2700" dirty="0">
                <a:solidFill>
                  <a:srgbClr val="002060"/>
                </a:solidFill>
                <a:latin typeface="Century Gothic" pitchFamily="34" charset="0"/>
                <a:cs typeface="Times New Roman" pitchFamily="18" charset="0"/>
              </a:rPr>
              <a:t>   Hyperkalemia + cough </a:t>
            </a:r>
          </a:p>
          <a:p>
            <a:pPr>
              <a:buFontTx/>
              <a:buBlip>
                <a:blip r:embed="rId2"/>
              </a:buBlip>
            </a:pPr>
            <a:r>
              <a:rPr lang="en-US" altLang="en-US" sz="2700" dirty="0">
                <a:solidFill>
                  <a:srgbClr val="002060"/>
                </a:solidFill>
                <a:latin typeface="Century Gothic" pitchFamily="34" charset="0"/>
                <a:cs typeface="Times New Roman" pitchFamily="18" charset="0"/>
              </a:rPr>
              <a:t>Angiotensin II Receptor Blockers → Hyperkalemia</a:t>
            </a:r>
          </a:p>
          <a:p>
            <a:pPr>
              <a:buFontTx/>
              <a:buBlip>
                <a:blip r:embed="rId2"/>
              </a:buBlip>
            </a:pPr>
            <a:r>
              <a:rPr lang="en-US" altLang="en-US" sz="2700" dirty="0">
                <a:solidFill>
                  <a:srgbClr val="002060"/>
                </a:solidFill>
                <a:latin typeface="Century Gothic" pitchFamily="34" charset="0"/>
                <a:cs typeface="Times New Roman" pitchFamily="18" charset="0"/>
              </a:rPr>
              <a:t>Calcium Channel Blocking Agents → </a:t>
            </a:r>
            <a:r>
              <a:rPr lang="en-US" altLang="en-US" sz="2700" dirty="0">
                <a:solidFill>
                  <a:srgbClr val="002060"/>
                </a:solidFill>
                <a:latin typeface="Century Gothic" pitchFamily="34" charset="0"/>
              </a:rPr>
              <a:t>Edema +   </a:t>
            </a:r>
          </a:p>
          <a:p>
            <a:r>
              <a:rPr lang="en-US" altLang="en-US" sz="2700" dirty="0">
                <a:solidFill>
                  <a:srgbClr val="002060"/>
                </a:solidFill>
                <a:latin typeface="Century Gothic" pitchFamily="34" charset="0"/>
              </a:rPr>
              <a:t>   Tachycardia + Bradycardia</a:t>
            </a:r>
            <a:endParaRPr lang="en-US" altLang="en-US" sz="2700" dirty="0">
              <a:solidFill>
                <a:srgbClr val="002060"/>
              </a:solidFill>
              <a:latin typeface="Century Gothic" pitchFamily="34" charset="0"/>
              <a:cs typeface="Times New Roman" pitchFamily="18" charset="0"/>
            </a:endParaRPr>
          </a:p>
          <a:p>
            <a:pPr>
              <a:buFontTx/>
              <a:buBlip>
                <a:blip r:embed="rId2"/>
              </a:buBlip>
            </a:pPr>
            <a:r>
              <a:rPr lang="en-US" altLang="en-US" sz="2700" dirty="0">
                <a:solidFill>
                  <a:srgbClr val="002060"/>
                </a:solidFill>
                <a:latin typeface="Century Gothic" pitchFamily="34" charset="0"/>
                <a:cs typeface="Times New Roman" pitchFamily="18" charset="0"/>
              </a:rPr>
              <a:t> </a:t>
            </a:r>
            <a:r>
              <a:rPr lang="en-US" altLang="en-US" sz="2700" dirty="0">
                <a:solidFill>
                  <a:srgbClr val="002060"/>
                </a:solidFill>
                <a:latin typeface="Times New Roman" pitchFamily="18" charset="0"/>
                <a:cs typeface="Times New Roman" pitchFamily="18" charset="0"/>
              </a:rPr>
              <a:t>α</a:t>
            </a:r>
            <a:r>
              <a:rPr lang="en-US" altLang="en-US" sz="2700" dirty="0">
                <a:solidFill>
                  <a:srgbClr val="002060"/>
                </a:solidFill>
                <a:latin typeface="Century Gothic" pitchFamily="34" charset="0"/>
                <a:cs typeface="Times New Roman" pitchFamily="18" charset="0"/>
              </a:rPr>
              <a:t>-</a:t>
            </a:r>
            <a:r>
              <a:rPr lang="en-US" altLang="en-US" sz="2700" dirty="0" err="1">
                <a:solidFill>
                  <a:srgbClr val="002060"/>
                </a:solidFill>
                <a:latin typeface="Century Gothic" pitchFamily="34" charset="0"/>
                <a:cs typeface="Times New Roman" pitchFamily="18" charset="0"/>
              </a:rPr>
              <a:t>Adrenoceptor</a:t>
            </a:r>
            <a:r>
              <a:rPr lang="en-US" altLang="en-US" sz="2700" dirty="0">
                <a:solidFill>
                  <a:srgbClr val="002060"/>
                </a:solidFill>
                <a:latin typeface="Century Gothic" pitchFamily="34" charset="0"/>
                <a:cs typeface="Times New Roman" pitchFamily="18" charset="0"/>
              </a:rPr>
              <a:t> Antagonists → 1</a:t>
            </a:r>
            <a:r>
              <a:rPr lang="en-US" altLang="en-US" sz="2700" baseline="30000" dirty="0">
                <a:solidFill>
                  <a:srgbClr val="002060"/>
                </a:solidFill>
                <a:latin typeface="Century Gothic" pitchFamily="34" charset="0"/>
                <a:cs typeface="Times New Roman" pitchFamily="18" charset="0"/>
              </a:rPr>
              <a:t>st</a:t>
            </a:r>
            <a:r>
              <a:rPr lang="en-US" altLang="en-US" sz="2700" dirty="0">
                <a:solidFill>
                  <a:srgbClr val="002060"/>
                </a:solidFill>
                <a:latin typeface="Century Gothic" pitchFamily="34" charset="0"/>
                <a:cs typeface="Times New Roman" pitchFamily="18" charset="0"/>
              </a:rPr>
              <a:t> dose </a:t>
            </a:r>
          </a:p>
          <a:p>
            <a:r>
              <a:rPr lang="en-US" altLang="en-US" sz="2700" dirty="0">
                <a:solidFill>
                  <a:srgbClr val="002060"/>
                </a:solidFill>
                <a:latin typeface="Century Gothic" pitchFamily="34" charset="0"/>
                <a:cs typeface="Times New Roman" pitchFamily="18" charset="0"/>
              </a:rPr>
              <a:t>   hypotension</a:t>
            </a:r>
          </a:p>
          <a:p>
            <a:pPr>
              <a:buFontTx/>
              <a:buBlip>
                <a:blip r:embed="rId2"/>
              </a:buBlip>
            </a:pPr>
            <a:r>
              <a:rPr lang="en-US" altLang="en-US" sz="2700" dirty="0">
                <a:solidFill>
                  <a:srgbClr val="002060"/>
                </a:solidFill>
                <a:latin typeface="Century Gothic" pitchFamily="34" charset="0"/>
                <a:cs typeface="Times New Roman" pitchFamily="18" charset="0"/>
              </a:rPr>
              <a:t> Drugs with Central Sympatholytic Action → </a:t>
            </a:r>
          </a:p>
          <a:p>
            <a:r>
              <a:rPr lang="en-US" altLang="en-US" sz="2700" dirty="0">
                <a:solidFill>
                  <a:srgbClr val="002060"/>
                </a:solidFill>
                <a:latin typeface="Century Gothic" pitchFamily="34" charset="0"/>
                <a:cs typeface="Times New Roman" pitchFamily="18" charset="0"/>
              </a:rPr>
              <a:t>   Drowsiness</a:t>
            </a:r>
          </a:p>
          <a:p>
            <a:pPr>
              <a:buFontTx/>
              <a:buBlip>
                <a:blip r:embed="rId2"/>
              </a:buBlip>
            </a:pPr>
            <a:r>
              <a:rPr lang="en-US" altLang="en-US" sz="2700" dirty="0">
                <a:solidFill>
                  <a:srgbClr val="002060"/>
                </a:solidFill>
                <a:latin typeface="Century Gothic" pitchFamily="34" charset="0"/>
                <a:cs typeface="Times New Roman" pitchFamily="18" charset="0"/>
              </a:rPr>
              <a:t>Arteriolar Dilators → Tachycardia + Edema</a:t>
            </a:r>
          </a:p>
        </p:txBody>
      </p:sp>
      <p:sp>
        <p:nvSpPr>
          <p:cNvPr id="54275" name="Content Placeholder 1"/>
          <p:cNvSpPr>
            <a:spLocks noGrp="1"/>
          </p:cNvSpPr>
          <p:nvPr>
            <p:ph/>
          </p:nvPr>
        </p:nvSpPr>
        <p:spPr>
          <a:xfrm>
            <a:off x="381000" y="125413"/>
            <a:ext cx="8229600" cy="712787"/>
          </a:xfrm>
        </p:spPr>
        <p:txBody>
          <a:bodyPr/>
          <a:lstStyle/>
          <a:p>
            <a:pPr algn="ctr" eaLnBrk="1" hangingPunct="1">
              <a:buFont typeface="Wingdings 2" pitchFamily="18" charset="2"/>
              <a:buNone/>
            </a:pPr>
            <a:r>
              <a:rPr lang="en-US" altLang="en-US" sz="3400" b="1" smtClean="0">
                <a:solidFill>
                  <a:srgbClr val="FF0000"/>
                </a:solidFill>
                <a:latin typeface="Batang" pitchFamily="18" charset="-127"/>
                <a:ea typeface="Batang" pitchFamily="18" charset="-127"/>
                <a:cs typeface="Times New Roman" pitchFamily="18" charset="0"/>
              </a:rPr>
              <a:t>Anti-hypertensive Medications and Complications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914400" y="381000"/>
            <a:ext cx="7086600" cy="914400"/>
          </a:xfrm>
        </p:spPr>
        <p:txBody>
          <a:bodyPr/>
          <a:lstStyle/>
          <a:p>
            <a:pPr eaLnBrk="1" fontAlgn="auto" hangingPunct="1">
              <a:spcAft>
                <a:spcPts val="0"/>
              </a:spcAft>
              <a:defRPr/>
            </a:pPr>
            <a:r>
              <a:rPr lang="en-US" sz="4000" dirty="0" smtClean="0">
                <a:solidFill>
                  <a:srgbClr val="FF0000"/>
                </a:solidFill>
                <a:effectLst/>
                <a:latin typeface="Batang" pitchFamily="18" charset="-127"/>
                <a:ea typeface="Batang" pitchFamily="18" charset="-127"/>
                <a:cs typeface="Times New Roman" pitchFamily="18" charset="0"/>
              </a:rPr>
              <a:t>Follow-up And Monitoring</a:t>
            </a:r>
          </a:p>
        </p:txBody>
      </p:sp>
      <p:sp>
        <p:nvSpPr>
          <p:cNvPr id="59395" name="Text Box 3"/>
          <p:cNvSpPr txBox="1">
            <a:spLocks noChangeArrowheads="1"/>
          </p:cNvSpPr>
          <p:nvPr/>
        </p:nvSpPr>
        <p:spPr bwMode="auto">
          <a:xfrm>
            <a:off x="381000" y="1900238"/>
            <a:ext cx="8305800" cy="3662362"/>
          </a:xfrm>
          <a:prstGeom prst="rect">
            <a:avLst/>
          </a:prstGeom>
          <a:noFill/>
          <a:ln w="9525">
            <a:noFill/>
            <a:miter lim="800000"/>
            <a:headEnd/>
            <a:tailEnd/>
          </a:ln>
        </p:spPr>
        <p:txBody>
          <a:bodyPr>
            <a:spAutoFit/>
          </a:bodyPr>
          <a:lstStyle/>
          <a:p>
            <a:pPr marL="228600" indent="-228600">
              <a:buFontTx/>
              <a:buBlip>
                <a:blip r:embed="rId2"/>
              </a:buBlip>
            </a:pPr>
            <a:r>
              <a:rPr lang="en-US" altLang="en-US" sz="2400" b="1">
                <a:solidFill>
                  <a:srgbClr val="002060"/>
                </a:solidFill>
                <a:latin typeface="Century Gothic" pitchFamily="34" charset="0"/>
                <a:cs typeface="Times New Roman" pitchFamily="18" charset="0"/>
              </a:rPr>
              <a:t>Patients should return for follow-up after 2- 4 weeks and adjustment of medications until the BP goal is reached</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More frequent visits for stage 2 HTN or with complicating co-morbid conditions.</a:t>
            </a:r>
          </a:p>
          <a:p>
            <a:pPr marL="228600" indent="-228600">
              <a:buFontTx/>
              <a:buBlip>
                <a:blip r:embed="rId2"/>
              </a:buBlip>
            </a:pPr>
            <a:endParaRPr lang="en-US" altLang="en-US" sz="2400" b="1">
              <a:solidFill>
                <a:srgbClr val="002060"/>
              </a:solidFill>
              <a:latin typeface="Century Gothic" pitchFamily="34" charset="0"/>
              <a:cs typeface="Times New Roman" pitchFamily="18" charset="0"/>
            </a:endParaRPr>
          </a:p>
          <a:p>
            <a:pPr marL="228600" indent="-228600">
              <a:buFontTx/>
              <a:buBlip>
                <a:blip r:embed="rId2"/>
              </a:buBlip>
            </a:pPr>
            <a:r>
              <a:rPr lang="en-US" altLang="en-US" sz="2400" b="1">
                <a:solidFill>
                  <a:srgbClr val="002060"/>
                </a:solidFill>
                <a:latin typeface="Century Gothic" pitchFamily="34" charset="0"/>
                <a:cs typeface="Times New Roman" pitchFamily="18" charset="0"/>
              </a:rPr>
              <a:t>Serum potassium and creatinine monitored 1–2 times per year.</a:t>
            </a:r>
            <a:r>
              <a:rPr lang="en-US" altLang="en-US" sz="2400" i="1">
                <a:latin typeface="Book Antiqua" pitchFamily="18" charset="0"/>
              </a:rPr>
              <a:t> </a:t>
            </a:r>
          </a:p>
          <a:p>
            <a:pPr marL="228600" indent="-228600">
              <a:buFont typeface="Wingdings" pitchFamily="2" charset="2"/>
              <a:buChar char="§"/>
            </a:pPr>
            <a:endParaRPr lang="en-US" altLang="en-US" sz="2400" baseline="30000">
              <a:solidFill>
                <a:srgbClr val="002060"/>
              </a:solidFill>
              <a:latin typeface="Century Gothic"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Hypertension Renal Denervation</a:t>
            </a:r>
            <a:endParaRPr lang="en-US" dirty="0">
              <a:solidFill>
                <a:srgbClr val="C00000"/>
              </a:solidFill>
            </a:endParaRPr>
          </a:p>
        </p:txBody>
      </p:sp>
      <p:pic>
        <p:nvPicPr>
          <p:cNvPr id="5" name="Content Placeholder 4" descr="renal denervation.jpg"/>
          <p:cNvPicPr>
            <a:picLocks noGrp="1" noChangeAspect="1"/>
          </p:cNvPicPr>
          <p:nvPr>
            <p:ph sz="half" idx="1"/>
          </p:nvPr>
        </p:nvPicPr>
        <p:blipFill>
          <a:blip r:embed="rId2" cstate="print"/>
          <a:stretch>
            <a:fillRect/>
          </a:stretch>
        </p:blipFill>
        <p:spPr>
          <a:xfrm>
            <a:off x="533400" y="1676400"/>
            <a:ext cx="3793108" cy="3104842"/>
          </a:xfrm>
        </p:spPr>
      </p:pic>
      <p:pic>
        <p:nvPicPr>
          <p:cNvPr id="6" name="Content Placeholder 5" descr="renal denervation 01.jpg"/>
          <p:cNvPicPr>
            <a:picLocks noGrp="1" noChangeAspect="1"/>
          </p:cNvPicPr>
          <p:nvPr>
            <p:ph sz="half" idx="2"/>
          </p:nvPr>
        </p:nvPicPr>
        <p:blipFill>
          <a:blip r:embed="rId3" cstate="print"/>
          <a:stretch>
            <a:fillRect/>
          </a:stretch>
        </p:blipFill>
        <p:spPr>
          <a:xfrm>
            <a:off x="4572000" y="1905000"/>
            <a:ext cx="3878561" cy="2514600"/>
          </a:xfrm>
        </p:spPr>
      </p:pic>
      <p:sp>
        <p:nvSpPr>
          <p:cNvPr id="7" name="TextBox 6"/>
          <p:cNvSpPr txBox="1"/>
          <p:nvPr/>
        </p:nvSpPr>
        <p:spPr>
          <a:xfrm>
            <a:off x="990600" y="4953000"/>
            <a:ext cx="7239000" cy="1077218"/>
          </a:xfrm>
          <a:prstGeom prst="rect">
            <a:avLst/>
          </a:prstGeom>
          <a:noFill/>
        </p:spPr>
        <p:txBody>
          <a:bodyPr wrap="square" rtlCol="0">
            <a:spAutoFit/>
          </a:bodyPr>
          <a:lstStyle/>
          <a:p>
            <a:r>
              <a:rPr lang="en-US" sz="1600" dirty="0" smtClean="0">
                <a:solidFill>
                  <a:schemeClr val="bg1"/>
                </a:solidFill>
                <a:latin typeface="Century Gothic" pitchFamily="34" charset="0"/>
              </a:rPr>
              <a:t>A Controlled Trial of Renal Denervation for Resistant Hypertension. This blinded trial did not show a significant reduction of systolic blood pressure in patients with resistant hypertension 6 months after renal-artery denervation as compared with a sham control</a:t>
            </a:r>
            <a:endParaRPr lang="en-US" sz="1600" dirty="0">
              <a:solidFill>
                <a:schemeClr val="bg1"/>
              </a:solidFill>
              <a:latin typeface="Century Gothic" pitchFamily="34" charset="0"/>
            </a:endParaRPr>
          </a:p>
        </p:txBody>
      </p:sp>
      <p:sp>
        <p:nvSpPr>
          <p:cNvPr id="8" name="TextBox 7"/>
          <p:cNvSpPr txBox="1"/>
          <p:nvPr/>
        </p:nvSpPr>
        <p:spPr>
          <a:xfrm>
            <a:off x="609600" y="6172200"/>
            <a:ext cx="4495800" cy="523220"/>
          </a:xfrm>
          <a:prstGeom prst="rect">
            <a:avLst/>
          </a:prstGeom>
          <a:noFill/>
        </p:spPr>
        <p:txBody>
          <a:bodyPr wrap="square" rtlCol="0">
            <a:spAutoFit/>
          </a:bodyPr>
          <a:lstStyle/>
          <a:p>
            <a:r>
              <a:rPr lang="en-US" sz="1400" dirty="0" smtClean="0">
                <a:solidFill>
                  <a:srgbClr val="FF0000"/>
                </a:solidFill>
                <a:latin typeface="Century Gothic" pitchFamily="34" charset="0"/>
              </a:rPr>
              <a:t>Source: The New England Journal of Medicine</a:t>
            </a:r>
          </a:p>
          <a:p>
            <a:r>
              <a:rPr lang="en-US" sz="1400" dirty="0" smtClean="0">
                <a:solidFill>
                  <a:srgbClr val="FF0000"/>
                </a:solidFill>
                <a:latin typeface="Century Gothic" pitchFamily="34" charset="0"/>
              </a:rPr>
              <a:t>	          April 10, 2014</a:t>
            </a:r>
            <a:endParaRPr lang="en-US" sz="1400"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plantable device.jpg"/>
          <p:cNvPicPr>
            <a:picLocks noGrp="1" noChangeAspect="1"/>
          </p:cNvPicPr>
          <p:nvPr>
            <p:ph/>
          </p:nvPr>
        </p:nvPicPr>
        <p:blipFill>
          <a:blip r:embed="rId2" cstate="print"/>
          <a:stretch>
            <a:fillRect/>
          </a:stretch>
        </p:blipFill>
        <p:spPr>
          <a:xfrm>
            <a:off x="2057400" y="563187"/>
            <a:ext cx="5029200" cy="4251660"/>
          </a:xfrm>
        </p:spPr>
      </p:pic>
      <p:sp>
        <p:nvSpPr>
          <p:cNvPr id="4" name="TextBox 3"/>
          <p:cNvSpPr txBox="1"/>
          <p:nvPr/>
        </p:nvSpPr>
        <p:spPr>
          <a:xfrm>
            <a:off x="2057400" y="4876800"/>
            <a:ext cx="5029200" cy="1200329"/>
          </a:xfrm>
          <a:prstGeom prst="rect">
            <a:avLst/>
          </a:prstGeom>
          <a:noFill/>
        </p:spPr>
        <p:txBody>
          <a:bodyPr wrap="square" rtlCol="0">
            <a:spAutoFit/>
          </a:bodyPr>
          <a:lstStyle/>
          <a:p>
            <a:r>
              <a:rPr lang="en-US" dirty="0" smtClean="0">
                <a:solidFill>
                  <a:schemeClr val="accent4">
                    <a:lumMod val="50000"/>
                  </a:schemeClr>
                </a:solidFill>
                <a:latin typeface="Century Gothic" pitchFamily="34" charset="0"/>
              </a:rPr>
              <a:t>An implantable device designed to activate baroreceptors to reduce blood pressure does not appear to reduce blood pressure</a:t>
            </a:r>
            <a:endParaRPr lang="en-US" dirty="0">
              <a:solidFill>
                <a:schemeClr val="accent4">
                  <a:lumMod val="50000"/>
                </a:schemeClr>
              </a:solidFill>
              <a:latin typeface="Century Gothic"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noChangeArrowheads="1"/>
          </p:cNvPicPr>
          <p:nvPr/>
        </p:nvPicPr>
        <p:blipFill>
          <a:blip r:embed="rId2" cstate="print"/>
          <a:srcRect/>
          <a:stretch>
            <a:fillRect/>
          </a:stretch>
        </p:blipFill>
        <p:spPr bwMode="auto">
          <a:xfrm>
            <a:off x="76200" y="0"/>
            <a:ext cx="4598988" cy="6897688"/>
          </a:xfrm>
          <a:prstGeom prst="rect">
            <a:avLst/>
          </a:prstGeom>
          <a:noFill/>
          <a:ln w="9525">
            <a:noFill/>
            <a:miter lim="800000"/>
            <a:headEnd/>
            <a:tailEnd/>
          </a:ln>
        </p:spPr>
      </p:pic>
      <p:pic>
        <p:nvPicPr>
          <p:cNvPr id="61443" name="Picture 4"/>
          <p:cNvPicPr>
            <a:picLocks noChangeAspect="1" noChangeArrowheads="1"/>
          </p:cNvPicPr>
          <p:nvPr/>
        </p:nvPicPr>
        <p:blipFill>
          <a:blip r:embed="rId3" cstate="print"/>
          <a:srcRect/>
          <a:stretch>
            <a:fillRect/>
          </a:stretch>
        </p:blipFill>
        <p:spPr bwMode="auto">
          <a:xfrm>
            <a:off x="4800600" y="0"/>
            <a:ext cx="42672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6"/>
          <p:cNvSpPr>
            <a:spLocks noChangeArrowheads="1" noChangeShapeType="1" noTextEdit="1"/>
          </p:cNvSpPr>
          <p:nvPr/>
        </p:nvSpPr>
        <p:spPr bwMode="auto">
          <a:xfrm>
            <a:off x="304800" y="1828800"/>
            <a:ext cx="8610600" cy="3810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endParaRPr lang="en-US" sz="3600" kern="10">
              <a:ln w="9525">
                <a:round/>
                <a:headEnd/>
                <a:tailEnd/>
              </a:ln>
              <a:gradFill rotWithShape="1">
                <a:gsLst>
                  <a:gs pos="0">
                    <a:srgbClr val="03D4A8"/>
                  </a:gs>
                  <a:gs pos="25000">
                    <a:srgbClr val="21D6E0"/>
                  </a:gs>
                  <a:gs pos="75000">
                    <a:srgbClr val="0087E6"/>
                  </a:gs>
                  <a:gs pos="100000">
                    <a:srgbClr val="005CBF"/>
                  </a:gs>
                </a:gsLst>
                <a:lin ang="2700000" scaled="1"/>
              </a:gradFill>
              <a:latin typeface="Impact"/>
            </a:endParaRPr>
          </a:p>
        </p:txBody>
      </p:sp>
      <p:sp>
        <p:nvSpPr>
          <p:cNvPr id="62467" name="AutoShape 2" descr="http://www.evipic.eviland.com/Comments/Images/Thank%20You/Thanks-32.gif"/>
          <p:cNvSpPr>
            <a:spLocks noChangeAspect="1" noChangeArrowheads="1"/>
          </p:cNvSpPr>
          <p:nvPr/>
        </p:nvSpPr>
        <p:spPr bwMode="auto">
          <a:xfrm>
            <a:off x="155575" y="-1531938"/>
            <a:ext cx="4762500" cy="3190876"/>
          </a:xfrm>
          <a:prstGeom prst="rect">
            <a:avLst/>
          </a:prstGeom>
          <a:noFill/>
          <a:ln w="9525">
            <a:noFill/>
            <a:miter lim="800000"/>
            <a:headEnd/>
            <a:tailEnd/>
          </a:ln>
        </p:spPr>
        <p:txBody>
          <a:bodyPr/>
          <a:lstStyle/>
          <a:p>
            <a:endParaRPr lang="en-US" altLang="en-US">
              <a:latin typeface="Book Antiqua" pitchFamily="18" charset="0"/>
            </a:endParaRPr>
          </a:p>
        </p:txBody>
      </p:sp>
      <p:pic>
        <p:nvPicPr>
          <p:cNvPr id="62468" name="Picture 6" descr="http://www.emsuds.com/ESW/Images/thankyou.gif"/>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533400"/>
            <a:ext cx="8382000" cy="24479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scene3d>
              <a:camera prst="orthographicFront"/>
              <a:lightRig rig="threePt" dir="t"/>
            </a:scene3d>
            <a:sp3d extrusionH="57150">
              <a:bevelT w="133350" h="38100"/>
            </a:sp3d>
          </a:bodyPr>
          <a:lstStyle/>
          <a:p>
            <a:pPr marL="274320" lvl="0" indent="-274320" algn="just">
              <a:lnSpc>
                <a:spcPct val="110000"/>
              </a:lnSpc>
              <a:spcBef>
                <a:spcPct val="20000"/>
              </a:spcBef>
              <a:buClr>
                <a:srgbClr val="FF0000"/>
              </a:buClr>
              <a:buSzPct val="100000"/>
              <a:buFont typeface="Wingdings" pitchFamily="2" charset="2"/>
              <a:buChar char="Ø"/>
              <a:defRPr/>
            </a:pPr>
            <a:r>
              <a:rPr lang="en-GB" sz="2200" b="1" i="1" dirty="0" smtClean="0">
                <a:solidFill>
                  <a:schemeClr val="bg1"/>
                </a:solidFill>
                <a:latin typeface="Candara" pitchFamily="34" charset="0"/>
              </a:rPr>
              <a:t>Worldwide high </a:t>
            </a:r>
            <a:r>
              <a:rPr lang="en-GB" sz="2200" b="1" i="1" dirty="0">
                <a:solidFill>
                  <a:schemeClr val="bg1"/>
                </a:solidFill>
                <a:latin typeface="Candara" pitchFamily="34" charset="0"/>
              </a:rPr>
              <a:t>BP affects&gt;40% of adults older than the age of 25 </a:t>
            </a:r>
            <a:r>
              <a:rPr lang="en-GB" sz="2200" b="1" i="1" dirty="0" smtClean="0">
                <a:solidFill>
                  <a:schemeClr val="bg1"/>
                </a:solidFill>
                <a:latin typeface="Candara" pitchFamily="34" charset="0"/>
              </a:rPr>
              <a:t>years</a:t>
            </a:r>
          </a:p>
          <a:p>
            <a:pPr marL="274320" indent="-274320" algn="just">
              <a:lnSpc>
                <a:spcPct val="110000"/>
              </a:lnSpc>
              <a:spcBef>
                <a:spcPct val="20000"/>
              </a:spcBef>
              <a:buClr>
                <a:srgbClr val="FF0000"/>
              </a:buClr>
              <a:buSzPct val="100000"/>
              <a:buFont typeface="Wingdings" pitchFamily="2" charset="2"/>
              <a:buChar char="Ø"/>
              <a:defRPr/>
            </a:pPr>
            <a:r>
              <a:rPr lang="en-US" sz="2200" b="1" dirty="0">
                <a:solidFill>
                  <a:schemeClr val="bg1"/>
                </a:solidFill>
                <a:latin typeface="Century Gothic" pitchFamily="34" charset="0"/>
                <a:cs typeface="Times New Roman" pitchFamily="18" charset="0"/>
              </a:rPr>
              <a:t>Onset stage 25-55 years mainly in 40-50y</a:t>
            </a:r>
          </a:p>
          <a:p>
            <a:pPr marL="274320" indent="-274320" algn="just">
              <a:lnSpc>
                <a:spcPct val="110000"/>
              </a:lnSpc>
              <a:spcBef>
                <a:spcPct val="20000"/>
              </a:spcBef>
              <a:buClr>
                <a:srgbClr val="FF0000"/>
              </a:buClr>
              <a:buSzPct val="100000"/>
              <a:buFont typeface="Wingdings" pitchFamily="2" charset="2"/>
              <a:buChar char="Ø"/>
              <a:defRPr/>
            </a:pPr>
            <a:r>
              <a:rPr lang="en-US" sz="2200" b="1" dirty="0">
                <a:solidFill>
                  <a:schemeClr val="bg1"/>
                </a:solidFill>
                <a:latin typeface="Century Gothic" pitchFamily="34" charset="0"/>
                <a:cs typeface="Times New Roman" pitchFamily="18" charset="0"/>
              </a:rPr>
              <a:t> Occurs over 30%of persons older than 65 y</a:t>
            </a:r>
          </a:p>
          <a:p>
            <a:pPr marL="274320" lvl="0" indent="-274320" algn="just">
              <a:lnSpc>
                <a:spcPct val="110000"/>
              </a:lnSpc>
              <a:spcBef>
                <a:spcPct val="20000"/>
              </a:spcBef>
              <a:buClr>
                <a:srgbClr val="FF0000"/>
              </a:buClr>
              <a:buSzPct val="100000"/>
              <a:buFont typeface="Wingdings" pitchFamily="2" charset="2"/>
              <a:buChar char="Ø"/>
              <a:defRPr/>
            </a:pPr>
            <a:r>
              <a:rPr lang="en-GB" sz="2200" b="1" i="1" dirty="0" smtClean="0">
                <a:solidFill>
                  <a:schemeClr val="bg1"/>
                </a:solidFill>
                <a:latin typeface="Candara" pitchFamily="34" charset="0"/>
                <a:cs typeface="Times New Roman" pitchFamily="18" charset="0"/>
              </a:rPr>
              <a:t>The </a:t>
            </a:r>
            <a:r>
              <a:rPr lang="en-GB" sz="2200" b="1" i="1" dirty="0">
                <a:solidFill>
                  <a:schemeClr val="bg1"/>
                </a:solidFill>
                <a:latin typeface="Candara" pitchFamily="34" charset="0"/>
                <a:cs typeface="Times New Roman" pitchFamily="18" charset="0"/>
              </a:rPr>
              <a:t>4</a:t>
            </a:r>
            <a:r>
              <a:rPr lang="en-GB" sz="2200" b="1" i="1" baseline="30000" dirty="0">
                <a:solidFill>
                  <a:schemeClr val="bg1"/>
                </a:solidFill>
                <a:latin typeface="Candara" pitchFamily="34" charset="0"/>
                <a:cs typeface="Times New Roman" pitchFamily="18" charset="0"/>
              </a:rPr>
              <a:t>th</a:t>
            </a:r>
            <a:r>
              <a:rPr lang="en-GB" sz="2200" b="1" i="1" dirty="0">
                <a:solidFill>
                  <a:schemeClr val="bg1"/>
                </a:solidFill>
                <a:latin typeface="Candara" pitchFamily="34" charset="0"/>
                <a:cs typeface="Times New Roman" pitchFamily="18" charset="0"/>
              </a:rPr>
              <a:t> most common cause of death </a:t>
            </a:r>
            <a:r>
              <a:rPr lang="en-GB" sz="2200" b="1" i="1" dirty="0" smtClean="0">
                <a:solidFill>
                  <a:schemeClr val="bg1"/>
                </a:solidFill>
                <a:latin typeface="Candara" pitchFamily="34" charset="0"/>
                <a:cs typeface="Times New Roman" pitchFamily="18" charset="0"/>
              </a:rPr>
              <a:t>worldwide</a:t>
            </a:r>
          </a:p>
          <a:p>
            <a:pPr marL="274320" indent="-274320" algn="just">
              <a:lnSpc>
                <a:spcPct val="110000"/>
              </a:lnSpc>
              <a:spcBef>
                <a:spcPct val="20000"/>
              </a:spcBef>
              <a:buClr>
                <a:srgbClr val="FF0000"/>
              </a:buClr>
              <a:buSzPct val="100000"/>
              <a:buFont typeface="Wingdings" pitchFamily="2" charset="2"/>
              <a:buChar char="Ø"/>
              <a:defRPr/>
            </a:pPr>
            <a:r>
              <a:rPr lang="en-GB" sz="2200" b="1" i="1" dirty="0" smtClean="0">
                <a:solidFill>
                  <a:schemeClr val="bg1"/>
                </a:solidFill>
                <a:latin typeface="Candara" pitchFamily="34" charset="0"/>
                <a:cs typeface="Times New Roman" pitchFamily="18" charset="0"/>
              </a:rPr>
              <a:t>global </a:t>
            </a:r>
            <a:r>
              <a:rPr lang="en-GB" sz="2200" b="1" i="1" dirty="0">
                <a:solidFill>
                  <a:schemeClr val="bg1"/>
                </a:solidFill>
                <a:latin typeface="Candara" pitchFamily="34" charset="0"/>
                <a:cs typeface="Times New Roman" pitchFamily="18" charset="0"/>
              </a:rPr>
              <a:t>BP control remains at 32.5</a:t>
            </a:r>
            <a:r>
              <a:rPr lang="en-GB" sz="2200" b="1" i="1" dirty="0" smtClean="0">
                <a:solidFill>
                  <a:schemeClr val="bg1"/>
                </a:solidFill>
                <a:latin typeface="Candara" pitchFamily="34" charset="0"/>
                <a:cs typeface="Times New Roman" pitchFamily="18" charset="0"/>
              </a:rPr>
              <a:t>%.</a:t>
            </a:r>
          </a:p>
          <a:p>
            <a:pPr marL="274320" indent="-274320" algn="just">
              <a:lnSpc>
                <a:spcPct val="110000"/>
              </a:lnSpc>
              <a:spcBef>
                <a:spcPct val="20000"/>
              </a:spcBef>
              <a:buClr>
                <a:srgbClr val="FF0000"/>
              </a:buClr>
              <a:buSzPct val="100000"/>
              <a:buFont typeface="Wingdings" pitchFamily="2" charset="2"/>
              <a:buChar char="Ø"/>
              <a:defRPr/>
            </a:pPr>
            <a:endParaRPr lang="en-US" sz="2000" b="1" dirty="0" smtClean="0">
              <a:solidFill>
                <a:srgbClr val="002060"/>
              </a:solidFill>
              <a:latin typeface="Century Gothic" pitchFamily="34" charset="0"/>
              <a:cs typeface="Times New Roman" pitchFamily="18" charset="0"/>
            </a:endParaRPr>
          </a:p>
          <a:p>
            <a:pPr marL="274320" indent="-274320" algn="just">
              <a:lnSpc>
                <a:spcPct val="110000"/>
              </a:lnSpc>
              <a:spcBef>
                <a:spcPct val="20000"/>
              </a:spcBef>
              <a:buClr>
                <a:srgbClr val="FF0000"/>
              </a:buClr>
              <a:buSzPct val="100000"/>
              <a:buFont typeface="Wingdings" pitchFamily="2" charset="2"/>
              <a:buChar char="Ø"/>
              <a:defRPr/>
            </a:pPr>
            <a:endParaRPr lang="en-GB" sz="2200" b="1" i="1" dirty="0">
              <a:solidFill>
                <a:schemeClr val="bg1"/>
              </a:solidFill>
              <a:latin typeface="Candara" pitchFamily="34" charset="0"/>
              <a:cs typeface="Times New Roman" pitchFamily="18" charset="0"/>
            </a:endParaRPr>
          </a:p>
        </p:txBody>
      </p:sp>
      <p:sp>
        <p:nvSpPr>
          <p:cNvPr id="3" name="Rectangle 2"/>
          <p:cNvSpPr txBox="1">
            <a:spLocks noChangeArrowheads="1"/>
          </p:cNvSpPr>
          <p:nvPr/>
        </p:nvSpPr>
        <p:spPr>
          <a:xfrm>
            <a:off x="647700" y="9525"/>
            <a:ext cx="7010400" cy="609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0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Batang" pitchFamily="18" charset="-127"/>
                <a:cs typeface="Times New Roman" pitchFamily="18" charset="0"/>
              </a:rPr>
              <a:t>HYPERTENSION</a:t>
            </a:r>
          </a:p>
        </p:txBody>
      </p:sp>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420" y="3322179"/>
            <a:ext cx="6264275" cy="323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76200" y="6553200"/>
            <a:ext cx="2189574" cy="27699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err="1">
                <a:solidFill>
                  <a:srgbClr val="C00000"/>
                </a:solidFill>
                <a:latin typeface="Corbel" pitchFamily="34" charset="0"/>
                <a:ea typeface="Arial Unicode MS" pitchFamily="34" charset="-128"/>
                <a:cs typeface="Arial Unicode MS" pitchFamily="34" charset="-128"/>
              </a:rPr>
              <a:t>Padwal</a:t>
            </a:r>
            <a:r>
              <a:rPr lang="en-GB" sz="1200" dirty="0">
                <a:solidFill>
                  <a:srgbClr val="C00000"/>
                </a:solidFill>
                <a:latin typeface="Corbel" pitchFamily="34" charset="0"/>
                <a:ea typeface="Arial Unicode MS" pitchFamily="34" charset="-128"/>
                <a:cs typeface="Arial Unicode MS" pitchFamily="34" charset="-128"/>
              </a:rPr>
              <a:t> et al. Can J </a:t>
            </a:r>
            <a:r>
              <a:rPr lang="en-GB" sz="1200" dirty="0" err="1">
                <a:solidFill>
                  <a:srgbClr val="C00000"/>
                </a:solidFill>
                <a:latin typeface="Corbel" pitchFamily="34" charset="0"/>
                <a:ea typeface="Arial Unicode MS" pitchFamily="34" charset="-128"/>
                <a:cs typeface="Arial Unicode MS" pitchFamily="34" charset="-128"/>
              </a:rPr>
              <a:t>Cardiol</a:t>
            </a:r>
            <a:r>
              <a:rPr lang="en-GB" sz="1200" dirty="0">
                <a:solidFill>
                  <a:srgbClr val="C00000"/>
                </a:solidFill>
                <a:latin typeface="Corbel" pitchFamily="34" charset="0"/>
                <a:ea typeface="Arial Unicode MS" pitchFamily="34" charset="-128"/>
                <a:cs typeface="Arial Unicode MS" pitchFamily="34" charset="-128"/>
              </a:rPr>
              <a:t> 2016 </a:t>
            </a:r>
          </a:p>
        </p:txBody>
      </p:sp>
    </p:spTree>
    <p:extLst>
      <p:ext uri="{BB962C8B-B14F-4D97-AF65-F5344CB8AC3E}">
        <p14:creationId xmlns:p14="http://schemas.microsoft.com/office/powerpoint/2010/main" val="8224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p:nvPr>
        </p:nvSpPr>
        <p:spPr>
          <a:xfrm>
            <a:off x="76200" y="1646238"/>
            <a:ext cx="8915400" cy="4830762"/>
          </a:xfrm>
        </p:spPr>
        <p:txBody>
          <a:bodyPr/>
          <a:lstStyle/>
          <a:p>
            <a:pPr marL="273050" indent="-273050" eaLnBrk="1" hangingPunct="1">
              <a:lnSpc>
                <a:spcPct val="90000"/>
              </a:lnSpc>
              <a:buSzPct val="100000"/>
              <a:buFont typeface="Wingdings 2" pitchFamily="18" charset="2"/>
              <a:buBlip>
                <a:blip r:embed="rId2"/>
              </a:buBlip>
            </a:pPr>
            <a:r>
              <a:rPr lang="en-US" altLang="en-US" sz="2100" b="1" dirty="0" smtClean="0">
                <a:solidFill>
                  <a:srgbClr val="002060"/>
                </a:solidFill>
                <a:latin typeface="Century Gothic" pitchFamily="34" charset="0"/>
                <a:cs typeface="Times New Roman" pitchFamily="18" charset="0"/>
              </a:rPr>
              <a:t>Stage 1</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Clinical Blood Pressure – </a:t>
            </a:r>
            <a:r>
              <a:rPr lang="en-US" altLang="en-US" sz="2100" b="1" dirty="0" smtClean="0">
                <a:solidFill>
                  <a:srgbClr val="C00000"/>
                </a:solidFill>
                <a:latin typeface="Century Gothic" pitchFamily="34" charset="0"/>
                <a:cs typeface="Times New Roman" pitchFamily="18" charset="0"/>
              </a:rPr>
              <a:t>140/90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Ambulatory Blood Pressure day time Monitoring (ABPM)  – </a:t>
            </a:r>
            <a:r>
              <a:rPr lang="en-US" altLang="en-US" sz="2100" b="1" dirty="0" smtClean="0">
                <a:solidFill>
                  <a:srgbClr val="C00000"/>
                </a:solidFill>
                <a:latin typeface="Century Gothic" pitchFamily="34" charset="0"/>
                <a:cs typeface="Times New Roman" pitchFamily="18" charset="0"/>
              </a:rPr>
              <a:t>135/85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Home Blood Pressure Monitoring (HBPM) - </a:t>
            </a:r>
            <a:r>
              <a:rPr lang="en-US" altLang="en-US" sz="2100" b="1" dirty="0" smtClean="0">
                <a:solidFill>
                  <a:srgbClr val="C00000"/>
                </a:solidFill>
                <a:latin typeface="Century Gothic" pitchFamily="34" charset="0"/>
                <a:cs typeface="Times New Roman" pitchFamily="18" charset="0"/>
              </a:rPr>
              <a:t>135/85 mmHg</a:t>
            </a:r>
          </a:p>
          <a:p>
            <a:pPr marL="273050" indent="-273050" eaLnBrk="1" hangingPunct="1">
              <a:lnSpc>
                <a:spcPct val="90000"/>
              </a:lnSpc>
            </a:pPr>
            <a:endParaRPr lang="en-US" altLang="en-US" sz="2100" b="1" dirty="0" smtClean="0">
              <a:solidFill>
                <a:srgbClr val="002060"/>
              </a:solidFill>
              <a:latin typeface="Century Gothic" pitchFamily="34" charset="0"/>
              <a:cs typeface="Times New Roman" pitchFamily="18" charset="0"/>
            </a:endParaRPr>
          </a:p>
          <a:p>
            <a:pPr marL="273050" indent="-273050" eaLnBrk="1" hangingPunct="1">
              <a:lnSpc>
                <a:spcPct val="90000"/>
              </a:lnSpc>
              <a:buSzPct val="100000"/>
              <a:buFont typeface="Wingdings 2" pitchFamily="18" charset="2"/>
              <a:buBlip>
                <a:blip r:embed="rId2"/>
              </a:buBlip>
            </a:pPr>
            <a:r>
              <a:rPr lang="en-US" altLang="en-US" sz="2100" b="1" dirty="0" smtClean="0">
                <a:solidFill>
                  <a:srgbClr val="002060"/>
                </a:solidFill>
                <a:latin typeface="Century Gothic" pitchFamily="34" charset="0"/>
                <a:cs typeface="Times New Roman" pitchFamily="18" charset="0"/>
              </a:rPr>
              <a:t>Stage 2 </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Clinical Blood Pressure – </a:t>
            </a:r>
            <a:r>
              <a:rPr lang="en-US" altLang="en-US" sz="2100" b="1" dirty="0" smtClean="0">
                <a:solidFill>
                  <a:srgbClr val="C00000"/>
                </a:solidFill>
                <a:latin typeface="Century Gothic" pitchFamily="34" charset="0"/>
                <a:cs typeface="Times New Roman" pitchFamily="18" charset="0"/>
              </a:rPr>
              <a:t>160/100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Ambulatory Blood Pressure day time Monitoring (ABPM)  – </a:t>
            </a:r>
            <a:r>
              <a:rPr lang="en-US" altLang="en-US" sz="2100" b="1" dirty="0" smtClean="0">
                <a:solidFill>
                  <a:srgbClr val="C00000"/>
                </a:solidFill>
                <a:latin typeface="Century Gothic" pitchFamily="34" charset="0"/>
                <a:cs typeface="Times New Roman" pitchFamily="18" charset="0"/>
              </a:rPr>
              <a:t>150/95 mmHg</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Home Blood Pressure Monitoring (HBPM) - </a:t>
            </a:r>
            <a:r>
              <a:rPr lang="en-US" altLang="en-US" sz="2100" b="1" dirty="0" smtClean="0">
                <a:solidFill>
                  <a:srgbClr val="C00000"/>
                </a:solidFill>
                <a:latin typeface="Century Gothic" pitchFamily="34" charset="0"/>
                <a:cs typeface="Times New Roman" pitchFamily="18" charset="0"/>
              </a:rPr>
              <a:t>150/95 mmHg</a:t>
            </a:r>
          </a:p>
          <a:p>
            <a:pPr marL="639763" lvl="1" indent="-273050" eaLnBrk="1" hangingPunct="1">
              <a:lnSpc>
                <a:spcPct val="90000"/>
              </a:lnSpc>
            </a:pPr>
            <a:endParaRPr lang="en-US" altLang="en-US" sz="2100" b="1" dirty="0" smtClean="0">
              <a:solidFill>
                <a:srgbClr val="002060"/>
              </a:solidFill>
              <a:latin typeface="Century Gothic" pitchFamily="34" charset="0"/>
              <a:cs typeface="Times New Roman" pitchFamily="18" charset="0"/>
            </a:endParaRPr>
          </a:p>
          <a:p>
            <a:pPr marL="273050" indent="-273050" eaLnBrk="1" hangingPunct="1">
              <a:lnSpc>
                <a:spcPct val="90000"/>
              </a:lnSpc>
              <a:buSzPct val="100000"/>
              <a:buFont typeface="Wingdings 2" pitchFamily="18" charset="2"/>
              <a:buBlip>
                <a:blip r:embed="rId2"/>
              </a:buBlip>
            </a:pPr>
            <a:r>
              <a:rPr lang="en-US" altLang="en-US" sz="2100" b="1" dirty="0" smtClean="0">
                <a:solidFill>
                  <a:srgbClr val="002060"/>
                </a:solidFill>
                <a:latin typeface="Century Gothic" pitchFamily="34" charset="0"/>
                <a:cs typeface="Times New Roman" pitchFamily="18" charset="0"/>
              </a:rPr>
              <a:t>Severe hypertension (Stage 3)</a:t>
            </a:r>
          </a:p>
          <a:p>
            <a:pPr marL="639763" lvl="1" indent="-273050" eaLnBrk="1" hangingPunct="1">
              <a:lnSpc>
                <a:spcPct val="90000"/>
              </a:lnSpc>
              <a:buSzPct val="100000"/>
              <a:buFont typeface="Wingdings 2" pitchFamily="18" charset="2"/>
              <a:buBlip>
                <a:blip r:embed="rId3"/>
              </a:buBlip>
            </a:pPr>
            <a:r>
              <a:rPr lang="en-US" altLang="en-US" sz="2100" b="1" dirty="0" smtClean="0">
                <a:solidFill>
                  <a:srgbClr val="002060"/>
                </a:solidFill>
                <a:latin typeface="Century Gothic" pitchFamily="34" charset="0"/>
                <a:cs typeface="Times New Roman" pitchFamily="18" charset="0"/>
              </a:rPr>
              <a:t>Clinical Blood Pressure – </a:t>
            </a:r>
            <a:r>
              <a:rPr lang="en-US" altLang="en-US" sz="2100" b="1" dirty="0" smtClean="0">
                <a:solidFill>
                  <a:srgbClr val="C00000"/>
                </a:solidFill>
                <a:latin typeface="Century Gothic" pitchFamily="34" charset="0"/>
                <a:cs typeface="Times New Roman" pitchFamily="18" charset="0"/>
              </a:rPr>
              <a:t>180/110 mmHg</a:t>
            </a:r>
          </a:p>
          <a:p>
            <a:pPr marL="273050" indent="-273050" eaLnBrk="1" hangingPunct="1">
              <a:lnSpc>
                <a:spcPct val="90000"/>
              </a:lnSpc>
              <a:buFont typeface="Wingdings 2" pitchFamily="18" charset="2"/>
              <a:buNone/>
            </a:pPr>
            <a:endParaRPr lang="en-US" altLang="en-US" sz="2100" dirty="0" smtClean="0">
              <a:solidFill>
                <a:srgbClr val="002060"/>
              </a:solidFill>
              <a:latin typeface="Century Gothic" pitchFamily="34" charset="0"/>
            </a:endParaRPr>
          </a:p>
          <a:p>
            <a:pPr marL="273050" indent="-273050" eaLnBrk="1" hangingPunct="1">
              <a:lnSpc>
                <a:spcPct val="90000"/>
              </a:lnSpc>
            </a:pPr>
            <a:endParaRPr lang="en-US" altLang="en-US" sz="2100" dirty="0" smtClean="0">
              <a:solidFill>
                <a:srgbClr val="002060"/>
              </a:solidFill>
              <a:latin typeface="Century Gothic" pitchFamily="34" charset="0"/>
              <a:cs typeface="Arial" charset="0"/>
            </a:endParaRPr>
          </a:p>
          <a:p>
            <a:pPr marL="639763" lvl="1" indent="-273050" eaLnBrk="1" hangingPunct="1">
              <a:lnSpc>
                <a:spcPct val="90000"/>
              </a:lnSpc>
            </a:pPr>
            <a:endParaRPr lang="en-US" altLang="en-US" sz="2100" dirty="0" smtClean="0">
              <a:solidFill>
                <a:srgbClr val="002060"/>
              </a:solidFill>
              <a:latin typeface="Century Gothic" pitchFamily="34" charset="0"/>
              <a:cs typeface="Arial" charset="0"/>
            </a:endParaRPr>
          </a:p>
          <a:p>
            <a:pPr marL="639763" lvl="1" indent="-273050" eaLnBrk="1" hangingPunct="1">
              <a:lnSpc>
                <a:spcPct val="90000"/>
              </a:lnSpc>
            </a:pPr>
            <a:endParaRPr lang="en-US" altLang="en-US" sz="2100" dirty="0" smtClean="0">
              <a:solidFill>
                <a:srgbClr val="002060"/>
              </a:solidFill>
              <a:latin typeface="Century Gothic" pitchFamily="34" charset="0"/>
              <a:cs typeface="Arial" charset="0"/>
            </a:endParaRPr>
          </a:p>
        </p:txBody>
      </p:sp>
      <p:sp>
        <p:nvSpPr>
          <p:cNvPr id="20482" name="Rectangle 2"/>
          <p:cNvSpPr>
            <a:spLocks noGrp="1" noChangeArrowheads="1"/>
          </p:cNvSpPr>
          <p:nvPr>
            <p:ph type="title" idx="4294967295"/>
          </p:nvPr>
        </p:nvSpPr>
        <p:spPr>
          <a:xfrm>
            <a:off x="152400" y="228600"/>
            <a:ext cx="8915400" cy="914400"/>
          </a:xfrm>
        </p:spPr>
        <p:txBody>
          <a:bodyPr>
            <a:noAutofit/>
          </a:bodyPr>
          <a:lstStyle/>
          <a:p>
            <a:pPr marL="838200" indent="-838200" eaLnBrk="1" fontAlgn="auto" hangingPunct="1">
              <a:spcAft>
                <a:spcPts val="0"/>
              </a:spcAft>
              <a:defRPr/>
            </a:pPr>
            <a:r>
              <a:rPr lang="en-US" sz="3000" i="1" dirty="0" smtClean="0">
                <a:solidFill>
                  <a:srgbClr val="FF0000"/>
                </a:solidFill>
                <a:effectLst/>
                <a:latin typeface="Batang" pitchFamily="18" charset="-127"/>
                <a:ea typeface="Batang" pitchFamily="18" charset="-127"/>
                <a:cs typeface="Times New Roman" pitchFamily="18" charset="0"/>
              </a:rPr>
              <a:t>National Institute for Health and Clinic Excellence Hypertension Guidelines 2011  (UK)</a:t>
            </a:r>
          </a:p>
        </p:txBody>
      </p:sp>
    </p:spTree>
    <p:extLst>
      <p:ext uri="{BB962C8B-B14F-4D97-AF65-F5344CB8AC3E}">
        <p14:creationId xmlns:p14="http://schemas.microsoft.com/office/powerpoint/2010/main" val="1456154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 name="Object 3"/>
          <p:cNvGraphicFramePr>
            <a:graphicFrameLocks noGrp="1" noChangeAspect="1"/>
          </p:cNvGraphicFramePr>
          <p:nvPr>
            <p:ph type="chart" idx="4294967295"/>
            <p:extLst>
              <p:ext uri="{D42A27DB-BD31-4B8C-83A1-F6EECF244321}">
                <p14:modId xmlns:p14="http://schemas.microsoft.com/office/powerpoint/2010/main" val="3826417713"/>
              </p:ext>
            </p:extLst>
          </p:nvPr>
        </p:nvGraphicFramePr>
        <p:xfrm>
          <a:off x="0" y="2252663"/>
          <a:ext cx="8524875" cy="4376737"/>
        </p:xfrm>
        <a:graphic>
          <a:graphicData uri="http://schemas.openxmlformats.org/presentationml/2006/ole">
            <mc:AlternateContent xmlns:mc="http://schemas.openxmlformats.org/markup-compatibility/2006">
              <mc:Choice xmlns:v="urn:schemas-microsoft-com:vml" Requires="v">
                <p:oleObj spid="_x0000_s46152" name="Chart" r:id="rId4" imgW="8743892" imgH="4114839" progId="MSGraph.Chart.8">
                  <p:embed followColorScheme="full"/>
                </p:oleObj>
              </mc:Choice>
              <mc:Fallback>
                <p:oleObj name="Chart" r:id="rId4" imgW="8743892" imgH="4114839" progId="MSGraph.Chart.8">
                  <p:embed followColorScheme="full"/>
                  <p:pic>
                    <p:nvPicPr>
                      <p:cNvPr id="0" name=""/>
                      <p:cNvPicPr>
                        <a:picLocks noChangeAspect="1" noChangeArrowheads="1"/>
                      </p:cNvPicPr>
                      <p:nvPr/>
                    </p:nvPicPr>
                    <p:blipFill>
                      <a:blip r:embed="rId5"/>
                      <a:srcRect/>
                      <a:stretch>
                        <a:fillRect/>
                      </a:stretch>
                    </p:blipFill>
                    <p:spPr bwMode="auto">
                      <a:xfrm>
                        <a:off x="0" y="2252663"/>
                        <a:ext cx="8524875" cy="4376737"/>
                      </a:xfrm>
                      <a:prstGeom prst="rect">
                        <a:avLst/>
                      </a:prstGeom>
                      <a:noFill/>
                      <a:ln>
                        <a:noFill/>
                      </a:ln>
                      <a:extLst/>
                    </p:spPr>
                  </p:pic>
                </p:oleObj>
              </mc:Fallback>
            </mc:AlternateContent>
          </a:graphicData>
        </a:graphic>
      </p:graphicFrame>
      <p:sp>
        <p:nvSpPr>
          <p:cNvPr id="5122" name="Rectangle 2"/>
          <p:cNvSpPr>
            <a:spLocks noGrp="1" noChangeArrowheads="1"/>
          </p:cNvSpPr>
          <p:nvPr>
            <p:ph type="title" idx="4294967295"/>
          </p:nvPr>
        </p:nvSpPr>
        <p:spPr>
          <a:xfrm>
            <a:off x="0" y="-28575"/>
            <a:ext cx="8991600" cy="914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90000"/>
              </a:lnSpc>
            </a:pP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ndara" pitchFamily="34" charset="0"/>
                <a:ea typeface="Arial Unicode MS" pitchFamily="34" charset="-128"/>
                <a:cs typeface="Arial Unicode MS" pitchFamily="34" charset="-128"/>
              </a:rPr>
              <a:t>NHANES III Prevalence of Hypertension* According to Sex, Age, and BMI</a:t>
            </a:r>
          </a:p>
        </p:txBody>
      </p:sp>
      <p:sp>
        <p:nvSpPr>
          <p:cNvPr id="5124" name="Text Box 4"/>
          <p:cNvSpPr txBox="1">
            <a:spLocks noChangeArrowheads="1"/>
          </p:cNvSpPr>
          <p:nvPr/>
        </p:nvSpPr>
        <p:spPr bwMode="auto">
          <a:xfrm>
            <a:off x="5192889" y="6470202"/>
            <a:ext cx="4408311" cy="38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80000"/>
              </a:lnSpc>
            </a:pPr>
            <a:r>
              <a:rPr lang="en-US" sz="1200" dirty="0">
                <a:solidFill>
                  <a:srgbClr val="C00000"/>
                </a:solidFill>
                <a:latin typeface="Candara" pitchFamily="34" charset="0"/>
                <a:ea typeface="Arial Unicode MS" pitchFamily="34" charset="-128"/>
                <a:cs typeface="Arial Unicode MS" pitchFamily="34" charset="-128"/>
              </a:rPr>
              <a:t>Brown C et al.  Body Mass Index and the Prevalence of</a:t>
            </a:r>
            <a:br>
              <a:rPr lang="en-US" sz="1200" dirty="0">
                <a:solidFill>
                  <a:srgbClr val="C00000"/>
                </a:solidFill>
                <a:latin typeface="Candara" pitchFamily="34" charset="0"/>
                <a:ea typeface="Arial Unicode MS" pitchFamily="34" charset="-128"/>
                <a:cs typeface="Arial Unicode MS" pitchFamily="34" charset="-128"/>
              </a:rPr>
            </a:br>
            <a:r>
              <a:rPr lang="en-US" sz="1200" dirty="0">
                <a:solidFill>
                  <a:srgbClr val="C00000"/>
                </a:solidFill>
                <a:latin typeface="Candara" pitchFamily="34" charset="0"/>
                <a:ea typeface="Arial Unicode MS" pitchFamily="34" charset="-128"/>
                <a:cs typeface="Arial Unicode MS" pitchFamily="34" charset="-128"/>
              </a:rPr>
              <a:t>Hypertension and Dyslipidemia. </a:t>
            </a:r>
            <a:r>
              <a:rPr lang="en-US" sz="1200" dirty="0" err="1">
                <a:solidFill>
                  <a:srgbClr val="C00000"/>
                </a:solidFill>
                <a:latin typeface="Candara" pitchFamily="34" charset="0"/>
                <a:ea typeface="Arial Unicode MS" pitchFamily="34" charset="-128"/>
                <a:cs typeface="Arial Unicode MS" pitchFamily="34" charset="-128"/>
              </a:rPr>
              <a:t>Obes</a:t>
            </a:r>
            <a:r>
              <a:rPr lang="en-US" sz="1200" dirty="0">
                <a:solidFill>
                  <a:srgbClr val="C00000"/>
                </a:solidFill>
                <a:latin typeface="Candara" pitchFamily="34" charset="0"/>
                <a:ea typeface="Arial Unicode MS" pitchFamily="34" charset="-128"/>
                <a:cs typeface="Arial Unicode MS" pitchFamily="34" charset="-128"/>
              </a:rPr>
              <a:t> Res. 2000; 8:605-619.</a:t>
            </a:r>
          </a:p>
        </p:txBody>
      </p:sp>
      <p:sp>
        <p:nvSpPr>
          <p:cNvPr id="5125" name="Text Box 5"/>
          <p:cNvSpPr txBox="1">
            <a:spLocks noChangeArrowheads="1"/>
          </p:cNvSpPr>
          <p:nvPr/>
        </p:nvSpPr>
        <p:spPr bwMode="auto">
          <a:xfrm>
            <a:off x="1902178" y="3515380"/>
            <a:ext cx="60226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dirty="0" smtClean="0">
                <a:solidFill>
                  <a:srgbClr val="0070C0"/>
                </a:solidFill>
                <a:latin typeface="Candara" pitchFamily="34" charset="0"/>
                <a:ea typeface="Arial Unicode MS" pitchFamily="34" charset="-128"/>
                <a:cs typeface="Arial Unicode MS" pitchFamily="34" charset="-128"/>
              </a:rPr>
              <a:t>* Defined </a:t>
            </a:r>
            <a:r>
              <a:rPr lang="en-US" sz="1400" b="1" dirty="0">
                <a:solidFill>
                  <a:srgbClr val="0070C0"/>
                </a:solidFill>
                <a:latin typeface="Candara" pitchFamily="34" charset="0"/>
                <a:ea typeface="Arial Unicode MS" pitchFamily="34" charset="-128"/>
                <a:cs typeface="Arial Unicode MS" pitchFamily="34" charset="-128"/>
              </a:rPr>
              <a:t>as mean systolic blood pressure </a:t>
            </a:r>
            <a:r>
              <a:rPr lang="en-US" sz="1400" b="1" dirty="0">
                <a:solidFill>
                  <a:srgbClr val="0070C0"/>
                </a:solidFill>
                <a:latin typeface="Candara" pitchFamily="34" charset="0"/>
                <a:ea typeface="Arial Unicode MS" pitchFamily="34" charset="-128"/>
                <a:cs typeface="Arial Unicode MS" pitchFamily="34" charset="-128"/>
                <a:sym typeface="Symbol" pitchFamily="18" charset="2"/>
              </a:rPr>
              <a:t>140mm Hg,  mean diastolic 90 mm </a:t>
            </a:r>
            <a:r>
              <a:rPr lang="en-US" sz="1400" b="1" dirty="0">
                <a:solidFill>
                  <a:srgbClr val="0070C0"/>
                </a:solidFill>
                <a:latin typeface="Candara" pitchFamily="34" charset="0"/>
                <a:ea typeface="Arial Unicode MS" pitchFamily="34" charset="-128"/>
                <a:cs typeface="Arial Unicode MS" pitchFamily="34" charset="-128"/>
              </a:rPr>
              <a:t>Hg, or currently taking antihypertensive </a:t>
            </a:r>
            <a:r>
              <a:rPr lang="en-US" sz="1400" b="1" dirty="0" smtClean="0">
                <a:solidFill>
                  <a:srgbClr val="0070C0"/>
                </a:solidFill>
                <a:latin typeface="Candara" pitchFamily="34" charset="0"/>
                <a:ea typeface="Arial Unicode MS" pitchFamily="34" charset="-128"/>
                <a:cs typeface="Arial Unicode MS" pitchFamily="34" charset="-128"/>
              </a:rPr>
              <a:t>medication</a:t>
            </a:r>
            <a:r>
              <a:rPr lang="en-US" sz="1400" b="1" dirty="0">
                <a:solidFill>
                  <a:srgbClr val="0070C0"/>
                </a:solidFill>
                <a:latin typeface="Candara" pitchFamily="34" charset="0"/>
                <a:ea typeface="Arial Unicode MS" pitchFamily="34" charset="-128"/>
                <a:cs typeface="Arial Unicode MS" pitchFamily="34" charset="-128"/>
              </a:rPr>
              <a:t>.</a:t>
            </a:r>
          </a:p>
        </p:txBody>
      </p:sp>
      <p:sp>
        <p:nvSpPr>
          <p:cNvPr id="5126" name="Line 6"/>
          <p:cNvSpPr>
            <a:spLocks noChangeShapeType="1"/>
          </p:cNvSpPr>
          <p:nvPr/>
        </p:nvSpPr>
        <p:spPr bwMode="auto">
          <a:xfrm>
            <a:off x="6632223" y="2376488"/>
            <a:ext cx="1058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Candara" pitchFamily="34" charset="0"/>
              <a:ea typeface="Arial Unicode MS" pitchFamily="34" charset="-128"/>
              <a:cs typeface="Arial Unicode MS" pitchFamily="34" charset="-128"/>
            </a:endParaRPr>
          </a:p>
        </p:txBody>
      </p:sp>
      <p:sp>
        <p:nvSpPr>
          <p:cNvPr id="2" name="Rectangle 1"/>
          <p:cNvSpPr/>
          <p:nvPr/>
        </p:nvSpPr>
        <p:spPr>
          <a:xfrm>
            <a:off x="228600" y="685800"/>
            <a:ext cx="8153400" cy="1631216"/>
          </a:xfrm>
          <a:prstGeom prst="rect">
            <a:avLst/>
          </a:prstGeom>
        </p:spPr>
        <p:txBody>
          <a:bodyPr wrap="square">
            <a:spAutoFit/>
          </a:bodyPr>
          <a:lstStyle/>
          <a:p>
            <a:pPr>
              <a:buClr>
                <a:srgbClr val="FF0000"/>
              </a:buClr>
              <a:buFont typeface="Wingdings" pitchFamily="2" charset="2"/>
              <a:buChar char="Ø"/>
            </a:pPr>
            <a:r>
              <a:rPr lang="en-US" sz="2000" b="1" dirty="0">
                <a:solidFill>
                  <a:schemeClr val="bg1"/>
                </a:solidFill>
                <a:latin typeface="Candara" pitchFamily="34" charset="0"/>
              </a:rPr>
              <a:t>High prevalence of hypertension in the community is currently being driven by two phenomena: </a:t>
            </a:r>
          </a:p>
          <a:p>
            <a:pPr lvl="1">
              <a:buClr>
                <a:srgbClr val="FF0000"/>
              </a:buClr>
              <a:buFont typeface="Arial" pitchFamily="34" charset="0"/>
              <a:buChar char="•"/>
            </a:pPr>
            <a:r>
              <a:rPr lang="en-US" sz="2000" b="1" dirty="0">
                <a:solidFill>
                  <a:schemeClr val="bg1"/>
                </a:solidFill>
                <a:latin typeface="Candara" pitchFamily="34" charset="0"/>
              </a:rPr>
              <a:t>the increased age of </a:t>
            </a:r>
            <a:r>
              <a:rPr lang="en-US" sz="2000" b="1" dirty="0" smtClean="0">
                <a:solidFill>
                  <a:schemeClr val="bg1"/>
                </a:solidFill>
                <a:latin typeface="Candara" pitchFamily="34" charset="0"/>
              </a:rPr>
              <a:t>population</a:t>
            </a:r>
            <a:endParaRPr lang="en-US" sz="2000" b="1" dirty="0">
              <a:solidFill>
                <a:schemeClr val="bg1"/>
              </a:solidFill>
              <a:latin typeface="Candara" pitchFamily="34" charset="0"/>
            </a:endParaRPr>
          </a:p>
          <a:p>
            <a:pPr lvl="1">
              <a:buClr>
                <a:srgbClr val="FF0000"/>
              </a:buClr>
              <a:buFont typeface="Arial" pitchFamily="34" charset="0"/>
              <a:buChar char="•"/>
            </a:pPr>
            <a:r>
              <a:rPr lang="en-US" sz="2000" b="1" dirty="0">
                <a:solidFill>
                  <a:schemeClr val="bg1"/>
                </a:solidFill>
                <a:latin typeface="Candara" pitchFamily="34" charset="0"/>
              </a:rPr>
              <a:t>the  growing prevalence of obesity</a:t>
            </a:r>
          </a:p>
          <a:p>
            <a:pPr>
              <a:buClr>
                <a:srgbClr val="FF0000"/>
              </a:buClr>
              <a:buFont typeface="Wingdings" pitchFamily="2" charset="2"/>
              <a:buChar char="Ø"/>
            </a:pPr>
            <a:r>
              <a:rPr lang="en-US" sz="2000" b="1" dirty="0">
                <a:solidFill>
                  <a:schemeClr val="bg1"/>
                </a:solidFill>
                <a:latin typeface="Candara" pitchFamily="34" charset="0"/>
              </a:rPr>
              <a:t>High dietary salt intake is also a major factor</a:t>
            </a:r>
          </a:p>
        </p:txBody>
      </p:sp>
    </p:spTree>
    <p:extLst>
      <p:ext uri="{BB962C8B-B14F-4D97-AF65-F5344CB8AC3E}">
        <p14:creationId xmlns:p14="http://schemas.microsoft.com/office/powerpoint/2010/main" val="3626441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229600" cy="1143000"/>
          </a:xfrm>
          <a:prstGeom prst="rect">
            <a:avLst/>
          </a:prstGeom>
        </p:spPr>
        <p:txBody>
          <a:bodyPr anchor="t">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5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t>Prevalence, Awareness, Treatment, and Control of Hypertension among Saudi Adult Population: A National Survey</a:t>
            </a:r>
            <a:br>
              <a:rPr kumimoji="0" lang="en-US" sz="2500" b="1" i="0" u="none" strike="noStrike" kern="120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rPr>
            </a:br>
            <a:endParaRPr kumimoji="0" lang="en-US" sz="2500" b="1" i="0" u="none" strike="noStrike" kern="1200" normalizeH="0" baseline="0" noProof="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Candara" pitchFamily="34" charset="0"/>
              <a:ea typeface="+mj-ea"/>
              <a:cs typeface="+mj-cs"/>
            </a:endParaRPr>
          </a:p>
        </p:txBody>
      </p:sp>
      <p:sp>
        <p:nvSpPr>
          <p:cNvPr id="3" name="Content Placeholder 2"/>
          <p:cNvSpPr txBox="1">
            <a:spLocks/>
          </p:cNvSpPr>
          <p:nvPr/>
        </p:nvSpPr>
        <p:spPr>
          <a:xfrm>
            <a:off x="381000" y="1752600"/>
            <a:ext cx="8382000" cy="38100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4">
                  <a:lumMod val="75000"/>
                </a:schemeClr>
              </a:buClr>
              <a:buSzPct val="70000"/>
              <a:buFont typeface="Wingdings 2"/>
              <a:buChar char=""/>
              <a:tabLst/>
              <a:defRPr/>
            </a:pPr>
            <a:endParaRPr kumimoji="0" lang="en-US" sz="2200" b="1" i="1" u="none" strike="noStrike" kern="1200" cap="none" spc="0" normalizeH="0" baseline="0" noProof="0" dirty="0" smtClean="0">
              <a:ln>
                <a:noFill/>
              </a:ln>
              <a:solidFill>
                <a:schemeClr val="bg1"/>
              </a:solidFill>
              <a:effectLst/>
              <a:uLnTx/>
              <a:uFillTx/>
              <a:latin typeface="Candara" pitchFamily="34" charset="0"/>
            </a:endParaRPr>
          </a:p>
          <a:p>
            <a:pPr marL="342900" lvl="0" indent="-342900">
              <a:spcBef>
                <a:spcPct val="20000"/>
              </a:spcBef>
              <a:buClr>
                <a:srgbClr val="FF0000"/>
              </a:buClr>
              <a:buSzPct val="70000"/>
              <a:buFont typeface="Wingdings" pitchFamily="2" charset="2"/>
              <a:buChar char="Ø"/>
              <a:defRPr/>
            </a:pPr>
            <a:r>
              <a:rPr lang="en-US" sz="2200" i="1" dirty="0" smtClean="0">
                <a:solidFill>
                  <a:schemeClr val="bg1"/>
                </a:solidFill>
                <a:latin typeface="Candara" pitchFamily="34" charset="0"/>
              </a:rPr>
              <a:t>select 4758 adult participants (2011)</a:t>
            </a:r>
          </a:p>
          <a:p>
            <a:pPr marL="342900" lvl="0" indent="-342900">
              <a:spcBef>
                <a:spcPct val="20000"/>
              </a:spcBef>
              <a:buClr>
                <a:srgbClr val="FF0000"/>
              </a:buClr>
              <a:buSzPct val="70000"/>
              <a:buFont typeface="Wingdings" pitchFamily="2" charset="2"/>
              <a:buChar char="Ø"/>
              <a:defRPr/>
            </a:pPr>
            <a:r>
              <a:rPr kumimoji="0" lang="en-US" sz="2200" i="1" u="none" strike="noStrike" kern="1200" cap="none" spc="0" normalizeH="0" baseline="0" noProof="0" dirty="0" smtClean="0">
                <a:ln>
                  <a:noFill/>
                </a:ln>
                <a:solidFill>
                  <a:schemeClr val="bg1"/>
                </a:solidFill>
                <a:effectLst/>
                <a:uLnTx/>
                <a:uFillTx/>
                <a:latin typeface="Candara" pitchFamily="34" charset="0"/>
              </a:rPr>
              <a:t>The overall prevalence of hypertension in </a:t>
            </a:r>
            <a:r>
              <a:rPr lang="en-US" sz="2200" i="1" dirty="0" smtClean="0">
                <a:solidFill>
                  <a:schemeClr val="bg1"/>
                </a:solidFill>
                <a:latin typeface="Candara" pitchFamily="34" charset="0"/>
              </a:rPr>
              <a:t>S</a:t>
            </a:r>
            <a:r>
              <a:rPr kumimoji="0" lang="en-US" sz="2200" i="1" u="none" strike="noStrike" kern="1200" cap="none" spc="0" normalizeH="0" baseline="0" noProof="0" dirty="0" err="1" smtClean="0">
                <a:ln>
                  <a:noFill/>
                </a:ln>
                <a:solidFill>
                  <a:schemeClr val="bg1"/>
                </a:solidFill>
                <a:effectLst/>
                <a:uLnTx/>
                <a:uFillTx/>
                <a:latin typeface="Candara" pitchFamily="34" charset="0"/>
              </a:rPr>
              <a:t>audia</a:t>
            </a:r>
            <a:r>
              <a:rPr kumimoji="0" lang="en-US" sz="2200" i="1" u="none" strike="noStrike" kern="1200" cap="none" spc="0" normalizeH="0" baseline="0" noProof="0" dirty="0" smtClean="0">
                <a:ln>
                  <a:noFill/>
                </a:ln>
                <a:solidFill>
                  <a:schemeClr val="bg1"/>
                </a:solidFill>
                <a:effectLst/>
                <a:uLnTx/>
                <a:uFillTx/>
                <a:latin typeface="Candara" pitchFamily="34" charset="0"/>
              </a:rPr>
              <a:t> was 1213</a:t>
            </a:r>
            <a:r>
              <a:rPr kumimoji="0" lang="en-US" sz="2200" i="1" u="none" strike="noStrike" kern="1200" cap="none" spc="0" normalizeH="0" noProof="0" dirty="0" smtClean="0">
                <a:ln>
                  <a:noFill/>
                </a:ln>
                <a:solidFill>
                  <a:schemeClr val="bg1"/>
                </a:solidFill>
                <a:effectLst/>
                <a:uLnTx/>
                <a:uFillTx/>
                <a:latin typeface="Candara" pitchFamily="34" charset="0"/>
              </a:rPr>
              <a:t> </a:t>
            </a:r>
            <a:r>
              <a:rPr lang="en-US" sz="2200" i="1" dirty="0" smtClean="0">
                <a:solidFill>
                  <a:schemeClr val="bg1"/>
                </a:solidFill>
                <a:latin typeface="Candara" pitchFamily="34" charset="0"/>
              </a:rPr>
              <a:t>(</a:t>
            </a:r>
            <a:r>
              <a:rPr kumimoji="0" lang="en-US" sz="2200" i="1" u="none" strike="noStrike" kern="1200" cap="none" spc="0" normalizeH="0" baseline="0" noProof="0" dirty="0" smtClean="0">
                <a:ln>
                  <a:noFill/>
                </a:ln>
                <a:solidFill>
                  <a:schemeClr val="bg1"/>
                </a:solidFill>
                <a:effectLst/>
                <a:uLnTx/>
                <a:uFillTx/>
                <a:latin typeface="Candara" pitchFamily="34" charset="0"/>
              </a:rPr>
              <a:t>25.5%)</a:t>
            </a:r>
          </a:p>
          <a:p>
            <a:pPr marL="342900" marR="0" lvl="0" indent="-342900" algn="l" defTabSz="914400" rtl="0" eaLnBrk="1" fontAlgn="auto" latinLnBrk="0" hangingPunct="1">
              <a:lnSpc>
                <a:spcPct val="100000"/>
              </a:lnSpc>
              <a:spcBef>
                <a:spcPct val="20000"/>
              </a:spcBef>
              <a:spcAft>
                <a:spcPts val="0"/>
              </a:spcAft>
              <a:buClr>
                <a:srgbClr val="FF0000"/>
              </a:buClr>
              <a:buSzPct val="70000"/>
              <a:buFont typeface="Wingdings" pitchFamily="2" charset="2"/>
              <a:buChar char="Ø"/>
              <a:tabLst/>
              <a:defRPr/>
            </a:pPr>
            <a:r>
              <a:rPr kumimoji="0" lang="en-US" sz="2200" i="1" u="none" strike="noStrike" kern="1200" cap="none" spc="0" normalizeH="0" baseline="0" noProof="0" dirty="0" smtClean="0">
                <a:ln>
                  <a:noFill/>
                </a:ln>
                <a:solidFill>
                  <a:schemeClr val="bg1"/>
                </a:solidFill>
                <a:effectLst/>
                <a:uLnTx/>
                <a:uFillTx/>
                <a:latin typeface="Candara" pitchFamily="34" charset="0"/>
              </a:rPr>
              <a:t>Only  545 (44.7% </a:t>
            </a:r>
            <a:r>
              <a:rPr lang="en-US" sz="2200" i="1" dirty="0" smtClean="0">
                <a:solidFill>
                  <a:schemeClr val="bg1"/>
                </a:solidFill>
                <a:latin typeface="Candara" pitchFamily="34" charset="0"/>
              </a:rPr>
              <a:t>)</a:t>
            </a:r>
            <a:r>
              <a:rPr kumimoji="0" lang="en-US" sz="2200" i="1" u="none" strike="noStrike" kern="1200" cap="none" spc="0" normalizeH="0" baseline="0" noProof="0" dirty="0" smtClean="0">
                <a:ln>
                  <a:noFill/>
                </a:ln>
                <a:solidFill>
                  <a:schemeClr val="bg1"/>
                </a:solidFill>
                <a:effectLst/>
                <a:uLnTx/>
                <a:uFillTx/>
                <a:latin typeface="Candara" pitchFamily="34" charset="0"/>
              </a:rPr>
              <a:t>of hypertensives were aware</a:t>
            </a:r>
          </a:p>
          <a:p>
            <a:pPr marL="342900" lvl="0" indent="-342900">
              <a:spcBef>
                <a:spcPct val="20000"/>
              </a:spcBef>
              <a:buClr>
                <a:srgbClr val="FF0000"/>
              </a:buClr>
              <a:buSzPct val="70000"/>
              <a:buFont typeface="Wingdings" pitchFamily="2" charset="2"/>
              <a:buChar char="Ø"/>
              <a:defRPr/>
            </a:pPr>
            <a:r>
              <a:rPr kumimoji="0" lang="en-US" sz="2200" i="1" u="none" strike="noStrike" kern="1200" cap="none" spc="0" normalizeH="0" baseline="0" noProof="0" dirty="0" smtClean="0">
                <a:ln>
                  <a:noFill/>
                </a:ln>
                <a:solidFill>
                  <a:schemeClr val="bg1"/>
                </a:solidFill>
                <a:effectLst/>
                <a:uLnTx/>
                <a:uFillTx/>
                <a:latin typeface="Candara" pitchFamily="34" charset="0"/>
              </a:rPr>
              <a:t>389 ( 71.8%) of them received </a:t>
            </a:r>
            <a:r>
              <a:rPr lang="en-US" sz="2200" i="1" dirty="0">
                <a:solidFill>
                  <a:schemeClr val="bg1"/>
                </a:solidFill>
                <a:latin typeface="Candara" pitchFamily="34" charset="0"/>
              </a:rPr>
              <a:t>pharmacotherapy(32 %) </a:t>
            </a:r>
            <a:endParaRPr kumimoji="0" lang="en-US" sz="2200" i="1" u="none" strike="noStrike" kern="1200" cap="none" spc="0" normalizeH="0" baseline="0" noProof="0" dirty="0" smtClean="0">
              <a:ln>
                <a:noFill/>
              </a:ln>
              <a:solidFill>
                <a:schemeClr val="bg1"/>
              </a:solidFill>
              <a:effectLst/>
              <a:uLnTx/>
              <a:uFillTx/>
              <a:latin typeface="Candara" pitchFamily="34" charset="0"/>
            </a:endParaRPr>
          </a:p>
          <a:p>
            <a:pPr marL="342900" indent="-342900">
              <a:spcBef>
                <a:spcPct val="20000"/>
              </a:spcBef>
              <a:buClr>
                <a:srgbClr val="FF0000"/>
              </a:buClr>
              <a:buSzPct val="70000"/>
              <a:buFont typeface="Wingdings" pitchFamily="2" charset="2"/>
              <a:buChar char="Ø"/>
              <a:defRPr/>
            </a:pPr>
            <a:r>
              <a:rPr kumimoji="0" lang="en-US" sz="2200" i="1" u="none" strike="noStrike" kern="1200" cap="none" spc="0" normalizeH="0" baseline="0" noProof="0" dirty="0" smtClean="0">
                <a:ln>
                  <a:noFill/>
                </a:ln>
                <a:solidFill>
                  <a:schemeClr val="bg1"/>
                </a:solidFill>
                <a:effectLst/>
                <a:uLnTx/>
                <a:uFillTx/>
                <a:latin typeface="Candara" pitchFamily="34" charset="0"/>
              </a:rPr>
              <a:t>Only 144 ( 37.0%) were controlled</a:t>
            </a:r>
            <a:r>
              <a:rPr lang="en-US" sz="2200" i="1" dirty="0" smtClean="0">
                <a:solidFill>
                  <a:schemeClr val="bg1"/>
                </a:solidFill>
                <a:latin typeface="Candara" pitchFamily="34" charset="0"/>
              </a:rPr>
              <a:t>.(12%)</a:t>
            </a:r>
            <a:endParaRPr lang="en-US" sz="2200" i="1" dirty="0">
              <a:solidFill>
                <a:schemeClr val="bg1"/>
              </a:solidFill>
              <a:latin typeface="Candara" pitchFamily="34" charset="0"/>
            </a:endParaRPr>
          </a:p>
          <a:p>
            <a:pPr marL="342900" lvl="0" indent="-342900">
              <a:spcBef>
                <a:spcPct val="20000"/>
              </a:spcBef>
              <a:buClr>
                <a:srgbClr val="FF0000"/>
              </a:buClr>
              <a:buSzPct val="70000"/>
              <a:buFont typeface="Wingdings" pitchFamily="2" charset="2"/>
              <a:buChar char="Ø"/>
              <a:defRPr/>
            </a:pPr>
            <a:r>
              <a:rPr lang="en-US" sz="2200" i="1" dirty="0" smtClean="0">
                <a:solidFill>
                  <a:schemeClr val="bg1"/>
                </a:solidFill>
                <a:latin typeface="Candara" pitchFamily="34" charset="0"/>
                <a:ea typeface="Arial Unicode MS" pitchFamily="34" charset="-128"/>
                <a:cs typeface="Arial Unicode MS" pitchFamily="34" charset="-128"/>
              </a:rPr>
              <a:t>Risk </a:t>
            </a:r>
            <a:r>
              <a:rPr lang="en-US" sz="2200" i="1" dirty="0">
                <a:solidFill>
                  <a:schemeClr val="bg1"/>
                </a:solidFill>
                <a:latin typeface="Candara" pitchFamily="34" charset="0"/>
                <a:ea typeface="Arial Unicode MS" pitchFamily="34" charset="-128"/>
                <a:cs typeface="Arial Unicode MS" pitchFamily="34" charset="-128"/>
              </a:rPr>
              <a:t>of hypertension increased among men, with age, obesity, diabetes, and hypercholesterolemia</a:t>
            </a:r>
            <a:endParaRPr kumimoji="0" lang="en-US" sz="2200" i="1" u="none" strike="noStrike" kern="1200" cap="none" spc="0" normalizeH="0" baseline="0" noProof="0" dirty="0" smtClean="0">
              <a:ln>
                <a:noFill/>
              </a:ln>
              <a:solidFill>
                <a:schemeClr val="bg1"/>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endParaRPr kumimoji="0" lang="en-US" b="1" i="1" u="none" strike="noStrike" kern="1200" cap="none" spc="0" normalizeH="0" baseline="0" noProof="0" dirty="0" smtClean="0">
              <a:ln>
                <a:noFill/>
              </a:ln>
              <a:solidFill>
                <a:schemeClr val="accent2"/>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buFont typeface="Wingdings" pitchFamily="2" charset="2"/>
              <a:buChar char="Ø"/>
              <a:tabLst/>
              <a:defRPr/>
            </a:pPr>
            <a:endParaRPr kumimoji="0" lang="en-US" b="1" i="1" u="none" strike="noStrike" kern="1200" cap="none" spc="0" normalizeH="0" baseline="0" noProof="0" dirty="0" smtClean="0">
              <a:ln>
                <a:noFill/>
              </a:ln>
              <a:solidFill>
                <a:schemeClr val="accent2"/>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tabLst/>
              <a:defRPr/>
            </a:pPr>
            <a:r>
              <a:rPr kumimoji="0" lang="en-US" sz="1100" b="1" i="1" u="none" strike="noStrike" kern="1200" cap="none" spc="0" normalizeH="0" baseline="0" noProof="0" dirty="0" smtClean="0">
                <a:ln>
                  <a:noFill/>
                </a:ln>
                <a:solidFill>
                  <a:srgbClr val="C00000"/>
                </a:solidFill>
                <a:effectLst/>
                <a:uLnTx/>
                <a:uFillTx/>
                <a:latin typeface="Candara" pitchFamily="34" charset="0"/>
              </a:rPr>
              <a:t>Source: International Journal of Hypertension</a:t>
            </a:r>
          </a:p>
          <a:p>
            <a:pPr marL="342900" marR="0" lvl="0" indent="-342900" algn="l" defTabSz="914400" rtl="0" eaLnBrk="1" fontAlgn="auto" latinLnBrk="0" hangingPunct="1">
              <a:lnSpc>
                <a:spcPct val="100000"/>
              </a:lnSpc>
              <a:spcBef>
                <a:spcPct val="20000"/>
              </a:spcBef>
              <a:spcAft>
                <a:spcPts val="0"/>
              </a:spcAft>
              <a:buClr>
                <a:schemeClr val="accent2"/>
              </a:buClr>
              <a:buSzPct val="70000"/>
              <a:tabLst/>
              <a:defRPr/>
            </a:pPr>
            <a:r>
              <a:rPr kumimoji="0" lang="en-US" sz="1100" b="0" i="1" u="none" strike="noStrike" kern="1200" cap="none" spc="0" normalizeH="0" baseline="0" noProof="0" dirty="0" smtClean="0">
                <a:ln>
                  <a:noFill/>
                </a:ln>
                <a:solidFill>
                  <a:srgbClr val="C00000"/>
                </a:solidFill>
                <a:effectLst/>
                <a:uLnTx/>
                <a:uFillTx/>
                <a:latin typeface="Candara" pitchFamily="34" charset="0"/>
              </a:rPr>
              <a:t>		</a:t>
            </a:r>
            <a:r>
              <a:rPr kumimoji="0" lang="en-US" sz="1100" b="1" i="1" u="none" strike="noStrike" kern="1200" cap="none" spc="0" normalizeH="0" baseline="0" noProof="0" dirty="0" smtClean="0">
                <a:ln>
                  <a:noFill/>
                </a:ln>
                <a:solidFill>
                  <a:srgbClr val="C00000"/>
                </a:solidFill>
                <a:effectLst/>
                <a:uLnTx/>
                <a:uFillTx/>
                <a:latin typeface="Candara" pitchFamily="34" charset="0"/>
              </a:rPr>
              <a:t>Abdalla A. Saeed, Nasser A. Al-</a:t>
            </a:r>
            <a:r>
              <a:rPr kumimoji="0" lang="en-US" sz="1100" b="1" i="1" u="none" strike="noStrike" kern="1200" cap="none" spc="0" normalizeH="0" baseline="0" noProof="0" dirty="0" err="1" smtClean="0">
                <a:ln>
                  <a:noFill/>
                </a:ln>
                <a:solidFill>
                  <a:srgbClr val="C00000"/>
                </a:solidFill>
                <a:effectLst/>
                <a:uLnTx/>
                <a:uFillTx/>
                <a:latin typeface="Candara" pitchFamily="34" charset="0"/>
              </a:rPr>
              <a:t>Hamdan</a:t>
            </a:r>
            <a:endParaRPr kumimoji="0" lang="en-US" sz="1100" b="1" i="1" u="none" strike="noStrike" kern="1200" cap="none" spc="0" normalizeH="0" baseline="0" noProof="0" dirty="0" smtClean="0">
              <a:ln>
                <a:noFill/>
              </a:ln>
              <a:solidFill>
                <a:srgbClr val="C00000"/>
              </a:solidFill>
              <a:effectLst/>
              <a:uLnTx/>
              <a:uFillTx/>
              <a:latin typeface="Candara" pitchFamily="34" charset="0"/>
            </a:endParaRPr>
          </a:p>
          <a:p>
            <a:pPr marL="342900" marR="0" lvl="0" indent="-342900" algn="l" defTabSz="914400" rtl="0" eaLnBrk="1" fontAlgn="auto" latinLnBrk="0" hangingPunct="1">
              <a:lnSpc>
                <a:spcPct val="100000"/>
              </a:lnSpc>
              <a:spcBef>
                <a:spcPct val="20000"/>
              </a:spcBef>
              <a:spcAft>
                <a:spcPts val="0"/>
              </a:spcAft>
              <a:buClr>
                <a:schemeClr val="accent2"/>
              </a:buClr>
              <a:buSzPct val="70000"/>
              <a:tabLst/>
              <a:defRPr/>
            </a:pPr>
            <a:r>
              <a:rPr kumimoji="0" lang="en-US" sz="1100" b="1" i="1" u="none" strike="noStrike" kern="1200" cap="none" spc="0" normalizeH="0" baseline="0" noProof="0" dirty="0" smtClean="0">
                <a:ln>
                  <a:noFill/>
                </a:ln>
                <a:solidFill>
                  <a:srgbClr val="C00000"/>
                </a:solidFill>
                <a:effectLst/>
                <a:uLnTx/>
                <a:uFillTx/>
                <a:latin typeface="Candara" pitchFamily="34" charset="0"/>
              </a:rPr>
              <a:t>		Volume 2011 (2011), Article ID 174135, 8 pages</a:t>
            </a:r>
          </a:p>
          <a:p>
            <a:pPr marL="342900" marR="0" lvl="0" indent="-342900" algn="l" defTabSz="914400" rtl="0" eaLnBrk="1" fontAlgn="auto" latinLnBrk="0" hangingPunct="1">
              <a:lnSpc>
                <a:spcPct val="100000"/>
              </a:lnSpc>
              <a:spcBef>
                <a:spcPct val="20000"/>
              </a:spcBef>
              <a:spcAft>
                <a:spcPts val="0"/>
              </a:spcAft>
              <a:buClr>
                <a:schemeClr val="accent4">
                  <a:lumMod val="75000"/>
                </a:schemeClr>
              </a:buClr>
              <a:buSzPct val="70000"/>
              <a:buFont typeface="Wingdings 2"/>
              <a:buNone/>
              <a:tabLst/>
              <a:defRPr/>
            </a:pPr>
            <a:endParaRPr kumimoji="0" lang="en-US" sz="3200" b="1" i="1" u="none" strike="noStrike" kern="1200" cap="none" spc="0" normalizeH="0" baseline="0" noProof="0" dirty="0">
              <a:ln>
                <a:noFill/>
              </a:ln>
              <a:solidFill>
                <a:schemeClr val="tx2"/>
              </a:solidFill>
              <a:effectLst/>
              <a:uLnTx/>
              <a:uFillTx/>
              <a:latin typeface="Candara" pitchFamily="34" charset="0"/>
            </a:endParaRPr>
          </a:p>
        </p:txBody>
      </p:sp>
    </p:spTree>
    <p:extLst>
      <p:ext uri="{BB962C8B-B14F-4D97-AF65-F5344CB8AC3E}">
        <p14:creationId xmlns:p14="http://schemas.microsoft.com/office/powerpoint/2010/main" val="4228575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0"/>
          <p:cNvSpPr>
            <a:spLocks noGrp="1"/>
          </p:cNvSpPr>
          <p:nvPr>
            <p:ph/>
          </p:nvPr>
        </p:nvSpPr>
        <p:spPr>
          <a:xfrm>
            <a:off x="304800" y="277813"/>
            <a:ext cx="8610600" cy="5853112"/>
          </a:xfrm>
        </p:spPr>
        <p:txBody>
          <a:bodyPr/>
          <a:lstStyle/>
          <a:p>
            <a:endParaRPr lang="en-US" altLang="en-US" dirty="0" smtClean="0"/>
          </a:p>
          <a:p>
            <a:pPr algn="ctr">
              <a:buFont typeface="Wingdings 2" pitchFamily="18" charset="2"/>
              <a:buNone/>
            </a:pPr>
            <a:r>
              <a:rPr lang="en-US" altLang="en-US" sz="4000" dirty="0" smtClean="0">
                <a:solidFill>
                  <a:srgbClr val="002060"/>
                </a:solidFill>
              </a:rPr>
              <a:t>Mechanism of Blood Pressure:</a:t>
            </a:r>
          </a:p>
          <a:p>
            <a:endParaRPr lang="en-US" altLang="en-US" dirty="0" smtClean="0">
              <a:solidFill>
                <a:srgbClr val="002060"/>
              </a:solidFill>
            </a:endParaRPr>
          </a:p>
          <a:p>
            <a:pPr>
              <a:buFont typeface="Wingdings 2" pitchFamily="18" charset="2"/>
              <a:buNone/>
            </a:pPr>
            <a:r>
              <a:rPr lang="en-US" altLang="en-US" sz="2400" dirty="0" smtClean="0">
                <a:solidFill>
                  <a:srgbClr val="002060"/>
                </a:solidFill>
              </a:rPr>
              <a:t>Blood Pressure = Cardiac output          X</a:t>
            </a:r>
          </a:p>
          <a:p>
            <a:pPr>
              <a:buFont typeface="Wingdings 2" pitchFamily="18" charset="2"/>
              <a:buNone/>
            </a:pPr>
            <a:r>
              <a:rPr lang="en-US" altLang="en-US" sz="2400" dirty="0" smtClean="0">
                <a:solidFill>
                  <a:srgbClr val="002060"/>
                </a:solidFill>
              </a:rPr>
              <a:t> 				  Systemic Vascular Resistance</a:t>
            </a:r>
          </a:p>
          <a:p>
            <a:pPr>
              <a:buFont typeface="Wingdings 2" pitchFamily="18" charset="2"/>
              <a:buNone/>
            </a:pPr>
            <a:r>
              <a:rPr lang="en-US" altLang="en-US" sz="2400" dirty="0" smtClean="0">
                <a:solidFill>
                  <a:srgbClr val="002060"/>
                </a:solidFill>
              </a:rPr>
              <a:t>			         = CO  X  SVR</a:t>
            </a:r>
          </a:p>
          <a:p>
            <a:pPr>
              <a:buFont typeface="Wingdings 2" pitchFamily="18" charset="2"/>
              <a:buNone/>
            </a:pPr>
            <a:r>
              <a:rPr lang="en-US" altLang="en-US" sz="2400" dirty="0" smtClean="0">
                <a:solidFill>
                  <a:srgbClr val="002060"/>
                </a:solidFill>
              </a:rPr>
              <a:t>			         = Stroke volume    X   HR   X   SVR</a:t>
            </a:r>
          </a:p>
        </p:txBody>
      </p:sp>
      <p:sp>
        <p:nvSpPr>
          <p:cNvPr id="2" name="Rectangle 1"/>
          <p:cNvSpPr/>
          <p:nvPr/>
        </p:nvSpPr>
        <p:spPr>
          <a:xfrm>
            <a:off x="757570" y="3886200"/>
            <a:ext cx="8153400" cy="2308324"/>
          </a:xfrm>
          <a:prstGeom prst="rect">
            <a:avLst/>
          </a:prstGeom>
        </p:spPr>
        <p:txBody>
          <a:bodyPr wrap="square">
            <a:spAutoFit/>
          </a:bodyPr>
          <a:lstStyle/>
          <a:p>
            <a:pPr>
              <a:buFont typeface="Arial" panose="020B0604020202020204" pitchFamily="34" charset="0"/>
              <a:buChar char="•"/>
            </a:pPr>
            <a:r>
              <a:rPr lang="en-US" dirty="0">
                <a:solidFill>
                  <a:srgbClr val="222222"/>
                </a:solidFill>
                <a:latin typeface="Arial" panose="020B0604020202020204" pitchFamily="34" charset="0"/>
              </a:rPr>
              <a:t>An overactive </a:t>
            </a:r>
            <a:r>
              <a:rPr lang="en-US" dirty="0">
                <a:solidFill>
                  <a:srgbClr val="0B0080"/>
                </a:solidFill>
                <a:latin typeface="Arial" panose="020B0604020202020204" pitchFamily="34" charset="0"/>
                <a:hlinkClick r:id="rId2" tooltip="Renin-angiotensin system"/>
              </a:rPr>
              <a:t>Renin-angiotensin system</a:t>
            </a:r>
            <a:r>
              <a:rPr lang="en-US" dirty="0">
                <a:solidFill>
                  <a:srgbClr val="222222"/>
                </a:solidFill>
                <a:latin typeface="Arial" panose="020B0604020202020204" pitchFamily="34" charset="0"/>
              </a:rPr>
              <a:t> leads to </a:t>
            </a:r>
            <a:r>
              <a:rPr lang="en-US" dirty="0">
                <a:solidFill>
                  <a:srgbClr val="0B0080"/>
                </a:solidFill>
                <a:latin typeface="Arial" panose="020B0604020202020204" pitchFamily="34" charset="0"/>
                <a:hlinkClick r:id="rId3" tooltip="Vasoconstriction"/>
              </a:rPr>
              <a:t>vasoconstriction</a:t>
            </a:r>
            <a:r>
              <a:rPr lang="en-US" dirty="0">
                <a:solidFill>
                  <a:srgbClr val="222222"/>
                </a:solidFill>
                <a:latin typeface="Arial" panose="020B0604020202020204" pitchFamily="34" charset="0"/>
              </a:rPr>
              <a:t> and retention of sodium and water. The increase in blood volume leads to hypertension.</a:t>
            </a:r>
          </a:p>
          <a:p>
            <a:pPr>
              <a:buFont typeface="Arial" panose="020B0604020202020204" pitchFamily="34" charset="0"/>
              <a:buChar char="•"/>
            </a:pPr>
            <a:r>
              <a:rPr lang="en-US" dirty="0">
                <a:solidFill>
                  <a:srgbClr val="222222"/>
                </a:solidFill>
                <a:latin typeface="Arial" panose="020B0604020202020204" pitchFamily="34" charset="0"/>
              </a:rPr>
              <a:t>An overactive </a:t>
            </a:r>
            <a:r>
              <a:rPr lang="en-US" dirty="0">
                <a:solidFill>
                  <a:srgbClr val="0B0080"/>
                </a:solidFill>
                <a:latin typeface="Arial" panose="020B0604020202020204" pitchFamily="34" charset="0"/>
                <a:hlinkClick r:id="rId4" tooltip="Sympathetic nervous system"/>
              </a:rPr>
              <a:t>sympathetic nervous system</a:t>
            </a:r>
            <a:r>
              <a:rPr lang="en-US" dirty="0">
                <a:solidFill>
                  <a:srgbClr val="222222"/>
                </a:solidFill>
                <a:latin typeface="Arial" panose="020B0604020202020204" pitchFamily="34" charset="0"/>
              </a:rPr>
              <a:t>, leading to increased stress responses</a:t>
            </a:r>
            <a:r>
              <a:rPr lang="en-US" dirty="0" smtClean="0">
                <a:solidFill>
                  <a:srgbClr val="222222"/>
                </a:solidFill>
                <a:latin typeface="Arial" panose="020B0604020202020204" pitchFamily="34" charset="0"/>
              </a:rPr>
              <a:t>.</a:t>
            </a:r>
          </a:p>
          <a:p>
            <a:pPr>
              <a:buFont typeface="Arial" panose="020B0604020202020204" pitchFamily="34" charset="0"/>
              <a:buChar char="•"/>
            </a:pPr>
            <a:r>
              <a:rPr lang="en-US" b="0" i="0" dirty="0" smtClean="0">
                <a:solidFill>
                  <a:srgbClr val="222222"/>
                </a:solidFill>
                <a:effectLst/>
                <a:latin typeface="Arial" panose="020B0604020202020204" pitchFamily="34" charset="0"/>
              </a:rPr>
              <a:t>Blunting of pressure-</a:t>
            </a:r>
            <a:r>
              <a:rPr lang="en-US" b="0" i="0" dirty="0" err="1" smtClean="0">
                <a:solidFill>
                  <a:srgbClr val="222222"/>
                </a:solidFill>
                <a:effectLst/>
                <a:latin typeface="Arial" panose="020B0604020202020204" pitchFamily="34" charset="0"/>
              </a:rPr>
              <a:t>natriuresis</a:t>
            </a:r>
            <a:r>
              <a:rPr lang="en-US" b="0" i="0" dirty="0" smtClean="0">
                <a:solidFill>
                  <a:srgbClr val="222222"/>
                </a:solidFill>
                <a:effectLst/>
                <a:latin typeface="Arial" panose="020B0604020202020204" pitchFamily="34" charset="0"/>
              </a:rPr>
              <a:t> </a:t>
            </a:r>
          </a:p>
          <a:p>
            <a:pPr>
              <a:buFont typeface="Arial" panose="020B0604020202020204" pitchFamily="34" charset="0"/>
              <a:buChar char="•"/>
            </a:pPr>
            <a:r>
              <a:rPr lang="en-US" dirty="0" smtClean="0">
                <a:solidFill>
                  <a:srgbClr val="222222"/>
                </a:solidFill>
                <a:latin typeface="Arial" panose="020B0604020202020204" pitchFamily="34" charset="0"/>
              </a:rPr>
              <a:t>Variation of cardiovascular &amp; renal </a:t>
            </a:r>
            <a:r>
              <a:rPr lang="en-US" dirty="0" err="1" smtClean="0">
                <a:solidFill>
                  <a:srgbClr val="222222"/>
                </a:solidFill>
                <a:latin typeface="Arial" panose="020B0604020202020204" pitchFamily="34" charset="0"/>
              </a:rPr>
              <a:t>devolpment</a:t>
            </a:r>
            <a:r>
              <a:rPr lang="en-US" dirty="0" smtClean="0">
                <a:solidFill>
                  <a:srgbClr val="222222"/>
                </a:solidFill>
                <a:latin typeface="Arial" panose="020B0604020202020204" pitchFamily="34" charset="0"/>
              </a:rPr>
              <a:t> </a:t>
            </a:r>
          </a:p>
          <a:p>
            <a:pPr>
              <a:buFont typeface="Arial" panose="020B0604020202020204" pitchFamily="34" charset="0"/>
              <a:buChar char="•"/>
            </a:pPr>
            <a:r>
              <a:rPr lang="en-US" b="0" i="0" dirty="0" err="1" smtClean="0">
                <a:solidFill>
                  <a:srgbClr val="222222"/>
                </a:solidFill>
                <a:effectLst/>
                <a:latin typeface="Arial" panose="020B0604020202020204" pitchFamily="34" charset="0"/>
              </a:rPr>
              <a:t>Elvated</a:t>
            </a:r>
            <a:r>
              <a:rPr lang="en-US" b="0" i="0" dirty="0" smtClean="0">
                <a:solidFill>
                  <a:srgbClr val="222222"/>
                </a:solidFill>
                <a:effectLst/>
                <a:latin typeface="Arial" panose="020B0604020202020204" pitchFamily="34" charset="0"/>
              </a:rPr>
              <a:t> intracellular Na or </a:t>
            </a:r>
            <a:r>
              <a:rPr lang="en-US" b="0" i="0" dirty="0" err="1" smtClean="0">
                <a:solidFill>
                  <a:srgbClr val="222222"/>
                </a:solidFill>
                <a:effectLst/>
                <a:latin typeface="Arial" panose="020B0604020202020204" pitchFamily="34" charset="0"/>
              </a:rPr>
              <a:t>Ca</a:t>
            </a:r>
            <a:r>
              <a:rPr lang="en-US" b="0" i="0" dirty="0" smtClean="0">
                <a:solidFill>
                  <a:srgbClr val="222222"/>
                </a:solidFill>
                <a:effectLst/>
                <a:latin typeface="Arial" panose="020B0604020202020204" pitchFamily="34" charset="0"/>
              </a:rPr>
              <a:t>  </a:t>
            </a:r>
            <a:endParaRPr lang="en-US" b="0" i="0" dirty="0">
              <a:solidFill>
                <a:srgbClr val="222222"/>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21">
      <a:dk1>
        <a:sysClr val="windowText" lastClr="000000"/>
      </a:dk1>
      <a:lt1>
        <a:sysClr val="window" lastClr="FFFFFF"/>
      </a:lt1>
      <a:dk2>
        <a:srgbClr val="E1D5A3"/>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Apex</Template>
  <TotalTime>0</TotalTime>
  <Words>3055</Words>
  <Application>Microsoft Office PowerPoint</Application>
  <PresentationFormat>On-screen Show (4:3)</PresentationFormat>
  <Paragraphs>501</Paragraphs>
  <Slides>60</Slides>
  <Notes>21</Notes>
  <HiddenSlides>0</HiddenSlides>
  <MMClips>0</MMClips>
  <ScaleCrop>false</ScaleCrop>
  <HeadingPairs>
    <vt:vector size="8" baseType="variant">
      <vt:variant>
        <vt:lpstr>Fonts Used</vt:lpstr>
      </vt:variant>
      <vt:variant>
        <vt:i4>22</vt:i4>
      </vt: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85" baseType="lpstr">
      <vt:lpstr>Arial Unicode MS</vt:lpstr>
      <vt:lpstr>Batang</vt:lpstr>
      <vt:lpstr>MS PGothic</vt:lpstr>
      <vt:lpstr>Arial</vt:lpstr>
      <vt:lpstr>Book Antiqua</vt:lpstr>
      <vt:lpstr>Bradley Hand ITC</vt:lpstr>
      <vt:lpstr>Calibri</vt:lpstr>
      <vt:lpstr>Candara</vt:lpstr>
      <vt:lpstr>Castellar</vt:lpstr>
      <vt:lpstr>Century Gothic</vt:lpstr>
      <vt:lpstr>Corbel</vt:lpstr>
      <vt:lpstr>Goudy Stout</vt:lpstr>
      <vt:lpstr>Impact</vt:lpstr>
      <vt:lpstr>Lucida Sans</vt:lpstr>
      <vt:lpstr>Symbol</vt:lpstr>
      <vt:lpstr>Tahoma</vt:lpstr>
      <vt:lpstr>Times New Roman</vt:lpstr>
      <vt:lpstr>Verdana</vt:lpstr>
      <vt:lpstr>Viner Hand ITC</vt:lpstr>
      <vt:lpstr>Wingdings</vt:lpstr>
      <vt:lpstr>Wingdings 2</vt:lpstr>
      <vt:lpstr>Wingdings 3</vt:lpstr>
      <vt:lpstr>Apex</vt:lpstr>
      <vt:lpstr>Chart</vt:lpstr>
      <vt:lpstr>Bitmap Image</vt:lpstr>
      <vt:lpstr>PowerPoint Presentation</vt:lpstr>
      <vt:lpstr>PowerPoint Presentation</vt:lpstr>
      <vt:lpstr>PowerPoint Presentation</vt:lpstr>
      <vt:lpstr>PowerPoint Presentation</vt:lpstr>
      <vt:lpstr>PowerPoint Presentation</vt:lpstr>
      <vt:lpstr>PowerPoint Presentation</vt:lpstr>
      <vt:lpstr>NHANES III Prevalence of Hypertension* According to Sex, Age, and BMI</vt:lpstr>
      <vt:lpstr>PowerPoint Presentation</vt:lpstr>
      <vt:lpstr>PowerPoint Presentation</vt:lpstr>
      <vt:lpstr> renin–angiotensin–aldosterone system (RAAS)</vt:lpstr>
      <vt:lpstr>PowerPoint Presentation</vt:lpstr>
      <vt:lpstr>PowerPoint Presentation</vt:lpstr>
      <vt:lpstr>Secondary Hypertension</vt:lpstr>
      <vt:lpstr>PowerPoint Presentation</vt:lpstr>
      <vt:lpstr>Diagnosis  of hypertension by office and out-of-office blood pressure levels</vt:lpstr>
      <vt:lpstr>Types Of BP Apparatuses</vt:lpstr>
      <vt:lpstr>PowerPoint Presentation</vt:lpstr>
      <vt:lpstr>PowerPoint Presentation</vt:lpstr>
      <vt:lpstr>PowerPoint Presentation</vt:lpstr>
      <vt:lpstr>Definitions of hypertension by office and out-of-office blood pressure levels</vt:lpstr>
      <vt:lpstr>Blood Pressure </vt:lpstr>
      <vt:lpstr>Office blood pressure measurement </vt:lpstr>
      <vt:lpstr>Office blood pressure measurement</vt:lpstr>
      <vt:lpstr>PowerPoint Presentation</vt:lpstr>
      <vt:lpstr>Korotkoff sounds</vt:lpstr>
      <vt:lpstr>White Coat Hypertension </vt:lpstr>
      <vt:lpstr>PowerPoint Presentation</vt:lpstr>
      <vt:lpstr>PowerPoint Presentation</vt:lpstr>
      <vt:lpstr>Malignant (Accelerated)Hypertension</vt:lpstr>
      <vt:lpstr>PowerPoint Presentation</vt:lpstr>
      <vt:lpstr>PowerPoint Presentation</vt:lpstr>
      <vt:lpstr>Copper wiring </vt:lpstr>
      <vt:lpstr>Hypertensive Retinopathy Grade 2</vt:lpstr>
      <vt:lpstr>Hypertensive Retinopathy Grade 3</vt:lpstr>
      <vt:lpstr>Hypertensive Retinopathy Grade 4</vt:lpstr>
      <vt:lpstr>Diagnosis Hypertension</vt:lpstr>
      <vt:lpstr>PowerPoint Presentation</vt:lpstr>
      <vt:lpstr>PowerPoint Presentation</vt:lpstr>
      <vt:lpstr>Laboratory Tests</vt:lpstr>
      <vt:lpstr>Who should be treated?</vt:lpstr>
      <vt:lpstr>PowerPoint Presentation</vt:lpstr>
      <vt:lpstr>PowerPoint Presentation</vt:lpstr>
      <vt:lpstr>PowerPoint Presentation</vt:lpstr>
      <vt:lpstr>Benefits of Lowering BP</vt:lpstr>
      <vt:lpstr>PowerPoint Presentation</vt:lpstr>
      <vt:lpstr>TREATMENT OF HYPERTENSION</vt:lpstr>
      <vt:lpstr>PowerPoint Presentation</vt:lpstr>
      <vt:lpstr>Summary of antihypertensive drug treatment low risk group </vt:lpstr>
      <vt:lpstr>PowerPoint Presentation</vt:lpstr>
      <vt:lpstr>PowerPoint Presentation</vt:lpstr>
      <vt:lpstr>PowerPoint Presentation</vt:lpstr>
      <vt:lpstr>PowerPoint Presentation</vt:lpstr>
      <vt:lpstr>PowerPoint Presentation</vt:lpstr>
      <vt:lpstr>PowerPoint Presentation</vt:lpstr>
      <vt:lpstr>Follow-up And Monitoring</vt:lpstr>
      <vt:lpstr>Hypertension Renal Denervation</vt:lpstr>
      <vt:lpstr>PowerPoint Presentation</vt:lpstr>
      <vt:lpstr>PowerPoint Presentation</vt:lpstr>
      <vt:lpstr>PowerPoint Presentation</vt:lpstr>
      <vt:lpstr>National Institute for Health and Clinic Excellence Hypertension Guidelines 2011  (UK)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2011-11-10T10:48:40Z</dcterms:created>
  <dcterms:modified xsi:type="dcterms:W3CDTF">2017-11-06T10:11:00Z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