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0" r:id="rId2"/>
    <p:sldId id="259" r:id="rId3"/>
    <p:sldId id="257" r:id="rId4"/>
    <p:sldId id="258" r:id="rId5"/>
    <p:sldId id="260" r:id="rId6"/>
    <p:sldId id="26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69" r:id="rId18"/>
    <p:sldId id="270" r:id="rId19"/>
    <p:sldId id="262" r:id="rId20"/>
    <p:sldId id="271" r:id="rId21"/>
    <p:sldId id="265" r:id="rId22"/>
    <p:sldId id="278" r:id="rId23"/>
    <p:sldId id="277" r:id="rId24"/>
    <p:sldId id="313" r:id="rId25"/>
    <p:sldId id="272" r:id="rId26"/>
    <p:sldId id="314" r:id="rId27"/>
    <p:sldId id="315" r:id="rId28"/>
    <p:sldId id="316" r:id="rId29"/>
    <p:sldId id="317" r:id="rId30"/>
    <p:sldId id="318" r:id="rId31"/>
    <p:sldId id="319" r:id="rId32"/>
    <p:sldId id="273" r:id="rId33"/>
    <p:sldId id="287" r:id="rId34"/>
    <p:sldId id="288" r:id="rId35"/>
    <p:sldId id="285" r:id="rId36"/>
    <p:sldId id="286" r:id="rId37"/>
    <p:sldId id="279" r:id="rId38"/>
    <p:sldId id="280" r:id="rId39"/>
    <p:sldId id="275" r:id="rId40"/>
    <p:sldId id="276" r:id="rId41"/>
    <p:sldId id="291" r:id="rId42"/>
    <p:sldId id="311" r:id="rId43"/>
    <p:sldId id="312" r:id="rId44"/>
    <p:sldId id="294" r:id="rId45"/>
    <p:sldId id="283" r:id="rId46"/>
    <p:sldId id="284" r:id="rId47"/>
    <p:sldId id="292" r:id="rId48"/>
    <p:sldId id="293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0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21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25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44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44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18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0700"/>
            <a:ext cx="7385050" cy="4431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en-US" sz="24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836099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2AE1-BF51-48F1-9205-C2B36C9F315A}" type="datetime1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356350"/>
            <a:ext cx="5562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2AE1-BF51-48F1-9205-C2B36C9F315A}" type="datetime1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356350"/>
            <a:ext cx="5562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49252" y="1512000"/>
            <a:ext cx="8435975" cy="1822871"/>
          </a:xfr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/>
          <a:lstStyle>
            <a:lvl1pPr marL="233363" indent="-233363">
              <a:spcBef>
                <a:spcPts val="0"/>
              </a:spcBef>
              <a:defRPr lang="en-US" sz="20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800"/>
              </a:spcAft>
              <a:defRPr lang="en-US" sz="18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+mn-cs"/>
              </a:defRPr>
            </a:lvl2pPr>
            <a:lvl3pPr>
              <a:spcBef>
                <a:spcPts val="0"/>
              </a:spcBef>
              <a:defRPr lang="en-US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lt1"/>
                </a:solidFill>
                <a:ea typeface="+mn-ea"/>
                <a:cs typeface="+mn-cs"/>
              </a:defRPr>
            </a:lvl4pPr>
            <a:lvl5pPr>
              <a:defRPr lang="en-GB" sz="1800" kern="1200" dirty="0">
                <a:solidFill>
                  <a:schemeClr val="lt1"/>
                </a:solidFill>
                <a:ea typeface="+mn-ea"/>
                <a:cs typeface="+mn-cs"/>
              </a:defRPr>
            </a:lvl5pPr>
          </a:lstStyle>
          <a:p>
            <a:pPr marL="269875" lvl="0" indent="-269875" algn="l" defTabSz="914400" rtl="0" eaLnBrk="0" fontAlgn="base" latinLnBrk="0" hangingPunc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457200" lvl="1" defTabSz="914400" latinLnBrk="0"/>
            <a:r>
              <a:rPr lang="en-US" dirty="0" smtClean="0"/>
              <a:t>Second level</a:t>
            </a:r>
          </a:p>
          <a:p>
            <a:pPr marL="914400" lvl="2" defTabSz="914400" latinLnBrk="0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5" y="6362087"/>
            <a:ext cx="3200400" cy="411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7432" rIns="45720" bIns="27432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800" kern="0" smtClean="0">
                <a:solidFill>
                  <a:srgbClr val="8B8D90"/>
                </a:solidFill>
              </a:defRPr>
            </a:lvl1pPr>
            <a:lvl2pPr>
              <a:defRPr lang="en-US" sz="800" smtClean="0">
                <a:solidFill>
                  <a:srgbClr val="8B8D90"/>
                </a:solidFill>
              </a:defRPr>
            </a:lvl2pPr>
            <a:lvl3pPr>
              <a:defRPr lang="en-US" sz="800" smtClean="0">
                <a:solidFill>
                  <a:srgbClr val="8B8D90"/>
                </a:solidFill>
              </a:defRPr>
            </a:lvl3pPr>
            <a:lvl4pPr>
              <a:defRPr lang="en-US" sz="800" kern="1200" smtClean="0">
                <a:solidFill>
                  <a:srgbClr val="8B8D90"/>
                </a:solidFill>
              </a:defRPr>
            </a:lvl4pPr>
            <a:lvl5pPr>
              <a:defRPr lang="en-US" sz="800" kern="1200">
                <a:solidFill>
                  <a:srgbClr val="8B8D90"/>
                </a:solidFill>
              </a:defRPr>
            </a:lvl5pPr>
          </a:lstStyle>
          <a:p>
            <a:pPr lvl="0">
              <a:buNone/>
            </a:pPr>
            <a:r>
              <a:rPr lang="en-US" dirty="0" smtClean="0"/>
              <a:t>Footnotes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77043" y="6362087"/>
            <a:ext cx="2963342" cy="411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7432" rIns="45720" bIns="27432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lang="en-US" sz="800" kern="0" smtClean="0">
                <a:solidFill>
                  <a:srgbClr val="8B8D90"/>
                </a:solidFill>
              </a:defRPr>
            </a:lvl1pPr>
            <a:lvl2pPr>
              <a:defRPr lang="en-US" sz="800" smtClean="0">
                <a:solidFill>
                  <a:srgbClr val="8B8D90"/>
                </a:solidFill>
              </a:defRPr>
            </a:lvl2pPr>
            <a:lvl3pPr>
              <a:defRPr lang="en-US" sz="800" smtClean="0">
                <a:solidFill>
                  <a:srgbClr val="8B8D90"/>
                </a:solidFill>
              </a:defRPr>
            </a:lvl3pPr>
            <a:lvl4pPr>
              <a:defRPr lang="en-US" sz="800" kern="1200" smtClean="0">
                <a:solidFill>
                  <a:srgbClr val="8B8D90"/>
                </a:solidFill>
              </a:defRPr>
            </a:lvl4pPr>
            <a:lvl5pPr>
              <a:defRPr lang="en-US" sz="800" kern="1200">
                <a:solidFill>
                  <a:srgbClr val="8B8D90"/>
                </a:solidFill>
              </a:defRPr>
            </a:lvl5pPr>
          </a:lstStyle>
          <a:p>
            <a:pPr lvl="0">
              <a:buNone/>
            </a:pPr>
            <a:r>
              <a:rPr lang="en-US" dirty="0" smtClean="0"/>
              <a:t>References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 defTabSz="914400" latinLnBrk="0"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85327" y="6430667"/>
            <a:ext cx="288000" cy="28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5554" y="6497723"/>
            <a:ext cx="187551" cy="15388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fld id="{47DD36BB-DE4A-46B7-8A59-3C1B9DDA4D8C}" type="slidenum">
              <a:rPr lang="en-GB" sz="800">
                <a:solidFill>
                  <a:srgbClr val="FFFFFF">
                    <a:lumMod val="65000"/>
                  </a:srgbClr>
                </a:solidFill>
              </a:rPr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66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failu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ae/url?sa=i&amp;rct=j&amp;q=&amp;esrc=s&amp;source=images&amp;cd=&amp;cad=rja&amp;uact=8&amp;ved=0ahUKEwjl9oXdn_rMAhVHJsAKHettB8QQjRwIBw&amp;url=http://www.epccs.eu/d/8/update-on-hf-management&amp;psig=AFQjCNE3sFHgMG74DgkB_Rr81pbEfnSZjA&amp;ust=14644382401699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failure.co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Failure </a:t>
            </a:r>
            <a:r>
              <a:rPr lang="en-US" dirty="0" smtClean="0"/>
              <a:t>Prognosis &amp; </a:t>
            </a: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dirty="0" smtClean="0"/>
              <a:t>, MD, MHA     Consultant Heart Failure Cardiologist  </a:t>
            </a:r>
            <a:r>
              <a:rPr lang="en-US" dirty="0" smtClean="0"/>
              <a:t>Assistant Professor of Medicine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www.heartfailure.com/images/lcz/rehospitalization-rates-heart-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7810500" cy="2638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65193" y="1489075"/>
            <a:ext cx="8480345" cy="4881880"/>
            <a:chOff x="266" y="1086"/>
            <a:chExt cx="5152" cy="2883"/>
          </a:xfrm>
        </p:grpSpPr>
        <p:sp>
          <p:nvSpPr>
            <p:cNvPr id="31749" name="Text Box 56"/>
            <p:cNvSpPr txBox="1">
              <a:spLocks noChangeArrowheads="1"/>
            </p:cNvSpPr>
            <p:nvPr/>
          </p:nvSpPr>
          <p:spPr bwMode="auto">
            <a:xfrm>
              <a:off x="669" y="1086"/>
              <a:ext cx="99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Normal heart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0" name="Text Box 57"/>
            <p:cNvSpPr txBox="1">
              <a:spLocks noChangeArrowheads="1"/>
            </p:cNvSpPr>
            <p:nvPr/>
          </p:nvSpPr>
          <p:spPr bwMode="auto">
            <a:xfrm>
              <a:off x="2473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Chronic HF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1" name="Text Box 58"/>
            <p:cNvSpPr txBox="1">
              <a:spLocks noChangeArrowheads="1"/>
            </p:cNvSpPr>
            <p:nvPr/>
          </p:nvSpPr>
          <p:spPr bwMode="auto">
            <a:xfrm>
              <a:off x="4421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Death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88" y="1249"/>
              <a:ext cx="4325" cy="2416"/>
              <a:chOff x="288" y="1104"/>
              <a:chExt cx="5184" cy="2976"/>
            </a:xfrm>
          </p:grpSpPr>
          <p:sp>
            <p:nvSpPr>
              <p:cNvPr id="31767" name="Line 4"/>
              <p:cNvSpPr>
                <a:spLocks noChangeShapeType="1"/>
              </p:cNvSpPr>
              <p:nvPr/>
            </p:nvSpPr>
            <p:spPr bwMode="auto">
              <a:xfrm flipV="1">
                <a:off x="288" y="1104"/>
                <a:ext cx="0" cy="2976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8" name="Line 5"/>
              <p:cNvSpPr>
                <a:spLocks noChangeShapeType="1"/>
              </p:cNvSpPr>
              <p:nvPr/>
            </p:nvSpPr>
            <p:spPr bwMode="auto">
              <a:xfrm>
                <a:off x="288" y="4080"/>
                <a:ext cx="5184" cy="0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53" name="Freeform 6"/>
            <p:cNvSpPr>
              <a:spLocks/>
            </p:cNvSpPr>
            <p:nvPr/>
          </p:nvSpPr>
          <p:spPr bwMode="auto">
            <a:xfrm>
              <a:off x="672" y="1268"/>
              <a:ext cx="4164" cy="2384"/>
            </a:xfrm>
            <a:custGeom>
              <a:avLst/>
              <a:gdLst>
                <a:gd name="T0" fmla="*/ 0 w 4272"/>
                <a:gd name="T1" fmla="*/ 1743733316 h 2936"/>
                <a:gd name="T2" fmla="*/ 2093193330 w 4272"/>
                <a:gd name="T3" fmla="*/ 1743733316 h 2936"/>
                <a:gd name="T4" fmla="*/ 2093193330 w 4272"/>
                <a:gd name="T5" fmla="*/ 1743733316 h 2936"/>
                <a:gd name="T6" fmla="*/ 2093193330 w 4272"/>
                <a:gd name="T7" fmla="*/ 1743733316 h 2936"/>
                <a:gd name="T8" fmla="*/ 2093193330 w 4272"/>
                <a:gd name="T9" fmla="*/ 1743733316 h 2936"/>
                <a:gd name="T10" fmla="*/ 2093193330 w 4272"/>
                <a:gd name="T11" fmla="*/ 1743733316 h 2936"/>
                <a:gd name="T12" fmla="*/ 2093193330 w 4272"/>
                <a:gd name="T13" fmla="*/ 1743733316 h 2936"/>
                <a:gd name="T14" fmla="*/ 2093193330 w 4272"/>
                <a:gd name="T15" fmla="*/ 1743733316 h 2936"/>
                <a:gd name="T16" fmla="*/ 2093193330 w 4272"/>
                <a:gd name="T17" fmla="*/ 1743733316 h 2936"/>
                <a:gd name="T18" fmla="*/ 2093193330 w 4272"/>
                <a:gd name="T19" fmla="*/ 1743733316 h 2936"/>
                <a:gd name="T20" fmla="*/ 2093193330 w 4272"/>
                <a:gd name="T21" fmla="*/ 1743733316 h 2936"/>
                <a:gd name="T22" fmla="*/ 2093193330 w 4272"/>
                <a:gd name="T23" fmla="*/ 1743733316 h 2936"/>
                <a:gd name="T24" fmla="*/ 2093193330 w 4272"/>
                <a:gd name="T25" fmla="*/ 1743733316 h 2936"/>
                <a:gd name="T26" fmla="*/ 2093193330 w 4272"/>
                <a:gd name="T27" fmla="*/ 1743733316 h 2936"/>
                <a:gd name="T28" fmla="*/ 2093193330 w 4272"/>
                <a:gd name="T29" fmla="*/ 1743733316 h 2936"/>
                <a:gd name="T30" fmla="*/ 2093193330 w 4272"/>
                <a:gd name="T31" fmla="*/ 1743733316 h 2936"/>
                <a:gd name="T32" fmla="*/ 2093193330 w 4272"/>
                <a:gd name="T33" fmla="*/ 1743733316 h 2936"/>
                <a:gd name="T34" fmla="*/ 2093193330 w 4272"/>
                <a:gd name="T35" fmla="*/ 1743733316 h 2936"/>
                <a:gd name="T36" fmla="*/ 2093193330 w 4272"/>
                <a:gd name="T37" fmla="*/ 1743733316 h 2936"/>
                <a:gd name="T38" fmla="*/ 2093193330 w 4272"/>
                <a:gd name="T39" fmla="*/ 1743733316 h 2936"/>
                <a:gd name="T40" fmla="*/ 2093193330 w 4272"/>
                <a:gd name="T41" fmla="*/ 1743733316 h 2936"/>
                <a:gd name="T42" fmla="*/ 2093193330 w 4272"/>
                <a:gd name="T43" fmla="*/ 1743733316 h 2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2"/>
                <a:gd name="T67" fmla="*/ 0 h 2936"/>
                <a:gd name="T68" fmla="*/ 4272 w 4272"/>
                <a:gd name="T69" fmla="*/ 2936 h 29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2" h="2936">
                  <a:moveTo>
                    <a:pt x="0" y="72"/>
                  </a:moveTo>
                  <a:cubicBezTo>
                    <a:pt x="268" y="36"/>
                    <a:pt x="536" y="0"/>
                    <a:pt x="672" y="72"/>
                  </a:cubicBezTo>
                  <a:cubicBezTo>
                    <a:pt x="808" y="144"/>
                    <a:pt x="736" y="400"/>
                    <a:pt x="816" y="504"/>
                  </a:cubicBezTo>
                  <a:cubicBezTo>
                    <a:pt x="896" y="608"/>
                    <a:pt x="1112" y="608"/>
                    <a:pt x="1152" y="696"/>
                  </a:cubicBezTo>
                  <a:cubicBezTo>
                    <a:pt x="1192" y="784"/>
                    <a:pt x="1024" y="1016"/>
                    <a:pt x="1056" y="1032"/>
                  </a:cubicBezTo>
                  <a:cubicBezTo>
                    <a:pt x="1088" y="1048"/>
                    <a:pt x="1224" y="776"/>
                    <a:pt x="1344" y="792"/>
                  </a:cubicBezTo>
                  <a:cubicBezTo>
                    <a:pt x="1464" y="808"/>
                    <a:pt x="1704" y="1032"/>
                    <a:pt x="1776" y="1128"/>
                  </a:cubicBezTo>
                  <a:cubicBezTo>
                    <a:pt x="1848" y="1224"/>
                    <a:pt x="1744" y="1344"/>
                    <a:pt x="1776" y="1368"/>
                  </a:cubicBezTo>
                  <a:cubicBezTo>
                    <a:pt x="1808" y="1392"/>
                    <a:pt x="1864" y="1224"/>
                    <a:pt x="1968" y="1272"/>
                  </a:cubicBezTo>
                  <a:cubicBezTo>
                    <a:pt x="2072" y="1320"/>
                    <a:pt x="2336" y="1552"/>
                    <a:pt x="2400" y="1656"/>
                  </a:cubicBezTo>
                  <a:cubicBezTo>
                    <a:pt x="2464" y="1760"/>
                    <a:pt x="2320" y="1864"/>
                    <a:pt x="2352" y="1896"/>
                  </a:cubicBezTo>
                  <a:cubicBezTo>
                    <a:pt x="2384" y="1928"/>
                    <a:pt x="2480" y="1800"/>
                    <a:pt x="2592" y="1848"/>
                  </a:cubicBezTo>
                  <a:cubicBezTo>
                    <a:pt x="2704" y="1896"/>
                    <a:pt x="2968" y="2064"/>
                    <a:pt x="3024" y="2184"/>
                  </a:cubicBezTo>
                  <a:cubicBezTo>
                    <a:pt x="3080" y="2304"/>
                    <a:pt x="2888" y="2528"/>
                    <a:pt x="2928" y="2568"/>
                  </a:cubicBezTo>
                  <a:cubicBezTo>
                    <a:pt x="2968" y="2608"/>
                    <a:pt x="3152" y="2432"/>
                    <a:pt x="3264" y="2424"/>
                  </a:cubicBezTo>
                  <a:cubicBezTo>
                    <a:pt x="3376" y="2416"/>
                    <a:pt x="3536" y="2480"/>
                    <a:pt x="3600" y="2520"/>
                  </a:cubicBezTo>
                  <a:cubicBezTo>
                    <a:pt x="3664" y="2560"/>
                    <a:pt x="3600" y="2664"/>
                    <a:pt x="3648" y="2664"/>
                  </a:cubicBezTo>
                  <a:cubicBezTo>
                    <a:pt x="3696" y="2664"/>
                    <a:pt x="3832" y="2512"/>
                    <a:pt x="3888" y="2520"/>
                  </a:cubicBezTo>
                  <a:cubicBezTo>
                    <a:pt x="3944" y="2528"/>
                    <a:pt x="3936" y="2680"/>
                    <a:pt x="3984" y="2712"/>
                  </a:cubicBezTo>
                  <a:cubicBezTo>
                    <a:pt x="4032" y="2744"/>
                    <a:pt x="4144" y="2680"/>
                    <a:pt x="4176" y="2712"/>
                  </a:cubicBezTo>
                  <a:cubicBezTo>
                    <a:pt x="4208" y="2744"/>
                    <a:pt x="4160" y="2872"/>
                    <a:pt x="4176" y="2904"/>
                  </a:cubicBezTo>
                  <a:cubicBezTo>
                    <a:pt x="4192" y="2936"/>
                    <a:pt x="4256" y="2904"/>
                    <a:pt x="4272" y="2904"/>
                  </a:cubicBezTo>
                </a:path>
              </a:pathLst>
            </a:custGeom>
            <a:ln w="50800">
              <a:solidFill>
                <a:schemeClr val="bg2">
                  <a:lumMod val="75000"/>
                </a:schemeClr>
              </a:solidFill>
              <a:headEnd/>
              <a:tailEnd/>
            </a:ln>
            <a:effectLst>
              <a:glow rad="101600">
                <a:schemeClr val="bg2">
                  <a:lumMod val="60000"/>
                  <a:lumOff val="4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15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3363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 flipV="1">
              <a:off x="1171" y="1444"/>
              <a:ext cx="165" cy="38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V="1">
              <a:off x="1336" y="2106"/>
              <a:ext cx="292" cy="117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852" y="2869"/>
              <a:ext cx="83" cy="195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167" y="3314"/>
              <a:ext cx="290" cy="0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1" name="Text Box 71"/>
            <p:cNvSpPr txBox="1">
              <a:spLocks noChangeArrowheads="1"/>
            </p:cNvSpPr>
            <p:nvPr/>
          </p:nvSpPr>
          <p:spPr bwMode="auto">
            <a:xfrm rot="16200000">
              <a:off x="-884" y="2319"/>
              <a:ext cx="2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Viability of the heart/survival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2" name="Text Box 72"/>
            <p:cNvSpPr txBox="1">
              <a:spLocks noChangeArrowheads="1"/>
            </p:cNvSpPr>
            <p:nvPr/>
          </p:nvSpPr>
          <p:spPr bwMode="auto">
            <a:xfrm>
              <a:off x="713" y="3712"/>
              <a:ext cx="15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Initial phase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4145" y="3733"/>
              <a:ext cx="10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Final year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4" name="Text Box 74"/>
            <p:cNvSpPr txBox="1">
              <a:spLocks noChangeArrowheads="1"/>
            </p:cNvSpPr>
            <p:nvPr/>
          </p:nvSpPr>
          <p:spPr bwMode="auto">
            <a:xfrm>
              <a:off x="573" y="1461"/>
              <a:ext cx="99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Beginning of congestive HF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5" name="Text Box 75"/>
            <p:cNvSpPr txBox="1">
              <a:spLocks noChangeArrowheads="1"/>
            </p:cNvSpPr>
            <p:nvPr/>
          </p:nvSpPr>
          <p:spPr bwMode="auto">
            <a:xfrm>
              <a:off x="714" y="2223"/>
              <a:ext cx="141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ADHF episode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Congestion, hospital admission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6" name="Text Box 76"/>
            <p:cNvSpPr txBox="1">
              <a:spLocks noChangeArrowheads="1"/>
            </p:cNvSpPr>
            <p:nvPr/>
          </p:nvSpPr>
          <p:spPr bwMode="auto">
            <a:xfrm>
              <a:off x="2070" y="3114"/>
              <a:ext cx="183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Later ADHF episode: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Emergency treatment, </a:t>
              </a:r>
              <a:br>
                <a:rPr lang="de-DE" sz="14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CPAP and ICU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748" name="Textfeld 2"/>
          <p:cNvSpPr txBox="1">
            <a:spLocks noChangeArrowheads="1"/>
          </p:cNvSpPr>
          <p:nvPr/>
        </p:nvSpPr>
        <p:spPr bwMode="auto">
          <a:xfrm>
            <a:off x="3335338" y="2016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58086" y="191869"/>
            <a:ext cx="783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Heart failure progressive clinical course 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33572" y="1119188"/>
            <a:ext cx="86865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232980" y="6550101"/>
            <a:ext cx="471128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200" dirty="0" smtClean="0">
                <a:latin typeface="Calibri"/>
              </a:rPr>
              <a:t>Modified from </a:t>
            </a:r>
            <a:r>
              <a:rPr lang="en-GB" sz="1200" dirty="0" err="1" smtClean="0">
                <a:latin typeface="Calibri"/>
              </a:rPr>
              <a:t>Gheorghiade</a:t>
            </a:r>
            <a:r>
              <a:rPr lang="en-GB" sz="1200" dirty="0" smtClean="0">
                <a:latin typeface="Calibri"/>
              </a:rPr>
              <a:t> M, et </a:t>
            </a:r>
            <a:r>
              <a:rPr lang="en-GB" sz="1200" dirty="0">
                <a:latin typeface="Calibri"/>
              </a:rPr>
              <a:t>al. Am J </a:t>
            </a:r>
            <a:r>
              <a:rPr lang="en-GB" sz="1200" dirty="0" err="1" smtClean="0">
                <a:latin typeface="Calibri"/>
              </a:rPr>
              <a:t>Cardiol</a:t>
            </a:r>
            <a:r>
              <a:rPr lang="en-GB" sz="1200" dirty="0" smtClean="0">
                <a:latin typeface="Calibri"/>
              </a:rPr>
              <a:t> 2005;96:11G–17G</a:t>
            </a:r>
            <a:endParaRPr lang="en-GB" sz="1200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7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Heart failure is deadlier than many cancers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6" r="304"/>
          <a:stretch/>
        </p:blipFill>
        <p:spPr>
          <a:xfrm>
            <a:off x="84689" y="1600215"/>
            <a:ext cx="8964083" cy="4525963"/>
          </a:xfrm>
        </p:spPr>
      </p:pic>
    </p:spTree>
    <p:extLst>
      <p:ext uri="{BB962C8B-B14F-4D97-AF65-F5344CB8AC3E}">
        <p14:creationId xmlns:p14="http://schemas.microsoft.com/office/powerpoint/2010/main" xmlns="" val="37800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305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9420" y="632460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 Heart J 2006;151:444- 50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2037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epccs.eu/legacy/images/Quality-of-Life-in-Heart-Failure-000891-800x600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http://www.micromedcv.com/eu/images/stories/newyorkclasse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98120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3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Stages, Phenotypes and Treatment of HF</a:t>
            </a:r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6147" name="Picture 14" descr="Q:\Clinical Policy &amp; Documents\Guidelines\2012 HF Full Revision\Current Draft\Figures\Figure 3_0304201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6324600"/>
            <a:ext cx="2438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ACC/AHA 2013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Natriuretic</a:t>
            </a:r>
            <a:r>
              <a:rPr lang="en-US" sz="3200" b="1" dirty="0" smtClean="0">
                <a:solidFill>
                  <a:srgbClr val="C00000"/>
                </a:solidFill>
              </a:rPr>
              <a:t> Peptides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38723" r="23496" b="12452"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factors/</a:t>
            </a:r>
            <a:r>
              <a:rPr lang="en-US" dirty="0" err="1" smtClean="0"/>
              <a:t>Comorbidities</a:t>
            </a:r>
            <a:endParaRPr lang="en-US" dirty="0" smtClean="0"/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7688401"/>
              </p:ext>
            </p:extLst>
          </p:nvPr>
        </p:nvGraphicFramePr>
        <p:xfrm>
          <a:off x="457200" y="1828804"/>
          <a:ext cx="8229600" cy="4068754"/>
        </p:xfrm>
        <a:graphic>
          <a:graphicData uri="http://schemas.openxmlformats.org/presentationml/2006/ole">
            <p:oleObj spid="_x0000_s2050" name="Worksheet" r:id="rId3" imgW="9363078" imgH="4629150" progId="Excel.Sheet.8">
              <p:embed/>
            </p:oleObj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r>
              <a:rPr lang="en-US" dirty="0"/>
              <a:t>, diabetes mellitus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024" y="5029200"/>
            <a:ext cx="7580376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4024" y="499709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0209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492" y="50209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0209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Smoker and/or ex-smoker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0209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Alcohol consumption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7328" y="3347124"/>
            <a:ext cx="218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patients in registry</a:t>
            </a:r>
            <a:endParaRPr lang="en-US" dirty="0"/>
          </a:p>
        </p:txBody>
      </p:sp>
      <p:pic>
        <p:nvPicPr>
          <p:cNvPr id="12" name="Picture 2" descr="C:\Users\DELL\Desktop\HEARTS\HEART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69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3" y="363600"/>
            <a:ext cx="8440973" cy="720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Association </a:t>
            </a:r>
            <a:r>
              <a:rPr lang="en-US" sz="2700" dirty="0"/>
              <a:t>of </a:t>
            </a:r>
            <a:r>
              <a:rPr lang="en-US" sz="2700" dirty="0" smtClean="0"/>
              <a:t>HF and DM predicts worse outcomes </a:t>
            </a:r>
            <a:r>
              <a:rPr lang="en-US" sz="2700" dirty="0"/>
              <a:t>than </a:t>
            </a:r>
            <a:r>
              <a:rPr lang="en-US" sz="2700" dirty="0" smtClean="0"/>
              <a:t>either disease would alone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3575" y="6362087"/>
            <a:ext cx="2589579" cy="411480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DM=diabetes mellitus; </a:t>
            </a:r>
            <a:r>
              <a:rPr lang="en-US" dirty="0" err="1"/>
              <a:t>HbA!c</a:t>
            </a:r>
            <a:r>
              <a:rPr lang="en-US" dirty="0"/>
              <a:t>=glycated hemoglobin; HF=heat failure; </a:t>
            </a:r>
            <a:r>
              <a:rPr lang="en-US" dirty="0" err="1"/>
              <a:t>HFrEF</a:t>
            </a:r>
            <a:r>
              <a:rPr lang="en-US" dirty="0"/>
              <a:t>=HF with reduced ejection fraction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38954" y="6362087"/>
            <a:ext cx="3442954" cy="411480"/>
          </a:xfrm>
        </p:spPr>
        <p:txBody>
          <a:bodyPr anchor="t"/>
          <a:lstStyle/>
          <a:p>
            <a:pPr marL="0" indent="0">
              <a:buNone/>
            </a:pPr>
            <a:r>
              <a:rPr lang="en-US" sz="700" b="1" dirty="0" smtClean="0"/>
              <a:t>1. </a:t>
            </a:r>
            <a:r>
              <a:rPr lang="en-US" sz="700" dirty="0"/>
              <a:t>Dei </a:t>
            </a:r>
            <a:r>
              <a:rPr lang="en-US" sz="700" dirty="0" err="1"/>
              <a:t>Cas</a:t>
            </a:r>
            <a:r>
              <a:rPr lang="en-US" sz="700" dirty="0"/>
              <a:t> A et al. </a:t>
            </a:r>
            <a:r>
              <a:rPr lang="en-US" sz="700" dirty="0" err="1"/>
              <a:t>Curr</a:t>
            </a:r>
            <a:r>
              <a:rPr lang="en-US" sz="700" dirty="0"/>
              <a:t> </a:t>
            </a:r>
            <a:r>
              <a:rPr lang="en-US" sz="700" dirty="0" err="1"/>
              <a:t>Probl</a:t>
            </a:r>
            <a:r>
              <a:rPr lang="en-US" sz="700" dirty="0"/>
              <a:t> </a:t>
            </a:r>
            <a:r>
              <a:rPr lang="en-US" sz="700" dirty="0" err="1"/>
              <a:t>Cardiol</a:t>
            </a:r>
            <a:r>
              <a:rPr lang="en-US" sz="700" dirty="0"/>
              <a:t>. 2015 Jan;40(1):</a:t>
            </a:r>
            <a:r>
              <a:rPr lang="en-US" sz="700" dirty="0" smtClean="0"/>
              <a:t>7-43; </a:t>
            </a:r>
            <a:r>
              <a:rPr lang="en-US" sz="700" b="1" dirty="0" smtClean="0"/>
              <a:t>2.</a:t>
            </a:r>
            <a:r>
              <a:rPr lang="en-US" sz="700" dirty="0" smtClean="0"/>
              <a:t>  </a:t>
            </a:r>
            <a:r>
              <a:rPr lang="en-US" sz="700" dirty="0" err="1"/>
              <a:t>Kristensen</a:t>
            </a:r>
            <a:r>
              <a:rPr lang="en-US" sz="700" dirty="0"/>
              <a:t> et al. </a:t>
            </a:r>
            <a:r>
              <a:rPr lang="en-US" sz="700" dirty="0" err="1"/>
              <a:t>Circ</a:t>
            </a:r>
            <a:r>
              <a:rPr lang="en-US" sz="700" dirty="0"/>
              <a:t> Heart Fail 2016; 9(1). </a:t>
            </a:r>
            <a:r>
              <a:rPr lang="en-US" sz="700" dirty="0" err="1"/>
              <a:t>pii</a:t>
            </a:r>
            <a:r>
              <a:rPr lang="en-US" sz="700" dirty="0"/>
              <a:t>: </a:t>
            </a:r>
            <a:r>
              <a:rPr lang="en-US" sz="700" dirty="0" smtClean="0"/>
              <a:t>e002560; 3. MacDonald et al. Eur Heart J 2008; 29:1377–1385 </a:t>
            </a:r>
            <a:endParaRPr lang="en-US" sz="700" dirty="0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592421" y="5397806"/>
            <a:ext cx="3464888" cy="2928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US" i="1" dirty="0" smtClean="0"/>
              <a:t>Data from CHARM trial program; </a:t>
            </a:r>
            <a:endParaRPr lang="en-US" i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4846286" y="2438400"/>
            <a:ext cx="4069114" cy="3042170"/>
            <a:chOff x="5507385" y="2491917"/>
            <a:chExt cx="3393324" cy="1992400"/>
          </a:xfrm>
        </p:grpSpPr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5507385" y="2491917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0.40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5507385" y="2876573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0.30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5507385" y="3261229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0.20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5507385" y="3645885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0.10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5507385" y="4030540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0.00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5785076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6207960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6630844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7053728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7899496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8745261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7476612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8322380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36"/>
            <p:cNvSpPr>
              <a:spLocks noChangeShapeType="1"/>
            </p:cNvSpPr>
            <p:nvPr/>
          </p:nvSpPr>
          <p:spPr bwMode="auto">
            <a:xfrm>
              <a:off x="5765100" y="2553832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5765100" y="2939748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5765100" y="3325664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>
              <a:off x="5765100" y="3711580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>
              <a:off x="5765100" y="4097495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 flipV="1">
              <a:off x="5847468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42"/>
            <p:cNvSpPr>
              <a:spLocks noChangeShapeType="1"/>
            </p:cNvSpPr>
            <p:nvPr/>
          </p:nvSpPr>
          <p:spPr bwMode="auto">
            <a:xfrm flipV="1">
              <a:off x="6272137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V="1">
              <a:off x="6696806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 flipV="1">
              <a:off x="7121475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V="1">
              <a:off x="7546144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46"/>
            <p:cNvSpPr>
              <a:spLocks noChangeShapeType="1"/>
            </p:cNvSpPr>
            <p:nvPr/>
          </p:nvSpPr>
          <p:spPr bwMode="auto">
            <a:xfrm flipV="1">
              <a:off x="7970813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47"/>
            <p:cNvSpPr>
              <a:spLocks noChangeShapeType="1"/>
            </p:cNvSpPr>
            <p:nvPr/>
          </p:nvSpPr>
          <p:spPr bwMode="auto">
            <a:xfrm flipV="1">
              <a:off x="8395482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 flipV="1">
              <a:off x="8820148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6786292" y="4353776"/>
              <a:ext cx="1244981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Years from randomization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51"/>
            <p:cNvSpPr>
              <a:spLocks/>
            </p:cNvSpPr>
            <p:nvPr/>
          </p:nvSpPr>
          <p:spPr bwMode="auto">
            <a:xfrm>
              <a:off x="5798892" y="2527448"/>
              <a:ext cx="3040308" cy="1612286"/>
            </a:xfrm>
            <a:custGeom>
              <a:avLst/>
              <a:gdLst>
                <a:gd name="T0" fmla="*/ 2364 w 2364"/>
                <a:gd name="T1" fmla="*/ 1202 h 1202"/>
                <a:gd name="T2" fmla="*/ 0 w 2364"/>
                <a:gd name="T3" fmla="*/ 1202 h 1202"/>
                <a:gd name="T4" fmla="*/ 0 w 2364"/>
                <a:gd name="T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4" h="1202">
                  <a:moveTo>
                    <a:pt x="2364" y="1202"/>
                  </a:moveTo>
                  <a:lnTo>
                    <a:pt x="0" y="120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9"/>
            <p:cNvGrpSpPr/>
            <p:nvPr/>
          </p:nvGrpSpPr>
          <p:grpSpPr>
            <a:xfrm>
              <a:off x="5847468" y="2791119"/>
              <a:ext cx="2507868" cy="1301096"/>
              <a:chOff x="5520935" y="3032358"/>
              <a:chExt cx="2059212" cy="1024326"/>
            </a:xfrm>
          </p:grpSpPr>
          <p:sp>
            <p:nvSpPr>
              <p:cNvPr id="81" name="Freeform 52"/>
              <p:cNvSpPr>
                <a:spLocks/>
              </p:cNvSpPr>
              <p:nvPr/>
            </p:nvSpPr>
            <p:spPr bwMode="auto">
              <a:xfrm>
                <a:off x="5523047" y="3405127"/>
                <a:ext cx="2051820" cy="651557"/>
              </a:xfrm>
              <a:custGeom>
                <a:avLst/>
                <a:gdLst>
                  <a:gd name="T0" fmla="*/ 8 w 1943"/>
                  <a:gd name="T1" fmla="*/ 604 h 617"/>
                  <a:gd name="T2" fmla="*/ 33 w 1943"/>
                  <a:gd name="T3" fmla="*/ 594 h 617"/>
                  <a:gd name="T4" fmla="*/ 53 w 1943"/>
                  <a:gd name="T5" fmla="*/ 582 h 617"/>
                  <a:gd name="T6" fmla="*/ 93 w 1943"/>
                  <a:gd name="T7" fmla="*/ 569 h 617"/>
                  <a:gd name="T8" fmla="*/ 121 w 1943"/>
                  <a:gd name="T9" fmla="*/ 557 h 617"/>
                  <a:gd name="T10" fmla="*/ 159 w 1943"/>
                  <a:gd name="T11" fmla="*/ 544 h 617"/>
                  <a:gd name="T12" fmla="*/ 177 w 1943"/>
                  <a:gd name="T13" fmla="*/ 531 h 617"/>
                  <a:gd name="T14" fmla="*/ 202 w 1943"/>
                  <a:gd name="T15" fmla="*/ 519 h 617"/>
                  <a:gd name="T16" fmla="*/ 217 w 1943"/>
                  <a:gd name="T17" fmla="*/ 506 h 617"/>
                  <a:gd name="T18" fmla="*/ 252 w 1943"/>
                  <a:gd name="T19" fmla="*/ 501 h 617"/>
                  <a:gd name="T20" fmla="*/ 280 w 1943"/>
                  <a:gd name="T21" fmla="*/ 489 h 617"/>
                  <a:gd name="T22" fmla="*/ 315 w 1943"/>
                  <a:gd name="T23" fmla="*/ 481 h 617"/>
                  <a:gd name="T24" fmla="*/ 358 w 1943"/>
                  <a:gd name="T25" fmla="*/ 466 h 617"/>
                  <a:gd name="T26" fmla="*/ 386 w 1943"/>
                  <a:gd name="T27" fmla="*/ 451 h 617"/>
                  <a:gd name="T28" fmla="*/ 416 w 1943"/>
                  <a:gd name="T29" fmla="*/ 436 h 617"/>
                  <a:gd name="T30" fmla="*/ 464 w 1943"/>
                  <a:gd name="T31" fmla="*/ 428 h 617"/>
                  <a:gd name="T32" fmla="*/ 502 w 1943"/>
                  <a:gd name="T33" fmla="*/ 415 h 617"/>
                  <a:gd name="T34" fmla="*/ 540 w 1943"/>
                  <a:gd name="T35" fmla="*/ 398 h 617"/>
                  <a:gd name="T36" fmla="*/ 575 w 1943"/>
                  <a:gd name="T37" fmla="*/ 385 h 617"/>
                  <a:gd name="T38" fmla="*/ 603 w 1943"/>
                  <a:gd name="T39" fmla="*/ 380 h 617"/>
                  <a:gd name="T40" fmla="*/ 625 w 1943"/>
                  <a:gd name="T41" fmla="*/ 370 h 617"/>
                  <a:gd name="T42" fmla="*/ 658 w 1943"/>
                  <a:gd name="T43" fmla="*/ 355 h 617"/>
                  <a:gd name="T44" fmla="*/ 713 w 1943"/>
                  <a:gd name="T45" fmla="*/ 347 h 617"/>
                  <a:gd name="T46" fmla="*/ 739 w 1943"/>
                  <a:gd name="T47" fmla="*/ 337 h 617"/>
                  <a:gd name="T48" fmla="*/ 774 w 1943"/>
                  <a:gd name="T49" fmla="*/ 322 h 617"/>
                  <a:gd name="T50" fmla="*/ 807 w 1943"/>
                  <a:gd name="T51" fmla="*/ 310 h 617"/>
                  <a:gd name="T52" fmla="*/ 842 w 1943"/>
                  <a:gd name="T53" fmla="*/ 297 h 617"/>
                  <a:gd name="T54" fmla="*/ 877 w 1943"/>
                  <a:gd name="T55" fmla="*/ 284 h 617"/>
                  <a:gd name="T56" fmla="*/ 915 w 1943"/>
                  <a:gd name="T57" fmla="*/ 279 h 617"/>
                  <a:gd name="T58" fmla="*/ 945 w 1943"/>
                  <a:gd name="T59" fmla="*/ 267 h 617"/>
                  <a:gd name="T60" fmla="*/ 998 w 1943"/>
                  <a:gd name="T61" fmla="*/ 257 h 617"/>
                  <a:gd name="T62" fmla="*/ 1021 w 1943"/>
                  <a:gd name="T63" fmla="*/ 242 h 617"/>
                  <a:gd name="T64" fmla="*/ 1064 w 1943"/>
                  <a:gd name="T65" fmla="*/ 234 h 617"/>
                  <a:gd name="T66" fmla="*/ 1081 w 1943"/>
                  <a:gd name="T67" fmla="*/ 219 h 617"/>
                  <a:gd name="T68" fmla="*/ 1104 w 1943"/>
                  <a:gd name="T69" fmla="*/ 206 h 617"/>
                  <a:gd name="T70" fmla="*/ 1142 w 1943"/>
                  <a:gd name="T71" fmla="*/ 199 h 617"/>
                  <a:gd name="T72" fmla="*/ 1175 w 1943"/>
                  <a:gd name="T73" fmla="*/ 186 h 617"/>
                  <a:gd name="T74" fmla="*/ 1207 w 1943"/>
                  <a:gd name="T75" fmla="*/ 176 h 617"/>
                  <a:gd name="T76" fmla="*/ 1240 w 1943"/>
                  <a:gd name="T77" fmla="*/ 161 h 617"/>
                  <a:gd name="T78" fmla="*/ 1338 w 1943"/>
                  <a:gd name="T79" fmla="*/ 153 h 617"/>
                  <a:gd name="T80" fmla="*/ 1384 w 1943"/>
                  <a:gd name="T81" fmla="*/ 141 h 617"/>
                  <a:gd name="T82" fmla="*/ 1406 w 1943"/>
                  <a:gd name="T83" fmla="*/ 128 h 617"/>
                  <a:gd name="T84" fmla="*/ 1459 w 1943"/>
                  <a:gd name="T85" fmla="*/ 118 h 617"/>
                  <a:gd name="T86" fmla="*/ 1485 w 1943"/>
                  <a:gd name="T87" fmla="*/ 108 h 617"/>
                  <a:gd name="T88" fmla="*/ 1527 w 1943"/>
                  <a:gd name="T89" fmla="*/ 93 h 617"/>
                  <a:gd name="T90" fmla="*/ 1558 w 1943"/>
                  <a:gd name="T91" fmla="*/ 75 h 617"/>
                  <a:gd name="T92" fmla="*/ 1606 w 1943"/>
                  <a:gd name="T93" fmla="*/ 58 h 617"/>
                  <a:gd name="T94" fmla="*/ 1689 w 1943"/>
                  <a:gd name="T95" fmla="*/ 42 h 617"/>
                  <a:gd name="T96" fmla="*/ 1759 w 1943"/>
                  <a:gd name="T97" fmla="*/ 37 h 617"/>
                  <a:gd name="T98" fmla="*/ 1830 w 1943"/>
                  <a:gd name="T99" fmla="*/ 25 h 617"/>
                  <a:gd name="T100" fmla="*/ 1870 w 1943"/>
                  <a:gd name="T101" fmla="*/ 12 h 617"/>
                  <a:gd name="T102" fmla="*/ 1943 w 1943"/>
                  <a:gd name="T103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43" h="617">
                    <a:moveTo>
                      <a:pt x="0" y="617"/>
                    </a:moveTo>
                    <a:lnTo>
                      <a:pt x="0" y="612"/>
                    </a:lnTo>
                    <a:lnTo>
                      <a:pt x="8" y="612"/>
                    </a:lnTo>
                    <a:lnTo>
                      <a:pt x="8" y="604"/>
                    </a:lnTo>
                    <a:lnTo>
                      <a:pt x="18" y="604"/>
                    </a:lnTo>
                    <a:lnTo>
                      <a:pt x="18" y="599"/>
                    </a:lnTo>
                    <a:lnTo>
                      <a:pt x="33" y="599"/>
                    </a:lnTo>
                    <a:lnTo>
                      <a:pt x="33" y="594"/>
                    </a:lnTo>
                    <a:lnTo>
                      <a:pt x="43" y="594"/>
                    </a:lnTo>
                    <a:lnTo>
                      <a:pt x="43" y="589"/>
                    </a:lnTo>
                    <a:lnTo>
                      <a:pt x="53" y="589"/>
                    </a:lnTo>
                    <a:lnTo>
                      <a:pt x="53" y="582"/>
                    </a:lnTo>
                    <a:lnTo>
                      <a:pt x="61" y="582"/>
                    </a:lnTo>
                    <a:lnTo>
                      <a:pt x="61" y="577"/>
                    </a:lnTo>
                    <a:lnTo>
                      <a:pt x="93" y="577"/>
                    </a:lnTo>
                    <a:lnTo>
                      <a:pt x="93" y="569"/>
                    </a:lnTo>
                    <a:lnTo>
                      <a:pt x="98" y="569"/>
                    </a:lnTo>
                    <a:lnTo>
                      <a:pt x="98" y="564"/>
                    </a:lnTo>
                    <a:lnTo>
                      <a:pt x="121" y="564"/>
                    </a:lnTo>
                    <a:lnTo>
                      <a:pt x="121" y="557"/>
                    </a:lnTo>
                    <a:lnTo>
                      <a:pt x="134" y="557"/>
                    </a:lnTo>
                    <a:lnTo>
                      <a:pt x="134" y="549"/>
                    </a:lnTo>
                    <a:lnTo>
                      <a:pt x="159" y="549"/>
                    </a:lnTo>
                    <a:lnTo>
                      <a:pt x="159" y="544"/>
                    </a:lnTo>
                    <a:lnTo>
                      <a:pt x="167" y="544"/>
                    </a:lnTo>
                    <a:lnTo>
                      <a:pt x="167" y="539"/>
                    </a:lnTo>
                    <a:lnTo>
                      <a:pt x="177" y="539"/>
                    </a:lnTo>
                    <a:lnTo>
                      <a:pt x="177" y="531"/>
                    </a:lnTo>
                    <a:lnTo>
                      <a:pt x="189" y="531"/>
                    </a:lnTo>
                    <a:lnTo>
                      <a:pt x="189" y="524"/>
                    </a:lnTo>
                    <a:lnTo>
                      <a:pt x="202" y="524"/>
                    </a:lnTo>
                    <a:lnTo>
                      <a:pt x="202" y="519"/>
                    </a:lnTo>
                    <a:lnTo>
                      <a:pt x="207" y="519"/>
                    </a:lnTo>
                    <a:lnTo>
                      <a:pt x="207" y="511"/>
                    </a:lnTo>
                    <a:lnTo>
                      <a:pt x="217" y="511"/>
                    </a:lnTo>
                    <a:lnTo>
                      <a:pt x="217" y="506"/>
                    </a:lnTo>
                    <a:lnTo>
                      <a:pt x="235" y="506"/>
                    </a:lnTo>
                    <a:lnTo>
                      <a:pt x="242" y="506"/>
                    </a:lnTo>
                    <a:lnTo>
                      <a:pt x="252" y="506"/>
                    </a:lnTo>
                    <a:lnTo>
                      <a:pt x="252" y="501"/>
                    </a:lnTo>
                    <a:lnTo>
                      <a:pt x="265" y="501"/>
                    </a:lnTo>
                    <a:lnTo>
                      <a:pt x="265" y="494"/>
                    </a:lnTo>
                    <a:lnTo>
                      <a:pt x="280" y="494"/>
                    </a:lnTo>
                    <a:lnTo>
                      <a:pt x="280" y="489"/>
                    </a:lnTo>
                    <a:lnTo>
                      <a:pt x="293" y="489"/>
                    </a:lnTo>
                    <a:lnTo>
                      <a:pt x="305" y="489"/>
                    </a:lnTo>
                    <a:lnTo>
                      <a:pt x="305" y="481"/>
                    </a:lnTo>
                    <a:lnTo>
                      <a:pt x="315" y="481"/>
                    </a:lnTo>
                    <a:lnTo>
                      <a:pt x="315" y="476"/>
                    </a:lnTo>
                    <a:lnTo>
                      <a:pt x="330" y="476"/>
                    </a:lnTo>
                    <a:lnTo>
                      <a:pt x="358" y="476"/>
                    </a:lnTo>
                    <a:lnTo>
                      <a:pt x="358" y="466"/>
                    </a:lnTo>
                    <a:lnTo>
                      <a:pt x="368" y="466"/>
                    </a:lnTo>
                    <a:lnTo>
                      <a:pt x="368" y="458"/>
                    </a:lnTo>
                    <a:lnTo>
                      <a:pt x="386" y="458"/>
                    </a:lnTo>
                    <a:lnTo>
                      <a:pt x="386" y="451"/>
                    </a:lnTo>
                    <a:lnTo>
                      <a:pt x="401" y="451"/>
                    </a:lnTo>
                    <a:lnTo>
                      <a:pt x="401" y="443"/>
                    </a:lnTo>
                    <a:lnTo>
                      <a:pt x="416" y="443"/>
                    </a:lnTo>
                    <a:lnTo>
                      <a:pt x="416" y="436"/>
                    </a:lnTo>
                    <a:lnTo>
                      <a:pt x="431" y="436"/>
                    </a:lnTo>
                    <a:lnTo>
                      <a:pt x="431" y="428"/>
                    </a:lnTo>
                    <a:lnTo>
                      <a:pt x="449" y="428"/>
                    </a:lnTo>
                    <a:lnTo>
                      <a:pt x="464" y="428"/>
                    </a:lnTo>
                    <a:lnTo>
                      <a:pt x="464" y="420"/>
                    </a:lnTo>
                    <a:lnTo>
                      <a:pt x="477" y="420"/>
                    </a:lnTo>
                    <a:lnTo>
                      <a:pt x="477" y="415"/>
                    </a:lnTo>
                    <a:lnTo>
                      <a:pt x="502" y="415"/>
                    </a:lnTo>
                    <a:lnTo>
                      <a:pt x="502" y="408"/>
                    </a:lnTo>
                    <a:lnTo>
                      <a:pt x="524" y="408"/>
                    </a:lnTo>
                    <a:lnTo>
                      <a:pt x="540" y="408"/>
                    </a:lnTo>
                    <a:lnTo>
                      <a:pt x="540" y="398"/>
                    </a:lnTo>
                    <a:lnTo>
                      <a:pt x="547" y="398"/>
                    </a:lnTo>
                    <a:lnTo>
                      <a:pt x="547" y="393"/>
                    </a:lnTo>
                    <a:lnTo>
                      <a:pt x="575" y="393"/>
                    </a:lnTo>
                    <a:lnTo>
                      <a:pt x="575" y="385"/>
                    </a:lnTo>
                    <a:lnTo>
                      <a:pt x="585" y="385"/>
                    </a:lnTo>
                    <a:lnTo>
                      <a:pt x="595" y="385"/>
                    </a:lnTo>
                    <a:lnTo>
                      <a:pt x="595" y="380"/>
                    </a:lnTo>
                    <a:lnTo>
                      <a:pt x="603" y="380"/>
                    </a:lnTo>
                    <a:lnTo>
                      <a:pt x="603" y="375"/>
                    </a:lnTo>
                    <a:lnTo>
                      <a:pt x="615" y="375"/>
                    </a:lnTo>
                    <a:lnTo>
                      <a:pt x="615" y="370"/>
                    </a:lnTo>
                    <a:lnTo>
                      <a:pt x="625" y="370"/>
                    </a:lnTo>
                    <a:lnTo>
                      <a:pt x="625" y="362"/>
                    </a:lnTo>
                    <a:lnTo>
                      <a:pt x="645" y="362"/>
                    </a:lnTo>
                    <a:lnTo>
                      <a:pt x="645" y="355"/>
                    </a:lnTo>
                    <a:lnTo>
                      <a:pt x="658" y="355"/>
                    </a:lnTo>
                    <a:lnTo>
                      <a:pt x="673" y="355"/>
                    </a:lnTo>
                    <a:lnTo>
                      <a:pt x="706" y="355"/>
                    </a:lnTo>
                    <a:lnTo>
                      <a:pt x="706" y="347"/>
                    </a:lnTo>
                    <a:lnTo>
                      <a:pt x="713" y="347"/>
                    </a:lnTo>
                    <a:lnTo>
                      <a:pt x="713" y="342"/>
                    </a:lnTo>
                    <a:lnTo>
                      <a:pt x="721" y="342"/>
                    </a:lnTo>
                    <a:lnTo>
                      <a:pt x="721" y="337"/>
                    </a:lnTo>
                    <a:lnTo>
                      <a:pt x="739" y="337"/>
                    </a:lnTo>
                    <a:lnTo>
                      <a:pt x="739" y="332"/>
                    </a:lnTo>
                    <a:lnTo>
                      <a:pt x="761" y="332"/>
                    </a:lnTo>
                    <a:lnTo>
                      <a:pt x="774" y="332"/>
                    </a:lnTo>
                    <a:lnTo>
                      <a:pt x="774" y="322"/>
                    </a:lnTo>
                    <a:lnTo>
                      <a:pt x="789" y="322"/>
                    </a:lnTo>
                    <a:lnTo>
                      <a:pt x="789" y="315"/>
                    </a:lnTo>
                    <a:lnTo>
                      <a:pt x="807" y="315"/>
                    </a:lnTo>
                    <a:lnTo>
                      <a:pt x="807" y="310"/>
                    </a:lnTo>
                    <a:lnTo>
                      <a:pt x="824" y="310"/>
                    </a:lnTo>
                    <a:lnTo>
                      <a:pt x="824" y="302"/>
                    </a:lnTo>
                    <a:lnTo>
                      <a:pt x="842" y="302"/>
                    </a:lnTo>
                    <a:lnTo>
                      <a:pt x="842" y="297"/>
                    </a:lnTo>
                    <a:lnTo>
                      <a:pt x="855" y="297"/>
                    </a:lnTo>
                    <a:lnTo>
                      <a:pt x="855" y="292"/>
                    </a:lnTo>
                    <a:lnTo>
                      <a:pt x="877" y="292"/>
                    </a:lnTo>
                    <a:lnTo>
                      <a:pt x="877" y="284"/>
                    </a:lnTo>
                    <a:lnTo>
                      <a:pt x="890" y="284"/>
                    </a:lnTo>
                    <a:lnTo>
                      <a:pt x="890" y="279"/>
                    </a:lnTo>
                    <a:lnTo>
                      <a:pt x="902" y="279"/>
                    </a:lnTo>
                    <a:lnTo>
                      <a:pt x="915" y="279"/>
                    </a:lnTo>
                    <a:lnTo>
                      <a:pt x="915" y="272"/>
                    </a:lnTo>
                    <a:lnTo>
                      <a:pt x="933" y="272"/>
                    </a:lnTo>
                    <a:lnTo>
                      <a:pt x="933" y="267"/>
                    </a:lnTo>
                    <a:lnTo>
                      <a:pt x="945" y="267"/>
                    </a:lnTo>
                    <a:lnTo>
                      <a:pt x="945" y="262"/>
                    </a:lnTo>
                    <a:lnTo>
                      <a:pt x="955" y="262"/>
                    </a:lnTo>
                    <a:lnTo>
                      <a:pt x="998" y="262"/>
                    </a:lnTo>
                    <a:lnTo>
                      <a:pt x="998" y="257"/>
                    </a:lnTo>
                    <a:lnTo>
                      <a:pt x="1008" y="257"/>
                    </a:lnTo>
                    <a:lnTo>
                      <a:pt x="1008" y="249"/>
                    </a:lnTo>
                    <a:lnTo>
                      <a:pt x="1021" y="249"/>
                    </a:lnTo>
                    <a:lnTo>
                      <a:pt x="1021" y="242"/>
                    </a:lnTo>
                    <a:lnTo>
                      <a:pt x="1033" y="242"/>
                    </a:lnTo>
                    <a:lnTo>
                      <a:pt x="1054" y="242"/>
                    </a:lnTo>
                    <a:lnTo>
                      <a:pt x="1054" y="234"/>
                    </a:lnTo>
                    <a:lnTo>
                      <a:pt x="1064" y="234"/>
                    </a:lnTo>
                    <a:lnTo>
                      <a:pt x="1064" y="229"/>
                    </a:lnTo>
                    <a:lnTo>
                      <a:pt x="1071" y="229"/>
                    </a:lnTo>
                    <a:lnTo>
                      <a:pt x="1071" y="219"/>
                    </a:lnTo>
                    <a:lnTo>
                      <a:pt x="1081" y="219"/>
                    </a:lnTo>
                    <a:lnTo>
                      <a:pt x="1081" y="211"/>
                    </a:lnTo>
                    <a:lnTo>
                      <a:pt x="1094" y="211"/>
                    </a:lnTo>
                    <a:lnTo>
                      <a:pt x="1104" y="211"/>
                    </a:lnTo>
                    <a:lnTo>
                      <a:pt x="1104" y="206"/>
                    </a:lnTo>
                    <a:lnTo>
                      <a:pt x="1112" y="206"/>
                    </a:lnTo>
                    <a:lnTo>
                      <a:pt x="1112" y="199"/>
                    </a:lnTo>
                    <a:lnTo>
                      <a:pt x="1122" y="199"/>
                    </a:lnTo>
                    <a:lnTo>
                      <a:pt x="1142" y="199"/>
                    </a:lnTo>
                    <a:lnTo>
                      <a:pt x="1142" y="191"/>
                    </a:lnTo>
                    <a:lnTo>
                      <a:pt x="1152" y="191"/>
                    </a:lnTo>
                    <a:lnTo>
                      <a:pt x="1152" y="186"/>
                    </a:lnTo>
                    <a:lnTo>
                      <a:pt x="1175" y="186"/>
                    </a:lnTo>
                    <a:lnTo>
                      <a:pt x="1187" y="186"/>
                    </a:lnTo>
                    <a:lnTo>
                      <a:pt x="1187" y="181"/>
                    </a:lnTo>
                    <a:lnTo>
                      <a:pt x="1207" y="181"/>
                    </a:lnTo>
                    <a:lnTo>
                      <a:pt x="1207" y="176"/>
                    </a:lnTo>
                    <a:lnTo>
                      <a:pt x="1230" y="176"/>
                    </a:lnTo>
                    <a:lnTo>
                      <a:pt x="1230" y="168"/>
                    </a:lnTo>
                    <a:lnTo>
                      <a:pt x="1240" y="168"/>
                    </a:lnTo>
                    <a:lnTo>
                      <a:pt x="1240" y="161"/>
                    </a:lnTo>
                    <a:lnTo>
                      <a:pt x="1253" y="161"/>
                    </a:lnTo>
                    <a:lnTo>
                      <a:pt x="1301" y="161"/>
                    </a:lnTo>
                    <a:lnTo>
                      <a:pt x="1301" y="153"/>
                    </a:lnTo>
                    <a:lnTo>
                      <a:pt x="1338" y="153"/>
                    </a:lnTo>
                    <a:lnTo>
                      <a:pt x="1338" y="148"/>
                    </a:lnTo>
                    <a:lnTo>
                      <a:pt x="1349" y="148"/>
                    </a:lnTo>
                    <a:lnTo>
                      <a:pt x="1384" y="148"/>
                    </a:lnTo>
                    <a:lnTo>
                      <a:pt x="1384" y="141"/>
                    </a:lnTo>
                    <a:lnTo>
                      <a:pt x="1394" y="141"/>
                    </a:lnTo>
                    <a:lnTo>
                      <a:pt x="1394" y="136"/>
                    </a:lnTo>
                    <a:lnTo>
                      <a:pt x="1406" y="136"/>
                    </a:lnTo>
                    <a:lnTo>
                      <a:pt x="1406" y="128"/>
                    </a:lnTo>
                    <a:lnTo>
                      <a:pt x="1437" y="128"/>
                    </a:lnTo>
                    <a:lnTo>
                      <a:pt x="1437" y="123"/>
                    </a:lnTo>
                    <a:lnTo>
                      <a:pt x="1459" y="123"/>
                    </a:lnTo>
                    <a:lnTo>
                      <a:pt x="1459" y="118"/>
                    </a:lnTo>
                    <a:lnTo>
                      <a:pt x="1467" y="118"/>
                    </a:lnTo>
                    <a:lnTo>
                      <a:pt x="1467" y="113"/>
                    </a:lnTo>
                    <a:lnTo>
                      <a:pt x="1485" y="113"/>
                    </a:lnTo>
                    <a:lnTo>
                      <a:pt x="1485" y="108"/>
                    </a:lnTo>
                    <a:lnTo>
                      <a:pt x="1512" y="108"/>
                    </a:lnTo>
                    <a:lnTo>
                      <a:pt x="1512" y="100"/>
                    </a:lnTo>
                    <a:lnTo>
                      <a:pt x="1527" y="100"/>
                    </a:lnTo>
                    <a:lnTo>
                      <a:pt x="1527" y="93"/>
                    </a:lnTo>
                    <a:lnTo>
                      <a:pt x="1548" y="93"/>
                    </a:lnTo>
                    <a:lnTo>
                      <a:pt x="1548" y="85"/>
                    </a:lnTo>
                    <a:lnTo>
                      <a:pt x="1558" y="85"/>
                    </a:lnTo>
                    <a:lnTo>
                      <a:pt x="1558" y="75"/>
                    </a:lnTo>
                    <a:lnTo>
                      <a:pt x="1570" y="75"/>
                    </a:lnTo>
                    <a:lnTo>
                      <a:pt x="1570" y="65"/>
                    </a:lnTo>
                    <a:lnTo>
                      <a:pt x="1606" y="65"/>
                    </a:lnTo>
                    <a:lnTo>
                      <a:pt x="1606" y="58"/>
                    </a:lnTo>
                    <a:lnTo>
                      <a:pt x="1633" y="58"/>
                    </a:lnTo>
                    <a:lnTo>
                      <a:pt x="1633" y="50"/>
                    </a:lnTo>
                    <a:lnTo>
                      <a:pt x="1689" y="50"/>
                    </a:lnTo>
                    <a:lnTo>
                      <a:pt x="1689" y="42"/>
                    </a:lnTo>
                    <a:lnTo>
                      <a:pt x="1699" y="42"/>
                    </a:lnTo>
                    <a:lnTo>
                      <a:pt x="1699" y="37"/>
                    </a:lnTo>
                    <a:lnTo>
                      <a:pt x="1747" y="37"/>
                    </a:lnTo>
                    <a:lnTo>
                      <a:pt x="1759" y="37"/>
                    </a:lnTo>
                    <a:lnTo>
                      <a:pt x="1759" y="30"/>
                    </a:lnTo>
                    <a:lnTo>
                      <a:pt x="1815" y="30"/>
                    </a:lnTo>
                    <a:lnTo>
                      <a:pt x="1815" y="25"/>
                    </a:lnTo>
                    <a:lnTo>
                      <a:pt x="1830" y="25"/>
                    </a:lnTo>
                    <a:lnTo>
                      <a:pt x="1830" y="17"/>
                    </a:lnTo>
                    <a:lnTo>
                      <a:pt x="1842" y="17"/>
                    </a:lnTo>
                    <a:lnTo>
                      <a:pt x="1842" y="12"/>
                    </a:lnTo>
                    <a:lnTo>
                      <a:pt x="1870" y="12"/>
                    </a:lnTo>
                    <a:lnTo>
                      <a:pt x="1870" y="5"/>
                    </a:lnTo>
                    <a:lnTo>
                      <a:pt x="1918" y="5"/>
                    </a:lnTo>
                    <a:lnTo>
                      <a:pt x="1918" y="0"/>
                    </a:lnTo>
                    <a:lnTo>
                      <a:pt x="1943" y="0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53"/>
              <p:cNvSpPr>
                <a:spLocks/>
              </p:cNvSpPr>
              <p:nvPr/>
            </p:nvSpPr>
            <p:spPr bwMode="auto">
              <a:xfrm>
                <a:off x="5523047" y="3249895"/>
                <a:ext cx="2051820" cy="801510"/>
              </a:xfrm>
              <a:custGeom>
                <a:avLst/>
                <a:gdLst>
                  <a:gd name="T0" fmla="*/ 13 w 1943"/>
                  <a:gd name="T1" fmla="*/ 744 h 759"/>
                  <a:gd name="T2" fmla="*/ 30 w 1943"/>
                  <a:gd name="T3" fmla="*/ 729 h 759"/>
                  <a:gd name="T4" fmla="*/ 51 w 1943"/>
                  <a:gd name="T5" fmla="*/ 711 h 759"/>
                  <a:gd name="T6" fmla="*/ 88 w 1943"/>
                  <a:gd name="T7" fmla="*/ 691 h 759"/>
                  <a:gd name="T8" fmla="*/ 119 w 1943"/>
                  <a:gd name="T9" fmla="*/ 673 h 759"/>
                  <a:gd name="T10" fmla="*/ 151 w 1943"/>
                  <a:gd name="T11" fmla="*/ 651 h 759"/>
                  <a:gd name="T12" fmla="*/ 177 w 1943"/>
                  <a:gd name="T13" fmla="*/ 638 h 759"/>
                  <a:gd name="T14" fmla="*/ 202 w 1943"/>
                  <a:gd name="T15" fmla="*/ 625 h 759"/>
                  <a:gd name="T16" fmla="*/ 260 w 1943"/>
                  <a:gd name="T17" fmla="*/ 613 h 759"/>
                  <a:gd name="T18" fmla="*/ 280 w 1943"/>
                  <a:gd name="T19" fmla="*/ 603 h 759"/>
                  <a:gd name="T20" fmla="*/ 305 w 1943"/>
                  <a:gd name="T21" fmla="*/ 590 h 759"/>
                  <a:gd name="T22" fmla="*/ 340 w 1943"/>
                  <a:gd name="T23" fmla="*/ 580 h 759"/>
                  <a:gd name="T24" fmla="*/ 366 w 1943"/>
                  <a:gd name="T25" fmla="*/ 567 h 759"/>
                  <a:gd name="T26" fmla="*/ 386 w 1943"/>
                  <a:gd name="T27" fmla="*/ 555 h 759"/>
                  <a:gd name="T28" fmla="*/ 406 w 1943"/>
                  <a:gd name="T29" fmla="*/ 545 h 759"/>
                  <a:gd name="T30" fmla="*/ 436 w 1943"/>
                  <a:gd name="T31" fmla="*/ 535 h 759"/>
                  <a:gd name="T32" fmla="*/ 466 w 1943"/>
                  <a:gd name="T33" fmla="*/ 525 h 759"/>
                  <a:gd name="T34" fmla="*/ 482 w 1943"/>
                  <a:gd name="T35" fmla="*/ 509 h 759"/>
                  <a:gd name="T36" fmla="*/ 514 w 1943"/>
                  <a:gd name="T37" fmla="*/ 499 h 759"/>
                  <a:gd name="T38" fmla="*/ 534 w 1943"/>
                  <a:gd name="T39" fmla="*/ 484 h 759"/>
                  <a:gd name="T40" fmla="*/ 557 w 1943"/>
                  <a:gd name="T41" fmla="*/ 469 h 759"/>
                  <a:gd name="T42" fmla="*/ 580 w 1943"/>
                  <a:gd name="T43" fmla="*/ 457 h 759"/>
                  <a:gd name="T44" fmla="*/ 618 w 1943"/>
                  <a:gd name="T45" fmla="*/ 452 h 759"/>
                  <a:gd name="T46" fmla="*/ 638 w 1943"/>
                  <a:gd name="T47" fmla="*/ 441 h 759"/>
                  <a:gd name="T48" fmla="*/ 668 w 1943"/>
                  <a:gd name="T49" fmla="*/ 431 h 759"/>
                  <a:gd name="T50" fmla="*/ 698 w 1943"/>
                  <a:gd name="T51" fmla="*/ 419 h 759"/>
                  <a:gd name="T52" fmla="*/ 721 w 1943"/>
                  <a:gd name="T53" fmla="*/ 409 h 759"/>
                  <a:gd name="T54" fmla="*/ 751 w 1943"/>
                  <a:gd name="T55" fmla="*/ 391 h 759"/>
                  <a:gd name="T56" fmla="*/ 776 w 1943"/>
                  <a:gd name="T57" fmla="*/ 378 h 759"/>
                  <a:gd name="T58" fmla="*/ 809 w 1943"/>
                  <a:gd name="T59" fmla="*/ 366 h 759"/>
                  <a:gd name="T60" fmla="*/ 860 w 1943"/>
                  <a:gd name="T61" fmla="*/ 361 h 759"/>
                  <a:gd name="T62" fmla="*/ 892 w 1943"/>
                  <a:gd name="T63" fmla="*/ 346 h 759"/>
                  <a:gd name="T64" fmla="*/ 905 w 1943"/>
                  <a:gd name="T65" fmla="*/ 331 h 759"/>
                  <a:gd name="T66" fmla="*/ 940 w 1943"/>
                  <a:gd name="T67" fmla="*/ 318 h 759"/>
                  <a:gd name="T68" fmla="*/ 981 w 1943"/>
                  <a:gd name="T69" fmla="*/ 308 h 759"/>
                  <a:gd name="T70" fmla="*/ 1006 w 1943"/>
                  <a:gd name="T71" fmla="*/ 295 h 759"/>
                  <a:gd name="T72" fmla="*/ 1041 w 1943"/>
                  <a:gd name="T73" fmla="*/ 285 h 759"/>
                  <a:gd name="T74" fmla="*/ 1074 w 1943"/>
                  <a:gd name="T75" fmla="*/ 283 h 759"/>
                  <a:gd name="T76" fmla="*/ 1119 w 1943"/>
                  <a:gd name="T77" fmla="*/ 273 h 759"/>
                  <a:gd name="T78" fmla="*/ 1139 w 1943"/>
                  <a:gd name="T79" fmla="*/ 262 h 759"/>
                  <a:gd name="T80" fmla="*/ 1172 w 1943"/>
                  <a:gd name="T81" fmla="*/ 255 h 759"/>
                  <a:gd name="T82" fmla="*/ 1187 w 1943"/>
                  <a:gd name="T83" fmla="*/ 245 h 759"/>
                  <a:gd name="T84" fmla="*/ 1210 w 1943"/>
                  <a:gd name="T85" fmla="*/ 232 h 759"/>
                  <a:gd name="T86" fmla="*/ 1243 w 1943"/>
                  <a:gd name="T87" fmla="*/ 217 h 759"/>
                  <a:gd name="T88" fmla="*/ 1291 w 1943"/>
                  <a:gd name="T89" fmla="*/ 202 h 759"/>
                  <a:gd name="T90" fmla="*/ 1318 w 1943"/>
                  <a:gd name="T91" fmla="*/ 192 h 759"/>
                  <a:gd name="T92" fmla="*/ 1364 w 1943"/>
                  <a:gd name="T93" fmla="*/ 187 h 759"/>
                  <a:gd name="T94" fmla="*/ 1409 w 1943"/>
                  <a:gd name="T95" fmla="*/ 177 h 759"/>
                  <a:gd name="T96" fmla="*/ 1434 w 1943"/>
                  <a:gd name="T97" fmla="*/ 167 h 759"/>
                  <a:gd name="T98" fmla="*/ 1487 w 1943"/>
                  <a:gd name="T99" fmla="*/ 154 h 759"/>
                  <a:gd name="T100" fmla="*/ 1517 w 1943"/>
                  <a:gd name="T101" fmla="*/ 144 h 759"/>
                  <a:gd name="T102" fmla="*/ 1553 w 1943"/>
                  <a:gd name="T103" fmla="*/ 129 h 759"/>
                  <a:gd name="T104" fmla="*/ 1580 w 1943"/>
                  <a:gd name="T105" fmla="*/ 116 h 759"/>
                  <a:gd name="T106" fmla="*/ 1603 w 1943"/>
                  <a:gd name="T107" fmla="*/ 101 h 759"/>
                  <a:gd name="T108" fmla="*/ 1641 w 1943"/>
                  <a:gd name="T109" fmla="*/ 94 h 759"/>
                  <a:gd name="T110" fmla="*/ 1684 w 1943"/>
                  <a:gd name="T111" fmla="*/ 81 h 759"/>
                  <a:gd name="T112" fmla="*/ 1706 w 1943"/>
                  <a:gd name="T113" fmla="*/ 63 h 759"/>
                  <a:gd name="T114" fmla="*/ 1774 w 1943"/>
                  <a:gd name="T115" fmla="*/ 56 h 759"/>
                  <a:gd name="T116" fmla="*/ 1815 w 1943"/>
                  <a:gd name="T117" fmla="*/ 46 h 759"/>
                  <a:gd name="T118" fmla="*/ 1868 w 1943"/>
                  <a:gd name="T119" fmla="*/ 36 h 759"/>
                  <a:gd name="T120" fmla="*/ 1916 w 1943"/>
                  <a:gd name="T121" fmla="*/ 18 h 759"/>
                  <a:gd name="T122" fmla="*/ 1943 w 1943"/>
                  <a:gd name="T123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43" h="759">
                    <a:moveTo>
                      <a:pt x="0" y="759"/>
                    </a:moveTo>
                    <a:lnTo>
                      <a:pt x="0" y="749"/>
                    </a:lnTo>
                    <a:lnTo>
                      <a:pt x="13" y="749"/>
                    </a:lnTo>
                    <a:lnTo>
                      <a:pt x="13" y="744"/>
                    </a:lnTo>
                    <a:lnTo>
                      <a:pt x="23" y="744"/>
                    </a:lnTo>
                    <a:lnTo>
                      <a:pt x="23" y="736"/>
                    </a:lnTo>
                    <a:lnTo>
                      <a:pt x="30" y="736"/>
                    </a:lnTo>
                    <a:lnTo>
                      <a:pt x="30" y="729"/>
                    </a:lnTo>
                    <a:lnTo>
                      <a:pt x="38" y="729"/>
                    </a:lnTo>
                    <a:lnTo>
                      <a:pt x="38" y="721"/>
                    </a:lnTo>
                    <a:lnTo>
                      <a:pt x="51" y="721"/>
                    </a:lnTo>
                    <a:lnTo>
                      <a:pt x="51" y="711"/>
                    </a:lnTo>
                    <a:lnTo>
                      <a:pt x="61" y="711"/>
                    </a:lnTo>
                    <a:lnTo>
                      <a:pt x="61" y="701"/>
                    </a:lnTo>
                    <a:lnTo>
                      <a:pt x="88" y="701"/>
                    </a:lnTo>
                    <a:lnTo>
                      <a:pt x="88" y="691"/>
                    </a:lnTo>
                    <a:lnTo>
                      <a:pt x="106" y="691"/>
                    </a:lnTo>
                    <a:lnTo>
                      <a:pt x="106" y="683"/>
                    </a:lnTo>
                    <a:lnTo>
                      <a:pt x="119" y="683"/>
                    </a:lnTo>
                    <a:lnTo>
                      <a:pt x="119" y="673"/>
                    </a:lnTo>
                    <a:lnTo>
                      <a:pt x="136" y="673"/>
                    </a:lnTo>
                    <a:lnTo>
                      <a:pt x="136" y="661"/>
                    </a:lnTo>
                    <a:lnTo>
                      <a:pt x="151" y="661"/>
                    </a:lnTo>
                    <a:lnTo>
                      <a:pt x="151" y="651"/>
                    </a:lnTo>
                    <a:lnTo>
                      <a:pt x="164" y="651"/>
                    </a:lnTo>
                    <a:lnTo>
                      <a:pt x="164" y="643"/>
                    </a:lnTo>
                    <a:lnTo>
                      <a:pt x="177" y="643"/>
                    </a:lnTo>
                    <a:lnTo>
                      <a:pt x="177" y="638"/>
                    </a:lnTo>
                    <a:lnTo>
                      <a:pt x="189" y="638"/>
                    </a:lnTo>
                    <a:lnTo>
                      <a:pt x="189" y="633"/>
                    </a:lnTo>
                    <a:lnTo>
                      <a:pt x="202" y="633"/>
                    </a:lnTo>
                    <a:lnTo>
                      <a:pt x="202" y="625"/>
                    </a:lnTo>
                    <a:lnTo>
                      <a:pt x="222" y="625"/>
                    </a:lnTo>
                    <a:lnTo>
                      <a:pt x="222" y="618"/>
                    </a:lnTo>
                    <a:lnTo>
                      <a:pt x="260" y="618"/>
                    </a:lnTo>
                    <a:lnTo>
                      <a:pt x="260" y="613"/>
                    </a:lnTo>
                    <a:lnTo>
                      <a:pt x="267" y="613"/>
                    </a:lnTo>
                    <a:lnTo>
                      <a:pt x="267" y="608"/>
                    </a:lnTo>
                    <a:lnTo>
                      <a:pt x="280" y="608"/>
                    </a:lnTo>
                    <a:lnTo>
                      <a:pt x="280" y="603"/>
                    </a:lnTo>
                    <a:lnTo>
                      <a:pt x="293" y="603"/>
                    </a:lnTo>
                    <a:lnTo>
                      <a:pt x="293" y="595"/>
                    </a:lnTo>
                    <a:lnTo>
                      <a:pt x="305" y="595"/>
                    </a:lnTo>
                    <a:lnTo>
                      <a:pt x="305" y="590"/>
                    </a:lnTo>
                    <a:lnTo>
                      <a:pt x="330" y="590"/>
                    </a:lnTo>
                    <a:lnTo>
                      <a:pt x="330" y="585"/>
                    </a:lnTo>
                    <a:lnTo>
                      <a:pt x="340" y="585"/>
                    </a:lnTo>
                    <a:lnTo>
                      <a:pt x="340" y="580"/>
                    </a:lnTo>
                    <a:lnTo>
                      <a:pt x="353" y="580"/>
                    </a:lnTo>
                    <a:lnTo>
                      <a:pt x="353" y="573"/>
                    </a:lnTo>
                    <a:lnTo>
                      <a:pt x="366" y="573"/>
                    </a:lnTo>
                    <a:lnTo>
                      <a:pt x="366" y="567"/>
                    </a:lnTo>
                    <a:lnTo>
                      <a:pt x="376" y="567"/>
                    </a:lnTo>
                    <a:lnTo>
                      <a:pt x="376" y="562"/>
                    </a:lnTo>
                    <a:lnTo>
                      <a:pt x="386" y="562"/>
                    </a:lnTo>
                    <a:lnTo>
                      <a:pt x="386" y="555"/>
                    </a:lnTo>
                    <a:lnTo>
                      <a:pt x="396" y="555"/>
                    </a:lnTo>
                    <a:lnTo>
                      <a:pt x="396" y="550"/>
                    </a:lnTo>
                    <a:lnTo>
                      <a:pt x="406" y="550"/>
                    </a:lnTo>
                    <a:lnTo>
                      <a:pt x="406" y="545"/>
                    </a:lnTo>
                    <a:lnTo>
                      <a:pt x="424" y="545"/>
                    </a:lnTo>
                    <a:lnTo>
                      <a:pt x="424" y="540"/>
                    </a:lnTo>
                    <a:lnTo>
                      <a:pt x="436" y="540"/>
                    </a:lnTo>
                    <a:lnTo>
                      <a:pt x="436" y="535"/>
                    </a:lnTo>
                    <a:lnTo>
                      <a:pt x="454" y="535"/>
                    </a:lnTo>
                    <a:lnTo>
                      <a:pt x="454" y="527"/>
                    </a:lnTo>
                    <a:lnTo>
                      <a:pt x="466" y="527"/>
                    </a:lnTo>
                    <a:lnTo>
                      <a:pt x="466" y="525"/>
                    </a:lnTo>
                    <a:lnTo>
                      <a:pt x="474" y="525"/>
                    </a:lnTo>
                    <a:lnTo>
                      <a:pt x="474" y="515"/>
                    </a:lnTo>
                    <a:lnTo>
                      <a:pt x="482" y="515"/>
                    </a:lnTo>
                    <a:lnTo>
                      <a:pt x="482" y="509"/>
                    </a:lnTo>
                    <a:lnTo>
                      <a:pt x="494" y="509"/>
                    </a:lnTo>
                    <a:lnTo>
                      <a:pt x="507" y="509"/>
                    </a:lnTo>
                    <a:lnTo>
                      <a:pt x="507" y="499"/>
                    </a:lnTo>
                    <a:lnTo>
                      <a:pt x="514" y="499"/>
                    </a:lnTo>
                    <a:lnTo>
                      <a:pt x="514" y="494"/>
                    </a:lnTo>
                    <a:lnTo>
                      <a:pt x="524" y="494"/>
                    </a:lnTo>
                    <a:lnTo>
                      <a:pt x="534" y="494"/>
                    </a:lnTo>
                    <a:lnTo>
                      <a:pt x="534" y="484"/>
                    </a:lnTo>
                    <a:lnTo>
                      <a:pt x="547" y="484"/>
                    </a:lnTo>
                    <a:lnTo>
                      <a:pt x="547" y="477"/>
                    </a:lnTo>
                    <a:lnTo>
                      <a:pt x="557" y="477"/>
                    </a:lnTo>
                    <a:lnTo>
                      <a:pt x="557" y="469"/>
                    </a:lnTo>
                    <a:lnTo>
                      <a:pt x="570" y="469"/>
                    </a:lnTo>
                    <a:lnTo>
                      <a:pt x="570" y="464"/>
                    </a:lnTo>
                    <a:lnTo>
                      <a:pt x="580" y="464"/>
                    </a:lnTo>
                    <a:lnTo>
                      <a:pt x="580" y="457"/>
                    </a:lnTo>
                    <a:lnTo>
                      <a:pt x="595" y="457"/>
                    </a:lnTo>
                    <a:lnTo>
                      <a:pt x="595" y="452"/>
                    </a:lnTo>
                    <a:lnTo>
                      <a:pt x="600" y="452"/>
                    </a:lnTo>
                    <a:lnTo>
                      <a:pt x="618" y="452"/>
                    </a:lnTo>
                    <a:lnTo>
                      <a:pt x="618" y="446"/>
                    </a:lnTo>
                    <a:lnTo>
                      <a:pt x="628" y="446"/>
                    </a:lnTo>
                    <a:lnTo>
                      <a:pt x="628" y="441"/>
                    </a:lnTo>
                    <a:lnTo>
                      <a:pt x="638" y="441"/>
                    </a:lnTo>
                    <a:lnTo>
                      <a:pt x="638" y="436"/>
                    </a:lnTo>
                    <a:lnTo>
                      <a:pt x="653" y="436"/>
                    </a:lnTo>
                    <a:lnTo>
                      <a:pt x="653" y="431"/>
                    </a:lnTo>
                    <a:lnTo>
                      <a:pt x="668" y="431"/>
                    </a:lnTo>
                    <a:lnTo>
                      <a:pt x="668" y="424"/>
                    </a:lnTo>
                    <a:lnTo>
                      <a:pt x="678" y="424"/>
                    </a:lnTo>
                    <a:lnTo>
                      <a:pt x="678" y="419"/>
                    </a:lnTo>
                    <a:lnTo>
                      <a:pt x="698" y="419"/>
                    </a:lnTo>
                    <a:lnTo>
                      <a:pt x="698" y="414"/>
                    </a:lnTo>
                    <a:lnTo>
                      <a:pt x="713" y="414"/>
                    </a:lnTo>
                    <a:lnTo>
                      <a:pt x="713" y="409"/>
                    </a:lnTo>
                    <a:lnTo>
                      <a:pt x="721" y="409"/>
                    </a:lnTo>
                    <a:lnTo>
                      <a:pt x="721" y="399"/>
                    </a:lnTo>
                    <a:lnTo>
                      <a:pt x="739" y="399"/>
                    </a:lnTo>
                    <a:lnTo>
                      <a:pt x="751" y="399"/>
                    </a:lnTo>
                    <a:lnTo>
                      <a:pt x="751" y="391"/>
                    </a:lnTo>
                    <a:lnTo>
                      <a:pt x="761" y="391"/>
                    </a:lnTo>
                    <a:lnTo>
                      <a:pt x="761" y="386"/>
                    </a:lnTo>
                    <a:lnTo>
                      <a:pt x="776" y="386"/>
                    </a:lnTo>
                    <a:lnTo>
                      <a:pt x="776" y="378"/>
                    </a:lnTo>
                    <a:lnTo>
                      <a:pt x="797" y="378"/>
                    </a:lnTo>
                    <a:lnTo>
                      <a:pt x="797" y="371"/>
                    </a:lnTo>
                    <a:lnTo>
                      <a:pt x="809" y="371"/>
                    </a:lnTo>
                    <a:lnTo>
                      <a:pt x="809" y="366"/>
                    </a:lnTo>
                    <a:lnTo>
                      <a:pt x="827" y="366"/>
                    </a:lnTo>
                    <a:lnTo>
                      <a:pt x="827" y="361"/>
                    </a:lnTo>
                    <a:lnTo>
                      <a:pt x="839" y="361"/>
                    </a:lnTo>
                    <a:lnTo>
                      <a:pt x="860" y="361"/>
                    </a:lnTo>
                    <a:lnTo>
                      <a:pt x="860" y="353"/>
                    </a:lnTo>
                    <a:lnTo>
                      <a:pt x="870" y="353"/>
                    </a:lnTo>
                    <a:lnTo>
                      <a:pt x="892" y="353"/>
                    </a:lnTo>
                    <a:lnTo>
                      <a:pt x="892" y="346"/>
                    </a:lnTo>
                    <a:lnTo>
                      <a:pt x="897" y="346"/>
                    </a:lnTo>
                    <a:lnTo>
                      <a:pt x="897" y="338"/>
                    </a:lnTo>
                    <a:lnTo>
                      <a:pt x="905" y="338"/>
                    </a:lnTo>
                    <a:lnTo>
                      <a:pt x="905" y="331"/>
                    </a:lnTo>
                    <a:lnTo>
                      <a:pt x="930" y="331"/>
                    </a:lnTo>
                    <a:lnTo>
                      <a:pt x="930" y="323"/>
                    </a:lnTo>
                    <a:lnTo>
                      <a:pt x="940" y="323"/>
                    </a:lnTo>
                    <a:lnTo>
                      <a:pt x="940" y="318"/>
                    </a:lnTo>
                    <a:lnTo>
                      <a:pt x="958" y="318"/>
                    </a:lnTo>
                    <a:lnTo>
                      <a:pt x="958" y="310"/>
                    </a:lnTo>
                    <a:lnTo>
                      <a:pt x="981" y="310"/>
                    </a:lnTo>
                    <a:lnTo>
                      <a:pt x="981" y="308"/>
                    </a:lnTo>
                    <a:lnTo>
                      <a:pt x="988" y="308"/>
                    </a:lnTo>
                    <a:lnTo>
                      <a:pt x="988" y="300"/>
                    </a:lnTo>
                    <a:lnTo>
                      <a:pt x="1006" y="300"/>
                    </a:lnTo>
                    <a:lnTo>
                      <a:pt x="1006" y="295"/>
                    </a:lnTo>
                    <a:lnTo>
                      <a:pt x="1028" y="295"/>
                    </a:lnTo>
                    <a:lnTo>
                      <a:pt x="1028" y="293"/>
                    </a:lnTo>
                    <a:lnTo>
                      <a:pt x="1041" y="293"/>
                    </a:lnTo>
                    <a:lnTo>
                      <a:pt x="1041" y="285"/>
                    </a:lnTo>
                    <a:lnTo>
                      <a:pt x="1051" y="285"/>
                    </a:lnTo>
                    <a:lnTo>
                      <a:pt x="1051" y="283"/>
                    </a:lnTo>
                    <a:lnTo>
                      <a:pt x="1064" y="283"/>
                    </a:lnTo>
                    <a:lnTo>
                      <a:pt x="1074" y="283"/>
                    </a:lnTo>
                    <a:lnTo>
                      <a:pt x="1074" y="275"/>
                    </a:lnTo>
                    <a:lnTo>
                      <a:pt x="1089" y="275"/>
                    </a:lnTo>
                    <a:lnTo>
                      <a:pt x="1089" y="273"/>
                    </a:lnTo>
                    <a:lnTo>
                      <a:pt x="1119" y="273"/>
                    </a:lnTo>
                    <a:lnTo>
                      <a:pt x="1124" y="273"/>
                    </a:lnTo>
                    <a:lnTo>
                      <a:pt x="1124" y="268"/>
                    </a:lnTo>
                    <a:lnTo>
                      <a:pt x="1139" y="268"/>
                    </a:lnTo>
                    <a:lnTo>
                      <a:pt x="1139" y="262"/>
                    </a:lnTo>
                    <a:lnTo>
                      <a:pt x="1157" y="262"/>
                    </a:lnTo>
                    <a:lnTo>
                      <a:pt x="1165" y="262"/>
                    </a:lnTo>
                    <a:lnTo>
                      <a:pt x="1165" y="255"/>
                    </a:lnTo>
                    <a:lnTo>
                      <a:pt x="1172" y="255"/>
                    </a:lnTo>
                    <a:lnTo>
                      <a:pt x="1172" y="250"/>
                    </a:lnTo>
                    <a:lnTo>
                      <a:pt x="1182" y="250"/>
                    </a:lnTo>
                    <a:lnTo>
                      <a:pt x="1182" y="245"/>
                    </a:lnTo>
                    <a:lnTo>
                      <a:pt x="1187" y="245"/>
                    </a:lnTo>
                    <a:lnTo>
                      <a:pt x="1187" y="240"/>
                    </a:lnTo>
                    <a:lnTo>
                      <a:pt x="1202" y="240"/>
                    </a:lnTo>
                    <a:lnTo>
                      <a:pt x="1202" y="232"/>
                    </a:lnTo>
                    <a:lnTo>
                      <a:pt x="1210" y="232"/>
                    </a:lnTo>
                    <a:lnTo>
                      <a:pt x="1210" y="222"/>
                    </a:lnTo>
                    <a:lnTo>
                      <a:pt x="1220" y="222"/>
                    </a:lnTo>
                    <a:lnTo>
                      <a:pt x="1220" y="217"/>
                    </a:lnTo>
                    <a:lnTo>
                      <a:pt x="1243" y="217"/>
                    </a:lnTo>
                    <a:lnTo>
                      <a:pt x="1268" y="217"/>
                    </a:lnTo>
                    <a:lnTo>
                      <a:pt x="1268" y="210"/>
                    </a:lnTo>
                    <a:lnTo>
                      <a:pt x="1291" y="210"/>
                    </a:lnTo>
                    <a:lnTo>
                      <a:pt x="1291" y="202"/>
                    </a:lnTo>
                    <a:lnTo>
                      <a:pt x="1303" y="202"/>
                    </a:lnTo>
                    <a:lnTo>
                      <a:pt x="1303" y="197"/>
                    </a:lnTo>
                    <a:lnTo>
                      <a:pt x="1318" y="197"/>
                    </a:lnTo>
                    <a:lnTo>
                      <a:pt x="1318" y="192"/>
                    </a:lnTo>
                    <a:lnTo>
                      <a:pt x="1326" y="192"/>
                    </a:lnTo>
                    <a:lnTo>
                      <a:pt x="1326" y="187"/>
                    </a:lnTo>
                    <a:lnTo>
                      <a:pt x="1336" y="187"/>
                    </a:lnTo>
                    <a:lnTo>
                      <a:pt x="1364" y="187"/>
                    </a:lnTo>
                    <a:lnTo>
                      <a:pt x="1364" y="179"/>
                    </a:lnTo>
                    <a:lnTo>
                      <a:pt x="1399" y="179"/>
                    </a:lnTo>
                    <a:lnTo>
                      <a:pt x="1399" y="177"/>
                    </a:lnTo>
                    <a:lnTo>
                      <a:pt x="1409" y="177"/>
                    </a:lnTo>
                    <a:lnTo>
                      <a:pt x="1409" y="172"/>
                    </a:lnTo>
                    <a:lnTo>
                      <a:pt x="1422" y="172"/>
                    </a:lnTo>
                    <a:lnTo>
                      <a:pt x="1422" y="167"/>
                    </a:lnTo>
                    <a:lnTo>
                      <a:pt x="1434" y="167"/>
                    </a:lnTo>
                    <a:lnTo>
                      <a:pt x="1434" y="159"/>
                    </a:lnTo>
                    <a:lnTo>
                      <a:pt x="1472" y="159"/>
                    </a:lnTo>
                    <a:lnTo>
                      <a:pt x="1472" y="154"/>
                    </a:lnTo>
                    <a:lnTo>
                      <a:pt x="1487" y="154"/>
                    </a:lnTo>
                    <a:lnTo>
                      <a:pt x="1487" y="149"/>
                    </a:lnTo>
                    <a:lnTo>
                      <a:pt x="1507" y="149"/>
                    </a:lnTo>
                    <a:lnTo>
                      <a:pt x="1507" y="144"/>
                    </a:lnTo>
                    <a:lnTo>
                      <a:pt x="1517" y="144"/>
                    </a:lnTo>
                    <a:lnTo>
                      <a:pt x="1517" y="136"/>
                    </a:lnTo>
                    <a:lnTo>
                      <a:pt x="1543" y="136"/>
                    </a:lnTo>
                    <a:lnTo>
                      <a:pt x="1543" y="129"/>
                    </a:lnTo>
                    <a:lnTo>
                      <a:pt x="1553" y="129"/>
                    </a:lnTo>
                    <a:lnTo>
                      <a:pt x="1553" y="124"/>
                    </a:lnTo>
                    <a:lnTo>
                      <a:pt x="1570" y="124"/>
                    </a:lnTo>
                    <a:lnTo>
                      <a:pt x="1570" y="116"/>
                    </a:lnTo>
                    <a:lnTo>
                      <a:pt x="1580" y="116"/>
                    </a:lnTo>
                    <a:lnTo>
                      <a:pt x="1593" y="116"/>
                    </a:lnTo>
                    <a:lnTo>
                      <a:pt x="1593" y="109"/>
                    </a:lnTo>
                    <a:lnTo>
                      <a:pt x="1603" y="109"/>
                    </a:lnTo>
                    <a:lnTo>
                      <a:pt x="1603" y="101"/>
                    </a:lnTo>
                    <a:lnTo>
                      <a:pt x="1611" y="101"/>
                    </a:lnTo>
                    <a:lnTo>
                      <a:pt x="1631" y="101"/>
                    </a:lnTo>
                    <a:lnTo>
                      <a:pt x="1631" y="94"/>
                    </a:lnTo>
                    <a:lnTo>
                      <a:pt x="1641" y="94"/>
                    </a:lnTo>
                    <a:lnTo>
                      <a:pt x="1641" y="89"/>
                    </a:lnTo>
                    <a:lnTo>
                      <a:pt x="1666" y="89"/>
                    </a:lnTo>
                    <a:lnTo>
                      <a:pt x="1684" y="89"/>
                    </a:lnTo>
                    <a:lnTo>
                      <a:pt x="1684" y="81"/>
                    </a:lnTo>
                    <a:lnTo>
                      <a:pt x="1689" y="81"/>
                    </a:lnTo>
                    <a:lnTo>
                      <a:pt x="1689" y="71"/>
                    </a:lnTo>
                    <a:lnTo>
                      <a:pt x="1706" y="71"/>
                    </a:lnTo>
                    <a:lnTo>
                      <a:pt x="1706" y="63"/>
                    </a:lnTo>
                    <a:lnTo>
                      <a:pt x="1719" y="63"/>
                    </a:lnTo>
                    <a:lnTo>
                      <a:pt x="1734" y="63"/>
                    </a:lnTo>
                    <a:lnTo>
                      <a:pt x="1734" y="56"/>
                    </a:lnTo>
                    <a:lnTo>
                      <a:pt x="1774" y="56"/>
                    </a:lnTo>
                    <a:lnTo>
                      <a:pt x="1774" y="51"/>
                    </a:lnTo>
                    <a:lnTo>
                      <a:pt x="1802" y="51"/>
                    </a:lnTo>
                    <a:lnTo>
                      <a:pt x="1815" y="51"/>
                    </a:lnTo>
                    <a:lnTo>
                      <a:pt x="1815" y="46"/>
                    </a:lnTo>
                    <a:lnTo>
                      <a:pt x="1822" y="46"/>
                    </a:lnTo>
                    <a:lnTo>
                      <a:pt x="1822" y="36"/>
                    </a:lnTo>
                    <a:lnTo>
                      <a:pt x="1848" y="36"/>
                    </a:lnTo>
                    <a:lnTo>
                      <a:pt x="1868" y="36"/>
                    </a:lnTo>
                    <a:lnTo>
                      <a:pt x="1868" y="26"/>
                    </a:lnTo>
                    <a:lnTo>
                      <a:pt x="1885" y="26"/>
                    </a:lnTo>
                    <a:lnTo>
                      <a:pt x="1885" y="18"/>
                    </a:lnTo>
                    <a:lnTo>
                      <a:pt x="1916" y="18"/>
                    </a:lnTo>
                    <a:lnTo>
                      <a:pt x="1916" y="10"/>
                    </a:lnTo>
                    <a:lnTo>
                      <a:pt x="1933" y="10"/>
                    </a:lnTo>
                    <a:lnTo>
                      <a:pt x="1933" y="0"/>
                    </a:lnTo>
                    <a:lnTo>
                      <a:pt x="1943" y="0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54"/>
              <p:cNvSpPr>
                <a:spLocks/>
              </p:cNvSpPr>
              <p:nvPr/>
            </p:nvSpPr>
            <p:spPr bwMode="auto">
              <a:xfrm>
                <a:off x="5520935" y="3032358"/>
                <a:ext cx="2059212" cy="1019047"/>
              </a:xfrm>
              <a:custGeom>
                <a:avLst/>
                <a:gdLst>
                  <a:gd name="T0" fmla="*/ 15 w 1950"/>
                  <a:gd name="T1" fmla="*/ 957 h 965"/>
                  <a:gd name="T2" fmla="*/ 30 w 1950"/>
                  <a:gd name="T3" fmla="*/ 935 h 965"/>
                  <a:gd name="T4" fmla="*/ 55 w 1950"/>
                  <a:gd name="T5" fmla="*/ 920 h 965"/>
                  <a:gd name="T6" fmla="*/ 80 w 1950"/>
                  <a:gd name="T7" fmla="*/ 894 h 965"/>
                  <a:gd name="T8" fmla="*/ 116 w 1950"/>
                  <a:gd name="T9" fmla="*/ 882 h 965"/>
                  <a:gd name="T10" fmla="*/ 138 w 1950"/>
                  <a:gd name="T11" fmla="*/ 859 h 965"/>
                  <a:gd name="T12" fmla="*/ 166 w 1950"/>
                  <a:gd name="T13" fmla="*/ 847 h 965"/>
                  <a:gd name="T14" fmla="*/ 184 w 1950"/>
                  <a:gd name="T15" fmla="*/ 821 h 965"/>
                  <a:gd name="T16" fmla="*/ 214 w 1950"/>
                  <a:gd name="T17" fmla="*/ 806 h 965"/>
                  <a:gd name="T18" fmla="*/ 237 w 1950"/>
                  <a:gd name="T19" fmla="*/ 784 h 965"/>
                  <a:gd name="T20" fmla="*/ 267 w 1950"/>
                  <a:gd name="T21" fmla="*/ 771 h 965"/>
                  <a:gd name="T22" fmla="*/ 282 w 1950"/>
                  <a:gd name="T23" fmla="*/ 756 h 965"/>
                  <a:gd name="T24" fmla="*/ 315 w 1950"/>
                  <a:gd name="T25" fmla="*/ 743 h 965"/>
                  <a:gd name="T26" fmla="*/ 327 w 1950"/>
                  <a:gd name="T27" fmla="*/ 723 h 965"/>
                  <a:gd name="T28" fmla="*/ 347 w 1950"/>
                  <a:gd name="T29" fmla="*/ 710 h 965"/>
                  <a:gd name="T30" fmla="*/ 363 w 1950"/>
                  <a:gd name="T31" fmla="*/ 690 h 965"/>
                  <a:gd name="T32" fmla="*/ 385 w 1950"/>
                  <a:gd name="T33" fmla="*/ 678 h 965"/>
                  <a:gd name="T34" fmla="*/ 405 w 1950"/>
                  <a:gd name="T35" fmla="*/ 658 h 965"/>
                  <a:gd name="T36" fmla="*/ 428 w 1950"/>
                  <a:gd name="T37" fmla="*/ 642 h 965"/>
                  <a:gd name="T38" fmla="*/ 446 w 1950"/>
                  <a:gd name="T39" fmla="*/ 625 h 965"/>
                  <a:gd name="T40" fmla="*/ 479 w 1950"/>
                  <a:gd name="T41" fmla="*/ 615 h 965"/>
                  <a:gd name="T42" fmla="*/ 501 w 1950"/>
                  <a:gd name="T43" fmla="*/ 595 h 965"/>
                  <a:gd name="T44" fmla="*/ 539 w 1950"/>
                  <a:gd name="T45" fmla="*/ 582 h 965"/>
                  <a:gd name="T46" fmla="*/ 562 w 1950"/>
                  <a:gd name="T47" fmla="*/ 562 h 965"/>
                  <a:gd name="T48" fmla="*/ 599 w 1950"/>
                  <a:gd name="T49" fmla="*/ 549 h 965"/>
                  <a:gd name="T50" fmla="*/ 627 w 1950"/>
                  <a:gd name="T51" fmla="*/ 531 h 965"/>
                  <a:gd name="T52" fmla="*/ 657 w 1950"/>
                  <a:gd name="T53" fmla="*/ 521 h 965"/>
                  <a:gd name="T54" fmla="*/ 673 w 1950"/>
                  <a:gd name="T55" fmla="*/ 506 h 965"/>
                  <a:gd name="T56" fmla="*/ 715 w 1950"/>
                  <a:gd name="T57" fmla="*/ 494 h 965"/>
                  <a:gd name="T58" fmla="*/ 743 w 1950"/>
                  <a:gd name="T59" fmla="*/ 474 h 965"/>
                  <a:gd name="T60" fmla="*/ 789 w 1950"/>
                  <a:gd name="T61" fmla="*/ 456 h 965"/>
                  <a:gd name="T62" fmla="*/ 814 w 1950"/>
                  <a:gd name="T63" fmla="*/ 433 h 965"/>
                  <a:gd name="T64" fmla="*/ 867 w 1950"/>
                  <a:gd name="T65" fmla="*/ 418 h 965"/>
                  <a:gd name="T66" fmla="*/ 902 w 1950"/>
                  <a:gd name="T67" fmla="*/ 395 h 965"/>
                  <a:gd name="T68" fmla="*/ 945 w 1950"/>
                  <a:gd name="T69" fmla="*/ 388 h 965"/>
                  <a:gd name="T70" fmla="*/ 962 w 1950"/>
                  <a:gd name="T71" fmla="*/ 370 h 965"/>
                  <a:gd name="T72" fmla="*/ 1000 w 1950"/>
                  <a:gd name="T73" fmla="*/ 358 h 965"/>
                  <a:gd name="T74" fmla="*/ 1035 w 1950"/>
                  <a:gd name="T75" fmla="*/ 345 h 965"/>
                  <a:gd name="T76" fmla="*/ 1051 w 1950"/>
                  <a:gd name="T77" fmla="*/ 327 h 965"/>
                  <a:gd name="T78" fmla="*/ 1076 w 1950"/>
                  <a:gd name="T79" fmla="*/ 312 h 965"/>
                  <a:gd name="T80" fmla="*/ 1119 w 1950"/>
                  <a:gd name="T81" fmla="*/ 300 h 965"/>
                  <a:gd name="T82" fmla="*/ 1149 w 1950"/>
                  <a:gd name="T83" fmla="*/ 287 h 965"/>
                  <a:gd name="T84" fmla="*/ 1169 w 1950"/>
                  <a:gd name="T85" fmla="*/ 272 h 965"/>
                  <a:gd name="T86" fmla="*/ 1219 w 1950"/>
                  <a:gd name="T87" fmla="*/ 259 h 965"/>
                  <a:gd name="T88" fmla="*/ 1242 w 1950"/>
                  <a:gd name="T89" fmla="*/ 242 h 965"/>
                  <a:gd name="T90" fmla="*/ 1280 w 1950"/>
                  <a:gd name="T91" fmla="*/ 232 h 965"/>
                  <a:gd name="T92" fmla="*/ 1308 w 1950"/>
                  <a:gd name="T93" fmla="*/ 214 h 965"/>
                  <a:gd name="T94" fmla="*/ 1353 w 1950"/>
                  <a:gd name="T95" fmla="*/ 204 h 965"/>
                  <a:gd name="T96" fmla="*/ 1403 w 1950"/>
                  <a:gd name="T97" fmla="*/ 194 h 965"/>
                  <a:gd name="T98" fmla="*/ 1441 w 1950"/>
                  <a:gd name="T99" fmla="*/ 176 h 965"/>
                  <a:gd name="T100" fmla="*/ 1482 w 1950"/>
                  <a:gd name="T101" fmla="*/ 161 h 965"/>
                  <a:gd name="T102" fmla="*/ 1519 w 1950"/>
                  <a:gd name="T103" fmla="*/ 148 h 965"/>
                  <a:gd name="T104" fmla="*/ 1582 w 1950"/>
                  <a:gd name="T105" fmla="*/ 131 h 965"/>
                  <a:gd name="T106" fmla="*/ 1618 w 1950"/>
                  <a:gd name="T107" fmla="*/ 118 h 965"/>
                  <a:gd name="T108" fmla="*/ 1648 w 1950"/>
                  <a:gd name="T109" fmla="*/ 103 h 965"/>
                  <a:gd name="T110" fmla="*/ 1673 w 1950"/>
                  <a:gd name="T111" fmla="*/ 83 h 965"/>
                  <a:gd name="T112" fmla="*/ 1734 w 1950"/>
                  <a:gd name="T113" fmla="*/ 73 h 965"/>
                  <a:gd name="T114" fmla="*/ 1779 w 1950"/>
                  <a:gd name="T115" fmla="*/ 53 h 965"/>
                  <a:gd name="T116" fmla="*/ 1867 w 1950"/>
                  <a:gd name="T117" fmla="*/ 37 h 965"/>
                  <a:gd name="T118" fmla="*/ 1897 w 1950"/>
                  <a:gd name="T119" fmla="*/ 15 h 965"/>
                  <a:gd name="T120" fmla="*/ 1950 w 1950"/>
                  <a:gd name="T121" fmla="*/ 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0" h="965">
                    <a:moveTo>
                      <a:pt x="0" y="965"/>
                    </a:moveTo>
                    <a:lnTo>
                      <a:pt x="0" y="963"/>
                    </a:lnTo>
                    <a:lnTo>
                      <a:pt x="7" y="963"/>
                    </a:lnTo>
                    <a:lnTo>
                      <a:pt x="7" y="957"/>
                    </a:lnTo>
                    <a:lnTo>
                      <a:pt x="15" y="957"/>
                    </a:lnTo>
                    <a:lnTo>
                      <a:pt x="15" y="950"/>
                    </a:lnTo>
                    <a:lnTo>
                      <a:pt x="20" y="950"/>
                    </a:lnTo>
                    <a:lnTo>
                      <a:pt x="20" y="942"/>
                    </a:lnTo>
                    <a:lnTo>
                      <a:pt x="30" y="942"/>
                    </a:lnTo>
                    <a:lnTo>
                      <a:pt x="30" y="935"/>
                    </a:lnTo>
                    <a:lnTo>
                      <a:pt x="37" y="935"/>
                    </a:lnTo>
                    <a:lnTo>
                      <a:pt x="37" y="930"/>
                    </a:lnTo>
                    <a:lnTo>
                      <a:pt x="48" y="930"/>
                    </a:lnTo>
                    <a:lnTo>
                      <a:pt x="48" y="920"/>
                    </a:lnTo>
                    <a:lnTo>
                      <a:pt x="55" y="920"/>
                    </a:lnTo>
                    <a:lnTo>
                      <a:pt x="55" y="910"/>
                    </a:lnTo>
                    <a:lnTo>
                      <a:pt x="70" y="910"/>
                    </a:lnTo>
                    <a:lnTo>
                      <a:pt x="70" y="902"/>
                    </a:lnTo>
                    <a:lnTo>
                      <a:pt x="80" y="902"/>
                    </a:lnTo>
                    <a:lnTo>
                      <a:pt x="80" y="894"/>
                    </a:lnTo>
                    <a:lnTo>
                      <a:pt x="85" y="894"/>
                    </a:lnTo>
                    <a:lnTo>
                      <a:pt x="85" y="887"/>
                    </a:lnTo>
                    <a:lnTo>
                      <a:pt x="100" y="887"/>
                    </a:lnTo>
                    <a:lnTo>
                      <a:pt x="100" y="882"/>
                    </a:lnTo>
                    <a:lnTo>
                      <a:pt x="116" y="882"/>
                    </a:lnTo>
                    <a:lnTo>
                      <a:pt x="116" y="874"/>
                    </a:lnTo>
                    <a:lnTo>
                      <a:pt x="128" y="874"/>
                    </a:lnTo>
                    <a:lnTo>
                      <a:pt x="128" y="867"/>
                    </a:lnTo>
                    <a:lnTo>
                      <a:pt x="138" y="867"/>
                    </a:lnTo>
                    <a:lnTo>
                      <a:pt x="138" y="859"/>
                    </a:lnTo>
                    <a:lnTo>
                      <a:pt x="148" y="859"/>
                    </a:lnTo>
                    <a:lnTo>
                      <a:pt x="148" y="852"/>
                    </a:lnTo>
                    <a:lnTo>
                      <a:pt x="156" y="852"/>
                    </a:lnTo>
                    <a:lnTo>
                      <a:pt x="156" y="847"/>
                    </a:lnTo>
                    <a:lnTo>
                      <a:pt x="166" y="847"/>
                    </a:lnTo>
                    <a:lnTo>
                      <a:pt x="166" y="836"/>
                    </a:lnTo>
                    <a:lnTo>
                      <a:pt x="171" y="836"/>
                    </a:lnTo>
                    <a:lnTo>
                      <a:pt x="171" y="829"/>
                    </a:lnTo>
                    <a:lnTo>
                      <a:pt x="184" y="829"/>
                    </a:lnTo>
                    <a:lnTo>
                      <a:pt x="184" y="821"/>
                    </a:lnTo>
                    <a:lnTo>
                      <a:pt x="191" y="821"/>
                    </a:lnTo>
                    <a:lnTo>
                      <a:pt x="191" y="816"/>
                    </a:lnTo>
                    <a:lnTo>
                      <a:pt x="206" y="816"/>
                    </a:lnTo>
                    <a:lnTo>
                      <a:pt x="206" y="806"/>
                    </a:lnTo>
                    <a:lnTo>
                      <a:pt x="214" y="806"/>
                    </a:lnTo>
                    <a:lnTo>
                      <a:pt x="214" y="796"/>
                    </a:lnTo>
                    <a:lnTo>
                      <a:pt x="229" y="796"/>
                    </a:lnTo>
                    <a:lnTo>
                      <a:pt x="229" y="789"/>
                    </a:lnTo>
                    <a:lnTo>
                      <a:pt x="237" y="789"/>
                    </a:lnTo>
                    <a:lnTo>
                      <a:pt x="237" y="784"/>
                    </a:lnTo>
                    <a:lnTo>
                      <a:pt x="247" y="784"/>
                    </a:lnTo>
                    <a:lnTo>
                      <a:pt x="247" y="776"/>
                    </a:lnTo>
                    <a:lnTo>
                      <a:pt x="257" y="776"/>
                    </a:lnTo>
                    <a:lnTo>
                      <a:pt x="257" y="771"/>
                    </a:lnTo>
                    <a:lnTo>
                      <a:pt x="267" y="771"/>
                    </a:lnTo>
                    <a:lnTo>
                      <a:pt x="267" y="766"/>
                    </a:lnTo>
                    <a:lnTo>
                      <a:pt x="274" y="766"/>
                    </a:lnTo>
                    <a:lnTo>
                      <a:pt x="274" y="761"/>
                    </a:lnTo>
                    <a:lnTo>
                      <a:pt x="282" y="761"/>
                    </a:lnTo>
                    <a:lnTo>
                      <a:pt x="282" y="756"/>
                    </a:lnTo>
                    <a:lnTo>
                      <a:pt x="289" y="756"/>
                    </a:lnTo>
                    <a:lnTo>
                      <a:pt x="289" y="748"/>
                    </a:lnTo>
                    <a:lnTo>
                      <a:pt x="305" y="748"/>
                    </a:lnTo>
                    <a:lnTo>
                      <a:pt x="305" y="743"/>
                    </a:lnTo>
                    <a:lnTo>
                      <a:pt x="315" y="743"/>
                    </a:lnTo>
                    <a:lnTo>
                      <a:pt x="315" y="736"/>
                    </a:lnTo>
                    <a:lnTo>
                      <a:pt x="322" y="736"/>
                    </a:lnTo>
                    <a:lnTo>
                      <a:pt x="322" y="731"/>
                    </a:lnTo>
                    <a:lnTo>
                      <a:pt x="327" y="731"/>
                    </a:lnTo>
                    <a:lnTo>
                      <a:pt x="327" y="723"/>
                    </a:lnTo>
                    <a:lnTo>
                      <a:pt x="332" y="723"/>
                    </a:lnTo>
                    <a:lnTo>
                      <a:pt x="332" y="718"/>
                    </a:lnTo>
                    <a:lnTo>
                      <a:pt x="342" y="718"/>
                    </a:lnTo>
                    <a:lnTo>
                      <a:pt x="342" y="710"/>
                    </a:lnTo>
                    <a:lnTo>
                      <a:pt x="347" y="710"/>
                    </a:lnTo>
                    <a:lnTo>
                      <a:pt x="347" y="703"/>
                    </a:lnTo>
                    <a:lnTo>
                      <a:pt x="355" y="703"/>
                    </a:lnTo>
                    <a:lnTo>
                      <a:pt x="355" y="698"/>
                    </a:lnTo>
                    <a:lnTo>
                      <a:pt x="363" y="698"/>
                    </a:lnTo>
                    <a:lnTo>
                      <a:pt x="363" y="690"/>
                    </a:lnTo>
                    <a:lnTo>
                      <a:pt x="370" y="690"/>
                    </a:lnTo>
                    <a:lnTo>
                      <a:pt x="370" y="685"/>
                    </a:lnTo>
                    <a:lnTo>
                      <a:pt x="378" y="685"/>
                    </a:lnTo>
                    <a:lnTo>
                      <a:pt x="378" y="678"/>
                    </a:lnTo>
                    <a:lnTo>
                      <a:pt x="385" y="678"/>
                    </a:lnTo>
                    <a:lnTo>
                      <a:pt x="385" y="675"/>
                    </a:lnTo>
                    <a:lnTo>
                      <a:pt x="398" y="675"/>
                    </a:lnTo>
                    <a:lnTo>
                      <a:pt x="398" y="665"/>
                    </a:lnTo>
                    <a:lnTo>
                      <a:pt x="405" y="665"/>
                    </a:lnTo>
                    <a:lnTo>
                      <a:pt x="405" y="658"/>
                    </a:lnTo>
                    <a:lnTo>
                      <a:pt x="413" y="658"/>
                    </a:lnTo>
                    <a:lnTo>
                      <a:pt x="413" y="650"/>
                    </a:lnTo>
                    <a:lnTo>
                      <a:pt x="421" y="650"/>
                    </a:lnTo>
                    <a:lnTo>
                      <a:pt x="421" y="642"/>
                    </a:lnTo>
                    <a:lnTo>
                      <a:pt x="428" y="642"/>
                    </a:lnTo>
                    <a:lnTo>
                      <a:pt x="428" y="637"/>
                    </a:lnTo>
                    <a:lnTo>
                      <a:pt x="438" y="637"/>
                    </a:lnTo>
                    <a:lnTo>
                      <a:pt x="438" y="630"/>
                    </a:lnTo>
                    <a:lnTo>
                      <a:pt x="446" y="630"/>
                    </a:lnTo>
                    <a:lnTo>
                      <a:pt x="446" y="625"/>
                    </a:lnTo>
                    <a:lnTo>
                      <a:pt x="456" y="625"/>
                    </a:lnTo>
                    <a:lnTo>
                      <a:pt x="456" y="620"/>
                    </a:lnTo>
                    <a:lnTo>
                      <a:pt x="471" y="620"/>
                    </a:lnTo>
                    <a:lnTo>
                      <a:pt x="471" y="615"/>
                    </a:lnTo>
                    <a:lnTo>
                      <a:pt x="479" y="615"/>
                    </a:lnTo>
                    <a:lnTo>
                      <a:pt x="479" y="610"/>
                    </a:lnTo>
                    <a:lnTo>
                      <a:pt x="491" y="610"/>
                    </a:lnTo>
                    <a:lnTo>
                      <a:pt x="491" y="602"/>
                    </a:lnTo>
                    <a:lnTo>
                      <a:pt x="501" y="602"/>
                    </a:lnTo>
                    <a:lnTo>
                      <a:pt x="501" y="595"/>
                    </a:lnTo>
                    <a:lnTo>
                      <a:pt x="511" y="595"/>
                    </a:lnTo>
                    <a:lnTo>
                      <a:pt x="511" y="589"/>
                    </a:lnTo>
                    <a:lnTo>
                      <a:pt x="519" y="589"/>
                    </a:lnTo>
                    <a:lnTo>
                      <a:pt x="519" y="582"/>
                    </a:lnTo>
                    <a:lnTo>
                      <a:pt x="539" y="582"/>
                    </a:lnTo>
                    <a:lnTo>
                      <a:pt x="539" y="574"/>
                    </a:lnTo>
                    <a:lnTo>
                      <a:pt x="547" y="574"/>
                    </a:lnTo>
                    <a:lnTo>
                      <a:pt x="547" y="569"/>
                    </a:lnTo>
                    <a:lnTo>
                      <a:pt x="562" y="569"/>
                    </a:lnTo>
                    <a:lnTo>
                      <a:pt x="562" y="562"/>
                    </a:lnTo>
                    <a:lnTo>
                      <a:pt x="572" y="562"/>
                    </a:lnTo>
                    <a:lnTo>
                      <a:pt x="572" y="554"/>
                    </a:lnTo>
                    <a:lnTo>
                      <a:pt x="582" y="554"/>
                    </a:lnTo>
                    <a:lnTo>
                      <a:pt x="582" y="549"/>
                    </a:lnTo>
                    <a:lnTo>
                      <a:pt x="599" y="549"/>
                    </a:lnTo>
                    <a:lnTo>
                      <a:pt x="599" y="544"/>
                    </a:lnTo>
                    <a:lnTo>
                      <a:pt x="615" y="544"/>
                    </a:lnTo>
                    <a:lnTo>
                      <a:pt x="615" y="539"/>
                    </a:lnTo>
                    <a:lnTo>
                      <a:pt x="627" y="539"/>
                    </a:lnTo>
                    <a:lnTo>
                      <a:pt x="627" y="531"/>
                    </a:lnTo>
                    <a:lnTo>
                      <a:pt x="635" y="531"/>
                    </a:lnTo>
                    <a:lnTo>
                      <a:pt x="635" y="526"/>
                    </a:lnTo>
                    <a:lnTo>
                      <a:pt x="645" y="526"/>
                    </a:lnTo>
                    <a:lnTo>
                      <a:pt x="645" y="521"/>
                    </a:lnTo>
                    <a:lnTo>
                      <a:pt x="657" y="521"/>
                    </a:lnTo>
                    <a:lnTo>
                      <a:pt x="657" y="516"/>
                    </a:lnTo>
                    <a:lnTo>
                      <a:pt x="665" y="516"/>
                    </a:lnTo>
                    <a:lnTo>
                      <a:pt x="665" y="511"/>
                    </a:lnTo>
                    <a:lnTo>
                      <a:pt x="673" y="511"/>
                    </a:lnTo>
                    <a:lnTo>
                      <a:pt x="673" y="506"/>
                    </a:lnTo>
                    <a:lnTo>
                      <a:pt x="688" y="506"/>
                    </a:lnTo>
                    <a:lnTo>
                      <a:pt x="688" y="499"/>
                    </a:lnTo>
                    <a:lnTo>
                      <a:pt x="703" y="499"/>
                    </a:lnTo>
                    <a:lnTo>
                      <a:pt x="703" y="494"/>
                    </a:lnTo>
                    <a:lnTo>
                      <a:pt x="715" y="494"/>
                    </a:lnTo>
                    <a:lnTo>
                      <a:pt x="715" y="489"/>
                    </a:lnTo>
                    <a:lnTo>
                      <a:pt x="728" y="489"/>
                    </a:lnTo>
                    <a:lnTo>
                      <a:pt x="728" y="481"/>
                    </a:lnTo>
                    <a:lnTo>
                      <a:pt x="743" y="481"/>
                    </a:lnTo>
                    <a:lnTo>
                      <a:pt x="743" y="474"/>
                    </a:lnTo>
                    <a:lnTo>
                      <a:pt x="758" y="474"/>
                    </a:lnTo>
                    <a:lnTo>
                      <a:pt x="758" y="461"/>
                    </a:lnTo>
                    <a:lnTo>
                      <a:pt x="776" y="461"/>
                    </a:lnTo>
                    <a:lnTo>
                      <a:pt x="776" y="456"/>
                    </a:lnTo>
                    <a:lnTo>
                      <a:pt x="789" y="456"/>
                    </a:lnTo>
                    <a:lnTo>
                      <a:pt x="789" y="446"/>
                    </a:lnTo>
                    <a:lnTo>
                      <a:pt x="799" y="446"/>
                    </a:lnTo>
                    <a:lnTo>
                      <a:pt x="799" y="441"/>
                    </a:lnTo>
                    <a:lnTo>
                      <a:pt x="814" y="441"/>
                    </a:lnTo>
                    <a:lnTo>
                      <a:pt x="814" y="433"/>
                    </a:lnTo>
                    <a:lnTo>
                      <a:pt x="839" y="433"/>
                    </a:lnTo>
                    <a:lnTo>
                      <a:pt x="839" y="426"/>
                    </a:lnTo>
                    <a:lnTo>
                      <a:pt x="849" y="426"/>
                    </a:lnTo>
                    <a:lnTo>
                      <a:pt x="849" y="418"/>
                    </a:lnTo>
                    <a:lnTo>
                      <a:pt x="867" y="418"/>
                    </a:lnTo>
                    <a:lnTo>
                      <a:pt x="867" y="411"/>
                    </a:lnTo>
                    <a:lnTo>
                      <a:pt x="892" y="411"/>
                    </a:lnTo>
                    <a:lnTo>
                      <a:pt x="892" y="400"/>
                    </a:lnTo>
                    <a:lnTo>
                      <a:pt x="902" y="400"/>
                    </a:lnTo>
                    <a:lnTo>
                      <a:pt x="902" y="395"/>
                    </a:lnTo>
                    <a:lnTo>
                      <a:pt x="922" y="395"/>
                    </a:lnTo>
                    <a:lnTo>
                      <a:pt x="922" y="393"/>
                    </a:lnTo>
                    <a:lnTo>
                      <a:pt x="935" y="393"/>
                    </a:lnTo>
                    <a:lnTo>
                      <a:pt x="935" y="388"/>
                    </a:lnTo>
                    <a:lnTo>
                      <a:pt x="945" y="388"/>
                    </a:lnTo>
                    <a:lnTo>
                      <a:pt x="945" y="383"/>
                    </a:lnTo>
                    <a:lnTo>
                      <a:pt x="952" y="383"/>
                    </a:lnTo>
                    <a:lnTo>
                      <a:pt x="952" y="378"/>
                    </a:lnTo>
                    <a:lnTo>
                      <a:pt x="962" y="378"/>
                    </a:lnTo>
                    <a:lnTo>
                      <a:pt x="962" y="370"/>
                    </a:lnTo>
                    <a:lnTo>
                      <a:pt x="972" y="370"/>
                    </a:lnTo>
                    <a:lnTo>
                      <a:pt x="972" y="363"/>
                    </a:lnTo>
                    <a:lnTo>
                      <a:pt x="988" y="363"/>
                    </a:lnTo>
                    <a:lnTo>
                      <a:pt x="988" y="358"/>
                    </a:lnTo>
                    <a:lnTo>
                      <a:pt x="1000" y="358"/>
                    </a:lnTo>
                    <a:lnTo>
                      <a:pt x="1008" y="358"/>
                    </a:lnTo>
                    <a:lnTo>
                      <a:pt x="1008" y="350"/>
                    </a:lnTo>
                    <a:lnTo>
                      <a:pt x="1023" y="350"/>
                    </a:lnTo>
                    <a:lnTo>
                      <a:pt x="1023" y="345"/>
                    </a:lnTo>
                    <a:lnTo>
                      <a:pt x="1035" y="345"/>
                    </a:lnTo>
                    <a:lnTo>
                      <a:pt x="1035" y="340"/>
                    </a:lnTo>
                    <a:lnTo>
                      <a:pt x="1041" y="340"/>
                    </a:lnTo>
                    <a:lnTo>
                      <a:pt x="1041" y="332"/>
                    </a:lnTo>
                    <a:lnTo>
                      <a:pt x="1051" y="332"/>
                    </a:lnTo>
                    <a:lnTo>
                      <a:pt x="1051" y="327"/>
                    </a:lnTo>
                    <a:lnTo>
                      <a:pt x="1061" y="327"/>
                    </a:lnTo>
                    <a:lnTo>
                      <a:pt x="1061" y="320"/>
                    </a:lnTo>
                    <a:lnTo>
                      <a:pt x="1073" y="320"/>
                    </a:lnTo>
                    <a:lnTo>
                      <a:pt x="1076" y="320"/>
                    </a:lnTo>
                    <a:lnTo>
                      <a:pt x="1076" y="312"/>
                    </a:lnTo>
                    <a:lnTo>
                      <a:pt x="1093" y="312"/>
                    </a:lnTo>
                    <a:lnTo>
                      <a:pt x="1093" y="305"/>
                    </a:lnTo>
                    <a:lnTo>
                      <a:pt x="1109" y="305"/>
                    </a:lnTo>
                    <a:lnTo>
                      <a:pt x="1109" y="300"/>
                    </a:lnTo>
                    <a:lnTo>
                      <a:pt x="1119" y="300"/>
                    </a:lnTo>
                    <a:lnTo>
                      <a:pt x="1119" y="295"/>
                    </a:lnTo>
                    <a:lnTo>
                      <a:pt x="1131" y="295"/>
                    </a:lnTo>
                    <a:lnTo>
                      <a:pt x="1141" y="295"/>
                    </a:lnTo>
                    <a:lnTo>
                      <a:pt x="1141" y="287"/>
                    </a:lnTo>
                    <a:lnTo>
                      <a:pt x="1149" y="287"/>
                    </a:lnTo>
                    <a:lnTo>
                      <a:pt x="1149" y="282"/>
                    </a:lnTo>
                    <a:lnTo>
                      <a:pt x="1159" y="282"/>
                    </a:lnTo>
                    <a:lnTo>
                      <a:pt x="1159" y="277"/>
                    </a:lnTo>
                    <a:lnTo>
                      <a:pt x="1169" y="277"/>
                    </a:lnTo>
                    <a:lnTo>
                      <a:pt x="1169" y="272"/>
                    </a:lnTo>
                    <a:lnTo>
                      <a:pt x="1194" y="272"/>
                    </a:lnTo>
                    <a:lnTo>
                      <a:pt x="1194" y="264"/>
                    </a:lnTo>
                    <a:lnTo>
                      <a:pt x="1207" y="264"/>
                    </a:lnTo>
                    <a:lnTo>
                      <a:pt x="1207" y="259"/>
                    </a:lnTo>
                    <a:lnTo>
                      <a:pt x="1219" y="259"/>
                    </a:lnTo>
                    <a:lnTo>
                      <a:pt x="1219" y="252"/>
                    </a:lnTo>
                    <a:lnTo>
                      <a:pt x="1227" y="252"/>
                    </a:lnTo>
                    <a:lnTo>
                      <a:pt x="1227" y="247"/>
                    </a:lnTo>
                    <a:lnTo>
                      <a:pt x="1242" y="247"/>
                    </a:lnTo>
                    <a:lnTo>
                      <a:pt x="1242" y="242"/>
                    </a:lnTo>
                    <a:lnTo>
                      <a:pt x="1255" y="242"/>
                    </a:lnTo>
                    <a:lnTo>
                      <a:pt x="1255" y="237"/>
                    </a:lnTo>
                    <a:lnTo>
                      <a:pt x="1267" y="237"/>
                    </a:lnTo>
                    <a:lnTo>
                      <a:pt x="1267" y="232"/>
                    </a:lnTo>
                    <a:lnTo>
                      <a:pt x="1280" y="232"/>
                    </a:lnTo>
                    <a:lnTo>
                      <a:pt x="1280" y="224"/>
                    </a:lnTo>
                    <a:lnTo>
                      <a:pt x="1293" y="224"/>
                    </a:lnTo>
                    <a:lnTo>
                      <a:pt x="1293" y="219"/>
                    </a:lnTo>
                    <a:lnTo>
                      <a:pt x="1308" y="219"/>
                    </a:lnTo>
                    <a:lnTo>
                      <a:pt x="1308" y="214"/>
                    </a:lnTo>
                    <a:lnTo>
                      <a:pt x="1318" y="214"/>
                    </a:lnTo>
                    <a:lnTo>
                      <a:pt x="1318" y="209"/>
                    </a:lnTo>
                    <a:lnTo>
                      <a:pt x="1330" y="209"/>
                    </a:lnTo>
                    <a:lnTo>
                      <a:pt x="1330" y="204"/>
                    </a:lnTo>
                    <a:lnTo>
                      <a:pt x="1353" y="204"/>
                    </a:lnTo>
                    <a:lnTo>
                      <a:pt x="1353" y="199"/>
                    </a:lnTo>
                    <a:lnTo>
                      <a:pt x="1368" y="199"/>
                    </a:lnTo>
                    <a:lnTo>
                      <a:pt x="1378" y="199"/>
                    </a:lnTo>
                    <a:lnTo>
                      <a:pt x="1378" y="194"/>
                    </a:lnTo>
                    <a:lnTo>
                      <a:pt x="1403" y="194"/>
                    </a:lnTo>
                    <a:lnTo>
                      <a:pt x="1403" y="189"/>
                    </a:lnTo>
                    <a:lnTo>
                      <a:pt x="1421" y="189"/>
                    </a:lnTo>
                    <a:lnTo>
                      <a:pt x="1421" y="181"/>
                    </a:lnTo>
                    <a:lnTo>
                      <a:pt x="1441" y="181"/>
                    </a:lnTo>
                    <a:lnTo>
                      <a:pt x="1441" y="176"/>
                    </a:lnTo>
                    <a:lnTo>
                      <a:pt x="1454" y="176"/>
                    </a:lnTo>
                    <a:lnTo>
                      <a:pt x="1464" y="176"/>
                    </a:lnTo>
                    <a:lnTo>
                      <a:pt x="1464" y="166"/>
                    </a:lnTo>
                    <a:lnTo>
                      <a:pt x="1482" y="166"/>
                    </a:lnTo>
                    <a:lnTo>
                      <a:pt x="1482" y="161"/>
                    </a:lnTo>
                    <a:lnTo>
                      <a:pt x="1499" y="161"/>
                    </a:lnTo>
                    <a:lnTo>
                      <a:pt x="1507" y="161"/>
                    </a:lnTo>
                    <a:lnTo>
                      <a:pt x="1507" y="151"/>
                    </a:lnTo>
                    <a:lnTo>
                      <a:pt x="1519" y="151"/>
                    </a:lnTo>
                    <a:lnTo>
                      <a:pt x="1519" y="148"/>
                    </a:lnTo>
                    <a:lnTo>
                      <a:pt x="1535" y="148"/>
                    </a:lnTo>
                    <a:lnTo>
                      <a:pt x="1535" y="136"/>
                    </a:lnTo>
                    <a:lnTo>
                      <a:pt x="1557" y="136"/>
                    </a:lnTo>
                    <a:lnTo>
                      <a:pt x="1557" y="131"/>
                    </a:lnTo>
                    <a:lnTo>
                      <a:pt x="1582" y="131"/>
                    </a:lnTo>
                    <a:lnTo>
                      <a:pt x="1582" y="126"/>
                    </a:lnTo>
                    <a:lnTo>
                      <a:pt x="1600" y="126"/>
                    </a:lnTo>
                    <a:lnTo>
                      <a:pt x="1608" y="126"/>
                    </a:lnTo>
                    <a:lnTo>
                      <a:pt x="1608" y="118"/>
                    </a:lnTo>
                    <a:lnTo>
                      <a:pt x="1618" y="118"/>
                    </a:lnTo>
                    <a:lnTo>
                      <a:pt x="1628" y="118"/>
                    </a:lnTo>
                    <a:lnTo>
                      <a:pt x="1628" y="111"/>
                    </a:lnTo>
                    <a:lnTo>
                      <a:pt x="1640" y="111"/>
                    </a:lnTo>
                    <a:lnTo>
                      <a:pt x="1640" y="103"/>
                    </a:lnTo>
                    <a:lnTo>
                      <a:pt x="1648" y="103"/>
                    </a:lnTo>
                    <a:lnTo>
                      <a:pt x="1648" y="98"/>
                    </a:lnTo>
                    <a:lnTo>
                      <a:pt x="1658" y="98"/>
                    </a:lnTo>
                    <a:lnTo>
                      <a:pt x="1658" y="90"/>
                    </a:lnTo>
                    <a:lnTo>
                      <a:pt x="1673" y="90"/>
                    </a:lnTo>
                    <a:lnTo>
                      <a:pt x="1673" y="83"/>
                    </a:lnTo>
                    <a:lnTo>
                      <a:pt x="1693" y="83"/>
                    </a:lnTo>
                    <a:lnTo>
                      <a:pt x="1693" y="78"/>
                    </a:lnTo>
                    <a:lnTo>
                      <a:pt x="1711" y="78"/>
                    </a:lnTo>
                    <a:lnTo>
                      <a:pt x="1711" y="73"/>
                    </a:lnTo>
                    <a:lnTo>
                      <a:pt x="1734" y="73"/>
                    </a:lnTo>
                    <a:lnTo>
                      <a:pt x="1734" y="68"/>
                    </a:lnTo>
                    <a:lnTo>
                      <a:pt x="1754" y="68"/>
                    </a:lnTo>
                    <a:lnTo>
                      <a:pt x="1754" y="58"/>
                    </a:lnTo>
                    <a:lnTo>
                      <a:pt x="1779" y="58"/>
                    </a:lnTo>
                    <a:lnTo>
                      <a:pt x="1779" y="53"/>
                    </a:lnTo>
                    <a:lnTo>
                      <a:pt x="1787" y="53"/>
                    </a:lnTo>
                    <a:lnTo>
                      <a:pt x="1787" y="45"/>
                    </a:lnTo>
                    <a:lnTo>
                      <a:pt x="1842" y="45"/>
                    </a:lnTo>
                    <a:lnTo>
                      <a:pt x="1842" y="37"/>
                    </a:lnTo>
                    <a:lnTo>
                      <a:pt x="1867" y="37"/>
                    </a:lnTo>
                    <a:lnTo>
                      <a:pt x="1867" y="27"/>
                    </a:lnTo>
                    <a:lnTo>
                      <a:pt x="1887" y="27"/>
                    </a:lnTo>
                    <a:lnTo>
                      <a:pt x="1887" y="22"/>
                    </a:lnTo>
                    <a:lnTo>
                      <a:pt x="1897" y="22"/>
                    </a:lnTo>
                    <a:lnTo>
                      <a:pt x="1897" y="15"/>
                    </a:lnTo>
                    <a:lnTo>
                      <a:pt x="1925" y="15"/>
                    </a:lnTo>
                    <a:lnTo>
                      <a:pt x="1925" y="10"/>
                    </a:lnTo>
                    <a:lnTo>
                      <a:pt x="1943" y="10"/>
                    </a:lnTo>
                    <a:lnTo>
                      <a:pt x="1943" y="5"/>
                    </a:lnTo>
                    <a:lnTo>
                      <a:pt x="1950" y="5"/>
                    </a:lnTo>
                    <a:lnTo>
                      <a:pt x="1950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55"/>
              <p:cNvSpPr>
                <a:spLocks/>
              </p:cNvSpPr>
              <p:nvPr/>
            </p:nvSpPr>
            <p:spPr bwMode="auto">
              <a:xfrm>
                <a:off x="5523047" y="3170694"/>
                <a:ext cx="2057100" cy="880710"/>
              </a:xfrm>
              <a:custGeom>
                <a:avLst/>
                <a:gdLst>
                  <a:gd name="T0" fmla="*/ 10 w 1948"/>
                  <a:gd name="T1" fmla="*/ 821 h 834"/>
                  <a:gd name="T2" fmla="*/ 28 w 1948"/>
                  <a:gd name="T3" fmla="*/ 804 h 834"/>
                  <a:gd name="T4" fmla="*/ 51 w 1948"/>
                  <a:gd name="T5" fmla="*/ 786 h 834"/>
                  <a:gd name="T6" fmla="*/ 78 w 1948"/>
                  <a:gd name="T7" fmla="*/ 774 h 834"/>
                  <a:gd name="T8" fmla="*/ 104 w 1948"/>
                  <a:gd name="T9" fmla="*/ 758 h 834"/>
                  <a:gd name="T10" fmla="*/ 124 w 1948"/>
                  <a:gd name="T11" fmla="*/ 746 h 834"/>
                  <a:gd name="T12" fmla="*/ 144 w 1948"/>
                  <a:gd name="T13" fmla="*/ 731 h 834"/>
                  <a:gd name="T14" fmla="*/ 167 w 1948"/>
                  <a:gd name="T15" fmla="*/ 713 h 834"/>
                  <a:gd name="T16" fmla="*/ 184 w 1948"/>
                  <a:gd name="T17" fmla="*/ 698 h 834"/>
                  <a:gd name="T18" fmla="*/ 207 w 1948"/>
                  <a:gd name="T19" fmla="*/ 678 h 834"/>
                  <a:gd name="T20" fmla="*/ 242 w 1948"/>
                  <a:gd name="T21" fmla="*/ 665 h 834"/>
                  <a:gd name="T22" fmla="*/ 280 w 1948"/>
                  <a:gd name="T23" fmla="*/ 650 h 834"/>
                  <a:gd name="T24" fmla="*/ 303 w 1948"/>
                  <a:gd name="T25" fmla="*/ 640 h 834"/>
                  <a:gd name="T26" fmla="*/ 323 w 1948"/>
                  <a:gd name="T27" fmla="*/ 627 h 834"/>
                  <a:gd name="T28" fmla="*/ 351 w 1948"/>
                  <a:gd name="T29" fmla="*/ 615 h 834"/>
                  <a:gd name="T30" fmla="*/ 368 w 1948"/>
                  <a:gd name="T31" fmla="*/ 602 h 834"/>
                  <a:gd name="T32" fmla="*/ 381 w 1948"/>
                  <a:gd name="T33" fmla="*/ 582 h 834"/>
                  <a:gd name="T34" fmla="*/ 403 w 1948"/>
                  <a:gd name="T35" fmla="*/ 572 h 834"/>
                  <a:gd name="T36" fmla="*/ 429 w 1948"/>
                  <a:gd name="T37" fmla="*/ 552 h 834"/>
                  <a:gd name="T38" fmla="*/ 449 w 1948"/>
                  <a:gd name="T39" fmla="*/ 539 h 834"/>
                  <a:gd name="T40" fmla="*/ 471 w 1948"/>
                  <a:gd name="T41" fmla="*/ 521 h 834"/>
                  <a:gd name="T42" fmla="*/ 494 w 1948"/>
                  <a:gd name="T43" fmla="*/ 509 h 834"/>
                  <a:gd name="T44" fmla="*/ 519 w 1948"/>
                  <a:gd name="T45" fmla="*/ 491 h 834"/>
                  <a:gd name="T46" fmla="*/ 537 w 1948"/>
                  <a:gd name="T47" fmla="*/ 479 h 834"/>
                  <a:gd name="T48" fmla="*/ 570 w 1948"/>
                  <a:gd name="T49" fmla="*/ 458 h 834"/>
                  <a:gd name="T50" fmla="*/ 587 w 1948"/>
                  <a:gd name="T51" fmla="*/ 441 h 834"/>
                  <a:gd name="T52" fmla="*/ 618 w 1948"/>
                  <a:gd name="T53" fmla="*/ 426 h 834"/>
                  <a:gd name="T54" fmla="*/ 638 w 1948"/>
                  <a:gd name="T55" fmla="*/ 408 h 834"/>
                  <a:gd name="T56" fmla="*/ 658 w 1948"/>
                  <a:gd name="T57" fmla="*/ 390 h 834"/>
                  <a:gd name="T58" fmla="*/ 683 w 1948"/>
                  <a:gd name="T59" fmla="*/ 373 h 834"/>
                  <a:gd name="T60" fmla="*/ 718 w 1948"/>
                  <a:gd name="T61" fmla="*/ 360 h 834"/>
                  <a:gd name="T62" fmla="*/ 754 w 1948"/>
                  <a:gd name="T63" fmla="*/ 353 h 834"/>
                  <a:gd name="T64" fmla="*/ 779 w 1948"/>
                  <a:gd name="T65" fmla="*/ 332 h 834"/>
                  <a:gd name="T66" fmla="*/ 797 w 1948"/>
                  <a:gd name="T67" fmla="*/ 317 h 834"/>
                  <a:gd name="T68" fmla="*/ 850 w 1948"/>
                  <a:gd name="T69" fmla="*/ 310 h 834"/>
                  <a:gd name="T70" fmla="*/ 875 w 1948"/>
                  <a:gd name="T71" fmla="*/ 297 h 834"/>
                  <a:gd name="T72" fmla="*/ 940 w 1948"/>
                  <a:gd name="T73" fmla="*/ 290 h 834"/>
                  <a:gd name="T74" fmla="*/ 986 w 1948"/>
                  <a:gd name="T75" fmla="*/ 272 h 834"/>
                  <a:gd name="T76" fmla="*/ 1023 w 1948"/>
                  <a:gd name="T77" fmla="*/ 259 h 834"/>
                  <a:gd name="T78" fmla="*/ 1056 w 1948"/>
                  <a:gd name="T79" fmla="*/ 247 h 834"/>
                  <a:gd name="T80" fmla="*/ 1097 w 1948"/>
                  <a:gd name="T81" fmla="*/ 232 h 834"/>
                  <a:gd name="T82" fmla="*/ 1167 w 1948"/>
                  <a:gd name="T83" fmla="*/ 216 h 834"/>
                  <a:gd name="T84" fmla="*/ 1200 w 1948"/>
                  <a:gd name="T85" fmla="*/ 201 h 834"/>
                  <a:gd name="T86" fmla="*/ 1230 w 1948"/>
                  <a:gd name="T87" fmla="*/ 189 h 834"/>
                  <a:gd name="T88" fmla="*/ 1255 w 1948"/>
                  <a:gd name="T89" fmla="*/ 176 h 834"/>
                  <a:gd name="T90" fmla="*/ 1301 w 1948"/>
                  <a:gd name="T91" fmla="*/ 169 h 834"/>
                  <a:gd name="T92" fmla="*/ 1321 w 1948"/>
                  <a:gd name="T93" fmla="*/ 159 h 834"/>
                  <a:gd name="T94" fmla="*/ 1346 w 1948"/>
                  <a:gd name="T95" fmla="*/ 146 h 834"/>
                  <a:gd name="T96" fmla="*/ 1454 w 1948"/>
                  <a:gd name="T97" fmla="*/ 128 h 834"/>
                  <a:gd name="T98" fmla="*/ 1517 w 1948"/>
                  <a:gd name="T99" fmla="*/ 116 h 834"/>
                  <a:gd name="T100" fmla="*/ 1565 w 1948"/>
                  <a:gd name="T101" fmla="*/ 101 h 834"/>
                  <a:gd name="T102" fmla="*/ 1598 w 1948"/>
                  <a:gd name="T103" fmla="*/ 90 h 834"/>
                  <a:gd name="T104" fmla="*/ 1648 w 1948"/>
                  <a:gd name="T105" fmla="*/ 75 h 834"/>
                  <a:gd name="T106" fmla="*/ 1681 w 1948"/>
                  <a:gd name="T107" fmla="*/ 58 h 834"/>
                  <a:gd name="T108" fmla="*/ 1714 w 1948"/>
                  <a:gd name="T109" fmla="*/ 38 h 834"/>
                  <a:gd name="T110" fmla="*/ 1787 w 1948"/>
                  <a:gd name="T111" fmla="*/ 25 h 834"/>
                  <a:gd name="T112" fmla="*/ 1855 w 1948"/>
                  <a:gd name="T113" fmla="*/ 17 h 834"/>
                  <a:gd name="T114" fmla="*/ 1948 w 1948"/>
                  <a:gd name="T115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8" h="834">
                    <a:moveTo>
                      <a:pt x="0" y="834"/>
                    </a:moveTo>
                    <a:lnTo>
                      <a:pt x="0" y="829"/>
                    </a:lnTo>
                    <a:lnTo>
                      <a:pt x="10" y="829"/>
                    </a:lnTo>
                    <a:lnTo>
                      <a:pt x="10" y="821"/>
                    </a:lnTo>
                    <a:lnTo>
                      <a:pt x="15" y="821"/>
                    </a:lnTo>
                    <a:lnTo>
                      <a:pt x="15" y="814"/>
                    </a:lnTo>
                    <a:lnTo>
                      <a:pt x="28" y="814"/>
                    </a:lnTo>
                    <a:lnTo>
                      <a:pt x="28" y="804"/>
                    </a:lnTo>
                    <a:lnTo>
                      <a:pt x="41" y="804"/>
                    </a:lnTo>
                    <a:lnTo>
                      <a:pt x="41" y="796"/>
                    </a:lnTo>
                    <a:lnTo>
                      <a:pt x="51" y="796"/>
                    </a:lnTo>
                    <a:lnTo>
                      <a:pt x="51" y="786"/>
                    </a:lnTo>
                    <a:lnTo>
                      <a:pt x="66" y="786"/>
                    </a:lnTo>
                    <a:lnTo>
                      <a:pt x="66" y="779"/>
                    </a:lnTo>
                    <a:lnTo>
                      <a:pt x="78" y="779"/>
                    </a:lnTo>
                    <a:lnTo>
                      <a:pt x="78" y="774"/>
                    </a:lnTo>
                    <a:lnTo>
                      <a:pt x="93" y="774"/>
                    </a:lnTo>
                    <a:lnTo>
                      <a:pt x="93" y="766"/>
                    </a:lnTo>
                    <a:lnTo>
                      <a:pt x="104" y="766"/>
                    </a:lnTo>
                    <a:lnTo>
                      <a:pt x="104" y="758"/>
                    </a:lnTo>
                    <a:lnTo>
                      <a:pt x="116" y="758"/>
                    </a:lnTo>
                    <a:lnTo>
                      <a:pt x="116" y="751"/>
                    </a:lnTo>
                    <a:lnTo>
                      <a:pt x="124" y="751"/>
                    </a:lnTo>
                    <a:lnTo>
                      <a:pt x="124" y="746"/>
                    </a:lnTo>
                    <a:lnTo>
                      <a:pt x="134" y="746"/>
                    </a:lnTo>
                    <a:lnTo>
                      <a:pt x="134" y="738"/>
                    </a:lnTo>
                    <a:lnTo>
                      <a:pt x="144" y="738"/>
                    </a:lnTo>
                    <a:lnTo>
                      <a:pt x="144" y="731"/>
                    </a:lnTo>
                    <a:lnTo>
                      <a:pt x="156" y="731"/>
                    </a:lnTo>
                    <a:lnTo>
                      <a:pt x="156" y="723"/>
                    </a:lnTo>
                    <a:lnTo>
                      <a:pt x="167" y="723"/>
                    </a:lnTo>
                    <a:lnTo>
                      <a:pt x="167" y="713"/>
                    </a:lnTo>
                    <a:lnTo>
                      <a:pt x="174" y="713"/>
                    </a:lnTo>
                    <a:lnTo>
                      <a:pt x="174" y="705"/>
                    </a:lnTo>
                    <a:lnTo>
                      <a:pt x="184" y="705"/>
                    </a:lnTo>
                    <a:lnTo>
                      <a:pt x="184" y="698"/>
                    </a:lnTo>
                    <a:lnTo>
                      <a:pt x="194" y="698"/>
                    </a:lnTo>
                    <a:lnTo>
                      <a:pt x="194" y="688"/>
                    </a:lnTo>
                    <a:lnTo>
                      <a:pt x="207" y="688"/>
                    </a:lnTo>
                    <a:lnTo>
                      <a:pt x="207" y="678"/>
                    </a:lnTo>
                    <a:lnTo>
                      <a:pt x="214" y="678"/>
                    </a:lnTo>
                    <a:lnTo>
                      <a:pt x="214" y="673"/>
                    </a:lnTo>
                    <a:lnTo>
                      <a:pt x="242" y="673"/>
                    </a:lnTo>
                    <a:lnTo>
                      <a:pt x="242" y="665"/>
                    </a:lnTo>
                    <a:lnTo>
                      <a:pt x="270" y="665"/>
                    </a:lnTo>
                    <a:lnTo>
                      <a:pt x="270" y="655"/>
                    </a:lnTo>
                    <a:lnTo>
                      <a:pt x="280" y="655"/>
                    </a:lnTo>
                    <a:lnTo>
                      <a:pt x="280" y="650"/>
                    </a:lnTo>
                    <a:lnTo>
                      <a:pt x="293" y="650"/>
                    </a:lnTo>
                    <a:lnTo>
                      <a:pt x="293" y="648"/>
                    </a:lnTo>
                    <a:lnTo>
                      <a:pt x="303" y="648"/>
                    </a:lnTo>
                    <a:lnTo>
                      <a:pt x="303" y="640"/>
                    </a:lnTo>
                    <a:lnTo>
                      <a:pt x="313" y="640"/>
                    </a:lnTo>
                    <a:lnTo>
                      <a:pt x="313" y="635"/>
                    </a:lnTo>
                    <a:lnTo>
                      <a:pt x="323" y="635"/>
                    </a:lnTo>
                    <a:lnTo>
                      <a:pt x="323" y="627"/>
                    </a:lnTo>
                    <a:lnTo>
                      <a:pt x="343" y="627"/>
                    </a:lnTo>
                    <a:lnTo>
                      <a:pt x="343" y="622"/>
                    </a:lnTo>
                    <a:lnTo>
                      <a:pt x="351" y="622"/>
                    </a:lnTo>
                    <a:lnTo>
                      <a:pt x="351" y="615"/>
                    </a:lnTo>
                    <a:lnTo>
                      <a:pt x="361" y="615"/>
                    </a:lnTo>
                    <a:lnTo>
                      <a:pt x="361" y="610"/>
                    </a:lnTo>
                    <a:lnTo>
                      <a:pt x="368" y="610"/>
                    </a:lnTo>
                    <a:lnTo>
                      <a:pt x="368" y="602"/>
                    </a:lnTo>
                    <a:lnTo>
                      <a:pt x="373" y="602"/>
                    </a:lnTo>
                    <a:lnTo>
                      <a:pt x="373" y="592"/>
                    </a:lnTo>
                    <a:lnTo>
                      <a:pt x="381" y="592"/>
                    </a:lnTo>
                    <a:lnTo>
                      <a:pt x="381" y="582"/>
                    </a:lnTo>
                    <a:lnTo>
                      <a:pt x="386" y="582"/>
                    </a:lnTo>
                    <a:lnTo>
                      <a:pt x="386" y="572"/>
                    </a:lnTo>
                    <a:lnTo>
                      <a:pt x="393" y="572"/>
                    </a:lnTo>
                    <a:lnTo>
                      <a:pt x="403" y="572"/>
                    </a:lnTo>
                    <a:lnTo>
                      <a:pt x="403" y="559"/>
                    </a:lnTo>
                    <a:lnTo>
                      <a:pt x="411" y="559"/>
                    </a:lnTo>
                    <a:lnTo>
                      <a:pt x="411" y="552"/>
                    </a:lnTo>
                    <a:lnTo>
                      <a:pt x="429" y="552"/>
                    </a:lnTo>
                    <a:lnTo>
                      <a:pt x="429" y="547"/>
                    </a:lnTo>
                    <a:lnTo>
                      <a:pt x="436" y="547"/>
                    </a:lnTo>
                    <a:lnTo>
                      <a:pt x="436" y="539"/>
                    </a:lnTo>
                    <a:lnTo>
                      <a:pt x="449" y="539"/>
                    </a:lnTo>
                    <a:lnTo>
                      <a:pt x="449" y="529"/>
                    </a:lnTo>
                    <a:lnTo>
                      <a:pt x="459" y="529"/>
                    </a:lnTo>
                    <a:lnTo>
                      <a:pt x="459" y="521"/>
                    </a:lnTo>
                    <a:lnTo>
                      <a:pt x="471" y="521"/>
                    </a:lnTo>
                    <a:lnTo>
                      <a:pt x="471" y="516"/>
                    </a:lnTo>
                    <a:lnTo>
                      <a:pt x="479" y="516"/>
                    </a:lnTo>
                    <a:lnTo>
                      <a:pt x="479" y="509"/>
                    </a:lnTo>
                    <a:lnTo>
                      <a:pt x="494" y="509"/>
                    </a:lnTo>
                    <a:lnTo>
                      <a:pt x="502" y="509"/>
                    </a:lnTo>
                    <a:lnTo>
                      <a:pt x="502" y="499"/>
                    </a:lnTo>
                    <a:lnTo>
                      <a:pt x="519" y="499"/>
                    </a:lnTo>
                    <a:lnTo>
                      <a:pt x="519" y="491"/>
                    </a:lnTo>
                    <a:lnTo>
                      <a:pt x="524" y="491"/>
                    </a:lnTo>
                    <a:lnTo>
                      <a:pt x="524" y="484"/>
                    </a:lnTo>
                    <a:lnTo>
                      <a:pt x="524" y="479"/>
                    </a:lnTo>
                    <a:lnTo>
                      <a:pt x="537" y="479"/>
                    </a:lnTo>
                    <a:lnTo>
                      <a:pt x="537" y="464"/>
                    </a:lnTo>
                    <a:lnTo>
                      <a:pt x="552" y="464"/>
                    </a:lnTo>
                    <a:lnTo>
                      <a:pt x="552" y="458"/>
                    </a:lnTo>
                    <a:lnTo>
                      <a:pt x="570" y="458"/>
                    </a:lnTo>
                    <a:lnTo>
                      <a:pt x="570" y="448"/>
                    </a:lnTo>
                    <a:lnTo>
                      <a:pt x="577" y="448"/>
                    </a:lnTo>
                    <a:lnTo>
                      <a:pt x="577" y="441"/>
                    </a:lnTo>
                    <a:lnTo>
                      <a:pt x="587" y="441"/>
                    </a:lnTo>
                    <a:lnTo>
                      <a:pt x="587" y="433"/>
                    </a:lnTo>
                    <a:lnTo>
                      <a:pt x="603" y="433"/>
                    </a:lnTo>
                    <a:lnTo>
                      <a:pt x="603" y="426"/>
                    </a:lnTo>
                    <a:lnTo>
                      <a:pt x="618" y="426"/>
                    </a:lnTo>
                    <a:lnTo>
                      <a:pt x="618" y="416"/>
                    </a:lnTo>
                    <a:lnTo>
                      <a:pt x="625" y="416"/>
                    </a:lnTo>
                    <a:lnTo>
                      <a:pt x="625" y="408"/>
                    </a:lnTo>
                    <a:lnTo>
                      <a:pt x="638" y="408"/>
                    </a:lnTo>
                    <a:lnTo>
                      <a:pt x="638" y="400"/>
                    </a:lnTo>
                    <a:lnTo>
                      <a:pt x="648" y="400"/>
                    </a:lnTo>
                    <a:lnTo>
                      <a:pt x="648" y="390"/>
                    </a:lnTo>
                    <a:lnTo>
                      <a:pt x="658" y="390"/>
                    </a:lnTo>
                    <a:lnTo>
                      <a:pt x="658" y="383"/>
                    </a:lnTo>
                    <a:lnTo>
                      <a:pt x="671" y="383"/>
                    </a:lnTo>
                    <a:lnTo>
                      <a:pt x="671" y="373"/>
                    </a:lnTo>
                    <a:lnTo>
                      <a:pt x="683" y="373"/>
                    </a:lnTo>
                    <a:lnTo>
                      <a:pt x="701" y="373"/>
                    </a:lnTo>
                    <a:lnTo>
                      <a:pt x="701" y="368"/>
                    </a:lnTo>
                    <a:lnTo>
                      <a:pt x="718" y="368"/>
                    </a:lnTo>
                    <a:lnTo>
                      <a:pt x="718" y="360"/>
                    </a:lnTo>
                    <a:lnTo>
                      <a:pt x="726" y="360"/>
                    </a:lnTo>
                    <a:lnTo>
                      <a:pt x="726" y="353"/>
                    </a:lnTo>
                    <a:lnTo>
                      <a:pt x="739" y="353"/>
                    </a:lnTo>
                    <a:lnTo>
                      <a:pt x="754" y="353"/>
                    </a:lnTo>
                    <a:lnTo>
                      <a:pt x="754" y="343"/>
                    </a:lnTo>
                    <a:lnTo>
                      <a:pt x="766" y="343"/>
                    </a:lnTo>
                    <a:lnTo>
                      <a:pt x="766" y="332"/>
                    </a:lnTo>
                    <a:lnTo>
                      <a:pt x="779" y="332"/>
                    </a:lnTo>
                    <a:lnTo>
                      <a:pt x="779" y="327"/>
                    </a:lnTo>
                    <a:lnTo>
                      <a:pt x="784" y="327"/>
                    </a:lnTo>
                    <a:lnTo>
                      <a:pt x="784" y="317"/>
                    </a:lnTo>
                    <a:lnTo>
                      <a:pt x="797" y="317"/>
                    </a:lnTo>
                    <a:lnTo>
                      <a:pt x="834" y="317"/>
                    </a:lnTo>
                    <a:lnTo>
                      <a:pt x="839" y="317"/>
                    </a:lnTo>
                    <a:lnTo>
                      <a:pt x="839" y="310"/>
                    </a:lnTo>
                    <a:lnTo>
                      <a:pt x="850" y="310"/>
                    </a:lnTo>
                    <a:lnTo>
                      <a:pt x="850" y="305"/>
                    </a:lnTo>
                    <a:lnTo>
                      <a:pt x="862" y="305"/>
                    </a:lnTo>
                    <a:lnTo>
                      <a:pt x="875" y="305"/>
                    </a:lnTo>
                    <a:lnTo>
                      <a:pt x="875" y="297"/>
                    </a:lnTo>
                    <a:lnTo>
                      <a:pt x="887" y="297"/>
                    </a:lnTo>
                    <a:lnTo>
                      <a:pt x="907" y="297"/>
                    </a:lnTo>
                    <a:lnTo>
                      <a:pt x="907" y="290"/>
                    </a:lnTo>
                    <a:lnTo>
                      <a:pt x="940" y="290"/>
                    </a:lnTo>
                    <a:lnTo>
                      <a:pt x="940" y="282"/>
                    </a:lnTo>
                    <a:lnTo>
                      <a:pt x="965" y="282"/>
                    </a:lnTo>
                    <a:lnTo>
                      <a:pt x="965" y="272"/>
                    </a:lnTo>
                    <a:lnTo>
                      <a:pt x="986" y="272"/>
                    </a:lnTo>
                    <a:lnTo>
                      <a:pt x="986" y="267"/>
                    </a:lnTo>
                    <a:lnTo>
                      <a:pt x="1008" y="267"/>
                    </a:lnTo>
                    <a:lnTo>
                      <a:pt x="1023" y="267"/>
                    </a:lnTo>
                    <a:lnTo>
                      <a:pt x="1023" y="259"/>
                    </a:lnTo>
                    <a:lnTo>
                      <a:pt x="1049" y="259"/>
                    </a:lnTo>
                    <a:lnTo>
                      <a:pt x="1049" y="252"/>
                    </a:lnTo>
                    <a:lnTo>
                      <a:pt x="1056" y="252"/>
                    </a:lnTo>
                    <a:lnTo>
                      <a:pt x="1056" y="247"/>
                    </a:lnTo>
                    <a:lnTo>
                      <a:pt x="1076" y="247"/>
                    </a:lnTo>
                    <a:lnTo>
                      <a:pt x="1076" y="239"/>
                    </a:lnTo>
                    <a:lnTo>
                      <a:pt x="1097" y="239"/>
                    </a:lnTo>
                    <a:lnTo>
                      <a:pt x="1097" y="232"/>
                    </a:lnTo>
                    <a:lnTo>
                      <a:pt x="1137" y="232"/>
                    </a:lnTo>
                    <a:lnTo>
                      <a:pt x="1137" y="227"/>
                    </a:lnTo>
                    <a:lnTo>
                      <a:pt x="1167" y="227"/>
                    </a:lnTo>
                    <a:lnTo>
                      <a:pt x="1167" y="216"/>
                    </a:lnTo>
                    <a:lnTo>
                      <a:pt x="1180" y="216"/>
                    </a:lnTo>
                    <a:lnTo>
                      <a:pt x="1180" y="209"/>
                    </a:lnTo>
                    <a:lnTo>
                      <a:pt x="1200" y="209"/>
                    </a:lnTo>
                    <a:lnTo>
                      <a:pt x="1200" y="201"/>
                    </a:lnTo>
                    <a:lnTo>
                      <a:pt x="1220" y="201"/>
                    </a:lnTo>
                    <a:lnTo>
                      <a:pt x="1220" y="194"/>
                    </a:lnTo>
                    <a:lnTo>
                      <a:pt x="1230" y="194"/>
                    </a:lnTo>
                    <a:lnTo>
                      <a:pt x="1230" y="189"/>
                    </a:lnTo>
                    <a:lnTo>
                      <a:pt x="1240" y="189"/>
                    </a:lnTo>
                    <a:lnTo>
                      <a:pt x="1240" y="181"/>
                    </a:lnTo>
                    <a:lnTo>
                      <a:pt x="1255" y="181"/>
                    </a:lnTo>
                    <a:lnTo>
                      <a:pt x="1255" y="176"/>
                    </a:lnTo>
                    <a:lnTo>
                      <a:pt x="1268" y="176"/>
                    </a:lnTo>
                    <a:lnTo>
                      <a:pt x="1280" y="176"/>
                    </a:lnTo>
                    <a:lnTo>
                      <a:pt x="1280" y="169"/>
                    </a:lnTo>
                    <a:lnTo>
                      <a:pt x="1301" y="169"/>
                    </a:lnTo>
                    <a:lnTo>
                      <a:pt x="1301" y="164"/>
                    </a:lnTo>
                    <a:lnTo>
                      <a:pt x="1311" y="164"/>
                    </a:lnTo>
                    <a:lnTo>
                      <a:pt x="1311" y="159"/>
                    </a:lnTo>
                    <a:lnTo>
                      <a:pt x="1321" y="159"/>
                    </a:lnTo>
                    <a:lnTo>
                      <a:pt x="1321" y="151"/>
                    </a:lnTo>
                    <a:lnTo>
                      <a:pt x="1331" y="151"/>
                    </a:lnTo>
                    <a:lnTo>
                      <a:pt x="1331" y="146"/>
                    </a:lnTo>
                    <a:lnTo>
                      <a:pt x="1346" y="146"/>
                    </a:lnTo>
                    <a:lnTo>
                      <a:pt x="1346" y="138"/>
                    </a:lnTo>
                    <a:lnTo>
                      <a:pt x="1361" y="138"/>
                    </a:lnTo>
                    <a:lnTo>
                      <a:pt x="1454" y="138"/>
                    </a:lnTo>
                    <a:lnTo>
                      <a:pt x="1454" y="128"/>
                    </a:lnTo>
                    <a:lnTo>
                      <a:pt x="1469" y="128"/>
                    </a:lnTo>
                    <a:lnTo>
                      <a:pt x="1469" y="123"/>
                    </a:lnTo>
                    <a:lnTo>
                      <a:pt x="1517" y="123"/>
                    </a:lnTo>
                    <a:lnTo>
                      <a:pt x="1517" y="116"/>
                    </a:lnTo>
                    <a:lnTo>
                      <a:pt x="1543" y="116"/>
                    </a:lnTo>
                    <a:lnTo>
                      <a:pt x="1543" y="108"/>
                    </a:lnTo>
                    <a:lnTo>
                      <a:pt x="1565" y="108"/>
                    </a:lnTo>
                    <a:lnTo>
                      <a:pt x="1565" y="101"/>
                    </a:lnTo>
                    <a:lnTo>
                      <a:pt x="1588" y="101"/>
                    </a:lnTo>
                    <a:lnTo>
                      <a:pt x="1588" y="93"/>
                    </a:lnTo>
                    <a:lnTo>
                      <a:pt x="1598" y="93"/>
                    </a:lnTo>
                    <a:lnTo>
                      <a:pt x="1598" y="90"/>
                    </a:lnTo>
                    <a:lnTo>
                      <a:pt x="1626" y="90"/>
                    </a:lnTo>
                    <a:lnTo>
                      <a:pt x="1626" y="80"/>
                    </a:lnTo>
                    <a:lnTo>
                      <a:pt x="1648" y="80"/>
                    </a:lnTo>
                    <a:lnTo>
                      <a:pt x="1648" y="75"/>
                    </a:lnTo>
                    <a:lnTo>
                      <a:pt x="1669" y="75"/>
                    </a:lnTo>
                    <a:lnTo>
                      <a:pt x="1669" y="65"/>
                    </a:lnTo>
                    <a:lnTo>
                      <a:pt x="1681" y="65"/>
                    </a:lnTo>
                    <a:lnTo>
                      <a:pt x="1681" y="58"/>
                    </a:lnTo>
                    <a:lnTo>
                      <a:pt x="1691" y="58"/>
                    </a:lnTo>
                    <a:lnTo>
                      <a:pt x="1691" y="45"/>
                    </a:lnTo>
                    <a:lnTo>
                      <a:pt x="1714" y="45"/>
                    </a:lnTo>
                    <a:lnTo>
                      <a:pt x="1714" y="38"/>
                    </a:lnTo>
                    <a:lnTo>
                      <a:pt x="1727" y="38"/>
                    </a:lnTo>
                    <a:lnTo>
                      <a:pt x="1727" y="32"/>
                    </a:lnTo>
                    <a:lnTo>
                      <a:pt x="1787" y="32"/>
                    </a:lnTo>
                    <a:lnTo>
                      <a:pt x="1787" y="25"/>
                    </a:lnTo>
                    <a:lnTo>
                      <a:pt x="1807" y="25"/>
                    </a:lnTo>
                    <a:lnTo>
                      <a:pt x="1807" y="17"/>
                    </a:lnTo>
                    <a:lnTo>
                      <a:pt x="1848" y="17"/>
                    </a:lnTo>
                    <a:lnTo>
                      <a:pt x="1855" y="17"/>
                    </a:lnTo>
                    <a:lnTo>
                      <a:pt x="1855" y="7"/>
                    </a:lnTo>
                    <a:lnTo>
                      <a:pt x="1883" y="7"/>
                    </a:lnTo>
                    <a:lnTo>
                      <a:pt x="1883" y="0"/>
                    </a:lnTo>
                    <a:lnTo>
                      <a:pt x="1948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8119654" y="3526170"/>
              <a:ext cx="7710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Log </a:t>
              </a: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rank test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&lt;0.001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816454" y="1371600"/>
            <a:ext cx="3295843" cy="4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CV death or HF hospitalization by DM</a:t>
            </a:r>
            <a:r>
              <a:rPr kumimoji="0" lang="en-US" altLang="en-US" sz="1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status in patients with HF</a:t>
            </a:r>
            <a:r>
              <a:rPr kumimoji="0" lang="en-US" altLang="en-US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100" b="0" i="0" u="none" strike="noStrike" kern="0" cap="none" spc="0" normalizeH="0" baseline="30000" noProof="0" dirty="0" smtClean="0">
              <a:ln>
                <a:noFill/>
              </a:ln>
              <a:solidFill>
                <a:srgbClr val="47474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4774083" y="1371600"/>
            <a:ext cx="4009708" cy="4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CV death or HF hospitalization by degree of </a:t>
            </a:r>
            <a:r>
              <a:rPr kumimoji="0" lang="en-US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dysglycemia</a:t>
            </a: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100" b="1" kern="0" dirty="0">
                <a:solidFill>
                  <a:srgbClr val="000000"/>
                </a:solidFill>
              </a:rPr>
              <a:t>in patients with </a:t>
            </a:r>
            <a:r>
              <a:rPr lang="en-US" altLang="en-US" sz="1100" b="1" kern="0" dirty="0" smtClean="0">
                <a:solidFill>
                  <a:srgbClr val="000000"/>
                </a:solidFill>
              </a:rPr>
              <a:t>HFrEF</a:t>
            </a:r>
            <a:r>
              <a:rPr lang="en-US" altLang="en-US" sz="1100" b="1" kern="0" baseline="30000" dirty="0" smtClean="0">
                <a:solidFill>
                  <a:srgbClr val="000000"/>
                </a:solidFill>
              </a:rPr>
              <a:t>2</a:t>
            </a:r>
            <a:endParaRPr kumimoji="0" lang="en-US" altLang="en-US" sz="1100" b="0" i="0" u="none" strike="noStrike" kern="0" cap="none" spc="0" normalizeH="0" baseline="30000" noProof="0" dirty="0" smtClean="0">
              <a:ln>
                <a:noFill/>
              </a:ln>
              <a:solidFill>
                <a:srgbClr val="474749"/>
              </a:solidFill>
              <a:effectLst/>
              <a:uLnTx/>
              <a:uFillTx/>
            </a:endParaRPr>
          </a:p>
        </p:txBody>
      </p:sp>
      <p:sp>
        <p:nvSpPr>
          <p:cNvPr id="93" name="Footer Placeholder 3"/>
          <p:cNvSpPr txBox="1">
            <a:spLocks/>
          </p:cNvSpPr>
          <p:nvPr/>
        </p:nvSpPr>
        <p:spPr>
          <a:xfrm>
            <a:off x="5072069" y="5490326"/>
            <a:ext cx="3711721" cy="2928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US" i="1" dirty="0" smtClean="0"/>
              <a:t>Data from PARADIGM-HF trial</a:t>
            </a:r>
            <a:endParaRPr lang="en-US" i="1" dirty="0"/>
          </a:p>
        </p:txBody>
      </p:sp>
      <p:grpSp>
        <p:nvGrpSpPr>
          <p:cNvPr id="7" name="Group 98"/>
          <p:cNvGrpSpPr/>
          <p:nvPr/>
        </p:nvGrpSpPr>
        <p:grpSpPr>
          <a:xfrm>
            <a:off x="7124097" y="1905000"/>
            <a:ext cx="1877028" cy="610257"/>
            <a:chOff x="6948101" y="3469008"/>
            <a:chExt cx="1877028" cy="610257"/>
          </a:xfrm>
        </p:grpSpPr>
        <p:sp>
          <p:nvSpPr>
            <p:cNvPr id="94" name="Rectangle 93"/>
            <p:cNvSpPr/>
            <p:nvPr/>
          </p:nvSpPr>
          <p:spPr>
            <a:xfrm>
              <a:off x="7113379" y="3469008"/>
              <a:ext cx="1711750" cy="4939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b="1" dirty="0" err="1"/>
                <a:t>Normoglycemia</a:t>
              </a:r>
              <a:r>
                <a:rPr lang="en-US" sz="900" b="1" dirty="0"/>
                <a:t>: </a:t>
              </a:r>
              <a:r>
                <a:rPr lang="en-US" sz="900" dirty="0"/>
                <a:t>HbA1c &lt; 6.0% </a:t>
              </a:r>
              <a:endParaRPr lang="en-US" sz="900" dirty="0" smtClean="0"/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Pre-diabetes</a:t>
              </a:r>
              <a:r>
                <a:rPr lang="en-US" sz="900" b="1" dirty="0"/>
                <a:t>: </a:t>
              </a:r>
              <a:r>
                <a:rPr lang="en-US" sz="900" dirty="0"/>
                <a:t>HbA1c 6.0-6.4% </a:t>
              </a:r>
              <a:endParaRPr lang="en-US" sz="900" dirty="0" smtClean="0"/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Undiagnosed DM: </a:t>
              </a:r>
              <a:r>
                <a:rPr lang="en-US" sz="900" dirty="0"/>
                <a:t>HbA1c ≥6.5</a:t>
              </a:r>
              <a:r>
                <a:rPr lang="en-US" sz="900" dirty="0" smtClean="0"/>
                <a:t>%</a:t>
              </a:r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History of DM</a:t>
              </a:r>
              <a:endParaRPr lang="en-US" sz="1400" b="1" dirty="0"/>
            </a:p>
          </p:txBody>
        </p:sp>
        <p:sp>
          <p:nvSpPr>
            <p:cNvPr id="95" name="Line 60"/>
            <p:cNvSpPr>
              <a:spLocks noChangeShapeType="1"/>
            </p:cNvSpPr>
            <p:nvPr/>
          </p:nvSpPr>
          <p:spPr bwMode="auto">
            <a:xfrm>
              <a:off x="6948101" y="3713750"/>
              <a:ext cx="125666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Line 61"/>
            <p:cNvSpPr>
              <a:spLocks noChangeShapeType="1"/>
            </p:cNvSpPr>
            <p:nvPr/>
          </p:nvSpPr>
          <p:spPr bwMode="auto">
            <a:xfrm>
              <a:off x="6948101" y="4079265"/>
              <a:ext cx="12566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6948101" y="3892936"/>
              <a:ext cx="125666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63"/>
            <p:cNvSpPr>
              <a:spLocks noChangeShapeType="1"/>
            </p:cNvSpPr>
            <p:nvPr/>
          </p:nvSpPr>
          <p:spPr bwMode="auto">
            <a:xfrm>
              <a:off x="6948101" y="3533768"/>
              <a:ext cx="125666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08" name="Picture 2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91" y="2286000"/>
            <a:ext cx="4460170" cy="31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15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62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gray">
          <a:xfrm>
            <a:off x="5769675" y="6639352"/>
            <a:ext cx="3289368" cy="3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Ponikowski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Heart J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2016;37:2129–2200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Coronary artery disease</a:t>
            </a:r>
          </a:p>
          <a:p>
            <a:r>
              <a:rPr lang="en-US"/>
              <a:t>Hypertension</a:t>
            </a:r>
          </a:p>
          <a:p>
            <a:r>
              <a:rPr lang="en-US"/>
              <a:t>Valvular heart disease </a:t>
            </a:r>
          </a:p>
          <a:p>
            <a:r>
              <a:rPr lang="en-US"/>
              <a:t>Dilated cardiomyopathy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Picture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4" y="1441276"/>
            <a:ext cx="7135812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9834"/>
            <a:ext cx="7385050" cy="794064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Heart failure prevalence is expected to continue to increase¹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090" y="1778000"/>
            <a:ext cx="4879907" cy="1473200"/>
          </a:xfrm>
          <a:custGeom>
            <a:avLst/>
            <a:gdLst/>
            <a:ahLst/>
            <a:cxnLst/>
            <a:rect l="l" t="t" r="r" b="b"/>
            <a:pathLst>
              <a:path w="4082439" h="1232452">
                <a:moveTo>
                  <a:pt x="0" y="0"/>
                </a:moveTo>
                <a:lnTo>
                  <a:pt x="4082438" y="0"/>
                </a:lnTo>
                <a:lnTo>
                  <a:pt x="3846482" y="616225"/>
                </a:lnTo>
                <a:lnTo>
                  <a:pt x="4082439" y="1232452"/>
                </a:lnTo>
                <a:lnTo>
                  <a:pt x="0" y="1232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874503" y="1888973"/>
            <a:ext cx="3605154" cy="723275"/>
          </a:xfrm>
          <a:prstGeom prst="rect">
            <a:avLst/>
          </a:prstGeom>
        </p:spPr>
        <p:txBody>
          <a:bodyPr wrap="none" lIns="0" tIns="0" rIns="0">
            <a:sp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21 MILLION</a:t>
            </a:r>
            <a:endParaRPr lang="en-GB" sz="4400" dirty="0"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03" y="2599747"/>
            <a:ext cx="4310732" cy="5493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ADULTS WORLDWIDE ARE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D8D8D8"/>
                </a:solidFill>
                <a:latin typeface="Arial Black" panose="020B0A04020102020204" pitchFamily="34" charset="0"/>
              </a:rPr>
              <a:t>LIVING WITH HEART FAILURE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AND THIS NUMBER IS EXPETED TO RISE</a:t>
            </a:r>
            <a:r>
              <a:rPr lang="en-GB" sz="1400" baseline="300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1,2</a:t>
            </a:r>
            <a:endParaRPr lang="en-GB" sz="1400" baseline="30000" dirty="0">
              <a:solidFill>
                <a:srgbClr val="B2B2B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5169" y="3372707"/>
            <a:ext cx="1958565" cy="437322"/>
          </a:xfrm>
          <a:custGeom>
            <a:avLst/>
            <a:gdLst/>
            <a:ahLst/>
            <a:cxnLst/>
            <a:rect l="l" t="t" r="r" b="b"/>
            <a:pathLst>
              <a:path w="1958565" h="437322">
                <a:moveTo>
                  <a:pt x="1958565" y="0"/>
                </a:moveTo>
                <a:lnTo>
                  <a:pt x="1958565" y="0"/>
                </a:lnTo>
                <a:lnTo>
                  <a:pt x="1958565" y="437322"/>
                </a:lnTo>
                <a:lnTo>
                  <a:pt x="1958565" y="437322"/>
                </a:lnTo>
                <a:close/>
                <a:moveTo>
                  <a:pt x="0" y="0"/>
                </a:moveTo>
                <a:lnTo>
                  <a:pt x="1917124" y="0"/>
                </a:lnTo>
                <a:lnTo>
                  <a:pt x="1786868" y="218661"/>
                </a:lnTo>
                <a:lnTo>
                  <a:pt x="1917125" y="437322"/>
                </a:lnTo>
                <a:lnTo>
                  <a:pt x="0" y="437322"/>
                </a:lnTo>
                <a:close/>
              </a:path>
            </a:pathLst>
          </a:custGeom>
          <a:solidFill>
            <a:srgbClr val="FF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Arial Black" panose="020B0A04020102020204" pitchFamily="34" charset="0"/>
              </a:rPr>
              <a:t>AGING POPULATION</a:t>
            </a:r>
            <a:r>
              <a:rPr lang="en-GB" sz="1100" baseline="30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8"/>
          <p:cNvSpPr/>
          <p:nvPr/>
        </p:nvSpPr>
        <p:spPr>
          <a:xfrm>
            <a:off x="4325169" y="3931536"/>
            <a:ext cx="4247331" cy="437322"/>
          </a:xfrm>
          <a:custGeom>
            <a:avLst/>
            <a:gdLst/>
            <a:ahLst/>
            <a:cxnLst/>
            <a:rect l="l" t="t" r="r" b="b"/>
            <a:pathLst>
              <a:path w="4247331" h="437322">
                <a:moveTo>
                  <a:pt x="4247330" y="0"/>
                </a:moveTo>
                <a:lnTo>
                  <a:pt x="4247331" y="0"/>
                </a:lnTo>
                <a:lnTo>
                  <a:pt x="4247331" y="437322"/>
                </a:lnTo>
                <a:lnTo>
                  <a:pt x="4247330" y="437322"/>
                </a:lnTo>
                <a:close/>
                <a:moveTo>
                  <a:pt x="0" y="0"/>
                </a:moveTo>
                <a:lnTo>
                  <a:pt x="4205889" y="0"/>
                </a:lnTo>
                <a:lnTo>
                  <a:pt x="4075633" y="218661"/>
                </a:lnTo>
                <a:lnTo>
                  <a:pt x="4205890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990000"/>
                </a:solidFill>
                <a:latin typeface="Arial Black" panose="020B0A04020102020204" pitchFamily="34" charset="0"/>
              </a:rPr>
              <a:t>INCREASING PREVALENCE OF RISK FACTORS</a:t>
            </a:r>
            <a:r>
              <a:rPr lang="en-GB" sz="1100" baseline="30000" dirty="0">
                <a:solidFill>
                  <a:srgbClr val="99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Rectangle 8"/>
          <p:cNvSpPr/>
          <p:nvPr/>
        </p:nvSpPr>
        <p:spPr>
          <a:xfrm>
            <a:off x="4325169" y="4490365"/>
            <a:ext cx="2923192" cy="437322"/>
          </a:xfrm>
          <a:custGeom>
            <a:avLst/>
            <a:gdLst/>
            <a:ahLst/>
            <a:cxnLst/>
            <a:rect l="l" t="t" r="r" b="b"/>
            <a:pathLst>
              <a:path w="2923192" h="437322">
                <a:moveTo>
                  <a:pt x="0" y="0"/>
                </a:moveTo>
                <a:lnTo>
                  <a:pt x="2923191" y="0"/>
                </a:lnTo>
                <a:lnTo>
                  <a:pt x="2792935" y="218661"/>
                </a:lnTo>
                <a:lnTo>
                  <a:pt x="2923192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EC8026"/>
                </a:solidFill>
                <a:latin typeface="Arial Black" panose="020B0A04020102020204" pitchFamily="34" charset="0"/>
              </a:rPr>
              <a:t>IMPROVED POST-MI SURVIVAL</a:t>
            </a:r>
            <a:r>
              <a:rPr lang="en-GB" sz="1100" baseline="30000" dirty="0">
                <a:solidFill>
                  <a:srgbClr val="EC8026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49" y="5091836"/>
            <a:ext cx="8365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  <a:latin typeface="+mn-lt"/>
              </a:rPr>
              <a:t>A person at age 40 has a 1 in 5 lifetime risk of developing heart failure, and more than 1 million hospitalisations due to heart failure are reported annually in Europe.</a:t>
            </a:r>
            <a:r>
              <a:rPr lang="en-GB" sz="1600" b="1" baseline="30000" dirty="0">
                <a:solidFill>
                  <a:schemeClr val="accent3"/>
                </a:solidFill>
                <a:latin typeface="+mn-lt"/>
              </a:rPr>
              <a:t>1,4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7847" y="3372707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984184" y="3469044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87847" y="3931536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>
            <a:off x="3984184" y="4027873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87847" y="4490365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/>
          <p:cNvSpPr/>
          <p:nvPr/>
        </p:nvSpPr>
        <p:spPr>
          <a:xfrm>
            <a:off x="3984184" y="4586702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/>
          <p:cNvSpPr/>
          <p:nvPr/>
        </p:nvSpPr>
        <p:spPr>
          <a:xfrm>
            <a:off x="3887847" y="3251200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>
            <a:off x="3887847" y="3810029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>
            <a:off x="3887847" y="4368858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0" y="6210336"/>
            <a:ext cx="7155405" cy="647664"/>
          </a:xfrm>
          <a:prstGeom prst="rect">
            <a:avLst/>
          </a:prstGeom>
        </p:spPr>
        <p:txBody>
          <a:bodyPr wrap="square" lIns="108000" tIns="0" rIns="0" bIns="108000" anchor="b">
            <a:spAutoFit/>
          </a:bodyPr>
          <a:lstStyle/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 = myocardial infarction</a:t>
            </a:r>
          </a:p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Mozaffarian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D, Benjamin EJ, Go AS, et al; for American Heart Association Statistics Committee and Stroke Statistics Subcommittee. Heart disease and stroke statistics—2015 update: a report from the American Heart Association. Circulation. 2015;131(4):e29-e322. 2.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Mosterd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A, Hoes AW. Clinical epidemiology of heart failure. Heart. 2007;93(9):1137-1146. 3.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Velagaleti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RS,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Vasan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R. Epidemiology of heart failure. In: Mann DL, ed. Heart Failure: A Companion to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Braunwald's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Heart Disease. 2nd ed. St Louis: Saunders; 2011. 4.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Ponikowski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P, Anker SD,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AlHabib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KF, et al. Heart failure: preventing disease and death worldwide. ESC Heart Failure. 2014;1(1):4-25. </a:t>
            </a:r>
          </a:p>
        </p:txBody>
      </p:sp>
    </p:spTree>
    <p:extLst>
      <p:ext uri="{BB962C8B-B14F-4D97-AF65-F5344CB8AC3E}">
        <p14:creationId xmlns:p14="http://schemas.microsoft.com/office/powerpoint/2010/main" xmlns="" val="25477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optivol.medtronic.com/wcm/groups/mdtcom_sg/@mdt/@crdm/documents/images/optivol-pie-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4799"/>
            <a:ext cx="6019800" cy="468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~50% </a:t>
            </a:r>
            <a:r>
              <a:rPr lang="en-US" b="1" dirty="0" smtClean="0"/>
              <a:t>OF PATIENTS DIE WITHIN</a:t>
            </a:r>
          </a:p>
          <a:p>
            <a:pPr>
              <a:buNone/>
            </a:pPr>
            <a:r>
              <a:rPr lang="en-US" b="1" dirty="0" smtClean="0"/>
              <a:t>                     5 YEARS OF DIAGNOSIS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~1</a:t>
            </a:r>
            <a:r>
              <a:rPr lang="en-US" sz="6000" b="1" baseline="30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en-US" b="1" dirty="0" smtClean="0"/>
              <a:t>HEART FAILURE PATIENTS</a:t>
            </a:r>
          </a:p>
          <a:p>
            <a:pPr>
              <a:buNone/>
            </a:pPr>
            <a:r>
              <a:rPr lang="en-US" b="1" dirty="0" smtClean="0"/>
              <a:t>                   DIE WITHIN 1 YEAR OF DIAGNOSIS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778</Words>
  <Application>Microsoft Office PowerPoint</Application>
  <PresentationFormat>On-screen Show (4:3)</PresentationFormat>
  <Paragraphs>160</Paragraphs>
  <Slides>49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Heart Failure Prognosis &amp; Management </vt:lpstr>
      <vt:lpstr>Definition</vt:lpstr>
      <vt:lpstr>Slide 3</vt:lpstr>
      <vt:lpstr>Slide 4</vt:lpstr>
      <vt:lpstr>Slide 5</vt:lpstr>
      <vt:lpstr>Common Causes</vt:lpstr>
      <vt:lpstr>Heart failure prevalence is expected to continue to increase¹</vt:lpstr>
      <vt:lpstr>Slide 8</vt:lpstr>
      <vt:lpstr>Slide 9</vt:lpstr>
      <vt:lpstr>Slide 10</vt:lpstr>
      <vt:lpstr>Slide 11</vt:lpstr>
      <vt:lpstr>Heart failure is deadlier than many cancers</vt:lpstr>
      <vt:lpstr>Slide 13</vt:lpstr>
      <vt:lpstr>Slide 14</vt:lpstr>
      <vt:lpstr>Slide 15</vt:lpstr>
      <vt:lpstr>Stages, Phenotypes and Treatment of HF</vt:lpstr>
      <vt:lpstr>Nomenclature</vt:lpstr>
      <vt:lpstr>Classification</vt:lpstr>
      <vt:lpstr>Heart Failure Syndrome </vt:lpstr>
      <vt:lpstr>Evaluation</vt:lpstr>
      <vt:lpstr>NYHA Classiffication</vt:lpstr>
      <vt:lpstr>Slide 22</vt:lpstr>
      <vt:lpstr>Slide 23</vt:lpstr>
      <vt:lpstr>Slide 24</vt:lpstr>
      <vt:lpstr>Therapy</vt:lpstr>
      <vt:lpstr>Slide 26</vt:lpstr>
      <vt:lpstr>Natriuretic Peptides</vt:lpstr>
      <vt:lpstr>Slide 28</vt:lpstr>
      <vt:lpstr>Risk factors/Comorbidities</vt:lpstr>
      <vt:lpstr>Association of HF and DM predicts worse outcomes than either disease would alone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Treatments (or combinations of treatments) that may cause harm in patients with symptomatic (NYHA class II–IV) systolic heart failure</vt:lpstr>
      <vt:lpstr>Slide 39</vt:lpstr>
      <vt:lpstr>Slide 40</vt:lpstr>
      <vt:lpstr>Acute Heart Failure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Waleed</cp:lastModifiedBy>
  <cp:revision>13</cp:revision>
  <dcterms:created xsi:type="dcterms:W3CDTF">2012-09-06T08:53:44Z</dcterms:created>
  <dcterms:modified xsi:type="dcterms:W3CDTF">2017-10-09T19:11:05Z</dcterms:modified>
</cp:coreProperties>
</file>