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5" r:id="rId6"/>
    <p:sldMasterId id="2147483777" r:id="rId7"/>
  </p:sldMasterIdLst>
  <p:sldIdLst>
    <p:sldId id="256" r:id="rId8"/>
    <p:sldId id="259" r:id="rId9"/>
    <p:sldId id="324" r:id="rId10"/>
    <p:sldId id="260" r:id="rId11"/>
    <p:sldId id="261" r:id="rId12"/>
    <p:sldId id="262" r:id="rId13"/>
    <p:sldId id="263" r:id="rId14"/>
    <p:sldId id="266" r:id="rId15"/>
    <p:sldId id="267" r:id="rId16"/>
    <p:sldId id="323" r:id="rId17"/>
    <p:sldId id="309" r:id="rId18"/>
    <p:sldId id="308" r:id="rId19"/>
    <p:sldId id="273" r:id="rId20"/>
    <p:sldId id="310" r:id="rId21"/>
    <p:sldId id="275" r:id="rId22"/>
    <p:sldId id="276" r:id="rId23"/>
    <p:sldId id="322" r:id="rId24"/>
    <p:sldId id="280" r:id="rId25"/>
    <p:sldId id="281" r:id="rId26"/>
    <p:sldId id="282" r:id="rId27"/>
    <p:sldId id="277" r:id="rId28"/>
    <p:sldId id="278" r:id="rId29"/>
    <p:sldId id="284" r:id="rId30"/>
    <p:sldId id="279" r:id="rId31"/>
    <p:sldId id="285" r:id="rId32"/>
    <p:sldId id="288" r:id="rId33"/>
    <p:sldId id="312" r:id="rId34"/>
    <p:sldId id="313" r:id="rId35"/>
    <p:sldId id="307" r:id="rId36"/>
    <p:sldId id="306" r:id="rId37"/>
    <p:sldId id="305" r:id="rId38"/>
    <p:sldId id="314" r:id="rId39"/>
    <p:sldId id="293" r:id="rId40"/>
    <p:sldId id="287" r:id="rId41"/>
    <p:sldId id="321" r:id="rId42"/>
    <p:sldId id="295" r:id="rId43"/>
    <p:sldId id="300" r:id="rId44"/>
    <p:sldId id="296" r:id="rId45"/>
    <p:sldId id="301" r:id="rId46"/>
    <p:sldId id="316" r:id="rId47"/>
    <p:sldId id="317" r:id="rId48"/>
    <p:sldId id="319" r:id="rId49"/>
    <p:sldId id="325" r:id="rId5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1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3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7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5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19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0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3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38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1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6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7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1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09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42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53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9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6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5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91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3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73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1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008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3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5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0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2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5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9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891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54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5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16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38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51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64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03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200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57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9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0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6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90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78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5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4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5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407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77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6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02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91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504C-36BD-4155-A2D8-4EF5BF5526EE}" type="datetimeFigureOut">
              <a:rPr lang="ar-SA" smtClean="0"/>
              <a:t>27/01/1439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1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9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10/17/2017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5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66069" y="1219200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069" y="1278466"/>
            <a:ext cx="6477000" cy="20574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DR. MOSTAFA ALSHAMIRI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ASSOCIATE</a:t>
            </a:r>
            <a:r>
              <a:rPr kumimoji="0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PROFESSOR KSU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CONSULTANT CARDIOLOGIST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noProof="0" dirty="0" smtClean="0">
                <a:solidFill>
                  <a:schemeClr val="tx1"/>
                </a:solidFill>
                <a:latin typeface="Calibri"/>
                <a:ea typeface="MS PGothic" pitchFamily="34" charset="-128"/>
              </a:rPr>
              <a:t>HEAD OF ADULT CARDIOLOGY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Director of Coronary Care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KING FAHED CARDIAC 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CENTER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400" dirty="0" smtClean="0">
                <a:solidFill>
                  <a:schemeClr val="tx1"/>
                </a:solidFill>
                <a:latin typeface="Calibri"/>
                <a:ea typeface="MS PGothic" pitchFamily="34" charset="-128"/>
              </a:rPr>
              <a:t>KKUH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tint val="75000"/>
                </a:sys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4932" y="213270"/>
            <a:ext cx="428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Infective Endocarditis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4464" y="4236509"/>
            <a:ext cx="257155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 KKUH </a:t>
            </a:r>
            <a:r>
              <a:rPr kumimoji="1" lang="en-US" kern="0" dirty="0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O</a:t>
            </a: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ctober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 2017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52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019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Prophylaxis against IE ACC </a:t>
            </a:r>
            <a:r>
              <a:rPr lang="en-US" b="1" dirty="0" smtClean="0"/>
              <a:t>2017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22036"/>
            <a:ext cx="10751545" cy="581011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It is </a:t>
            </a:r>
            <a:r>
              <a:rPr lang="en-US" sz="2400" dirty="0"/>
              <a:t>reasonable </a:t>
            </a:r>
            <a:r>
              <a:rPr lang="en-US" sz="2400" dirty="0" smtClean="0"/>
              <a:t>before dental </a:t>
            </a:r>
            <a:r>
              <a:rPr lang="en-US" sz="2400" dirty="0"/>
              <a:t>procedures that involve </a:t>
            </a:r>
            <a:r>
              <a:rPr lang="en-US" sz="2400" dirty="0" smtClean="0"/>
              <a:t>manipulation of: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G</a:t>
            </a:r>
            <a:r>
              <a:rPr lang="en-US" sz="2400" dirty="0" smtClean="0"/>
              <a:t>ingival </a:t>
            </a:r>
            <a:r>
              <a:rPr lang="en-US" sz="2400" dirty="0"/>
              <a:t>tissue, </a:t>
            </a:r>
            <a:endParaRPr lang="en-US" sz="2400" dirty="0" smtClean="0"/>
          </a:p>
          <a:p>
            <a:pPr algn="l" rtl="0"/>
            <a:r>
              <a:rPr lang="en-US" sz="2400" dirty="0" err="1"/>
              <a:t>P</a:t>
            </a:r>
            <a:r>
              <a:rPr lang="en-US" sz="2400" dirty="0" err="1" smtClean="0"/>
              <a:t>eri</a:t>
            </a:r>
            <a:r>
              <a:rPr lang="en-US" sz="2400" dirty="0" smtClean="0"/>
              <a:t>-apical </a:t>
            </a:r>
            <a:r>
              <a:rPr lang="en-US" sz="2400" dirty="0"/>
              <a:t>region of teeth, or </a:t>
            </a:r>
            <a:endParaRPr lang="en-US" sz="2400" dirty="0" smtClean="0"/>
          </a:p>
          <a:p>
            <a:pPr algn="l" rtl="0"/>
            <a:r>
              <a:rPr lang="en-US" sz="2400" dirty="0"/>
              <a:t>P</a:t>
            </a:r>
            <a:r>
              <a:rPr lang="en-US" sz="2400" dirty="0" smtClean="0"/>
              <a:t>erforation </a:t>
            </a:r>
            <a:r>
              <a:rPr lang="en-US" sz="2400" dirty="0" smtClean="0"/>
              <a:t>of the </a:t>
            </a:r>
            <a:r>
              <a:rPr lang="en-US" sz="2400" dirty="0"/>
              <a:t>oral </a:t>
            </a:r>
            <a:r>
              <a:rPr lang="en-US" sz="2400" dirty="0" smtClean="0"/>
              <a:t>mucosa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FF0000"/>
                </a:solidFill>
              </a:rPr>
              <a:t>patients with the </a:t>
            </a:r>
            <a:r>
              <a:rPr lang="en-US" sz="2400" dirty="0" smtClean="0">
                <a:solidFill>
                  <a:srgbClr val="FF0000"/>
                </a:solidFill>
              </a:rPr>
              <a:t>following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Prosthetic cardiac valves, </a:t>
            </a:r>
            <a:r>
              <a:rPr lang="en-US" sz="2400" dirty="0" smtClean="0"/>
              <a:t>including trans-catheter-implanted prostheses &amp; </a:t>
            </a:r>
            <a:r>
              <a:rPr lang="en-US" sz="2400" dirty="0" err="1" smtClean="0"/>
              <a:t>homografts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r>
              <a:rPr lang="en-US" sz="2400" dirty="0"/>
              <a:t>2. Prosthetic material used for </a:t>
            </a:r>
            <a:r>
              <a:rPr lang="en-US" sz="2400" dirty="0" smtClean="0"/>
              <a:t>cardiac valve </a:t>
            </a:r>
            <a:r>
              <a:rPr lang="en-US" sz="2400" dirty="0"/>
              <a:t>repair, such as </a:t>
            </a:r>
            <a:r>
              <a:rPr lang="en-US" sz="2400" dirty="0" err="1"/>
              <a:t>annuloplasty</a:t>
            </a:r>
            <a:r>
              <a:rPr lang="en-US" sz="2400" dirty="0"/>
              <a:t> </a:t>
            </a:r>
            <a:r>
              <a:rPr lang="en-US" sz="2400" dirty="0" smtClean="0"/>
              <a:t>rings &amp; </a:t>
            </a:r>
            <a:r>
              <a:rPr lang="en-US" sz="2400" dirty="0"/>
              <a:t>chords.</a:t>
            </a:r>
          </a:p>
          <a:p>
            <a:pPr marL="0" indent="0" algn="l" rtl="0">
              <a:buNone/>
            </a:pPr>
            <a:r>
              <a:rPr lang="en-US" sz="2400" dirty="0"/>
              <a:t>3. Previous IE.</a:t>
            </a:r>
          </a:p>
          <a:p>
            <a:pPr marL="0" indent="0" algn="l" rtl="0">
              <a:buNone/>
            </a:pPr>
            <a:r>
              <a:rPr lang="en-US" sz="2400" dirty="0"/>
              <a:t>4. Unrepaired cyanotic congenital </a:t>
            </a:r>
            <a:r>
              <a:rPr lang="en-US" sz="2400" dirty="0" smtClean="0"/>
              <a:t>heart disease </a:t>
            </a:r>
            <a:r>
              <a:rPr lang="en-US" sz="2400" dirty="0"/>
              <a:t>or repaired congenital </a:t>
            </a:r>
            <a:r>
              <a:rPr lang="en-US" sz="2400" dirty="0" smtClean="0"/>
              <a:t>heart disease</a:t>
            </a:r>
            <a:r>
              <a:rPr lang="en-US" sz="2400" dirty="0"/>
              <a:t>, with </a:t>
            </a:r>
            <a:r>
              <a:rPr lang="en-US" sz="2400" dirty="0" smtClean="0"/>
              <a:t>residual shunts or </a:t>
            </a:r>
            <a:r>
              <a:rPr lang="en-US" sz="2400" dirty="0" err="1" smtClean="0"/>
              <a:t>valvular</a:t>
            </a:r>
            <a:r>
              <a:rPr lang="en-US" sz="2400" dirty="0" smtClean="0"/>
              <a:t> regurgitation </a:t>
            </a:r>
            <a:r>
              <a:rPr lang="en-US" sz="2400" dirty="0"/>
              <a:t>at the site of or adjacent </a:t>
            </a:r>
            <a:r>
              <a:rPr lang="en-US" sz="2400" dirty="0" smtClean="0"/>
              <a:t>to the </a:t>
            </a:r>
            <a:r>
              <a:rPr lang="en-US" sz="2400" dirty="0"/>
              <a:t>site of a prosthetic patch or </a:t>
            </a:r>
            <a:r>
              <a:rPr lang="en-US" sz="2400" dirty="0" smtClean="0"/>
              <a:t>prosthetic device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r>
              <a:rPr lang="en-US" sz="2400" dirty="0"/>
              <a:t>5. Cardiac transplant with </a:t>
            </a:r>
            <a:r>
              <a:rPr lang="en-US" sz="2400" dirty="0" smtClean="0"/>
              <a:t>valve regurgitation </a:t>
            </a:r>
            <a:r>
              <a:rPr lang="en-US" sz="2400" dirty="0"/>
              <a:t>due to a </a:t>
            </a:r>
            <a:r>
              <a:rPr lang="en-US" sz="2400" dirty="0" smtClean="0"/>
              <a:t>structurally abnormal </a:t>
            </a:r>
            <a:r>
              <a:rPr lang="en-US" sz="2400" dirty="0"/>
              <a:t>valve.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2909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lide-set Guidelines IE 2015.for web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3845" y="1119668"/>
            <a:ext cx="24912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 </a:t>
            </a:r>
            <a:r>
              <a:rPr lang="en-US" dirty="0" err="1" smtClean="0">
                <a:solidFill>
                  <a:srgbClr val="FF0000"/>
                </a:solidFill>
              </a:rPr>
              <a:t>recomendations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882130" y="2247441"/>
            <a:ext cx="1211856" cy="2897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Left Arrow 3"/>
          <p:cNvSpPr/>
          <p:nvPr/>
        </p:nvSpPr>
        <p:spPr>
          <a:xfrm>
            <a:off x="10003316" y="1489000"/>
            <a:ext cx="1333041" cy="5050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3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-set Guidelines IE 2015.for web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1026" y="1278287"/>
            <a:ext cx="3526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2015 recommendations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234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60535" y="1912578"/>
            <a:ext cx="8229600" cy="4448175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Type of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lesion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Monotype Koufi" pitchFamily="2" charset="-78"/>
              </a:rPr>
              <a:t>     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Native. Congenital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                                     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Prosthetic.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Onset &amp; progress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Acute.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                         Sub acute.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Acquire of infection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Nosocomial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lvl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997844" y="2340250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7" name="Left Brace 6"/>
          <p:cNvSpPr/>
          <p:nvPr/>
        </p:nvSpPr>
        <p:spPr>
          <a:xfrm>
            <a:off x="6150244" y="3841005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Left Brace 7"/>
          <p:cNvSpPr/>
          <p:nvPr/>
        </p:nvSpPr>
        <p:spPr>
          <a:xfrm>
            <a:off x="6302644" y="5217764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113722" y="5889354"/>
            <a:ext cx="1332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community</a:t>
            </a:r>
            <a:endParaRPr lang="ar-SA" dirty="0"/>
          </a:p>
        </p:txBody>
      </p:sp>
      <p:sp>
        <p:nvSpPr>
          <p:cNvPr id="10" name="مربع نص 2"/>
          <p:cNvSpPr txBox="1">
            <a:spLocks noChangeArrowheads="1"/>
          </p:cNvSpPr>
          <p:nvPr/>
        </p:nvSpPr>
        <p:spPr bwMode="auto">
          <a:xfrm>
            <a:off x="2295932" y="642938"/>
            <a:ext cx="6929437" cy="5842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ie</a:t>
            </a:r>
            <a:endParaRPr lang="ar-SA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9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359151" y="476251"/>
            <a:ext cx="460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4000" b="1" dirty="0"/>
              <a:t>DIAGNOSIS OF IE</a:t>
            </a:r>
            <a:endParaRPr lang="ar-SA" altLang="ar-SA" sz="4000" b="1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132846" y="1806289"/>
            <a:ext cx="50611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4000" dirty="0">
                <a:solidFill>
                  <a:srgbClr val="C00000"/>
                </a:solidFill>
              </a:rPr>
              <a:t>Clinical </a:t>
            </a:r>
            <a:r>
              <a:rPr lang="en-US" altLang="ar-SA" sz="4000" dirty="0" smtClean="0">
                <a:solidFill>
                  <a:srgbClr val="C00000"/>
                </a:solidFill>
              </a:rPr>
              <a:t>suspension</a:t>
            </a:r>
          </a:p>
          <a:p>
            <a:pPr algn="l" eaLnBrk="1" hangingPunct="1"/>
            <a:endParaRPr lang="en-US" altLang="ar-SA" sz="4000" dirty="0">
              <a:solidFill>
                <a:srgbClr val="C00000"/>
              </a:solidFill>
            </a:endParaRPr>
          </a:p>
          <a:p>
            <a:pPr algn="l" eaLnBrk="1" hangingPunct="1"/>
            <a:r>
              <a:rPr lang="en-US" altLang="ar-SA" sz="4000" dirty="0">
                <a:solidFill>
                  <a:srgbClr val="C00000"/>
                </a:solidFill>
              </a:rPr>
              <a:t>Blood </a:t>
            </a:r>
            <a:r>
              <a:rPr lang="en-US" altLang="ar-SA" sz="4000" dirty="0" smtClean="0">
                <a:solidFill>
                  <a:srgbClr val="C00000"/>
                </a:solidFill>
              </a:rPr>
              <a:t>culture</a:t>
            </a:r>
          </a:p>
          <a:p>
            <a:pPr algn="l" eaLnBrk="1" hangingPunct="1"/>
            <a:endParaRPr lang="en-US" altLang="ar-SA" sz="4000" dirty="0">
              <a:solidFill>
                <a:srgbClr val="C00000"/>
              </a:solidFill>
            </a:endParaRPr>
          </a:p>
          <a:p>
            <a:pPr algn="l" eaLnBrk="1" hangingPunct="1"/>
            <a:r>
              <a:rPr lang="en-US" altLang="ar-SA" sz="4000" dirty="0">
                <a:solidFill>
                  <a:srgbClr val="C00000"/>
                </a:solidFill>
              </a:rPr>
              <a:t>Echocardiography</a:t>
            </a:r>
            <a:endParaRPr lang="ar-SA" altLang="ar-S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6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7474" y="0"/>
            <a:ext cx="7848600" cy="609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Clinical Features-1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5993" y="609600"/>
            <a:ext cx="8153400" cy="59436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Onset usually within 2 weeks of 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</a:t>
            </a: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Indolent course: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-fever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Malaise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Fatigue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Night sweats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Anorexia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Weight 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Explosive course: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CCF , murmur new onset or changing characters,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with severe systemic sepsis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9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9650" y="990600"/>
            <a:ext cx="7772400" cy="54864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Spleno-megaly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Petechiae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	20 - 40%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Conjunctivae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Buccal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in supra-clavicular regions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Osler’s Nodes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10 - 25%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Splinter Haemorrhages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5 - 10%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Roth Spots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Musculoskeletal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rthritis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80649" y="-46494"/>
            <a:ext cx="7772400" cy="9144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 Clinical Features-2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612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12" y="176270"/>
            <a:ext cx="10692788" cy="6000693"/>
          </a:xfrm>
        </p:spPr>
        <p:txBody>
          <a:bodyPr/>
          <a:lstStyle/>
          <a:p>
            <a:endParaRPr lang="ar-S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7099" y="2027103"/>
            <a:ext cx="4583017" cy="40318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Osler nodes 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Roth spot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err="1" smtClean="0"/>
              <a:t>Gomeriolo</a:t>
            </a:r>
            <a:r>
              <a:rPr lang="en-US" sz="3200" dirty="0" smtClean="0"/>
              <a:t>-nephritis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err="1" smtClean="0"/>
              <a:t>Rheomatoid</a:t>
            </a:r>
            <a:r>
              <a:rPr lang="en-US" sz="3200" dirty="0" smtClean="0"/>
              <a:t> factor +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ar-S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42333" y="2016088"/>
            <a:ext cx="5944518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Splinter hemorrhage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Janway</a:t>
            </a:r>
            <a:r>
              <a:rPr lang="en-US" dirty="0" smtClean="0"/>
              <a:t> lesion : painless skin lesion in the palm and sole.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Sub-</a:t>
            </a:r>
            <a:r>
              <a:rPr lang="en-US" dirty="0" err="1" smtClean="0"/>
              <a:t>conjuctival</a:t>
            </a:r>
            <a:r>
              <a:rPr lang="en-US" dirty="0" smtClean="0"/>
              <a:t> hemorrhage 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Mycotic</a:t>
            </a:r>
            <a:r>
              <a:rPr lang="en-US" dirty="0" smtClean="0"/>
              <a:t> aneurysm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Arthritis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hematurea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972020" y="1046601"/>
            <a:ext cx="2379643" cy="41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Immonuligical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6995711" y="1046602"/>
            <a:ext cx="2996588" cy="41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Vascular and septic emboli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559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21336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Clinical features- immunological </a:t>
            </a:r>
            <a:r>
              <a:rPr lang="en-US" dirty="0" err="1" smtClean="0"/>
              <a:t>phenomina</a:t>
            </a:r>
            <a:r>
              <a:rPr lang="en-US" dirty="0" smtClean="0"/>
              <a:t> (</a:t>
            </a:r>
            <a:r>
              <a:rPr lang="en-US" dirty="0" err="1" smtClean="0"/>
              <a:t>glumerolo-nephriti</a:t>
            </a:r>
            <a:r>
              <a:rPr lang="en-US" dirty="0" smtClean="0"/>
              <a:t>, </a:t>
            </a:r>
            <a:r>
              <a:rPr lang="en-US" dirty="0" err="1" smtClean="0"/>
              <a:t>osler</a:t>
            </a:r>
            <a:r>
              <a:rPr lang="en-US" dirty="0" smtClean="0"/>
              <a:t> nodes, </a:t>
            </a:r>
            <a:r>
              <a:rPr lang="en-US" dirty="0" err="1" smtClean="0"/>
              <a:t>roth</a:t>
            </a:r>
            <a:r>
              <a:rPr lang="en-US" dirty="0" smtClean="0"/>
              <a:t> spot , RF +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707" y="2438400"/>
            <a:ext cx="50956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209801"/>
            <a:ext cx="3505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Osler nodes , painful lesion in distal finger</a:t>
            </a:r>
            <a:endParaRPr lang="ar-SA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93680"/>
              </p:ext>
            </p:extLst>
          </p:nvPr>
        </p:nvGraphicFramePr>
        <p:xfrm>
          <a:off x="1102959" y="2843510"/>
          <a:ext cx="42672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hoto Editor Photo" r:id="rId4" imgW="1657581" imgH="1114581" progId="MSPhotoEd.3">
                  <p:embed/>
                </p:oleObj>
              </mc:Choice>
              <mc:Fallback>
                <p:oleObj name="Photo Editor Photo" r:id="rId4" imgW="1657581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959" y="2843510"/>
                        <a:ext cx="42672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1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/>
          </p:cNvSpPr>
          <p:nvPr/>
        </p:nvSpPr>
        <p:spPr bwMode="auto">
          <a:xfrm>
            <a:off x="4398245" y="76200"/>
            <a:ext cx="3394397" cy="9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rtl="0"/>
            <a:r>
              <a:rPr lang="en-US" sz="5900">
                <a:solidFill>
                  <a:srgbClr val="FFBD0B"/>
                </a:solidFill>
                <a:latin typeface="Times New Roman" pitchFamily="-107" charset="0"/>
                <a:cs typeface="Times New Roman" pitchFamily="-107" charset="0"/>
                <a:sym typeface="Times New Roman" pitchFamily="-107" charset="0"/>
              </a:rPr>
              <a:t>Roth Spots</a:t>
            </a:r>
          </a:p>
        </p:txBody>
      </p:sp>
      <p:pic>
        <p:nvPicPr>
          <p:cNvPr id="198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77" y="990600"/>
            <a:ext cx="6642571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ro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90" y="3352800"/>
            <a:ext cx="4948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AGENDA</a:t>
            </a:r>
            <a:endParaRPr lang="ar-S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9753" y="1584486"/>
            <a:ext cx="8229600" cy="449580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Definition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Path-physiology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risk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Clinical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Diagnosis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Treatment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Prevention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dirty="0" smtClean="0"/>
              <a:t>ascular </a:t>
            </a:r>
            <a:r>
              <a:rPr lang="en-US" dirty="0" err="1"/>
              <a:t>P</a:t>
            </a:r>
            <a:r>
              <a:rPr lang="en-US" dirty="0" err="1" smtClean="0"/>
              <a:t>henomina</a:t>
            </a:r>
            <a:r>
              <a:rPr lang="en-US" dirty="0" smtClean="0"/>
              <a:t> -Septic emboli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62002"/>
            <a:ext cx="4495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Dr.Mustafa\My Documents\My Pictures\1821075f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2130" y="838201"/>
            <a:ext cx="3525670" cy="236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32130" y="3352800"/>
            <a:ext cx="35256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>
                <a:solidFill>
                  <a:prstClr val="white"/>
                </a:solidFill>
              </a:rPr>
              <a:t>Janway</a:t>
            </a:r>
            <a:r>
              <a:rPr lang="en-US" dirty="0">
                <a:solidFill>
                  <a:prstClr val="white"/>
                </a:solidFill>
              </a:rPr>
              <a:t> , vascular Painless hemorrhagic </a:t>
            </a:r>
            <a:r>
              <a:rPr lang="en-US" dirty="0" err="1">
                <a:solidFill>
                  <a:prstClr val="white"/>
                </a:solidFill>
              </a:rPr>
              <a:t>cutaneus</a:t>
            </a:r>
            <a:r>
              <a:rPr lang="en-US" dirty="0">
                <a:solidFill>
                  <a:prstClr val="white"/>
                </a:solidFill>
              </a:rPr>
              <a:t> lesion in the palm and sole 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7634" y="3832899"/>
            <a:ext cx="3052619" cy="26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22185" y="4715166"/>
            <a:ext cx="11915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Splinter hg</a:t>
            </a:r>
            <a:endParaRPr lang="ar-SA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18631"/>
              </p:ext>
            </p:extLst>
          </p:nvPr>
        </p:nvGraphicFramePr>
        <p:xfrm>
          <a:off x="3581400" y="4087085"/>
          <a:ext cx="3687618" cy="259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 Editor Photo" r:id="rId6" imgW="1657581" imgH="1123810" progId="MSPhotoEd.3">
                  <p:embed/>
                </p:oleObj>
              </mc:Choice>
              <mc:Fallback>
                <p:oleObj name="Photo Editor Photo" r:id="rId6" imgW="1657581" imgH="1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87085"/>
                        <a:ext cx="3687618" cy="2590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63782" y="4950691"/>
            <a:ext cx="2417618" cy="443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SUB-CONJUCTIVAL HG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25485" y="139872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OSLER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MURM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EANWAY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ANEMIA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NAIL HG (SPLINTER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25485" y="170022"/>
            <a:ext cx="7586420" cy="122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</a:t>
            </a:r>
            <a:r>
              <a:rPr lang="en-US" sz="3300" dirty="0" smtClean="0">
                <a:latin typeface="Calibri"/>
              </a:rPr>
              <a:t>A </a:t>
            </a:r>
            <a:r>
              <a:rPr lang="en-US" sz="3300" dirty="0">
                <a:latin typeface="Calibri"/>
              </a:rPr>
              <a:t>common mnemonic for the signs and </a:t>
            </a:r>
            <a:r>
              <a:rPr lang="en-US" sz="3300" dirty="0" smtClean="0">
                <a:latin typeface="Calibri"/>
              </a:rPr>
              <a:t>   symptoms </a:t>
            </a:r>
            <a:r>
              <a:rPr lang="en-US" sz="3300" dirty="0">
                <a:latin typeface="Calibri"/>
              </a:rPr>
              <a:t>of endocarditis </a:t>
            </a:r>
            <a:r>
              <a:rPr lang="en-US" sz="3300" dirty="0">
                <a:solidFill>
                  <a:prstClr val="white"/>
                </a:solidFill>
                <a:latin typeface="Calibri"/>
              </a:rPr>
              <a:t>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JANE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6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98540" y="1524000"/>
            <a:ext cx="82296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C.B.C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Blood cultures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CXR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ECHO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صورة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060" y="1643189"/>
            <a:ext cx="30718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9628" y="464949"/>
            <a:ext cx="50679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INVESTIGATIONS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0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</a:t>
            </a:r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23" y="1600201"/>
            <a:ext cx="6245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439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8728" y="901484"/>
            <a:ext cx="7848600" cy="5791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50 - 70%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Streptococci     (50% of all Strep)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Staphylococc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		              ~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Mostly Coagulase +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Staph. Aureus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Staph. Epidermidis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Enterococci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  ~ 10%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HACEK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Haemophilus species,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Actinobacillus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Actinomycetemcomitans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Cardiobacterium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hominis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Eikenella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Kingella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27143" y="61992"/>
            <a:ext cx="7772400" cy="762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NATIVE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Endocarditis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ORGANISMS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Microbiology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5847" y="1163661"/>
            <a:ext cx="7772400" cy="4648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predominant source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70 - 100% of Rt. sided IE results in pneumonia and septic emboli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Staph aureus				~60%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 and Enterococci		~20%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 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bacilli			           ~10%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Fungi (Candida and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Aspergillus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~5%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0942" y="304800"/>
            <a:ext cx="7831807" cy="6870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IE in IV Drug Abusers ORGANISMS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388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390" y="274638"/>
            <a:ext cx="9841424" cy="1166704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rgbClr val="FF0000"/>
                </a:solidFill>
              </a:rPr>
              <a:t>Prosthetic Valve </a:t>
            </a:r>
            <a:r>
              <a:rPr lang="en-GB" sz="3600" b="1" dirty="0" smtClean="0">
                <a:solidFill>
                  <a:srgbClr val="FF0000"/>
                </a:solidFill>
              </a:rPr>
              <a:t>Endocarditis ORGANISMS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200" b="1" dirty="0"/>
              <a:t>Classification</a:t>
            </a:r>
            <a:endParaRPr lang="en-GB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1858" y="1600201"/>
            <a:ext cx="4692542" cy="45259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3300"/>
                </a:solidFill>
              </a:rPr>
              <a:t>Early ( &lt; 60 days )</a:t>
            </a:r>
            <a:endParaRPr lang="en-GB" b="1" dirty="0"/>
          </a:p>
          <a:p>
            <a:pPr>
              <a:defRPr/>
            </a:pPr>
            <a:endParaRPr lang="en-GB" sz="2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b="1" dirty="0"/>
              <a:t>Reflects </a:t>
            </a:r>
            <a:r>
              <a:rPr lang="en-GB" sz="2000" b="1" dirty="0" err="1"/>
              <a:t>perioperative</a:t>
            </a:r>
            <a:r>
              <a:rPr lang="en-GB" sz="2000" b="1" dirty="0"/>
              <a:t> contamination</a:t>
            </a:r>
          </a:p>
          <a:p>
            <a:pPr>
              <a:defRPr/>
            </a:pPr>
            <a:r>
              <a:rPr lang="en-GB" sz="2000" b="1" dirty="0"/>
              <a:t>Incidence around 1%</a:t>
            </a:r>
          </a:p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Microbiology</a:t>
            </a:r>
          </a:p>
          <a:p>
            <a:pPr lvl="1">
              <a:defRPr/>
            </a:pPr>
            <a:r>
              <a:rPr lang="en-GB" sz="1800" b="1" dirty="0">
                <a:solidFill>
                  <a:srgbClr val="33CC33"/>
                </a:solidFill>
              </a:rPr>
              <a:t>Staph </a:t>
            </a:r>
            <a:r>
              <a:rPr lang="en-GB" sz="1800" b="1" dirty="0">
                <a:solidFill>
                  <a:srgbClr val="FFFF00"/>
                </a:solidFill>
              </a:rPr>
              <a:t>(45 - 50%)</a:t>
            </a:r>
            <a:endParaRPr lang="en-GB" sz="2000" b="1" dirty="0">
              <a:solidFill>
                <a:srgbClr val="FFFF00"/>
              </a:solidFill>
            </a:endParaRPr>
          </a:p>
          <a:p>
            <a:pPr lvl="2">
              <a:defRPr/>
            </a:pPr>
            <a:r>
              <a:rPr lang="en-GB" sz="1800" b="1" dirty="0">
                <a:solidFill>
                  <a:srgbClr val="FFFF00"/>
                </a:solidFill>
              </a:rPr>
              <a:t>Staph. </a:t>
            </a:r>
            <a:r>
              <a:rPr lang="en-GB" sz="1800" b="1" dirty="0" err="1">
                <a:solidFill>
                  <a:srgbClr val="FFFF00"/>
                </a:solidFill>
              </a:rPr>
              <a:t>Epiderm</a:t>
            </a:r>
            <a:r>
              <a:rPr lang="en-GB" sz="1800" b="1" dirty="0">
                <a:solidFill>
                  <a:srgbClr val="FFFF00"/>
                </a:solidFill>
              </a:rPr>
              <a:t> (~ 30%)</a:t>
            </a:r>
          </a:p>
          <a:p>
            <a:pPr lvl="2">
              <a:defRPr/>
            </a:pPr>
            <a:r>
              <a:rPr lang="en-GB" sz="1800" b="1" dirty="0">
                <a:solidFill>
                  <a:srgbClr val="FFFF00"/>
                </a:solidFill>
              </a:rPr>
              <a:t>Staph. </a:t>
            </a:r>
            <a:r>
              <a:rPr lang="en-GB" sz="1800" b="1" dirty="0" err="1">
                <a:solidFill>
                  <a:srgbClr val="FFFF00"/>
                </a:solidFill>
              </a:rPr>
              <a:t>Aureus</a:t>
            </a:r>
            <a:r>
              <a:rPr lang="en-GB" sz="1800" b="1" dirty="0">
                <a:solidFill>
                  <a:srgbClr val="FFFF00"/>
                </a:solidFill>
              </a:rPr>
              <a:t>   (~ 20%)</a:t>
            </a:r>
            <a:endParaRPr lang="en-GB" sz="16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Gram -</a:t>
            </a:r>
            <a:r>
              <a:rPr lang="en-GB" sz="1800" b="1" dirty="0" err="1">
                <a:solidFill>
                  <a:srgbClr val="FFFF00"/>
                </a:solidFill>
              </a:rPr>
              <a:t>ve</a:t>
            </a:r>
            <a:r>
              <a:rPr lang="en-GB" sz="1800" b="1" dirty="0">
                <a:solidFill>
                  <a:srgbClr val="FFFF00"/>
                </a:solidFill>
              </a:rPr>
              <a:t> aerobes (~20%)</a:t>
            </a: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Fungi   (~ 10%)</a:t>
            </a: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Strep and </a:t>
            </a:r>
            <a:r>
              <a:rPr lang="en-GB" sz="1800" b="1" dirty="0" err="1">
                <a:solidFill>
                  <a:srgbClr val="FFFF00"/>
                </a:solidFill>
              </a:rPr>
              <a:t>Entero</a:t>
            </a:r>
            <a:r>
              <a:rPr lang="en-GB" sz="1800" b="1" dirty="0">
                <a:solidFill>
                  <a:srgbClr val="FFFF00"/>
                </a:solidFill>
              </a:rPr>
              <a:t> (5-10%)</a:t>
            </a:r>
          </a:p>
          <a:p>
            <a:pPr lvl="2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3938292" cy="45259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3300"/>
                </a:solidFill>
              </a:rPr>
              <a:t>Late ( &gt; 60 days)</a:t>
            </a:r>
          </a:p>
          <a:p>
            <a:pPr>
              <a:defRPr/>
            </a:pPr>
            <a:endParaRPr lang="en-GB" sz="2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b="1" dirty="0"/>
              <a:t>After </a:t>
            </a:r>
            <a:r>
              <a:rPr lang="en-GB" sz="2000" b="1" dirty="0" err="1"/>
              <a:t>endothelialization</a:t>
            </a:r>
            <a:endParaRPr lang="en-GB" sz="2000" b="1" dirty="0"/>
          </a:p>
          <a:p>
            <a:pPr>
              <a:defRPr/>
            </a:pPr>
            <a:r>
              <a:rPr lang="en-GB" sz="2000" b="1" dirty="0"/>
              <a:t>Incidence 0.2 -0.5 % / pt. year</a:t>
            </a:r>
          </a:p>
          <a:p>
            <a:pPr>
              <a:defRPr/>
            </a:pPr>
            <a:r>
              <a:rPr lang="en-GB" sz="2000" b="1" dirty="0"/>
              <a:t>Transient bacteraemia from dental, GI or GU</a:t>
            </a:r>
          </a:p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Microbiology</a:t>
            </a:r>
            <a:endParaRPr lang="en-GB" sz="20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resembles native valve </a:t>
            </a:r>
            <a:r>
              <a:rPr lang="en-GB" sz="1800" b="1" dirty="0" err="1">
                <a:solidFill>
                  <a:srgbClr val="FFFF00"/>
                </a:solidFill>
              </a:rPr>
              <a:t>endocarditis</a:t>
            </a:r>
            <a:endParaRPr lang="en-GB" sz="18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3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lide-set Guidelines IE 2015.for web0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2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lide-set Guidelines IE 2015.for web0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620"/>
            <a:ext cx="9144000" cy="626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3624" y="4609319"/>
            <a:ext cx="4469364" cy="341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clinic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inf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disease 2000 </a:t>
            </a:r>
          </a:p>
        </p:txBody>
      </p:sp>
    </p:spTree>
    <p:extLst>
      <p:ext uri="{BB962C8B-B14F-4D97-AF65-F5344CB8AC3E}">
        <p14:creationId xmlns:p14="http://schemas.microsoft.com/office/powerpoint/2010/main" val="215968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57400" y="1110714"/>
            <a:ext cx="7908010" cy="525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BLOOD CULTURE +VE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 TIMES 12 HOUR APART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ENDOCARDIAL INVOLVEMENT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ECHO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ECHO FINDING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VASCULAR PHENOMINA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EVIDENCE FROM MICROBIAL STUDY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/IMMUNOLOGICAL- 2 EVIDENCE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RISK FCTOR FOR IE </a:t>
            </a:r>
            <a:r>
              <a:rPr lang="en-US" sz="2200" dirty="0" smtClean="0">
                <a:latin typeface="Calibri"/>
              </a:rPr>
              <a:t>CONGEITAL OR PROSTHETIC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  VALVE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/CONGEITAL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 ABUSER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0343" y="274638"/>
            <a:ext cx="87100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DUKE CRITERIA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BE-FEVEER(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SUMMAR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08" y="147788"/>
            <a:ext cx="10310091" cy="693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QUESTIONS ?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840949"/>
            <a:ext cx="10624127" cy="5336014"/>
          </a:xfrm>
        </p:spPr>
        <p:txBody>
          <a:bodyPr/>
          <a:lstStyle/>
          <a:p>
            <a:pPr algn="l" rtl="0"/>
            <a:r>
              <a:rPr lang="en-US" dirty="0" smtClean="0"/>
              <a:t>Q 1 WHICH PATIENTS IS CANDIDATE FOR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Q2 WHAT IS THE PATHOPHYSIOLOGY OF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Q3 WHICH PATIENTS NEED PROPHYLAXIS FOR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Q4 WHAT IS THE DIAGNOSTIC CRITERIA FOR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Q5 WHAT ARE THE ORGANISMS COMMONLY CAUSING IE 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573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154264" y="1549831"/>
            <a:ext cx="7501180" cy="457633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Definitive infective endocarditis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Pathologic criteria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Microorganisms or pathologic lesions: demonstrated by culture or histology in a vegetation, or in a vegetation that has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embolized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or in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intracardiac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abscess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criteria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(as above)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Two major criteria, or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One major and three minor criteria, 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Five minor criteria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2262753" y="321133"/>
            <a:ext cx="7392691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7200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5774" y="1600202"/>
            <a:ext cx="7733654" cy="445963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infective endocarditis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findings consistent of IE that fall short of “definite”, but not “rejected”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IE considered in presence of 1 major + 1 minor or 3 minor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Rejected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Firm alternate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manifestation of 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Resolution of manifestations of IE, with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4 days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 pathologic evidence of IE at surgery or autopsy, after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 4 days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37288" y="414123"/>
            <a:ext cx="7904136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391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-set Guidelines IE 2015.for web0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40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86200" y="914401"/>
            <a:ext cx="4419600" cy="823913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19400" y="3581401"/>
            <a:ext cx="34290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>
                <a:solidFill>
                  <a:srgbClr val="F8F8F8"/>
                </a:solidFill>
              </a:rPr>
              <a:t>Medical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3581401"/>
            <a:ext cx="28194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8F8F8"/>
                </a:solidFill>
              </a:rPr>
              <a:t>Surgical</a:t>
            </a:r>
          </a:p>
        </p:txBody>
      </p:sp>
      <p:sp>
        <p:nvSpPr>
          <p:cNvPr id="31749" name="Oval 11"/>
          <p:cNvSpPr>
            <a:spLocks noChangeArrowheads="1"/>
          </p:cNvSpPr>
          <p:nvPr/>
        </p:nvSpPr>
        <p:spPr bwMode="auto">
          <a:xfrm>
            <a:off x="3200400" y="3429000"/>
            <a:ext cx="2590800" cy="1219200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0" name="Oval 16"/>
          <p:cNvSpPr>
            <a:spLocks noChangeArrowheads="1"/>
          </p:cNvSpPr>
          <p:nvPr/>
        </p:nvSpPr>
        <p:spPr bwMode="auto">
          <a:xfrm>
            <a:off x="6858000" y="3505200"/>
            <a:ext cx="2667000" cy="1143000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18"/>
          <p:cNvSpPr>
            <a:spLocks noChangeShapeType="1"/>
          </p:cNvSpPr>
          <p:nvPr/>
        </p:nvSpPr>
        <p:spPr bwMode="auto">
          <a:xfrm flipH="1">
            <a:off x="4572000" y="1676400"/>
            <a:ext cx="1600200" cy="16764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2" name="Line 19"/>
          <p:cNvSpPr>
            <a:spLocks noChangeShapeType="1"/>
          </p:cNvSpPr>
          <p:nvPr/>
        </p:nvSpPr>
        <p:spPr bwMode="auto">
          <a:xfrm>
            <a:off x="6172200" y="1676400"/>
            <a:ext cx="1905000" cy="17526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53" y="4800601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antibiotic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653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85814" y="1608652"/>
            <a:ext cx="8305800" cy="44227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Sterilization of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Vegetations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with antibiotics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prolonged , high dose and bactericidal.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onset: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culture and start treatment within three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 acute onset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Blood culture then antibiotic can be started within  three days.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2075" y="678048"/>
            <a:ext cx="7789460" cy="61756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Principles of Medical Management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378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7580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Pre-antibiotic era - a death sentence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Antibiotic 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Microbiologic cure in majority of 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Highly penicillin-susceptible Streptococcus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bovis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for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cure rate &gt; 98%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2 g for 2wks followed by oral amoxicillin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qid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latin typeface="Calibri"/>
              </a:rPr>
              <a:t>Prosthetic valve may need longer treatment durations.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5074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3214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14046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Congestive Cardiac Failure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(Commonest complication)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Destruction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Myocarditis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Coronary artery embolism and MI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Myocardial Abscesses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Neurological Manifestations (1/3 cases)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Major embolism to MCA territory  	 ~25%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Mycotic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Aneurysms			 2 - 10%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3043" y="359879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Complications-1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4407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1"/>
            <a:ext cx="3869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59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Neurological Complication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914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13125" y="1600200"/>
            <a:ext cx="77724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Metastatic infections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Lung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Pyothorax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-pneumothorax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Pyogenic Meningitis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Splenic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Pyelonephritis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Osteomyelitis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Renal impairment , Glomerulonephritis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22529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Complications-2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0904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80520104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870" y="2034380"/>
            <a:ext cx="5638800" cy="421401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3491" y="215503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Prevention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9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72" y="1577657"/>
            <a:ext cx="7857641" cy="4351338"/>
          </a:xfrm>
          <a:ln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  :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600" dirty="0">
              <a:solidFill>
                <a:srgbClr val="DDDDDD"/>
              </a:solidFill>
              <a:latin typeface="David" pitchFamily="34" charset="-79"/>
              <a:cs typeface="David" pitchFamily="34" charset="-79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Infection of endothelium surface of heart either of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1</a:t>
            </a:r>
            <a:r>
              <a:rPr lang="en-US" sz="2700" dirty="0" smtClean="0"/>
              <a:t>.  Heart </a:t>
            </a:r>
            <a:r>
              <a:rPr lang="en-US" sz="2700" dirty="0"/>
              <a:t>valves 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2</a:t>
            </a:r>
            <a:r>
              <a:rPr lang="en-US" sz="2700" dirty="0" smtClean="0"/>
              <a:t>.  Septal </a:t>
            </a:r>
            <a:r>
              <a:rPr lang="en-US" sz="2700" dirty="0"/>
              <a:t>defects.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3</a:t>
            </a:r>
            <a:r>
              <a:rPr lang="en-US" sz="2700" dirty="0" smtClean="0"/>
              <a:t>.  Chordae Tontine </a:t>
            </a:r>
            <a:r>
              <a:rPr lang="en-US" sz="2700" dirty="0"/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4</a:t>
            </a:r>
            <a:r>
              <a:rPr lang="en-US" sz="2700" dirty="0" smtClean="0"/>
              <a:t>.  A.V </a:t>
            </a:r>
            <a:r>
              <a:rPr lang="en-US" sz="2700" dirty="0"/>
              <a:t>shunt.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GB" sz="2700" dirty="0"/>
              <a:t>It remains a life-threatening disease with significant mortality (about 20%) and morbidity.</a:t>
            </a:r>
          </a:p>
          <a:p>
            <a:pPr algn="l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1269" y="281354"/>
            <a:ext cx="7849117" cy="9740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Infective Endocarditis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048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lide-set Guidelines IE 2015.for web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52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lide-set Guidelines IE 2015.for web0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5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-set Guidelines IE 2015.for web0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36367" y="1244906"/>
            <a:ext cx="2155634" cy="34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Staphylococcus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895682" y="1608463"/>
            <a:ext cx="45719" cy="892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9827047" y="2864386"/>
            <a:ext cx="2170324" cy="12559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Flocloxacillin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Vancomycin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08" y="147788"/>
            <a:ext cx="10310091" cy="693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QUESTIONS ?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840949"/>
            <a:ext cx="10624127" cy="5336014"/>
          </a:xfrm>
        </p:spPr>
        <p:txBody>
          <a:bodyPr/>
          <a:lstStyle/>
          <a:p>
            <a:pPr algn="l" rtl="0"/>
            <a:r>
              <a:rPr lang="en-US" dirty="0" smtClean="0"/>
              <a:t>Q 1 WHICH PATIENTS IS CANDIDATE FOR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Q2 WHAT IS THE PATHOPHYSIOLOGY OF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Q3 WHICH PATIENTS NEED PROPHYLAXIS FOR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Q4 WHAT IS THE DIAGNOSTIC CRITERIA FOR IE 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Q5 WHAT ARE THE ORGANISMS COMMONLY CAUSING IE 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709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</a:rPr>
              <a:t>Pathogenesis of IE-1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048000" y="2003995"/>
            <a:ext cx="6096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IE is the net result of the complex interaction between 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bloodstream pathogen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matrix molecules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platelets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at sites of </a:t>
            </a:r>
            <a:r>
              <a:rPr lang="en-US" sz="3200" kern="0" dirty="0"/>
              <a:t>e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ndocardial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cells damage.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216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Pathogenesis of IE-2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085" y="1407171"/>
            <a:ext cx="8786247" cy="435133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Endothelial damage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srgbClr val="33CC33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Turbulent blood flow produced by certain types of congenital or acquired heart disease, such as flow from a high- to a low-pressure chamber or across a narrowed orifice, traumatizes the endothelium.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b="1" dirty="0">
                <a:solidFill>
                  <a:srgbClr val="33CC33"/>
                </a:solidFill>
              </a:rPr>
              <a:t>Formation of </a:t>
            </a:r>
            <a:r>
              <a:rPr lang="en-US" sz="2400" dirty="0">
                <a:solidFill>
                  <a:srgbClr val="0070C0"/>
                </a:solidFill>
              </a:rPr>
              <a:t>nonbacterial thrombotic </a:t>
            </a:r>
            <a:r>
              <a:rPr lang="en-US" sz="2400" dirty="0" smtClean="0">
                <a:solidFill>
                  <a:srgbClr val="0070C0"/>
                </a:solidFill>
              </a:rPr>
              <a:t>endocarditis ( </a:t>
            </a:r>
            <a:r>
              <a:rPr lang="en-US" sz="2400" b="1" dirty="0">
                <a:solidFill>
                  <a:srgbClr val="FF0000"/>
                </a:solidFill>
              </a:rPr>
              <a:t>NBTE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Endothelial damage creates a predisposition for deposition of </a:t>
            </a:r>
            <a:r>
              <a:rPr lang="en-US" sz="2400" dirty="0">
                <a:solidFill>
                  <a:srgbClr val="0070C0"/>
                </a:solidFill>
              </a:rPr>
              <a:t>platelets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fibrin </a:t>
            </a:r>
            <a:r>
              <a:rPr lang="en-US" sz="2400" dirty="0"/>
              <a:t>on the surface of the endothelium, which results in </a:t>
            </a:r>
            <a:r>
              <a:rPr lang="en-US" sz="2400" dirty="0">
                <a:solidFill>
                  <a:srgbClr val="FF0000"/>
                </a:solidFill>
              </a:rPr>
              <a:t>NBTE.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Bacteremia</a:t>
            </a: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Invasion of the bloodstream with a </a:t>
            </a:r>
            <a:r>
              <a:rPr lang="en-US" sz="2400" dirty="0">
                <a:solidFill>
                  <a:srgbClr val="FF0000"/>
                </a:solidFill>
              </a:rPr>
              <a:t>microbial species </a:t>
            </a:r>
            <a:r>
              <a:rPr lang="en-US" sz="2400" dirty="0"/>
              <a:t>that has the pathogenic potential to colonize this site ,then result </a:t>
            </a:r>
            <a:r>
              <a:rPr lang="en-US" sz="2400" dirty="0">
                <a:solidFill>
                  <a:srgbClr val="0070C0"/>
                </a:solidFill>
              </a:rPr>
              <a:t>in Proliferation</a:t>
            </a:r>
            <a:r>
              <a:rPr lang="en-US" sz="2400" dirty="0"/>
              <a:t> of bacteria within a vegetation and form </a:t>
            </a:r>
            <a:r>
              <a:rPr lang="en-US" sz="2400" dirty="0">
                <a:solidFill>
                  <a:srgbClr val="FF0000"/>
                </a:solidFill>
              </a:rPr>
              <a:t>IE</a:t>
            </a:r>
            <a:r>
              <a:rPr lang="en-US" sz="2400" dirty="0"/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586" y="1639649"/>
            <a:ext cx="8104322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Mucosal surfaces are populated by </a:t>
            </a:r>
            <a:r>
              <a:rPr lang="en-US" sz="2400" dirty="0" smtClean="0"/>
              <a:t>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C00000"/>
                </a:solidFill>
              </a:rPr>
              <a:t>ense </a:t>
            </a:r>
            <a:r>
              <a:rPr lang="en-US" sz="2400" dirty="0">
                <a:solidFill>
                  <a:srgbClr val="C00000"/>
                </a:solidFill>
              </a:rPr>
              <a:t>endogenous </a:t>
            </a:r>
            <a:r>
              <a:rPr lang="en-US" sz="2400" dirty="0" err="1">
                <a:solidFill>
                  <a:srgbClr val="C00000"/>
                </a:solidFill>
              </a:rPr>
              <a:t>microflora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Trauma to a mucosal surface </a:t>
            </a:r>
            <a:r>
              <a:rPr lang="en-US" sz="2400" dirty="0" smtClean="0"/>
              <a:t>like: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Gingiva </a:t>
            </a:r>
            <a:r>
              <a:rPr lang="en-US" sz="2400" dirty="0"/>
              <a:t>around teeth,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Oro-pharynx</a:t>
            </a:r>
            <a:r>
              <a:rPr lang="en-US" sz="2400" dirty="0" smtClean="0"/>
              <a:t>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u="sng" dirty="0">
                <a:solidFill>
                  <a:srgbClr val="92D050"/>
                </a:solidFill>
              </a:rPr>
              <a:t>GI tract,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u="sng" dirty="0">
                <a:solidFill>
                  <a:srgbClr val="92D050"/>
                </a:solidFill>
              </a:rPr>
              <a:t> Urethra,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u="sng" dirty="0">
                <a:solidFill>
                  <a:srgbClr val="92D050"/>
                </a:solidFill>
              </a:rPr>
              <a:t> Vagina,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This will releases many different microbial species transiently into the bloodstream which will leads to Transient bacteremia caused by organism </a:t>
            </a:r>
            <a:r>
              <a:rPr lang="en-US" sz="2400" dirty="0" err="1">
                <a:solidFill>
                  <a:srgbClr val="C00000"/>
                </a:solidFill>
              </a:rPr>
              <a:t>e,g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Veridans  </a:t>
            </a:r>
            <a:r>
              <a:rPr lang="en-US" sz="2400" dirty="0">
                <a:solidFill>
                  <a:srgbClr val="C00000"/>
                </a:solidFill>
              </a:rPr>
              <a:t>group </a:t>
            </a:r>
            <a:r>
              <a:rPr lang="en-US" sz="2400" dirty="0"/>
              <a:t>streptococci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0047" y="355166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Pathogenesis of IE-3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189" y="857482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Transient Bacteremia</a:t>
            </a:r>
          </a:p>
        </p:txBody>
      </p:sp>
    </p:spTree>
    <p:extLst>
      <p:ext uri="{BB962C8B-B14F-4D97-AF65-F5344CB8AC3E}">
        <p14:creationId xmlns:p14="http://schemas.microsoft.com/office/powerpoint/2010/main" val="96163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987167" y="1899616"/>
            <a:ext cx="4214813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1.High velocity jet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2.Flow from high pressure to low pressure chamber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3.Flow across narrow orifice of high velocity</a:t>
            </a:r>
          </a:p>
        </p:txBody>
      </p:sp>
      <p:pic>
        <p:nvPicPr>
          <p:cNvPr id="5" name="Picture 16" descr="screenshot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159" y="4633751"/>
            <a:ext cx="42322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7390" y="1146875"/>
            <a:ext cx="3487119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Endothelial  damage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884" y="2309248"/>
            <a:ext cx="4076054" cy="66642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Platelet-fibrin thrombi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Nonbacterial Thrombotic endocarditis)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749" y="4448006"/>
            <a:ext cx="3793225" cy="223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Microorganism adherence (BTE)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prstClr val="white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Local vegetation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0" algn="l" rtl="0"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EXTENSON ,  </a:t>
            </a:r>
            <a:r>
              <a:rPr lang="en-US" sz="2000" b="1" dirty="0" err="1">
                <a:solidFill>
                  <a:schemeClr val="tx1"/>
                </a:solidFill>
              </a:rPr>
              <a:t>Perivalvular</a:t>
            </a:r>
            <a:r>
              <a:rPr lang="en-US" sz="2000" b="1" dirty="0">
                <a:solidFill>
                  <a:schemeClr val="tx1"/>
                </a:solidFill>
              </a:rPr>
              <a:t> ,Destructive </a:t>
            </a:r>
            <a:r>
              <a:rPr lang="en-US" sz="2000" dirty="0">
                <a:solidFill>
                  <a:schemeClr val="tx1"/>
                </a:solidFill>
              </a:rPr>
              <a:t>valve, fistula</a:t>
            </a:r>
            <a:r>
              <a:rPr lang="en-US" sz="2000" b="1" dirty="0">
                <a:solidFill>
                  <a:schemeClr val="tx1"/>
                </a:solidFill>
              </a:rPr>
              <a:t> and embolization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24075" y="1628775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09871" y="68262"/>
            <a:ext cx="8476397" cy="791547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Pathogenesis: summery-1 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27031" y="3107616"/>
            <a:ext cx="304800" cy="1317498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9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02057" y="259307"/>
            <a:ext cx="8250072" cy="115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Determining Risk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858" y="1642993"/>
            <a:ext cx="5587139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Cardiac conditions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Type of Procedure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8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1224</Words>
  <Application>Microsoft Office PowerPoint</Application>
  <PresentationFormat>Widescreen</PresentationFormat>
  <Paragraphs>302</Paragraphs>
  <Slides>43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MS PGothic</vt:lpstr>
      <vt:lpstr>Algerian</vt:lpstr>
      <vt:lpstr>Arial</vt:lpstr>
      <vt:lpstr>Calibri</vt:lpstr>
      <vt:lpstr>Calibri Light</vt:lpstr>
      <vt:lpstr>David</vt:lpstr>
      <vt:lpstr>Monotype Corsiva</vt:lpstr>
      <vt:lpstr>Monotype Koufi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5_Office Theme</vt:lpstr>
      <vt:lpstr>6_Office Theme</vt:lpstr>
      <vt:lpstr>10_Office Theme</vt:lpstr>
      <vt:lpstr>Photo Editor Photo</vt:lpstr>
      <vt:lpstr>PowerPoint Presentation</vt:lpstr>
      <vt:lpstr>AGENDA</vt:lpstr>
      <vt:lpstr>QUESTIONS ?</vt:lpstr>
      <vt:lpstr>PowerPoint Presentation</vt:lpstr>
      <vt:lpstr>Pathogenesis of IE-1</vt:lpstr>
      <vt:lpstr>Pathogenesis of IE-2</vt:lpstr>
      <vt:lpstr>PowerPoint Presentation</vt:lpstr>
      <vt:lpstr>PowerPoint Presentation</vt:lpstr>
      <vt:lpstr>PowerPoint Presentation</vt:lpstr>
      <vt:lpstr>Prophylaxis against IE ACC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features- immunological phenomina (glumerolo-nephriti, osler nodes, roth spot , RF +ve)</vt:lpstr>
      <vt:lpstr>PowerPoint Presentation</vt:lpstr>
      <vt:lpstr>Vascular Phenomina -Septic emboli</vt:lpstr>
      <vt:lpstr>PowerPoint Presentation</vt:lpstr>
      <vt:lpstr>PowerPoint Presentation</vt:lpstr>
      <vt:lpstr>TEE</vt:lpstr>
      <vt:lpstr>PowerPoint Presentation</vt:lpstr>
      <vt:lpstr>PowerPoint Presentation</vt:lpstr>
      <vt:lpstr>Prosthetic Valve Endocarditis ORGANISMS 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malshamiri</dc:creator>
  <cp:lastModifiedBy>Mustafah AlShamiri</cp:lastModifiedBy>
  <cp:revision>43</cp:revision>
  <dcterms:created xsi:type="dcterms:W3CDTF">2015-10-05T14:03:40Z</dcterms:created>
  <dcterms:modified xsi:type="dcterms:W3CDTF">2017-10-17T04:02:26Z</dcterms:modified>
</cp:coreProperties>
</file>