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Default Extension="jpg" ContentType="image/jpg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Relationship Id="rId25" Type="http://schemas.openxmlformats.org/officeDocument/2006/relationships/image" Target="../media/image50.png"/><Relationship Id="rId26" Type="http://schemas.openxmlformats.org/officeDocument/2006/relationships/image" Target="../media/image51.png"/><Relationship Id="rId27" Type="http://schemas.openxmlformats.org/officeDocument/2006/relationships/image" Target="../media/image52.png"/><Relationship Id="rId28" Type="http://schemas.openxmlformats.org/officeDocument/2006/relationships/image" Target="../media/image53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213475"/>
          </a:xfrm>
          <a:custGeom>
            <a:avLst/>
            <a:gdLst/>
            <a:ahLst/>
            <a:cxnLst/>
            <a:rect l="l" t="t" r="r" b="b"/>
            <a:pathLst>
              <a:path w="9144000" h="6213475">
                <a:moveTo>
                  <a:pt x="0" y="6213475"/>
                </a:moveTo>
                <a:lnTo>
                  <a:pt x="9144000" y="6213475"/>
                </a:lnTo>
                <a:lnTo>
                  <a:pt x="9144000" y="0"/>
                </a:lnTo>
                <a:lnTo>
                  <a:pt x="0" y="0"/>
                </a:lnTo>
                <a:lnTo>
                  <a:pt x="0" y="6213475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590800" y="6350"/>
            <a:ext cx="2749932" cy="6851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3175"/>
            <a:ext cx="2752594" cy="6854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5943600" y="7937"/>
            <a:ext cx="2753980" cy="6850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3048000" y="0"/>
            <a:ext cx="3300462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85737" y="168275"/>
            <a:ext cx="5562600" cy="2438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2419007" y="48653"/>
            <a:ext cx="1787677" cy="39641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31762" y="92075"/>
            <a:ext cx="5562600" cy="2438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211406" y="17297"/>
            <a:ext cx="1990925" cy="57384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3524237" y="4762"/>
            <a:ext cx="2859735" cy="56728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4110088" y="33832"/>
            <a:ext cx="3263582" cy="5146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6746875" y="3175"/>
            <a:ext cx="1728787" cy="36274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0" y="6221412"/>
            <a:ext cx="9144000" cy="6365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2590800" y="6294437"/>
            <a:ext cx="2621380" cy="5635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0" y="6294437"/>
            <a:ext cx="2626076" cy="5635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5943600" y="6294437"/>
            <a:ext cx="2624331" cy="56356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3048000" y="6294437"/>
            <a:ext cx="3188572" cy="5635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0" y="6213475"/>
            <a:ext cx="9144000" cy="644525"/>
          </a:xfrm>
          <a:custGeom>
            <a:avLst/>
            <a:gdLst/>
            <a:ahLst/>
            <a:cxnLst/>
            <a:rect l="l" t="t" r="r" b="b"/>
            <a:pathLst>
              <a:path w="9144000" h="644525">
                <a:moveTo>
                  <a:pt x="0" y="0"/>
                </a:moveTo>
                <a:lnTo>
                  <a:pt x="9144000" y="0"/>
                </a:lnTo>
                <a:lnTo>
                  <a:pt x="9144000" y="644524"/>
                </a:lnTo>
                <a:lnTo>
                  <a:pt x="0" y="644524"/>
                </a:lnTo>
                <a:lnTo>
                  <a:pt x="0" y="0"/>
                </a:lnTo>
                <a:close/>
              </a:path>
            </a:pathLst>
          </a:custGeom>
          <a:solidFill>
            <a:srgbClr val="000A56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4186687" y="6234112"/>
            <a:ext cx="1558475" cy="6238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2404688" y="6218483"/>
            <a:ext cx="1654790" cy="6395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1261686" y="6218483"/>
            <a:ext cx="1654792" cy="6395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21641" y="6191487"/>
            <a:ext cx="1696858" cy="6477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1226558" y="6221412"/>
            <a:ext cx="5326641" cy="63658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508979" y="6221412"/>
            <a:ext cx="2310420" cy="6365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4946469" y="6297612"/>
            <a:ext cx="1987730" cy="56038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6452578" y="6221412"/>
            <a:ext cx="2310421" cy="63658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5679223" y="6221412"/>
            <a:ext cx="3464776" cy="63658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0" y="6254750"/>
            <a:ext cx="9144000" cy="2222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bk object 44"/>
          <p:cNvSpPr/>
          <p:nvPr/>
        </p:nvSpPr>
        <p:spPr>
          <a:xfrm>
            <a:off x="652548" y="2685004"/>
            <a:ext cx="3212871" cy="4156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213475"/>
          </a:xfrm>
          <a:custGeom>
            <a:avLst/>
            <a:gdLst/>
            <a:ahLst/>
            <a:cxnLst/>
            <a:rect l="l" t="t" r="r" b="b"/>
            <a:pathLst>
              <a:path w="9144000" h="6213475">
                <a:moveTo>
                  <a:pt x="0" y="6213475"/>
                </a:moveTo>
                <a:lnTo>
                  <a:pt x="9144000" y="6213475"/>
                </a:lnTo>
                <a:lnTo>
                  <a:pt x="9144000" y="0"/>
                </a:lnTo>
                <a:lnTo>
                  <a:pt x="0" y="0"/>
                </a:lnTo>
                <a:lnTo>
                  <a:pt x="0" y="6213475"/>
                </a:lnTo>
                <a:close/>
              </a:path>
            </a:pathLst>
          </a:custGeom>
          <a:solidFill>
            <a:srgbClr val="0112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590800" y="6350"/>
            <a:ext cx="2749932" cy="68516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0" y="3175"/>
            <a:ext cx="2752594" cy="6854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5943600" y="7937"/>
            <a:ext cx="2753980" cy="6850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3048000" y="0"/>
            <a:ext cx="3300462" cy="68579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85737" y="168275"/>
            <a:ext cx="5562600" cy="2438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2419007" y="48653"/>
            <a:ext cx="1787677" cy="39641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31762" y="92075"/>
            <a:ext cx="5562600" cy="2438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211406" y="17297"/>
            <a:ext cx="1990925" cy="57384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3524237" y="4762"/>
            <a:ext cx="2859735" cy="56728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4110088" y="33832"/>
            <a:ext cx="3263582" cy="5146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6746875" y="3175"/>
            <a:ext cx="1728787" cy="36274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0" y="6221412"/>
            <a:ext cx="9144000" cy="636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2590800" y="6294437"/>
            <a:ext cx="2621380" cy="5635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0" y="6294437"/>
            <a:ext cx="2626076" cy="56356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5943600" y="6294437"/>
            <a:ext cx="2624331" cy="5635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3048000" y="6294437"/>
            <a:ext cx="3188572" cy="56356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0" y="6213475"/>
            <a:ext cx="9144000" cy="644525"/>
          </a:xfrm>
          <a:custGeom>
            <a:avLst/>
            <a:gdLst/>
            <a:ahLst/>
            <a:cxnLst/>
            <a:rect l="l" t="t" r="r" b="b"/>
            <a:pathLst>
              <a:path w="9144000" h="644525">
                <a:moveTo>
                  <a:pt x="0" y="0"/>
                </a:moveTo>
                <a:lnTo>
                  <a:pt x="9144000" y="0"/>
                </a:lnTo>
                <a:lnTo>
                  <a:pt x="9144000" y="644524"/>
                </a:lnTo>
                <a:lnTo>
                  <a:pt x="0" y="644524"/>
                </a:lnTo>
                <a:lnTo>
                  <a:pt x="0" y="0"/>
                </a:lnTo>
                <a:close/>
              </a:path>
            </a:pathLst>
          </a:custGeom>
          <a:solidFill>
            <a:srgbClr val="000A56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4186687" y="6234112"/>
            <a:ext cx="1558475" cy="6238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2404688" y="6218483"/>
            <a:ext cx="1654790" cy="6395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1261686" y="6218483"/>
            <a:ext cx="1654792" cy="63951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21641" y="6191487"/>
            <a:ext cx="1696858" cy="64776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1226558" y="6221412"/>
            <a:ext cx="5326641" cy="63658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508979" y="6221412"/>
            <a:ext cx="2310420" cy="63658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4946469" y="6297612"/>
            <a:ext cx="1987730" cy="56038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6452578" y="6221412"/>
            <a:ext cx="2310421" cy="63658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5679223" y="6221412"/>
            <a:ext cx="3464776" cy="63658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0" y="6254750"/>
            <a:ext cx="9144000" cy="2222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790" y="1961832"/>
            <a:ext cx="8848419" cy="4362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1000" y="3259137"/>
            <a:ext cx="83820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465377" y="6640748"/>
            <a:ext cx="1675765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9AFAF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jp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Relationship Id="rId4" Type="http://schemas.openxmlformats.org/officeDocument/2006/relationships/image" Target="../media/image135.jpg"/><Relationship Id="rId5" Type="http://schemas.openxmlformats.org/officeDocument/2006/relationships/image" Target="../media/image136.jp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9" Type="http://schemas.openxmlformats.org/officeDocument/2006/relationships/image" Target="../media/image140.png"/><Relationship Id="rId10" Type="http://schemas.openxmlformats.org/officeDocument/2006/relationships/image" Target="../media/image14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jp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Relationship Id="rId11" Type="http://schemas.openxmlformats.org/officeDocument/2006/relationships/image" Target="../media/image151.png"/><Relationship Id="rId12" Type="http://schemas.openxmlformats.org/officeDocument/2006/relationships/image" Target="../media/image15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1" Type="http://schemas.openxmlformats.org/officeDocument/2006/relationships/image" Target="../media/image162.png"/><Relationship Id="rId12" Type="http://schemas.openxmlformats.org/officeDocument/2006/relationships/image" Target="../media/image163.png"/><Relationship Id="rId13" Type="http://schemas.openxmlformats.org/officeDocument/2006/relationships/image" Target="../media/image16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72.jpg"/><Relationship Id="rId5" Type="http://schemas.openxmlformats.org/officeDocument/2006/relationships/image" Target="../media/image173.png"/><Relationship Id="rId6" Type="http://schemas.openxmlformats.org/officeDocument/2006/relationships/image" Target="../media/image17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jpg"/><Relationship Id="rId6" Type="http://schemas.openxmlformats.org/officeDocument/2006/relationships/image" Target="../media/image190.png"/><Relationship Id="rId7" Type="http://schemas.openxmlformats.org/officeDocument/2006/relationships/image" Target="../media/image191.png"/><Relationship Id="rId8" Type="http://schemas.openxmlformats.org/officeDocument/2006/relationships/image" Target="../media/image19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jp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8" Type="http://schemas.openxmlformats.org/officeDocument/2006/relationships/image" Target="../media/image199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8.png"/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2.png"/><Relationship Id="rId3" Type="http://schemas.openxmlformats.org/officeDocument/2006/relationships/image" Target="../media/image213.jp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jpg"/><Relationship Id="rId3" Type="http://schemas.openxmlformats.org/officeDocument/2006/relationships/image" Target="../media/image218.jpg"/><Relationship Id="rId4" Type="http://schemas.openxmlformats.org/officeDocument/2006/relationships/image" Target="../media/image219.png"/><Relationship Id="rId5" Type="http://schemas.openxmlformats.org/officeDocument/2006/relationships/image" Target="../media/image220.png"/><Relationship Id="rId6" Type="http://schemas.openxmlformats.org/officeDocument/2006/relationships/image" Target="../media/image221.png"/><Relationship Id="rId7" Type="http://schemas.openxmlformats.org/officeDocument/2006/relationships/image" Target="../media/image222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3.jpg"/><Relationship Id="rId3" Type="http://schemas.openxmlformats.org/officeDocument/2006/relationships/image" Target="../media/image224.jpg"/><Relationship Id="rId4" Type="http://schemas.openxmlformats.org/officeDocument/2006/relationships/image" Target="../media/image225.jpg"/><Relationship Id="rId5" Type="http://schemas.openxmlformats.org/officeDocument/2006/relationships/image" Target="../media/image226.jpg"/><Relationship Id="rId6" Type="http://schemas.openxmlformats.org/officeDocument/2006/relationships/image" Target="../media/image227.png"/><Relationship Id="rId7" Type="http://schemas.openxmlformats.org/officeDocument/2006/relationships/image" Target="../media/image228.png"/><Relationship Id="rId8" Type="http://schemas.openxmlformats.org/officeDocument/2006/relationships/image" Target="../media/image229.png"/><Relationship Id="rId9" Type="http://schemas.openxmlformats.org/officeDocument/2006/relationships/image" Target="../media/image230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1.png"/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6.png"/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5" Type="http://schemas.openxmlformats.org/officeDocument/2006/relationships/image" Target="../media/image239.jpg"/><Relationship Id="rId6" Type="http://schemas.openxmlformats.org/officeDocument/2006/relationships/image" Target="../media/image240.png"/><Relationship Id="rId7" Type="http://schemas.openxmlformats.org/officeDocument/2006/relationships/image" Target="../media/image241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2.png"/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6.jpg"/><Relationship Id="rId7" Type="http://schemas.openxmlformats.org/officeDocument/2006/relationships/image" Target="../media/image24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8.png"/><Relationship Id="rId3" Type="http://schemas.openxmlformats.org/officeDocument/2006/relationships/image" Target="../media/image249.png"/><Relationship Id="rId4" Type="http://schemas.openxmlformats.org/officeDocument/2006/relationships/image" Target="../media/image250.png"/><Relationship Id="rId5" Type="http://schemas.openxmlformats.org/officeDocument/2006/relationships/image" Target="../media/image251.png"/><Relationship Id="rId6" Type="http://schemas.openxmlformats.org/officeDocument/2006/relationships/image" Target="../media/image252.png"/><Relationship Id="rId7" Type="http://schemas.openxmlformats.org/officeDocument/2006/relationships/image" Target="../media/image253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4.png"/><Relationship Id="rId3" Type="http://schemas.openxmlformats.org/officeDocument/2006/relationships/image" Target="../media/image255.png"/><Relationship Id="rId4" Type="http://schemas.openxmlformats.org/officeDocument/2006/relationships/image" Target="../media/image256.png"/><Relationship Id="rId5" Type="http://schemas.openxmlformats.org/officeDocument/2006/relationships/image" Target="../media/image257.png"/><Relationship Id="rId6" Type="http://schemas.openxmlformats.org/officeDocument/2006/relationships/image" Target="../media/image258.png"/><Relationship Id="rId7" Type="http://schemas.openxmlformats.org/officeDocument/2006/relationships/image" Target="../media/image259.png"/><Relationship Id="rId8" Type="http://schemas.openxmlformats.org/officeDocument/2006/relationships/image" Target="../media/image260.png"/><Relationship Id="rId9" Type="http://schemas.openxmlformats.org/officeDocument/2006/relationships/image" Target="../media/image261.png"/><Relationship Id="rId10" Type="http://schemas.openxmlformats.org/officeDocument/2006/relationships/image" Target="../media/image262.png"/><Relationship Id="rId11" Type="http://schemas.openxmlformats.org/officeDocument/2006/relationships/image" Target="../media/image263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jpg"/><Relationship Id="rId6" Type="http://schemas.openxmlformats.org/officeDocument/2006/relationships/image" Target="../media/image268.jpg"/><Relationship Id="rId7" Type="http://schemas.openxmlformats.org/officeDocument/2006/relationships/image" Target="../media/image269.jpg"/><Relationship Id="rId8" Type="http://schemas.openxmlformats.org/officeDocument/2006/relationships/image" Target="../media/image270.png"/><Relationship Id="rId9" Type="http://schemas.openxmlformats.org/officeDocument/2006/relationships/image" Target="../media/image271.png"/><Relationship Id="rId10" Type="http://schemas.openxmlformats.org/officeDocument/2006/relationships/image" Target="../media/image272.png"/><Relationship Id="rId11" Type="http://schemas.openxmlformats.org/officeDocument/2006/relationships/image" Target="../media/image273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4.png"/><Relationship Id="rId3" Type="http://schemas.openxmlformats.org/officeDocument/2006/relationships/image" Target="../media/image275.png"/><Relationship Id="rId4" Type="http://schemas.openxmlformats.org/officeDocument/2006/relationships/image" Target="../media/image276.png"/><Relationship Id="rId5" Type="http://schemas.openxmlformats.org/officeDocument/2006/relationships/image" Target="../media/image277.png"/><Relationship Id="rId6" Type="http://schemas.openxmlformats.org/officeDocument/2006/relationships/image" Target="../media/image278.png"/><Relationship Id="rId7" Type="http://schemas.openxmlformats.org/officeDocument/2006/relationships/image" Target="../media/image27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3" Type="http://schemas.openxmlformats.org/officeDocument/2006/relationships/image" Target="../media/image120.png"/><Relationship Id="rId14" Type="http://schemas.openxmlformats.org/officeDocument/2006/relationships/image" Target="../media/image12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3897" y="1512920"/>
            <a:ext cx="5166360" cy="7065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77439" y="4426532"/>
            <a:ext cx="4414062" cy="473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79168" y="4783970"/>
            <a:ext cx="5856312" cy="403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36368" y="5087394"/>
            <a:ext cx="4887887" cy="3782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72295" y="5365865"/>
            <a:ext cx="3620198" cy="3823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10393" y="5648499"/>
            <a:ext cx="748145" cy="4031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404427" y="4463732"/>
            <a:ext cx="4340860" cy="360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40"/>
              </a:lnSpc>
            </a:pPr>
            <a:r>
              <a:rPr dirty="0" sz="2400" b="1">
                <a:solidFill>
                  <a:srgbClr val="FFFFC1"/>
                </a:solidFill>
                <a:latin typeface="Verdana"/>
                <a:cs typeface="Verdana"/>
              </a:rPr>
              <a:t>AHMAD AMER</a:t>
            </a:r>
            <a:r>
              <a:rPr dirty="0" sz="2400" spc="-100" b="1">
                <a:solidFill>
                  <a:srgbClr val="FFFFC1"/>
                </a:solidFill>
                <a:latin typeface="Verdana"/>
                <a:cs typeface="Verdana"/>
              </a:rPr>
              <a:t> </a:t>
            </a:r>
            <a:r>
              <a:rPr dirty="0" sz="2400" b="1">
                <a:solidFill>
                  <a:srgbClr val="FFFFC1"/>
                </a:solidFill>
                <a:latin typeface="Verdana"/>
                <a:cs typeface="Verdana"/>
              </a:rPr>
              <a:t>Al-BOUKAI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18292" y="4824412"/>
            <a:ext cx="5712460" cy="1163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2360"/>
              </a:lnSpc>
            </a:pPr>
            <a:r>
              <a:rPr dirty="0" sz="2000" i="1">
                <a:solidFill>
                  <a:srgbClr val="1DF3FF"/>
                </a:solidFill>
                <a:latin typeface="Verdana"/>
                <a:cs typeface="Verdana"/>
              </a:rPr>
              <a:t>Associate Professor &amp; Consultant</a:t>
            </a:r>
            <a:r>
              <a:rPr dirty="0" sz="2000" spc="-100" i="1">
                <a:solidFill>
                  <a:srgbClr val="1DF3FF"/>
                </a:solidFill>
                <a:latin typeface="Verdana"/>
                <a:cs typeface="Verdana"/>
              </a:rPr>
              <a:t> </a:t>
            </a:r>
            <a:r>
              <a:rPr dirty="0" sz="2000" i="1">
                <a:solidFill>
                  <a:srgbClr val="1DF3FF"/>
                </a:solidFill>
                <a:latin typeface="Verdana"/>
                <a:cs typeface="Verdana"/>
              </a:rPr>
              <a:t>Radiologist</a:t>
            </a:r>
            <a:endParaRPr sz="2000">
              <a:latin typeface="Verdana"/>
              <a:cs typeface="Verdana"/>
            </a:endParaRPr>
          </a:p>
          <a:p>
            <a:pPr algn="ctr" marL="467359" marR="459740">
              <a:lnSpc>
                <a:spcPts val="2200"/>
              </a:lnSpc>
              <a:spcBef>
                <a:spcPts val="40"/>
              </a:spcBef>
            </a:pPr>
            <a:r>
              <a:rPr dirty="0" sz="1800" spc="-5">
                <a:solidFill>
                  <a:srgbClr val="1DF3FF"/>
                </a:solidFill>
                <a:latin typeface="Verdana"/>
                <a:cs typeface="Verdana"/>
              </a:rPr>
              <a:t>Radiology </a:t>
            </a:r>
            <a:r>
              <a:rPr dirty="0" sz="1800">
                <a:solidFill>
                  <a:srgbClr val="1DF3FF"/>
                </a:solidFill>
                <a:latin typeface="Verdana"/>
                <a:cs typeface="Verdana"/>
              </a:rPr>
              <a:t>&amp; Medical Imaging</a:t>
            </a:r>
            <a:r>
              <a:rPr dirty="0" sz="1800" spc="-90">
                <a:solidFill>
                  <a:srgbClr val="1DF3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1DF3FF"/>
                </a:solidFill>
                <a:latin typeface="Verdana"/>
                <a:cs typeface="Verdana"/>
              </a:rPr>
              <a:t>Department  King Khalid </a:t>
            </a:r>
            <a:r>
              <a:rPr dirty="0" sz="1800" spc="-5">
                <a:solidFill>
                  <a:srgbClr val="1DF3FF"/>
                </a:solidFill>
                <a:latin typeface="Verdana"/>
                <a:cs typeface="Verdana"/>
              </a:rPr>
              <a:t>University</a:t>
            </a:r>
            <a:r>
              <a:rPr dirty="0" sz="1800" spc="-45">
                <a:solidFill>
                  <a:srgbClr val="1DF3FF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1DF3FF"/>
                </a:solidFill>
                <a:latin typeface="Verdana"/>
                <a:cs typeface="Verdana"/>
              </a:rPr>
              <a:t>Hospital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ts val="2360"/>
              </a:lnSpc>
            </a:pP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2017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468984" y="6583679"/>
            <a:ext cx="1675015" cy="274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92631" y="2581106"/>
            <a:ext cx="7099071" cy="12385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85745" y="1151314"/>
            <a:ext cx="4422368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10652" y="2711320"/>
            <a:ext cx="205104" cy="16535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49700"/>
              </a:lnSpc>
            </a:pPr>
            <a:r>
              <a:rPr dirty="0" sz="1800" spc="285">
                <a:solidFill>
                  <a:srgbClr val="FF0080"/>
                </a:solidFill>
                <a:latin typeface="Arial"/>
                <a:cs typeface="Arial"/>
              </a:rPr>
              <a:t>ü  ü  ü  ü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7714" y="2847657"/>
            <a:ext cx="3630295" cy="1513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Utilizes</a:t>
            </a:r>
            <a:r>
              <a:rPr dirty="0" sz="1800" spc="-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Verdana"/>
                <a:cs typeface="Verdana"/>
              </a:rPr>
              <a:t>X-Rays</a:t>
            </a:r>
            <a:endParaRPr sz="1800">
              <a:latin typeface="Verdana"/>
              <a:cs typeface="Verdana"/>
            </a:endParaRPr>
          </a:p>
          <a:p>
            <a:pPr marL="12700" marR="5080">
              <a:lnSpc>
                <a:spcPct val="148100"/>
              </a:lnSpc>
            </a:pP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Real-time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imaging (Dynamic) 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Utilizes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image</a:t>
            </a:r>
            <a:r>
              <a:rPr dirty="0" sz="1800" spc="-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intensifier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Involves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use of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contrast</a:t>
            </a:r>
            <a:r>
              <a:rPr dirty="0" sz="18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agents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85745" y="1151314"/>
            <a:ext cx="4422368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33587" y="3022600"/>
            <a:ext cx="3230562" cy="3359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611088" y="3703321"/>
            <a:ext cx="2277681" cy="2165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86460">
              <a:lnSpc>
                <a:spcPct val="100000"/>
              </a:lnSpc>
            </a:pPr>
            <a:r>
              <a:rPr dirty="0" sz="2000" b="0" i="1">
                <a:solidFill>
                  <a:srgbClr val="00FFFF"/>
                </a:solidFill>
                <a:latin typeface="Verdana"/>
                <a:cs typeface="Verdana"/>
              </a:rPr>
              <a:t>A modality utilized in evaluation of </a:t>
            </a:r>
            <a:r>
              <a:rPr dirty="0" sz="2000" spc="-5" b="0" i="1">
                <a:solidFill>
                  <a:srgbClr val="00FFFF"/>
                </a:solidFill>
                <a:latin typeface="Verdana"/>
                <a:cs typeface="Verdana"/>
              </a:rPr>
              <a:t>Gastrointestinal</a:t>
            </a:r>
            <a:r>
              <a:rPr dirty="0" sz="2000" spc="-25" b="0" i="1">
                <a:solidFill>
                  <a:srgbClr val="00FFFF"/>
                </a:solidFill>
                <a:latin typeface="Verdana"/>
                <a:cs typeface="Verdana"/>
              </a:rPr>
              <a:t> </a:t>
            </a:r>
            <a:r>
              <a:rPr dirty="0" sz="2000" b="0" i="1">
                <a:solidFill>
                  <a:srgbClr val="00FFFF"/>
                </a:solidFill>
                <a:latin typeface="Verdana"/>
                <a:cs typeface="Verdana"/>
              </a:rPr>
              <a:t>Tract: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93822" y="2431474"/>
            <a:ext cx="4542904" cy="552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528100" y="2466657"/>
            <a:ext cx="4451985" cy="436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5" b="1">
                <a:solidFill>
                  <a:srgbClr val="FFF4B1"/>
                </a:solidFill>
                <a:latin typeface="Arial"/>
                <a:cs typeface="Arial"/>
              </a:rPr>
              <a:t>Dynamic Contrast</a:t>
            </a:r>
            <a:r>
              <a:rPr dirty="0" sz="2800" spc="-15" b="1">
                <a:solidFill>
                  <a:srgbClr val="FFF4B1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4B1"/>
                </a:solidFill>
                <a:latin typeface="Arial"/>
                <a:cs typeface="Arial"/>
              </a:rPr>
              <a:t>Studies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00850" y="4518025"/>
            <a:ext cx="1905000" cy="2170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43450" y="3106737"/>
            <a:ext cx="2087562" cy="2470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33650" y="1887537"/>
            <a:ext cx="2192337" cy="2362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3850" y="1125537"/>
            <a:ext cx="2206625" cy="2363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09655" y="1924401"/>
            <a:ext cx="4542904" cy="552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408805">
              <a:lnSpc>
                <a:spcPct val="100000"/>
              </a:lnSpc>
            </a:pPr>
            <a:r>
              <a:rPr dirty="0" sz="2800" spc="-5" b="1">
                <a:solidFill>
                  <a:srgbClr val="FFF4B1"/>
                </a:solidFill>
                <a:latin typeface="Arial"/>
                <a:cs typeface="Arial"/>
              </a:rPr>
              <a:t>Dynamic Contrast</a:t>
            </a:r>
            <a:r>
              <a:rPr dirty="0" sz="2800" spc="-15" b="1">
                <a:solidFill>
                  <a:srgbClr val="FFF4B1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4B1"/>
                </a:solidFill>
                <a:latin typeface="Arial"/>
                <a:cs typeface="Arial"/>
              </a:rPr>
              <a:t>Studies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85745" y="1151314"/>
            <a:ext cx="4422368" cy="8437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00" y="4878387"/>
            <a:ext cx="1646237" cy="1646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86600" y="2867025"/>
            <a:ext cx="1590675" cy="190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86600" y="387350"/>
            <a:ext cx="1524000" cy="2225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85745" y="1151314"/>
            <a:ext cx="4422368" cy="843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23289" y="2889250"/>
            <a:ext cx="129540" cy="129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23289" y="3261614"/>
            <a:ext cx="129540" cy="1295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23289" y="3655314"/>
            <a:ext cx="129540" cy="1295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23289" y="4036314"/>
            <a:ext cx="129540" cy="129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53496" y="2681559"/>
            <a:ext cx="2917190" cy="269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7785">
              <a:lnSpc>
                <a:spcPct val="139600"/>
              </a:lnSpc>
            </a:pP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Gastrointestinal</a:t>
            </a:r>
            <a:r>
              <a:rPr dirty="0" sz="1800" spc="-2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Imaging  Genitourinary Imaging 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Angiography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Other:</a:t>
            </a:r>
            <a:endParaRPr sz="1800">
              <a:latin typeface="Verdana"/>
              <a:cs typeface="Verdana"/>
            </a:endParaRPr>
          </a:p>
          <a:p>
            <a:pPr marL="126364">
              <a:lnSpc>
                <a:spcPct val="100000"/>
              </a:lnSpc>
              <a:spcBef>
                <a:spcPts val="840"/>
              </a:spcBef>
            </a:pPr>
            <a:r>
              <a:rPr dirty="0" sz="1250" spc="660">
                <a:solidFill>
                  <a:srgbClr val="FF0080"/>
                </a:solidFill>
                <a:latin typeface="Arial"/>
                <a:cs typeface="Arial"/>
              </a:rPr>
              <a:t>l</a:t>
            </a:r>
            <a:r>
              <a:rPr dirty="0" sz="1250" spc="515">
                <a:solidFill>
                  <a:srgbClr val="FF0080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Intraoperative</a:t>
            </a:r>
            <a:endParaRPr sz="1800">
              <a:latin typeface="Verdana"/>
              <a:cs typeface="Verdana"/>
            </a:endParaRPr>
          </a:p>
          <a:p>
            <a:pPr marL="126364">
              <a:lnSpc>
                <a:spcPct val="100000"/>
              </a:lnSpc>
              <a:spcBef>
                <a:spcPts val="840"/>
              </a:spcBef>
            </a:pPr>
            <a:r>
              <a:rPr dirty="0" sz="1250" spc="660">
                <a:solidFill>
                  <a:srgbClr val="FF0080"/>
                </a:solidFill>
                <a:latin typeface="Arial"/>
                <a:cs typeface="Arial"/>
              </a:rPr>
              <a:t>l </a:t>
            </a: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Foreign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body</a:t>
            </a:r>
            <a:r>
              <a:rPr dirty="0" sz="1800" spc="-1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Verdana"/>
                <a:cs typeface="Verdana"/>
              </a:rPr>
              <a:t>removal</a:t>
            </a:r>
            <a:endParaRPr sz="1800">
              <a:latin typeface="Verdana"/>
              <a:cs typeface="Verdana"/>
            </a:endParaRPr>
          </a:p>
          <a:p>
            <a:pPr marL="126364">
              <a:lnSpc>
                <a:spcPct val="100000"/>
              </a:lnSpc>
              <a:spcBef>
                <a:spcPts val="940"/>
              </a:spcBef>
            </a:pPr>
            <a:r>
              <a:rPr dirty="0" sz="1250" spc="660">
                <a:solidFill>
                  <a:srgbClr val="FF0080"/>
                </a:solidFill>
                <a:latin typeface="Arial"/>
                <a:cs typeface="Arial"/>
              </a:rPr>
              <a:t>l</a:t>
            </a:r>
            <a:r>
              <a:rPr dirty="0" sz="1250" spc="520">
                <a:solidFill>
                  <a:srgbClr val="FF0080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Verdana"/>
                <a:cs typeface="Verdana"/>
              </a:rPr>
              <a:t>Musculoskeletal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5249" rIns="0" bIns="0" rtlCol="0" vert="horz">
            <a:spAutoFit/>
          </a:bodyPr>
          <a:lstStyle/>
          <a:p>
            <a:pPr marL="2190750">
              <a:lnSpc>
                <a:spcPct val="100000"/>
              </a:lnSpc>
            </a:pPr>
            <a:r>
              <a:rPr dirty="0" spc="-5"/>
              <a:t>Main </a:t>
            </a:r>
            <a:r>
              <a:rPr dirty="0"/>
              <a:t>Uses of</a:t>
            </a:r>
            <a:r>
              <a:rPr dirty="0" spc="-45"/>
              <a:t> </a:t>
            </a:r>
            <a:r>
              <a:rPr dirty="0" spc="-5" b="1">
                <a:solidFill>
                  <a:srgbClr val="FFFB00"/>
                </a:solidFill>
                <a:latin typeface="Verdana"/>
                <a:cs typeface="Verdana"/>
              </a:rPr>
              <a:t>Fluoroscopy</a:t>
            </a:r>
          </a:p>
        </p:txBody>
      </p:sp>
      <p:sp>
        <p:nvSpPr>
          <p:cNvPr id="13" name="object 13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85745" y="1151314"/>
            <a:ext cx="4422368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3465512"/>
            <a:ext cx="129540" cy="129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1040" y="3837876"/>
            <a:ext cx="129540" cy="129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4231576"/>
            <a:ext cx="129540" cy="129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4612576"/>
            <a:ext cx="129540" cy="129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31246" y="3268520"/>
            <a:ext cx="2858135" cy="15259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968375">
              <a:lnSpc>
                <a:spcPct val="135700"/>
              </a:lnSpc>
            </a:pP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Widely</a:t>
            </a:r>
            <a:r>
              <a:rPr dirty="0" sz="1800" spc="-90">
                <a:solidFill>
                  <a:srgbClr val="FFFF99"/>
                </a:solidFill>
                <a:latin typeface="Verdana"/>
                <a:cs typeface="Verdana"/>
              </a:rPr>
              <a:t> </a:t>
            </a:r>
            <a:r>
              <a:rPr dirty="0" sz="1800" spc="-10">
                <a:solidFill>
                  <a:srgbClr val="FFFF99"/>
                </a:solidFill>
                <a:latin typeface="Verdana"/>
                <a:cs typeface="Verdana"/>
              </a:rPr>
              <a:t>Available  </a:t>
            </a:r>
            <a:r>
              <a:rPr dirty="0" sz="1800" spc="-5">
                <a:solidFill>
                  <a:srgbClr val="FFFF99"/>
                </a:solidFill>
                <a:latin typeface="Verdana"/>
                <a:cs typeface="Verdana"/>
              </a:rPr>
              <a:t>Inexpensive</a:t>
            </a:r>
            <a:endParaRPr sz="1800">
              <a:latin typeface="Verdana"/>
              <a:cs typeface="Verdana"/>
            </a:endParaRPr>
          </a:p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dirty="0" sz="1800" spc="-5">
                <a:solidFill>
                  <a:srgbClr val="FFFF99"/>
                </a:solidFill>
                <a:latin typeface="Verdana"/>
                <a:cs typeface="Verdana"/>
              </a:rPr>
              <a:t>Functional </a:t>
            </a: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and</a:t>
            </a:r>
            <a:r>
              <a:rPr dirty="0" sz="1800" spc="-50">
                <a:solidFill>
                  <a:srgbClr val="FFFF99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Anatomic  No sedation</a:t>
            </a:r>
            <a:r>
              <a:rPr dirty="0" sz="1800" spc="-100">
                <a:solidFill>
                  <a:srgbClr val="FFFF99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required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85690" y="3465512"/>
            <a:ext cx="129539" cy="1295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85690" y="4168076"/>
            <a:ext cx="129539" cy="1295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885690" y="4561776"/>
            <a:ext cx="129539" cy="129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215890" y="3323384"/>
            <a:ext cx="3220720" cy="1420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5700"/>
              </a:lnSpc>
            </a:pPr>
            <a:r>
              <a:rPr dirty="0" sz="1800" spc="-10">
                <a:solidFill>
                  <a:srgbClr val="FFFF99"/>
                </a:solidFill>
                <a:latin typeface="Verdana"/>
                <a:cs typeface="Verdana"/>
              </a:rPr>
              <a:t>Requires </a:t>
            </a:r>
            <a:r>
              <a:rPr dirty="0" sz="1800" spc="-5">
                <a:solidFill>
                  <a:srgbClr val="FFFF99"/>
                </a:solidFill>
                <a:latin typeface="Verdana"/>
                <a:cs typeface="Verdana"/>
              </a:rPr>
              <a:t>ingestion/injection  </a:t>
            </a: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of </a:t>
            </a:r>
            <a:r>
              <a:rPr dirty="0" sz="1800" spc="-5">
                <a:solidFill>
                  <a:srgbClr val="FFFF99"/>
                </a:solidFill>
                <a:latin typeface="Verdana"/>
                <a:cs typeface="Verdana"/>
              </a:rPr>
              <a:t>contrast</a:t>
            </a:r>
            <a:r>
              <a:rPr dirty="0" sz="1800" spc="-95">
                <a:solidFill>
                  <a:srgbClr val="FFFF99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medium</a:t>
            </a:r>
            <a:endParaRPr sz="1800">
              <a:latin typeface="Verdana"/>
              <a:cs typeface="Verdana"/>
            </a:endParaRPr>
          </a:p>
          <a:p>
            <a:pPr marL="12700" marR="984250">
              <a:lnSpc>
                <a:spcPts val="3100"/>
              </a:lnSpc>
              <a:spcBef>
                <a:spcPts val="190"/>
              </a:spcBef>
            </a:pPr>
            <a:r>
              <a:rPr dirty="0" sz="1800" spc="-10">
                <a:solidFill>
                  <a:srgbClr val="FFFF99"/>
                </a:solidFill>
                <a:latin typeface="Verdana"/>
                <a:cs typeface="Verdana"/>
              </a:rPr>
              <a:t>Patient</a:t>
            </a:r>
            <a:r>
              <a:rPr dirty="0" sz="1800" spc="-55">
                <a:solidFill>
                  <a:srgbClr val="FFFF99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FFFF99"/>
                </a:solidFill>
                <a:latin typeface="Verdana"/>
                <a:cs typeface="Verdana"/>
              </a:rPr>
              <a:t>cooperation  </a:t>
            </a: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Time</a:t>
            </a:r>
            <a:r>
              <a:rPr dirty="0" sz="1800" spc="-100">
                <a:solidFill>
                  <a:srgbClr val="FFFF99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99"/>
                </a:solidFill>
                <a:latin typeface="Verdana"/>
                <a:cs typeface="Verdana"/>
              </a:rPr>
              <a:t>consuming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38351" y="2315098"/>
            <a:ext cx="5203761" cy="6982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6888" y="976744"/>
            <a:ext cx="2847111" cy="30382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49577" y="906094"/>
            <a:ext cx="5478081" cy="1271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01089" y="2667337"/>
            <a:ext cx="165100" cy="12814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48800"/>
              </a:lnSpc>
            </a:pPr>
            <a:r>
              <a:rPr dirty="0" sz="1400" spc="220">
                <a:solidFill>
                  <a:srgbClr val="FF0080"/>
                </a:solidFill>
                <a:latin typeface="Arial"/>
                <a:cs typeface="Arial"/>
              </a:rPr>
              <a:t>ü  ü  ü  ü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8289" y="2771457"/>
            <a:ext cx="6901180" cy="1491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5875">
              <a:lnSpc>
                <a:spcPct val="100000"/>
              </a:lnSpc>
            </a:pP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Cross Sectional imaging</a:t>
            </a:r>
            <a:r>
              <a:rPr dirty="0" sz="1400" spc="-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modality</a:t>
            </a:r>
            <a:endParaRPr sz="1400">
              <a:latin typeface="Verdana"/>
              <a:cs typeface="Verdana"/>
            </a:endParaRPr>
          </a:p>
          <a:p>
            <a:pPr marL="15875">
              <a:lnSpc>
                <a:spcPct val="100000"/>
              </a:lnSpc>
              <a:spcBef>
                <a:spcPts val="820"/>
              </a:spcBef>
            </a:pP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Mobile </a:t>
            </a:r>
            <a:r>
              <a:rPr dirty="0" sz="1400" spc="-20">
                <a:solidFill>
                  <a:srgbClr val="FFFFFF"/>
                </a:solidFill>
                <a:latin typeface="Verdana"/>
                <a:cs typeface="Verdana"/>
              </a:rPr>
              <a:t>X-ray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tube that rotates around a</a:t>
            </a:r>
            <a:r>
              <a:rPr dirty="0" sz="14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patient.</a:t>
            </a:r>
            <a:endParaRPr sz="1400">
              <a:latin typeface="Verdana"/>
              <a:cs typeface="Verdana"/>
            </a:endParaRPr>
          </a:p>
          <a:p>
            <a:pPr marL="12700" marR="5080" indent="3175">
              <a:lnSpc>
                <a:spcPct val="148800"/>
              </a:lnSpc>
            </a:pP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Data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displayed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in multiple window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settings (lungs parenchyma,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bone, etc.)  </a:t>
            </a:r>
            <a:r>
              <a:rPr dirty="0" sz="1400" spc="-5">
                <a:solidFill>
                  <a:srgbClr val="FFFFFF"/>
                </a:solidFill>
                <a:latin typeface="Verdana"/>
                <a:cs typeface="Verdana"/>
              </a:rPr>
              <a:t>Density measurements analyze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chemical component of tissue “Hounsfield  Unit </a:t>
            </a: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(HU)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”</a:t>
            </a:r>
            <a:r>
              <a:rPr dirty="0" sz="14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64689" y="4986675"/>
            <a:ext cx="551180" cy="960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48800"/>
              </a:lnSpc>
            </a:pPr>
            <a:r>
              <a:rPr dirty="0" sz="1400" spc="-25">
                <a:solidFill>
                  <a:srgbClr val="66FFFF"/>
                </a:solidFill>
                <a:latin typeface="Verdana"/>
                <a:cs typeface="Verdana"/>
              </a:rPr>
              <a:t>Fat  </a:t>
            </a: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Air  </a:t>
            </a:r>
            <a:r>
              <a:rPr dirty="0" sz="1400" spc="-70">
                <a:solidFill>
                  <a:srgbClr val="66FFFF"/>
                </a:solidFill>
                <a:latin typeface="Verdana"/>
                <a:cs typeface="Verdana"/>
              </a:rPr>
              <a:t>W</a:t>
            </a: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ater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26790" y="5090795"/>
            <a:ext cx="766445" cy="856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=</a:t>
            </a:r>
            <a:r>
              <a:rPr dirty="0" sz="1400" spc="-95">
                <a:solidFill>
                  <a:srgbClr val="66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66FFFF"/>
                </a:solidFill>
                <a:latin typeface="Verdana"/>
                <a:cs typeface="Verdana"/>
              </a:rPr>
              <a:t>-150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=</a:t>
            </a:r>
            <a:r>
              <a:rPr dirty="0" sz="1400" spc="-95">
                <a:solidFill>
                  <a:srgbClr val="66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66FFFF"/>
                </a:solidFill>
                <a:latin typeface="Verdana"/>
                <a:cs typeface="Verdana"/>
              </a:rPr>
              <a:t>-1000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=</a:t>
            </a:r>
            <a:r>
              <a:rPr dirty="0" sz="1400" spc="-105">
                <a:solidFill>
                  <a:srgbClr val="66FFFF"/>
                </a:solidFill>
                <a:latin typeface="Verdana"/>
                <a:cs typeface="Verdana"/>
              </a:rPr>
              <a:t> </a:t>
            </a: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0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061902" y="4986675"/>
            <a:ext cx="1229995" cy="9607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48800"/>
              </a:lnSpc>
            </a:pP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Soft tissue  </a:t>
            </a:r>
            <a:r>
              <a:rPr dirty="0" sz="1400" spc="-5">
                <a:solidFill>
                  <a:srgbClr val="66FFFF"/>
                </a:solidFill>
                <a:latin typeface="Verdana"/>
                <a:cs typeface="Verdana"/>
              </a:rPr>
              <a:t>Blood  </a:t>
            </a: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Bone/calcium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  <p:sp>
        <p:nvSpPr>
          <p:cNvPr id="12" name="object 12"/>
          <p:cNvSpPr txBox="1"/>
          <p:nvPr/>
        </p:nvSpPr>
        <p:spPr>
          <a:xfrm>
            <a:off x="6624002" y="5090795"/>
            <a:ext cx="1458595" cy="8566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=</a:t>
            </a:r>
            <a:r>
              <a:rPr dirty="0" sz="1400" spc="-95">
                <a:solidFill>
                  <a:srgbClr val="66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66FFFF"/>
                </a:solidFill>
                <a:latin typeface="Verdana"/>
                <a:cs typeface="Verdana"/>
              </a:rPr>
              <a:t>20-80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=</a:t>
            </a:r>
            <a:r>
              <a:rPr dirty="0" sz="1400" spc="-95">
                <a:solidFill>
                  <a:srgbClr val="66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66FFFF"/>
                </a:solidFill>
                <a:latin typeface="Verdana"/>
                <a:cs typeface="Verdana"/>
              </a:rPr>
              <a:t>45-75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400">
                <a:solidFill>
                  <a:srgbClr val="66FFFF"/>
                </a:solidFill>
                <a:latin typeface="Verdana"/>
                <a:cs typeface="Verdana"/>
              </a:rPr>
              <a:t>= </a:t>
            </a:r>
            <a:r>
              <a:rPr dirty="0" sz="1400" spc="-5">
                <a:solidFill>
                  <a:srgbClr val="66FFFF"/>
                </a:solidFill>
                <a:latin typeface="Verdana"/>
                <a:cs typeface="Verdana"/>
              </a:rPr>
              <a:t>&gt;100-</a:t>
            </a:r>
            <a:r>
              <a:rPr dirty="0" sz="1400" spc="-85">
                <a:solidFill>
                  <a:srgbClr val="66FFFF"/>
                </a:solidFill>
                <a:latin typeface="Verdana"/>
                <a:cs typeface="Verdana"/>
              </a:rPr>
              <a:t> </a:t>
            </a:r>
            <a:r>
              <a:rPr dirty="0" sz="1400" spc="-5">
                <a:solidFill>
                  <a:srgbClr val="66FFFF"/>
                </a:solidFill>
                <a:latin typeface="Verdana"/>
                <a:cs typeface="Verdana"/>
              </a:rPr>
              <a:t>&gt;1000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1288" y="4698682"/>
            <a:ext cx="2520950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i="1">
                <a:solidFill>
                  <a:srgbClr val="FFFF99"/>
                </a:solidFill>
                <a:latin typeface="Arial"/>
                <a:cs typeface="Arial"/>
              </a:rPr>
              <a:t>Image key </a:t>
            </a:r>
            <a:r>
              <a:rPr dirty="0" sz="1400">
                <a:solidFill>
                  <a:srgbClr val="FFFDA9"/>
                </a:solidFill>
                <a:latin typeface="Arial"/>
                <a:cs typeface="Arial"/>
              </a:rPr>
              <a:t>=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shades</a:t>
            </a:r>
            <a:r>
              <a:rPr dirty="0" sz="1400" spc="-10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(Densities)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9577" y="906094"/>
            <a:ext cx="5478081" cy="1271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0200" y="2765425"/>
            <a:ext cx="6007100" cy="3109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465377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Al-BOUKAI-16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9577" y="906094"/>
            <a:ext cx="5478081" cy="1271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2713" y="2286000"/>
            <a:ext cx="4383086" cy="3257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84712" y="3352800"/>
            <a:ext cx="4383087" cy="3428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465377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Al-BOUKAI-16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9577" y="906094"/>
            <a:ext cx="5478081" cy="1271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95375" y="2209800"/>
            <a:ext cx="6829425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600" y="990601"/>
            <a:ext cx="4151312" cy="116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17033" y="1988756"/>
            <a:ext cx="4033266" cy="913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30232" y="1838236"/>
            <a:ext cx="94996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66FFFF"/>
                </a:solidFill>
                <a:latin typeface="Arial"/>
                <a:cs typeface="Arial"/>
              </a:rPr>
              <a:t>Lung</a:t>
            </a:r>
            <a:r>
              <a:rPr dirty="0" sz="1200" spc="-9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6FFFF"/>
                </a:solidFill>
                <a:latin typeface="Arial"/>
                <a:cs typeface="Arial"/>
              </a:rPr>
              <a:t>Window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2175" y="320046"/>
            <a:ext cx="5569521" cy="631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81212" y="1012825"/>
            <a:ext cx="2706687" cy="1911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444041" y="6583679"/>
            <a:ext cx="1699958" cy="274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86689" y="2774746"/>
            <a:ext cx="7408545" cy="25349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ct val="100000"/>
              </a:lnSpc>
            </a:pPr>
            <a:r>
              <a:rPr dirty="0" sz="1200">
                <a:solidFill>
                  <a:srgbClr val="66FFFF"/>
                </a:solidFill>
                <a:latin typeface="Arial"/>
                <a:cs typeface="Arial"/>
              </a:rPr>
              <a:t>Mediastinal</a:t>
            </a:r>
            <a:r>
              <a:rPr dirty="0" sz="12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6FFFF"/>
                </a:solidFill>
                <a:latin typeface="Arial"/>
                <a:cs typeface="Arial"/>
              </a:rPr>
              <a:t>Window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292100" indent="-279400">
              <a:lnSpc>
                <a:spcPct val="100000"/>
              </a:lnSpc>
              <a:buChar char="•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Relies on x-rays transmitted through the</a:t>
            </a:r>
            <a:r>
              <a:rPr dirty="0" sz="1400" spc="-8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 spc="-25">
                <a:solidFill>
                  <a:srgbClr val="66FFFF"/>
                </a:solidFill>
                <a:latin typeface="Arial"/>
                <a:cs typeface="Arial"/>
              </a:rPr>
              <a:t>body.</a:t>
            </a:r>
            <a:endParaRPr sz="1400">
              <a:latin typeface="Arial"/>
              <a:cs typeface="Arial"/>
            </a:endParaRPr>
          </a:p>
          <a:p>
            <a:pPr marL="292100" marR="707390" indent="-279400">
              <a:lnSpc>
                <a:spcPct val="119000"/>
              </a:lnSpc>
              <a:buChar char="•"/>
              <a:tabLst>
                <a:tab pos="297815" algn="l"/>
                <a:tab pos="298450" algn="l"/>
              </a:tabLst>
            </a:pPr>
            <a:r>
              <a:rPr dirty="0" sz="1400" spc="-5">
                <a:solidFill>
                  <a:srgbClr val="66FFFF"/>
                </a:solidFill>
                <a:latin typeface="Arial"/>
                <a:cs typeface="Arial"/>
              </a:rPr>
              <a:t>Differs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from conventional radiography in that a more sensitive x-ray detection  system is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used.</a:t>
            </a:r>
            <a:endParaRPr sz="1400">
              <a:latin typeface="Arial"/>
              <a:cs typeface="Arial"/>
            </a:endParaRPr>
          </a:p>
          <a:p>
            <a:pPr marL="292100" marR="707390" indent="-279400">
              <a:lnSpc>
                <a:spcPct val="119000"/>
              </a:lnSpc>
              <a:buChar char="•"/>
              <a:tabLst>
                <a:tab pos="297815" algn="l"/>
                <a:tab pos="298450" algn="l"/>
                <a:tab pos="1015365" algn="l"/>
                <a:tab pos="1703070" algn="l"/>
                <a:tab pos="1985010" algn="l"/>
                <a:tab pos="2771775" algn="l"/>
                <a:tab pos="3469004" algn="l"/>
                <a:tab pos="4206240" algn="l"/>
                <a:tab pos="4587240" algn="l"/>
                <a:tab pos="5143500" algn="l"/>
                <a:tab pos="5574030" algn="l"/>
                <a:tab pos="5955665" algn="l"/>
                <a:tab pos="6435725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Images	consist	of	sections	(slices)	through	the	bod</a:t>
            </a:r>
            <a:r>
              <a:rPr dirty="0" sz="1400" spc="-105">
                <a:solidFill>
                  <a:srgbClr val="66FFFF"/>
                </a:solidFill>
                <a:latin typeface="Arial"/>
                <a:cs typeface="Arial"/>
              </a:rPr>
              <a:t>y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,	and	the	data	are  manipulated by a</a:t>
            </a:r>
            <a:r>
              <a:rPr dirty="0" sz="1400" spc="-9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66FFFF"/>
                </a:solidFill>
                <a:latin typeface="Arial"/>
                <a:cs typeface="Arial"/>
              </a:rPr>
              <a:t>computer.</a:t>
            </a:r>
            <a:endParaRPr sz="1400">
              <a:latin typeface="Arial"/>
              <a:cs typeface="Arial"/>
            </a:endParaRPr>
          </a:p>
          <a:p>
            <a:pPr marL="292100" marR="702945" indent="-279400">
              <a:lnSpc>
                <a:spcPct val="119000"/>
              </a:lnSpc>
              <a:buChar char="•"/>
              <a:tabLst>
                <a:tab pos="300355" algn="l"/>
                <a:tab pos="300990" algn="l"/>
                <a:tab pos="766445" algn="l"/>
                <a:tab pos="1257300" algn="l"/>
                <a:tab pos="1457325" algn="l"/>
                <a:tab pos="1830705" algn="l"/>
                <a:tab pos="2613025" algn="l"/>
                <a:tab pos="2879725" algn="l"/>
                <a:tab pos="3006090" algn="l"/>
                <a:tab pos="3164205" algn="l"/>
                <a:tab pos="3611245" algn="l"/>
                <a:tab pos="3717925" algn="l"/>
                <a:tab pos="3902075" algn="l"/>
                <a:tab pos="4726940" algn="l"/>
                <a:tab pos="4764405" algn="l"/>
                <a:tab pos="5403215" algn="l"/>
                <a:tab pos="5623560" algn="l"/>
                <a:tab pos="5895340" algn="l"/>
                <a:tab pos="6364605" algn="l"/>
              </a:tabLst>
            </a:pP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Ha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ver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y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smal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l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di</a:t>
            </a:r>
            <a:r>
              <a:rPr dirty="0" sz="1400" spc="5">
                <a:solidFill>
                  <a:srgbClr val="66FFFF"/>
                </a:solidFill>
                <a:latin typeface="Arial"/>
                <a:cs typeface="Arial"/>
              </a:rPr>
              <a:t>f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ference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i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n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x-ra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y	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absorptio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n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value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compare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d	</a:t>
            </a:r>
            <a:r>
              <a:rPr dirty="0" sz="1400" spc="30">
                <a:solidFill>
                  <a:srgbClr val="66FFFF"/>
                </a:solidFill>
                <a:latin typeface="Arial"/>
                <a:cs typeface="Arial"/>
              </a:rPr>
              <a:t>with  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conventiona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l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radiography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;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th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e	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rang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e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o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f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densitie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	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recorde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d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i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	</a:t>
            </a:r>
            <a:r>
              <a:rPr dirty="0" sz="1400" spc="15">
                <a:solidFill>
                  <a:srgbClr val="66FFFF"/>
                </a:solidFill>
                <a:latin typeface="Arial"/>
                <a:cs typeface="Arial"/>
              </a:rPr>
              <a:t>increased</a:t>
            </a:r>
            <a:endParaRPr sz="1400">
              <a:latin typeface="Arial"/>
              <a:cs typeface="Arial"/>
            </a:endParaRPr>
          </a:p>
          <a:p>
            <a:pPr marL="292100">
              <a:lnSpc>
                <a:spcPct val="100000"/>
              </a:lnSpc>
              <a:spcBef>
                <a:spcPts val="420"/>
              </a:spcBef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approximately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10-fold.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68984" y="6583679"/>
            <a:ext cx="1675015" cy="274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54975" y="1151314"/>
            <a:ext cx="6467297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600" y="2390775"/>
            <a:ext cx="8686800" cy="533400"/>
          </a:xfrm>
          <a:prstGeom prst="rect"/>
          <a:solidFill>
            <a:srgbClr val="5D97C5"/>
          </a:solidFill>
        </p:spPr>
        <p:txBody>
          <a:bodyPr wrap="square" lIns="0" tIns="129539" rIns="0" bIns="0" rtlCol="0" vert="horz">
            <a:spAutoFit/>
          </a:bodyPr>
          <a:lstStyle/>
          <a:p>
            <a:pPr marL="1513205">
              <a:lnSpc>
                <a:spcPct val="100000"/>
              </a:lnSpc>
              <a:spcBef>
                <a:spcPts val="1019"/>
              </a:spcBef>
            </a:pPr>
            <a:r>
              <a:rPr dirty="0" sz="1800" b="0">
                <a:solidFill>
                  <a:srgbClr val="FFFFFF"/>
                </a:solidFill>
                <a:latin typeface="Verdana"/>
                <a:cs typeface="Verdana"/>
              </a:rPr>
              <a:t>Introduce the </a:t>
            </a:r>
            <a:r>
              <a:rPr dirty="0" sz="1800" spc="-5" b="0">
                <a:solidFill>
                  <a:srgbClr val="FFFFFF"/>
                </a:solidFill>
                <a:latin typeface="Verdana"/>
                <a:cs typeface="Verdana"/>
              </a:rPr>
              <a:t>various </a:t>
            </a:r>
            <a:r>
              <a:rPr dirty="0" sz="1800" b="0">
                <a:solidFill>
                  <a:srgbClr val="FFFFFF"/>
                </a:solidFill>
                <a:latin typeface="Verdana"/>
                <a:cs typeface="Verdana"/>
              </a:rPr>
              <a:t>Medical Imaging</a:t>
            </a:r>
            <a:r>
              <a:rPr dirty="0" sz="1800" spc="-9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b="0">
                <a:solidFill>
                  <a:srgbClr val="FFFFFF"/>
                </a:solidFill>
                <a:latin typeface="Verdana"/>
                <a:cs typeface="Verdana"/>
              </a:rPr>
              <a:t>Modalities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3111500"/>
            <a:ext cx="8686800" cy="503555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14300" rIns="0" bIns="0" rtlCol="0" vert="horz">
            <a:spAutoFit/>
          </a:bodyPr>
          <a:lstStyle/>
          <a:p>
            <a:pPr marL="1869439">
              <a:lnSpc>
                <a:spcPct val="100000"/>
              </a:lnSpc>
              <a:spcBef>
                <a:spcPts val="900"/>
              </a:spcBef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Understand the basics of image</a:t>
            </a:r>
            <a:r>
              <a:rPr dirty="0" sz="1800" spc="-85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generation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600" y="5343525"/>
            <a:ext cx="8686800" cy="533400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29540" rIns="0" bIns="0" rtlCol="0" vert="horz">
            <a:spAutoFit/>
          </a:bodyPr>
          <a:lstStyle/>
          <a:p>
            <a:pPr marL="1525905">
              <a:lnSpc>
                <a:spcPct val="100000"/>
              </a:lnSpc>
              <a:spcBef>
                <a:spcPts val="1020"/>
              </a:spcBef>
            </a:pP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Develop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imaging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vocabulary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in the</a:t>
            </a:r>
            <a:r>
              <a:rPr dirty="0" sz="1800" spc="-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FFFFFF"/>
                </a:solidFill>
                <a:latin typeface="Verdana"/>
                <a:cs typeface="Verdana"/>
              </a:rPr>
              <a:t>interpretation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0825" y="3832225"/>
            <a:ext cx="8686800" cy="503555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14300" rIns="0" bIns="0" rtlCol="0" vert="horz">
            <a:spAutoFit/>
          </a:bodyPr>
          <a:lstStyle/>
          <a:p>
            <a:pPr marL="2440940">
              <a:lnSpc>
                <a:spcPct val="100000"/>
              </a:lnSpc>
              <a:spcBef>
                <a:spcPts val="900"/>
              </a:spcBef>
            </a:pPr>
            <a:r>
              <a:rPr dirty="0" sz="1800" spc="-10">
                <a:solidFill>
                  <a:srgbClr val="E9F7FF"/>
                </a:solidFill>
                <a:latin typeface="Verdana"/>
                <a:cs typeface="Verdana"/>
              </a:rPr>
              <a:t>Relate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imaging to gross</a:t>
            </a:r>
            <a:r>
              <a:rPr dirty="0" sz="1800" spc="-6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anatomy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600" y="4551362"/>
            <a:ext cx="8686800" cy="533400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29540" rIns="0" bIns="0" rtlCol="0" vert="horz">
            <a:spAutoFit/>
          </a:bodyPr>
          <a:lstStyle/>
          <a:p>
            <a:pPr marL="2174240">
              <a:lnSpc>
                <a:spcPct val="100000"/>
              </a:lnSpc>
              <a:spcBef>
                <a:spcPts val="1020"/>
              </a:spcBef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Appreciate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constraints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and</a:t>
            </a:r>
            <a:r>
              <a:rPr dirty="0" sz="1800" spc="-8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limitations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0600" y="990601"/>
            <a:ext cx="4151312" cy="116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17033" y="1988756"/>
            <a:ext cx="4033266" cy="913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30232" y="1838236"/>
            <a:ext cx="949960" cy="194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66FFFF"/>
                </a:solidFill>
                <a:latin typeface="Arial"/>
                <a:cs typeface="Arial"/>
              </a:rPr>
              <a:t>Lung</a:t>
            </a:r>
            <a:r>
              <a:rPr dirty="0" sz="1200" spc="-9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6FFFF"/>
                </a:solidFill>
                <a:latin typeface="Arial"/>
                <a:cs typeface="Arial"/>
              </a:rPr>
              <a:t>Window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2175" y="320046"/>
            <a:ext cx="5569521" cy="631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81212" y="1012825"/>
            <a:ext cx="2706687" cy="1911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444041" y="6583679"/>
            <a:ext cx="1699958" cy="274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8739" y="2774746"/>
            <a:ext cx="8992235" cy="2637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1480185">
              <a:lnSpc>
                <a:spcPct val="100000"/>
              </a:lnSpc>
            </a:pPr>
            <a:r>
              <a:rPr dirty="0" sz="1200">
                <a:solidFill>
                  <a:srgbClr val="66FFFF"/>
                </a:solidFill>
                <a:latin typeface="Arial"/>
                <a:cs typeface="Arial"/>
              </a:rPr>
              <a:t>Mediastinal</a:t>
            </a:r>
            <a:r>
              <a:rPr dirty="0" sz="12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66FFFF"/>
                </a:solidFill>
                <a:latin typeface="Arial"/>
                <a:cs typeface="Arial"/>
              </a:rPr>
              <a:t>Window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292100" marR="5080" indent="-279400">
              <a:lnSpc>
                <a:spcPct val="119000"/>
              </a:lnSpc>
              <a:buChar char="•"/>
              <a:tabLst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So gradations of density within soft tissues can be recognized, e.g. brain substance from cerebrospinal fluid,  or tumor from surrounding normal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tissues.</a:t>
            </a:r>
            <a:endParaRPr sz="1400">
              <a:latin typeface="Arial"/>
              <a:cs typeface="Arial"/>
            </a:endParaRPr>
          </a:p>
          <a:p>
            <a:pPr algn="just" marL="292100" marR="5080" indent="-279400">
              <a:lnSpc>
                <a:spcPct val="119000"/>
              </a:lnSpc>
              <a:buChar char="•"/>
              <a:tabLst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There is major risk behind CT scan, 1 Brain CT scan radiation = 200 x-ray radiation , pelvic CT radiation = 400  x-ray radiation which means don’t request a CT scan unless it is needed and we can't use it for a pregnant  women unless it is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necessary</a:t>
            </a:r>
            <a:endParaRPr sz="1400">
              <a:latin typeface="Arial"/>
              <a:cs typeface="Arial"/>
            </a:endParaRPr>
          </a:p>
          <a:p>
            <a:pPr algn="just" marL="292100" marR="5080" indent="-279400">
              <a:lnSpc>
                <a:spcPct val="119000"/>
              </a:lnSpc>
              <a:buClr>
                <a:srgbClr val="FF0000"/>
              </a:buClr>
              <a:buChar char="•"/>
              <a:tabLst>
                <a:tab pos="298450" algn="l"/>
              </a:tabLst>
            </a:pPr>
            <a:r>
              <a:rPr dirty="0" sz="1400">
                <a:solidFill>
                  <a:srgbClr val="FF2600"/>
                </a:solidFill>
                <a:latin typeface="Arial"/>
                <a:cs typeface="Arial"/>
              </a:rPr>
              <a:t>Wide </a:t>
            </a:r>
            <a:r>
              <a:rPr dirty="0" sz="1400" spc="-5">
                <a:solidFill>
                  <a:srgbClr val="FF2600"/>
                </a:solidFill>
                <a:latin typeface="Arial"/>
                <a:cs typeface="Arial"/>
              </a:rPr>
              <a:t>window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to visualize more structure within certain organ such as bronchi, vessels and alveoli in the lung  (Lung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window).</a:t>
            </a:r>
            <a:endParaRPr sz="1400">
              <a:latin typeface="Arial"/>
              <a:cs typeface="Arial"/>
            </a:endParaRPr>
          </a:p>
          <a:p>
            <a:pPr algn="just" marL="292100" marR="5080" indent="-279400">
              <a:lnSpc>
                <a:spcPct val="119000"/>
              </a:lnSpc>
              <a:spcBef>
                <a:spcPts val="100"/>
              </a:spcBef>
              <a:buClr>
                <a:srgbClr val="FF0000"/>
              </a:buClr>
              <a:buChar char="•"/>
              <a:tabLst>
                <a:tab pos="298450" algn="l"/>
              </a:tabLst>
            </a:pPr>
            <a:r>
              <a:rPr dirty="0" sz="1400">
                <a:solidFill>
                  <a:srgbClr val="FF2600"/>
                </a:solidFill>
                <a:latin typeface="Arial"/>
                <a:cs typeface="Arial"/>
              </a:rPr>
              <a:t>Narrow window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to visualize certain structures within certain region such as major vessels and heart in  mediastinum (Mediastinal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window).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392" y="548643"/>
            <a:ext cx="5365864" cy="1047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4540" y="2651759"/>
            <a:ext cx="6978015" cy="2243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FF0080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solidFill>
                  <a:srgbClr val="FF2F92"/>
                </a:solidFill>
                <a:latin typeface="Verdana"/>
                <a:cs typeface="Verdana"/>
              </a:rPr>
              <a:t>NEURO-IMAGING</a:t>
            </a:r>
            <a:endParaRPr sz="1600">
              <a:latin typeface="Verdana"/>
              <a:cs typeface="Verdana"/>
            </a:endParaRPr>
          </a:p>
          <a:p>
            <a:pPr marL="355600">
              <a:lnSpc>
                <a:spcPct val="100000"/>
              </a:lnSpc>
              <a:spcBef>
                <a:spcPts val="765"/>
              </a:spcBef>
            </a:pP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-Acute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head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trauma,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acute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intracranial</a:t>
            </a:r>
            <a:r>
              <a:rPr dirty="0" sz="16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hemorrhage</a:t>
            </a:r>
            <a:endParaRPr sz="1600">
              <a:latin typeface="Verdana"/>
              <a:cs typeface="Verdana"/>
            </a:endParaRPr>
          </a:p>
          <a:p>
            <a:pPr marL="355600" marR="5080">
              <a:lnSpc>
                <a:spcPct val="120600"/>
              </a:lnSpc>
              <a:spcBef>
                <a:spcPts val="284"/>
              </a:spcBef>
            </a:pP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-Low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sensitivity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for early ischemic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stroke, intracranial</a:t>
            </a:r>
            <a:r>
              <a:rPr dirty="0" sz="1600" spc="-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metastatic  disease, white matter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degenerative</a:t>
            </a:r>
            <a:r>
              <a:rPr dirty="0" sz="1600" spc="-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disease</a:t>
            </a:r>
            <a:endParaRPr sz="1600">
              <a:latin typeface="Verdana"/>
              <a:cs typeface="Verdana"/>
            </a:endParaRPr>
          </a:p>
          <a:p>
            <a:pPr marL="426720" indent="-414020">
              <a:lnSpc>
                <a:spcPct val="100000"/>
              </a:lnSpc>
              <a:spcBef>
                <a:spcPts val="760"/>
              </a:spcBef>
              <a:buClr>
                <a:srgbClr val="FF0080"/>
              </a:buClr>
              <a:buChar char="•"/>
              <a:tabLst>
                <a:tab pos="426720" algn="l"/>
                <a:tab pos="427355" algn="l"/>
              </a:tabLst>
            </a:pP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HEAD AND NECK</a:t>
            </a:r>
            <a:r>
              <a:rPr dirty="0" sz="1600" spc="-100">
                <a:solidFill>
                  <a:srgbClr val="FF2F92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IMAGING</a:t>
            </a:r>
            <a:endParaRPr sz="1600">
              <a:latin typeface="Verdana"/>
              <a:cs typeface="Verdana"/>
            </a:endParaRPr>
          </a:p>
          <a:p>
            <a:pPr marL="369570" marR="1102995" indent="-71755">
              <a:lnSpc>
                <a:spcPct val="140600"/>
              </a:lnSpc>
            </a:pP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-Soft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tissue of neck,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paranasal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sinuses,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temporal</a:t>
            </a:r>
            <a:r>
              <a:rPr dirty="0" sz="16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bone  imaging, orbital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wall</a:t>
            </a:r>
            <a:r>
              <a:rPr dirty="0" sz="1600" spc="-1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imaging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392" y="548643"/>
            <a:ext cx="5365864" cy="1047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4540" y="2723197"/>
            <a:ext cx="6881495" cy="1951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FF0080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solidFill>
                  <a:srgbClr val="FF2F92"/>
                </a:solidFill>
                <a:latin typeface="Verdana"/>
                <a:cs typeface="Verdana"/>
              </a:rPr>
              <a:t>BODY</a:t>
            </a:r>
            <a:r>
              <a:rPr dirty="0" sz="1600" spc="-100">
                <a:solidFill>
                  <a:srgbClr val="FF2F92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IMAGING</a:t>
            </a:r>
            <a:endParaRPr sz="1600">
              <a:latin typeface="Verdana"/>
              <a:cs typeface="Verdana"/>
            </a:endParaRPr>
          </a:p>
          <a:p>
            <a:pPr lvl="1" marL="390525" indent="-163830">
              <a:lnSpc>
                <a:spcPct val="100000"/>
              </a:lnSpc>
              <a:spcBef>
                <a:spcPts val="765"/>
              </a:spcBef>
              <a:buChar char="-"/>
              <a:tabLst>
                <a:tab pos="391160" algn="l"/>
              </a:tabLst>
            </a:pP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Chest, Abdomen,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Pelvis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(with enteric and IV</a:t>
            </a:r>
            <a:r>
              <a:rPr dirty="0" sz="1600" spc="-5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contrast)</a:t>
            </a:r>
            <a:endParaRPr sz="1600">
              <a:latin typeface="Verdana"/>
              <a:cs typeface="Verdana"/>
            </a:endParaRPr>
          </a:p>
          <a:p>
            <a:pPr lvl="1" marL="390525" indent="-163830">
              <a:lnSpc>
                <a:spcPct val="100000"/>
              </a:lnSpc>
              <a:spcBef>
                <a:spcPts val="680"/>
              </a:spcBef>
              <a:buChar char="-"/>
              <a:tabLst>
                <a:tab pos="391160" algn="l"/>
              </a:tabLst>
            </a:pP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Pulmonary nodules,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Renal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Calculi (without</a:t>
            </a:r>
            <a:r>
              <a:rPr dirty="0" sz="16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contrast)</a:t>
            </a:r>
            <a:endParaRPr sz="1600">
              <a:latin typeface="Verdana"/>
              <a:cs typeface="Verdana"/>
            </a:endParaRPr>
          </a:p>
          <a:p>
            <a:pPr lvl="1" marL="390525" indent="-163830">
              <a:lnSpc>
                <a:spcPct val="100000"/>
              </a:lnSpc>
              <a:spcBef>
                <a:spcPts val="780"/>
              </a:spcBef>
              <a:buChar char="-"/>
              <a:tabLst>
                <a:tab pos="391160" algn="l"/>
              </a:tabLst>
            </a:pP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Acute appendicitis (with enteric and IV</a:t>
            </a:r>
            <a:r>
              <a:rPr dirty="0" sz="1600" spc="-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contrast)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Clr>
                <a:srgbClr val="FF0080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SPECIALIZED</a:t>
            </a:r>
            <a:r>
              <a:rPr dirty="0" sz="1600" spc="-80">
                <a:solidFill>
                  <a:srgbClr val="FF2F92"/>
                </a:solidFill>
                <a:latin typeface="Verdana"/>
                <a:cs typeface="Verdana"/>
              </a:rPr>
              <a:t> </a:t>
            </a:r>
            <a:r>
              <a:rPr dirty="0" sz="1600" spc="-10">
                <a:solidFill>
                  <a:srgbClr val="FF2F92"/>
                </a:solidFill>
                <a:latin typeface="Verdana"/>
                <a:cs typeface="Verdana"/>
              </a:rPr>
              <a:t>PROTOCOLS:</a:t>
            </a:r>
            <a:endParaRPr sz="1600">
              <a:latin typeface="Verdana"/>
              <a:cs typeface="Verdana"/>
            </a:endParaRPr>
          </a:p>
          <a:p>
            <a:pPr marL="355600">
              <a:lnSpc>
                <a:spcPct val="100000"/>
              </a:lnSpc>
              <a:spcBef>
                <a:spcPts val="780"/>
              </a:spcBef>
            </a:pP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-Liver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masses, pancreatic tissue, renal masses, adrenal</a:t>
            </a:r>
            <a:r>
              <a:rPr dirty="0" sz="16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masses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4392" y="548643"/>
            <a:ext cx="5365864" cy="1047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64540" y="2651759"/>
            <a:ext cx="5792470" cy="1951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FF0080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ACUTE</a:t>
            </a:r>
            <a:r>
              <a:rPr dirty="0" sz="1600" spc="-100">
                <a:solidFill>
                  <a:srgbClr val="FF2F92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ABDOMEN</a:t>
            </a:r>
            <a:endParaRPr sz="1600">
              <a:latin typeface="Verdana"/>
              <a:cs typeface="Verdana"/>
            </a:endParaRPr>
          </a:p>
          <a:p>
            <a:pPr marL="469900">
              <a:lnSpc>
                <a:spcPct val="100000"/>
              </a:lnSpc>
              <a:spcBef>
                <a:spcPts val="765"/>
              </a:spcBef>
            </a:pP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-decrease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rate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of false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laparotomy</a:t>
            </a:r>
            <a:r>
              <a:rPr dirty="0" sz="1600" spc="-5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procedures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Clr>
                <a:srgbClr val="FF0080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solidFill>
                  <a:srgbClr val="FF2F92"/>
                </a:solidFill>
                <a:latin typeface="Verdana"/>
                <a:cs typeface="Verdana"/>
              </a:rPr>
              <a:t>TRAUMA </a:t>
            </a: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SPINE IMAGING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(cervical, </a:t>
            </a:r>
            <a:r>
              <a:rPr dirty="0" sz="1600" spc="-5">
                <a:solidFill>
                  <a:srgbClr val="FFFFFF"/>
                </a:solidFill>
                <a:latin typeface="Verdana"/>
                <a:cs typeface="Verdana"/>
              </a:rPr>
              <a:t>thoracic,</a:t>
            </a:r>
            <a:r>
              <a:rPr dirty="0" sz="1600" spc="-6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lumbar)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Clr>
                <a:srgbClr val="FF0080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600" spc="-10">
                <a:solidFill>
                  <a:srgbClr val="FF2F92"/>
                </a:solidFill>
                <a:latin typeface="Verdana"/>
                <a:cs typeface="Verdana"/>
              </a:rPr>
              <a:t>OTHER </a:t>
            </a:r>
            <a:r>
              <a:rPr dirty="0" sz="1600" spc="-5">
                <a:solidFill>
                  <a:srgbClr val="FF2F92"/>
                </a:solidFill>
                <a:latin typeface="Verdana"/>
                <a:cs typeface="Verdana"/>
              </a:rPr>
              <a:t>OSSEOUS STRUCTURES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(pelvis,</a:t>
            </a:r>
            <a:r>
              <a:rPr dirty="0" sz="1600" spc="-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extremities)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Clr>
                <a:srgbClr val="FF0080"/>
              </a:buClr>
              <a:buChar char="•"/>
              <a:tabLst>
                <a:tab pos="354965" algn="l"/>
                <a:tab pos="355600" algn="l"/>
              </a:tabLst>
            </a:pPr>
            <a:r>
              <a:rPr dirty="0" sz="1600" spc="-10">
                <a:solidFill>
                  <a:srgbClr val="FF2F92"/>
                </a:solidFill>
                <a:latin typeface="Verdana"/>
                <a:cs typeface="Verdana"/>
              </a:rPr>
              <a:t>VASCULAR</a:t>
            </a:r>
            <a:r>
              <a:rPr dirty="0" sz="1600" spc="-80">
                <a:solidFill>
                  <a:srgbClr val="FF2F92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2F92"/>
                </a:solidFill>
                <a:latin typeface="Verdana"/>
                <a:cs typeface="Verdana"/>
              </a:rPr>
              <a:t>IMAGING</a:t>
            </a:r>
            <a:endParaRPr sz="1600">
              <a:latin typeface="Verdana"/>
              <a:cs typeface="Verdana"/>
            </a:endParaRPr>
          </a:p>
          <a:p>
            <a:pPr marL="355600">
              <a:lnSpc>
                <a:spcPct val="100000"/>
              </a:lnSpc>
              <a:spcBef>
                <a:spcPts val="780"/>
              </a:spcBef>
            </a:pP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-CT </a:t>
            </a:r>
            <a:r>
              <a:rPr dirty="0" sz="1600" spc="-10">
                <a:solidFill>
                  <a:srgbClr val="FFFFFF"/>
                </a:solidFill>
                <a:latin typeface="Verdana"/>
                <a:cs typeface="Verdana"/>
              </a:rPr>
              <a:t>angiography---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i.e. coronary</a:t>
            </a:r>
            <a:r>
              <a:rPr dirty="0" sz="1600" spc="-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FFFFFF"/>
                </a:solidFill>
                <a:latin typeface="Verdana"/>
                <a:cs typeface="Verdana"/>
              </a:rPr>
              <a:t>arteries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44041" y="6583679"/>
            <a:ext cx="1699958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0822" y="536174"/>
            <a:ext cx="6737464" cy="631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08175" y="1989137"/>
            <a:ext cx="4984750" cy="3833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465377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Al-BOUKAI-23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340" y="4914582"/>
            <a:ext cx="2590165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400" i="1">
                <a:solidFill>
                  <a:srgbClr val="FFFF99"/>
                </a:solidFill>
                <a:latin typeface="Arial"/>
                <a:cs typeface="Arial"/>
              </a:rPr>
              <a:t>Image key </a:t>
            </a:r>
            <a:r>
              <a:rPr dirty="0" sz="1400">
                <a:solidFill>
                  <a:srgbClr val="FFFDA9"/>
                </a:solidFill>
                <a:latin typeface="Arial"/>
                <a:cs typeface="Arial"/>
              </a:rPr>
              <a:t>=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shades</a:t>
            </a:r>
            <a:r>
              <a:rPr dirty="0" sz="1400" spc="-10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(Intensities)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800" y="744537"/>
            <a:ext cx="3511550" cy="306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46687" y="3789362"/>
            <a:ext cx="3544887" cy="2570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50822" y="536174"/>
            <a:ext cx="6737464" cy="631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13664" y="1423454"/>
            <a:ext cx="4817110" cy="2563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292100" marR="5080" indent="-279400">
              <a:lnSpc>
                <a:spcPct val="119000"/>
              </a:lnSpc>
              <a:buChar char="•"/>
              <a:tabLst>
                <a:tab pos="298450" algn="l"/>
              </a:tabLst>
            </a:pPr>
            <a:r>
              <a:rPr dirty="0" sz="1400" spc="-15">
                <a:solidFill>
                  <a:srgbClr val="66FFFF"/>
                </a:solidFill>
                <a:latin typeface="Arial"/>
                <a:cs typeface="Arial"/>
              </a:rPr>
              <a:t>Simply,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hydrogen atoms (protons) in water molecules  and lipids &gt;&gt; magnetism </a:t>
            </a:r>
            <a:r>
              <a:rPr dirty="0" sz="1400" spc="-5">
                <a:solidFill>
                  <a:srgbClr val="66FFFF"/>
                </a:solidFill>
                <a:latin typeface="Arial"/>
                <a:cs typeface="Arial"/>
              </a:rPr>
              <a:t>affects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all protons causes them  to line up in one direction &gt;&gt; magnets can be switched  on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and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 spc="-10">
                <a:solidFill>
                  <a:srgbClr val="66FFFF"/>
                </a:solidFill>
                <a:latin typeface="Arial"/>
                <a:cs typeface="Arial"/>
              </a:rPr>
              <a:t>off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to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change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the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direction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of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the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magnetic</a:t>
            </a:r>
            <a:r>
              <a:rPr dirty="0" sz="1400" spc="17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field</a:t>
            </a:r>
            <a:endParaRPr sz="1400">
              <a:latin typeface="Arial"/>
              <a:cs typeface="Arial"/>
            </a:endParaRPr>
          </a:p>
          <a:p>
            <a:pPr algn="just" marL="292100" marR="10795">
              <a:lnSpc>
                <a:spcPct val="119000"/>
              </a:lnSpc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&gt;&gt; whenever the water molecule spin around they give a  light radio wave &gt;&gt; MRI machine can detect it &gt;&gt; show it  as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images</a:t>
            </a:r>
            <a:endParaRPr sz="1400">
              <a:latin typeface="Arial"/>
              <a:cs typeface="Arial"/>
            </a:endParaRPr>
          </a:p>
          <a:p>
            <a:pPr algn="just" marL="292100" marR="5080" indent="-279400">
              <a:lnSpc>
                <a:spcPct val="119000"/>
              </a:lnSpc>
              <a:spcBef>
                <a:spcPts val="100"/>
              </a:spcBef>
              <a:buChar char="•"/>
              <a:tabLst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So gradations of density within soft tissues can be  recognized, e.g. brain substance from cerebrospinal  fluid, or tumor from surrounding normal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tissues.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65377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Al-BOUKAI-23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4212" y="1143000"/>
            <a:ext cx="3352800" cy="2395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19250" y="2518816"/>
            <a:ext cx="1595272" cy="1623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82794" y="2517876"/>
            <a:ext cx="2251455" cy="162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31134" y="2517876"/>
            <a:ext cx="2290165" cy="16187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82806" y="3933825"/>
            <a:ext cx="238760" cy="210185"/>
          </a:xfrm>
          <a:custGeom>
            <a:avLst/>
            <a:gdLst/>
            <a:ahLst/>
            <a:cxnLst/>
            <a:rect l="l" t="t" r="r" b="b"/>
            <a:pathLst>
              <a:path w="238760" h="210185">
                <a:moveTo>
                  <a:pt x="0" y="0"/>
                </a:moveTo>
                <a:lnTo>
                  <a:pt x="238505" y="0"/>
                </a:lnTo>
                <a:lnTo>
                  <a:pt x="238505" y="209740"/>
                </a:lnTo>
                <a:lnTo>
                  <a:pt x="0" y="209740"/>
                </a:lnTo>
                <a:lnTo>
                  <a:pt x="0" y="0"/>
                </a:lnTo>
                <a:close/>
              </a:path>
            </a:pathLst>
          </a:custGeom>
          <a:solidFill>
            <a:srgbClr val="FFFDA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82806" y="3933825"/>
            <a:ext cx="238760" cy="210185"/>
          </a:xfrm>
          <a:custGeom>
            <a:avLst/>
            <a:gdLst/>
            <a:ahLst/>
            <a:cxnLst/>
            <a:rect l="l" t="t" r="r" b="b"/>
            <a:pathLst>
              <a:path w="238760" h="210185">
                <a:moveTo>
                  <a:pt x="0" y="0"/>
                </a:moveTo>
                <a:lnTo>
                  <a:pt x="238504" y="0"/>
                </a:lnTo>
                <a:lnTo>
                  <a:pt x="238504" y="209741"/>
                </a:lnTo>
                <a:lnTo>
                  <a:pt x="0" y="20974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DA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180132" y="2060575"/>
            <a:ext cx="630555" cy="247015"/>
          </a:xfrm>
          <a:prstGeom prst="rect">
            <a:avLst/>
          </a:prstGeom>
          <a:solidFill>
            <a:srgbClr val="FFFDA9"/>
          </a:solidFill>
        </p:spPr>
        <p:txBody>
          <a:bodyPr wrap="square" lIns="0" tIns="45720" rIns="0" bIns="0" rtlCol="0" vert="horz">
            <a:spAutoFit/>
          </a:bodyPr>
          <a:lstStyle/>
          <a:p>
            <a:pPr marL="123189">
              <a:lnSpc>
                <a:spcPct val="100000"/>
              </a:lnSpc>
              <a:spcBef>
                <a:spcPts val="360"/>
              </a:spcBef>
            </a:pPr>
            <a:r>
              <a:rPr dirty="0" sz="1000">
                <a:latin typeface="Times New Roman"/>
                <a:cs typeface="Times New Roman"/>
              </a:rPr>
              <a:t>Sagittal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79900" y="2060575"/>
            <a:ext cx="540385" cy="247015"/>
          </a:xfrm>
          <a:prstGeom prst="rect">
            <a:avLst/>
          </a:prstGeom>
          <a:solidFill>
            <a:srgbClr val="FFFDA9"/>
          </a:solidFill>
        </p:spPr>
        <p:txBody>
          <a:bodyPr wrap="square" lIns="0" tIns="45720" rIns="0" bIns="0" rtlCol="0" vert="horz">
            <a:spAutoFit/>
          </a:bodyPr>
          <a:lstStyle/>
          <a:p>
            <a:pPr marL="130810">
              <a:lnSpc>
                <a:spcPct val="100000"/>
              </a:lnSpc>
              <a:spcBef>
                <a:spcPts val="360"/>
              </a:spcBef>
            </a:pPr>
            <a:r>
              <a:rPr dirty="0" sz="1000">
                <a:latin typeface="Times New Roman"/>
                <a:cs typeface="Times New Roman"/>
              </a:rPr>
              <a:t>Axial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14681" y="2060575"/>
            <a:ext cx="676275" cy="247015"/>
          </a:xfrm>
          <a:prstGeom prst="rect">
            <a:avLst/>
          </a:prstGeom>
          <a:solidFill>
            <a:srgbClr val="FFFDA9"/>
          </a:solidFill>
        </p:spPr>
        <p:txBody>
          <a:bodyPr wrap="square" lIns="0" tIns="45720" rIns="0" bIns="0" rtlCol="0" vert="horz">
            <a:spAutoFit/>
          </a:bodyPr>
          <a:lstStyle/>
          <a:p>
            <a:pPr marL="135890">
              <a:lnSpc>
                <a:spcPct val="100000"/>
              </a:lnSpc>
              <a:spcBef>
                <a:spcPts val="360"/>
              </a:spcBef>
            </a:pPr>
            <a:r>
              <a:rPr dirty="0" sz="1000">
                <a:latin typeface="Times New Roman"/>
                <a:cs typeface="Times New Roman"/>
              </a:rPr>
              <a:t>Coronal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50822" y="536174"/>
            <a:ext cx="6737464" cy="6317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834389" y="4457065"/>
            <a:ext cx="4168775" cy="1512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8600">
              <a:lnSpc>
                <a:spcPct val="100000"/>
              </a:lnSpc>
            </a:pPr>
            <a:r>
              <a:rPr dirty="0" sz="1800" spc="-30" b="1">
                <a:solidFill>
                  <a:srgbClr val="FF0000"/>
                </a:solidFill>
                <a:latin typeface="Arial"/>
                <a:cs typeface="Arial"/>
              </a:rPr>
              <a:t>ADVANTAGES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260"/>
              </a:spcBef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Best for soft tissue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imaging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ts val="1639"/>
              </a:lnSpc>
              <a:spcBef>
                <a:spcPts val="40"/>
              </a:spcBef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No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ionization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ts val="1639"/>
              </a:lnSpc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Can be done for pregnant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women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Images can be obtained in any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plane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Useful for soft tissue pathology </a:t>
            </a:r>
            <a:r>
              <a:rPr dirty="0" sz="1400" spc="-20">
                <a:solidFill>
                  <a:srgbClr val="66FFFF"/>
                </a:solidFill>
                <a:latin typeface="Arial"/>
                <a:cs typeface="Arial"/>
              </a:rPr>
              <a:t>(Tumor,</a:t>
            </a:r>
            <a:r>
              <a:rPr dirty="0" sz="1400" spc="-9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infection)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65377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Al-BOUKAI-24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39777" y="4472940"/>
            <a:ext cx="2188845" cy="145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8600">
              <a:lnSpc>
                <a:spcPct val="100000"/>
              </a:lnSpc>
            </a:pPr>
            <a:r>
              <a:rPr dirty="0" sz="1800" spc="-25" b="1">
                <a:solidFill>
                  <a:srgbClr val="FF0000"/>
                </a:solidFill>
                <a:latin typeface="Arial"/>
                <a:cs typeface="Arial"/>
              </a:rPr>
              <a:t>DISADVANTAGES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ts val="1639"/>
              </a:lnSpc>
              <a:spcBef>
                <a:spcPts val="855"/>
              </a:spcBef>
              <a:buClr>
                <a:srgbClr val="66FFFF"/>
              </a:buClr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73FDFF"/>
                </a:solidFill>
                <a:latin typeface="Arial"/>
                <a:cs typeface="Arial"/>
              </a:rPr>
              <a:t>E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xpensive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ts val="1639"/>
              </a:lnSpc>
              <a:buChar char="ü"/>
              <a:tabLst>
                <a:tab pos="297815" algn="l"/>
                <a:tab pos="298450" algn="l"/>
              </a:tabLst>
            </a:pPr>
            <a:r>
              <a:rPr dirty="0" sz="1400" spc="-15">
                <a:solidFill>
                  <a:srgbClr val="66FFFF"/>
                </a:solidFill>
                <a:latin typeface="Arial"/>
                <a:cs typeface="Arial"/>
              </a:rPr>
              <a:t>Time</a:t>
            </a:r>
            <a:r>
              <a:rPr dirty="0" sz="1400" spc="-9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consuming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Phobia (narrow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place)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No metals</a:t>
            </a:r>
            <a:r>
              <a:rPr dirty="0" sz="14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allowed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ü"/>
              <a:tabLst>
                <a:tab pos="297815" algn="l"/>
                <a:tab pos="298450" algn="l"/>
              </a:tabLst>
            </a:pPr>
            <a:r>
              <a:rPr dirty="0" sz="1400">
                <a:solidFill>
                  <a:srgbClr val="66FFFF"/>
                </a:solidFill>
                <a:latin typeface="Arial"/>
                <a:cs typeface="Arial"/>
              </a:rPr>
              <a:t>Motion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9368" y="536174"/>
            <a:ext cx="2876207" cy="631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75752" y="1891144"/>
            <a:ext cx="5943600" cy="3229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463790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Al-BOUKAI-26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9368" y="536174"/>
            <a:ext cx="2876207" cy="631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19200" y="1589087"/>
            <a:ext cx="3505200" cy="2690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72000" y="3159125"/>
            <a:ext cx="3497262" cy="26971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5089" y="4122420"/>
            <a:ext cx="4638675" cy="2105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910"/>
              </a:lnSpc>
            </a:pPr>
            <a:r>
              <a:rPr dirty="0" sz="1600" spc="-10">
                <a:solidFill>
                  <a:srgbClr val="66FFFF"/>
                </a:solidFill>
                <a:latin typeface="Arial Narrow"/>
                <a:cs typeface="Arial Narrow"/>
              </a:rPr>
              <a:t>ULTRASOUND</a:t>
            </a:r>
            <a:endParaRPr sz="1600">
              <a:latin typeface="Arial Narrow"/>
              <a:cs typeface="Arial Narrow"/>
            </a:endParaRPr>
          </a:p>
          <a:p>
            <a:pPr marL="927100" marR="2536190">
              <a:lnSpc>
                <a:spcPts val="1900"/>
              </a:lnSpc>
              <a:spcBef>
                <a:spcPts val="70"/>
              </a:spcBef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Echogenicity  Shadowing  Doppler for</a:t>
            </a:r>
            <a:r>
              <a:rPr dirty="0" sz="1600" spc="-110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flow</a:t>
            </a:r>
            <a:endParaRPr sz="1600">
              <a:latin typeface="Arial Narrow"/>
              <a:cs typeface="Arial Narrow"/>
            </a:endParaRPr>
          </a:p>
          <a:p>
            <a:pPr marL="2055495">
              <a:lnSpc>
                <a:spcPct val="100000"/>
              </a:lnSpc>
              <a:spcBef>
                <a:spcPts val="575"/>
              </a:spcBef>
            </a:pPr>
            <a:r>
              <a:rPr dirty="0" sz="1600" spc="-20" b="1">
                <a:solidFill>
                  <a:srgbClr val="FF0000"/>
                </a:solidFill>
                <a:latin typeface="Arial Narrow"/>
                <a:cs typeface="Arial Narrow"/>
              </a:rPr>
              <a:t>ADVANTAGES</a:t>
            </a:r>
            <a:endParaRPr sz="1600">
              <a:latin typeface="Arial Narrow"/>
              <a:cs typeface="Arial Narrow"/>
            </a:endParaRPr>
          </a:p>
          <a:p>
            <a:pPr marL="2976245" marR="467995">
              <a:lnSpc>
                <a:spcPts val="1900"/>
              </a:lnSpc>
              <a:spcBef>
                <a:spcPts val="675"/>
              </a:spcBef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No radiation  Can be</a:t>
            </a:r>
            <a:r>
              <a:rPr dirty="0" sz="1600" spc="-100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portable</a:t>
            </a:r>
            <a:endParaRPr sz="1600">
              <a:latin typeface="Arial Narrow"/>
              <a:cs typeface="Arial Narrow"/>
            </a:endParaRPr>
          </a:p>
          <a:p>
            <a:pPr marL="2976245">
              <a:lnSpc>
                <a:spcPts val="1839"/>
              </a:lnSpc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Relatively</a:t>
            </a:r>
            <a:r>
              <a:rPr dirty="0" sz="1600" spc="-100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inexpensive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63790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Al-BOUKAI-26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0065" y="536174"/>
            <a:ext cx="4118952" cy="631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924300" y="1268412"/>
            <a:ext cx="5056187" cy="32400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87787" y="1268412"/>
            <a:ext cx="5076825" cy="3806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465377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Al-BOUKAI-27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92950" y="239712"/>
            <a:ext cx="16764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92377" y="1151314"/>
            <a:ext cx="6392481" cy="8437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68984" y="6583679"/>
            <a:ext cx="1675015" cy="2743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504633" y="3071177"/>
            <a:ext cx="487680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that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5582" y="3071177"/>
            <a:ext cx="132143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supervises,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19915" y="3071177"/>
            <a:ext cx="941069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perform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3972" y="3071177"/>
            <a:ext cx="1745614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15315" algn="l"/>
              </a:tabLst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and	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interprets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2952" y="3028109"/>
            <a:ext cx="2588260" cy="6413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0" marR="5080" indent="-520700">
              <a:lnSpc>
                <a:spcPct val="115700"/>
              </a:lnSpc>
              <a:tabLst>
                <a:tab pos="539115" algn="l"/>
                <a:tab pos="1571625" algn="l"/>
              </a:tabLst>
            </a:pPr>
            <a:r>
              <a:rPr dirty="0" sz="1800" spc="409" b="0">
                <a:solidFill>
                  <a:srgbClr val="FF0080"/>
                </a:solidFill>
                <a:latin typeface="Arial"/>
                <a:cs typeface="Arial"/>
              </a:rPr>
              <a:t>ü		</a:t>
            </a:r>
            <a:r>
              <a:rPr dirty="0" sz="1800" b="0">
                <a:solidFill>
                  <a:srgbClr val="E9F7FF"/>
                </a:solidFill>
                <a:latin typeface="Verdana"/>
                <a:cs typeface="Verdana"/>
              </a:rPr>
              <a:t>Medical 	 </a:t>
            </a:r>
            <a:r>
              <a:rPr dirty="0" sz="1800" spc="-5" b="0">
                <a:solidFill>
                  <a:srgbClr val="E9F7FF"/>
                </a:solidFill>
                <a:latin typeface="Verdana"/>
                <a:cs typeface="Verdana"/>
              </a:rPr>
              <a:t>specialty</a:t>
            </a:r>
            <a:r>
              <a:rPr dirty="0" sz="1800" spc="-65" b="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 b="0">
                <a:solidFill>
                  <a:srgbClr val="E9F7FF"/>
                </a:solidFill>
                <a:latin typeface="Verdana"/>
                <a:cs typeface="Verdana"/>
              </a:rPr>
              <a:t>imaging  </a:t>
            </a:r>
            <a:r>
              <a:rPr dirty="0" sz="1800" spc="-5" b="0">
                <a:solidFill>
                  <a:srgbClr val="E9F7FF"/>
                </a:solidFill>
                <a:latin typeface="Verdana"/>
                <a:cs typeface="Verdana"/>
              </a:rPr>
              <a:t>studies.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2952" y="4098084"/>
            <a:ext cx="7696200" cy="6413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33400" marR="5080" indent="-520700">
              <a:lnSpc>
                <a:spcPct val="115700"/>
              </a:lnSpc>
              <a:tabLst>
                <a:tab pos="539115" algn="l"/>
              </a:tabLst>
            </a:pPr>
            <a:r>
              <a:rPr dirty="0" sz="1800" spc="409">
                <a:solidFill>
                  <a:srgbClr val="FF0080"/>
                </a:solidFill>
                <a:latin typeface="Arial"/>
                <a:cs typeface="Arial"/>
              </a:rPr>
              <a:t>ü		</a:t>
            </a:r>
            <a:r>
              <a:rPr dirty="0" sz="1800" spc="-10">
                <a:solidFill>
                  <a:srgbClr val="E9F7FF"/>
                </a:solidFill>
                <a:latin typeface="Verdana"/>
                <a:cs typeface="Verdana"/>
              </a:rPr>
              <a:t>Reports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findings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to referring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physicians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to help in</a:t>
            </a:r>
            <a:r>
              <a:rPr dirty="0" sz="1800" spc="15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the</a:t>
            </a:r>
            <a:r>
              <a:rPr dirty="0" sz="1800" spc="15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patients 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management.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6017" y="1052741"/>
            <a:ext cx="4268787" cy="3713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60065" y="536174"/>
            <a:ext cx="4118952" cy="631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3527" y="1052741"/>
            <a:ext cx="4381969" cy="28080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59467" y="4698860"/>
            <a:ext cx="4711065" cy="147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8450" indent="-285750">
              <a:lnSpc>
                <a:spcPts val="1910"/>
              </a:lnSpc>
              <a:buFont typeface="Arial"/>
              <a:buChar char="ü"/>
              <a:tabLst>
                <a:tab pos="298450" algn="l"/>
              </a:tabLst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Uses gamma rays to produce an image (Counts or</a:t>
            </a:r>
            <a:r>
              <a:rPr dirty="0" sz="1600" spc="-175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Activity).</a:t>
            </a:r>
            <a:endParaRPr sz="1600">
              <a:latin typeface="Arial Narrow"/>
              <a:cs typeface="Arial Narrow"/>
            </a:endParaRPr>
          </a:p>
          <a:p>
            <a:pPr marL="298450" indent="-285750">
              <a:lnSpc>
                <a:spcPts val="1900"/>
              </a:lnSpc>
              <a:buFont typeface="Arial"/>
              <a:buChar char="ü"/>
              <a:tabLst>
                <a:tab pos="298450" algn="l"/>
              </a:tabLst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Radioactive nuclide given </a:t>
            </a:r>
            <a:r>
              <a:rPr dirty="0" sz="1600" spc="-45">
                <a:solidFill>
                  <a:srgbClr val="66FFFF"/>
                </a:solidFill>
                <a:latin typeface="Arial Narrow"/>
                <a:cs typeface="Arial Narrow"/>
              </a:rPr>
              <a:t>IV,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per </a:t>
            </a:r>
            <a:r>
              <a:rPr dirty="0" sz="1600" spc="-5">
                <a:solidFill>
                  <a:srgbClr val="66FFFF"/>
                </a:solidFill>
                <a:latin typeface="Arial Narrow"/>
                <a:cs typeface="Arial Narrow"/>
              </a:rPr>
              <a:t>os,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per rectum</a:t>
            </a:r>
            <a:r>
              <a:rPr dirty="0" sz="1600" spc="-40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etc.</a:t>
            </a:r>
            <a:endParaRPr sz="1600">
              <a:latin typeface="Arial Narrow"/>
              <a:cs typeface="Arial Narrow"/>
            </a:endParaRPr>
          </a:p>
          <a:p>
            <a:pPr marL="298450" indent="-285750">
              <a:lnSpc>
                <a:spcPts val="1900"/>
              </a:lnSpc>
              <a:buFont typeface="Arial"/>
              <a:buChar char="ü"/>
              <a:tabLst>
                <a:tab pos="298450" algn="l"/>
              </a:tabLst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Rays emitted from the</a:t>
            </a:r>
            <a:r>
              <a:rPr dirty="0" sz="1600" spc="-100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patient</a:t>
            </a:r>
            <a:endParaRPr sz="1600">
              <a:latin typeface="Arial Narrow"/>
              <a:cs typeface="Arial Narrow"/>
            </a:endParaRPr>
          </a:p>
          <a:p>
            <a:pPr marL="298450" indent="-285750">
              <a:lnSpc>
                <a:spcPts val="1900"/>
              </a:lnSpc>
              <a:buFont typeface="Arial"/>
              <a:buChar char="ü"/>
              <a:tabLst>
                <a:tab pos="298450" algn="l"/>
              </a:tabLst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Physiologic imaging (Abnormal function, metabolic</a:t>
            </a:r>
            <a:r>
              <a:rPr dirty="0" sz="1600" spc="-100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activity).</a:t>
            </a:r>
            <a:endParaRPr sz="1600">
              <a:latin typeface="Arial Narrow"/>
              <a:cs typeface="Arial Narrow"/>
            </a:endParaRPr>
          </a:p>
          <a:p>
            <a:pPr marL="298450" indent="-285750">
              <a:lnSpc>
                <a:spcPts val="1910"/>
              </a:lnSpc>
              <a:buFont typeface="Arial"/>
              <a:buChar char="ü"/>
              <a:tabLst>
                <a:tab pos="298450" algn="l"/>
              </a:tabLst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Poor for anatomical</a:t>
            </a:r>
            <a:r>
              <a:rPr dirty="0" sz="1600" spc="-110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information.</a:t>
            </a:r>
            <a:endParaRPr sz="1600">
              <a:latin typeface="Arial Narrow"/>
              <a:cs typeface="Arial Narrow"/>
            </a:endParaRPr>
          </a:p>
          <a:p>
            <a:pPr marL="298450" indent="-285750">
              <a:lnSpc>
                <a:spcPct val="100000"/>
              </a:lnSpc>
              <a:spcBef>
                <a:spcPts val="80"/>
              </a:spcBef>
              <a:buFont typeface="Arial"/>
              <a:buChar char="ü"/>
              <a:tabLst>
                <a:tab pos="298450" algn="l"/>
              </a:tabLst>
            </a:pP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Radioactivity stays with the patient until cleared or</a:t>
            </a:r>
            <a:r>
              <a:rPr dirty="0" sz="1600" spc="-105">
                <a:solidFill>
                  <a:srgbClr val="66FFFF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66FFFF"/>
                </a:solidFill>
                <a:latin typeface="Arial Narrow"/>
                <a:cs typeface="Arial Narrow"/>
              </a:rPr>
              <a:t>decayed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65377" y="6640748"/>
            <a:ext cx="166243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400" i="1">
                <a:solidFill>
                  <a:srgbClr val="9AFAFF"/>
                </a:solidFill>
                <a:latin typeface="Verdana"/>
                <a:cs typeface="Verdana"/>
              </a:rPr>
              <a:t>A A</a:t>
            </a:r>
            <a:r>
              <a:rPr dirty="0" sz="1400" spc="-60" i="1">
                <a:solidFill>
                  <a:srgbClr val="9AFAFF"/>
                </a:solidFill>
                <a:latin typeface="Verdana"/>
                <a:cs typeface="Verdana"/>
              </a:rPr>
              <a:t> </a:t>
            </a:r>
            <a:r>
              <a:rPr dirty="0" sz="1400" spc="-5" i="1">
                <a:solidFill>
                  <a:srgbClr val="9AFAFF"/>
                </a:solidFill>
                <a:latin typeface="Verdana"/>
                <a:cs typeface="Verdana"/>
              </a:rPr>
              <a:t>Al-BOUKAI-27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656" y="2719070"/>
            <a:ext cx="3131820" cy="314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Natural contrast in the</a:t>
            </a:r>
            <a:r>
              <a:rPr dirty="0" sz="2000" spc="-10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body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6152" y="2685004"/>
            <a:ext cx="3138055" cy="415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3024" y="2719070"/>
            <a:ext cx="3047365" cy="3149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0">
                <a:solidFill>
                  <a:srgbClr val="66FFFF"/>
                </a:solidFill>
                <a:latin typeface="Arial"/>
                <a:cs typeface="Arial"/>
              </a:rPr>
              <a:t>Added contrast in the</a:t>
            </a:r>
            <a:r>
              <a:rPr dirty="0" sz="2000" spc="-105" b="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66FFFF"/>
                </a:solidFill>
                <a:latin typeface="Arial"/>
                <a:cs typeface="Arial"/>
              </a:rPr>
              <a:t>body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33207" y="3503809"/>
            <a:ext cx="631767" cy="419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33207" y="3811379"/>
            <a:ext cx="681643" cy="569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33207" y="4268579"/>
            <a:ext cx="835428" cy="5694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755139" y="3541395"/>
            <a:ext cx="778510" cy="1229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28600" indent="-215900">
              <a:lnSpc>
                <a:spcPct val="100000"/>
              </a:lnSpc>
              <a:buChar char="•"/>
              <a:tabLst>
                <a:tab pos="228600" algn="l"/>
                <a:tab pos="229235" algn="l"/>
              </a:tabLst>
            </a:pP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Air</a:t>
            </a:r>
            <a:endParaRPr sz="20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1200"/>
              </a:spcBef>
              <a:buChar char="•"/>
              <a:tabLst>
                <a:tab pos="242570" algn="l"/>
                <a:tab pos="243204" algn="l"/>
              </a:tabLst>
            </a:pP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Fat</a:t>
            </a:r>
            <a:endParaRPr sz="2000">
              <a:latin typeface="Arial"/>
              <a:cs typeface="Arial"/>
            </a:endParaRPr>
          </a:p>
          <a:p>
            <a:pPr marL="172085" indent="-159385">
              <a:lnSpc>
                <a:spcPct val="100000"/>
              </a:lnSpc>
              <a:spcBef>
                <a:spcPts val="1200"/>
              </a:spcBef>
              <a:buChar char="•"/>
              <a:tabLst>
                <a:tab pos="172720" algn="l"/>
              </a:tabLst>
            </a:pP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Bone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54384" y="3503809"/>
            <a:ext cx="1945182" cy="419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54384" y="3811379"/>
            <a:ext cx="2847111" cy="5694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979352" y="3541395"/>
            <a:ext cx="2773680" cy="772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2570" indent="-229870">
              <a:lnSpc>
                <a:spcPct val="100000"/>
              </a:lnSpc>
              <a:buChar char="•"/>
              <a:tabLst>
                <a:tab pos="242570" algn="l"/>
                <a:tab pos="243204" algn="l"/>
              </a:tabLst>
            </a:pP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Barium</a:t>
            </a:r>
            <a:r>
              <a:rPr dirty="0" sz="2000" spc="-100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sulfate</a:t>
            </a:r>
            <a:endParaRPr sz="20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1200"/>
              </a:spcBef>
              <a:buChar char="•"/>
              <a:tabLst>
                <a:tab pos="242570" algn="l"/>
                <a:tab pos="243204" algn="l"/>
              </a:tabLst>
            </a:pP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Iodine </a:t>
            </a:r>
            <a:r>
              <a:rPr dirty="0" sz="2000" spc="-15">
                <a:solidFill>
                  <a:srgbClr val="66FFFF"/>
                </a:solidFill>
                <a:latin typeface="Arial"/>
                <a:cs typeface="Arial"/>
              </a:rPr>
              <a:t>(Water</a:t>
            </a:r>
            <a:r>
              <a:rPr dirty="0" sz="2000" spc="-85">
                <a:solidFill>
                  <a:srgbClr val="66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66FFFF"/>
                </a:solidFill>
                <a:latin typeface="Arial"/>
                <a:cs typeface="Arial"/>
              </a:rPr>
              <a:t>Soluble)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63735" y="536174"/>
            <a:ext cx="3724097" cy="6317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28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8663" y="5045823"/>
            <a:ext cx="1866201" cy="382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724400">
              <a:lnSpc>
                <a:spcPct val="100000"/>
              </a:lnSpc>
            </a:pPr>
          </a:p>
          <a:p>
            <a:pPr marL="4724400">
              <a:lnSpc>
                <a:spcPct val="100000"/>
              </a:lnSpc>
            </a:pPr>
          </a:p>
          <a:p>
            <a:pPr marL="4724400">
              <a:lnSpc>
                <a:spcPct val="100000"/>
              </a:lnSpc>
            </a:pPr>
          </a:p>
          <a:p>
            <a:pPr marL="4724400">
              <a:lnSpc>
                <a:spcPct val="100000"/>
              </a:lnSpc>
            </a:pPr>
          </a:p>
          <a:p>
            <a:pPr marL="4724400">
              <a:lnSpc>
                <a:spcPct val="100000"/>
              </a:lnSpc>
            </a:pPr>
          </a:p>
          <a:p>
            <a:pPr marL="4724400">
              <a:lnSpc>
                <a:spcPct val="100000"/>
              </a:lnSpc>
            </a:pPr>
          </a:p>
          <a:p>
            <a:pPr marL="4724400"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6597015">
              <a:lnSpc>
                <a:spcPct val="100000"/>
              </a:lnSpc>
            </a:pPr>
            <a:r>
              <a:rPr dirty="0"/>
              <a:t>A A</a:t>
            </a:r>
            <a:r>
              <a:rPr dirty="0" spc="-75"/>
              <a:t> </a:t>
            </a:r>
            <a:r>
              <a:rPr dirty="0" spc="-5"/>
              <a:t>Al-BOUKAI</a:t>
            </a:r>
          </a:p>
        </p:txBody>
      </p:sp>
      <p:sp>
        <p:nvSpPr>
          <p:cNvPr id="4" name="object 4"/>
          <p:cNvSpPr/>
          <p:nvPr/>
        </p:nvSpPr>
        <p:spPr>
          <a:xfrm>
            <a:off x="1708264" y="2431474"/>
            <a:ext cx="1941017" cy="415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30075" y="2466657"/>
            <a:ext cx="1878964" cy="314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2570" indent="-229870">
              <a:lnSpc>
                <a:spcPct val="100000"/>
              </a:lnSpc>
              <a:buClr>
                <a:srgbClr val="FFFF99"/>
              </a:buClr>
              <a:buChar char="•"/>
              <a:tabLst>
                <a:tab pos="242570" algn="l"/>
                <a:tab pos="243204" algn="l"/>
              </a:tabLst>
            </a:pPr>
            <a:r>
              <a:rPr dirty="0" sz="2000">
                <a:solidFill>
                  <a:srgbClr val="FFFDA9"/>
                </a:solidFill>
                <a:latin typeface="Arial"/>
                <a:cs typeface="Arial"/>
              </a:rPr>
              <a:t>Barium</a:t>
            </a:r>
            <a:r>
              <a:rPr dirty="0" sz="2000" spc="-100">
                <a:solidFill>
                  <a:srgbClr val="FFFDA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DA9"/>
                </a:solidFill>
                <a:latin typeface="Arial"/>
                <a:cs typeface="Arial"/>
              </a:rPr>
              <a:t>sulfate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1865" y="2431474"/>
            <a:ext cx="2780601" cy="415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61654" y="2466657"/>
            <a:ext cx="2703195" cy="3149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2085" indent="-159385">
              <a:lnSpc>
                <a:spcPct val="100000"/>
              </a:lnSpc>
              <a:buClr>
                <a:srgbClr val="FFFF99"/>
              </a:buClr>
              <a:buChar char="•"/>
              <a:tabLst>
                <a:tab pos="172720" algn="l"/>
              </a:tabLst>
            </a:pPr>
            <a:r>
              <a:rPr dirty="0" sz="2000" b="0">
                <a:solidFill>
                  <a:srgbClr val="FFFDA9"/>
                </a:solidFill>
                <a:latin typeface="Arial"/>
                <a:cs typeface="Arial"/>
              </a:rPr>
              <a:t>Iodine </a:t>
            </a:r>
            <a:r>
              <a:rPr dirty="0" sz="2000" spc="-15" b="0">
                <a:solidFill>
                  <a:srgbClr val="FFFDA9"/>
                </a:solidFill>
                <a:latin typeface="Arial"/>
                <a:cs typeface="Arial"/>
              </a:rPr>
              <a:t>(Water</a:t>
            </a:r>
            <a:r>
              <a:rPr dirty="0" sz="2000" spc="-85" b="0">
                <a:solidFill>
                  <a:srgbClr val="FFFDA9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FFFDA9"/>
                </a:solidFill>
                <a:latin typeface="Arial"/>
                <a:cs typeface="Arial"/>
              </a:rPr>
              <a:t>Soluble)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5400" y="3259137"/>
            <a:ext cx="3657600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1000" y="3259137"/>
            <a:ext cx="2108200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38400" y="3259137"/>
            <a:ext cx="2301875" cy="2301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63735" y="536174"/>
            <a:ext cx="3724097" cy="6317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29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45920" y="1205340"/>
            <a:ext cx="6097384" cy="44597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27417" y="6583679"/>
            <a:ext cx="171658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36768" y="5058297"/>
            <a:ext cx="2335872" cy="3948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30875" y="4857750"/>
            <a:ext cx="1903292" cy="493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483341" y="4989581"/>
            <a:ext cx="64135" cy="172085"/>
          </a:xfrm>
          <a:custGeom>
            <a:avLst/>
            <a:gdLst/>
            <a:ahLst/>
            <a:cxnLst/>
            <a:rect l="l" t="t" r="r" b="b"/>
            <a:pathLst>
              <a:path w="64134" h="172085">
                <a:moveTo>
                  <a:pt x="32044" y="0"/>
                </a:moveTo>
                <a:lnTo>
                  <a:pt x="24033" y="42933"/>
                </a:lnTo>
                <a:lnTo>
                  <a:pt x="16022" y="85867"/>
                </a:lnTo>
                <a:lnTo>
                  <a:pt x="8011" y="128801"/>
                </a:lnTo>
                <a:lnTo>
                  <a:pt x="0" y="171735"/>
                </a:lnTo>
                <a:lnTo>
                  <a:pt x="15985" y="171735"/>
                </a:lnTo>
                <a:lnTo>
                  <a:pt x="31971" y="171735"/>
                </a:lnTo>
                <a:lnTo>
                  <a:pt x="47957" y="171735"/>
                </a:lnTo>
                <a:lnTo>
                  <a:pt x="63943" y="171735"/>
                </a:lnTo>
                <a:lnTo>
                  <a:pt x="55968" y="128801"/>
                </a:lnTo>
                <a:lnTo>
                  <a:pt x="47993" y="85867"/>
                </a:lnTo>
                <a:lnTo>
                  <a:pt x="40019" y="42933"/>
                </a:lnTo>
                <a:lnTo>
                  <a:pt x="32044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44880" y="4865756"/>
            <a:ext cx="310515" cy="478155"/>
          </a:xfrm>
          <a:custGeom>
            <a:avLst/>
            <a:gdLst/>
            <a:ahLst/>
            <a:cxnLst/>
            <a:rect l="l" t="t" r="r" b="b"/>
            <a:pathLst>
              <a:path w="310515" h="478154">
                <a:moveTo>
                  <a:pt x="0" y="0"/>
                </a:moveTo>
                <a:lnTo>
                  <a:pt x="22572" y="0"/>
                </a:lnTo>
                <a:lnTo>
                  <a:pt x="45140" y="0"/>
                </a:lnTo>
                <a:lnTo>
                  <a:pt x="67706" y="0"/>
                </a:lnTo>
                <a:lnTo>
                  <a:pt x="90271" y="0"/>
                </a:lnTo>
                <a:lnTo>
                  <a:pt x="90271" y="45128"/>
                </a:lnTo>
                <a:lnTo>
                  <a:pt x="90271" y="90257"/>
                </a:lnTo>
                <a:lnTo>
                  <a:pt x="90271" y="135385"/>
                </a:lnTo>
                <a:lnTo>
                  <a:pt x="90271" y="180514"/>
                </a:lnTo>
                <a:lnTo>
                  <a:pt x="113943" y="135385"/>
                </a:lnTo>
                <a:lnTo>
                  <a:pt x="137617" y="90257"/>
                </a:lnTo>
                <a:lnTo>
                  <a:pt x="161291" y="45128"/>
                </a:lnTo>
                <a:lnTo>
                  <a:pt x="184962" y="0"/>
                </a:lnTo>
                <a:lnTo>
                  <a:pt x="215002" y="0"/>
                </a:lnTo>
                <a:lnTo>
                  <a:pt x="245040" y="0"/>
                </a:lnTo>
                <a:lnTo>
                  <a:pt x="275077" y="0"/>
                </a:lnTo>
                <a:lnTo>
                  <a:pt x="305117" y="0"/>
                </a:lnTo>
                <a:lnTo>
                  <a:pt x="278437" y="44883"/>
                </a:lnTo>
                <a:lnTo>
                  <a:pt x="251756" y="89767"/>
                </a:lnTo>
                <a:lnTo>
                  <a:pt x="225073" y="134650"/>
                </a:lnTo>
                <a:lnTo>
                  <a:pt x="198386" y="179533"/>
                </a:lnTo>
                <a:lnTo>
                  <a:pt x="216992" y="229228"/>
                </a:lnTo>
                <a:lnTo>
                  <a:pt x="235597" y="278922"/>
                </a:lnTo>
                <a:lnTo>
                  <a:pt x="254203" y="328616"/>
                </a:lnTo>
                <a:lnTo>
                  <a:pt x="272808" y="378311"/>
                </a:lnTo>
                <a:lnTo>
                  <a:pt x="291414" y="428005"/>
                </a:lnTo>
                <a:lnTo>
                  <a:pt x="310019" y="477700"/>
                </a:lnTo>
                <a:lnTo>
                  <a:pt x="282218" y="477700"/>
                </a:lnTo>
                <a:lnTo>
                  <a:pt x="254419" y="477700"/>
                </a:lnTo>
                <a:lnTo>
                  <a:pt x="226619" y="477700"/>
                </a:lnTo>
                <a:lnTo>
                  <a:pt x="198818" y="477700"/>
                </a:lnTo>
                <a:lnTo>
                  <a:pt x="183409" y="428654"/>
                </a:lnTo>
                <a:lnTo>
                  <a:pt x="168001" y="379609"/>
                </a:lnTo>
                <a:lnTo>
                  <a:pt x="152594" y="330563"/>
                </a:lnTo>
                <a:lnTo>
                  <a:pt x="137185" y="281518"/>
                </a:lnTo>
                <a:lnTo>
                  <a:pt x="125458" y="301489"/>
                </a:lnTo>
                <a:lnTo>
                  <a:pt x="113728" y="321460"/>
                </a:lnTo>
                <a:lnTo>
                  <a:pt x="101998" y="341431"/>
                </a:lnTo>
                <a:lnTo>
                  <a:pt x="90271" y="361402"/>
                </a:lnTo>
                <a:lnTo>
                  <a:pt x="90271" y="390477"/>
                </a:lnTo>
                <a:lnTo>
                  <a:pt x="90271" y="419551"/>
                </a:lnTo>
                <a:lnTo>
                  <a:pt x="90271" y="448626"/>
                </a:lnTo>
                <a:lnTo>
                  <a:pt x="90271" y="477700"/>
                </a:lnTo>
                <a:lnTo>
                  <a:pt x="67706" y="477700"/>
                </a:lnTo>
                <a:lnTo>
                  <a:pt x="45140" y="477700"/>
                </a:lnTo>
                <a:lnTo>
                  <a:pt x="22572" y="477700"/>
                </a:lnTo>
                <a:lnTo>
                  <a:pt x="0" y="477700"/>
                </a:lnTo>
                <a:lnTo>
                  <a:pt x="0" y="424622"/>
                </a:lnTo>
                <a:lnTo>
                  <a:pt x="0" y="5307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705044" y="4865756"/>
            <a:ext cx="279400" cy="478155"/>
          </a:xfrm>
          <a:custGeom>
            <a:avLst/>
            <a:gdLst/>
            <a:ahLst/>
            <a:cxnLst/>
            <a:rect l="l" t="t" r="r" b="b"/>
            <a:pathLst>
              <a:path w="279400" h="478154">
                <a:moveTo>
                  <a:pt x="0" y="0"/>
                </a:moveTo>
                <a:lnTo>
                  <a:pt x="21089" y="0"/>
                </a:lnTo>
                <a:lnTo>
                  <a:pt x="42179" y="0"/>
                </a:lnTo>
                <a:lnTo>
                  <a:pt x="63269" y="0"/>
                </a:lnTo>
                <a:lnTo>
                  <a:pt x="84359" y="0"/>
                </a:lnTo>
                <a:lnTo>
                  <a:pt x="102635" y="43955"/>
                </a:lnTo>
                <a:lnTo>
                  <a:pt x="120911" y="87911"/>
                </a:lnTo>
                <a:lnTo>
                  <a:pt x="139187" y="131867"/>
                </a:lnTo>
                <a:lnTo>
                  <a:pt x="157463" y="175822"/>
                </a:lnTo>
                <a:lnTo>
                  <a:pt x="175740" y="219778"/>
                </a:lnTo>
                <a:lnTo>
                  <a:pt x="194016" y="263734"/>
                </a:lnTo>
                <a:lnTo>
                  <a:pt x="194016" y="210987"/>
                </a:lnTo>
                <a:lnTo>
                  <a:pt x="194016" y="158240"/>
                </a:lnTo>
                <a:lnTo>
                  <a:pt x="194016" y="105493"/>
                </a:lnTo>
                <a:lnTo>
                  <a:pt x="194016" y="52746"/>
                </a:lnTo>
                <a:lnTo>
                  <a:pt x="194016" y="0"/>
                </a:lnTo>
                <a:lnTo>
                  <a:pt x="215358" y="0"/>
                </a:lnTo>
                <a:lnTo>
                  <a:pt x="236700" y="0"/>
                </a:lnTo>
                <a:lnTo>
                  <a:pt x="258041" y="0"/>
                </a:lnTo>
                <a:lnTo>
                  <a:pt x="279383" y="0"/>
                </a:lnTo>
                <a:lnTo>
                  <a:pt x="279383" y="53077"/>
                </a:lnTo>
                <a:lnTo>
                  <a:pt x="279383" y="477700"/>
                </a:lnTo>
                <a:lnTo>
                  <a:pt x="258041" y="477700"/>
                </a:lnTo>
                <a:lnTo>
                  <a:pt x="236700" y="477700"/>
                </a:lnTo>
                <a:lnTo>
                  <a:pt x="215358" y="477700"/>
                </a:lnTo>
                <a:lnTo>
                  <a:pt x="194016" y="477700"/>
                </a:lnTo>
                <a:lnTo>
                  <a:pt x="175840" y="433983"/>
                </a:lnTo>
                <a:lnTo>
                  <a:pt x="157664" y="390265"/>
                </a:lnTo>
                <a:lnTo>
                  <a:pt x="139487" y="346547"/>
                </a:lnTo>
                <a:lnTo>
                  <a:pt x="121311" y="302830"/>
                </a:lnTo>
                <a:lnTo>
                  <a:pt x="103135" y="259112"/>
                </a:lnTo>
                <a:lnTo>
                  <a:pt x="84959" y="215394"/>
                </a:lnTo>
                <a:lnTo>
                  <a:pt x="84959" y="267855"/>
                </a:lnTo>
                <a:lnTo>
                  <a:pt x="84959" y="320317"/>
                </a:lnTo>
                <a:lnTo>
                  <a:pt x="84959" y="372778"/>
                </a:lnTo>
                <a:lnTo>
                  <a:pt x="84959" y="425239"/>
                </a:lnTo>
                <a:lnTo>
                  <a:pt x="84959" y="477700"/>
                </a:lnTo>
                <a:lnTo>
                  <a:pt x="63719" y="477700"/>
                </a:lnTo>
                <a:lnTo>
                  <a:pt x="42479" y="477700"/>
                </a:lnTo>
                <a:lnTo>
                  <a:pt x="21239" y="477700"/>
                </a:lnTo>
                <a:lnTo>
                  <a:pt x="0" y="477700"/>
                </a:lnTo>
                <a:lnTo>
                  <a:pt x="0" y="424622"/>
                </a:lnTo>
                <a:lnTo>
                  <a:pt x="0" y="5307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357109" y="4865756"/>
            <a:ext cx="318770" cy="478155"/>
          </a:xfrm>
          <a:custGeom>
            <a:avLst/>
            <a:gdLst/>
            <a:ahLst/>
            <a:cxnLst/>
            <a:rect l="l" t="t" r="r" b="b"/>
            <a:pathLst>
              <a:path w="318770" h="478154">
                <a:moveTo>
                  <a:pt x="110040" y="0"/>
                </a:moveTo>
                <a:lnTo>
                  <a:pt x="134775" y="0"/>
                </a:lnTo>
                <a:lnTo>
                  <a:pt x="159511" y="0"/>
                </a:lnTo>
                <a:lnTo>
                  <a:pt x="184246" y="0"/>
                </a:lnTo>
                <a:lnTo>
                  <a:pt x="208982" y="0"/>
                </a:lnTo>
                <a:lnTo>
                  <a:pt x="219943" y="47770"/>
                </a:lnTo>
                <a:lnTo>
                  <a:pt x="230904" y="95540"/>
                </a:lnTo>
                <a:lnTo>
                  <a:pt x="241866" y="143310"/>
                </a:lnTo>
                <a:lnTo>
                  <a:pt x="252827" y="191080"/>
                </a:lnTo>
                <a:lnTo>
                  <a:pt x="263788" y="238850"/>
                </a:lnTo>
                <a:lnTo>
                  <a:pt x="274749" y="286620"/>
                </a:lnTo>
                <a:lnTo>
                  <a:pt x="285711" y="334390"/>
                </a:lnTo>
                <a:lnTo>
                  <a:pt x="296672" y="382160"/>
                </a:lnTo>
                <a:lnTo>
                  <a:pt x="307634" y="429930"/>
                </a:lnTo>
                <a:lnTo>
                  <a:pt x="318596" y="477700"/>
                </a:lnTo>
                <a:lnTo>
                  <a:pt x="294943" y="477700"/>
                </a:lnTo>
                <a:lnTo>
                  <a:pt x="271291" y="477700"/>
                </a:lnTo>
                <a:lnTo>
                  <a:pt x="247638" y="477700"/>
                </a:lnTo>
                <a:lnTo>
                  <a:pt x="223986" y="477700"/>
                </a:lnTo>
                <a:lnTo>
                  <a:pt x="220327" y="458018"/>
                </a:lnTo>
                <a:lnTo>
                  <a:pt x="216669" y="438337"/>
                </a:lnTo>
                <a:lnTo>
                  <a:pt x="213010" y="418655"/>
                </a:lnTo>
                <a:lnTo>
                  <a:pt x="209353" y="398973"/>
                </a:lnTo>
                <a:lnTo>
                  <a:pt x="183749" y="398973"/>
                </a:lnTo>
                <a:lnTo>
                  <a:pt x="158145" y="398973"/>
                </a:lnTo>
                <a:lnTo>
                  <a:pt x="132542" y="398973"/>
                </a:lnTo>
                <a:lnTo>
                  <a:pt x="106939" y="398973"/>
                </a:lnTo>
                <a:lnTo>
                  <a:pt x="103269" y="418655"/>
                </a:lnTo>
                <a:lnTo>
                  <a:pt x="99599" y="438337"/>
                </a:lnTo>
                <a:lnTo>
                  <a:pt x="95929" y="458018"/>
                </a:lnTo>
                <a:lnTo>
                  <a:pt x="92259" y="477700"/>
                </a:lnTo>
                <a:lnTo>
                  <a:pt x="69194" y="477700"/>
                </a:lnTo>
                <a:lnTo>
                  <a:pt x="46129" y="477700"/>
                </a:lnTo>
                <a:lnTo>
                  <a:pt x="23064" y="477700"/>
                </a:lnTo>
                <a:lnTo>
                  <a:pt x="0" y="477700"/>
                </a:lnTo>
                <a:lnTo>
                  <a:pt x="11004" y="429930"/>
                </a:lnTo>
                <a:lnTo>
                  <a:pt x="22008" y="382160"/>
                </a:lnTo>
                <a:lnTo>
                  <a:pt x="33012" y="334390"/>
                </a:lnTo>
                <a:lnTo>
                  <a:pt x="44016" y="286620"/>
                </a:lnTo>
                <a:lnTo>
                  <a:pt x="55020" y="238850"/>
                </a:lnTo>
                <a:lnTo>
                  <a:pt x="66024" y="191080"/>
                </a:lnTo>
                <a:lnTo>
                  <a:pt x="77028" y="143310"/>
                </a:lnTo>
                <a:lnTo>
                  <a:pt x="88032" y="95540"/>
                </a:lnTo>
                <a:lnTo>
                  <a:pt x="99036" y="47770"/>
                </a:lnTo>
                <a:lnTo>
                  <a:pt x="11004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46679" y="4865756"/>
            <a:ext cx="280035" cy="478155"/>
          </a:xfrm>
          <a:custGeom>
            <a:avLst/>
            <a:gdLst/>
            <a:ahLst/>
            <a:cxnLst/>
            <a:rect l="l" t="t" r="r" b="b"/>
            <a:pathLst>
              <a:path w="280035" h="478154">
                <a:moveTo>
                  <a:pt x="0" y="0"/>
                </a:moveTo>
                <a:lnTo>
                  <a:pt x="22567" y="0"/>
                </a:lnTo>
                <a:lnTo>
                  <a:pt x="45134" y="0"/>
                </a:lnTo>
                <a:lnTo>
                  <a:pt x="67701" y="0"/>
                </a:lnTo>
                <a:lnTo>
                  <a:pt x="90269" y="0"/>
                </a:lnTo>
                <a:lnTo>
                  <a:pt x="90269" y="41698"/>
                </a:lnTo>
                <a:lnTo>
                  <a:pt x="90269" y="83397"/>
                </a:lnTo>
                <a:lnTo>
                  <a:pt x="90269" y="125096"/>
                </a:lnTo>
                <a:lnTo>
                  <a:pt x="90269" y="166795"/>
                </a:lnTo>
                <a:lnTo>
                  <a:pt x="114980" y="166795"/>
                </a:lnTo>
                <a:lnTo>
                  <a:pt x="139692" y="166795"/>
                </a:lnTo>
                <a:lnTo>
                  <a:pt x="164404" y="166795"/>
                </a:lnTo>
                <a:lnTo>
                  <a:pt x="189115" y="166795"/>
                </a:lnTo>
                <a:lnTo>
                  <a:pt x="189115" y="125096"/>
                </a:lnTo>
                <a:lnTo>
                  <a:pt x="189115" y="83397"/>
                </a:lnTo>
                <a:lnTo>
                  <a:pt x="189115" y="41698"/>
                </a:lnTo>
                <a:lnTo>
                  <a:pt x="189115" y="0"/>
                </a:lnTo>
                <a:lnTo>
                  <a:pt x="211785" y="0"/>
                </a:lnTo>
                <a:lnTo>
                  <a:pt x="234454" y="0"/>
                </a:lnTo>
                <a:lnTo>
                  <a:pt x="257123" y="0"/>
                </a:lnTo>
                <a:lnTo>
                  <a:pt x="279792" y="0"/>
                </a:lnTo>
                <a:lnTo>
                  <a:pt x="279792" y="53077"/>
                </a:lnTo>
                <a:lnTo>
                  <a:pt x="279792" y="477700"/>
                </a:lnTo>
                <a:lnTo>
                  <a:pt x="257123" y="477700"/>
                </a:lnTo>
                <a:lnTo>
                  <a:pt x="234454" y="477700"/>
                </a:lnTo>
                <a:lnTo>
                  <a:pt x="211785" y="477700"/>
                </a:lnTo>
                <a:lnTo>
                  <a:pt x="189115" y="477700"/>
                </a:lnTo>
                <a:lnTo>
                  <a:pt x="189115" y="429330"/>
                </a:lnTo>
                <a:lnTo>
                  <a:pt x="189115" y="380959"/>
                </a:lnTo>
                <a:lnTo>
                  <a:pt x="189115" y="332589"/>
                </a:lnTo>
                <a:lnTo>
                  <a:pt x="189115" y="284218"/>
                </a:lnTo>
                <a:lnTo>
                  <a:pt x="164404" y="284218"/>
                </a:lnTo>
                <a:lnTo>
                  <a:pt x="139692" y="284218"/>
                </a:lnTo>
                <a:lnTo>
                  <a:pt x="114980" y="284218"/>
                </a:lnTo>
                <a:lnTo>
                  <a:pt x="90269" y="284218"/>
                </a:lnTo>
                <a:lnTo>
                  <a:pt x="90269" y="332589"/>
                </a:lnTo>
                <a:lnTo>
                  <a:pt x="90269" y="380959"/>
                </a:lnTo>
                <a:lnTo>
                  <a:pt x="90269" y="429330"/>
                </a:lnTo>
                <a:lnTo>
                  <a:pt x="90269" y="477700"/>
                </a:lnTo>
                <a:lnTo>
                  <a:pt x="67701" y="477700"/>
                </a:lnTo>
                <a:lnTo>
                  <a:pt x="45134" y="477700"/>
                </a:lnTo>
                <a:lnTo>
                  <a:pt x="22567" y="477700"/>
                </a:lnTo>
                <a:lnTo>
                  <a:pt x="0" y="477700"/>
                </a:lnTo>
                <a:lnTo>
                  <a:pt x="0" y="424622"/>
                </a:lnTo>
                <a:lnTo>
                  <a:pt x="0" y="5307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30875" y="4865756"/>
            <a:ext cx="274955" cy="478155"/>
          </a:xfrm>
          <a:custGeom>
            <a:avLst/>
            <a:gdLst/>
            <a:ahLst/>
            <a:cxnLst/>
            <a:rect l="l" t="t" r="r" b="b"/>
            <a:pathLst>
              <a:path w="274954" h="478154">
                <a:moveTo>
                  <a:pt x="0" y="0"/>
                </a:moveTo>
                <a:lnTo>
                  <a:pt x="0" y="0"/>
                </a:lnTo>
                <a:lnTo>
                  <a:pt x="274890" y="0"/>
                </a:lnTo>
                <a:lnTo>
                  <a:pt x="274890" y="29522"/>
                </a:lnTo>
                <a:lnTo>
                  <a:pt x="274890" y="59045"/>
                </a:lnTo>
                <a:lnTo>
                  <a:pt x="274890" y="88568"/>
                </a:lnTo>
                <a:lnTo>
                  <a:pt x="274890" y="118090"/>
                </a:lnTo>
                <a:lnTo>
                  <a:pt x="251812" y="118090"/>
                </a:lnTo>
                <a:lnTo>
                  <a:pt x="228735" y="118090"/>
                </a:lnTo>
                <a:lnTo>
                  <a:pt x="205657" y="118090"/>
                </a:lnTo>
                <a:lnTo>
                  <a:pt x="182579" y="118090"/>
                </a:lnTo>
                <a:lnTo>
                  <a:pt x="182579" y="169463"/>
                </a:lnTo>
                <a:lnTo>
                  <a:pt x="182579" y="477700"/>
                </a:lnTo>
                <a:lnTo>
                  <a:pt x="160012" y="477700"/>
                </a:lnTo>
                <a:lnTo>
                  <a:pt x="137445" y="477700"/>
                </a:lnTo>
                <a:lnTo>
                  <a:pt x="114878" y="477700"/>
                </a:lnTo>
                <a:lnTo>
                  <a:pt x="92311" y="477700"/>
                </a:lnTo>
                <a:lnTo>
                  <a:pt x="92311" y="426327"/>
                </a:lnTo>
                <a:lnTo>
                  <a:pt x="92311" y="118090"/>
                </a:lnTo>
                <a:lnTo>
                  <a:pt x="69233" y="118090"/>
                </a:lnTo>
                <a:lnTo>
                  <a:pt x="46155" y="118090"/>
                </a:lnTo>
                <a:lnTo>
                  <a:pt x="23077" y="118090"/>
                </a:lnTo>
                <a:lnTo>
                  <a:pt x="0" y="118090"/>
                </a:lnTo>
                <a:lnTo>
                  <a:pt x="0" y="88568"/>
                </a:lnTo>
                <a:lnTo>
                  <a:pt x="0" y="59045"/>
                </a:lnTo>
                <a:lnTo>
                  <a:pt x="0" y="2952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369200" y="4857750"/>
            <a:ext cx="265430" cy="494030"/>
          </a:xfrm>
          <a:custGeom>
            <a:avLst/>
            <a:gdLst/>
            <a:ahLst/>
            <a:cxnLst/>
            <a:rect l="l" t="t" r="r" b="b"/>
            <a:pathLst>
              <a:path w="265429" h="494029">
                <a:moveTo>
                  <a:pt x="135255" y="0"/>
                </a:moveTo>
                <a:lnTo>
                  <a:pt x="141844" y="532"/>
                </a:lnTo>
                <a:lnTo>
                  <a:pt x="148431" y="1065"/>
                </a:lnTo>
                <a:lnTo>
                  <a:pt x="155018" y="1598"/>
                </a:lnTo>
                <a:lnTo>
                  <a:pt x="161607" y="2130"/>
                </a:lnTo>
                <a:lnTo>
                  <a:pt x="179188" y="6525"/>
                </a:lnTo>
                <a:lnTo>
                  <a:pt x="220700" y="34093"/>
                </a:lnTo>
                <a:lnTo>
                  <a:pt x="244152" y="78261"/>
                </a:lnTo>
                <a:lnTo>
                  <a:pt x="255689" y="142577"/>
                </a:lnTo>
                <a:lnTo>
                  <a:pt x="234450" y="144629"/>
                </a:lnTo>
                <a:lnTo>
                  <a:pt x="213213" y="146680"/>
                </a:lnTo>
                <a:lnTo>
                  <a:pt x="191977" y="148731"/>
                </a:lnTo>
                <a:lnTo>
                  <a:pt x="170738" y="150783"/>
                </a:lnTo>
                <a:lnTo>
                  <a:pt x="168576" y="135639"/>
                </a:lnTo>
                <a:lnTo>
                  <a:pt x="165479" y="122711"/>
                </a:lnTo>
                <a:lnTo>
                  <a:pt x="135520" y="89658"/>
                </a:lnTo>
                <a:lnTo>
                  <a:pt x="126466" y="88734"/>
                </a:lnTo>
                <a:lnTo>
                  <a:pt x="119075" y="89416"/>
                </a:lnTo>
                <a:lnTo>
                  <a:pt x="94767" y="126180"/>
                </a:lnTo>
                <a:lnTo>
                  <a:pt x="94767" y="133776"/>
                </a:lnTo>
                <a:lnTo>
                  <a:pt x="131381" y="164272"/>
                </a:lnTo>
                <a:lnTo>
                  <a:pt x="158870" y="174718"/>
                </a:lnTo>
                <a:lnTo>
                  <a:pt x="182165" y="185229"/>
                </a:lnTo>
                <a:lnTo>
                  <a:pt x="216166" y="206444"/>
                </a:lnTo>
                <a:lnTo>
                  <a:pt x="246727" y="244237"/>
                </a:lnTo>
                <a:lnTo>
                  <a:pt x="262172" y="292888"/>
                </a:lnTo>
                <a:lnTo>
                  <a:pt x="265087" y="330118"/>
                </a:lnTo>
                <a:lnTo>
                  <a:pt x="264115" y="352646"/>
                </a:lnTo>
                <a:lnTo>
                  <a:pt x="256343" y="395012"/>
                </a:lnTo>
                <a:lnTo>
                  <a:pt x="240996" y="433069"/>
                </a:lnTo>
                <a:lnTo>
                  <a:pt x="206095" y="473671"/>
                </a:lnTo>
                <a:lnTo>
                  <a:pt x="156051" y="492460"/>
                </a:lnTo>
                <a:lnTo>
                  <a:pt x="135737" y="493712"/>
                </a:lnTo>
                <a:lnTo>
                  <a:pt x="101330" y="490782"/>
                </a:lnTo>
                <a:lnTo>
                  <a:pt x="49705" y="467339"/>
                </a:lnTo>
                <a:lnTo>
                  <a:pt x="19691" y="421798"/>
                </a:lnTo>
                <a:lnTo>
                  <a:pt x="3450" y="362213"/>
                </a:lnTo>
                <a:lnTo>
                  <a:pt x="0" y="327658"/>
                </a:lnTo>
                <a:lnTo>
                  <a:pt x="21442" y="325471"/>
                </a:lnTo>
                <a:lnTo>
                  <a:pt x="42887" y="323285"/>
                </a:lnTo>
                <a:lnTo>
                  <a:pt x="64333" y="321098"/>
                </a:lnTo>
                <a:lnTo>
                  <a:pt x="85775" y="318912"/>
                </a:lnTo>
                <a:lnTo>
                  <a:pt x="87530" y="334921"/>
                </a:lnTo>
                <a:lnTo>
                  <a:pt x="90009" y="348903"/>
                </a:lnTo>
                <a:lnTo>
                  <a:pt x="114082" y="392427"/>
                </a:lnTo>
                <a:lnTo>
                  <a:pt x="137007" y="399641"/>
                </a:lnTo>
                <a:lnTo>
                  <a:pt x="146120" y="398715"/>
                </a:lnTo>
                <a:lnTo>
                  <a:pt x="174653" y="368835"/>
                </a:lnTo>
                <a:lnTo>
                  <a:pt x="177266" y="350488"/>
                </a:lnTo>
                <a:lnTo>
                  <a:pt x="176649" y="341453"/>
                </a:lnTo>
                <a:lnTo>
                  <a:pt x="150891" y="303035"/>
                </a:lnTo>
                <a:lnTo>
                  <a:pt x="121208" y="289608"/>
                </a:lnTo>
                <a:lnTo>
                  <a:pt x="93650" y="277809"/>
                </a:lnTo>
                <a:lnTo>
                  <a:pt x="51316" y="248844"/>
                </a:lnTo>
                <a:lnTo>
                  <a:pt x="25377" y="212381"/>
                </a:lnTo>
                <a:lnTo>
                  <a:pt x="12618" y="166340"/>
                </a:lnTo>
                <a:lnTo>
                  <a:pt x="11023" y="139597"/>
                </a:lnTo>
                <a:lnTo>
                  <a:pt x="11840" y="121467"/>
                </a:lnTo>
                <a:lnTo>
                  <a:pt x="24091" y="70126"/>
                </a:lnTo>
                <a:lnTo>
                  <a:pt x="51080" y="28942"/>
                </a:lnTo>
                <a:lnTo>
                  <a:pt x="85770" y="7309"/>
                </a:lnTo>
                <a:lnTo>
                  <a:pt x="104651" y="3508"/>
                </a:lnTo>
                <a:lnTo>
                  <a:pt x="114852" y="2339"/>
                </a:lnTo>
                <a:lnTo>
                  <a:pt x="125053" y="1169"/>
                </a:lnTo>
                <a:lnTo>
                  <a:pt x="135255" y="0"/>
                </a:lnTo>
                <a:close/>
              </a:path>
            </a:pathLst>
          </a:custGeom>
          <a:ln w="12700">
            <a:solidFill>
              <a:srgbClr val="EAEAE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r>
              <a:rPr dirty="0" spc="-5"/>
              <a:t>30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59" y="868678"/>
            <a:ext cx="8379231" cy="1113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60424" y="6583679"/>
            <a:ext cx="1583575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3787" y="1989137"/>
            <a:ext cx="6911975" cy="533400"/>
          </a:xfrm>
          <a:prstGeom prst="rect"/>
          <a:solidFill>
            <a:srgbClr val="5D97C5"/>
          </a:solidFill>
        </p:spPr>
        <p:txBody>
          <a:bodyPr wrap="square" lIns="0" tIns="12953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19"/>
              </a:spcBef>
            </a:pPr>
            <a:r>
              <a:rPr dirty="0" sz="1800" b="0">
                <a:solidFill>
                  <a:srgbClr val="FFFFFF"/>
                </a:solidFill>
                <a:latin typeface="Verdana"/>
                <a:cs typeface="Verdana"/>
              </a:rPr>
              <a:t>PLAIN</a:t>
            </a:r>
            <a:r>
              <a:rPr dirty="0" sz="1800" spc="-1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800" spc="-30" b="0">
                <a:solidFill>
                  <a:srgbClr val="FFFFFF"/>
                </a:solidFill>
                <a:latin typeface="Verdana"/>
                <a:cs typeface="Verdana"/>
              </a:rPr>
              <a:t>X-RAY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3787" y="2744787"/>
            <a:ext cx="6911975" cy="503555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14300" rIns="0" bIns="0" rtlCol="0" vert="horz">
            <a:spAutoFit/>
          </a:bodyPr>
          <a:lstStyle/>
          <a:p>
            <a:pPr marL="1653539">
              <a:lnSpc>
                <a:spcPct val="100000"/>
              </a:lnSpc>
              <a:spcBef>
                <a:spcPts val="900"/>
              </a:spcBef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COMPUTED </a:t>
            </a:r>
            <a:r>
              <a:rPr dirty="0" sz="1800" spc="-5">
                <a:solidFill>
                  <a:srgbClr val="E9F7FF"/>
                </a:solidFill>
                <a:latin typeface="Verdana"/>
                <a:cs typeface="Verdana"/>
              </a:rPr>
              <a:t>TOMOGRAPHY</a:t>
            </a:r>
            <a:r>
              <a:rPr dirty="0" sz="1800" spc="-95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(CT)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3787" y="4948237"/>
            <a:ext cx="6911975" cy="533400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29540" rIns="0" bIns="0" rtlCol="0" vert="horz">
            <a:spAutoFit/>
          </a:bodyPr>
          <a:lstStyle/>
          <a:p>
            <a:pPr marL="1958339">
              <a:lnSpc>
                <a:spcPct val="100000"/>
              </a:lnSpc>
              <a:spcBef>
                <a:spcPts val="1020"/>
              </a:spcBef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NUCLEAR MEDICINE</a:t>
            </a:r>
            <a:r>
              <a:rPr dirty="0" sz="1800" spc="-10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(NM)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3787" y="3468687"/>
            <a:ext cx="6911975" cy="503555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14300" rIns="0" bIns="0" rtlCol="0" vert="horz">
            <a:spAutoFit/>
          </a:bodyPr>
          <a:lstStyle/>
          <a:p>
            <a:pPr marL="1132205">
              <a:lnSpc>
                <a:spcPct val="100000"/>
              </a:lnSpc>
              <a:spcBef>
                <a:spcPts val="900"/>
              </a:spcBef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MAGNETIC RESONANCE IMAGING</a:t>
            </a:r>
            <a:r>
              <a:rPr dirty="0" sz="1800" spc="-10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(MRI)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787" y="4194175"/>
            <a:ext cx="6911975" cy="533400"/>
          </a:xfrm>
          <a:prstGeom prst="rect">
            <a:avLst/>
          </a:prstGeom>
          <a:solidFill>
            <a:srgbClr val="5D97C5"/>
          </a:solidFill>
        </p:spPr>
        <p:txBody>
          <a:bodyPr wrap="square" lIns="0" tIns="129540" rIns="0" bIns="0" rtlCol="0" vert="horz">
            <a:spAutoFit/>
          </a:bodyPr>
          <a:lstStyle/>
          <a:p>
            <a:pPr algn="ctr" marL="10160">
              <a:lnSpc>
                <a:spcPct val="100000"/>
              </a:lnSpc>
              <a:spcBef>
                <a:spcPts val="1020"/>
              </a:spcBef>
            </a:pPr>
            <a:r>
              <a:rPr dirty="0" sz="1800" spc="-20">
                <a:solidFill>
                  <a:srgbClr val="E9F7FF"/>
                </a:solidFill>
                <a:latin typeface="Verdana"/>
                <a:cs typeface="Verdana"/>
              </a:rPr>
              <a:t>ULTRASOUND</a:t>
            </a:r>
            <a:r>
              <a:rPr dirty="0" sz="1800" spc="-6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(US)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3787" y="5703887"/>
            <a:ext cx="6911975" cy="533400"/>
          </a:xfrm>
          <a:custGeom>
            <a:avLst/>
            <a:gdLst/>
            <a:ahLst/>
            <a:cxnLst/>
            <a:rect l="l" t="t" r="r" b="b"/>
            <a:pathLst>
              <a:path w="6911975" h="533400">
                <a:moveTo>
                  <a:pt x="0" y="0"/>
                </a:moveTo>
                <a:lnTo>
                  <a:pt x="6911975" y="0"/>
                </a:lnTo>
                <a:lnTo>
                  <a:pt x="6911975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5D97C5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280727" y="5833427"/>
            <a:ext cx="254190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ANGIOGRAPHY</a:t>
            </a:r>
            <a:r>
              <a:rPr dirty="0" sz="1800" spc="-10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800">
                <a:solidFill>
                  <a:srgbClr val="E9F7FF"/>
                </a:solidFill>
                <a:latin typeface="Verdana"/>
                <a:cs typeface="Verdana"/>
              </a:rPr>
              <a:t>(ANG)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1961" y="1151314"/>
            <a:ext cx="4717465" cy="843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02982" y="798029"/>
            <a:ext cx="1936864" cy="3021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29565" y="2145347"/>
            <a:ext cx="1854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365">
                <a:solidFill>
                  <a:srgbClr val="FF0080"/>
                </a:solidFill>
                <a:latin typeface="Arial"/>
                <a:cs typeface="Arial"/>
              </a:rPr>
              <a:t>ü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65" y="2729547"/>
            <a:ext cx="1854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365">
                <a:solidFill>
                  <a:srgbClr val="FF0080"/>
                </a:solidFill>
                <a:latin typeface="Arial"/>
                <a:cs typeface="Arial"/>
              </a:rPr>
              <a:t>ü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9565" y="3313747"/>
            <a:ext cx="1854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365">
                <a:solidFill>
                  <a:srgbClr val="FF0080"/>
                </a:solidFill>
                <a:latin typeface="Arial"/>
                <a:cs typeface="Arial"/>
              </a:rPr>
              <a:t>ü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1864" y="2097066"/>
            <a:ext cx="6210300" cy="1468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4445">
              <a:lnSpc>
                <a:spcPct val="119800"/>
              </a:lnSpc>
            </a:pP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It is a form of electromagnetic energy that </a:t>
            </a:r>
            <a:r>
              <a:rPr dirty="0" sz="1600" spc="-10">
                <a:solidFill>
                  <a:srgbClr val="E9F7FF"/>
                </a:solidFill>
                <a:latin typeface="Verdana"/>
                <a:cs typeface="Verdana"/>
              </a:rPr>
              <a:t>travel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at the  speed of</a:t>
            </a:r>
            <a:r>
              <a:rPr dirty="0" sz="1600" spc="-10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light</a:t>
            </a:r>
            <a:endParaRPr sz="1600">
              <a:latin typeface="Verdana"/>
              <a:cs typeface="Verdana"/>
            </a:endParaRPr>
          </a:p>
          <a:p>
            <a:pPr marL="12700" marR="5080" indent="4445">
              <a:lnSpc>
                <a:spcPct val="119800"/>
              </a:lnSpc>
            </a:pP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Discovered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and named 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by </a:t>
            </a:r>
            <a:r>
              <a:rPr dirty="0" sz="1600" spc="-80">
                <a:solidFill>
                  <a:srgbClr val="E9F7FF"/>
                </a:solidFill>
                <a:latin typeface="Verdana"/>
                <a:cs typeface="Verdana"/>
              </a:rPr>
              <a:t>Dr. </a:t>
            </a:r>
            <a:r>
              <a:rPr dirty="0" sz="1600" spc="-90">
                <a:solidFill>
                  <a:srgbClr val="E9F7FF"/>
                </a:solidFill>
                <a:latin typeface="Verdana"/>
                <a:cs typeface="Verdana"/>
              </a:rPr>
              <a:t>W.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C. Röentgen at 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University 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of 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Würzburg,</a:t>
            </a:r>
            <a:r>
              <a:rPr dirty="0" sz="1600" spc="-6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1895</a:t>
            </a:r>
            <a:endParaRPr sz="1600">
              <a:latin typeface="Verdana"/>
              <a:cs typeface="Verdana"/>
            </a:endParaRPr>
          </a:p>
          <a:p>
            <a:pPr marL="17145">
              <a:lnSpc>
                <a:spcPct val="100000"/>
              </a:lnSpc>
              <a:spcBef>
                <a:spcPts val="380"/>
              </a:spcBef>
            </a:pP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Electromagnetic energy </a:t>
            </a:r>
            <a:r>
              <a:rPr dirty="0" sz="1600" spc="-15">
                <a:solidFill>
                  <a:srgbClr val="E9F7FF"/>
                </a:solidFill>
                <a:latin typeface="Verdana"/>
                <a:cs typeface="Verdana"/>
              </a:rPr>
              <a:t>wave</a:t>
            </a:r>
            <a:r>
              <a:rPr dirty="0" sz="1600" spc="-9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spectrum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81592" y="3724104"/>
            <a:ext cx="1853742" cy="3408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406014" y="3762057"/>
            <a:ext cx="1635125" cy="737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ts val="19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Microwaves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ts val="19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600" spc="-10">
                <a:solidFill>
                  <a:srgbClr val="E9F7FF"/>
                </a:solidFill>
                <a:latin typeface="Verdana"/>
                <a:cs typeface="Verdana"/>
              </a:rPr>
              <a:t>Radar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ts val="19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600" spc="-10">
                <a:solidFill>
                  <a:srgbClr val="E9F7FF"/>
                </a:solidFill>
                <a:latin typeface="Verdana"/>
                <a:cs typeface="Verdana"/>
              </a:rPr>
              <a:t>Radio</a:t>
            </a:r>
            <a:r>
              <a:rPr dirty="0" sz="1600" spc="-85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 spc="-10">
                <a:solidFill>
                  <a:srgbClr val="E9F7FF"/>
                </a:solidFill>
                <a:latin typeface="Verdana"/>
                <a:cs typeface="Verdana"/>
              </a:rPr>
              <a:t>waves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90111" y="3927769"/>
            <a:ext cx="5153888" cy="29177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39646" y="6583679"/>
            <a:ext cx="1604352" cy="274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61326" y="3762057"/>
            <a:ext cx="1720214" cy="9785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ts val="19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Gamma</a:t>
            </a:r>
            <a:r>
              <a:rPr dirty="0" sz="1600" spc="-9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 spc="-15">
                <a:solidFill>
                  <a:srgbClr val="E9F7FF"/>
                </a:solidFill>
                <a:latin typeface="Verdana"/>
                <a:cs typeface="Verdana"/>
              </a:rPr>
              <a:t>Rays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ts val="19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600" spc="-20">
                <a:solidFill>
                  <a:srgbClr val="E9F7FF"/>
                </a:solidFill>
                <a:latin typeface="Verdana"/>
                <a:cs typeface="Verdana"/>
              </a:rPr>
              <a:t>X-rays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ts val="19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Visible</a:t>
            </a:r>
            <a:r>
              <a:rPr dirty="0" sz="1600" spc="-10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light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ts val="19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Infrared</a:t>
            </a:r>
            <a:r>
              <a:rPr dirty="0" sz="1600" spc="-9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light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0325" y="5557837"/>
            <a:ext cx="3889375" cy="752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46450" y="4294187"/>
            <a:ext cx="0" cy="1486535"/>
          </a:xfrm>
          <a:custGeom>
            <a:avLst/>
            <a:gdLst/>
            <a:ahLst/>
            <a:cxnLst/>
            <a:rect l="l" t="t" r="r" b="b"/>
            <a:pathLst>
              <a:path w="0" h="1486535">
                <a:moveTo>
                  <a:pt x="0" y="0"/>
                </a:moveTo>
                <a:lnTo>
                  <a:pt x="0" y="1486088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87496" y="5689578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10" h="116204">
                <a:moveTo>
                  <a:pt x="14160" y="0"/>
                </a:moveTo>
                <a:lnTo>
                  <a:pt x="2044" y="7068"/>
                </a:lnTo>
                <a:lnTo>
                  <a:pt x="0" y="14845"/>
                </a:lnTo>
                <a:lnTo>
                  <a:pt x="58953" y="115909"/>
                </a:lnTo>
                <a:lnTo>
                  <a:pt x="88358" y="65500"/>
                </a:lnTo>
                <a:lnTo>
                  <a:pt x="58953" y="65500"/>
                </a:lnTo>
                <a:lnTo>
                  <a:pt x="21932" y="2047"/>
                </a:lnTo>
                <a:lnTo>
                  <a:pt x="14160" y="0"/>
                </a:lnTo>
                <a:close/>
              </a:path>
              <a:path w="118110" h="116204">
                <a:moveTo>
                  <a:pt x="103746" y="0"/>
                </a:moveTo>
                <a:lnTo>
                  <a:pt x="95961" y="2047"/>
                </a:lnTo>
                <a:lnTo>
                  <a:pt x="58953" y="65500"/>
                </a:lnTo>
                <a:lnTo>
                  <a:pt x="88358" y="65500"/>
                </a:lnTo>
                <a:lnTo>
                  <a:pt x="117906" y="14845"/>
                </a:lnTo>
                <a:lnTo>
                  <a:pt x="115862" y="7068"/>
                </a:lnTo>
                <a:lnTo>
                  <a:pt x="103746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46450" y="4294187"/>
            <a:ext cx="284480" cy="1486535"/>
          </a:xfrm>
          <a:custGeom>
            <a:avLst/>
            <a:gdLst/>
            <a:ahLst/>
            <a:cxnLst/>
            <a:rect l="l" t="t" r="r" b="b"/>
            <a:pathLst>
              <a:path w="284479" h="1486535">
                <a:moveTo>
                  <a:pt x="0" y="0"/>
                </a:moveTo>
                <a:lnTo>
                  <a:pt x="284191" y="1486538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58489" y="5683229"/>
            <a:ext cx="116205" cy="122555"/>
          </a:xfrm>
          <a:custGeom>
            <a:avLst/>
            <a:gdLst/>
            <a:ahLst/>
            <a:cxnLst/>
            <a:rect l="l" t="t" r="r" b="b"/>
            <a:pathLst>
              <a:path w="116204" h="122554">
                <a:moveTo>
                  <a:pt x="11125" y="16821"/>
                </a:moveTo>
                <a:lnTo>
                  <a:pt x="546" y="26038"/>
                </a:lnTo>
                <a:lnTo>
                  <a:pt x="0" y="34061"/>
                </a:lnTo>
                <a:lnTo>
                  <a:pt x="76885" y="122257"/>
                </a:lnTo>
                <a:lnTo>
                  <a:pt x="94353" y="72745"/>
                </a:lnTo>
                <a:lnTo>
                  <a:pt x="67424" y="72745"/>
                </a:lnTo>
                <a:lnTo>
                  <a:pt x="19151" y="17371"/>
                </a:lnTo>
                <a:lnTo>
                  <a:pt x="11125" y="16821"/>
                </a:lnTo>
                <a:close/>
              </a:path>
              <a:path w="116204" h="122554">
                <a:moveTo>
                  <a:pt x="99110" y="0"/>
                </a:moveTo>
                <a:lnTo>
                  <a:pt x="91859" y="3470"/>
                </a:lnTo>
                <a:lnTo>
                  <a:pt x="67424" y="72745"/>
                </a:lnTo>
                <a:lnTo>
                  <a:pt x="94353" y="72745"/>
                </a:lnTo>
                <a:lnTo>
                  <a:pt x="115811" y="11921"/>
                </a:lnTo>
                <a:lnTo>
                  <a:pt x="112344" y="4667"/>
                </a:lnTo>
                <a:lnTo>
                  <a:pt x="9911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19475" y="4294187"/>
            <a:ext cx="567690" cy="1559560"/>
          </a:xfrm>
          <a:custGeom>
            <a:avLst/>
            <a:gdLst/>
            <a:ahLst/>
            <a:cxnLst/>
            <a:rect l="l" t="t" r="r" b="b"/>
            <a:pathLst>
              <a:path w="567689" h="1559560">
                <a:moveTo>
                  <a:pt x="0" y="0"/>
                </a:moveTo>
                <a:lnTo>
                  <a:pt x="567638" y="1559048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05021" y="5752687"/>
            <a:ext cx="111760" cy="124460"/>
          </a:xfrm>
          <a:custGeom>
            <a:avLst/>
            <a:gdLst/>
            <a:ahLst/>
            <a:cxnLst/>
            <a:rect l="l" t="t" r="r" b="b"/>
            <a:pathLst>
              <a:path w="111760" h="124460">
                <a:moveTo>
                  <a:pt x="16979" y="29909"/>
                </a:moveTo>
                <a:lnTo>
                  <a:pt x="8966" y="30647"/>
                </a:lnTo>
                <a:lnTo>
                  <a:pt x="0" y="41435"/>
                </a:lnTo>
                <a:lnTo>
                  <a:pt x="736" y="49442"/>
                </a:lnTo>
                <a:lnTo>
                  <a:pt x="90716" y="124237"/>
                </a:lnTo>
                <a:lnTo>
                  <a:pt x="99279" y="76870"/>
                </a:lnTo>
                <a:lnTo>
                  <a:pt x="73469" y="76870"/>
                </a:lnTo>
                <a:lnTo>
                  <a:pt x="16979" y="29909"/>
                </a:lnTo>
                <a:close/>
              </a:path>
              <a:path w="111760" h="124460">
                <a:moveTo>
                  <a:pt x="93141" y="0"/>
                </a:moveTo>
                <a:lnTo>
                  <a:pt x="86537" y="4583"/>
                </a:lnTo>
                <a:lnTo>
                  <a:pt x="73469" y="76870"/>
                </a:lnTo>
                <a:lnTo>
                  <a:pt x="99279" y="76870"/>
                </a:lnTo>
                <a:lnTo>
                  <a:pt x="111531" y="9103"/>
                </a:lnTo>
                <a:lnTo>
                  <a:pt x="106946" y="2495"/>
                </a:lnTo>
                <a:lnTo>
                  <a:pt x="93141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62677" y="4294187"/>
            <a:ext cx="212725" cy="1486535"/>
          </a:xfrm>
          <a:custGeom>
            <a:avLst/>
            <a:gdLst/>
            <a:ahLst/>
            <a:cxnLst/>
            <a:rect l="l" t="t" r="r" b="b"/>
            <a:pathLst>
              <a:path w="212725" h="1486535">
                <a:moveTo>
                  <a:pt x="212334" y="0"/>
                </a:moveTo>
                <a:lnTo>
                  <a:pt x="0" y="1486348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15043" y="5684409"/>
            <a:ext cx="116839" cy="121285"/>
          </a:xfrm>
          <a:custGeom>
            <a:avLst/>
            <a:gdLst/>
            <a:ahLst/>
            <a:cxnLst/>
            <a:rect l="l" t="t" r="r" b="b"/>
            <a:pathLst>
              <a:path w="116839" h="121285">
                <a:moveTo>
                  <a:pt x="16116" y="0"/>
                </a:moveTo>
                <a:lnTo>
                  <a:pt x="3124" y="5283"/>
                </a:lnTo>
                <a:lnTo>
                  <a:pt x="0" y="12692"/>
                </a:lnTo>
                <a:lnTo>
                  <a:pt x="44068" y="121077"/>
                </a:lnTo>
                <a:lnTo>
                  <a:pt x="83604" y="71174"/>
                </a:lnTo>
                <a:lnTo>
                  <a:pt x="51193" y="71174"/>
                </a:lnTo>
                <a:lnTo>
                  <a:pt x="23533" y="3125"/>
                </a:lnTo>
                <a:lnTo>
                  <a:pt x="16116" y="0"/>
                </a:lnTo>
                <a:close/>
              </a:path>
              <a:path w="116839" h="121285">
                <a:moveTo>
                  <a:pt x="104800" y="12668"/>
                </a:moveTo>
                <a:lnTo>
                  <a:pt x="96812" y="13594"/>
                </a:lnTo>
                <a:lnTo>
                  <a:pt x="51193" y="71174"/>
                </a:lnTo>
                <a:lnTo>
                  <a:pt x="83604" y="71174"/>
                </a:lnTo>
                <a:lnTo>
                  <a:pt x="116725" y="29367"/>
                </a:lnTo>
                <a:lnTo>
                  <a:pt x="115798" y="21379"/>
                </a:lnTo>
                <a:lnTo>
                  <a:pt x="104800" y="12668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78409" y="4294187"/>
            <a:ext cx="425450" cy="1558925"/>
          </a:xfrm>
          <a:custGeom>
            <a:avLst/>
            <a:gdLst/>
            <a:ahLst/>
            <a:cxnLst/>
            <a:rect l="l" t="t" r="r" b="b"/>
            <a:pathLst>
              <a:path w="425450" h="1558925">
                <a:moveTo>
                  <a:pt x="425165" y="0"/>
                </a:moveTo>
                <a:lnTo>
                  <a:pt x="0" y="1558418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741498" y="5753313"/>
            <a:ext cx="114300" cy="123825"/>
          </a:xfrm>
          <a:custGeom>
            <a:avLst/>
            <a:gdLst/>
            <a:ahLst/>
            <a:cxnLst/>
            <a:rect l="l" t="t" r="r" b="b"/>
            <a:pathLst>
              <a:path w="114300" h="123825">
                <a:moveTo>
                  <a:pt x="17576" y="0"/>
                </a:moveTo>
                <a:lnTo>
                  <a:pt x="4025" y="3629"/>
                </a:lnTo>
                <a:lnTo>
                  <a:pt x="0" y="10593"/>
                </a:lnTo>
                <a:lnTo>
                  <a:pt x="30276" y="123611"/>
                </a:lnTo>
                <a:lnTo>
                  <a:pt x="79794" y="74979"/>
                </a:lnTo>
                <a:lnTo>
                  <a:pt x="43548" y="74979"/>
                </a:lnTo>
                <a:lnTo>
                  <a:pt x="24536" y="4020"/>
                </a:lnTo>
                <a:lnTo>
                  <a:pt x="17576" y="0"/>
                </a:lnTo>
                <a:close/>
              </a:path>
              <a:path w="114300" h="123825">
                <a:moveTo>
                  <a:pt x="95948" y="23505"/>
                </a:moveTo>
                <a:lnTo>
                  <a:pt x="43548" y="74979"/>
                </a:lnTo>
                <a:lnTo>
                  <a:pt x="79794" y="74979"/>
                </a:lnTo>
                <a:lnTo>
                  <a:pt x="113753" y="41626"/>
                </a:lnTo>
                <a:lnTo>
                  <a:pt x="113830" y="33586"/>
                </a:lnTo>
                <a:lnTo>
                  <a:pt x="104000" y="23577"/>
                </a:lnTo>
                <a:lnTo>
                  <a:pt x="95948" y="23505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231961" y="1151314"/>
            <a:ext cx="4717465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539646" y="6583679"/>
            <a:ext cx="1604352" cy="274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088890" y="2538095"/>
            <a:ext cx="193421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5445" indent="-372745">
              <a:lnSpc>
                <a:spcPct val="100000"/>
              </a:lnSpc>
              <a:buFont typeface="Arial"/>
              <a:buChar char="•"/>
              <a:tabLst>
                <a:tab pos="385445" algn="l"/>
                <a:tab pos="386080" algn="l"/>
              </a:tabLst>
            </a:pP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VISIBLE</a:t>
            </a:r>
            <a:r>
              <a:rPr dirty="0" sz="1600" spc="-105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LIGHT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94223" y="3141662"/>
            <a:ext cx="1434452" cy="1079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35600" y="3191814"/>
            <a:ext cx="1549400" cy="1002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95512" y="3068637"/>
            <a:ext cx="2355850" cy="12652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51176" y="2924949"/>
            <a:ext cx="2698965" cy="15841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202982" y="798029"/>
            <a:ext cx="1936864" cy="3021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280602" y="2538095"/>
            <a:ext cx="10191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5445" indent="-372745">
              <a:lnSpc>
                <a:spcPct val="100000"/>
              </a:lnSpc>
              <a:buFont typeface="Arial"/>
              <a:buChar char="•"/>
              <a:tabLst>
                <a:tab pos="385445" algn="l"/>
                <a:tab pos="386080" algn="l"/>
              </a:tabLst>
            </a:pPr>
            <a:r>
              <a:rPr dirty="0" sz="1600" spc="-65">
                <a:solidFill>
                  <a:srgbClr val="E9F7FF"/>
                </a:solidFill>
                <a:latin typeface="Verdana"/>
                <a:cs typeface="Verdana"/>
              </a:rPr>
              <a:t>X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-R</a:t>
            </a:r>
            <a:r>
              <a:rPr dirty="0" sz="1600" spc="-65">
                <a:solidFill>
                  <a:srgbClr val="E9F7FF"/>
                </a:solidFill>
                <a:latin typeface="Verdana"/>
                <a:cs typeface="Verdana"/>
              </a:rPr>
              <a:t>A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Y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2982" y="798029"/>
            <a:ext cx="1936864" cy="3021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58137" y="3013366"/>
            <a:ext cx="2385745" cy="384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67847" y="3042461"/>
            <a:ext cx="2385745" cy="3798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31961" y="1151314"/>
            <a:ext cx="4717465" cy="843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39646" y="6583679"/>
            <a:ext cx="1604352" cy="274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45273" y="2492375"/>
            <a:ext cx="1434452" cy="1079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86650" y="2542527"/>
            <a:ext cx="1549400" cy="10029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9387" y="2420937"/>
            <a:ext cx="2355850" cy="12652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892561" y="3044825"/>
            <a:ext cx="1594485" cy="95885"/>
          </a:xfrm>
          <a:custGeom>
            <a:avLst/>
            <a:gdLst/>
            <a:ahLst/>
            <a:cxnLst/>
            <a:rect l="l" t="t" r="r" b="b"/>
            <a:pathLst>
              <a:path w="1594484" h="95885">
                <a:moveTo>
                  <a:pt x="1594088" y="0"/>
                </a:moveTo>
                <a:lnTo>
                  <a:pt x="0" y="95333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867400" y="3076778"/>
            <a:ext cx="118745" cy="118110"/>
          </a:xfrm>
          <a:custGeom>
            <a:avLst/>
            <a:gdLst/>
            <a:ahLst/>
            <a:cxnLst/>
            <a:rect l="l" t="t" r="r" b="b"/>
            <a:pathLst>
              <a:path w="118745" h="118110">
                <a:moveTo>
                  <a:pt x="97358" y="0"/>
                </a:moveTo>
                <a:lnTo>
                  <a:pt x="0" y="64884"/>
                </a:lnTo>
                <a:lnTo>
                  <a:pt x="104406" y="117703"/>
                </a:lnTo>
                <a:lnTo>
                  <a:pt x="112039" y="115188"/>
                </a:lnTo>
                <a:lnTo>
                  <a:pt x="118376" y="102679"/>
                </a:lnTo>
                <a:lnTo>
                  <a:pt x="115862" y="95034"/>
                </a:lnTo>
                <a:lnTo>
                  <a:pt x="50317" y="61874"/>
                </a:lnTo>
                <a:lnTo>
                  <a:pt x="111442" y="21145"/>
                </a:lnTo>
                <a:lnTo>
                  <a:pt x="113029" y="13258"/>
                </a:lnTo>
                <a:lnTo>
                  <a:pt x="105244" y="1574"/>
                </a:lnTo>
                <a:lnTo>
                  <a:pt x="97358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613998" y="3571875"/>
            <a:ext cx="1649095" cy="2690495"/>
          </a:xfrm>
          <a:custGeom>
            <a:avLst/>
            <a:gdLst/>
            <a:ahLst/>
            <a:cxnLst/>
            <a:rect l="l" t="t" r="r" b="b"/>
            <a:pathLst>
              <a:path w="1649095" h="2690495">
                <a:moveTo>
                  <a:pt x="1648938" y="0"/>
                </a:moveTo>
                <a:lnTo>
                  <a:pt x="0" y="2689957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00825" y="6160790"/>
            <a:ext cx="105410" cy="122555"/>
          </a:xfrm>
          <a:custGeom>
            <a:avLst/>
            <a:gdLst/>
            <a:ahLst/>
            <a:cxnLst/>
            <a:rect l="l" t="t" r="r" b="b"/>
            <a:pathLst>
              <a:path w="105409" h="122554">
                <a:moveTo>
                  <a:pt x="8369" y="0"/>
                </a:moveTo>
                <a:lnTo>
                  <a:pt x="2552" y="5560"/>
                </a:lnTo>
                <a:lnTo>
                  <a:pt x="0" y="122534"/>
                </a:lnTo>
                <a:lnTo>
                  <a:pt x="80029" y="79556"/>
                </a:lnTo>
                <a:lnTo>
                  <a:pt x="26339" y="79556"/>
                </a:lnTo>
                <a:lnTo>
                  <a:pt x="27952" y="6115"/>
                </a:lnTo>
                <a:lnTo>
                  <a:pt x="22390" y="306"/>
                </a:lnTo>
                <a:lnTo>
                  <a:pt x="8369" y="0"/>
                </a:lnTo>
                <a:close/>
              </a:path>
              <a:path w="105409" h="122554">
                <a:moveTo>
                  <a:pt x="91058" y="44804"/>
                </a:moveTo>
                <a:lnTo>
                  <a:pt x="26339" y="79556"/>
                </a:lnTo>
                <a:lnTo>
                  <a:pt x="80029" y="79556"/>
                </a:lnTo>
                <a:lnTo>
                  <a:pt x="103073" y="67181"/>
                </a:lnTo>
                <a:lnTo>
                  <a:pt x="105397" y="59481"/>
                </a:lnTo>
                <a:lnTo>
                  <a:pt x="98767" y="47123"/>
                </a:lnTo>
                <a:lnTo>
                  <a:pt x="91058" y="44804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403350" y="3644900"/>
            <a:ext cx="747395" cy="2585720"/>
          </a:xfrm>
          <a:custGeom>
            <a:avLst/>
            <a:gdLst/>
            <a:ahLst/>
            <a:cxnLst/>
            <a:rect l="l" t="t" r="r" b="b"/>
            <a:pathLst>
              <a:path w="747394" h="2585720">
                <a:moveTo>
                  <a:pt x="0" y="0"/>
                </a:moveTo>
                <a:lnTo>
                  <a:pt x="747065" y="2585637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072525" y="6130962"/>
            <a:ext cx="113664" cy="123825"/>
          </a:xfrm>
          <a:custGeom>
            <a:avLst/>
            <a:gdLst/>
            <a:ahLst/>
            <a:cxnLst/>
            <a:rect l="l" t="t" r="r" b="b"/>
            <a:pathLst>
              <a:path w="113664" h="123825">
                <a:moveTo>
                  <a:pt x="17716" y="24673"/>
                </a:moveTo>
                <a:lnTo>
                  <a:pt x="9677" y="24865"/>
                </a:lnTo>
                <a:lnTo>
                  <a:pt x="0" y="35020"/>
                </a:lnTo>
                <a:lnTo>
                  <a:pt x="190" y="43058"/>
                </a:lnTo>
                <a:lnTo>
                  <a:pt x="84886" y="123786"/>
                </a:lnTo>
                <a:lnTo>
                  <a:pt x="97089" y="75357"/>
                </a:lnTo>
                <a:lnTo>
                  <a:pt x="70891" y="75357"/>
                </a:lnTo>
                <a:lnTo>
                  <a:pt x="17716" y="24673"/>
                </a:lnTo>
                <a:close/>
              </a:path>
              <a:path w="113664" h="123825">
                <a:moveTo>
                  <a:pt x="95745" y="0"/>
                </a:moveTo>
                <a:lnTo>
                  <a:pt x="88836" y="4124"/>
                </a:lnTo>
                <a:lnTo>
                  <a:pt x="70891" y="75357"/>
                </a:lnTo>
                <a:lnTo>
                  <a:pt x="97089" y="75357"/>
                </a:lnTo>
                <a:lnTo>
                  <a:pt x="113474" y="10330"/>
                </a:lnTo>
                <a:lnTo>
                  <a:pt x="109346" y="3427"/>
                </a:lnTo>
                <a:lnTo>
                  <a:pt x="95745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57312" y="3149974"/>
            <a:ext cx="1535430" cy="536575"/>
          </a:xfrm>
          <a:custGeom>
            <a:avLst/>
            <a:gdLst/>
            <a:ahLst/>
            <a:cxnLst/>
            <a:rect l="l" t="t" r="r" b="b"/>
            <a:pathLst>
              <a:path w="1535430" h="536575">
                <a:moveTo>
                  <a:pt x="0" y="536200"/>
                </a:moveTo>
                <a:lnTo>
                  <a:pt x="1535128" y="0"/>
                </a:lnTo>
              </a:path>
            </a:pathLst>
          </a:custGeom>
          <a:ln w="9524">
            <a:solidFill>
              <a:srgbClr val="FF2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792044" y="3119335"/>
            <a:ext cx="124460" cy="112395"/>
          </a:xfrm>
          <a:custGeom>
            <a:avLst/>
            <a:gdLst/>
            <a:ahLst/>
            <a:cxnLst/>
            <a:rect l="l" t="t" r="r" b="b"/>
            <a:pathLst>
              <a:path w="124460" h="112394">
                <a:moveTo>
                  <a:pt x="9347" y="0"/>
                </a:moveTo>
                <a:lnTo>
                  <a:pt x="2679" y="4495"/>
                </a:lnTo>
                <a:lnTo>
                  <a:pt x="0" y="18262"/>
                </a:lnTo>
                <a:lnTo>
                  <a:pt x="4495" y="24930"/>
                </a:lnTo>
                <a:lnTo>
                  <a:pt x="76606" y="38950"/>
                </a:lnTo>
                <a:lnTo>
                  <a:pt x="28905" y="94818"/>
                </a:lnTo>
                <a:lnTo>
                  <a:pt x="29540" y="102831"/>
                </a:lnTo>
                <a:lnTo>
                  <a:pt x="40208" y="111937"/>
                </a:lnTo>
                <a:lnTo>
                  <a:pt x="48221" y="111315"/>
                </a:lnTo>
                <a:lnTo>
                  <a:pt x="124193" y="22326"/>
                </a:lnTo>
                <a:lnTo>
                  <a:pt x="9347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5088890" y="2538095"/>
            <a:ext cx="193421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5445" indent="-372745">
              <a:lnSpc>
                <a:spcPct val="100000"/>
              </a:lnSpc>
              <a:buFont typeface="Arial"/>
              <a:buChar char="•"/>
              <a:tabLst>
                <a:tab pos="385445" algn="l"/>
                <a:tab pos="386080" algn="l"/>
              </a:tabLst>
            </a:pP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VISIBLE</a:t>
            </a:r>
            <a:r>
              <a:rPr dirty="0" sz="1600" spc="-105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LIGHT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  <p:sp>
        <p:nvSpPr>
          <p:cNvPr id="21" name="object 21"/>
          <p:cNvSpPr txBox="1"/>
          <p:nvPr/>
        </p:nvSpPr>
        <p:spPr>
          <a:xfrm>
            <a:off x="2280602" y="2538095"/>
            <a:ext cx="10191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5445" indent="-372745">
              <a:lnSpc>
                <a:spcPct val="100000"/>
              </a:lnSpc>
              <a:buFont typeface="Arial"/>
              <a:buChar char="•"/>
              <a:tabLst>
                <a:tab pos="385445" algn="l"/>
                <a:tab pos="386080" algn="l"/>
              </a:tabLst>
            </a:pPr>
            <a:r>
              <a:rPr dirty="0" sz="1600" spc="-65">
                <a:solidFill>
                  <a:srgbClr val="E9F7FF"/>
                </a:solidFill>
                <a:latin typeface="Verdana"/>
                <a:cs typeface="Verdana"/>
              </a:rPr>
              <a:t>X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-R</a:t>
            </a:r>
            <a:r>
              <a:rPr dirty="0" sz="1600" spc="-65">
                <a:solidFill>
                  <a:srgbClr val="E9F7FF"/>
                </a:solidFill>
                <a:latin typeface="Verdana"/>
                <a:cs typeface="Verdana"/>
              </a:rPr>
              <a:t>A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Y</a:t>
            </a:r>
            <a:endParaRPr sz="1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31961" y="1151314"/>
            <a:ext cx="4717465" cy="843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39646" y="6583679"/>
            <a:ext cx="1604352" cy="274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80365" y="2601041"/>
            <a:ext cx="7656830" cy="1458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69570" marR="2039620" indent="-356870">
              <a:lnSpc>
                <a:spcPct val="145800"/>
              </a:lnSpc>
              <a:buClr>
                <a:srgbClr val="FF0080"/>
              </a:buClr>
              <a:buFont typeface="Arial"/>
              <a:buChar char="ü"/>
              <a:tabLst>
                <a:tab pos="472440" algn="l"/>
                <a:tab pos="473075" algn="l"/>
              </a:tabLst>
            </a:pPr>
            <a:r>
              <a:rPr dirty="0" sz="1600" spc="-20">
                <a:solidFill>
                  <a:srgbClr val="E9F7FF"/>
                </a:solidFill>
                <a:latin typeface="Verdana"/>
                <a:cs typeface="Verdana"/>
              </a:rPr>
              <a:t>X-rays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are emitted and detected in cassette</a:t>
            </a:r>
            <a:r>
              <a:rPr dirty="0" sz="1600" spc="-7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which  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generate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either a hard 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copy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film or a digital</a:t>
            </a:r>
            <a:r>
              <a:rPr dirty="0" sz="1600" spc="-65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image</a:t>
            </a:r>
            <a:endParaRPr sz="1600">
              <a:latin typeface="Verdana"/>
              <a:cs typeface="Verdana"/>
            </a:endParaRPr>
          </a:p>
          <a:p>
            <a:pPr marL="473075" indent="-460375">
              <a:lnSpc>
                <a:spcPct val="100000"/>
              </a:lnSpc>
              <a:spcBef>
                <a:spcPts val="980"/>
              </a:spcBef>
              <a:buClr>
                <a:srgbClr val="FF0080"/>
              </a:buClr>
              <a:buFont typeface="Arial"/>
              <a:buChar char="ü"/>
              <a:tabLst>
                <a:tab pos="472440" algn="l"/>
                <a:tab pos="473075" algn="l"/>
              </a:tabLst>
            </a:pPr>
            <a:r>
              <a:rPr dirty="0" sz="1600" spc="-25">
                <a:solidFill>
                  <a:srgbClr val="E9F7FF"/>
                </a:solidFill>
                <a:latin typeface="Verdana"/>
                <a:cs typeface="Verdana"/>
              </a:rPr>
              <a:t>X-ray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beam 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interaction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with body tissue</a:t>
            </a:r>
            <a:r>
              <a:rPr dirty="0" sz="1600" spc="-3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can:</a:t>
            </a:r>
            <a:endParaRPr sz="1600">
              <a:latin typeface="Verdana"/>
              <a:cs typeface="Verdana"/>
            </a:endParaRPr>
          </a:p>
          <a:p>
            <a:pPr marL="635000">
              <a:lnSpc>
                <a:spcPct val="100000"/>
              </a:lnSpc>
              <a:spcBef>
                <a:spcPts val="980"/>
              </a:spcBef>
              <a:tabLst>
                <a:tab pos="986790" algn="l"/>
              </a:tabLst>
            </a:pPr>
            <a:r>
              <a:rPr dirty="0" sz="1600" spc="890">
                <a:solidFill>
                  <a:srgbClr val="FFFF00"/>
                </a:solidFill>
                <a:latin typeface="Arial"/>
                <a:cs typeface="Arial"/>
              </a:rPr>
              <a:t>²	</a:t>
            </a:r>
            <a:r>
              <a:rPr dirty="0" sz="1600" spc="-10">
                <a:solidFill>
                  <a:srgbClr val="E9F7FF"/>
                </a:solidFill>
                <a:latin typeface="Verdana"/>
                <a:cs typeface="Verdana"/>
              </a:rPr>
              <a:t>Pass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all the </a:t>
            </a:r>
            <a:r>
              <a:rPr dirty="0" sz="1600" spc="-15">
                <a:solidFill>
                  <a:srgbClr val="E9F7FF"/>
                </a:solidFill>
                <a:latin typeface="Verdana"/>
                <a:cs typeface="Verdana"/>
              </a:rPr>
              <a:t>way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through the body </a:t>
            </a:r>
            <a:r>
              <a:rPr dirty="0" sz="1600" spc="675">
                <a:solidFill>
                  <a:srgbClr val="E9F7FF"/>
                </a:solidFill>
                <a:latin typeface="Arial"/>
                <a:cs typeface="Arial"/>
              </a:rPr>
              <a:t>à</a:t>
            </a:r>
            <a:r>
              <a:rPr dirty="0" sz="1600" spc="50">
                <a:solidFill>
                  <a:srgbClr val="E9F7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render the film dark (black)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2664" y="4173220"/>
            <a:ext cx="2941320" cy="6229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64490" algn="l"/>
              </a:tabLst>
            </a:pPr>
            <a:r>
              <a:rPr dirty="0" sz="1600" spc="890">
                <a:solidFill>
                  <a:srgbClr val="FFFF00"/>
                </a:solidFill>
                <a:latin typeface="Arial"/>
                <a:cs typeface="Arial"/>
              </a:rPr>
              <a:t>²	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Be deflected or</a:t>
            </a:r>
            <a:r>
              <a:rPr dirty="0" sz="1600" spc="-10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scattered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  <a:tabLst>
                <a:tab pos="364490" algn="l"/>
              </a:tabLst>
            </a:pPr>
            <a:r>
              <a:rPr dirty="0" sz="1600" spc="890">
                <a:solidFill>
                  <a:srgbClr val="FFFF00"/>
                </a:solidFill>
                <a:latin typeface="Arial"/>
                <a:cs typeface="Arial"/>
              </a:rPr>
              <a:t>²	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Be</a:t>
            </a:r>
            <a:r>
              <a:rPr dirty="0" sz="1600" spc="-10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absorbed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5847" y="4050982"/>
            <a:ext cx="318135" cy="741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800">
                <a:solidFill>
                  <a:srgbClr val="E9F7FF"/>
                </a:solidFill>
                <a:latin typeface="Times New Roman"/>
                <a:cs typeface="Times New Roman"/>
              </a:rPr>
              <a:t>}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61877" y="4327842"/>
            <a:ext cx="314579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675">
                <a:solidFill>
                  <a:srgbClr val="E9F7FF"/>
                </a:solidFill>
                <a:latin typeface="Arial"/>
                <a:cs typeface="Arial"/>
              </a:rPr>
              <a:t>à</a:t>
            </a:r>
            <a:r>
              <a:rPr dirty="0" sz="1600" spc="15">
                <a:solidFill>
                  <a:srgbClr val="E9F7FF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render the film light (white)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590" y="5120004"/>
            <a:ext cx="6948170" cy="559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FF0080"/>
              </a:buClr>
              <a:buFont typeface="Arial"/>
              <a:buChar char="ü"/>
              <a:tabLst>
                <a:tab pos="354965" algn="l"/>
                <a:tab pos="355600" algn="l"/>
              </a:tabLst>
            </a:pP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Air = low atomic # = </a:t>
            </a:r>
            <a:r>
              <a:rPr dirty="0" sz="1600" spc="-15">
                <a:solidFill>
                  <a:srgbClr val="E9F7FF"/>
                </a:solidFill>
                <a:latin typeface="Verdana"/>
                <a:cs typeface="Verdana"/>
              </a:rPr>
              <a:t>x-rays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get through = image is</a:t>
            </a:r>
            <a:r>
              <a:rPr dirty="0" sz="1600" spc="-8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dark</a:t>
            </a:r>
            <a:endParaRPr sz="1600">
              <a:latin typeface="Verdana"/>
              <a:cs typeface="Verdana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lr>
                <a:srgbClr val="FF0080"/>
              </a:buClr>
              <a:buFont typeface="Arial"/>
              <a:buChar char="ü"/>
              <a:tabLst>
                <a:tab pos="354965" algn="l"/>
                <a:tab pos="355600" algn="l"/>
              </a:tabLst>
            </a:pP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Metal = high atomic # = </a:t>
            </a:r>
            <a:r>
              <a:rPr dirty="0" sz="1600" spc="-15">
                <a:solidFill>
                  <a:srgbClr val="E9F7FF"/>
                </a:solidFill>
                <a:latin typeface="Verdana"/>
                <a:cs typeface="Verdana"/>
              </a:rPr>
              <a:t>x-rays </a:t>
            </a:r>
            <a:r>
              <a:rPr dirty="0" sz="1600" spc="-5">
                <a:solidFill>
                  <a:srgbClr val="E9F7FF"/>
                </a:solidFill>
                <a:latin typeface="Verdana"/>
                <a:cs typeface="Verdana"/>
              </a:rPr>
              <a:t>blocked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= image is light</a:t>
            </a:r>
            <a:r>
              <a:rPr dirty="0" sz="1600" spc="-60">
                <a:solidFill>
                  <a:srgbClr val="E9F7FF"/>
                </a:solidFill>
                <a:latin typeface="Verdana"/>
                <a:cs typeface="Verdana"/>
              </a:rPr>
              <a:t> </a:t>
            </a:r>
            <a:r>
              <a:rPr dirty="0" sz="1600">
                <a:solidFill>
                  <a:srgbClr val="E9F7FF"/>
                </a:solidFill>
                <a:latin typeface="Verdana"/>
                <a:cs typeface="Verdana"/>
              </a:rPr>
              <a:t>(white)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02982" y="798029"/>
            <a:ext cx="1936864" cy="3021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646" y="6583679"/>
            <a:ext cx="1604352" cy="274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26575" y="1151314"/>
            <a:ext cx="3749039" cy="843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1190" y="3349942"/>
            <a:ext cx="129540" cy="129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1190" y="3671506"/>
            <a:ext cx="129540" cy="129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1190" y="4001706"/>
            <a:ext cx="129540" cy="129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1190" y="4611306"/>
            <a:ext cx="129540" cy="129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1190" y="4928806"/>
            <a:ext cx="129540" cy="1295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61389" y="3203699"/>
            <a:ext cx="3215005" cy="19100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839595">
              <a:lnSpc>
                <a:spcPct val="117200"/>
              </a:lnSpc>
            </a:pP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Widely</a:t>
            </a:r>
            <a:r>
              <a:rPr dirty="0" sz="1800" spc="-100">
                <a:solidFill>
                  <a:srgbClr val="1DF3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available  Inexpensive</a:t>
            </a:r>
            <a:endParaRPr sz="1800">
              <a:latin typeface="Arial Narrow"/>
              <a:cs typeface="Arial Narrow"/>
            </a:endParaRPr>
          </a:p>
          <a:p>
            <a:pPr marL="12700" marR="5080">
              <a:lnSpc>
                <a:spcPct val="100000"/>
              </a:lnSpc>
              <a:spcBef>
                <a:spcPts val="440"/>
              </a:spcBef>
            </a:pP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Doesn‘t require advanced</a:t>
            </a:r>
            <a:r>
              <a:rPr dirty="0" sz="1800" spc="-100">
                <a:solidFill>
                  <a:srgbClr val="1DF3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technologist  </a:t>
            </a:r>
            <a:r>
              <a:rPr dirty="0" sz="1800" spc="-5">
                <a:solidFill>
                  <a:srgbClr val="1DF3FF"/>
                </a:solidFill>
                <a:latin typeface="Arial Narrow"/>
                <a:cs typeface="Arial Narrow"/>
              </a:rPr>
              <a:t>knowledge</a:t>
            </a:r>
            <a:endParaRPr sz="1800">
              <a:latin typeface="Arial Narrow"/>
              <a:cs typeface="Arial Narrow"/>
            </a:endParaRPr>
          </a:p>
          <a:p>
            <a:pPr marL="12700" marR="1057910">
              <a:lnSpc>
                <a:spcPct val="115700"/>
              </a:lnSpc>
              <a:spcBef>
                <a:spcPts val="130"/>
              </a:spcBef>
            </a:pP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Can be performed</a:t>
            </a:r>
            <a:r>
              <a:rPr dirty="0" sz="1800" spc="-100">
                <a:solidFill>
                  <a:srgbClr val="1DF3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quickly  Portable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01590" y="3349942"/>
            <a:ext cx="129539" cy="1295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01590" y="3671506"/>
            <a:ext cx="129539" cy="1295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101590" y="4001706"/>
            <a:ext cx="129539" cy="129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431796" y="3203699"/>
            <a:ext cx="2422525" cy="9829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61670">
              <a:lnSpc>
                <a:spcPct val="117200"/>
              </a:lnSpc>
            </a:pP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Ionizing Radiation  Relatively</a:t>
            </a:r>
            <a:r>
              <a:rPr dirty="0" sz="1800" spc="-100">
                <a:solidFill>
                  <a:srgbClr val="1DF3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insensitive</a:t>
            </a:r>
            <a:endParaRPr sz="1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Requires patient</a:t>
            </a:r>
            <a:r>
              <a:rPr dirty="0" sz="1800" spc="-100">
                <a:solidFill>
                  <a:srgbClr val="1DF3FF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1DF3FF"/>
                </a:solidFill>
                <a:latin typeface="Arial Narrow"/>
                <a:cs typeface="Arial Narrow"/>
              </a:rPr>
              <a:t>cooperation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38351" y="2315098"/>
            <a:ext cx="5203761" cy="6982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5857875"/>
            <a:ext cx="971550" cy="9810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40675" y="152400"/>
            <a:ext cx="1127125" cy="457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/>
              <a:t>A A</a:t>
            </a:r>
            <a:r>
              <a:rPr dirty="0" spc="-60"/>
              <a:t> </a:t>
            </a:r>
            <a:r>
              <a:rPr dirty="0" spc="-5"/>
              <a:t>Al-BOUKAI-</a:t>
            </a:r>
            <a:fld id="{81D60167-4931-47E6-BA6A-407CBD079E47}" type="slidenum">
              <a:rPr dirty="0" spc="-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2017-09-20T19:48:04Z</dcterms:created>
  <dcterms:modified xsi:type="dcterms:W3CDTF">2017-09-20T19:48:04Z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2017-09-20T00:00:00Z</vt:filetime>
  </property>
</Properties>
</file>