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2" r:id="rId3"/>
    <p:sldId id="273" r:id="rId4"/>
    <p:sldId id="274" r:id="rId5"/>
    <p:sldId id="275" r:id="rId6"/>
    <p:sldId id="327" r:id="rId7"/>
    <p:sldId id="277" r:id="rId8"/>
    <p:sldId id="278" r:id="rId9"/>
    <p:sldId id="279" r:id="rId10"/>
    <p:sldId id="280" r:id="rId11"/>
    <p:sldId id="281" r:id="rId12"/>
    <p:sldId id="282" r:id="rId13"/>
    <p:sldId id="283" r:id="rId14"/>
    <p:sldId id="284" r:id="rId15"/>
    <p:sldId id="285" r:id="rId16"/>
    <p:sldId id="286" r:id="rId17"/>
    <p:sldId id="287" r:id="rId18"/>
    <p:sldId id="288" r:id="rId19"/>
    <p:sldId id="289" r:id="rId20"/>
    <p:sldId id="290" r:id="rId21"/>
    <p:sldId id="291" r:id="rId22"/>
    <p:sldId id="292" r:id="rId23"/>
    <p:sldId id="293" r:id="rId24"/>
    <p:sldId id="294" r:id="rId25"/>
    <p:sldId id="295" r:id="rId26"/>
    <p:sldId id="296" r:id="rId27"/>
    <p:sldId id="297" r:id="rId28"/>
    <p:sldId id="298" r:id="rId29"/>
    <p:sldId id="299" r:id="rId30"/>
    <p:sldId id="300" r:id="rId31"/>
    <p:sldId id="302" r:id="rId32"/>
    <p:sldId id="303" r:id="rId33"/>
    <p:sldId id="304" r:id="rId34"/>
    <p:sldId id="305" r:id="rId35"/>
    <p:sldId id="306" r:id="rId36"/>
    <p:sldId id="307" r:id="rId37"/>
    <p:sldId id="308" r:id="rId38"/>
    <p:sldId id="309" r:id="rId39"/>
    <p:sldId id="310" r:id="rId40"/>
    <p:sldId id="311" r:id="rId41"/>
    <p:sldId id="312" r:id="rId42"/>
    <p:sldId id="313" r:id="rId43"/>
    <p:sldId id="314" r:id="rId44"/>
    <p:sldId id="318" r:id="rId45"/>
    <p:sldId id="319" r:id="rId46"/>
    <p:sldId id="325" r:id="rId47"/>
    <p:sldId id="326" r:id="rId48"/>
    <p:sldId id="328" r:id="rId49"/>
    <p:sldId id="329" r:id="rId50"/>
    <p:sldId id="321" r:id="rId51"/>
    <p:sldId id="323" r:id="rId52"/>
    <p:sldId id="322" r:id="rId53"/>
    <p:sldId id="324" r:id="rId54"/>
    <p:sldId id="315" r:id="rId5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132" y="5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915A5-98D4-4109-816A-BB77F7DDB42F}" type="datetimeFigureOut">
              <a:rPr lang="en-US" smtClean="0"/>
              <a:t>11/20/2017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68DC3-694E-4AF6-87F9-6506E0785E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0566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915A5-98D4-4109-816A-BB77F7DDB42F}" type="datetimeFigureOut">
              <a:rPr lang="en-US" smtClean="0"/>
              <a:t>11/20/2017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68DC3-694E-4AF6-87F9-6506E0785E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5496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915A5-98D4-4109-816A-BB77F7DDB42F}" type="datetimeFigureOut">
              <a:rPr lang="en-US" smtClean="0"/>
              <a:t>11/20/2017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68DC3-694E-4AF6-87F9-6506E0785E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6366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915A5-98D4-4109-816A-BB77F7DDB42F}" type="datetimeFigureOut">
              <a:rPr lang="en-US" smtClean="0"/>
              <a:t>11/20/2017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68DC3-694E-4AF6-87F9-6506E0785E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1272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915A5-98D4-4109-816A-BB77F7DDB42F}" type="datetimeFigureOut">
              <a:rPr lang="en-US" smtClean="0"/>
              <a:t>11/20/2017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68DC3-694E-4AF6-87F9-6506E0785E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2877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915A5-98D4-4109-816A-BB77F7DDB42F}" type="datetimeFigureOut">
              <a:rPr lang="en-US" smtClean="0"/>
              <a:t>11/20/2017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68DC3-694E-4AF6-87F9-6506E0785E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8448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915A5-98D4-4109-816A-BB77F7DDB42F}" type="datetimeFigureOut">
              <a:rPr lang="en-US" smtClean="0"/>
              <a:t>11/20/2017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68DC3-694E-4AF6-87F9-6506E0785E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7520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915A5-98D4-4109-816A-BB77F7DDB42F}" type="datetimeFigureOut">
              <a:rPr lang="en-US" smtClean="0"/>
              <a:t>11/20/2017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68DC3-694E-4AF6-87F9-6506E0785E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1303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915A5-98D4-4109-816A-BB77F7DDB42F}" type="datetimeFigureOut">
              <a:rPr lang="en-US" smtClean="0"/>
              <a:t>11/20/2017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68DC3-694E-4AF6-87F9-6506E0785E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2432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915A5-98D4-4109-816A-BB77F7DDB42F}" type="datetimeFigureOut">
              <a:rPr lang="en-US" smtClean="0"/>
              <a:t>11/20/2017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68DC3-694E-4AF6-87F9-6506E0785E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4874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915A5-98D4-4109-816A-BB77F7DDB42F}" type="datetimeFigureOut">
              <a:rPr lang="en-US" smtClean="0"/>
              <a:t>11/20/2017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68DC3-694E-4AF6-87F9-6506E0785E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4159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F915A5-98D4-4109-816A-BB77F7DDB42F}" type="datetimeFigureOut">
              <a:rPr lang="en-US" smtClean="0"/>
              <a:t>11/20/2017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E68DC3-694E-4AF6-87F9-6506E0785E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7442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00150" y="2312988"/>
            <a:ext cx="9648825" cy="238760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UROGENITAL TRACT IMAGING</a:t>
            </a:r>
            <a:b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sz="4400" b="1" dirty="0" smtClean="0">
                <a:solidFill>
                  <a:schemeClr val="accent1">
                    <a:lumMod val="50000"/>
                  </a:schemeClr>
                </a:solidFill>
              </a:rPr>
              <a:t>Interactive session</a:t>
            </a:r>
            <a:endParaRPr lang="en-US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04925" y="5186364"/>
            <a:ext cx="9144000" cy="1655762"/>
          </a:xfrm>
        </p:spPr>
        <p:txBody>
          <a:bodyPr>
            <a:normAutofit/>
          </a:bodyPr>
          <a:lstStyle/>
          <a:p>
            <a:r>
              <a:rPr lang="en-US" sz="2800" i="1" dirty="0" smtClean="0">
                <a:solidFill>
                  <a:schemeClr val="accent6">
                    <a:lumMod val="50000"/>
                  </a:schemeClr>
                </a:solidFill>
              </a:rPr>
              <a:t>Dr. Husain </a:t>
            </a:r>
            <a:r>
              <a:rPr lang="en-US" sz="2800" i="1" dirty="0" err="1" smtClean="0">
                <a:solidFill>
                  <a:schemeClr val="accent6">
                    <a:lumMod val="50000"/>
                  </a:schemeClr>
                </a:solidFill>
              </a:rPr>
              <a:t>Alturkistani</a:t>
            </a:r>
            <a:endParaRPr lang="en-US" sz="2800" i="1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US" sz="2800" i="1" dirty="0" smtClean="0">
                <a:solidFill>
                  <a:schemeClr val="accent6">
                    <a:lumMod val="50000"/>
                  </a:schemeClr>
                </a:solidFill>
              </a:rPr>
              <a:t>Assistant Professor &amp; Consultant</a:t>
            </a:r>
            <a:endParaRPr lang="en-US" sz="2800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1975" y="171450"/>
            <a:ext cx="2914650" cy="291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849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>
                <a:solidFill>
                  <a:schemeClr val="accent5">
                    <a:lumMod val="75000"/>
                  </a:schemeClr>
                </a:solidFill>
              </a:rPr>
              <a:t>Case (3)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dirty="0"/>
              <a:t>29 y/o female presented to the ER c/o sudden acute </a:t>
            </a:r>
            <a:r>
              <a:rPr lang="en-US" sz="3200" dirty="0" smtClean="0"/>
              <a:t>left flank </a:t>
            </a:r>
            <a:r>
              <a:rPr lang="en-US" sz="3200" dirty="0"/>
              <a:t>pain radiated to the groin associated with hematuria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8192" y="2871788"/>
            <a:ext cx="3274389" cy="398621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521680" y="2761133"/>
            <a:ext cx="42160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What is the major finding?  </a:t>
            </a:r>
          </a:p>
        </p:txBody>
      </p:sp>
      <p:sp>
        <p:nvSpPr>
          <p:cNvPr id="6" name="Rectangle 5"/>
          <p:cNvSpPr/>
          <p:nvPr/>
        </p:nvSpPr>
        <p:spPr>
          <a:xfrm>
            <a:off x="4810191" y="3575412"/>
            <a:ext cx="6096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dirty="0"/>
              <a:t>a- Renal </a:t>
            </a:r>
            <a:r>
              <a:rPr lang="en-US" sz="2800" dirty="0" smtClean="0"/>
              <a:t>mass</a:t>
            </a:r>
            <a:endParaRPr lang="en-US" sz="2800" dirty="0"/>
          </a:p>
          <a:p>
            <a:r>
              <a:rPr lang="en-US" sz="2800" dirty="0"/>
              <a:t>b- Renal </a:t>
            </a:r>
            <a:r>
              <a:rPr lang="en-US" sz="2800" dirty="0" smtClean="0"/>
              <a:t>cyst</a:t>
            </a:r>
            <a:endParaRPr lang="en-US" sz="2800" dirty="0"/>
          </a:p>
          <a:p>
            <a:r>
              <a:rPr lang="en-US" sz="2800" dirty="0"/>
              <a:t>c- Renal </a:t>
            </a:r>
            <a:r>
              <a:rPr lang="en-US" sz="2800" dirty="0" smtClean="0"/>
              <a:t>stone</a:t>
            </a:r>
            <a:endParaRPr lang="en-US" sz="2800" dirty="0"/>
          </a:p>
          <a:p>
            <a:r>
              <a:rPr lang="en-US" sz="2800" dirty="0"/>
              <a:t>d- Renal </a:t>
            </a:r>
            <a:r>
              <a:rPr lang="en-US" sz="2800" dirty="0" smtClean="0"/>
              <a:t>hemorrhage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612332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>
                <a:solidFill>
                  <a:schemeClr val="accent5">
                    <a:lumMod val="75000"/>
                  </a:schemeClr>
                </a:solidFill>
              </a:rPr>
              <a:t>Case (3)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dirty="0"/>
              <a:t>29 y/o female presented to the ER c/o sudden acute </a:t>
            </a:r>
            <a:r>
              <a:rPr lang="en-US" sz="3200" dirty="0" smtClean="0"/>
              <a:t>left flank </a:t>
            </a:r>
            <a:r>
              <a:rPr lang="en-US" sz="3200" dirty="0"/>
              <a:t>pain radiated to the groin associated with hematuria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7987" y="2900363"/>
            <a:ext cx="3250916" cy="395763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552344" y="2798800"/>
            <a:ext cx="42160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What is the major finding?  </a:t>
            </a:r>
          </a:p>
        </p:txBody>
      </p:sp>
      <p:sp>
        <p:nvSpPr>
          <p:cNvPr id="6" name="Rectangle 5"/>
          <p:cNvSpPr/>
          <p:nvPr/>
        </p:nvSpPr>
        <p:spPr>
          <a:xfrm>
            <a:off x="4836070" y="3651098"/>
            <a:ext cx="6096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dirty="0"/>
              <a:t>a- Renal mass</a:t>
            </a:r>
          </a:p>
          <a:p>
            <a:r>
              <a:rPr lang="en-US" sz="2800" dirty="0"/>
              <a:t>b- Renal cyst</a:t>
            </a:r>
          </a:p>
          <a:p>
            <a:r>
              <a:rPr lang="en-US" sz="2800" dirty="0">
                <a:solidFill>
                  <a:srgbClr val="C00000"/>
                </a:solidFill>
              </a:rPr>
              <a:t>c- Renal stone</a:t>
            </a:r>
          </a:p>
          <a:p>
            <a:r>
              <a:rPr lang="en-US" sz="2800" dirty="0"/>
              <a:t>d- Renal hemorrhage </a:t>
            </a:r>
          </a:p>
        </p:txBody>
      </p:sp>
    </p:spTree>
    <p:extLst>
      <p:ext uri="{BB962C8B-B14F-4D97-AF65-F5344CB8AC3E}">
        <p14:creationId xmlns:p14="http://schemas.microsoft.com/office/powerpoint/2010/main" val="257995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901373" cy="3348545"/>
          </a:xfr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853" y="1783040"/>
            <a:ext cx="4848377" cy="35140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23230" y="2731441"/>
            <a:ext cx="3668769" cy="4126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744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>
                <a:solidFill>
                  <a:schemeClr val="accent5">
                    <a:lumMod val="75000"/>
                  </a:schemeClr>
                </a:solidFill>
              </a:rPr>
              <a:t>Case (4)</a:t>
            </a:r>
            <a:endParaRPr lang="en-US" sz="5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dirty="0"/>
              <a:t>36 </a:t>
            </a:r>
            <a:r>
              <a:rPr lang="en-US" sz="3200" dirty="0" smtClean="0"/>
              <a:t>y/o male presented </a:t>
            </a:r>
            <a:r>
              <a:rPr lang="en-US" sz="3200" dirty="0"/>
              <a:t>to the </a:t>
            </a:r>
            <a:r>
              <a:rPr lang="en-US" sz="3200" dirty="0" smtClean="0"/>
              <a:t>ER c/o </a:t>
            </a:r>
            <a:r>
              <a:rPr lang="en-US" sz="3200" dirty="0"/>
              <a:t>acute sudden </a:t>
            </a:r>
            <a:r>
              <a:rPr lang="en-US" sz="3200" dirty="0" smtClean="0"/>
              <a:t>left flank </a:t>
            </a:r>
            <a:r>
              <a:rPr lang="en-US" sz="3200" dirty="0"/>
              <a:t>pain radiated to the groin associated with hematuria post </a:t>
            </a:r>
            <a:r>
              <a:rPr lang="en-US" sz="3200" dirty="0" smtClean="0"/>
              <a:t>RTA. US </a:t>
            </a:r>
            <a:r>
              <a:rPr lang="en-US" sz="3200" dirty="0"/>
              <a:t>was performed.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78" y="3406130"/>
            <a:ext cx="5584949" cy="290577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862094" y="3406130"/>
            <a:ext cx="42160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What is the major finding?  </a:t>
            </a:r>
          </a:p>
        </p:txBody>
      </p:sp>
      <p:sp>
        <p:nvSpPr>
          <p:cNvPr id="6" name="Rectangle 5"/>
          <p:cNvSpPr/>
          <p:nvPr/>
        </p:nvSpPr>
        <p:spPr>
          <a:xfrm>
            <a:off x="7007576" y="4042739"/>
            <a:ext cx="391197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a- Renal </a:t>
            </a:r>
            <a:r>
              <a:rPr lang="en-US" sz="2800" dirty="0" smtClean="0"/>
              <a:t>mass </a:t>
            </a:r>
            <a:endParaRPr lang="en-US" sz="2800" dirty="0"/>
          </a:p>
          <a:p>
            <a:r>
              <a:rPr lang="en-US" sz="2800" dirty="0"/>
              <a:t>b- Renal </a:t>
            </a:r>
            <a:r>
              <a:rPr lang="en-US" sz="2800" dirty="0" smtClean="0"/>
              <a:t>cyst</a:t>
            </a:r>
            <a:endParaRPr lang="en-US" sz="2800" dirty="0"/>
          </a:p>
          <a:p>
            <a:r>
              <a:rPr lang="en-US" sz="2800" dirty="0"/>
              <a:t>c- Renal </a:t>
            </a:r>
            <a:r>
              <a:rPr lang="en-US" sz="2800" dirty="0" smtClean="0"/>
              <a:t>abscess</a:t>
            </a:r>
            <a:endParaRPr lang="en-US" sz="2800" dirty="0"/>
          </a:p>
          <a:p>
            <a:r>
              <a:rPr lang="en-US" sz="2800" dirty="0"/>
              <a:t>d- Renal </a:t>
            </a:r>
            <a:r>
              <a:rPr lang="en-US" sz="2800" dirty="0" smtClean="0"/>
              <a:t>hemorrhage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799132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>
                <a:solidFill>
                  <a:schemeClr val="accent5">
                    <a:lumMod val="75000"/>
                  </a:schemeClr>
                </a:solidFill>
              </a:rPr>
              <a:t>Case (4)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dirty="0"/>
              <a:t>36 y/o male presented to the ER c/o acute sudden </a:t>
            </a:r>
            <a:r>
              <a:rPr lang="en-US" sz="3200" dirty="0" smtClean="0"/>
              <a:t>left flank </a:t>
            </a:r>
            <a:r>
              <a:rPr lang="en-US" sz="3200" dirty="0"/>
              <a:t>pain radiated to the groin associated with hematuria post </a:t>
            </a:r>
            <a:r>
              <a:rPr lang="en-US" sz="3200" dirty="0" smtClean="0"/>
              <a:t>RTA. US </a:t>
            </a:r>
            <a:r>
              <a:rPr lang="en-US" sz="3200" dirty="0"/>
              <a:t>was performed.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6223" y="3409952"/>
            <a:ext cx="5584420" cy="290194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896600" y="3409952"/>
            <a:ext cx="42160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What is the major finding?  </a:t>
            </a:r>
          </a:p>
        </p:txBody>
      </p:sp>
      <p:sp>
        <p:nvSpPr>
          <p:cNvPr id="6" name="Rectangle 5"/>
          <p:cNvSpPr/>
          <p:nvPr/>
        </p:nvSpPr>
        <p:spPr>
          <a:xfrm>
            <a:off x="7017370" y="4068109"/>
            <a:ext cx="362697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a- Renal mass </a:t>
            </a:r>
          </a:p>
          <a:p>
            <a:r>
              <a:rPr lang="en-US" sz="2800" dirty="0"/>
              <a:t>b- Renal cyst</a:t>
            </a:r>
          </a:p>
          <a:p>
            <a:r>
              <a:rPr lang="en-US" sz="2800" dirty="0"/>
              <a:t>c- Renal </a:t>
            </a:r>
            <a:r>
              <a:rPr lang="en-US" sz="2800" dirty="0" smtClean="0"/>
              <a:t>abscess</a:t>
            </a:r>
            <a:endParaRPr lang="en-US" sz="2800" dirty="0"/>
          </a:p>
          <a:p>
            <a:r>
              <a:rPr lang="en-US" sz="2800" dirty="0">
                <a:solidFill>
                  <a:srgbClr val="C00000"/>
                </a:solidFill>
              </a:rPr>
              <a:t>d- Renal hemorrhage</a:t>
            </a:r>
          </a:p>
        </p:txBody>
      </p:sp>
    </p:spTree>
    <p:extLst>
      <p:ext uri="{BB962C8B-B14F-4D97-AF65-F5344CB8AC3E}">
        <p14:creationId xmlns:p14="http://schemas.microsoft.com/office/powerpoint/2010/main" val="3590521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957" y="1073744"/>
            <a:ext cx="5778659" cy="474045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741277" y="3443973"/>
            <a:ext cx="545072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SUBCAPSULAR RENAL HAEMATOMA</a:t>
            </a:r>
          </a:p>
        </p:txBody>
      </p:sp>
    </p:spTree>
    <p:extLst>
      <p:ext uri="{BB962C8B-B14F-4D97-AF65-F5344CB8AC3E}">
        <p14:creationId xmlns:p14="http://schemas.microsoft.com/office/powerpoint/2010/main" val="1185744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7925" y="260899"/>
            <a:ext cx="6758359" cy="630047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29465" y="260899"/>
            <a:ext cx="62411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Grade 1               Grade 2                 Grade 3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3761116" y="3019245"/>
            <a:ext cx="42768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Grade 4                    Grade 5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787474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8030" y="1181688"/>
            <a:ext cx="8796282" cy="4615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791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>
                <a:solidFill>
                  <a:schemeClr val="accent5">
                    <a:lumMod val="75000"/>
                  </a:schemeClr>
                </a:solidFill>
              </a:rPr>
              <a:t>Case (5)</a:t>
            </a:r>
            <a:endParaRPr lang="en-US" sz="5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One month old boy with recurrent </a:t>
            </a:r>
            <a:r>
              <a:rPr lang="en-US" sz="3200" dirty="0" smtClean="0"/>
              <a:t>UTI.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513741"/>
            <a:ext cx="5795125" cy="354200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946953" y="2508569"/>
            <a:ext cx="4666727" cy="3108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What type of imaging is this?</a:t>
            </a:r>
          </a:p>
          <a:p>
            <a:r>
              <a:rPr lang="en-US" sz="2800" dirty="0"/>
              <a:t> </a:t>
            </a:r>
            <a:r>
              <a:rPr lang="en-US" sz="2800" dirty="0" smtClean="0"/>
              <a:t> </a:t>
            </a:r>
          </a:p>
          <a:p>
            <a:r>
              <a:rPr lang="en-US" sz="2800" dirty="0" smtClean="0"/>
              <a:t>a- Intravenous urography (IVU)</a:t>
            </a:r>
          </a:p>
          <a:p>
            <a:r>
              <a:rPr lang="en-US" sz="2800" dirty="0" smtClean="0"/>
              <a:t>b- CT with IV contrast</a:t>
            </a:r>
          </a:p>
          <a:p>
            <a:r>
              <a:rPr lang="en-US" sz="2800" dirty="0" smtClean="0"/>
              <a:t>c- Voiding </a:t>
            </a:r>
            <a:r>
              <a:rPr lang="en-US" sz="2800" dirty="0" err="1" smtClean="0"/>
              <a:t>cystourethrogram</a:t>
            </a:r>
            <a:endParaRPr lang="en-US" sz="2800" dirty="0" smtClean="0"/>
          </a:p>
          <a:p>
            <a:r>
              <a:rPr lang="en-US" sz="2800" dirty="0" smtClean="0"/>
              <a:t>d- </a:t>
            </a:r>
            <a:r>
              <a:rPr lang="en-US" sz="2800" dirty="0" err="1" smtClean="0"/>
              <a:t>scintigraphy</a:t>
            </a:r>
            <a:endParaRPr lang="en-US" sz="2800" dirty="0" smtClean="0"/>
          </a:p>
          <a:p>
            <a:pPr marL="514350" indent="-514350">
              <a:buAutoNum type="alphaLcPeriod"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82404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>
                <a:solidFill>
                  <a:schemeClr val="accent5">
                    <a:lumMod val="75000"/>
                  </a:schemeClr>
                </a:solidFill>
              </a:rPr>
              <a:t>Case (5)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763250" cy="4351338"/>
          </a:xfrm>
        </p:spPr>
        <p:txBody>
          <a:bodyPr/>
          <a:lstStyle/>
          <a:p>
            <a:pPr marL="0" indent="0">
              <a:buNone/>
            </a:pPr>
            <a:r>
              <a:rPr lang="en-US" sz="3200" dirty="0"/>
              <a:t>One month old boy with recurrent UTI.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503347"/>
            <a:ext cx="5791702" cy="354208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931576" y="2503347"/>
            <a:ext cx="466987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What type of imaging is this?</a:t>
            </a:r>
          </a:p>
          <a:p>
            <a:r>
              <a:rPr lang="en-US" sz="2800" dirty="0"/>
              <a:t>  </a:t>
            </a:r>
          </a:p>
          <a:p>
            <a:r>
              <a:rPr lang="en-US" sz="2800" dirty="0"/>
              <a:t>a- </a:t>
            </a:r>
            <a:r>
              <a:rPr lang="en-US" sz="2800" dirty="0" smtClean="0"/>
              <a:t>Intravenous urography (IVU)</a:t>
            </a:r>
            <a:endParaRPr lang="en-US" sz="2800" dirty="0"/>
          </a:p>
          <a:p>
            <a:r>
              <a:rPr lang="en-US" sz="2800" dirty="0"/>
              <a:t>b- CT with IV contrast</a:t>
            </a:r>
          </a:p>
          <a:p>
            <a:r>
              <a:rPr lang="en-US" sz="2800" dirty="0">
                <a:solidFill>
                  <a:srgbClr val="C00000"/>
                </a:solidFill>
              </a:rPr>
              <a:t>c- Voiding </a:t>
            </a:r>
            <a:r>
              <a:rPr lang="en-US" sz="2800" dirty="0" err="1">
                <a:solidFill>
                  <a:srgbClr val="C00000"/>
                </a:solidFill>
              </a:rPr>
              <a:t>cystourethrogram</a:t>
            </a:r>
            <a:endParaRPr lang="en-US" sz="2800" dirty="0">
              <a:solidFill>
                <a:srgbClr val="C00000"/>
              </a:solidFill>
            </a:endParaRPr>
          </a:p>
          <a:p>
            <a:r>
              <a:rPr lang="en-US" sz="2800" dirty="0"/>
              <a:t>d- </a:t>
            </a:r>
            <a:r>
              <a:rPr lang="en-US" sz="2800" dirty="0" err="1" smtClean="0"/>
              <a:t>scintigraphy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456915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90285"/>
            <a:ext cx="10515600" cy="1325563"/>
          </a:xfrm>
        </p:spPr>
        <p:txBody>
          <a:bodyPr>
            <a:noAutofit/>
          </a:bodyPr>
          <a:lstStyle/>
          <a:p>
            <a:r>
              <a:rPr lang="en-US" sz="5400" dirty="0" smtClean="0">
                <a:solidFill>
                  <a:schemeClr val="accent5">
                    <a:lumMod val="75000"/>
                  </a:schemeClr>
                </a:solidFill>
              </a:rPr>
              <a:t>CASE (1) </a:t>
            </a:r>
            <a:br>
              <a:rPr lang="en-US" sz="5400" dirty="0" smtClean="0">
                <a:solidFill>
                  <a:schemeClr val="accent5">
                    <a:lumMod val="75000"/>
                  </a:schemeClr>
                </a:solidFill>
              </a:rPr>
            </a:br>
            <a:endParaRPr lang="en-US" sz="5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91733"/>
            <a:ext cx="10515600" cy="52662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 smtClean="0"/>
              <a:t>Young Adult presented with right loin pain and microscopic hematuria. Ultrasound Exam was performed.</a:t>
            </a:r>
          </a:p>
          <a:p>
            <a:pPr marL="0" indent="0">
              <a:buNone/>
            </a:pPr>
            <a:r>
              <a:rPr lang="en-US" sz="3200" dirty="0" smtClean="0"/>
              <a:t>Which of the following is the likely finding? </a:t>
            </a:r>
            <a:endParaRPr lang="en-US" sz="3200" dirty="0"/>
          </a:p>
        </p:txBody>
      </p:sp>
      <p:sp>
        <p:nvSpPr>
          <p:cNvPr id="5" name="Rectangle 4"/>
          <p:cNvSpPr/>
          <p:nvPr/>
        </p:nvSpPr>
        <p:spPr>
          <a:xfrm>
            <a:off x="5791199" y="3590836"/>
            <a:ext cx="506306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/>
              <a:t>a- </a:t>
            </a:r>
            <a:r>
              <a:rPr lang="en-US" sz="2800" dirty="0" err="1" smtClean="0"/>
              <a:t>Hydronephrosis</a:t>
            </a:r>
            <a:endParaRPr lang="en-US" sz="2800" dirty="0" smtClean="0"/>
          </a:p>
          <a:p>
            <a:r>
              <a:rPr lang="en-US" sz="2800" dirty="0" smtClean="0"/>
              <a:t>b- Normal</a:t>
            </a:r>
          </a:p>
          <a:p>
            <a:r>
              <a:rPr lang="en-US" sz="2800" dirty="0" smtClean="0"/>
              <a:t>c- Renal mass</a:t>
            </a:r>
          </a:p>
          <a:p>
            <a:r>
              <a:rPr lang="en-US" sz="2800" dirty="0" smtClean="0"/>
              <a:t>d- Upper pole renal stone</a:t>
            </a:r>
            <a:endParaRPr lang="en-US" sz="2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3327038"/>
            <a:ext cx="4823513" cy="3125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387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>
                <a:solidFill>
                  <a:schemeClr val="accent5">
                    <a:lumMod val="75000"/>
                  </a:schemeClr>
                </a:solidFill>
              </a:rPr>
              <a:t>Case (5)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dirty="0"/>
              <a:t>One month old boy with recurrent UTI.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496857"/>
            <a:ext cx="5791702" cy="354208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044447" y="2496857"/>
            <a:ext cx="47210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What is the abnormality seen? </a:t>
            </a:r>
          </a:p>
        </p:txBody>
      </p:sp>
      <p:sp>
        <p:nvSpPr>
          <p:cNvPr id="6" name="Rectangle 5"/>
          <p:cNvSpPr/>
          <p:nvPr/>
        </p:nvSpPr>
        <p:spPr>
          <a:xfrm>
            <a:off x="7044446" y="3226081"/>
            <a:ext cx="514755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a- Normal </a:t>
            </a:r>
            <a:r>
              <a:rPr lang="en-US" sz="2800" dirty="0" smtClean="0"/>
              <a:t>VCUG</a:t>
            </a:r>
            <a:endParaRPr lang="en-US" sz="2800" dirty="0"/>
          </a:p>
          <a:p>
            <a:r>
              <a:rPr lang="en-US" sz="2800" dirty="0"/>
              <a:t>b- </a:t>
            </a:r>
            <a:r>
              <a:rPr lang="en-US" sz="2800" dirty="0" err="1"/>
              <a:t>Vesico</a:t>
            </a:r>
            <a:r>
              <a:rPr lang="en-US" sz="2800" dirty="0"/>
              <a:t>-colonic </a:t>
            </a:r>
            <a:r>
              <a:rPr lang="en-US" sz="2800" dirty="0" smtClean="0"/>
              <a:t>fistula</a:t>
            </a:r>
            <a:endParaRPr lang="en-US" sz="2800" dirty="0"/>
          </a:p>
          <a:p>
            <a:r>
              <a:rPr lang="en-US" sz="2800" dirty="0"/>
              <a:t>c- Beaded urethral </a:t>
            </a:r>
            <a:r>
              <a:rPr lang="en-US" sz="2800" dirty="0" smtClean="0"/>
              <a:t>strictures</a:t>
            </a:r>
            <a:endParaRPr lang="en-US" sz="2800" dirty="0"/>
          </a:p>
          <a:p>
            <a:r>
              <a:rPr lang="en-US" sz="2800" dirty="0"/>
              <a:t>d- </a:t>
            </a:r>
            <a:r>
              <a:rPr lang="en-US" sz="2800" dirty="0" err="1"/>
              <a:t>Vesicoureteric</a:t>
            </a:r>
            <a:r>
              <a:rPr lang="en-US" sz="2800" dirty="0"/>
              <a:t> reflux </a:t>
            </a:r>
          </a:p>
        </p:txBody>
      </p:sp>
    </p:spTree>
    <p:extLst>
      <p:ext uri="{BB962C8B-B14F-4D97-AF65-F5344CB8AC3E}">
        <p14:creationId xmlns:p14="http://schemas.microsoft.com/office/powerpoint/2010/main" val="4258218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>
                <a:solidFill>
                  <a:schemeClr val="accent5">
                    <a:lumMod val="75000"/>
                  </a:schemeClr>
                </a:solidFill>
              </a:rPr>
              <a:t>Case (5)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dirty="0"/>
              <a:t>One month old boy with recurrent UTI.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503347"/>
            <a:ext cx="5791702" cy="354208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009941" y="2503347"/>
            <a:ext cx="47210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What is the abnormality seen? </a:t>
            </a:r>
          </a:p>
        </p:txBody>
      </p:sp>
      <p:sp>
        <p:nvSpPr>
          <p:cNvPr id="6" name="Rectangle 5"/>
          <p:cNvSpPr/>
          <p:nvPr/>
        </p:nvSpPr>
        <p:spPr>
          <a:xfrm>
            <a:off x="7009941" y="3239061"/>
            <a:ext cx="472103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a- Normal </a:t>
            </a:r>
            <a:r>
              <a:rPr lang="en-US" sz="2800" dirty="0" smtClean="0"/>
              <a:t>VCUG</a:t>
            </a:r>
            <a:endParaRPr lang="en-US" sz="2800" dirty="0"/>
          </a:p>
          <a:p>
            <a:r>
              <a:rPr lang="en-US" sz="2800" dirty="0"/>
              <a:t>b- </a:t>
            </a:r>
            <a:r>
              <a:rPr lang="en-US" sz="2800" dirty="0" err="1"/>
              <a:t>Vesico</a:t>
            </a:r>
            <a:r>
              <a:rPr lang="en-US" sz="2800" dirty="0"/>
              <a:t>-colonic fistula</a:t>
            </a:r>
          </a:p>
          <a:p>
            <a:r>
              <a:rPr lang="en-US" sz="2800" dirty="0"/>
              <a:t>c- Beaded urethral strictures</a:t>
            </a:r>
          </a:p>
          <a:p>
            <a:r>
              <a:rPr lang="en-US" sz="2800" dirty="0">
                <a:solidFill>
                  <a:srgbClr val="C00000"/>
                </a:solidFill>
              </a:rPr>
              <a:t>d- </a:t>
            </a:r>
            <a:r>
              <a:rPr lang="en-US" sz="2800" dirty="0" err="1">
                <a:solidFill>
                  <a:srgbClr val="C00000"/>
                </a:solidFill>
              </a:rPr>
              <a:t>Vesicoureteric</a:t>
            </a:r>
            <a:r>
              <a:rPr lang="en-US" sz="2800" dirty="0">
                <a:solidFill>
                  <a:srgbClr val="C00000"/>
                </a:solidFill>
              </a:rPr>
              <a:t> reflux </a:t>
            </a:r>
          </a:p>
        </p:txBody>
      </p:sp>
    </p:spTree>
    <p:extLst>
      <p:ext uri="{BB962C8B-B14F-4D97-AF65-F5344CB8AC3E}">
        <p14:creationId xmlns:p14="http://schemas.microsoft.com/office/powerpoint/2010/main" val="75511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>
                <a:solidFill>
                  <a:schemeClr val="accent5">
                    <a:lumMod val="75000"/>
                  </a:schemeClr>
                </a:solidFill>
              </a:rPr>
              <a:t>Case (6)</a:t>
            </a:r>
            <a:endParaRPr lang="en-US" sz="5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 smtClean="0"/>
              <a:t>31 </a:t>
            </a:r>
            <a:r>
              <a:rPr lang="en-US" sz="3200" smtClean="0"/>
              <a:t>y/o female patient </a:t>
            </a:r>
            <a:r>
              <a:rPr lang="en-US" sz="3200" dirty="0" smtClean="0"/>
              <a:t>came to ER with high grade fever, right flank pain and vomiting. In addition, she has urinary frequency since 3 days.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254901"/>
            <a:ext cx="4548188" cy="321490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96000" y="3275099"/>
            <a:ext cx="4660122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What is this imaging modality?</a:t>
            </a:r>
          </a:p>
          <a:p>
            <a:endParaRPr lang="en-US" sz="2800" dirty="0"/>
          </a:p>
          <a:p>
            <a:r>
              <a:rPr lang="en-US" sz="2800" dirty="0" smtClean="0"/>
              <a:t>a- MRI with contrast</a:t>
            </a:r>
          </a:p>
          <a:p>
            <a:r>
              <a:rPr lang="en-US" sz="2800" dirty="0" smtClean="0"/>
              <a:t>b- MRI without contrast</a:t>
            </a:r>
          </a:p>
          <a:p>
            <a:r>
              <a:rPr lang="en-US" sz="2800" dirty="0" smtClean="0"/>
              <a:t>c- CT </a:t>
            </a:r>
            <a:r>
              <a:rPr lang="en-US" sz="2800" dirty="0"/>
              <a:t>with contrast</a:t>
            </a:r>
            <a:endParaRPr lang="en-US" sz="2800" dirty="0" smtClean="0"/>
          </a:p>
          <a:p>
            <a:r>
              <a:rPr lang="en-US" sz="2800" dirty="0" smtClean="0"/>
              <a:t>d- CT </a:t>
            </a:r>
            <a:r>
              <a:rPr lang="en-US" sz="2800" dirty="0"/>
              <a:t>without contrast</a:t>
            </a:r>
          </a:p>
        </p:txBody>
      </p:sp>
    </p:spTree>
    <p:extLst>
      <p:ext uri="{BB962C8B-B14F-4D97-AF65-F5344CB8AC3E}">
        <p14:creationId xmlns:p14="http://schemas.microsoft.com/office/powerpoint/2010/main" val="3738811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>
                <a:solidFill>
                  <a:schemeClr val="accent5">
                    <a:lumMod val="75000"/>
                  </a:schemeClr>
                </a:solidFill>
              </a:rPr>
              <a:t>Case (6)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dirty="0"/>
              <a:t>31 y/o </a:t>
            </a:r>
            <a:r>
              <a:rPr lang="en-US" sz="3200" dirty="0" smtClean="0"/>
              <a:t>female patient </a:t>
            </a:r>
            <a:r>
              <a:rPr lang="en-US" sz="3200" dirty="0"/>
              <a:t>came to ER with high grade fever, right flank pain and vomiting. In addition, she has urinary frequency since 3 days.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249234"/>
            <a:ext cx="4576763" cy="323763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096000" y="3249234"/>
            <a:ext cx="6096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dirty="0"/>
              <a:t>What is this imaging modality?</a:t>
            </a:r>
          </a:p>
          <a:p>
            <a:endParaRPr lang="en-US" sz="2800" dirty="0"/>
          </a:p>
          <a:p>
            <a:r>
              <a:rPr lang="en-US" sz="2800" dirty="0"/>
              <a:t>a- MRI with contrast</a:t>
            </a:r>
          </a:p>
          <a:p>
            <a:r>
              <a:rPr lang="en-US" sz="2800" dirty="0"/>
              <a:t>b- MRI without contrast</a:t>
            </a:r>
          </a:p>
          <a:p>
            <a:r>
              <a:rPr lang="en-US" sz="2800" dirty="0">
                <a:solidFill>
                  <a:srgbClr val="C00000"/>
                </a:solidFill>
              </a:rPr>
              <a:t>c- CT with contrast</a:t>
            </a:r>
          </a:p>
          <a:p>
            <a:r>
              <a:rPr lang="en-US" sz="2800" dirty="0"/>
              <a:t>d- CT without contrast</a:t>
            </a:r>
          </a:p>
        </p:txBody>
      </p:sp>
    </p:spTree>
    <p:extLst>
      <p:ext uri="{BB962C8B-B14F-4D97-AF65-F5344CB8AC3E}">
        <p14:creationId xmlns:p14="http://schemas.microsoft.com/office/powerpoint/2010/main" val="2505848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>
                <a:solidFill>
                  <a:schemeClr val="accent5">
                    <a:lumMod val="75000"/>
                  </a:schemeClr>
                </a:solidFill>
              </a:rPr>
              <a:t>Case (6)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dirty="0"/>
              <a:t>31 </a:t>
            </a:r>
            <a:r>
              <a:rPr lang="en-US" sz="3200"/>
              <a:t>y/o </a:t>
            </a:r>
            <a:r>
              <a:rPr lang="en-US" sz="3200" smtClean="0"/>
              <a:t>female patient </a:t>
            </a:r>
            <a:r>
              <a:rPr lang="en-US" sz="3200" dirty="0"/>
              <a:t>came to ER with high grade fever, right flank pain and vomiting. In addition, she has urinary frequency since 3 days.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292248"/>
            <a:ext cx="4637901" cy="328088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67425" y="3292248"/>
            <a:ext cx="5877699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How do you describe this abnormality?</a:t>
            </a:r>
          </a:p>
          <a:p>
            <a:endParaRPr lang="en-US" sz="2800" dirty="0"/>
          </a:p>
          <a:p>
            <a:r>
              <a:rPr lang="en-US" sz="2800" dirty="0" smtClean="0"/>
              <a:t>A- cortical mass</a:t>
            </a:r>
          </a:p>
          <a:p>
            <a:r>
              <a:rPr lang="en-US" sz="2800" dirty="0" smtClean="0"/>
              <a:t>B- </a:t>
            </a:r>
            <a:r>
              <a:rPr lang="en-US" sz="2800" dirty="0" err="1" smtClean="0"/>
              <a:t>pelvicalicial</a:t>
            </a:r>
            <a:r>
              <a:rPr lang="en-US" sz="2800" dirty="0" smtClean="0"/>
              <a:t> dilatation</a:t>
            </a:r>
          </a:p>
          <a:p>
            <a:r>
              <a:rPr lang="en-US" sz="2800" dirty="0" smtClean="0"/>
              <a:t>C- hypo perfused lesion</a:t>
            </a:r>
          </a:p>
          <a:p>
            <a:r>
              <a:rPr lang="en-US" sz="2800" dirty="0" smtClean="0"/>
              <a:t>D- </a:t>
            </a:r>
            <a:r>
              <a:rPr lang="en-US" sz="2800" dirty="0" err="1" smtClean="0"/>
              <a:t>perirenal</a:t>
            </a:r>
            <a:r>
              <a:rPr lang="en-US" sz="2800" dirty="0" smtClean="0"/>
              <a:t> hematoma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104268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>
                <a:solidFill>
                  <a:schemeClr val="accent5">
                    <a:lumMod val="75000"/>
                  </a:schemeClr>
                </a:solidFill>
              </a:rPr>
              <a:t>Case (6)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dirty="0"/>
              <a:t>31 y/o </a:t>
            </a:r>
            <a:r>
              <a:rPr lang="en-US" sz="3200" dirty="0" smtClean="0"/>
              <a:t>female patient </a:t>
            </a:r>
            <a:r>
              <a:rPr lang="en-US" sz="3200" dirty="0"/>
              <a:t>came to ER with high grade fever, right flank pain and vomiting. In addition, she has urinary frequency since 3 days.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266487"/>
            <a:ext cx="4576763" cy="323763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981700" y="3266487"/>
            <a:ext cx="6096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dirty="0"/>
              <a:t>How do you describe this abnormality?</a:t>
            </a:r>
          </a:p>
          <a:p>
            <a:endParaRPr lang="en-US" sz="2800" dirty="0"/>
          </a:p>
          <a:p>
            <a:r>
              <a:rPr lang="en-US" sz="2800" dirty="0"/>
              <a:t>A- cortical mass</a:t>
            </a:r>
          </a:p>
          <a:p>
            <a:r>
              <a:rPr lang="en-US" sz="2800" dirty="0"/>
              <a:t>B- </a:t>
            </a:r>
            <a:r>
              <a:rPr lang="en-US" sz="2800" dirty="0" err="1"/>
              <a:t>pelvicalicial</a:t>
            </a:r>
            <a:r>
              <a:rPr lang="en-US" sz="2800" dirty="0"/>
              <a:t> dilatation</a:t>
            </a:r>
          </a:p>
          <a:p>
            <a:r>
              <a:rPr lang="en-US" sz="2800" dirty="0">
                <a:solidFill>
                  <a:srgbClr val="C00000"/>
                </a:solidFill>
              </a:rPr>
              <a:t>C- hypo perfused lesion</a:t>
            </a:r>
          </a:p>
          <a:p>
            <a:r>
              <a:rPr lang="en-US" sz="2800" dirty="0"/>
              <a:t>D- </a:t>
            </a:r>
            <a:r>
              <a:rPr lang="en-US" sz="2800" dirty="0" err="1"/>
              <a:t>perirenal</a:t>
            </a:r>
            <a:r>
              <a:rPr lang="en-US" sz="2800" dirty="0"/>
              <a:t> hematoma</a:t>
            </a:r>
          </a:p>
        </p:txBody>
      </p:sp>
    </p:spTree>
    <p:extLst>
      <p:ext uri="{BB962C8B-B14F-4D97-AF65-F5344CB8AC3E}">
        <p14:creationId xmlns:p14="http://schemas.microsoft.com/office/powerpoint/2010/main" val="2645263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>
                <a:solidFill>
                  <a:schemeClr val="accent5">
                    <a:lumMod val="75000"/>
                  </a:schemeClr>
                </a:solidFill>
              </a:rPr>
              <a:t>Case (6)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dirty="0"/>
              <a:t>31 y/o </a:t>
            </a:r>
            <a:r>
              <a:rPr lang="en-US" sz="3200" dirty="0" smtClean="0"/>
              <a:t>female patient </a:t>
            </a:r>
            <a:r>
              <a:rPr lang="en-US" sz="3200" dirty="0"/>
              <a:t>came to ER with high grade fever, right flank pain and vomiting. In addition, she has urinary frequency since 3 days.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205844"/>
            <a:ext cx="4662488" cy="329827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96000" y="3205844"/>
            <a:ext cx="5090176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What is the most likely diagnosis?</a:t>
            </a:r>
          </a:p>
          <a:p>
            <a:endParaRPr lang="en-US" sz="2800" dirty="0"/>
          </a:p>
          <a:p>
            <a:r>
              <a:rPr lang="en-US" sz="2800" dirty="0" smtClean="0"/>
              <a:t>A- renal carcinoma</a:t>
            </a:r>
          </a:p>
          <a:p>
            <a:r>
              <a:rPr lang="en-US" sz="2800" dirty="0" smtClean="0"/>
              <a:t>B- pyelonephritis</a:t>
            </a:r>
          </a:p>
          <a:p>
            <a:r>
              <a:rPr lang="en-US" sz="2800" dirty="0" smtClean="0"/>
              <a:t>C- type I cyst</a:t>
            </a:r>
          </a:p>
          <a:p>
            <a:r>
              <a:rPr lang="en-US" sz="2800" dirty="0" smtClean="0"/>
              <a:t>D- traumatic lesion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239447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>
                <a:solidFill>
                  <a:schemeClr val="accent5">
                    <a:lumMod val="75000"/>
                  </a:schemeClr>
                </a:solidFill>
              </a:rPr>
              <a:t>Case (6)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dirty="0"/>
              <a:t>31 y/o </a:t>
            </a:r>
            <a:r>
              <a:rPr lang="en-US" sz="3200" dirty="0" smtClean="0"/>
              <a:t>female patient </a:t>
            </a:r>
            <a:r>
              <a:rPr lang="en-US" sz="3200" dirty="0"/>
              <a:t>came to ER with high grade fever, right flank pain and vomiting. In addition, she has urinary frequency since 3 days.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221358"/>
            <a:ext cx="4762500" cy="336902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096000" y="3221358"/>
            <a:ext cx="6096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dirty="0"/>
              <a:t>What is the most likely diagnosis?</a:t>
            </a:r>
          </a:p>
          <a:p>
            <a:endParaRPr lang="en-US" sz="2800" dirty="0"/>
          </a:p>
          <a:p>
            <a:r>
              <a:rPr lang="en-US" sz="2800" dirty="0"/>
              <a:t>A- renal carcinoma</a:t>
            </a:r>
          </a:p>
          <a:p>
            <a:r>
              <a:rPr lang="en-US" sz="2800" dirty="0">
                <a:solidFill>
                  <a:srgbClr val="C00000"/>
                </a:solidFill>
              </a:rPr>
              <a:t>B- pyelonephritis</a:t>
            </a:r>
          </a:p>
          <a:p>
            <a:r>
              <a:rPr lang="en-US" sz="2800" dirty="0"/>
              <a:t>C- type I cyst</a:t>
            </a:r>
          </a:p>
          <a:p>
            <a:r>
              <a:rPr lang="en-US" sz="2800" dirty="0"/>
              <a:t>D- traumatic lesion</a:t>
            </a:r>
          </a:p>
        </p:txBody>
      </p:sp>
    </p:spTree>
    <p:extLst>
      <p:ext uri="{BB962C8B-B14F-4D97-AF65-F5344CB8AC3E}">
        <p14:creationId xmlns:p14="http://schemas.microsoft.com/office/powerpoint/2010/main" val="806116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>
                <a:solidFill>
                  <a:schemeClr val="accent5">
                    <a:lumMod val="75000"/>
                  </a:schemeClr>
                </a:solidFill>
              </a:rPr>
              <a:t>Case (7)</a:t>
            </a:r>
            <a:endParaRPr lang="en-US" sz="5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dirty="0" smtClean="0"/>
              <a:t>76 y/o male </a:t>
            </a:r>
            <a:r>
              <a:rPr lang="en-US" sz="3200" dirty="0"/>
              <a:t>patient presented with </a:t>
            </a:r>
            <a:r>
              <a:rPr lang="en-US" sz="3200" dirty="0" smtClean="0"/>
              <a:t>painless hematuria </a:t>
            </a:r>
            <a:r>
              <a:rPr lang="en-US" sz="3200" dirty="0"/>
              <a:t>and weight loss.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857606"/>
            <a:ext cx="5276910" cy="345429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383400" y="2857606"/>
            <a:ext cx="49704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How do you describe this lesion?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453284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>
                <a:solidFill>
                  <a:schemeClr val="accent5">
                    <a:lumMod val="75000"/>
                  </a:schemeClr>
                </a:solidFill>
              </a:rPr>
              <a:t>Case (7)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dirty="0"/>
              <a:t>76 y/o </a:t>
            </a:r>
            <a:r>
              <a:rPr lang="en-US" sz="3200" dirty="0" smtClean="0"/>
              <a:t>smoker male </a:t>
            </a:r>
            <a:r>
              <a:rPr lang="en-US" sz="3200" dirty="0"/>
              <a:t>patient presented with painless hematuria and weight loss.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861265"/>
            <a:ext cx="5273497" cy="345063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487064" y="3088257"/>
            <a:ext cx="5090176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What is the most likely diagnosis?</a:t>
            </a:r>
          </a:p>
          <a:p>
            <a:endParaRPr lang="en-US" sz="2800" dirty="0"/>
          </a:p>
          <a:p>
            <a:r>
              <a:rPr lang="en-US" sz="2800" dirty="0" smtClean="0"/>
              <a:t>A- pyelonephritis</a:t>
            </a:r>
          </a:p>
          <a:p>
            <a:r>
              <a:rPr lang="en-US" sz="2800" dirty="0" smtClean="0"/>
              <a:t>B- renal adenocarcinoma</a:t>
            </a:r>
          </a:p>
          <a:p>
            <a:r>
              <a:rPr lang="en-US" sz="2800" dirty="0" smtClean="0"/>
              <a:t>C- transitional cell carcinoma</a:t>
            </a:r>
          </a:p>
          <a:p>
            <a:r>
              <a:rPr lang="en-US" sz="2800" dirty="0" smtClean="0"/>
              <a:t>D- </a:t>
            </a:r>
            <a:r>
              <a:rPr lang="en-US" sz="2800" dirty="0" err="1" smtClean="0"/>
              <a:t>angiomyolipoma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380115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37964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 dirty="0" smtClean="0">
                <a:solidFill>
                  <a:schemeClr val="accent5">
                    <a:lumMod val="75000"/>
                  </a:schemeClr>
                </a:solidFill>
              </a:rPr>
              <a:t>CASE (1)</a:t>
            </a:r>
            <a:endParaRPr lang="en-US" sz="5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55305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 smtClean="0"/>
              <a:t>Young Adult presented with right loin pain and microscopic hematuria. Ultrasound Exam was performed.</a:t>
            </a:r>
          </a:p>
          <a:p>
            <a:pPr marL="0" indent="0">
              <a:buNone/>
            </a:pPr>
            <a:r>
              <a:rPr lang="en-US" sz="3200" dirty="0" smtClean="0"/>
              <a:t>Which of the following is the likely finding?</a:t>
            </a:r>
            <a:endParaRPr lang="en-US" sz="3200" dirty="0"/>
          </a:p>
        </p:txBody>
      </p:sp>
      <p:sp>
        <p:nvSpPr>
          <p:cNvPr id="5" name="Rectangle 4"/>
          <p:cNvSpPr/>
          <p:nvPr/>
        </p:nvSpPr>
        <p:spPr>
          <a:xfrm>
            <a:off x="5791200" y="3627776"/>
            <a:ext cx="6096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dirty="0" smtClean="0"/>
              <a:t>a- </a:t>
            </a:r>
            <a:r>
              <a:rPr lang="en-US" sz="2800" dirty="0" err="1" smtClean="0"/>
              <a:t>Hydronephrosis</a:t>
            </a:r>
            <a:endParaRPr lang="en-US" sz="2800" dirty="0" smtClean="0"/>
          </a:p>
          <a:p>
            <a:r>
              <a:rPr lang="en-US" sz="2800" dirty="0" smtClean="0">
                <a:solidFill>
                  <a:srgbClr val="C00000"/>
                </a:solidFill>
              </a:rPr>
              <a:t>b- Normal</a:t>
            </a:r>
          </a:p>
          <a:p>
            <a:r>
              <a:rPr lang="en-US" sz="2800" dirty="0" smtClean="0"/>
              <a:t>c- Renal mass</a:t>
            </a:r>
          </a:p>
          <a:p>
            <a:r>
              <a:rPr lang="en-US" sz="2800" dirty="0" smtClean="0"/>
              <a:t>d- Upper pole renal stone</a:t>
            </a:r>
            <a:endParaRPr lang="en-US" sz="2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363978"/>
            <a:ext cx="4855625" cy="3123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401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>
                <a:solidFill>
                  <a:schemeClr val="accent5">
                    <a:lumMod val="75000"/>
                  </a:schemeClr>
                </a:solidFill>
              </a:rPr>
              <a:t>Case (7)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76 y/o male patient presented with painless hematuria and weight loss.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861265"/>
            <a:ext cx="5273497" cy="345063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458309" y="3069422"/>
            <a:ext cx="561292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What is the most likely diagnosis?</a:t>
            </a:r>
          </a:p>
          <a:p>
            <a:endParaRPr lang="en-US" sz="2800" dirty="0"/>
          </a:p>
          <a:p>
            <a:r>
              <a:rPr lang="en-US" sz="2800" dirty="0"/>
              <a:t>A- pyelonephritis</a:t>
            </a:r>
          </a:p>
          <a:p>
            <a:r>
              <a:rPr lang="en-US" sz="2800" dirty="0">
                <a:solidFill>
                  <a:srgbClr val="C00000"/>
                </a:solidFill>
              </a:rPr>
              <a:t>B- renal </a:t>
            </a:r>
            <a:r>
              <a:rPr lang="en-US" sz="2800" dirty="0" smtClean="0">
                <a:solidFill>
                  <a:srgbClr val="C00000"/>
                </a:solidFill>
              </a:rPr>
              <a:t>adenocarcinoma</a:t>
            </a:r>
            <a:endParaRPr lang="en-US" sz="2800" dirty="0">
              <a:solidFill>
                <a:srgbClr val="C00000"/>
              </a:solidFill>
            </a:endParaRPr>
          </a:p>
          <a:p>
            <a:r>
              <a:rPr lang="en-US" sz="2800" dirty="0"/>
              <a:t>C- transitional cell carcinoma</a:t>
            </a:r>
          </a:p>
          <a:p>
            <a:r>
              <a:rPr lang="en-US" sz="2800" dirty="0"/>
              <a:t>D- </a:t>
            </a:r>
            <a:r>
              <a:rPr lang="en-US" sz="2800" dirty="0" err="1" smtClean="0"/>
              <a:t>angiomyolipoma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379895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>
                <a:solidFill>
                  <a:schemeClr val="accent5">
                    <a:lumMod val="75000"/>
                  </a:schemeClr>
                </a:solidFill>
              </a:rPr>
              <a:t>Case (8)</a:t>
            </a:r>
            <a:endParaRPr lang="en-US" sz="5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 smtClean="0"/>
              <a:t>81 y/o female diabetic patient came to clinic with general fatigue, itching, loss of appetite and easy bruising. Initial lab works show a creatinine level of 180 </a:t>
            </a:r>
            <a:r>
              <a:rPr lang="en-US" sz="3200" dirty="0" err="1" smtClean="0"/>
              <a:t>Umol</a:t>
            </a:r>
            <a:r>
              <a:rPr lang="en-US" sz="3200" dirty="0" smtClean="0"/>
              <a:t>/L.</a:t>
            </a:r>
            <a:endParaRPr lang="en-US" sz="3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571875"/>
            <a:ext cx="5076825" cy="313825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159323" y="6176963"/>
            <a:ext cx="6367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7 cm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081844" y="3457575"/>
            <a:ext cx="5271956" cy="3108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What does US show?</a:t>
            </a:r>
          </a:p>
          <a:p>
            <a:endParaRPr lang="en-US" sz="2800" dirty="0"/>
          </a:p>
          <a:p>
            <a:r>
              <a:rPr lang="en-US" sz="2800" dirty="0" smtClean="0"/>
              <a:t>A- normal kidney</a:t>
            </a:r>
          </a:p>
          <a:p>
            <a:r>
              <a:rPr lang="en-US" sz="2800" dirty="0" smtClean="0"/>
              <a:t>B- </a:t>
            </a:r>
            <a:r>
              <a:rPr lang="en-US" sz="2800" dirty="0" err="1" smtClean="0"/>
              <a:t>hypoechogenic</a:t>
            </a:r>
            <a:r>
              <a:rPr lang="en-US" sz="2800" dirty="0" smtClean="0"/>
              <a:t> kidney</a:t>
            </a:r>
          </a:p>
          <a:p>
            <a:r>
              <a:rPr lang="en-US" sz="2800" dirty="0" smtClean="0"/>
              <a:t>C- atrophic undifferentiated kidney</a:t>
            </a:r>
          </a:p>
          <a:p>
            <a:r>
              <a:rPr lang="en-US" sz="2800" dirty="0" smtClean="0"/>
              <a:t>D- atrophic kidney with normal </a:t>
            </a:r>
          </a:p>
          <a:p>
            <a:r>
              <a:rPr lang="en-US" sz="2800" dirty="0" err="1" smtClean="0"/>
              <a:t>cortico</a:t>
            </a:r>
            <a:r>
              <a:rPr lang="en-US" sz="2800" dirty="0" smtClean="0"/>
              <a:t>-medullary differentiation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876749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>
                <a:solidFill>
                  <a:schemeClr val="accent5">
                    <a:lumMod val="75000"/>
                  </a:schemeClr>
                </a:solidFill>
              </a:rPr>
              <a:t>Case (8)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dirty="0"/>
              <a:t>81 y/o female diabetic patient came to clinic with </a:t>
            </a:r>
            <a:r>
              <a:rPr lang="en-US" sz="3200" dirty="0" smtClean="0"/>
              <a:t>general </a:t>
            </a:r>
            <a:r>
              <a:rPr lang="en-US" sz="3200" dirty="0"/>
              <a:t>fatigue, itching, loss of appetite and easy bruising. Initial lab works show a creatinine level of 180 </a:t>
            </a:r>
            <a:r>
              <a:rPr lang="en-US" sz="3200" dirty="0" err="1"/>
              <a:t>Umol</a:t>
            </a:r>
            <a:r>
              <a:rPr lang="en-US" sz="3200" dirty="0"/>
              <a:t>/L.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486150"/>
            <a:ext cx="5063307" cy="316865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096000" y="3486150"/>
            <a:ext cx="6096000" cy="310854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dirty="0"/>
              <a:t>What does US show?</a:t>
            </a:r>
          </a:p>
          <a:p>
            <a:endParaRPr lang="en-US" sz="2800" dirty="0"/>
          </a:p>
          <a:p>
            <a:r>
              <a:rPr lang="en-US" sz="2800" dirty="0"/>
              <a:t>A- normal kidney</a:t>
            </a:r>
          </a:p>
          <a:p>
            <a:r>
              <a:rPr lang="en-US" sz="2800" dirty="0"/>
              <a:t>B- </a:t>
            </a:r>
            <a:r>
              <a:rPr lang="en-US" sz="2800" dirty="0" err="1"/>
              <a:t>hypoechogenic</a:t>
            </a:r>
            <a:r>
              <a:rPr lang="en-US" sz="2800" dirty="0"/>
              <a:t> kidney</a:t>
            </a:r>
          </a:p>
          <a:p>
            <a:r>
              <a:rPr lang="en-US" sz="2800" dirty="0">
                <a:solidFill>
                  <a:srgbClr val="C00000"/>
                </a:solidFill>
              </a:rPr>
              <a:t>C- atrophic undifferentiated kidney</a:t>
            </a:r>
          </a:p>
          <a:p>
            <a:r>
              <a:rPr lang="en-US" sz="2800" dirty="0"/>
              <a:t>D- atrophic kidney with normal </a:t>
            </a:r>
          </a:p>
          <a:p>
            <a:r>
              <a:rPr lang="en-US" sz="2800" dirty="0" err="1"/>
              <a:t>cortico</a:t>
            </a:r>
            <a:r>
              <a:rPr lang="en-US" sz="2800" dirty="0"/>
              <a:t>-medullary differentiation</a:t>
            </a:r>
          </a:p>
        </p:txBody>
      </p:sp>
      <p:sp>
        <p:nvSpPr>
          <p:cNvPr id="6" name="Rectangle 5"/>
          <p:cNvSpPr/>
          <p:nvPr/>
        </p:nvSpPr>
        <p:spPr>
          <a:xfrm>
            <a:off x="5043684" y="6127234"/>
            <a:ext cx="6367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7 cm</a:t>
            </a:r>
          </a:p>
        </p:txBody>
      </p:sp>
    </p:spTree>
    <p:extLst>
      <p:ext uri="{BB962C8B-B14F-4D97-AF65-F5344CB8AC3E}">
        <p14:creationId xmlns:p14="http://schemas.microsoft.com/office/powerpoint/2010/main" val="92060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004" y="2129576"/>
            <a:ext cx="5175849" cy="2816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769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>
                <a:solidFill>
                  <a:schemeClr val="accent5">
                    <a:lumMod val="75000"/>
                  </a:schemeClr>
                </a:solidFill>
              </a:rPr>
              <a:t>Case (9)</a:t>
            </a:r>
            <a:endParaRPr lang="en-US" sz="5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 smtClean="0"/>
              <a:t>67 y/o male patient came to ER with worsening hematuria.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472891"/>
            <a:ext cx="2940170" cy="417790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157933" y="2523966"/>
            <a:ext cx="3312125" cy="29546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What is this exam?</a:t>
            </a:r>
          </a:p>
          <a:p>
            <a:endParaRPr lang="en-US" sz="2800" dirty="0"/>
          </a:p>
          <a:p>
            <a:r>
              <a:rPr lang="en-US" sz="2800" dirty="0" smtClean="0"/>
              <a:t>A- KUB</a:t>
            </a:r>
          </a:p>
          <a:p>
            <a:r>
              <a:rPr lang="en-US" sz="2800" dirty="0" smtClean="0"/>
              <a:t>B- IVP</a:t>
            </a:r>
          </a:p>
          <a:p>
            <a:r>
              <a:rPr lang="en-US" sz="2800" dirty="0" smtClean="0"/>
              <a:t>C- CT: coronal section</a:t>
            </a:r>
          </a:p>
          <a:p>
            <a:r>
              <a:rPr lang="en-US" sz="2800" dirty="0" smtClean="0"/>
              <a:t>D- </a:t>
            </a:r>
            <a:r>
              <a:rPr lang="en-US" sz="2800" dirty="0" err="1" smtClean="0"/>
              <a:t>scintigraphy</a:t>
            </a:r>
            <a:endParaRPr lang="en-US" sz="2800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3127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>
                <a:solidFill>
                  <a:schemeClr val="accent5">
                    <a:lumMod val="75000"/>
                  </a:schemeClr>
                </a:solidFill>
              </a:rPr>
              <a:t>Case (9)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67 y/o male patient came to ER with worsening hematuria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479626"/>
            <a:ext cx="2938527" cy="417612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014159" y="2479626"/>
            <a:ext cx="404291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What is this exam?</a:t>
            </a:r>
          </a:p>
          <a:p>
            <a:endParaRPr lang="en-US" sz="2800" dirty="0"/>
          </a:p>
          <a:p>
            <a:r>
              <a:rPr lang="en-US" sz="2800" dirty="0"/>
              <a:t>A- KUB</a:t>
            </a:r>
          </a:p>
          <a:p>
            <a:r>
              <a:rPr lang="en-US" sz="2800" dirty="0">
                <a:solidFill>
                  <a:srgbClr val="C00000"/>
                </a:solidFill>
              </a:rPr>
              <a:t>B- IVP</a:t>
            </a:r>
          </a:p>
          <a:p>
            <a:r>
              <a:rPr lang="en-US" sz="2800" dirty="0"/>
              <a:t>C- </a:t>
            </a:r>
            <a:r>
              <a:rPr lang="en-US" sz="2800" dirty="0" smtClean="0"/>
              <a:t>CT: coronal section</a:t>
            </a:r>
            <a:endParaRPr lang="en-US" sz="2800" dirty="0"/>
          </a:p>
          <a:p>
            <a:r>
              <a:rPr lang="en-US" sz="2800" dirty="0"/>
              <a:t>D- </a:t>
            </a:r>
            <a:r>
              <a:rPr lang="en-US" sz="2800" dirty="0" err="1"/>
              <a:t>scintigraphy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848710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>
                <a:solidFill>
                  <a:schemeClr val="accent5">
                    <a:lumMod val="75000"/>
                  </a:schemeClr>
                </a:solidFill>
              </a:rPr>
              <a:t>Case (9)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dirty="0"/>
              <a:t>67 y/o male patient came to ER with worsening hematuria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445120"/>
            <a:ext cx="2938527" cy="417612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347713" y="2760453"/>
            <a:ext cx="5073120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What is the major finding?</a:t>
            </a:r>
          </a:p>
          <a:p>
            <a:endParaRPr lang="en-US" sz="2800" dirty="0"/>
          </a:p>
          <a:p>
            <a:r>
              <a:rPr lang="en-US" sz="2800" dirty="0" smtClean="0"/>
              <a:t>A- normal</a:t>
            </a:r>
          </a:p>
          <a:p>
            <a:r>
              <a:rPr lang="en-US" sz="2800" dirty="0" smtClean="0"/>
              <a:t>B- left </a:t>
            </a:r>
            <a:r>
              <a:rPr lang="en-US" sz="2800" dirty="0" err="1" smtClean="0"/>
              <a:t>pelvicalicial</a:t>
            </a:r>
            <a:r>
              <a:rPr lang="en-US" sz="2800" dirty="0" smtClean="0"/>
              <a:t> dilatation</a:t>
            </a:r>
          </a:p>
          <a:p>
            <a:r>
              <a:rPr lang="en-US" sz="2800" dirty="0" smtClean="0"/>
              <a:t>C- right ureteral dilatation</a:t>
            </a:r>
          </a:p>
          <a:p>
            <a:r>
              <a:rPr lang="en-US" sz="2800" dirty="0" smtClean="0"/>
              <a:t>D- filling defect in urinary bladder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754057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>
                <a:solidFill>
                  <a:schemeClr val="accent5">
                    <a:lumMod val="75000"/>
                  </a:schemeClr>
                </a:solidFill>
              </a:rPr>
              <a:t>Case (9)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dirty="0"/>
              <a:t>67 y/o male patient came to ER with worsening hematuria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479626"/>
            <a:ext cx="2938527" cy="417612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203939" y="2662466"/>
            <a:ext cx="6096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dirty="0"/>
              <a:t>What is the major finding?</a:t>
            </a:r>
          </a:p>
          <a:p>
            <a:endParaRPr lang="en-US" sz="2800" dirty="0"/>
          </a:p>
          <a:p>
            <a:r>
              <a:rPr lang="en-US" sz="2800" dirty="0"/>
              <a:t>A- normal</a:t>
            </a:r>
          </a:p>
          <a:p>
            <a:r>
              <a:rPr lang="en-US" sz="2800" dirty="0"/>
              <a:t>B- left </a:t>
            </a:r>
            <a:r>
              <a:rPr lang="en-US" sz="2800" dirty="0" err="1"/>
              <a:t>pelvicalicial</a:t>
            </a:r>
            <a:r>
              <a:rPr lang="en-US" sz="2800" dirty="0"/>
              <a:t> dilatation</a:t>
            </a:r>
          </a:p>
          <a:p>
            <a:r>
              <a:rPr lang="en-US" sz="2800" dirty="0"/>
              <a:t>C- right ureteral </a:t>
            </a:r>
            <a:r>
              <a:rPr lang="en-US" sz="2800" dirty="0" smtClean="0"/>
              <a:t>dilatation</a:t>
            </a:r>
            <a:endParaRPr lang="en-US" sz="2800" dirty="0"/>
          </a:p>
          <a:p>
            <a:r>
              <a:rPr lang="en-US" sz="2800" dirty="0">
                <a:solidFill>
                  <a:srgbClr val="C00000"/>
                </a:solidFill>
              </a:rPr>
              <a:t>D- filling defect in urinary bladder</a:t>
            </a:r>
          </a:p>
        </p:txBody>
      </p:sp>
    </p:spTree>
    <p:extLst>
      <p:ext uri="{BB962C8B-B14F-4D97-AF65-F5344CB8AC3E}">
        <p14:creationId xmlns:p14="http://schemas.microsoft.com/office/powerpoint/2010/main" val="251639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2335" y="1418743"/>
            <a:ext cx="3761220" cy="4097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092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Case (10)</a:t>
            </a:r>
            <a:endParaRPr 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 smtClean="0"/>
              <a:t>73 y/o female came with painless hematuria &amp; general fatigue 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607815"/>
            <a:ext cx="4272335" cy="382381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43563" y="2662466"/>
            <a:ext cx="4181658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What is the major finding?</a:t>
            </a:r>
          </a:p>
          <a:p>
            <a:endParaRPr lang="en-US" sz="2800" dirty="0"/>
          </a:p>
          <a:p>
            <a:r>
              <a:rPr lang="en-US" sz="2800" dirty="0" smtClean="0"/>
              <a:t>A- </a:t>
            </a:r>
            <a:r>
              <a:rPr lang="en-US" sz="2800" dirty="0" err="1" smtClean="0"/>
              <a:t>Bosniak</a:t>
            </a:r>
            <a:r>
              <a:rPr lang="en-US" sz="2800" dirty="0" smtClean="0"/>
              <a:t> type II renal cyst</a:t>
            </a:r>
          </a:p>
          <a:p>
            <a:r>
              <a:rPr lang="en-US" sz="2800" dirty="0" smtClean="0"/>
              <a:t>B- malignant tumor</a:t>
            </a:r>
          </a:p>
          <a:p>
            <a:r>
              <a:rPr lang="en-US" sz="2800" dirty="0" smtClean="0"/>
              <a:t>C- focus of pyelonephritis</a:t>
            </a:r>
          </a:p>
          <a:p>
            <a:r>
              <a:rPr lang="en-US" sz="2800" dirty="0" smtClean="0"/>
              <a:t>D- normal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0712323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>
                <a:solidFill>
                  <a:schemeClr val="accent5">
                    <a:lumMod val="75000"/>
                  </a:schemeClr>
                </a:solidFill>
              </a:rPr>
              <a:t>Case (2)</a:t>
            </a:r>
            <a:endParaRPr lang="en-US" sz="5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 smtClean="0"/>
              <a:t>Young Adult presented with right loin pain. Ultrasound Exam was performed.</a:t>
            </a:r>
          </a:p>
          <a:p>
            <a:pPr marL="0" indent="0">
              <a:buNone/>
            </a:pPr>
            <a:r>
              <a:rPr lang="en-US" sz="3200" dirty="0" smtClean="0"/>
              <a:t>Which of the following is the likely finding? 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357563"/>
            <a:ext cx="5088467" cy="350043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096000" y="3590835"/>
            <a:ext cx="6096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dirty="0" smtClean="0"/>
              <a:t>a- Normal</a:t>
            </a:r>
          </a:p>
          <a:p>
            <a:r>
              <a:rPr lang="en-US" sz="2800" dirty="0" smtClean="0"/>
              <a:t>b- </a:t>
            </a:r>
            <a:r>
              <a:rPr lang="en-US" sz="2800" dirty="0" err="1" smtClean="0"/>
              <a:t>Hydronephrosis</a:t>
            </a:r>
            <a:endParaRPr lang="en-US" sz="2800" dirty="0" smtClean="0"/>
          </a:p>
          <a:p>
            <a:r>
              <a:rPr lang="en-US" sz="2800" dirty="0" smtClean="0"/>
              <a:t>c- Renal cyst</a:t>
            </a:r>
          </a:p>
          <a:p>
            <a:r>
              <a:rPr lang="en-US" sz="2800" dirty="0" smtClean="0"/>
              <a:t>d- Lower pole renal stone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87994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Case (10)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dirty="0"/>
              <a:t>73 y/o female came with painless hematuria &amp; general fatigue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603588"/>
            <a:ext cx="4267570" cy="382252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605463" y="2662466"/>
            <a:ext cx="489585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What is the major finding?</a:t>
            </a:r>
          </a:p>
          <a:p>
            <a:endParaRPr lang="en-US" sz="2800" dirty="0"/>
          </a:p>
          <a:p>
            <a:r>
              <a:rPr lang="en-US" sz="2800" dirty="0"/>
              <a:t>A- </a:t>
            </a:r>
            <a:r>
              <a:rPr lang="en-US" sz="2800" dirty="0" err="1"/>
              <a:t>Bosniak</a:t>
            </a:r>
            <a:r>
              <a:rPr lang="en-US" sz="2800" dirty="0"/>
              <a:t> type II renal cyst</a:t>
            </a:r>
          </a:p>
          <a:p>
            <a:r>
              <a:rPr lang="en-US" sz="2800" dirty="0">
                <a:solidFill>
                  <a:srgbClr val="C00000"/>
                </a:solidFill>
              </a:rPr>
              <a:t>B- malignant tumor</a:t>
            </a:r>
          </a:p>
          <a:p>
            <a:r>
              <a:rPr lang="en-US" sz="2800" dirty="0"/>
              <a:t>C- focus of pyelonephritis</a:t>
            </a:r>
          </a:p>
          <a:p>
            <a:r>
              <a:rPr lang="en-US" sz="2800" dirty="0"/>
              <a:t>D- normal</a:t>
            </a:r>
          </a:p>
        </p:txBody>
      </p:sp>
    </p:spTree>
    <p:extLst>
      <p:ext uri="{BB962C8B-B14F-4D97-AF65-F5344CB8AC3E}">
        <p14:creationId xmlns:p14="http://schemas.microsoft.com/office/powerpoint/2010/main" val="345966748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Case (10)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dirty="0"/>
              <a:t>73 y/o female came with painless hematuria &amp; general fatigue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603588"/>
            <a:ext cx="4267570" cy="382252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291895" y="2714626"/>
            <a:ext cx="566661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What other secondary finding do you observe?</a:t>
            </a:r>
          </a:p>
          <a:p>
            <a:endParaRPr lang="en-US" sz="2800" dirty="0"/>
          </a:p>
          <a:p>
            <a:r>
              <a:rPr lang="en-US" sz="2800" dirty="0" smtClean="0"/>
              <a:t>A- </a:t>
            </a:r>
            <a:r>
              <a:rPr lang="en-US" sz="2800" dirty="0" err="1" smtClean="0"/>
              <a:t>perirenal</a:t>
            </a:r>
            <a:r>
              <a:rPr lang="en-US" sz="2800" dirty="0" smtClean="0"/>
              <a:t> hemorrhage </a:t>
            </a:r>
          </a:p>
          <a:p>
            <a:r>
              <a:rPr lang="en-US" sz="2800" dirty="0" smtClean="0"/>
              <a:t>B- mass effect on pancreas</a:t>
            </a:r>
          </a:p>
          <a:p>
            <a:r>
              <a:rPr lang="en-US" sz="2800" dirty="0" smtClean="0"/>
              <a:t>C- renal vein filling defect</a:t>
            </a:r>
          </a:p>
          <a:p>
            <a:r>
              <a:rPr lang="en-US" sz="2800" dirty="0" smtClean="0"/>
              <a:t>D- </a:t>
            </a:r>
            <a:r>
              <a:rPr lang="en-US" sz="2800" dirty="0" err="1" smtClean="0"/>
              <a:t>pelvicalicial</a:t>
            </a:r>
            <a:r>
              <a:rPr lang="en-US" sz="2800" dirty="0" smtClean="0"/>
              <a:t> dilatation</a:t>
            </a:r>
          </a:p>
        </p:txBody>
      </p:sp>
    </p:spTree>
    <p:extLst>
      <p:ext uri="{BB962C8B-B14F-4D97-AF65-F5344CB8AC3E}">
        <p14:creationId xmlns:p14="http://schemas.microsoft.com/office/powerpoint/2010/main" val="342414298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Case (10)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dirty="0"/>
              <a:t>73 y/o female came with painless hematuria &amp; general fatigue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549651"/>
            <a:ext cx="4267570" cy="382252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319713" y="2678239"/>
            <a:ext cx="5681662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What other secondary finding do you observe?</a:t>
            </a:r>
          </a:p>
          <a:p>
            <a:endParaRPr lang="en-US" sz="2800" dirty="0"/>
          </a:p>
          <a:p>
            <a:r>
              <a:rPr lang="en-US" sz="2800" dirty="0"/>
              <a:t>A- </a:t>
            </a:r>
            <a:r>
              <a:rPr lang="en-US" sz="2800" dirty="0" err="1"/>
              <a:t>perirenal</a:t>
            </a:r>
            <a:r>
              <a:rPr lang="en-US" sz="2800" dirty="0"/>
              <a:t> hemorrhage </a:t>
            </a:r>
          </a:p>
          <a:p>
            <a:r>
              <a:rPr lang="en-US" sz="2800" dirty="0"/>
              <a:t>B- mass effect on pancreas</a:t>
            </a:r>
          </a:p>
          <a:p>
            <a:r>
              <a:rPr lang="en-US" sz="2800" dirty="0">
                <a:solidFill>
                  <a:srgbClr val="C00000"/>
                </a:solidFill>
              </a:rPr>
              <a:t>C- renal vein filling defect</a:t>
            </a:r>
          </a:p>
          <a:p>
            <a:r>
              <a:rPr lang="en-US" sz="2800" dirty="0"/>
              <a:t>D- </a:t>
            </a:r>
            <a:r>
              <a:rPr lang="en-US" sz="2800" dirty="0" err="1"/>
              <a:t>pelvicalicial</a:t>
            </a:r>
            <a:r>
              <a:rPr lang="en-US" sz="2800" dirty="0"/>
              <a:t> dilatation</a:t>
            </a:r>
          </a:p>
        </p:txBody>
      </p:sp>
    </p:spTree>
    <p:extLst>
      <p:ext uri="{BB962C8B-B14F-4D97-AF65-F5344CB8AC3E}">
        <p14:creationId xmlns:p14="http://schemas.microsoft.com/office/powerpoint/2010/main" val="3122168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Case (11)</a:t>
            </a:r>
            <a:endParaRPr 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 smtClean="0"/>
              <a:t>Middle aged diabetic male patient came to ER with a history </a:t>
            </a:r>
            <a:r>
              <a:rPr lang="en-US" sz="3200" dirty="0"/>
              <a:t>of worsening fever and right abdominal pain since 2 weeks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200141"/>
            <a:ext cx="5252311" cy="365785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95622" y="3200141"/>
            <a:ext cx="519321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How do you describe the lesion in right kidney?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24416898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Case (11)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797050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sz="3200" dirty="0"/>
              <a:t>Middle aged diabetic male patient came to ER with </a:t>
            </a:r>
            <a:r>
              <a:rPr lang="en-US" sz="3200" dirty="0" smtClean="0"/>
              <a:t>a history </a:t>
            </a:r>
            <a:r>
              <a:rPr lang="en-US" sz="3200" dirty="0"/>
              <a:t>of </a:t>
            </a:r>
            <a:r>
              <a:rPr lang="en-US" sz="3200" dirty="0" smtClean="0"/>
              <a:t>worsening fever </a:t>
            </a:r>
            <a:r>
              <a:rPr lang="en-US" sz="3200" dirty="0"/>
              <a:t>and right abdominal </a:t>
            </a:r>
            <a:r>
              <a:rPr lang="en-US" sz="3200" dirty="0" smtClean="0"/>
              <a:t>pain since 2 weeks</a:t>
            </a:r>
            <a:endParaRPr lang="en-US" sz="3200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193986"/>
            <a:ext cx="5249111" cy="366401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543675" y="3193986"/>
            <a:ext cx="395763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What is the most likely diagnosis in the right kidney?</a:t>
            </a:r>
          </a:p>
          <a:p>
            <a:endParaRPr lang="en-US" sz="2800" dirty="0"/>
          </a:p>
          <a:p>
            <a:r>
              <a:rPr lang="en-US" sz="2800" dirty="0" smtClean="0"/>
              <a:t>A- pyelonephritis</a:t>
            </a:r>
          </a:p>
          <a:p>
            <a:r>
              <a:rPr lang="en-US" sz="2800" dirty="0" smtClean="0"/>
              <a:t>B- renal abscess</a:t>
            </a:r>
          </a:p>
          <a:p>
            <a:r>
              <a:rPr lang="en-US" sz="2800" dirty="0" smtClean="0"/>
              <a:t>C- simple cyst</a:t>
            </a:r>
          </a:p>
          <a:p>
            <a:r>
              <a:rPr lang="en-US" sz="2800" dirty="0" smtClean="0"/>
              <a:t>D- </a:t>
            </a:r>
            <a:r>
              <a:rPr lang="en-US" sz="2800" dirty="0" err="1" smtClean="0"/>
              <a:t>pelvicalicial</a:t>
            </a:r>
            <a:r>
              <a:rPr lang="en-US" sz="2800" dirty="0" smtClean="0"/>
              <a:t> dilatation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59798318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Case (11)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dirty="0"/>
              <a:t>Middle aged diabetic male patient came to ER with </a:t>
            </a:r>
            <a:r>
              <a:rPr lang="en-US" sz="3200" dirty="0" smtClean="0"/>
              <a:t>a history </a:t>
            </a:r>
            <a:r>
              <a:rPr lang="en-US" sz="3200" dirty="0"/>
              <a:t>of worsening fever and right abdominal pain since 2 weeks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193986"/>
            <a:ext cx="5249111" cy="366401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570286" y="3187572"/>
            <a:ext cx="4300539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What is the most likely diagnosis in the right kidney?</a:t>
            </a:r>
          </a:p>
          <a:p>
            <a:endParaRPr lang="en-US" sz="2800" dirty="0"/>
          </a:p>
          <a:p>
            <a:r>
              <a:rPr lang="en-US" sz="2800" dirty="0"/>
              <a:t>A- pyelonephritis</a:t>
            </a:r>
          </a:p>
          <a:p>
            <a:r>
              <a:rPr lang="en-US" sz="2800" dirty="0">
                <a:solidFill>
                  <a:srgbClr val="C00000"/>
                </a:solidFill>
              </a:rPr>
              <a:t>B- renal abscess</a:t>
            </a:r>
          </a:p>
          <a:p>
            <a:r>
              <a:rPr lang="en-US" sz="2800" dirty="0"/>
              <a:t>C- simple cyst</a:t>
            </a:r>
          </a:p>
          <a:p>
            <a:r>
              <a:rPr lang="en-US" sz="2800" dirty="0"/>
              <a:t>D- </a:t>
            </a:r>
            <a:r>
              <a:rPr lang="en-US" sz="2800" dirty="0" err="1"/>
              <a:t>pelvicalicial</a:t>
            </a:r>
            <a:r>
              <a:rPr lang="en-US" sz="2800" dirty="0"/>
              <a:t> dilatation</a:t>
            </a:r>
          </a:p>
        </p:txBody>
      </p:sp>
    </p:spTree>
    <p:extLst>
      <p:ext uri="{BB962C8B-B14F-4D97-AF65-F5344CB8AC3E}">
        <p14:creationId xmlns:p14="http://schemas.microsoft.com/office/powerpoint/2010/main" val="380685204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dirty="0" smtClean="0"/>
              <a:t>The first preliminary imaging modality in emergency department for a renal colic patient to generally assess renal stones is one of the following: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A- Intravenous urography (IVU)</a:t>
            </a:r>
          </a:p>
          <a:p>
            <a:pPr marL="0" indent="0">
              <a:buNone/>
            </a:pPr>
            <a:r>
              <a:rPr lang="en-US" dirty="0" smtClean="0"/>
              <a:t>B- Plain X-ray (KUB)</a:t>
            </a:r>
          </a:p>
          <a:p>
            <a:pPr marL="0" indent="0">
              <a:buNone/>
            </a:pPr>
            <a:r>
              <a:rPr lang="en-US" dirty="0" smtClean="0"/>
              <a:t>C- CT scan</a:t>
            </a:r>
          </a:p>
          <a:p>
            <a:pPr marL="0" indent="0">
              <a:buNone/>
            </a:pPr>
            <a:r>
              <a:rPr lang="en-US" dirty="0" smtClean="0"/>
              <a:t>D- ultrasound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401563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dirty="0"/>
              <a:t>The first preliminary imaging modality in emergency department for a renal colic patient to generally assess renal stones is one of the following: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A- Intravenous urography (IVU)</a:t>
            </a:r>
          </a:p>
          <a:p>
            <a:pPr marL="0" indent="0">
              <a:buNone/>
            </a:pPr>
            <a:r>
              <a:rPr lang="en-US" dirty="0">
                <a:solidFill>
                  <a:srgbClr val="C00000"/>
                </a:solidFill>
              </a:rPr>
              <a:t>B- Plain X-ray (KUB)</a:t>
            </a:r>
          </a:p>
          <a:p>
            <a:pPr marL="0" indent="0">
              <a:buNone/>
            </a:pPr>
            <a:r>
              <a:rPr lang="en-US" dirty="0"/>
              <a:t>C- CT scan</a:t>
            </a:r>
          </a:p>
          <a:p>
            <a:pPr marL="0" indent="0">
              <a:buNone/>
            </a:pPr>
            <a:r>
              <a:rPr lang="en-US" dirty="0"/>
              <a:t>D- ultrasound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2559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dirty="0" smtClean="0"/>
              <a:t>One of the following is a common site of urinary stone obstruction: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A- proximal ureter</a:t>
            </a:r>
          </a:p>
          <a:p>
            <a:pPr marL="0" indent="0">
              <a:buNone/>
            </a:pPr>
            <a:r>
              <a:rPr lang="en-US" dirty="0" smtClean="0"/>
              <a:t>B- mid ureter</a:t>
            </a:r>
          </a:p>
          <a:p>
            <a:pPr marL="0" indent="0">
              <a:buNone/>
            </a:pPr>
            <a:r>
              <a:rPr lang="en-US" dirty="0" smtClean="0"/>
              <a:t>C- junction of mid-distal ureter</a:t>
            </a:r>
          </a:p>
          <a:p>
            <a:pPr marL="0" indent="0">
              <a:buNone/>
            </a:pPr>
            <a:r>
              <a:rPr lang="en-US" dirty="0" smtClean="0"/>
              <a:t>D- </a:t>
            </a:r>
            <a:r>
              <a:rPr lang="en-US" dirty="0" err="1" smtClean="0"/>
              <a:t>vesico</a:t>
            </a:r>
            <a:r>
              <a:rPr lang="en-US" dirty="0" smtClean="0"/>
              <a:t>-ureteric junction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110987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dirty="0"/>
              <a:t>One of the following is a common site of urinary stone obstruction: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A- proximal ureter</a:t>
            </a:r>
          </a:p>
          <a:p>
            <a:pPr marL="0" indent="0">
              <a:buNone/>
            </a:pPr>
            <a:r>
              <a:rPr lang="en-US" dirty="0"/>
              <a:t>B- mid ureter</a:t>
            </a:r>
          </a:p>
          <a:p>
            <a:pPr marL="0" indent="0">
              <a:buNone/>
            </a:pPr>
            <a:r>
              <a:rPr lang="en-US" dirty="0"/>
              <a:t>C- junction of mid-distal ureter</a:t>
            </a:r>
          </a:p>
          <a:p>
            <a:pPr marL="0" indent="0">
              <a:buNone/>
            </a:pPr>
            <a:r>
              <a:rPr lang="en-US" dirty="0">
                <a:solidFill>
                  <a:srgbClr val="C00000"/>
                </a:solidFill>
              </a:rPr>
              <a:t>D- </a:t>
            </a:r>
            <a:r>
              <a:rPr lang="en-US" dirty="0" err="1">
                <a:solidFill>
                  <a:srgbClr val="C00000"/>
                </a:solidFill>
              </a:rPr>
              <a:t>vesico</a:t>
            </a:r>
            <a:r>
              <a:rPr lang="en-US" dirty="0">
                <a:solidFill>
                  <a:srgbClr val="C00000"/>
                </a:solidFill>
              </a:rPr>
              <a:t>-ureteric junction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36758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>
                <a:solidFill>
                  <a:schemeClr val="accent5">
                    <a:lumMod val="75000"/>
                  </a:schemeClr>
                </a:solidFill>
              </a:rPr>
              <a:t>Case (2)</a:t>
            </a:r>
            <a:endParaRPr lang="en-US" sz="5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dirty="0" smtClean="0"/>
              <a:t>Young Adult presented with right loin pain. Ultrasound Exam was performed.</a:t>
            </a:r>
          </a:p>
          <a:p>
            <a:pPr marL="0" indent="0">
              <a:buNone/>
            </a:pPr>
            <a:r>
              <a:rPr lang="en-US" sz="3200" dirty="0" smtClean="0"/>
              <a:t>Which of the following is the likely finding?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352800"/>
            <a:ext cx="5084141" cy="35052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096000" y="3590835"/>
            <a:ext cx="6096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dirty="0" smtClean="0"/>
              <a:t>a- Normal</a:t>
            </a:r>
          </a:p>
          <a:p>
            <a:r>
              <a:rPr lang="en-US" sz="2800" dirty="0" smtClean="0"/>
              <a:t>b- </a:t>
            </a:r>
            <a:r>
              <a:rPr lang="en-US" sz="2800" dirty="0" err="1" smtClean="0"/>
              <a:t>Hydronephrosis</a:t>
            </a:r>
            <a:endParaRPr lang="en-US" sz="2800" dirty="0" smtClean="0"/>
          </a:p>
          <a:p>
            <a:r>
              <a:rPr lang="en-US" sz="2800" dirty="0" smtClean="0">
                <a:solidFill>
                  <a:srgbClr val="C00000"/>
                </a:solidFill>
              </a:rPr>
              <a:t>c- Renal cyst</a:t>
            </a:r>
          </a:p>
          <a:p>
            <a:r>
              <a:rPr lang="en-US" sz="2800" dirty="0" smtClean="0"/>
              <a:t>d- Lower pole renal stone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995491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600" dirty="0" smtClean="0"/>
              <a:t>One of the following is a relative contraindication for CT with contrast :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A- intracranial aneurysm clip</a:t>
            </a:r>
          </a:p>
          <a:p>
            <a:pPr marL="0" indent="0">
              <a:buNone/>
            </a:pPr>
            <a:r>
              <a:rPr lang="en-US" dirty="0" smtClean="0"/>
              <a:t>B- renal failure</a:t>
            </a:r>
          </a:p>
          <a:p>
            <a:pPr marL="0" indent="0">
              <a:buNone/>
            </a:pPr>
            <a:r>
              <a:rPr lang="en-US" dirty="0" smtClean="0"/>
              <a:t>C- cardiac pacemaker</a:t>
            </a:r>
          </a:p>
          <a:p>
            <a:pPr marL="0" indent="0">
              <a:buNone/>
            </a:pPr>
            <a:r>
              <a:rPr lang="en-US" dirty="0"/>
              <a:t>D- </a:t>
            </a:r>
            <a:r>
              <a:rPr lang="en-US" dirty="0" smtClean="0"/>
              <a:t>high grade fever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440063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39912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sz="3600" dirty="0"/>
              <a:t>One of the following is a relative contraindication for CT with contrast :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dirty="0"/>
              <a:t>A- intracranial aneurysm clip</a:t>
            </a:r>
          </a:p>
          <a:p>
            <a:pPr marL="0" indent="0">
              <a:buNone/>
            </a:pPr>
            <a:r>
              <a:rPr lang="en-US" dirty="0">
                <a:solidFill>
                  <a:srgbClr val="C00000"/>
                </a:solidFill>
              </a:rPr>
              <a:t>B- renal failure</a:t>
            </a:r>
          </a:p>
          <a:p>
            <a:pPr marL="0" indent="0">
              <a:buNone/>
            </a:pPr>
            <a:r>
              <a:rPr lang="en-US" dirty="0"/>
              <a:t>C- cardiac pacemaker</a:t>
            </a:r>
          </a:p>
          <a:p>
            <a:pPr marL="0" indent="0">
              <a:buNone/>
            </a:pPr>
            <a:r>
              <a:rPr lang="en-US" dirty="0"/>
              <a:t>D- high grade fever</a:t>
            </a:r>
          </a:p>
          <a:p>
            <a:pPr marL="0" indent="0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94145251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39913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sz="3200" dirty="0" smtClean="0"/>
              <a:t>Which imaging modality is used to measure the renal split function? (one correct answer)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A- Ultrasound</a:t>
            </a:r>
          </a:p>
          <a:p>
            <a:pPr marL="0" indent="0">
              <a:buNone/>
            </a:pPr>
            <a:r>
              <a:rPr lang="en-US" dirty="0"/>
              <a:t>B- </a:t>
            </a:r>
            <a:r>
              <a:rPr lang="en-US" dirty="0" smtClean="0"/>
              <a:t>Magnetic resonance imaging</a:t>
            </a:r>
          </a:p>
          <a:p>
            <a:pPr marL="0" indent="0">
              <a:buNone/>
            </a:pPr>
            <a:r>
              <a:rPr lang="en-US" dirty="0" smtClean="0"/>
              <a:t>C- </a:t>
            </a:r>
            <a:r>
              <a:rPr lang="en-US" dirty="0" err="1" smtClean="0"/>
              <a:t>Scintigraphy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D- </a:t>
            </a:r>
            <a:r>
              <a:rPr lang="en-US" dirty="0" err="1" smtClean="0"/>
              <a:t>Voidnig</a:t>
            </a:r>
            <a:r>
              <a:rPr lang="en-US" dirty="0" smtClean="0"/>
              <a:t> </a:t>
            </a:r>
            <a:r>
              <a:rPr lang="en-US" dirty="0" err="1" smtClean="0"/>
              <a:t>cystourethrogram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55897239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dirty="0"/>
              <a:t>Which imaging modality is used to measure the renal split function? (one correct answer)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3200" dirty="0"/>
              <a:t>A- Ultrasound</a:t>
            </a:r>
          </a:p>
          <a:p>
            <a:pPr marL="0" indent="0">
              <a:buNone/>
            </a:pPr>
            <a:r>
              <a:rPr lang="en-US" sz="3200" dirty="0"/>
              <a:t>B- Magnetic resonance imaging</a:t>
            </a:r>
          </a:p>
          <a:p>
            <a:pPr marL="0" indent="0">
              <a:buNone/>
            </a:pPr>
            <a:r>
              <a:rPr lang="en-US" sz="3200" dirty="0">
                <a:solidFill>
                  <a:srgbClr val="C00000"/>
                </a:solidFill>
              </a:rPr>
              <a:t>C- </a:t>
            </a:r>
            <a:r>
              <a:rPr lang="en-US" sz="3200" dirty="0" err="1">
                <a:solidFill>
                  <a:srgbClr val="C00000"/>
                </a:solidFill>
              </a:rPr>
              <a:t>Scintigraphy</a:t>
            </a:r>
            <a:endParaRPr lang="en-US" sz="3200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en-US" sz="3200" dirty="0"/>
              <a:t>D- </a:t>
            </a:r>
            <a:r>
              <a:rPr lang="en-US" sz="3200" dirty="0" err="1"/>
              <a:t>Voidnig</a:t>
            </a:r>
            <a:r>
              <a:rPr lang="en-US" sz="3200" dirty="0"/>
              <a:t> </a:t>
            </a:r>
            <a:r>
              <a:rPr lang="en-US" sz="3200" dirty="0" err="1"/>
              <a:t>cystourethrogram</a:t>
            </a:r>
            <a:endParaRPr lang="en-US" sz="3200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087026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170" y="0"/>
            <a:ext cx="10161917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313208" y="879895"/>
            <a:ext cx="333681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Brush Script MT" panose="03060802040406070304" pitchFamily="66" charset="0"/>
              </a:rPr>
              <a:t>Thank you</a:t>
            </a:r>
            <a:endParaRPr lang="en-US" sz="7200" dirty="0">
              <a:solidFill>
                <a:schemeClr val="bg1"/>
              </a:solidFill>
              <a:latin typeface="Brush Script MT" panose="030608020404060703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33741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4804" y="180691"/>
            <a:ext cx="6553768" cy="6553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4425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48392" y="0"/>
            <a:ext cx="5291905" cy="37883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5113" y="0"/>
            <a:ext cx="5576887" cy="38037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4080" y="3788356"/>
            <a:ext cx="4450466" cy="2981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088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>
                <a:solidFill>
                  <a:schemeClr val="accent5">
                    <a:lumMod val="75000"/>
                  </a:schemeClr>
                </a:solidFill>
              </a:rPr>
              <a:t>Case (3)</a:t>
            </a:r>
            <a:endParaRPr lang="en-US" sz="5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dirty="0" smtClean="0"/>
              <a:t>29 y/o female presented to the ER c/o sudden acute left flank pain radiated to the groin associated with hematuria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800" y="2877656"/>
            <a:ext cx="3270006" cy="398034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481459" y="2877656"/>
            <a:ext cx="62969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What is the name of the exam presented?</a:t>
            </a:r>
          </a:p>
        </p:txBody>
      </p:sp>
      <p:sp>
        <p:nvSpPr>
          <p:cNvPr id="6" name="Rectangle 5"/>
          <p:cNvSpPr/>
          <p:nvPr/>
        </p:nvSpPr>
        <p:spPr>
          <a:xfrm>
            <a:off x="4581949" y="3619162"/>
            <a:ext cx="6096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dirty="0"/>
              <a:t>a- </a:t>
            </a:r>
            <a:r>
              <a:rPr lang="en-US" sz="2800" dirty="0" smtClean="0"/>
              <a:t>IVU</a:t>
            </a:r>
            <a:endParaRPr lang="en-US" sz="2800" dirty="0"/>
          </a:p>
          <a:p>
            <a:r>
              <a:rPr lang="en-US" sz="2800" dirty="0"/>
              <a:t>b- </a:t>
            </a:r>
            <a:r>
              <a:rPr lang="en-US" sz="2800" dirty="0" smtClean="0"/>
              <a:t>KUB</a:t>
            </a:r>
            <a:endParaRPr lang="en-US" sz="2800" dirty="0"/>
          </a:p>
          <a:p>
            <a:r>
              <a:rPr lang="en-US" sz="2800" dirty="0"/>
              <a:t>c- Double contrast </a:t>
            </a:r>
            <a:r>
              <a:rPr lang="en-US" sz="2800" dirty="0" smtClean="0"/>
              <a:t>exam</a:t>
            </a:r>
            <a:endParaRPr lang="en-US" sz="2800" dirty="0"/>
          </a:p>
          <a:p>
            <a:r>
              <a:rPr lang="en-US" sz="2800" dirty="0"/>
              <a:t>d- Single contrast </a:t>
            </a:r>
            <a:r>
              <a:rPr lang="en-US" sz="2800" dirty="0" smtClean="0"/>
              <a:t>exam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97407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>
                <a:solidFill>
                  <a:schemeClr val="accent5">
                    <a:lumMod val="75000"/>
                  </a:schemeClr>
                </a:solidFill>
              </a:rPr>
              <a:t>Case (3)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dirty="0"/>
              <a:t>29 y/o female presented to the ER c/o sudden acute </a:t>
            </a:r>
            <a:r>
              <a:rPr lang="en-US" sz="3200" dirty="0" smtClean="0"/>
              <a:t>left flank </a:t>
            </a:r>
            <a:r>
              <a:rPr lang="en-US" sz="3200" dirty="0"/>
              <a:t>pain radiated to the groin associated with hematuria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6395" y="2869601"/>
            <a:ext cx="3276185" cy="398839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521678" y="2869601"/>
            <a:ext cx="62969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What is the name of the exam presented?</a:t>
            </a:r>
          </a:p>
        </p:txBody>
      </p:sp>
      <p:sp>
        <p:nvSpPr>
          <p:cNvPr id="6" name="Rectangle 5"/>
          <p:cNvSpPr/>
          <p:nvPr/>
        </p:nvSpPr>
        <p:spPr>
          <a:xfrm>
            <a:off x="4622168" y="3655636"/>
            <a:ext cx="6096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dirty="0"/>
              <a:t>a- IVU</a:t>
            </a:r>
          </a:p>
          <a:p>
            <a:r>
              <a:rPr lang="en-US" sz="2800" dirty="0">
                <a:solidFill>
                  <a:srgbClr val="C00000"/>
                </a:solidFill>
              </a:rPr>
              <a:t>b- KUB</a:t>
            </a:r>
          </a:p>
          <a:p>
            <a:r>
              <a:rPr lang="en-US" sz="2800" dirty="0"/>
              <a:t>c- Double contrast exam</a:t>
            </a:r>
          </a:p>
          <a:p>
            <a:r>
              <a:rPr lang="en-US" sz="2800" dirty="0"/>
              <a:t>d- Single contrast exam</a:t>
            </a:r>
          </a:p>
        </p:txBody>
      </p:sp>
    </p:spTree>
    <p:extLst>
      <p:ext uri="{BB962C8B-B14F-4D97-AF65-F5344CB8AC3E}">
        <p14:creationId xmlns:p14="http://schemas.microsoft.com/office/powerpoint/2010/main" val="608042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645</TotalTime>
  <Words>1776</Words>
  <Application>Microsoft Office PowerPoint</Application>
  <PresentationFormat>Widescreen</PresentationFormat>
  <Paragraphs>325</Paragraphs>
  <Slides>54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59" baseType="lpstr">
      <vt:lpstr>Arial</vt:lpstr>
      <vt:lpstr>Brush Script MT</vt:lpstr>
      <vt:lpstr>Calibri</vt:lpstr>
      <vt:lpstr>Calibri Light</vt:lpstr>
      <vt:lpstr>Office Theme</vt:lpstr>
      <vt:lpstr>UROGENITAL TRACT IMAGING Interactive session</vt:lpstr>
      <vt:lpstr>CASE (1)  </vt:lpstr>
      <vt:lpstr>CASE (1)</vt:lpstr>
      <vt:lpstr>Case (2)</vt:lpstr>
      <vt:lpstr>Case (2)</vt:lpstr>
      <vt:lpstr>PowerPoint Presentation</vt:lpstr>
      <vt:lpstr>PowerPoint Presentation</vt:lpstr>
      <vt:lpstr>Case (3)</vt:lpstr>
      <vt:lpstr>Case (3)</vt:lpstr>
      <vt:lpstr>Case (3)</vt:lpstr>
      <vt:lpstr>Case (3)</vt:lpstr>
      <vt:lpstr>PowerPoint Presentation</vt:lpstr>
      <vt:lpstr>Case (4)</vt:lpstr>
      <vt:lpstr>Case (4)</vt:lpstr>
      <vt:lpstr>PowerPoint Presentation</vt:lpstr>
      <vt:lpstr>PowerPoint Presentation</vt:lpstr>
      <vt:lpstr>PowerPoint Presentation</vt:lpstr>
      <vt:lpstr>Case (5)</vt:lpstr>
      <vt:lpstr>Case (5)</vt:lpstr>
      <vt:lpstr>Case (5)</vt:lpstr>
      <vt:lpstr>Case (5)</vt:lpstr>
      <vt:lpstr>Case (6)</vt:lpstr>
      <vt:lpstr>Case (6)</vt:lpstr>
      <vt:lpstr>Case (6)</vt:lpstr>
      <vt:lpstr>Case (6)</vt:lpstr>
      <vt:lpstr>Case (6)</vt:lpstr>
      <vt:lpstr>Case (6)</vt:lpstr>
      <vt:lpstr>Case (7)</vt:lpstr>
      <vt:lpstr>Case (7)</vt:lpstr>
      <vt:lpstr>Case (7)</vt:lpstr>
      <vt:lpstr>Case (8)</vt:lpstr>
      <vt:lpstr>Case (8)</vt:lpstr>
      <vt:lpstr>PowerPoint Presentation</vt:lpstr>
      <vt:lpstr>Case (9)</vt:lpstr>
      <vt:lpstr>Case (9)</vt:lpstr>
      <vt:lpstr>Case (9)</vt:lpstr>
      <vt:lpstr>Case (9)</vt:lpstr>
      <vt:lpstr>PowerPoint Presentation</vt:lpstr>
      <vt:lpstr>Case (10)</vt:lpstr>
      <vt:lpstr>Case (10)</vt:lpstr>
      <vt:lpstr>Case (10)</vt:lpstr>
      <vt:lpstr>Case (10)</vt:lpstr>
      <vt:lpstr>Case (11)</vt:lpstr>
      <vt:lpstr>Case (11)</vt:lpstr>
      <vt:lpstr>Case (11)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UROGENITAL TRACT IMAGING  Interactive session</dc:title>
  <dc:creator>Hussain M. Al Turkistani</dc:creator>
  <cp:lastModifiedBy>Hussain M. Al Turkistani</cp:lastModifiedBy>
  <cp:revision>125</cp:revision>
  <dcterms:created xsi:type="dcterms:W3CDTF">2016-11-21T07:59:05Z</dcterms:created>
  <dcterms:modified xsi:type="dcterms:W3CDTF">2017-11-20T07:22:46Z</dcterms:modified>
</cp:coreProperties>
</file>