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</p:sldIdLst>
  <p:sldSz cx="9144001" cy="9144000"/>
  <p:notesSz cx="9144001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0550" y="200152"/>
            <a:ext cx="7962900" cy="669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rgbClr val="66FF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0" i="0">
                <a:solidFill>
                  <a:srgbClr val="E3E3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6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0" i="0">
                <a:solidFill>
                  <a:srgbClr val="E3E3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626100" y="1689100"/>
            <a:ext cx="3125470" cy="3528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3E3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0" i="0">
                <a:solidFill>
                  <a:srgbClr val="E3E3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399">
              <a:alpha val="9881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0815" y="-25400"/>
            <a:ext cx="8802369" cy="329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50" b="0" i="0">
                <a:solidFill>
                  <a:srgbClr val="E3E3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5334" y="1046988"/>
            <a:ext cx="7593330" cy="1421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pn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4.jp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5.png"/><Relationship Id="rId3" Type="http://schemas.openxmlformats.org/officeDocument/2006/relationships/image" Target="../media/image426.png"/><Relationship Id="rId4" Type="http://schemas.openxmlformats.org/officeDocument/2006/relationships/image" Target="../media/image427.png"/><Relationship Id="rId5" Type="http://schemas.openxmlformats.org/officeDocument/2006/relationships/image" Target="../media/image428.png"/><Relationship Id="rId6" Type="http://schemas.openxmlformats.org/officeDocument/2006/relationships/image" Target="../media/image429.png"/><Relationship Id="rId7" Type="http://schemas.openxmlformats.org/officeDocument/2006/relationships/image" Target="../media/image430.png"/><Relationship Id="rId8" Type="http://schemas.openxmlformats.org/officeDocument/2006/relationships/image" Target="../media/image431.png"/><Relationship Id="rId9" Type="http://schemas.openxmlformats.org/officeDocument/2006/relationships/image" Target="../media/image432.png"/><Relationship Id="rId10" Type="http://schemas.openxmlformats.org/officeDocument/2006/relationships/image" Target="../media/image433.png"/><Relationship Id="rId11" Type="http://schemas.openxmlformats.org/officeDocument/2006/relationships/image" Target="../media/image434.png"/><Relationship Id="rId12" Type="http://schemas.openxmlformats.org/officeDocument/2006/relationships/image" Target="../media/image435.png"/><Relationship Id="rId13" Type="http://schemas.openxmlformats.org/officeDocument/2006/relationships/image" Target="../media/image436.png"/><Relationship Id="rId14" Type="http://schemas.openxmlformats.org/officeDocument/2006/relationships/image" Target="../media/image437.png"/><Relationship Id="rId15" Type="http://schemas.openxmlformats.org/officeDocument/2006/relationships/image" Target="../media/image438.png"/><Relationship Id="rId16" Type="http://schemas.openxmlformats.org/officeDocument/2006/relationships/image" Target="../media/image439.png"/><Relationship Id="rId17" Type="http://schemas.openxmlformats.org/officeDocument/2006/relationships/image" Target="../media/image440.png"/><Relationship Id="rId18" Type="http://schemas.openxmlformats.org/officeDocument/2006/relationships/image" Target="../media/image441.png"/><Relationship Id="rId19" Type="http://schemas.openxmlformats.org/officeDocument/2006/relationships/image" Target="../media/image442.pn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3.jpg"/><Relationship Id="rId3" Type="http://schemas.openxmlformats.org/officeDocument/2006/relationships/image" Target="../media/image444.pn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5.jpg"/><Relationship Id="rId3" Type="http://schemas.openxmlformats.org/officeDocument/2006/relationships/image" Target="../media/image446.png"/><Relationship Id="rId4" Type="http://schemas.openxmlformats.org/officeDocument/2006/relationships/image" Target="../media/image447.png"/><Relationship Id="rId5" Type="http://schemas.openxmlformats.org/officeDocument/2006/relationships/image" Target="../media/image448.png"/><Relationship Id="rId6" Type="http://schemas.openxmlformats.org/officeDocument/2006/relationships/image" Target="../media/image449.png"/><Relationship Id="rId7" Type="http://schemas.openxmlformats.org/officeDocument/2006/relationships/image" Target="../media/image450.png"/><Relationship Id="rId8" Type="http://schemas.openxmlformats.org/officeDocument/2006/relationships/image" Target="../media/image451.png"/><Relationship Id="rId9" Type="http://schemas.openxmlformats.org/officeDocument/2006/relationships/image" Target="../media/image452.png"/><Relationship Id="rId10" Type="http://schemas.openxmlformats.org/officeDocument/2006/relationships/image" Target="../media/image453.png"/><Relationship Id="rId11" Type="http://schemas.openxmlformats.org/officeDocument/2006/relationships/image" Target="../media/image454.png"/><Relationship Id="rId12" Type="http://schemas.openxmlformats.org/officeDocument/2006/relationships/image" Target="../media/image455.pn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6.jpg"/><Relationship Id="rId3" Type="http://schemas.openxmlformats.org/officeDocument/2006/relationships/image" Target="../media/image457.jp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8.png"/><Relationship Id="rId3" Type="http://schemas.openxmlformats.org/officeDocument/2006/relationships/image" Target="../media/image459.png"/><Relationship Id="rId4" Type="http://schemas.openxmlformats.org/officeDocument/2006/relationships/image" Target="../media/image460.jpg"/><Relationship Id="rId5" Type="http://schemas.openxmlformats.org/officeDocument/2006/relationships/image" Target="../media/image461.jp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2.png"/><Relationship Id="rId3" Type="http://schemas.openxmlformats.org/officeDocument/2006/relationships/image" Target="../media/image463.jpg"/><Relationship Id="rId4" Type="http://schemas.openxmlformats.org/officeDocument/2006/relationships/image" Target="../media/image464.jp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5.png"/><Relationship Id="rId3" Type="http://schemas.openxmlformats.org/officeDocument/2006/relationships/image" Target="../media/image466.pn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7.png"/><Relationship Id="rId3" Type="http://schemas.openxmlformats.org/officeDocument/2006/relationships/image" Target="../media/image468.png"/><Relationship Id="rId4" Type="http://schemas.openxmlformats.org/officeDocument/2006/relationships/image" Target="../media/image469.png"/><Relationship Id="rId5" Type="http://schemas.openxmlformats.org/officeDocument/2006/relationships/image" Target="../media/image470.pn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1.png"/><Relationship Id="rId3" Type="http://schemas.openxmlformats.org/officeDocument/2006/relationships/image" Target="../media/image472.png"/><Relationship Id="rId4" Type="http://schemas.openxmlformats.org/officeDocument/2006/relationships/image" Target="../media/image473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4.jpg"/><Relationship Id="rId3" Type="http://schemas.openxmlformats.org/officeDocument/2006/relationships/image" Target="../media/image475.pn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6.jp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7.pn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8.png"/><Relationship Id="rId3" Type="http://schemas.openxmlformats.org/officeDocument/2006/relationships/image" Target="../media/image479.pn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0.jpg"/><Relationship Id="rId3" Type="http://schemas.openxmlformats.org/officeDocument/2006/relationships/image" Target="../media/image481.jpg"/><Relationship Id="rId4" Type="http://schemas.openxmlformats.org/officeDocument/2006/relationships/image" Target="../media/image482.png"/><Relationship Id="rId5" Type="http://schemas.openxmlformats.org/officeDocument/2006/relationships/image" Target="../media/image483.pn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4.png"/><Relationship Id="rId3" Type="http://schemas.openxmlformats.org/officeDocument/2006/relationships/image" Target="../media/image485.jp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6.png"/><Relationship Id="rId3" Type="http://schemas.openxmlformats.org/officeDocument/2006/relationships/image" Target="../media/image487.jp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8.png"/><Relationship Id="rId3" Type="http://schemas.openxmlformats.org/officeDocument/2006/relationships/image" Target="../media/image489.png"/><Relationship Id="rId4" Type="http://schemas.openxmlformats.org/officeDocument/2006/relationships/image" Target="../media/image490.jp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1.png"/><Relationship Id="rId3" Type="http://schemas.openxmlformats.org/officeDocument/2006/relationships/image" Target="../media/image492.png"/><Relationship Id="rId4" Type="http://schemas.openxmlformats.org/officeDocument/2006/relationships/image" Target="../media/image493.jpg"/><Relationship Id="rId5" Type="http://schemas.openxmlformats.org/officeDocument/2006/relationships/image" Target="../media/image494.jp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5.png"/><Relationship Id="rId3" Type="http://schemas.openxmlformats.org/officeDocument/2006/relationships/image" Target="../media/image49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3" Type="http://schemas.openxmlformats.org/officeDocument/2006/relationships/image" Target="../media/image73.jpg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7.jpg"/><Relationship Id="rId3" Type="http://schemas.openxmlformats.org/officeDocument/2006/relationships/image" Target="../media/image498.png"/><Relationship Id="rId4" Type="http://schemas.openxmlformats.org/officeDocument/2006/relationships/image" Target="../media/image499.jpg"/><Relationship Id="rId5" Type="http://schemas.openxmlformats.org/officeDocument/2006/relationships/image" Target="../media/image500.png"/><Relationship Id="rId6" Type="http://schemas.openxmlformats.org/officeDocument/2006/relationships/image" Target="../media/image501.png"/><Relationship Id="rId7" Type="http://schemas.openxmlformats.org/officeDocument/2006/relationships/image" Target="../media/image502.png"/><Relationship Id="rId8" Type="http://schemas.openxmlformats.org/officeDocument/2006/relationships/image" Target="../media/image503.png"/><Relationship Id="rId9" Type="http://schemas.openxmlformats.org/officeDocument/2006/relationships/image" Target="../media/image504.png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5.jpg"/><Relationship Id="rId3" Type="http://schemas.openxmlformats.org/officeDocument/2006/relationships/image" Target="../media/image506.jp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7.png"/><Relationship Id="rId3" Type="http://schemas.openxmlformats.org/officeDocument/2006/relationships/image" Target="../media/image508.jpg"/><Relationship Id="rId4" Type="http://schemas.openxmlformats.org/officeDocument/2006/relationships/image" Target="../media/image509.jp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0.png"/><Relationship Id="rId3" Type="http://schemas.openxmlformats.org/officeDocument/2006/relationships/image" Target="../media/image511.png"/><Relationship Id="rId4" Type="http://schemas.openxmlformats.org/officeDocument/2006/relationships/image" Target="../media/image512.jpg"/><Relationship Id="rId5" Type="http://schemas.openxmlformats.org/officeDocument/2006/relationships/image" Target="../media/image513.jpg"/><Relationship Id="rId6" Type="http://schemas.openxmlformats.org/officeDocument/2006/relationships/image" Target="../media/image514.jp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5.png"/><Relationship Id="rId3" Type="http://schemas.openxmlformats.org/officeDocument/2006/relationships/image" Target="../media/image516.jp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7.png"/><Relationship Id="rId3" Type="http://schemas.openxmlformats.org/officeDocument/2006/relationships/image" Target="../media/image518.png"/><Relationship Id="rId4" Type="http://schemas.openxmlformats.org/officeDocument/2006/relationships/image" Target="../media/image519.jp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0.png"/><Relationship Id="rId3" Type="http://schemas.openxmlformats.org/officeDocument/2006/relationships/image" Target="../media/image521.jpg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2.jp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3.jp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4.png"/><Relationship Id="rId3" Type="http://schemas.openxmlformats.org/officeDocument/2006/relationships/image" Target="../media/image525.png"/><Relationship Id="rId4" Type="http://schemas.openxmlformats.org/officeDocument/2006/relationships/image" Target="../media/image526.png"/><Relationship Id="rId5" Type="http://schemas.openxmlformats.org/officeDocument/2006/relationships/image" Target="../media/image527.png"/><Relationship Id="rId6" Type="http://schemas.openxmlformats.org/officeDocument/2006/relationships/image" Target="../media/image528.png"/><Relationship Id="rId7" Type="http://schemas.openxmlformats.org/officeDocument/2006/relationships/image" Target="../media/image529.png"/><Relationship Id="rId8" Type="http://schemas.openxmlformats.org/officeDocument/2006/relationships/image" Target="../media/image530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jpg"/><Relationship Id="rId5" Type="http://schemas.openxmlformats.org/officeDocument/2006/relationships/image" Target="../media/image77.png"/><Relationship Id="rId6" Type="http://schemas.openxmlformats.org/officeDocument/2006/relationships/image" Target="../media/image78.png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1.jpg"/><Relationship Id="rId3" Type="http://schemas.openxmlformats.org/officeDocument/2006/relationships/image" Target="../media/image532.jp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3.png"/><Relationship Id="rId3" Type="http://schemas.openxmlformats.org/officeDocument/2006/relationships/image" Target="../media/image534.pn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5.jp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6.jp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7.jpg"/><Relationship Id="rId3" Type="http://schemas.openxmlformats.org/officeDocument/2006/relationships/image" Target="../media/image538.jpg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9.jpg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0.png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1.png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2.png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4.jpg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5.jp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6.jpg"/><Relationship Id="rId3" Type="http://schemas.openxmlformats.org/officeDocument/2006/relationships/image" Target="../media/image547.jp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8.jpg"/><Relationship Id="rId3" Type="http://schemas.openxmlformats.org/officeDocument/2006/relationships/image" Target="../media/image549.pn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0.jpg"/><Relationship Id="rId3" Type="http://schemas.openxmlformats.org/officeDocument/2006/relationships/image" Target="../media/image551.png"/><Relationship Id="rId4" Type="http://schemas.openxmlformats.org/officeDocument/2006/relationships/image" Target="../media/image552.png"/><Relationship Id="rId5" Type="http://schemas.openxmlformats.org/officeDocument/2006/relationships/image" Target="../media/image553.png"/><Relationship Id="rId6" Type="http://schemas.openxmlformats.org/officeDocument/2006/relationships/image" Target="../media/image554.png"/><Relationship Id="rId7" Type="http://schemas.openxmlformats.org/officeDocument/2006/relationships/image" Target="../media/image555.png"/><Relationship Id="rId8" Type="http://schemas.openxmlformats.org/officeDocument/2006/relationships/image" Target="../media/image556.pn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7.jpg"/><Relationship Id="rId3" Type="http://schemas.openxmlformats.org/officeDocument/2006/relationships/image" Target="../media/image558.png"/><Relationship Id="rId4" Type="http://schemas.openxmlformats.org/officeDocument/2006/relationships/image" Target="../media/image559.png"/><Relationship Id="rId5" Type="http://schemas.openxmlformats.org/officeDocument/2006/relationships/image" Target="../media/image560.png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1.png"/><Relationship Id="rId3" Type="http://schemas.openxmlformats.org/officeDocument/2006/relationships/image" Target="../media/image562.jpg"/><Relationship Id="rId4" Type="http://schemas.openxmlformats.org/officeDocument/2006/relationships/image" Target="../media/image563.jp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4.jpg"/><Relationship Id="rId3" Type="http://schemas.openxmlformats.org/officeDocument/2006/relationships/image" Target="../media/image565.jpg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6.jpg"/><Relationship Id="rId3" Type="http://schemas.openxmlformats.org/officeDocument/2006/relationships/image" Target="../media/image567.jp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8.jpg"/><Relationship Id="rId3" Type="http://schemas.openxmlformats.org/officeDocument/2006/relationships/image" Target="../media/image569.jpg"/><Relationship Id="rId4" Type="http://schemas.openxmlformats.org/officeDocument/2006/relationships/image" Target="../media/image570.png"/><Relationship Id="rId5" Type="http://schemas.openxmlformats.org/officeDocument/2006/relationships/image" Target="../media/image571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Relationship Id="rId3" Type="http://schemas.openxmlformats.org/officeDocument/2006/relationships/image" Target="../media/image81.jpg"/><Relationship Id="rId4" Type="http://schemas.openxmlformats.org/officeDocument/2006/relationships/image" Target="../media/image82.jpg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2.png"/><Relationship Id="rId3" Type="http://schemas.openxmlformats.org/officeDocument/2006/relationships/image" Target="../media/image573.png"/><Relationship Id="rId4" Type="http://schemas.openxmlformats.org/officeDocument/2006/relationships/image" Target="../media/image574.pn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5.jpg"/><Relationship Id="rId3" Type="http://schemas.openxmlformats.org/officeDocument/2006/relationships/image" Target="../media/image576.pn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7.jpg"/><Relationship Id="rId3" Type="http://schemas.openxmlformats.org/officeDocument/2006/relationships/image" Target="../media/image578.png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9.png"/><Relationship Id="rId3" Type="http://schemas.openxmlformats.org/officeDocument/2006/relationships/image" Target="../media/image580.png"/><Relationship Id="rId4" Type="http://schemas.openxmlformats.org/officeDocument/2006/relationships/image" Target="../media/image581.jpg"/><Relationship Id="rId5" Type="http://schemas.openxmlformats.org/officeDocument/2006/relationships/image" Target="../media/image582.png"/><Relationship Id="rId6" Type="http://schemas.openxmlformats.org/officeDocument/2006/relationships/image" Target="../media/image583.png"/><Relationship Id="rId7" Type="http://schemas.openxmlformats.org/officeDocument/2006/relationships/image" Target="../media/image584.png"/><Relationship Id="rId8" Type="http://schemas.openxmlformats.org/officeDocument/2006/relationships/image" Target="../media/image585.png"/><Relationship Id="rId9" Type="http://schemas.openxmlformats.org/officeDocument/2006/relationships/image" Target="../media/image586.png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7.png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8.png"/><Relationship Id="rId3" Type="http://schemas.openxmlformats.org/officeDocument/2006/relationships/image" Target="../media/image589.png"/><Relationship Id="rId4" Type="http://schemas.openxmlformats.org/officeDocument/2006/relationships/image" Target="../media/image590.png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1.png"/><Relationship Id="rId3" Type="http://schemas.openxmlformats.org/officeDocument/2006/relationships/image" Target="../media/image592.png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3.png"/><Relationship Id="rId3" Type="http://schemas.openxmlformats.org/officeDocument/2006/relationships/image" Target="../media/image594.jpg"/><Relationship Id="rId4" Type="http://schemas.openxmlformats.org/officeDocument/2006/relationships/image" Target="../media/image595.png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6.jpg"/><Relationship Id="rId3" Type="http://schemas.openxmlformats.org/officeDocument/2006/relationships/image" Target="../media/image597.png"/><Relationship Id="rId4" Type="http://schemas.openxmlformats.org/officeDocument/2006/relationships/image" Target="../media/image598.png"/><Relationship Id="rId5" Type="http://schemas.openxmlformats.org/officeDocument/2006/relationships/image" Target="../media/image599.png"/><Relationship Id="rId6" Type="http://schemas.openxmlformats.org/officeDocument/2006/relationships/image" Target="../media/image600.png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1.jpg"/><Relationship Id="rId3" Type="http://schemas.openxmlformats.org/officeDocument/2006/relationships/image" Target="../media/image602.png"/><Relationship Id="rId4" Type="http://schemas.openxmlformats.org/officeDocument/2006/relationships/image" Target="../media/image603.png"/><Relationship Id="rId5" Type="http://schemas.openxmlformats.org/officeDocument/2006/relationships/image" Target="../media/image604.png"/><Relationship Id="rId6" Type="http://schemas.openxmlformats.org/officeDocument/2006/relationships/image" Target="../media/image605.png"/><Relationship Id="rId7" Type="http://schemas.openxmlformats.org/officeDocument/2006/relationships/image" Target="../media/image606.png"/><Relationship Id="rId8" Type="http://schemas.openxmlformats.org/officeDocument/2006/relationships/image" Target="../media/image607.png"/><Relationship Id="rId9" Type="http://schemas.openxmlformats.org/officeDocument/2006/relationships/image" Target="../media/image608.png"/><Relationship Id="rId10" Type="http://schemas.openxmlformats.org/officeDocument/2006/relationships/image" Target="../media/image609.png"/><Relationship Id="rId11" Type="http://schemas.openxmlformats.org/officeDocument/2006/relationships/image" Target="../media/image610.png"/><Relationship Id="rId12" Type="http://schemas.openxmlformats.org/officeDocument/2006/relationships/image" Target="../media/image61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2.png"/><Relationship Id="rId3" Type="http://schemas.openxmlformats.org/officeDocument/2006/relationships/image" Target="../media/image613.png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4.jpg"/><Relationship Id="rId3" Type="http://schemas.openxmlformats.org/officeDocument/2006/relationships/image" Target="../media/image615.jpg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6.png"/><Relationship Id="rId3" Type="http://schemas.openxmlformats.org/officeDocument/2006/relationships/image" Target="../media/image617.png"/></Relationships>
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8.png"/><Relationship Id="rId3" Type="http://schemas.openxmlformats.org/officeDocument/2006/relationships/image" Target="../media/image619.png"/></Relationships>
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0.jpg"/><Relationship Id="rId3" Type="http://schemas.openxmlformats.org/officeDocument/2006/relationships/image" Target="../media/image621.png"/><Relationship Id="rId4" Type="http://schemas.openxmlformats.org/officeDocument/2006/relationships/image" Target="../media/image622.png"/><Relationship Id="rId5" Type="http://schemas.openxmlformats.org/officeDocument/2006/relationships/image" Target="../media/image623.png"/><Relationship Id="rId6" Type="http://schemas.openxmlformats.org/officeDocument/2006/relationships/image" Target="../media/image624.png"/><Relationship Id="rId7" Type="http://schemas.openxmlformats.org/officeDocument/2006/relationships/image" Target="../media/image625.png"/><Relationship Id="rId8" Type="http://schemas.openxmlformats.org/officeDocument/2006/relationships/image" Target="../media/image626.png"/><Relationship Id="rId9" Type="http://schemas.openxmlformats.org/officeDocument/2006/relationships/image" Target="../media/image627.png"/><Relationship Id="rId10" Type="http://schemas.openxmlformats.org/officeDocument/2006/relationships/image" Target="../media/image628.png"/><Relationship Id="rId11" Type="http://schemas.openxmlformats.org/officeDocument/2006/relationships/image" Target="../media/image629.png"/><Relationship Id="rId12" Type="http://schemas.openxmlformats.org/officeDocument/2006/relationships/image" Target="../media/image630.png"/></Relationships>
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1.jpg"/><Relationship Id="rId3" Type="http://schemas.openxmlformats.org/officeDocument/2006/relationships/image" Target="../media/image632.png"/><Relationship Id="rId4" Type="http://schemas.openxmlformats.org/officeDocument/2006/relationships/image" Target="../media/image633.png"/><Relationship Id="rId5" Type="http://schemas.openxmlformats.org/officeDocument/2006/relationships/image" Target="../media/image634.png"/><Relationship Id="rId6" Type="http://schemas.openxmlformats.org/officeDocument/2006/relationships/image" Target="../media/image635.png"/><Relationship Id="rId7" Type="http://schemas.openxmlformats.org/officeDocument/2006/relationships/image" Target="../media/image636.png"/><Relationship Id="rId8" Type="http://schemas.openxmlformats.org/officeDocument/2006/relationships/image" Target="../media/image637.png"/><Relationship Id="rId9" Type="http://schemas.openxmlformats.org/officeDocument/2006/relationships/image" Target="../media/image638.png"/><Relationship Id="rId10" Type="http://schemas.openxmlformats.org/officeDocument/2006/relationships/image" Target="../media/image639.png"/><Relationship Id="rId11" Type="http://schemas.openxmlformats.org/officeDocument/2006/relationships/image" Target="../media/image640.png"/><Relationship Id="rId12" Type="http://schemas.openxmlformats.org/officeDocument/2006/relationships/image" Target="../media/image641.png"/></Relationships>
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2.jpg"/><Relationship Id="rId3" Type="http://schemas.openxmlformats.org/officeDocument/2006/relationships/image" Target="../media/image643.png"/><Relationship Id="rId4" Type="http://schemas.openxmlformats.org/officeDocument/2006/relationships/image" Target="../media/image644.png"/><Relationship Id="rId5" Type="http://schemas.openxmlformats.org/officeDocument/2006/relationships/image" Target="../media/image645.png"/><Relationship Id="rId6" Type="http://schemas.openxmlformats.org/officeDocument/2006/relationships/image" Target="../media/image646.png"/><Relationship Id="rId7" Type="http://schemas.openxmlformats.org/officeDocument/2006/relationships/image" Target="../media/image647.png"/></Relationships>
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8.png"/><Relationship Id="rId3" Type="http://schemas.openxmlformats.org/officeDocument/2006/relationships/image" Target="../media/image649.jpg"/><Relationship Id="rId4" Type="http://schemas.openxmlformats.org/officeDocument/2006/relationships/image" Target="../media/image650.png"/></Relationships>
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1.jpg"/><Relationship Id="rId3" Type="http://schemas.openxmlformats.org/officeDocument/2006/relationships/image" Target="../media/image652.png"/></Relationships>
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3.jpg"/><Relationship Id="rId3" Type="http://schemas.openxmlformats.org/officeDocument/2006/relationships/image" Target="../media/image654.png"/><Relationship Id="rId4" Type="http://schemas.openxmlformats.org/officeDocument/2006/relationships/image" Target="../media/image655.png"/><Relationship Id="rId5" Type="http://schemas.openxmlformats.org/officeDocument/2006/relationships/image" Target="../media/image656.png"/><Relationship Id="rId6" Type="http://schemas.openxmlformats.org/officeDocument/2006/relationships/image" Target="../media/image657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Relationship Id="rId3" Type="http://schemas.openxmlformats.org/officeDocument/2006/relationships/image" Target="../media/image85.jpg"/></Relationships>
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8.jpg"/><Relationship Id="rId3" Type="http://schemas.openxmlformats.org/officeDocument/2006/relationships/image" Target="../media/image659.png"/><Relationship Id="rId4" Type="http://schemas.openxmlformats.org/officeDocument/2006/relationships/image" Target="../media/image660.png"/><Relationship Id="rId5" Type="http://schemas.openxmlformats.org/officeDocument/2006/relationships/image" Target="../media/image661.png"/><Relationship Id="rId6" Type="http://schemas.openxmlformats.org/officeDocument/2006/relationships/image" Target="../media/image662.png"/></Relationships>
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3.jpg"/><Relationship Id="rId3" Type="http://schemas.openxmlformats.org/officeDocument/2006/relationships/image" Target="../media/image664.png"/><Relationship Id="rId4" Type="http://schemas.openxmlformats.org/officeDocument/2006/relationships/image" Target="../media/image665.png"/><Relationship Id="rId5" Type="http://schemas.openxmlformats.org/officeDocument/2006/relationships/image" Target="../media/image666.png"/><Relationship Id="rId6" Type="http://schemas.openxmlformats.org/officeDocument/2006/relationships/image" Target="../media/image667.png"/><Relationship Id="rId7" Type="http://schemas.openxmlformats.org/officeDocument/2006/relationships/image" Target="../media/image668.png"/><Relationship Id="rId8" Type="http://schemas.openxmlformats.org/officeDocument/2006/relationships/image" Target="../media/image669.png"/></Relationships>
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0.jpg"/><Relationship Id="rId3" Type="http://schemas.openxmlformats.org/officeDocument/2006/relationships/image" Target="../media/image671.png"/><Relationship Id="rId4" Type="http://schemas.openxmlformats.org/officeDocument/2006/relationships/image" Target="../media/image672.png"/><Relationship Id="rId5" Type="http://schemas.openxmlformats.org/officeDocument/2006/relationships/image" Target="../media/image673.png"/><Relationship Id="rId6" Type="http://schemas.openxmlformats.org/officeDocument/2006/relationships/image" Target="../media/image674.png"/></Relationships>
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5.png"/><Relationship Id="rId3" Type="http://schemas.openxmlformats.org/officeDocument/2006/relationships/image" Target="../media/image676.png"/></Relationships>
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7.png"/><Relationship Id="rId3" Type="http://schemas.openxmlformats.org/officeDocument/2006/relationships/image" Target="../media/image678.png"/></Relationships>
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9.jpg"/><Relationship Id="rId3" Type="http://schemas.openxmlformats.org/officeDocument/2006/relationships/image" Target="../media/image680.png"/><Relationship Id="rId4" Type="http://schemas.openxmlformats.org/officeDocument/2006/relationships/image" Target="../media/image681.png"/><Relationship Id="rId5" Type="http://schemas.openxmlformats.org/officeDocument/2006/relationships/image" Target="../media/image682.png"/><Relationship Id="rId6" Type="http://schemas.openxmlformats.org/officeDocument/2006/relationships/image" Target="../media/image683.png"/><Relationship Id="rId7" Type="http://schemas.openxmlformats.org/officeDocument/2006/relationships/image" Target="../media/image684.png"/></Relationships>
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5.jpg"/><Relationship Id="rId3" Type="http://schemas.openxmlformats.org/officeDocument/2006/relationships/image" Target="../media/image686.png"/><Relationship Id="rId4" Type="http://schemas.openxmlformats.org/officeDocument/2006/relationships/image" Target="../media/image687.png"/><Relationship Id="rId5" Type="http://schemas.openxmlformats.org/officeDocument/2006/relationships/image" Target="../media/image688.png"/><Relationship Id="rId6" Type="http://schemas.openxmlformats.org/officeDocument/2006/relationships/image" Target="../media/image689.png"/><Relationship Id="rId7" Type="http://schemas.openxmlformats.org/officeDocument/2006/relationships/image" Target="../media/image690.png"/><Relationship Id="rId8" Type="http://schemas.openxmlformats.org/officeDocument/2006/relationships/image" Target="../media/image691.png"/></Relationships>
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2.jpg"/><Relationship Id="rId3" Type="http://schemas.openxmlformats.org/officeDocument/2006/relationships/image" Target="../media/image693.png"/><Relationship Id="rId4" Type="http://schemas.openxmlformats.org/officeDocument/2006/relationships/image" Target="../media/image694.png"/><Relationship Id="rId5" Type="http://schemas.openxmlformats.org/officeDocument/2006/relationships/image" Target="../media/image695.png"/><Relationship Id="rId6" Type="http://schemas.openxmlformats.org/officeDocument/2006/relationships/image" Target="../media/image696.png"/><Relationship Id="rId7" Type="http://schemas.openxmlformats.org/officeDocument/2006/relationships/image" Target="../media/image697.png"/><Relationship Id="rId8" Type="http://schemas.openxmlformats.org/officeDocument/2006/relationships/image" Target="../media/image698.png"/><Relationship Id="rId9" Type="http://schemas.openxmlformats.org/officeDocument/2006/relationships/image" Target="../media/image699.png"/><Relationship Id="rId10" Type="http://schemas.openxmlformats.org/officeDocument/2006/relationships/image" Target="../media/image700.png"/><Relationship Id="rId11" Type="http://schemas.openxmlformats.org/officeDocument/2006/relationships/image" Target="../media/image701.png"/><Relationship Id="rId12" Type="http://schemas.openxmlformats.org/officeDocument/2006/relationships/image" Target="../media/image702.png"/><Relationship Id="rId13" Type="http://schemas.openxmlformats.org/officeDocument/2006/relationships/image" Target="../media/image703.png"/></Relationships>
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4.jpg"/><Relationship Id="rId3" Type="http://schemas.openxmlformats.org/officeDocument/2006/relationships/image" Target="../media/image705.png"/><Relationship Id="rId4" Type="http://schemas.openxmlformats.org/officeDocument/2006/relationships/image" Target="../media/image706.png"/><Relationship Id="rId5" Type="http://schemas.openxmlformats.org/officeDocument/2006/relationships/image" Target="../media/image707.png"/><Relationship Id="rId6" Type="http://schemas.openxmlformats.org/officeDocument/2006/relationships/image" Target="../media/image708.png"/><Relationship Id="rId7" Type="http://schemas.openxmlformats.org/officeDocument/2006/relationships/image" Target="../media/image709.png"/></Relationships>
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0.png"/><Relationship Id="rId3" Type="http://schemas.openxmlformats.org/officeDocument/2006/relationships/image" Target="../media/image711.png"/><Relationship Id="rId4" Type="http://schemas.openxmlformats.org/officeDocument/2006/relationships/image" Target="../media/image712.png"/><Relationship Id="rId5" Type="http://schemas.openxmlformats.org/officeDocument/2006/relationships/image" Target="../media/image713.png"/><Relationship Id="rId6" Type="http://schemas.openxmlformats.org/officeDocument/2006/relationships/image" Target="../media/image714.png"/><Relationship Id="rId7" Type="http://schemas.openxmlformats.org/officeDocument/2006/relationships/image" Target="../media/image715.png"/><Relationship Id="rId8" Type="http://schemas.openxmlformats.org/officeDocument/2006/relationships/image" Target="../media/image716.png"/><Relationship Id="rId9" Type="http://schemas.openxmlformats.org/officeDocument/2006/relationships/image" Target="../media/image717.png"/><Relationship Id="rId10" Type="http://schemas.openxmlformats.org/officeDocument/2006/relationships/image" Target="../media/image718.png"/><Relationship Id="rId11" Type="http://schemas.openxmlformats.org/officeDocument/2006/relationships/image" Target="../media/image719.png"/><Relationship Id="rId12" Type="http://schemas.openxmlformats.org/officeDocument/2006/relationships/image" Target="../media/image720.png"/><Relationship Id="rId13" Type="http://schemas.openxmlformats.org/officeDocument/2006/relationships/image" Target="../media/image72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png"/><Relationship Id="rId3" Type="http://schemas.openxmlformats.org/officeDocument/2006/relationships/image" Target="../media/image87.jpg"/><Relationship Id="rId4" Type="http://schemas.openxmlformats.org/officeDocument/2006/relationships/image" Target="../media/image88.jpg"/></Relationships>
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2.png"/><Relationship Id="rId3" Type="http://schemas.openxmlformats.org/officeDocument/2006/relationships/image" Target="../media/image723.jpg"/><Relationship Id="rId4" Type="http://schemas.openxmlformats.org/officeDocument/2006/relationships/image" Target="../media/image724.png"/></Relationships>
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5.png"/><Relationship Id="rId3" Type="http://schemas.openxmlformats.org/officeDocument/2006/relationships/image" Target="../media/image726.jpg"/><Relationship Id="rId4" Type="http://schemas.openxmlformats.org/officeDocument/2006/relationships/image" Target="../media/image727.jpg"/></Relationships>
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8.png"/><Relationship Id="rId3" Type="http://schemas.openxmlformats.org/officeDocument/2006/relationships/image" Target="../media/image729.jpg"/><Relationship Id="rId4" Type="http://schemas.openxmlformats.org/officeDocument/2006/relationships/image" Target="../media/image730.jpg"/></Relationships>
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1.png"/><Relationship Id="rId3" Type="http://schemas.openxmlformats.org/officeDocument/2006/relationships/image" Target="../media/image732.jpg"/></Relationships>
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3.png"/><Relationship Id="rId3" Type="http://schemas.openxmlformats.org/officeDocument/2006/relationships/image" Target="../media/image734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Relationship Id="rId3" Type="http://schemas.openxmlformats.org/officeDocument/2006/relationships/image" Target="../media/image90.jpg"/><Relationship Id="rId4" Type="http://schemas.openxmlformats.org/officeDocument/2006/relationships/image" Target="../media/image91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jpg"/><Relationship Id="rId6" Type="http://schemas.openxmlformats.org/officeDocument/2006/relationships/image" Target="../media/image96.jpg"/><Relationship Id="rId7" Type="http://schemas.openxmlformats.org/officeDocument/2006/relationships/image" Target="../media/image97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png"/><Relationship Id="rId11" Type="http://schemas.openxmlformats.org/officeDocument/2006/relationships/image" Target="../media/image114.png"/><Relationship Id="rId12" Type="http://schemas.openxmlformats.org/officeDocument/2006/relationships/image" Target="../media/image115.png"/><Relationship Id="rId13" Type="http://schemas.openxmlformats.org/officeDocument/2006/relationships/image" Target="../media/image116.png"/><Relationship Id="rId14" Type="http://schemas.openxmlformats.org/officeDocument/2006/relationships/image" Target="../media/image117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8.png"/><Relationship Id="rId3" Type="http://schemas.openxmlformats.org/officeDocument/2006/relationships/image" Target="../media/image119.jpg"/><Relationship Id="rId4" Type="http://schemas.openxmlformats.org/officeDocument/2006/relationships/image" Target="../media/image120.jpg"/><Relationship Id="rId5" Type="http://schemas.openxmlformats.org/officeDocument/2006/relationships/image" Target="../media/image121.png"/><Relationship Id="rId6" Type="http://schemas.openxmlformats.org/officeDocument/2006/relationships/image" Target="../media/image122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png"/><Relationship Id="rId3" Type="http://schemas.openxmlformats.org/officeDocument/2006/relationships/image" Target="../media/image124.jpg"/><Relationship Id="rId4" Type="http://schemas.openxmlformats.org/officeDocument/2006/relationships/image" Target="../media/image125.jp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jp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8" Type="http://schemas.openxmlformats.org/officeDocument/2006/relationships/image" Target="../media/image136.png"/><Relationship Id="rId9" Type="http://schemas.openxmlformats.org/officeDocument/2006/relationships/image" Target="../media/image137.png"/><Relationship Id="rId10" Type="http://schemas.openxmlformats.org/officeDocument/2006/relationships/image" Target="../media/image138.png"/><Relationship Id="rId11" Type="http://schemas.openxmlformats.org/officeDocument/2006/relationships/image" Target="../media/image139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png"/><Relationship Id="rId3" Type="http://schemas.openxmlformats.org/officeDocument/2006/relationships/image" Target="../media/image141.jpg"/><Relationship Id="rId4" Type="http://schemas.openxmlformats.org/officeDocument/2006/relationships/image" Target="../media/image142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png"/><Relationship Id="rId3" Type="http://schemas.openxmlformats.org/officeDocument/2006/relationships/image" Target="../media/image147.jpg"/><Relationship Id="rId4" Type="http://schemas.openxmlformats.org/officeDocument/2006/relationships/image" Target="../media/image148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9.png"/><Relationship Id="rId3" Type="http://schemas.openxmlformats.org/officeDocument/2006/relationships/image" Target="../media/image150.jpg"/><Relationship Id="rId4" Type="http://schemas.openxmlformats.org/officeDocument/2006/relationships/image" Target="../media/image151.jpg"/><Relationship Id="rId5" Type="http://schemas.openxmlformats.org/officeDocument/2006/relationships/image" Target="../media/image152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jpg"/><Relationship Id="rId7" Type="http://schemas.openxmlformats.org/officeDocument/2006/relationships/image" Target="../media/image158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g"/><Relationship Id="rId3" Type="http://schemas.openxmlformats.org/officeDocument/2006/relationships/image" Target="../media/image160.png"/><Relationship Id="rId4" Type="http://schemas.openxmlformats.org/officeDocument/2006/relationships/image" Target="../media/image161.jp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65.png"/><Relationship Id="rId9" Type="http://schemas.openxmlformats.org/officeDocument/2006/relationships/image" Target="../media/image166.png"/><Relationship Id="rId10" Type="http://schemas.openxmlformats.org/officeDocument/2006/relationships/image" Target="../media/image167.png"/><Relationship Id="rId11" Type="http://schemas.openxmlformats.org/officeDocument/2006/relationships/image" Target="../media/image168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Relationship Id="rId3" Type="http://schemas.openxmlformats.org/officeDocument/2006/relationships/image" Target="../media/image170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1.jpg"/><Relationship Id="rId3" Type="http://schemas.openxmlformats.org/officeDocument/2006/relationships/image" Target="../media/image172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3.png"/><Relationship Id="rId3" Type="http://schemas.openxmlformats.org/officeDocument/2006/relationships/image" Target="../media/image174.jpg"/><Relationship Id="rId4" Type="http://schemas.openxmlformats.org/officeDocument/2006/relationships/image" Target="../media/image175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.png"/><Relationship Id="rId3" Type="http://schemas.openxmlformats.org/officeDocument/2006/relationships/image" Target="../media/image177.jpg"/><Relationship Id="rId4" Type="http://schemas.openxmlformats.org/officeDocument/2006/relationships/image" Target="../media/image178.jpg"/><Relationship Id="rId5" Type="http://schemas.openxmlformats.org/officeDocument/2006/relationships/image" Target="../media/image179.jpg"/><Relationship Id="rId6" Type="http://schemas.openxmlformats.org/officeDocument/2006/relationships/image" Target="../media/image180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jpg"/><Relationship Id="rId5" Type="http://schemas.openxmlformats.org/officeDocument/2006/relationships/image" Target="../media/image184.jpg"/><Relationship Id="rId6" Type="http://schemas.openxmlformats.org/officeDocument/2006/relationships/image" Target="../media/image185.jpg"/><Relationship Id="rId7" Type="http://schemas.openxmlformats.org/officeDocument/2006/relationships/image" Target="../media/image186.png"/><Relationship Id="rId8" Type="http://schemas.openxmlformats.org/officeDocument/2006/relationships/image" Target="../media/image187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Relationship Id="rId3" Type="http://schemas.openxmlformats.org/officeDocument/2006/relationships/image" Target="../media/image189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0.png"/><Relationship Id="rId3" Type="http://schemas.openxmlformats.org/officeDocument/2006/relationships/image" Target="../media/image191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Relationship Id="rId4" Type="http://schemas.openxmlformats.org/officeDocument/2006/relationships/image" Target="../media/image194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5.png"/><Relationship Id="rId3" Type="http://schemas.openxmlformats.org/officeDocument/2006/relationships/image" Target="../media/image196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7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8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9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0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g"/><Relationship Id="rId3" Type="http://schemas.openxmlformats.org/officeDocument/2006/relationships/image" Target="../media/image202.jpg"/><Relationship Id="rId4" Type="http://schemas.openxmlformats.org/officeDocument/2006/relationships/image" Target="../media/image203.jpg"/><Relationship Id="rId5" Type="http://schemas.openxmlformats.org/officeDocument/2006/relationships/image" Target="../media/image204.jpg"/><Relationship Id="rId6" Type="http://schemas.openxmlformats.org/officeDocument/2006/relationships/image" Target="../media/image205.jpg"/><Relationship Id="rId7" Type="http://schemas.openxmlformats.org/officeDocument/2006/relationships/image" Target="../media/image206.jpg"/><Relationship Id="rId8" Type="http://schemas.openxmlformats.org/officeDocument/2006/relationships/image" Target="../media/image207.jpg"/><Relationship Id="rId9" Type="http://schemas.openxmlformats.org/officeDocument/2006/relationships/image" Target="../media/image208.png"/><Relationship Id="rId10" Type="http://schemas.openxmlformats.org/officeDocument/2006/relationships/image" Target="../media/image209.png"/><Relationship Id="rId11" Type="http://schemas.openxmlformats.org/officeDocument/2006/relationships/image" Target="../media/image210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1.jpg"/><Relationship Id="rId3" Type="http://schemas.openxmlformats.org/officeDocument/2006/relationships/image" Target="../media/image212.jpg"/><Relationship Id="rId4" Type="http://schemas.openxmlformats.org/officeDocument/2006/relationships/image" Target="../media/image213.png"/><Relationship Id="rId5" Type="http://schemas.openxmlformats.org/officeDocument/2006/relationships/image" Target="../media/image214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Relationship Id="rId3" Type="http://schemas.openxmlformats.org/officeDocument/2006/relationships/image" Target="../media/image216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5" Type="http://schemas.openxmlformats.org/officeDocument/2006/relationships/image" Target="../media/image220.jpg"/><Relationship Id="rId6" Type="http://schemas.openxmlformats.org/officeDocument/2006/relationships/image" Target="../media/image221.png"/><Relationship Id="rId7" Type="http://schemas.openxmlformats.org/officeDocument/2006/relationships/image" Target="../media/image22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3.png"/><Relationship Id="rId3" Type="http://schemas.openxmlformats.org/officeDocument/2006/relationships/image" Target="../media/image224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png"/><Relationship Id="rId3" Type="http://schemas.openxmlformats.org/officeDocument/2006/relationships/image" Target="../media/image226.png"/><Relationship Id="rId4" Type="http://schemas.openxmlformats.org/officeDocument/2006/relationships/image" Target="../media/image227.png"/><Relationship Id="rId5" Type="http://schemas.openxmlformats.org/officeDocument/2006/relationships/image" Target="../media/image228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9.png"/><Relationship Id="rId3" Type="http://schemas.openxmlformats.org/officeDocument/2006/relationships/image" Target="../media/image230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1.png"/><Relationship Id="rId3" Type="http://schemas.openxmlformats.org/officeDocument/2006/relationships/image" Target="../media/image232.jpg"/><Relationship Id="rId4" Type="http://schemas.openxmlformats.org/officeDocument/2006/relationships/image" Target="../media/image233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4.png"/><Relationship Id="rId3" Type="http://schemas.openxmlformats.org/officeDocument/2006/relationships/image" Target="../media/image235.png"/><Relationship Id="rId4" Type="http://schemas.openxmlformats.org/officeDocument/2006/relationships/image" Target="../media/image236.png"/><Relationship Id="rId5" Type="http://schemas.openxmlformats.org/officeDocument/2006/relationships/image" Target="../media/image237.jpg"/><Relationship Id="rId6" Type="http://schemas.openxmlformats.org/officeDocument/2006/relationships/image" Target="../media/image238.jpg"/><Relationship Id="rId7" Type="http://schemas.openxmlformats.org/officeDocument/2006/relationships/image" Target="../media/image239.png"/><Relationship Id="rId8" Type="http://schemas.openxmlformats.org/officeDocument/2006/relationships/image" Target="../media/image240.png"/><Relationship Id="rId9" Type="http://schemas.openxmlformats.org/officeDocument/2006/relationships/image" Target="../media/image241.png"/><Relationship Id="rId10" Type="http://schemas.openxmlformats.org/officeDocument/2006/relationships/image" Target="../media/image242.png"/><Relationship Id="rId11" Type="http://schemas.openxmlformats.org/officeDocument/2006/relationships/image" Target="../media/image243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Relationship Id="rId3" Type="http://schemas.openxmlformats.org/officeDocument/2006/relationships/image" Target="../media/image245.png"/><Relationship Id="rId4" Type="http://schemas.openxmlformats.org/officeDocument/2006/relationships/image" Target="../media/image246.png"/><Relationship Id="rId5" Type="http://schemas.openxmlformats.org/officeDocument/2006/relationships/image" Target="../media/image247.png"/><Relationship Id="rId6" Type="http://schemas.openxmlformats.org/officeDocument/2006/relationships/image" Target="../media/image248.png"/><Relationship Id="rId7" Type="http://schemas.openxmlformats.org/officeDocument/2006/relationships/image" Target="../media/image249.png"/><Relationship Id="rId8" Type="http://schemas.openxmlformats.org/officeDocument/2006/relationships/image" Target="../media/image250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1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2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png"/><Relationship Id="rId3" Type="http://schemas.openxmlformats.org/officeDocument/2006/relationships/image" Target="../media/image254.png"/><Relationship Id="rId4" Type="http://schemas.openxmlformats.org/officeDocument/2006/relationships/image" Target="../media/image255.png"/><Relationship Id="rId5" Type="http://schemas.openxmlformats.org/officeDocument/2006/relationships/image" Target="../media/image256.png"/><Relationship Id="rId6" Type="http://schemas.openxmlformats.org/officeDocument/2006/relationships/image" Target="../media/image257.png"/><Relationship Id="rId7" Type="http://schemas.openxmlformats.org/officeDocument/2006/relationships/image" Target="../media/image258.png"/><Relationship Id="rId8" Type="http://schemas.openxmlformats.org/officeDocument/2006/relationships/image" Target="../media/image259.png"/><Relationship Id="rId9" Type="http://schemas.openxmlformats.org/officeDocument/2006/relationships/image" Target="../media/image260.png"/><Relationship Id="rId10" Type="http://schemas.openxmlformats.org/officeDocument/2006/relationships/image" Target="../media/image261.png"/><Relationship Id="rId11" Type="http://schemas.openxmlformats.org/officeDocument/2006/relationships/image" Target="../media/image262.png"/><Relationship Id="rId12" Type="http://schemas.openxmlformats.org/officeDocument/2006/relationships/image" Target="../media/image263.png"/><Relationship Id="rId13" Type="http://schemas.openxmlformats.org/officeDocument/2006/relationships/image" Target="../media/image264.png"/><Relationship Id="rId14" Type="http://schemas.openxmlformats.org/officeDocument/2006/relationships/image" Target="../media/image265.png"/><Relationship Id="rId15" Type="http://schemas.openxmlformats.org/officeDocument/2006/relationships/image" Target="../media/image266.png"/><Relationship Id="rId16" Type="http://schemas.openxmlformats.org/officeDocument/2006/relationships/image" Target="../media/image267.png"/><Relationship Id="rId17" Type="http://schemas.openxmlformats.org/officeDocument/2006/relationships/image" Target="../media/image268.png"/><Relationship Id="rId18" Type="http://schemas.openxmlformats.org/officeDocument/2006/relationships/image" Target="../media/image269.png"/><Relationship Id="rId19" Type="http://schemas.openxmlformats.org/officeDocument/2006/relationships/image" Target="../media/image270.png"/><Relationship Id="rId20" Type="http://schemas.openxmlformats.org/officeDocument/2006/relationships/image" Target="../media/image271.png"/><Relationship Id="rId21" Type="http://schemas.openxmlformats.org/officeDocument/2006/relationships/image" Target="../media/image272.png"/><Relationship Id="rId22" Type="http://schemas.openxmlformats.org/officeDocument/2006/relationships/image" Target="../media/image273.png"/><Relationship Id="rId23" Type="http://schemas.openxmlformats.org/officeDocument/2006/relationships/image" Target="../media/image274.png"/><Relationship Id="rId24" Type="http://schemas.openxmlformats.org/officeDocument/2006/relationships/image" Target="../media/image275.png"/><Relationship Id="rId25" Type="http://schemas.openxmlformats.org/officeDocument/2006/relationships/image" Target="../media/image276.png"/><Relationship Id="rId26" Type="http://schemas.openxmlformats.org/officeDocument/2006/relationships/image" Target="../media/image277.png"/><Relationship Id="rId27" Type="http://schemas.openxmlformats.org/officeDocument/2006/relationships/image" Target="../media/image278.png"/><Relationship Id="rId28" Type="http://schemas.openxmlformats.org/officeDocument/2006/relationships/image" Target="../media/image279.jpg"/><Relationship Id="rId29" Type="http://schemas.openxmlformats.org/officeDocument/2006/relationships/image" Target="../media/image280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1.png"/><Relationship Id="rId3" Type="http://schemas.openxmlformats.org/officeDocument/2006/relationships/image" Target="../media/image282.png"/><Relationship Id="rId4" Type="http://schemas.openxmlformats.org/officeDocument/2006/relationships/image" Target="../media/image283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4.png"/><Relationship Id="rId3" Type="http://schemas.openxmlformats.org/officeDocument/2006/relationships/image" Target="../media/image285.png"/><Relationship Id="rId4" Type="http://schemas.openxmlformats.org/officeDocument/2006/relationships/image" Target="../media/image286.png"/><Relationship Id="rId5" Type="http://schemas.openxmlformats.org/officeDocument/2006/relationships/image" Target="../media/image287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8.png"/><Relationship Id="rId3" Type="http://schemas.openxmlformats.org/officeDocument/2006/relationships/image" Target="../media/image289.png"/><Relationship Id="rId4" Type="http://schemas.openxmlformats.org/officeDocument/2006/relationships/image" Target="../media/image290.jpg"/><Relationship Id="rId5" Type="http://schemas.openxmlformats.org/officeDocument/2006/relationships/image" Target="../media/image291.jpg"/><Relationship Id="rId6" Type="http://schemas.openxmlformats.org/officeDocument/2006/relationships/image" Target="../media/image292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3.png"/><Relationship Id="rId3" Type="http://schemas.openxmlformats.org/officeDocument/2006/relationships/image" Target="../media/image294.jpg"/><Relationship Id="rId4" Type="http://schemas.openxmlformats.org/officeDocument/2006/relationships/image" Target="../media/image295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6.png"/><Relationship Id="rId3" Type="http://schemas.openxmlformats.org/officeDocument/2006/relationships/image" Target="../media/image297.jpg"/><Relationship Id="rId4" Type="http://schemas.openxmlformats.org/officeDocument/2006/relationships/image" Target="../media/image298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9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0.png"/><Relationship Id="rId3" Type="http://schemas.openxmlformats.org/officeDocument/2006/relationships/image" Target="../media/image301.png"/><Relationship Id="rId4" Type="http://schemas.openxmlformats.org/officeDocument/2006/relationships/image" Target="../media/image302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3.png"/><Relationship Id="rId3" Type="http://schemas.openxmlformats.org/officeDocument/2006/relationships/image" Target="../media/image304.png"/><Relationship Id="rId4" Type="http://schemas.openxmlformats.org/officeDocument/2006/relationships/image" Target="../media/image305.png"/><Relationship Id="rId5" Type="http://schemas.openxmlformats.org/officeDocument/2006/relationships/image" Target="../media/image306.png"/><Relationship Id="rId6" Type="http://schemas.openxmlformats.org/officeDocument/2006/relationships/image" Target="../media/image307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8.png"/><Relationship Id="rId3" Type="http://schemas.openxmlformats.org/officeDocument/2006/relationships/image" Target="../media/image309.png"/><Relationship Id="rId4" Type="http://schemas.openxmlformats.org/officeDocument/2006/relationships/image" Target="../media/image310.png"/><Relationship Id="rId5" Type="http://schemas.openxmlformats.org/officeDocument/2006/relationships/image" Target="../media/image311.jpg"/><Relationship Id="rId6" Type="http://schemas.openxmlformats.org/officeDocument/2006/relationships/image" Target="../media/image312.jpg"/><Relationship Id="rId7" Type="http://schemas.openxmlformats.org/officeDocument/2006/relationships/image" Target="../media/image313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4.png"/><Relationship Id="rId3" Type="http://schemas.openxmlformats.org/officeDocument/2006/relationships/image" Target="../media/image315.png"/><Relationship Id="rId4" Type="http://schemas.openxmlformats.org/officeDocument/2006/relationships/image" Target="../media/image316.png"/><Relationship Id="rId5" Type="http://schemas.openxmlformats.org/officeDocument/2006/relationships/image" Target="../media/image317.jpg"/><Relationship Id="rId6" Type="http://schemas.openxmlformats.org/officeDocument/2006/relationships/image" Target="../media/image318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1.png"/><Relationship Id="rId3" Type="http://schemas.openxmlformats.org/officeDocument/2006/relationships/image" Target="../media/image322.png"/><Relationship Id="rId4" Type="http://schemas.openxmlformats.org/officeDocument/2006/relationships/image" Target="../media/image323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4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5.png"/><Relationship Id="rId3" Type="http://schemas.openxmlformats.org/officeDocument/2006/relationships/image" Target="../media/image326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7.png"/><Relationship Id="rId3" Type="http://schemas.openxmlformats.org/officeDocument/2006/relationships/image" Target="../media/image328.png"/><Relationship Id="rId4" Type="http://schemas.openxmlformats.org/officeDocument/2006/relationships/image" Target="../media/image329.png"/><Relationship Id="rId5" Type="http://schemas.openxmlformats.org/officeDocument/2006/relationships/image" Target="../media/image330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1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2.png"/><Relationship Id="rId3" Type="http://schemas.openxmlformats.org/officeDocument/2006/relationships/image" Target="../media/image333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4.jpg"/><Relationship Id="rId3" Type="http://schemas.openxmlformats.org/officeDocument/2006/relationships/image" Target="../media/image335.png"/><Relationship Id="rId4" Type="http://schemas.openxmlformats.org/officeDocument/2006/relationships/image" Target="../media/image336.png"/><Relationship Id="rId5" Type="http://schemas.openxmlformats.org/officeDocument/2006/relationships/image" Target="../media/image337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8.png"/><Relationship Id="rId3" Type="http://schemas.openxmlformats.org/officeDocument/2006/relationships/image" Target="../media/image339.jp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0.jpg"/><Relationship Id="rId3" Type="http://schemas.openxmlformats.org/officeDocument/2006/relationships/image" Target="../media/image341.png"/><Relationship Id="rId4" Type="http://schemas.openxmlformats.org/officeDocument/2006/relationships/image" Target="../media/image34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jp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3.jpg"/><Relationship Id="rId3" Type="http://schemas.openxmlformats.org/officeDocument/2006/relationships/image" Target="../media/image344.jpg"/><Relationship Id="rId4" Type="http://schemas.openxmlformats.org/officeDocument/2006/relationships/image" Target="../media/image345.pn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6.png"/><Relationship Id="rId3" Type="http://schemas.openxmlformats.org/officeDocument/2006/relationships/image" Target="../media/image347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8.png"/><Relationship Id="rId3" Type="http://schemas.openxmlformats.org/officeDocument/2006/relationships/image" Target="../media/image349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0.png"/><Relationship Id="rId3" Type="http://schemas.openxmlformats.org/officeDocument/2006/relationships/image" Target="../media/image351.jpg"/><Relationship Id="rId4" Type="http://schemas.openxmlformats.org/officeDocument/2006/relationships/image" Target="../media/image352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3.png"/><Relationship Id="rId3" Type="http://schemas.openxmlformats.org/officeDocument/2006/relationships/image" Target="../media/image354.png"/><Relationship Id="rId4" Type="http://schemas.openxmlformats.org/officeDocument/2006/relationships/image" Target="../media/image355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6.png"/><Relationship Id="rId3" Type="http://schemas.openxmlformats.org/officeDocument/2006/relationships/image" Target="../media/image357.jpg"/><Relationship Id="rId4" Type="http://schemas.openxmlformats.org/officeDocument/2006/relationships/image" Target="../media/image358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9.png"/><Relationship Id="rId3" Type="http://schemas.openxmlformats.org/officeDocument/2006/relationships/image" Target="../media/image360.png"/><Relationship Id="rId4" Type="http://schemas.openxmlformats.org/officeDocument/2006/relationships/image" Target="../media/image361.png"/><Relationship Id="rId5" Type="http://schemas.openxmlformats.org/officeDocument/2006/relationships/image" Target="../media/image362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3.png"/><Relationship Id="rId3" Type="http://schemas.openxmlformats.org/officeDocument/2006/relationships/image" Target="../media/image364.jpg"/><Relationship Id="rId4" Type="http://schemas.openxmlformats.org/officeDocument/2006/relationships/image" Target="../media/image365.png"/><Relationship Id="rId5" Type="http://schemas.openxmlformats.org/officeDocument/2006/relationships/image" Target="../media/image366.png"/><Relationship Id="rId6" Type="http://schemas.openxmlformats.org/officeDocument/2006/relationships/image" Target="../media/image367.png"/><Relationship Id="rId7" Type="http://schemas.openxmlformats.org/officeDocument/2006/relationships/image" Target="../media/image368.png"/><Relationship Id="rId8" Type="http://schemas.openxmlformats.org/officeDocument/2006/relationships/image" Target="../media/image369.png"/><Relationship Id="rId9" Type="http://schemas.openxmlformats.org/officeDocument/2006/relationships/image" Target="../media/image370.png"/><Relationship Id="rId10" Type="http://schemas.openxmlformats.org/officeDocument/2006/relationships/image" Target="../media/image371.png"/><Relationship Id="rId11" Type="http://schemas.openxmlformats.org/officeDocument/2006/relationships/image" Target="../media/image372.png"/><Relationship Id="rId12" Type="http://schemas.openxmlformats.org/officeDocument/2006/relationships/image" Target="../media/image373.png"/><Relationship Id="rId13" Type="http://schemas.openxmlformats.org/officeDocument/2006/relationships/image" Target="../media/image374.png"/><Relationship Id="rId14" Type="http://schemas.openxmlformats.org/officeDocument/2006/relationships/image" Target="../media/image375.png"/><Relationship Id="rId15" Type="http://schemas.openxmlformats.org/officeDocument/2006/relationships/image" Target="../media/image376.png"/><Relationship Id="rId16" Type="http://schemas.openxmlformats.org/officeDocument/2006/relationships/image" Target="../media/image377.jp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8.png"/><Relationship Id="rId3" Type="http://schemas.openxmlformats.org/officeDocument/2006/relationships/image" Target="../media/image379.jp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png"/><Relationship Id="rId3" Type="http://schemas.openxmlformats.org/officeDocument/2006/relationships/image" Target="../media/image381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pn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2.png"/><Relationship Id="rId3" Type="http://schemas.openxmlformats.org/officeDocument/2006/relationships/image" Target="../media/image383.jpg"/><Relationship Id="rId4" Type="http://schemas.openxmlformats.org/officeDocument/2006/relationships/image" Target="../media/image384.pn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5.png"/><Relationship Id="rId3" Type="http://schemas.openxmlformats.org/officeDocument/2006/relationships/image" Target="../media/image386.jpg"/><Relationship Id="rId4" Type="http://schemas.openxmlformats.org/officeDocument/2006/relationships/image" Target="../media/image387.jpg"/><Relationship Id="rId5" Type="http://schemas.openxmlformats.org/officeDocument/2006/relationships/image" Target="../media/image388.png"/><Relationship Id="rId6" Type="http://schemas.openxmlformats.org/officeDocument/2006/relationships/image" Target="../media/image389.png"/><Relationship Id="rId7" Type="http://schemas.openxmlformats.org/officeDocument/2006/relationships/image" Target="../media/image390.png"/><Relationship Id="rId8" Type="http://schemas.openxmlformats.org/officeDocument/2006/relationships/image" Target="../media/image391.png"/><Relationship Id="rId9" Type="http://schemas.openxmlformats.org/officeDocument/2006/relationships/image" Target="../media/image392.png"/><Relationship Id="rId10" Type="http://schemas.openxmlformats.org/officeDocument/2006/relationships/image" Target="../media/image393.pn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4.jpg"/><Relationship Id="rId3" Type="http://schemas.openxmlformats.org/officeDocument/2006/relationships/image" Target="../media/image395.jpg"/><Relationship Id="rId4" Type="http://schemas.openxmlformats.org/officeDocument/2006/relationships/image" Target="../media/image396.jpg"/><Relationship Id="rId5" Type="http://schemas.openxmlformats.org/officeDocument/2006/relationships/image" Target="../media/image397.jpg"/><Relationship Id="rId6" Type="http://schemas.openxmlformats.org/officeDocument/2006/relationships/image" Target="../media/image398.pn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9.png"/><Relationship Id="rId3" Type="http://schemas.openxmlformats.org/officeDocument/2006/relationships/image" Target="../media/image400.jpg"/><Relationship Id="rId4" Type="http://schemas.openxmlformats.org/officeDocument/2006/relationships/image" Target="../media/image401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2.png"/><Relationship Id="rId3" Type="http://schemas.openxmlformats.org/officeDocument/2006/relationships/image" Target="../media/image403.jpg"/><Relationship Id="rId4" Type="http://schemas.openxmlformats.org/officeDocument/2006/relationships/image" Target="../media/image404.jp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5.png"/><Relationship Id="rId3" Type="http://schemas.openxmlformats.org/officeDocument/2006/relationships/image" Target="../media/image406.jpg"/><Relationship Id="rId4" Type="http://schemas.openxmlformats.org/officeDocument/2006/relationships/image" Target="../media/image407.jp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8.png"/><Relationship Id="rId3" Type="http://schemas.openxmlformats.org/officeDocument/2006/relationships/image" Target="../media/image409.jpg"/><Relationship Id="rId4" Type="http://schemas.openxmlformats.org/officeDocument/2006/relationships/image" Target="../media/image410.png"/><Relationship Id="rId5" Type="http://schemas.openxmlformats.org/officeDocument/2006/relationships/image" Target="../media/image411.png"/><Relationship Id="rId6" Type="http://schemas.openxmlformats.org/officeDocument/2006/relationships/image" Target="../media/image412.png"/><Relationship Id="rId7" Type="http://schemas.openxmlformats.org/officeDocument/2006/relationships/image" Target="../media/image413.pn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4.png"/><Relationship Id="rId3" Type="http://schemas.openxmlformats.org/officeDocument/2006/relationships/image" Target="../media/image415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6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7.png"/><Relationship Id="rId3" Type="http://schemas.openxmlformats.org/officeDocument/2006/relationships/image" Target="../media/image418.png"/><Relationship Id="rId4" Type="http://schemas.openxmlformats.org/officeDocument/2006/relationships/image" Target="../media/image419.png"/><Relationship Id="rId5" Type="http://schemas.openxmlformats.org/officeDocument/2006/relationships/image" Target="../media/image420.png"/><Relationship Id="rId6" Type="http://schemas.openxmlformats.org/officeDocument/2006/relationships/image" Target="../media/image421.png"/><Relationship Id="rId7" Type="http://schemas.openxmlformats.org/officeDocument/2006/relationships/image" Target="../media/image422.png"/><Relationship Id="rId8" Type="http://schemas.openxmlformats.org/officeDocument/2006/relationships/image" Target="../media/image423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38200" y="1219200"/>
            <a:ext cx="7569200" cy="58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66800" y="1905000"/>
            <a:ext cx="7048500" cy="469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marL="266065" marR="5080" indent="-241300">
              <a:lnSpc>
                <a:spcPts val="5400"/>
              </a:lnSpc>
              <a:spcBef>
                <a:spcPts val="434"/>
              </a:spcBef>
              <a:tabLst>
                <a:tab pos="2237105" algn="l"/>
              </a:tabLst>
            </a:pPr>
            <a:r>
              <a:rPr dirty="0" spc="-5">
                <a:solidFill>
                  <a:srgbClr val="2970FF"/>
                </a:solidFill>
              </a:rPr>
              <a:t>Radiologic investigation </a:t>
            </a:r>
            <a:r>
              <a:rPr dirty="0">
                <a:solidFill>
                  <a:srgbClr val="2970FF"/>
                </a:solidFill>
              </a:rPr>
              <a:t>of  Chest	and CVS</a:t>
            </a:r>
            <a:r>
              <a:rPr dirty="0" spc="-40">
                <a:solidFill>
                  <a:srgbClr val="2970FF"/>
                </a:solidFill>
              </a:rPr>
              <a:t> </a:t>
            </a:r>
            <a:r>
              <a:rPr dirty="0">
                <a:solidFill>
                  <a:srgbClr val="2970FF"/>
                </a:solidFill>
              </a:rPr>
              <a:t>diseases</a:t>
            </a:r>
          </a:p>
        </p:txBody>
      </p:sp>
      <p:sp>
        <p:nvSpPr>
          <p:cNvPr id="6" name="object 6"/>
          <p:cNvSpPr/>
          <p:nvPr/>
        </p:nvSpPr>
        <p:spPr>
          <a:xfrm>
            <a:off x="4394200" y="3683000"/>
            <a:ext cx="419100" cy="368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93900" y="4165600"/>
            <a:ext cx="5219700" cy="368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8000" y="4660900"/>
            <a:ext cx="8178800" cy="368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076700" y="5156200"/>
            <a:ext cx="1066800" cy="304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476500" y="5651500"/>
            <a:ext cx="4292600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8600" y="152400"/>
            <a:ext cx="8534400" cy="3200400"/>
          </a:xfrm>
          <a:custGeom>
            <a:avLst/>
            <a:gdLst/>
            <a:ahLst/>
            <a:cxnLst/>
            <a:rect l="l" t="t" r="r" b="b"/>
            <a:pathLst>
              <a:path w="8534400" h="3200400">
                <a:moveTo>
                  <a:pt x="0" y="600075"/>
                </a:moveTo>
                <a:lnTo>
                  <a:pt x="5282" y="554211"/>
                </a:lnTo>
                <a:lnTo>
                  <a:pt x="20330" y="512108"/>
                </a:lnTo>
                <a:lnTo>
                  <a:pt x="43943" y="474969"/>
                </a:lnTo>
                <a:lnTo>
                  <a:pt x="74919" y="443993"/>
                </a:lnTo>
                <a:lnTo>
                  <a:pt x="112059" y="420380"/>
                </a:lnTo>
                <a:lnTo>
                  <a:pt x="154161" y="405332"/>
                </a:lnTo>
                <a:lnTo>
                  <a:pt x="200025" y="400050"/>
                </a:lnTo>
                <a:lnTo>
                  <a:pt x="8134350" y="400050"/>
                </a:lnTo>
                <a:lnTo>
                  <a:pt x="8134350" y="200025"/>
                </a:lnTo>
                <a:lnTo>
                  <a:pt x="8139632" y="154161"/>
                </a:lnTo>
                <a:lnTo>
                  <a:pt x="8154679" y="112059"/>
                </a:lnTo>
                <a:lnTo>
                  <a:pt x="8178291" y="74919"/>
                </a:lnTo>
                <a:lnTo>
                  <a:pt x="8209266" y="43943"/>
                </a:lnTo>
                <a:lnTo>
                  <a:pt x="8246406" y="20330"/>
                </a:lnTo>
                <a:lnTo>
                  <a:pt x="8288509" y="5282"/>
                </a:lnTo>
                <a:lnTo>
                  <a:pt x="8334375" y="0"/>
                </a:lnTo>
                <a:lnTo>
                  <a:pt x="8380236" y="5282"/>
                </a:lnTo>
                <a:lnTo>
                  <a:pt x="8422338" y="20330"/>
                </a:lnTo>
                <a:lnTo>
                  <a:pt x="8459477" y="43943"/>
                </a:lnTo>
                <a:lnTo>
                  <a:pt x="8490454" y="74919"/>
                </a:lnTo>
                <a:lnTo>
                  <a:pt x="8514068" y="112059"/>
                </a:lnTo>
                <a:lnTo>
                  <a:pt x="8529116" y="154161"/>
                </a:lnTo>
                <a:lnTo>
                  <a:pt x="8534400" y="200025"/>
                </a:lnTo>
                <a:lnTo>
                  <a:pt x="8534400" y="2600325"/>
                </a:lnTo>
                <a:lnTo>
                  <a:pt x="8529116" y="2646186"/>
                </a:lnTo>
                <a:lnTo>
                  <a:pt x="8514068" y="2688288"/>
                </a:lnTo>
                <a:lnTo>
                  <a:pt x="8490454" y="2725427"/>
                </a:lnTo>
                <a:lnTo>
                  <a:pt x="8459477" y="2756404"/>
                </a:lnTo>
                <a:lnTo>
                  <a:pt x="8422338" y="2780018"/>
                </a:lnTo>
                <a:lnTo>
                  <a:pt x="8380236" y="2795066"/>
                </a:lnTo>
                <a:lnTo>
                  <a:pt x="8334375" y="2800350"/>
                </a:lnTo>
                <a:lnTo>
                  <a:pt x="400050" y="2800350"/>
                </a:lnTo>
                <a:lnTo>
                  <a:pt x="400050" y="3000375"/>
                </a:lnTo>
                <a:lnTo>
                  <a:pt x="394767" y="3046236"/>
                </a:lnTo>
                <a:lnTo>
                  <a:pt x="379719" y="3088338"/>
                </a:lnTo>
                <a:lnTo>
                  <a:pt x="356106" y="3125477"/>
                </a:lnTo>
                <a:lnTo>
                  <a:pt x="325130" y="3156454"/>
                </a:lnTo>
                <a:lnTo>
                  <a:pt x="287991" y="3180068"/>
                </a:lnTo>
                <a:lnTo>
                  <a:pt x="245888" y="3195116"/>
                </a:lnTo>
                <a:lnTo>
                  <a:pt x="200025" y="3200400"/>
                </a:lnTo>
                <a:lnTo>
                  <a:pt x="154161" y="3195116"/>
                </a:lnTo>
                <a:lnTo>
                  <a:pt x="112059" y="3180068"/>
                </a:lnTo>
                <a:lnTo>
                  <a:pt x="74919" y="3156454"/>
                </a:lnTo>
                <a:lnTo>
                  <a:pt x="43943" y="3125477"/>
                </a:lnTo>
                <a:lnTo>
                  <a:pt x="20330" y="3088338"/>
                </a:lnTo>
                <a:lnTo>
                  <a:pt x="5282" y="3046236"/>
                </a:lnTo>
                <a:lnTo>
                  <a:pt x="0" y="3000375"/>
                </a:lnTo>
                <a:lnTo>
                  <a:pt x="0" y="600075"/>
                </a:lnTo>
                <a:close/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28600" y="652462"/>
            <a:ext cx="400050" cy="300355"/>
          </a:xfrm>
          <a:custGeom>
            <a:avLst/>
            <a:gdLst/>
            <a:ahLst/>
            <a:cxnLst/>
            <a:rect l="l" t="t" r="r" b="b"/>
            <a:pathLst>
              <a:path w="400050" h="300355">
                <a:moveTo>
                  <a:pt x="0" y="100012"/>
                </a:moveTo>
                <a:lnTo>
                  <a:pt x="5282" y="145876"/>
                </a:lnTo>
                <a:lnTo>
                  <a:pt x="20330" y="187978"/>
                </a:lnTo>
                <a:lnTo>
                  <a:pt x="43943" y="225118"/>
                </a:lnTo>
                <a:lnTo>
                  <a:pt x="74919" y="256094"/>
                </a:lnTo>
                <a:lnTo>
                  <a:pt x="112059" y="279706"/>
                </a:lnTo>
                <a:lnTo>
                  <a:pt x="154161" y="294754"/>
                </a:lnTo>
                <a:lnTo>
                  <a:pt x="200025" y="300037"/>
                </a:lnTo>
                <a:lnTo>
                  <a:pt x="245888" y="294754"/>
                </a:lnTo>
                <a:lnTo>
                  <a:pt x="287991" y="279706"/>
                </a:lnTo>
                <a:lnTo>
                  <a:pt x="325130" y="256094"/>
                </a:lnTo>
                <a:lnTo>
                  <a:pt x="356106" y="225118"/>
                </a:lnTo>
                <a:lnTo>
                  <a:pt x="379719" y="187978"/>
                </a:lnTo>
                <a:lnTo>
                  <a:pt x="394767" y="145876"/>
                </a:lnTo>
                <a:lnTo>
                  <a:pt x="400050" y="100012"/>
                </a:lnTo>
                <a:lnTo>
                  <a:pt x="392190" y="61083"/>
                </a:lnTo>
                <a:lnTo>
                  <a:pt x="370756" y="29293"/>
                </a:lnTo>
                <a:lnTo>
                  <a:pt x="338966" y="7859"/>
                </a:lnTo>
                <a:lnTo>
                  <a:pt x="300037" y="0"/>
                </a:lnTo>
                <a:lnTo>
                  <a:pt x="261108" y="7859"/>
                </a:lnTo>
                <a:lnTo>
                  <a:pt x="229318" y="29293"/>
                </a:lnTo>
                <a:lnTo>
                  <a:pt x="207884" y="61083"/>
                </a:lnTo>
                <a:lnTo>
                  <a:pt x="200025" y="100012"/>
                </a:lnTo>
                <a:lnTo>
                  <a:pt x="200025" y="300037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8650" y="752475"/>
            <a:ext cx="0" cy="2200275"/>
          </a:xfrm>
          <a:custGeom>
            <a:avLst/>
            <a:gdLst/>
            <a:ahLst/>
            <a:cxnLst/>
            <a:rect l="l" t="t" r="r" b="b"/>
            <a:pathLst>
              <a:path w="0" h="2200275">
                <a:moveTo>
                  <a:pt x="0" y="0"/>
                </a:moveTo>
                <a:lnTo>
                  <a:pt x="0" y="2200275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362950" y="352425"/>
            <a:ext cx="400050" cy="200025"/>
          </a:xfrm>
          <a:custGeom>
            <a:avLst/>
            <a:gdLst/>
            <a:ahLst/>
            <a:cxnLst/>
            <a:rect l="l" t="t" r="r" b="b"/>
            <a:pathLst>
              <a:path w="400050" h="200025">
                <a:moveTo>
                  <a:pt x="400050" y="0"/>
                </a:moveTo>
                <a:lnTo>
                  <a:pt x="394766" y="45863"/>
                </a:lnTo>
                <a:lnTo>
                  <a:pt x="379718" y="87965"/>
                </a:lnTo>
                <a:lnTo>
                  <a:pt x="356104" y="125105"/>
                </a:lnTo>
                <a:lnTo>
                  <a:pt x="325127" y="156081"/>
                </a:lnTo>
                <a:lnTo>
                  <a:pt x="287988" y="179694"/>
                </a:lnTo>
                <a:lnTo>
                  <a:pt x="245886" y="194742"/>
                </a:lnTo>
                <a:lnTo>
                  <a:pt x="200025" y="200025"/>
                </a:lnTo>
                <a:lnTo>
                  <a:pt x="0" y="200025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362950" y="352425"/>
            <a:ext cx="200025" cy="200025"/>
          </a:xfrm>
          <a:custGeom>
            <a:avLst/>
            <a:gdLst/>
            <a:ahLst/>
            <a:cxnLst/>
            <a:rect l="l" t="t" r="r" b="b"/>
            <a:pathLst>
              <a:path w="200025" h="200025">
                <a:moveTo>
                  <a:pt x="0" y="0"/>
                </a:moveTo>
                <a:lnTo>
                  <a:pt x="7859" y="38929"/>
                </a:lnTo>
                <a:lnTo>
                  <a:pt x="29294" y="70719"/>
                </a:lnTo>
                <a:lnTo>
                  <a:pt x="61084" y="92153"/>
                </a:lnTo>
                <a:lnTo>
                  <a:pt x="100012" y="100012"/>
                </a:lnTo>
                <a:lnTo>
                  <a:pt x="138940" y="92153"/>
                </a:lnTo>
                <a:lnTo>
                  <a:pt x="170730" y="70719"/>
                </a:lnTo>
                <a:lnTo>
                  <a:pt x="192165" y="38929"/>
                </a:lnTo>
                <a:lnTo>
                  <a:pt x="200025" y="0"/>
                </a:lnTo>
                <a:lnTo>
                  <a:pt x="200025" y="200025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81000" y="2982912"/>
            <a:ext cx="8381365" cy="3733800"/>
          </a:xfrm>
          <a:custGeom>
            <a:avLst/>
            <a:gdLst/>
            <a:ahLst/>
            <a:cxnLst/>
            <a:rect l="l" t="t" r="r" b="b"/>
            <a:pathLst>
              <a:path w="8381365" h="3733800">
                <a:moveTo>
                  <a:pt x="8380831" y="3362147"/>
                </a:moveTo>
                <a:lnTo>
                  <a:pt x="8336200" y="3321263"/>
                </a:lnTo>
                <a:lnTo>
                  <a:pt x="8276804" y="3281289"/>
                </a:lnTo>
                <a:lnTo>
                  <a:pt x="8241411" y="3261644"/>
                </a:lnTo>
                <a:lnTo>
                  <a:pt x="8202137" y="3242226"/>
                </a:lnTo>
                <a:lnTo>
                  <a:pt x="8158916" y="3223036"/>
                </a:lnTo>
                <a:lnTo>
                  <a:pt x="8111686" y="3204073"/>
                </a:lnTo>
                <a:lnTo>
                  <a:pt x="8060384" y="3185338"/>
                </a:lnTo>
                <a:lnTo>
                  <a:pt x="8004944" y="3166831"/>
                </a:lnTo>
                <a:lnTo>
                  <a:pt x="7945305" y="3148551"/>
                </a:lnTo>
                <a:lnTo>
                  <a:pt x="7881401" y="3130499"/>
                </a:lnTo>
                <a:lnTo>
                  <a:pt x="7813170" y="3112675"/>
                </a:lnTo>
                <a:lnTo>
                  <a:pt x="7740548" y="3095078"/>
                </a:lnTo>
                <a:lnTo>
                  <a:pt x="7698036" y="3089741"/>
                </a:lnTo>
                <a:lnTo>
                  <a:pt x="7654817" y="3084461"/>
                </a:lnTo>
                <a:lnTo>
                  <a:pt x="7610909" y="3079243"/>
                </a:lnTo>
                <a:lnTo>
                  <a:pt x="7566328" y="3074094"/>
                </a:lnTo>
                <a:lnTo>
                  <a:pt x="7521093" y="3069018"/>
                </a:lnTo>
                <a:lnTo>
                  <a:pt x="7475221" y="3064022"/>
                </a:lnTo>
                <a:lnTo>
                  <a:pt x="7428731" y="3059110"/>
                </a:lnTo>
                <a:lnTo>
                  <a:pt x="7381639" y="3054289"/>
                </a:lnTo>
                <a:lnTo>
                  <a:pt x="7333965" y="3049563"/>
                </a:lnTo>
                <a:lnTo>
                  <a:pt x="7285725" y="3044938"/>
                </a:lnTo>
                <a:lnTo>
                  <a:pt x="7236937" y="3040420"/>
                </a:lnTo>
                <a:lnTo>
                  <a:pt x="7187619" y="3036014"/>
                </a:lnTo>
                <a:lnTo>
                  <a:pt x="7137789" y="3031725"/>
                </a:lnTo>
                <a:lnTo>
                  <a:pt x="7087464" y="3027560"/>
                </a:lnTo>
                <a:lnTo>
                  <a:pt x="7036663" y="3023523"/>
                </a:lnTo>
                <a:lnTo>
                  <a:pt x="6985402" y="3019621"/>
                </a:lnTo>
                <a:lnTo>
                  <a:pt x="6933701" y="3015858"/>
                </a:lnTo>
                <a:lnTo>
                  <a:pt x="6881576" y="3012240"/>
                </a:lnTo>
                <a:lnTo>
                  <a:pt x="6829045" y="3008772"/>
                </a:lnTo>
                <a:lnTo>
                  <a:pt x="6776127" y="3005461"/>
                </a:lnTo>
                <a:lnTo>
                  <a:pt x="6722838" y="3002311"/>
                </a:lnTo>
                <a:lnTo>
                  <a:pt x="6669197" y="2999328"/>
                </a:lnTo>
                <a:lnTo>
                  <a:pt x="6615221" y="2996517"/>
                </a:lnTo>
                <a:lnTo>
                  <a:pt x="6560928" y="2993885"/>
                </a:lnTo>
                <a:lnTo>
                  <a:pt x="6506336" y="2991436"/>
                </a:lnTo>
                <a:lnTo>
                  <a:pt x="6451462" y="2989176"/>
                </a:lnTo>
                <a:lnTo>
                  <a:pt x="6396325" y="2987111"/>
                </a:lnTo>
                <a:lnTo>
                  <a:pt x="6340942" y="2985245"/>
                </a:lnTo>
                <a:lnTo>
                  <a:pt x="6285331" y="2983585"/>
                </a:lnTo>
                <a:lnTo>
                  <a:pt x="6225528" y="2985245"/>
                </a:lnTo>
                <a:lnTo>
                  <a:pt x="6166538" y="2987111"/>
                </a:lnTo>
                <a:lnTo>
                  <a:pt x="6108343" y="2989176"/>
                </a:lnTo>
                <a:lnTo>
                  <a:pt x="6050924" y="2991436"/>
                </a:lnTo>
                <a:lnTo>
                  <a:pt x="5994265" y="2993885"/>
                </a:lnTo>
                <a:lnTo>
                  <a:pt x="5938347" y="2996517"/>
                </a:lnTo>
                <a:lnTo>
                  <a:pt x="5883152" y="2999328"/>
                </a:lnTo>
                <a:lnTo>
                  <a:pt x="5828663" y="3002311"/>
                </a:lnTo>
                <a:lnTo>
                  <a:pt x="5774862" y="3005461"/>
                </a:lnTo>
                <a:lnTo>
                  <a:pt x="5721730" y="3008772"/>
                </a:lnTo>
                <a:lnTo>
                  <a:pt x="5669251" y="3012240"/>
                </a:lnTo>
                <a:lnTo>
                  <a:pt x="5617405" y="3015858"/>
                </a:lnTo>
                <a:lnTo>
                  <a:pt x="5566176" y="3019621"/>
                </a:lnTo>
                <a:lnTo>
                  <a:pt x="5515546" y="3023523"/>
                </a:lnTo>
                <a:lnTo>
                  <a:pt x="5465496" y="3027560"/>
                </a:lnTo>
                <a:lnTo>
                  <a:pt x="5416008" y="3031725"/>
                </a:lnTo>
                <a:lnTo>
                  <a:pt x="5367066" y="3036014"/>
                </a:lnTo>
                <a:lnTo>
                  <a:pt x="5318651" y="3040420"/>
                </a:lnTo>
                <a:lnTo>
                  <a:pt x="5270745" y="3044938"/>
                </a:lnTo>
                <a:lnTo>
                  <a:pt x="5223330" y="3049563"/>
                </a:lnTo>
                <a:lnTo>
                  <a:pt x="5176389" y="3054289"/>
                </a:lnTo>
                <a:lnTo>
                  <a:pt x="5129903" y="3059110"/>
                </a:lnTo>
                <a:lnTo>
                  <a:pt x="5083855" y="3064022"/>
                </a:lnTo>
                <a:lnTo>
                  <a:pt x="5038228" y="3069018"/>
                </a:lnTo>
                <a:lnTo>
                  <a:pt x="4993002" y="3074094"/>
                </a:lnTo>
                <a:lnTo>
                  <a:pt x="4948160" y="3079243"/>
                </a:lnTo>
                <a:lnTo>
                  <a:pt x="4903685" y="3084461"/>
                </a:lnTo>
                <a:lnTo>
                  <a:pt x="4859559" y="3089741"/>
                </a:lnTo>
                <a:lnTo>
                  <a:pt x="4815763" y="3095078"/>
                </a:lnTo>
                <a:lnTo>
                  <a:pt x="4740009" y="3112675"/>
                </a:lnTo>
                <a:lnTo>
                  <a:pt x="4668785" y="3130499"/>
                </a:lnTo>
                <a:lnTo>
                  <a:pt x="4602157" y="3148551"/>
                </a:lnTo>
                <a:lnTo>
                  <a:pt x="4540189" y="3166831"/>
                </a:lnTo>
                <a:lnTo>
                  <a:pt x="4482945" y="3185338"/>
                </a:lnTo>
                <a:lnTo>
                  <a:pt x="4430491" y="3204073"/>
                </a:lnTo>
                <a:lnTo>
                  <a:pt x="4382890" y="3223036"/>
                </a:lnTo>
                <a:lnTo>
                  <a:pt x="4340207" y="3242226"/>
                </a:lnTo>
                <a:lnTo>
                  <a:pt x="4302507" y="3261644"/>
                </a:lnTo>
                <a:lnTo>
                  <a:pt x="4269854" y="3281289"/>
                </a:lnTo>
                <a:lnTo>
                  <a:pt x="4219946" y="3321263"/>
                </a:lnTo>
                <a:lnTo>
                  <a:pt x="4191000" y="3362147"/>
                </a:lnTo>
                <a:lnTo>
                  <a:pt x="4173156" y="3381329"/>
                </a:lnTo>
                <a:lnTo>
                  <a:pt x="4124388" y="3420075"/>
                </a:lnTo>
                <a:lnTo>
                  <a:pt x="4058590" y="3458775"/>
                </a:lnTo>
                <a:lnTo>
                  <a:pt x="4019461" y="3477900"/>
                </a:lnTo>
                <a:lnTo>
                  <a:pt x="3976260" y="3496764"/>
                </a:lnTo>
                <a:lnTo>
                  <a:pt x="3929050" y="3515283"/>
                </a:lnTo>
                <a:lnTo>
                  <a:pt x="3877892" y="3533376"/>
                </a:lnTo>
                <a:lnTo>
                  <a:pt x="3822850" y="3550958"/>
                </a:lnTo>
                <a:lnTo>
                  <a:pt x="3763984" y="3567947"/>
                </a:lnTo>
                <a:lnTo>
                  <a:pt x="3701357" y="3584259"/>
                </a:lnTo>
                <a:lnTo>
                  <a:pt x="3635031" y="3599812"/>
                </a:lnTo>
                <a:lnTo>
                  <a:pt x="3565067" y="3614521"/>
                </a:lnTo>
                <a:lnTo>
                  <a:pt x="3521171" y="3619834"/>
                </a:lnTo>
                <a:lnTo>
                  <a:pt x="3476759" y="3625045"/>
                </a:lnTo>
                <a:lnTo>
                  <a:pt x="3431833" y="3630154"/>
                </a:lnTo>
                <a:lnTo>
                  <a:pt x="3386397" y="3635163"/>
                </a:lnTo>
                <a:lnTo>
                  <a:pt x="3340456" y="3640075"/>
                </a:lnTo>
                <a:lnTo>
                  <a:pt x="3294012" y="3644890"/>
                </a:lnTo>
                <a:lnTo>
                  <a:pt x="3247069" y="3649612"/>
                </a:lnTo>
                <a:lnTo>
                  <a:pt x="3199632" y="3654241"/>
                </a:lnTo>
                <a:lnTo>
                  <a:pt x="3151703" y="3658779"/>
                </a:lnTo>
                <a:lnTo>
                  <a:pt x="3103286" y="3663229"/>
                </a:lnTo>
                <a:lnTo>
                  <a:pt x="3054385" y="3667591"/>
                </a:lnTo>
                <a:lnTo>
                  <a:pt x="3005003" y="3671869"/>
                </a:lnTo>
                <a:lnTo>
                  <a:pt x="2955145" y="3676063"/>
                </a:lnTo>
                <a:lnTo>
                  <a:pt x="2904813" y="3680175"/>
                </a:lnTo>
                <a:lnTo>
                  <a:pt x="2854011" y="3684207"/>
                </a:lnTo>
                <a:lnTo>
                  <a:pt x="2802744" y="3688162"/>
                </a:lnTo>
                <a:lnTo>
                  <a:pt x="2751013" y="3692040"/>
                </a:lnTo>
                <a:lnTo>
                  <a:pt x="2698824" y="3695843"/>
                </a:lnTo>
                <a:lnTo>
                  <a:pt x="2646180" y="3699574"/>
                </a:lnTo>
                <a:lnTo>
                  <a:pt x="2593085" y="3703234"/>
                </a:lnTo>
                <a:lnTo>
                  <a:pt x="2539541" y="3706825"/>
                </a:lnTo>
                <a:lnTo>
                  <a:pt x="2485553" y="3710349"/>
                </a:lnTo>
                <a:lnTo>
                  <a:pt x="2431124" y="3713807"/>
                </a:lnTo>
                <a:lnTo>
                  <a:pt x="2376258" y="3717201"/>
                </a:lnTo>
                <a:lnTo>
                  <a:pt x="2320959" y="3720533"/>
                </a:lnTo>
                <a:lnTo>
                  <a:pt x="2265230" y="3723805"/>
                </a:lnTo>
                <a:lnTo>
                  <a:pt x="2209074" y="3727019"/>
                </a:lnTo>
                <a:lnTo>
                  <a:pt x="2152496" y="3730176"/>
                </a:lnTo>
                <a:lnTo>
                  <a:pt x="2095500" y="3733279"/>
                </a:lnTo>
                <a:lnTo>
                  <a:pt x="2037081" y="3730176"/>
                </a:lnTo>
                <a:lnTo>
                  <a:pt x="1979280" y="3727019"/>
                </a:lnTo>
                <a:lnTo>
                  <a:pt x="1922091" y="3723805"/>
                </a:lnTo>
                <a:lnTo>
                  <a:pt x="1865505" y="3720533"/>
                </a:lnTo>
                <a:lnTo>
                  <a:pt x="1809515" y="3717201"/>
                </a:lnTo>
                <a:lnTo>
                  <a:pt x="1754115" y="3713807"/>
                </a:lnTo>
                <a:lnTo>
                  <a:pt x="1699296" y="3710349"/>
                </a:lnTo>
                <a:lnTo>
                  <a:pt x="1645051" y="3706825"/>
                </a:lnTo>
                <a:lnTo>
                  <a:pt x="1591374" y="3703234"/>
                </a:lnTo>
                <a:lnTo>
                  <a:pt x="1538255" y="3699574"/>
                </a:lnTo>
                <a:lnTo>
                  <a:pt x="1485690" y="3695843"/>
                </a:lnTo>
                <a:lnTo>
                  <a:pt x="1433668" y="3692040"/>
                </a:lnTo>
                <a:lnTo>
                  <a:pt x="1382185" y="3688162"/>
                </a:lnTo>
                <a:lnTo>
                  <a:pt x="1331231" y="3684207"/>
                </a:lnTo>
                <a:lnTo>
                  <a:pt x="1280801" y="3680175"/>
                </a:lnTo>
                <a:lnTo>
                  <a:pt x="1230885" y="3676063"/>
                </a:lnTo>
                <a:lnTo>
                  <a:pt x="1181478" y="3671869"/>
                </a:lnTo>
                <a:lnTo>
                  <a:pt x="1132572" y="3667591"/>
                </a:lnTo>
                <a:lnTo>
                  <a:pt x="1084158" y="3663229"/>
                </a:lnTo>
                <a:lnTo>
                  <a:pt x="1036231" y="3658779"/>
                </a:lnTo>
                <a:lnTo>
                  <a:pt x="988783" y="3654241"/>
                </a:lnTo>
                <a:lnTo>
                  <a:pt x="941806" y="3649612"/>
                </a:lnTo>
                <a:lnTo>
                  <a:pt x="895293" y="3644890"/>
                </a:lnTo>
                <a:lnTo>
                  <a:pt x="849236" y="3640075"/>
                </a:lnTo>
                <a:lnTo>
                  <a:pt x="803629" y="3635163"/>
                </a:lnTo>
                <a:lnTo>
                  <a:pt x="758464" y="3630154"/>
                </a:lnTo>
                <a:lnTo>
                  <a:pt x="713733" y="3625045"/>
                </a:lnTo>
                <a:lnTo>
                  <a:pt x="669429" y="3619834"/>
                </a:lnTo>
                <a:lnTo>
                  <a:pt x="625546" y="3614521"/>
                </a:lnTo>
                <a:lnTo>
                  <a:pt x="550071" y="3599812"/>
                </a:lnTo>
                <a:lnTo>
                  <a:pt x="479460" y="3584259"/>
                </a:lnTo>
                <a:lnTo>
                  <a:pt x="413680" y="3567947"/>
                </a:lnTo>
                <a:lnTo>
                  <a:pt x="352700" y="3550958"/>
                </a:lnTo>
                <a:lnTo>
                  <a:pt x="296489" y="3533376"/>
                </a:lnTo>
                <a:lnTo>
                  <a:pt x="245015" y="3515283"/>
                </a:lnTo>
                <a:lnTo>
                  <a:pt x="198247" y="3496764"/>
                </a:lnTo>
                <a:lnTo>
                  <a:pt x="156154" y="3477900"/>
                </a:lnTo>
                <a:lnTo>
                  <a:pt x="118704" y="3458775"/>
                </a:lnTo>
                <a:lnTo>
                  <a:pt x="57607" y="3420075"/>
                </a:lnTo>
                <a:lnTo>
                  <a:pt x="14705" y="3381329"/>
                </a:lnTo>
                <a:lnTo>
                  <a:pt x="0" y="3362147"/>
                </a:lnTo>
                <a:lnTo>
                  <a:pt x="0" y="371132"/>
                </a:lnTo>
                <a:lnTo>
                  <a:pt x="14705" y="391682"/>
                </a:lnTo>
                <a:lnTo>
                  <a:pt x="33897" y="411972"/>
                </a:lnTo>
                <a:lnTo>
                  <a:pt x="85865" y="451646"/>
                </a:lnTo>
                <a:lnTo>
                  <a:pt x="156154" y="489895"/>
                </a:lnTo>
                <a:lnTo>
                  <a:pt x="198247" y="508405"/>
                </a:lnTo>
                <a:lnTo>
                  <a:pt x="245015" y="526463"/>
                </a:lnTo>
                <a:lnTo>
                  <a:pt x="296489" y="544037"/>
                </a:lnTo>
                <a:lnTo>
                  <a:pt x="352700" y="561093"/>
                </a:lnTo>
                <a:lnTo>
                  <a:pt x="413680" y="577601"/>
                </a:lnTo>
                <a:lnTo>
                  <a:pt x="479460" y="593528"/>
                </a:lnTo>
                <a:lnTo>
                  <a:pt x="550071" y="608841"/>
                </a:lnTo>
                <a:lnTo>
                  <a:pt x="625546" y="623510"/>
                </a:lnTo>
                <a:lnTo>
                  <a:pt x="669429" y="629565"/>
                </a:lnTo>
                <a:lnTo>
                  <a:pt x="713733" y="635466"/>
                </a:lnTo>
                <a:lnTo>
                  <a:pt x="758464" y="641216"/>
                </a:lnTo>
                <a:lnTo>
                  <a:pt x="803629" y="646820"/>
                </a:lnTo>
                <a:lnTo>
                  <a:pt x="849236" y="652280"/>
                </a:lnTo>
                <a:lnTo>
                  <a:pt x="895293" y="657600"/>
                </a:lnTo>
                <a:lnTo>
                  <a:pt x="941806" y="662784"/>
                </a:lnTo>
                <a:lnTo>
                  <a:pt x="988783" y="667836"/>
                </a:lnTo>
                <a:lnTo>
                  <a:pt x="1036231" y="672758"/>
                </a:lnTo>
                <a:lnTo>
                  <a:pt x="1084158" y="677555"/>
                </a:lnTo>
                <a:lnTo>
                  <a:pt x="1132572" y="682231"/>
                </a:lnTo>
                <a:lnTo>
                  <a:pt x="1181478" y="686788"/>
                </a:lnTo>
                <a:lnTo>
                  <a:pt x="1230885" y="691231"/>
                </a:lnTo>
                <a:lnTo>
                  <a:pt x="1280801" y="695563"/>
                </a:lnTo>
                <a:lnTo>
                  <a:pt x="1331231" y="699788"/>
                </a:lnTo>
                <a:lnTo>
                  <a:pt x="1382185" y="703909"/>
                </a:lnTo>
                <a:lnTo>
                  <a:pt x="1433668" y="707930"/>
                </a:lnTo>
                <a:lnTo>
                  <a:pt x="1485690" y="711855"/>
                </a:lnTo>
                <a:lnTo>
                  <a:pt x="1538255" y="715687"/>
                </a:lnTo>
                <a:lnTo>
                  <a:pt x="1591374" y="719430"/>
                </a:lnTo>
                <a:lnTo>
                  <a:pt x="1645051" y="723087"/>
                </a:lnTo>
                <a:lnTo>
                  <a:pt x="1699296" y="726662"/>
                </a:lnTo>
                <a:lnTo>
                  <a:pt x="1754115" y="730159"/>
                </a:lnTo>
                <a:lnTo>
                  <a:pt x="1809515" y="733581"/>
                </a:lnTo>
                <a:lnTo>
                  <a:pt x="1865505" y="736933"/>
                </a:lnTo>
                <a:lnTo>
                  <a:pt x="1922091" y="740216"/>
                </a:lnTo>
                <a:lnTo>
                  <a:pt x="1979280" y="743436"/>
                </a:lnTo>
                <a:lnTo>
                  <a:pt x="2037081" y="746595"/>
                </a:lnTo>
                <a:lnTo>
                  <a:pt x="2095500" y="749698"/>
                </a:lnTo>
                <a:lnTo>
                  <a:pt x="2152496" y="746595"/>
                </a:lnTo>
                <a:lnTo>
                  <a:pt x="2209074" y="743436"/>
                </a:lnTo>
                <a:lnTo>
                  <a:pt x="2265230" y="740216"/>
                </a:lnTo>
                <a:lnTo>
                  <a:pt x="2320959" y="736933"/>
                </a:lnTo>
                <a:lnTo>
                  <a:pt x="2376258" y="733581"/>
                </a:lnTo>
                <a:lnTo>
                  <a:pt x="2431124" y="730159"/>
                </a:lnTo>
                <a:lnTo>
                  <a:pt x="2485553" y="726662"/>
                </a:lnTo>
                <a:lnTo>
                  <a:pt x="2539541" y="723087"/>
                </a:lnTo>
                <a:lnTo>
                  <a:pt x="2593085" y="719430"/>
                </a:lnTo>
                <a:lnTo>
                  <a:pt x="2646180" y="715687"/>
                </a:lnTo>
                <a:lnTo>
                  <a:pt x="2698824" y="711855"/>
                </a:lnTo>
                <a:lnTo>
                  <a:pt x="2751013" y="707930"/>
                </a:lnTo>
                <a:lnTo>
                  <a:pt x="2802744" y="703909"/>
                </a:lnTo>
                <a:lnTo>
                  <a:pt x="2854011" y="699788"/>
                </a:lnTo>
                <a:lnTo>
                  <a:pt x="2904813" y="695563"/>
                </a:lnTo>
                <a:lnTo>
                  <a:pt x="2955145" y="691231"/>
                </a:lnTo>
                <a:lnTo>
                  <a:pt x="3005003" y="686788"/>
                </a:lnTo>
                <a:lnTo>
                  <a:pt x="3054385" y="682231"/>
                </a:lnTo>
                <a:lnTo>
                  <a:pt x="3103286" y="677555"/>
                </a:lnTo>
                <a:lnTo>
                  <a:pt x="3151703" y="672758"/>
                </a:lnTo>
                <a:lnTo>
                  <a:pt x="3199632" y="667836"/>
                </a:lnTo>
                <a:lnTo>
                  <a:pt x="3247069" y="662784"/>
                </a:lnTo>
                <a:lnTo>
                  <a:pt x="3294012" y="657600"/>
                </a:lnTo>
                <a:lnTo>
                  <a:pt x="3340456" y="652280"/>
                </a:lnTo>
                <a:lnTo>
                  <a:pt x="3386397" y="646820"/>
                </a:lnTo>
                <a:lnTo>
                  <a:pt x="3431833" y="641216"/>
                </a:lnTo>
                <a:lnTo>
                  <a:pt x="3476759" y="635466"/>
                </a:lnTo>
                <a:lnTo>
                  <a:pt x="3521171" y="629565"/>
                </a:lnTo>
                <a:lnTo>
                  <a:pt x="3565067" y="623510"/>
                </a:lnTo>
                <a:lnTo>
                  <a:pt x="3635031" y="608841"/>
                </a:lnTo>
                <a:lnTo>
                  <a:pt x="3701357" y="593528"/>
                </a:lnTo>
                <a:lnTo>
                  <a:pt x="3763984" y="577601"/>
                </a:lnTo>
                <a:lnTo>
                  <a:pt x="3822850" y="561093"/>
                </a:lnTo>
                <a:lnTo>
                  <a:pt x="3877892" y="544037"/>
                </a:lnTo>
                <a:lnTo>
                  <a:pt x="3929050" y="526463"/>
                </a:lnTo>
                <a:lnTo>
                  <a:pt x="3976260" y="508405"/>
                </a:lnTo>
                <a:lnTo>
                  <a:pt x="4019461" y="489895"/>
                </a:lnTo>
                <a:lnTo>
                  <a:pt x="4058590" y="470965"/>
                </a:lnTo>
                <a:lnTo>
                  <a:pt x="4093587" y="451646"/>
                </a:lnTo>
                <a:lnTo>
                  <a:pt x="4150932" y="411972"/>
                </a:lnTo>
                <a:lnTo>
                  <a:pt x="4191000" y="371132"/>
                </a:lnTo>
                <a:lnTo>
                  <a:pt x="4202820" y="351945"/>
                </a:lnTo>
                <a:lnTo>
                  <a:pt x="4219946" y="332570"/>
                </a:lnTo>
                <a:lnTo>
                  <a:pt x="4269854" y="293457"/>
                </a:lnTo>
                <a:lnTo>
                  <a:pt x="4302507" y="273820"/>
                </a:lnTo>
                <a:lnTo>
                  <a:pt x="4340207" y="254197"/>
                </a:lnTo>
                <a:lnTo>
                  <a:pt x="4382890" y="234637"/>
                </a:lnTo>
                <a:lnTo>
                  <a:pt x="4430491" y="215190"/>
                </a:lnTo>
                <a:lnTo>
                  <a:pt x="4482945" y="195908"/>
                </a:lnTo>
                <a:lnTo>
                  <a:pt x="4540189" y="176840"/>
                </a:lnTo>
                <a:lnTo>
                  <a:pt x="4602157" y="158036"/>
                </a:lnTo>
                <a:lnTo>
                  <a:pt x="4668785" y="139548"/>
                </a:lnTo>
                <a:lnTo>
                  <a:pt x="4740009" y="121424"/>
                </a:lnTo>
                <a:lnTo>
                  <a:pt x="4815763" y="103716"/>
                </a:lnTo>
                <a:lnTo>
                  <a:pt x="4859559" y="98404"/>
                </a:lnTo>
                <a:lnTo>
                  <a:pt x="4903685" y="93199"/>
                </a:lnTo>
                <a:lnTo>
                  <a:pt x="4948160" y="88103"/>
                </a:lnTo>
                <a:lnTo>
                  <a:pt x="4993002" y="83117"/>
                </a:lnTo>
                <a:lnTo>
                  <a:pt x="5038228" y="78243"/>
                </a:lnTo>
                <a:lnTo>
                  <a:pt x="5083855" y="73484"/>
                </a:lnTo>
                <a:lnTo>
                  <a:pt x="5129903" y="68841"/>
                </a:lnTo>
                <a:lnTo>
                  <a:pt x="5176389" y="64317"/>
                </a:lnTo>
                <a:lnTo>
                  <a:pt x="5223330" y="59912"/>
                </a:lnTo>
                <a:lnTo>
                  <a:pt x="5270745" y="55630"/>
                </a:lnTo>
                <a:lnTo>
                  <a:pt x="5318651" y="51471"/>
                </a:lnTo>
                <a:lnTo>
                  <a:pt x="5367066" y="47439"/>
                </a:lnTo>
                <a:lnTo>
                  <a:pt x="5416008" y="43534"/>
                </a:lnTo>
                <a:lnTo>
                  <a:pt x="5465496" y="39759"/>
                </a:lnTo>
                <a:lnTo>
                  <a:pt x="5515546" y="36116"/>
                </a:lnTo>
                <a:lnTo>
                  <a:pt x="5566176" y="32606"/>
                </a:lnTo>
                <a:lnTo>
                  <a:pt x="5617405" y="29231"/>
                </a:lnTo>
                <a:lnTo>
                  <a:pt x="5669251" y="25994"/>
                </a:lnTo>
                <a:lnTo>
                  <a:pt x="5721730" y="22897"/>
                </a:lnTo>
                <a:lnTo>
                  <a:pt x="5774862" y="19940"/>
                </a:lnTo>
                <a:lnTo>
                  <a:pt x="5828663" y="17126"/>
                </a:lnTo>
                <a:lnTo>
                  <a:pt x="5883152" y="14458"/>
                </a:lnTo>
                <a:lnTo>
                  <a:pt x="5938347" y="11936"/>
                </a:lnTo>
                <a:lnTo>
                  <a:pt x="5994265" y="9564"/>
                </a:lnTo>
                <a:lnTo>
                  <a:pt x="6050924" y="7342"/>
                </a:lnTo>
                <a:lnTo>
                  <a:pt x="6108343" y="5272"/>
                </a:lnTo>
                <a:lnTo>
                  <a:pt x="6166538" y="3358"/>
                </a:lnTo>
                <a:lnTo>
                  <a:pt x="6225528" y="1599"/>
                </a:lnTo>
                <a:lnTo>
                  <a:pt x="6285331" y="0"/>
                </a:lnTo>
                <a:lnTo>
                  <a:pt x="6340942" y="1599"/>
                </a:lnTo>
                <a:lnTo>
                  <a:pt x="6396325" y="3358"/>
                </a:lnTo>
                <a:lnTo>
                  <a:pt x="6451462" y="5272"/>
                </a:lnTo>
                <a:lnTo>
                  <a:pt x="6506336" y="7342"/>
                </a:lnTo>
                <a:lnTo>
                  <a:pt x="6560928" y="9564"/>
                </a:lnTo>
                <a:lnTo>
                  <a:pt x="6615221" y="11936"/>
                </a:lnTo>
                <a:lnTo>
                  <a:pt x="6669197" y="14458"/>
                </a:lnTo>
                <a:lnTo>
                  <a:pt x="6722838" y="17126"/>
                </a:lnTo>
                <a:lnTo>
                  <a:pt x="6776127" y="19940"/>
                </a:lnTo>
                <a:lnTo>
                  <a:pt x="6829045" y="22897"/>
                </a:lnTo>
                <a:lnTo>
                  <a:pt x="6881576" y="25994"/>
                </a:lnTo>
                <a:lnTo>
                  <a:pt x="6933701" y="29231"/>
                </a:lnTo>
                <a:lnTo>
                  <a:pt x="6985402" y="32606"/>
                </a:lnTo>
                <a:lnTo>
                  <a:pt x="7036663" y="36116"/>
                </a:lnTo>
                <a:lnTo>
                  <a:pt x="7087464" y="39759"/>
                </a:lnTo>
                <a:lnTo>
                  <a:pt x="7137789" y="43534"/>
                </a:lnTo>
                <a:lnTo>
                  <a:pt x="7187619" y="47439"/>
                </a:lnTo>
                <a:lnTo>
                  <a:pt x="7236937" y="51471"/>
                </a:lnTo>
                <a:lnTo>
                  <a:pt x="7285725" y="55630"/>
                </a:lnTo>
                <a:lnTo>
                  <a:pt x="7333965" y="59912"/>
                </a:lnTo>
                <a:lnTo>
                  <a:pt x="7381639" y="64317"/>
                </a:lnTo>
                <a:lnTo>
                  <a:pt x="7428731" y="68841"/>
                </a:lnTo>
                <a:lnTo>
                  <a:pt x="7475221" y="73484"/>
                </a:lnTo>
                <a:lnTo>
                  <a:pt x="7521093" y="78243"/>
                </a:lnTo>
                <a:lnTo>
                  <a:pt x="7566328" y="83117"/>
                </a:lnTo>
                <a:lnTo>
                  <a:pt x="7610909" y="88103"/>
                </a:lnTo>
                <a:lnTo>
                  <a:pt x="7654817" y="93199"/>
                </a:lnTo>
                <a:lnTo>
                  <a:pt x="7698036" y="98404"/>
                </a:lnTo>
                <a:lnTo>
                  <a:pt x="7740548" y="103716"/>
                </a:lnTo>
                <a:lnTo>
                  <a:pt x="7813170" y="121424"/>
                </a:lnTo>
                <a:lnTo>
                  <a:pt x="7881401" y="139548"/>
                </a:lnTo>
                <a:lnTo>
                  <a:pt x="7945305" y="158036"/>
                </a:lnTo>
                <a:lnTo>
                  <a:pt x="8004944" y="176840"/>
                </a:lnTo>
                <a:lnTo>
                  <a:pt x="8060384" y="195908"/>
                </a:lnTo>
                <a:lnTo>
                  <a:pt x="8111686" y="215190"/>
                </a:lnTo>
                <a:lnTo>
                  <a:pt x="8158916" y="234637"/>
                </a:lnTo>
                <a:lnTo>
                  <a:pt x="8202137" y="254197"/>
                </a:lnTo>
                <a:lnTo>
                  <a:pt x="8241411" y="273820"/>
                </a:lnTo>
                <a:lnTo>
                  <a:pt x="8276804" y="293457"/>
                </a:lnTo>
                <a:lnTo>
                  <a:pt x="8336200" y="332570"/>
                </a:lnTo>
                <a:lnTo>
                  <a:pt x="8380831" y="371132"/>
                </a:lnTo>
                <a:lnTo>
                  <a:pt x="8380831" y="3362147"/>
                </a:lnTo>
                <a:close/>
              </a:path>
            </a:pathLst>
          </a:custGeom>
          <a:ln w="57150">
            <a:solidFill>
              <a:srgbClr val="66FF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08000" y="3525520"/>
            <a:ext cx="8206105" cy="3340100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 algn="ctr" marR="60960">
              <a:lnSpc>
                <a:spcPct val="100000"/>
              </a:lnSpc>
              <a:spcBef>
                <a:spcPts val="540"/>
              </a:spcBef>
            </a:pPr>
            <a:r>
              <a:rPr dirty="0" sz="2800">
                <a:solidFill>
                  <a:srgbClr val="004CD6"/>
                </a:solidFill>
                <a:latin typeface="Arial"/>
                <a:cs typeface="Arial"/>
              </a:rPr>
              <a:t>By</a:t>
            </a:r>
            <a:endParaRPr sz="2800">
              <a:latin typeface="Arial"/>
              <a:cs typeface="Arial"/>
            </a:endParaRPr>
          </a:p>
          <a:p>
            <a:pPr marL="1473200">
              <a:lnSpc>
                <a:spcPct val="100000"/>
              </a:lnSpc>
              <a:spcBef>
                <a:spcPts val="439"/>
              </a:spcBef>
            </a:pPr>
            <a:r>
              <a:rPr dirty="0" sz="2800" i="1">
                <a:latin typeface="Arial"/>
                <a:cs typeface="Arial"/>
              </a:rPr>
              <a:t>Dr </a:t>
            </a:r>
            <a:r>
              <a:rPr dirty="0" sz="2800" spc="-5" i="1">
                <a:latin typeface="Arial"/>
                <a:cs typeface="Arial"/>
              </a:rPr>
              <a:t>Mohamed Sherif</a:t>
            </a:r>
            <a:r>
              <a:rPr dirty="0" sz="2800" spc="-10" i="1">
                <a:latin typeface="Arial"/>
                <a:cs typeface="Arial"/>
              </a:rPr>
              <a:t> </a:t>
            </a:r>
            <a:r>
              <a:rPr dirty="0" sz="2800" spc="-5" i="1">
                <a:latin typeface="Arial"/>
                <a:cs typeface="Arial"/>
              </a:rPr>
              <a:t>El-Sharkawy</a:t>
            </a:r>
            <a:endParaRPr sz="2800">
              <a:latin typeface="Arial"/>
              <a:cs typeface="Arial"/>
            </a:endParaRPr>
          </a:p>
          <a:p>
            <a:pPr algn="ctr" marL="12700" marR="71755">
              <a:lnSpc>
                <a:spcPct val="116100"/>
              </a:lnSpc>
              <a:tabLst>
                <a:tab pos="4233545" algn="l"/>
              </a:tabLst>
            </a:pPr>
            <a:r>
              <a:rPr dirty="0" sz="2800" spc="-25" b="1" i="1">
                <a:solidFill>
                  <a:srgbClr val="FFFF00"/>
                </a:solidFill>
                <a:latin typeface="Arial"/>
                <a:cs typeface="Arial"/>
              </a:rPr>
              <a:t>ASSOCIATE</a:t>
            </a:r>
            <a:r>
              <a:rPr dirty="0" sz="2800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65" b="1" i="1">
                <a:solidFill>
                  <a:srgbClr val="FFFF00"/>
                </a:solidFill>
                <a:latin typeface="Arial"/>
                <a:cs typeface="Arial"/>
              </a:rPr>
              <a:t>PROF.</a:t>
            </a:r>
            <a:r>
              <a:rPr dirty="0" sz="2800" spc="-5" b="1" i="1">
                <a:solidFill>
                  <a:srgbClr val="FFFF00"/>
                </a:solidFill>
                <a:latin typeface="Arial"/>
                <a:cs typeface="Arial"/>
              </a:rPr>
              <a:t> and	Consultant</a:t>
            </a:r>
            <a:r>
              <a:rPr dirty="0" sz="2800" spc="-65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5" b="1" i="1">
                <a:solidFill>
                  <a:srgbClr val="FFFF00"/>
                </a:solidFill>
                <a:latin typeface="Arial"/>
                <a:cs typeface="Arial"/>
              </a:rPr>
              <a:t>Radiologist  </a:t>
            </a:r>
            <a:r>
              <a:rPr dirty="0" sz="2800" b="1" i="1">
                <a:solidFill>
                  <a:srgbClr val="FFFF00"/>
                </a:solidFill>
                <a:latin typeface="Arial"/>
                <a:cs typeface="Arial"/>
              </a:rPr>
              <a:t>KKUH</a:t>
            </a:r>
            <a:endParaRPr sz="2800">
              <a:latin typeface="Arial"/>
              <a:cs typeface="Arial"/>
            </a:endParaRPr>
          </a:p>
          <a:p>
            <a:pPr marL="1955800">
              <a:lnSpc>
                <a:spcPct val="100000"/>
              </a:lnSpc>
              <a:spcBef>
                <a:spcPts val="540"/>
              </a:spcBef>
            </a:pPr>
            <a:r>
              <a:rPr dirty="0" sz="2800" spc="-5" b="1" i="1">
                <a:solidFill>
                  <a:srgbClr val="FFFF00"/>
                </a:solidFill>
                <a:latin typeface="Arial"/>
                <a:cs typeface="Arial"/>
              </a:rPr>
              <a:t>KING </a:t>
            </a:r>
            <a:r>
              <a:rPr dirty="0" sz="2800" b="1" i="1">
                <a:solidFill>
                  <a:srgbClr val="FFFF00"/>
                </a:solidFill>
                <a:latin typeface="Arial"/>
                <a:cs typeface="Arial"/>
              </a:rPr>
              <a:t>SAUD</a:t>
            </a:r>
            <a:r>
              <a:rPr dirty="0" sz="2800" spc="-5" b="1" i="1">
                <a:solidFill>
                  <a:srgbClr val="FFFF00"/>
                </a:solidFill>
                <a:latin typeface="Arial"/>
                <a:cs typeface="Arial"/>
              </a:rPr>
              <a:t> UNIVERSITY</a:t>
            </a:r>
            <a:endParaRPr sz="2800">
              <a:latin typeface="Arial"/>
              <a:cs typeface="Arial"/>
            </a:endParaRPr>
          </a:p>
          <a:p>
            <a:pPr marL="5334000">
              <a:lnSpc>
                <a:spcPts val="2130"/>
              </a:lnSpc>
              <a:spcBef>
                <a:spcPts val="439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LAST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UPDATE</a:t>
            </a:r>
            <a:endParaRPr sz="1800">
              <a:latin typeface="Arial"/>
              <a:cs typeface="Arial"/>
            </a:endParaRPr>
          </a:p>
          <a:p>
            <a:pPr marL="5334000" marR="5080">
              <a:lnSpc>
                <a:spcPts val="2100"/>
              </a:lnSpc>
              <a:spcBef>
                <a:spcPts val="9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October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2016 5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LECTURES  SERIES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3600" y="584200"/>
            <a:ext cx="2362200" cy="43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03600" y="419100"/>
            <a:ext cx="23444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AP</a:t>
            </a:r>
            <a:r>
              <a:rPr dirty="0" sz="4400" spc="-160"/>
              <a:t> </a:t>
            </a:r>
            <a:r>
              <a:rPr dirty="0" sz="4400" spc="-5"/>
              <a:t>VIEW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863600" y="1701800"/>
            <a:ext cx="3225800" cy="429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67200" y="1752600"/>
            <a:ext cx="4419600" cy="386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286000" y="2819400"/>
            <a:ext cx="457200" cy="1295400"/>
          </a:xfrm>
          <a:custGeom>
            <a:avLst/>
            <a:gdLst/>
            <a:ahLst/>
            <a:cxnLst/>
            <a:rect l="l" t="t" r="r" b="b"/>
            <a:pathLst>
              <a:path w="457200" h="1295400">
                <a:moveTo>
                  <a:pt x="457200" y="1066787"/>
                </a:moveTo>
                <a:lnTo>
                  <a:pt x="0" y="1066787"/>
                </a:lnTo>
                <a:lnTo>
                  <a:pt x="228600" y="1295400"/>
                </a:lnTo>
                <a:lnTo>
                  <a:pt x="457200" y="1066787"/>
                </a:lnTo>
                <a:close/>
              </a:path>
              <a:path w="457200" h="1295400">
                <a:moveTo>
                  <a:pt x="342900" y="0"/>
                </a:moveTo>
                <a:lnTo>
                  <a:pt x="114300" y="0"/>
                </a:lnTo>
                <a:lnTo>
                  <a:pt x="114300" y="1066787"/>
                </a:lnTo>
                <a:lnTo>
                  <a:pt x="342900" y="1066787"/>
                </a:lnTo>
                <a:lnTo>
                  <a:pt x="34290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86000" y="2819400"/>
            <a:ext cx="457200" cy="1295400"/>
          </a:xfrm>
          <a:custGeom>
            <a:avLst/>
            <a:gdLst/>
            <a:ahLst/>
            <a:cxnLst/>
            <a:rect l="l" t="t" r="r" b="b"/>
            <a:pathLst>
              <a:path w="457200" h="1295400">
                <a:moveTo>
                  <a:pt x="0" y="1066786"/>
                </a:moveTo>
                <a:lnTo>
                  <a:pt x="114300" y="1066786"/>
                </a:lnTo>
                <a:lnTo>
                  <a:pt x="114300" y="0"/>
                </a:lnTo>
                <a:lnTo>
                  <a:pt x="342900" y="0"/>
                </a:lnTo>
                <a:lnTo>
                  <a:pt x="342900" y="1066786"/>
                </a:lnTo>
                <a:lnTo>
                  <a:pt x="457200" y="1066786"/>
                </a:lnTo>
                <a:lnTo>
                  <a:pt x="228600" y="1295400"/>
                </a:lnTo>
                <a:lnTo>
                  <a:pt x="0" y="1066786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57400" y="5181600"/>
            <a:ext cx="1079500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900" y="627062"/>
            <a:ext cx="8134350" cy="5289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885112" y="4437062"/>
            <a:ext cx="719455" cy="936625"/>
          </a:xfrm>
          <a:custGeom>
            <a:avLst/>
            <a:gdLst/>
            <a:ahLst/>
            <a:cxnLst/>
            <a:rect l="l" t="t" r="r" b="b"/>
            <a:pathLst>
              <a:path w="719454" h="936625">
                <a:moveTo>
                  <a:pt x="0" y="0"/>
                </a:moveTo>
                <a:lnTo>
                  <a:pt x="719137" y="0"/>
                </a:lnTo>
                <a:lnTo>
                  <a:pt x="719137" y="936625"/>
                </a:lnTo>
                <a:lnTo>
                  <a:pt x="0" y="936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885112" y="4437062"/>
            <a:ext cx="719455" cy="936625"/>
          </a:xfrm>
          <a:custGeom>
            <a:avLst/>
            <a:gdLst/>
            <a:ahLst/>
            <a:cxnLst/>
            <a:rect l="l" t="t" r="r" b="b"/>
            <a:pathLst>
              <a:path w="719454" h="936625">
                <a:moveTo>
                  <a:pt x="0" y="0"/>
                </a:moveTo>
                <a:lnTo>
                  <a:pt x="719137" y="0"/>
                </a:lnTo>
                <a:lnTo>
                  <a:pt x="719137" y="936625"/>
                </a:lnTo>
                <a:lnTo>
                  <a:pt x="0" y="93662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0" y="2540000"/>
            <a:ext cx="17386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solidFill>
                  <a:srgbClr val="FFFFFF"/>
                </a:solidFill>
              </a:rPr>
              <a:t>HEA</a:t>
            </a:r>
            <a:r>
              <a:rPr dirty="0" sz="4000" spc="-75">
                <a:solidFill>
                  <a:srgbClr val="FFFFFF"/>
                </a:solidFill>
              </a:rPr>
              <a:t>R</a:t>
            </a:r>
            <a:r>
              <a:rPr dirty="0" sz="4000">
                <a:solidFill>
                  <a:srgbClr val="FFFFFF"/>
                </a:solidFill>
              </a:rPr>
              <a:t>T</a:t>
            </a:r>
            <a:endParaRPr sz="40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152400"/>
            <a:ext cx="8229600" cy="2133600"/>
          </a:xfrm>
          <a:custGeom>
            <a:avLst/>
            <a:gdLst/>
            <a:ahLst/>
            <a:cxnLst/>
            <a:rect l="l" t="t" r="r" b="b"/>
            <a:pathLst>
              <a:path w="8229600" h="2133600">
                <a:moveTo>
                  <a:pt x="0" y="0"/>
                </a:moveTo>
                <a:lnTo>
                  <a:pt x="8229600" y="0"/>
                </a:lnTo>
                <a:lnTo>
                  <a:pt x="8229600" y="2133600"/>
                </a:lnTo>
                <a:lnTo>
                  <a:pt x="0" y="2133600"/>
                </a:lnTo>
                <a:lnTo>
                  <a:pt x="0" y="0"/>
                </a:lnTo>
                <a:close/>
              </a:path>
            </a:pathLst>
          </a:custGeom>
          <a:solidFill>
            <a:srgbClr val="0019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20800" y="355600"/>
            <a:ext cx="68834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78284" y="831829"/>
            <a:ext cx="6892290" cy="0"/>
          </a:xfrm>
          <a:custGeom>
            <a:avLst/>
            <a:gdLst/>
            <a:ahLst/>
            <a:cxnLst/>
            <a:rect l="l" t="t" r="r" b="b"/>
            <a:pathLst>
              <a:path w="6892290" h="0">
                <a:moveTo>
                  <a:pt x="0" y="0"/>
                </a:moveTo>
                <a:lnTo>
                  <a:pt x="6892235" y="0"/>
                </a:lnTo>
              </a:path>
            </a:pathLst>
          </a:custGeom>
          <a:ln w="58663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22400" y="990600"/>
            <a:ext cx="6629400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18257" y="1466824"/>
            <a:ext cx="6612890" cy="0"/>
          </a:xfrm>
          <a:custGeom>
            <a:avLst/>
            <a:gdLst/>
            <a:ahLst/>
            <a:cxnLst/>
            <a:rect l="l" t="t" r="r" b="b"/>
            <a:pathLst>
              <a:path w="6612890" h="0">
                <a:moveTo>
                  <a:pt x="0" y="0"/>
                </a:moveTo>
                <a:lnTo>
                  <a:pt x="6612282" y="0"/>
                </a:lnTo>
              </a:path>
            </a:pathLst>
          </a:custGeom>
          <a:ln w="58663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38500" y="1625600"/>
            <a:ext cx="29718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9600" y="203200"/>
            <a:ext cx="8229600" cy="1965960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algn="ctr" marL="673100" marR="656590">
              <a:lnSpc>
                <a:spcPts val="5000"/>
              </a:lnSpc>
              <a:spcBef>
                <a:spcPts val="500"/>
              </a:spcBef>
              <a:tabLst>
                <a:tab pos="1945639" algn="l"/>
                <a:tab pos="2566670" algn="l"/>
                <a:tab pos="5370830" algn="l"/>
              </a:tabLst>
            </a:pPr>
            <a:r>
              <a:rPr dirty="0" sz="4400" spc="-5" b="1">
                <a:latin typeface="Arial"/>
                <a:cs typeface="Arial"/>
              </a:rPr>
              <a:t>BASIC	</a:t>
            </a:r>
            <a:r>
              <a:rPr dirty="0" sz="4400" b="1">
                <a:latin typeface="Arial"/>
                <a:cs typeface="Arial"/>
              </a:rPr>
              <a:t>CHEST EXAM</a:t>
            </a:r>
            <a:r>
              <a:rPr dirty="0" sz="4400" spc="-105" b="1">
                <a:latin typeface="Arial"/>
                <a:cs typeface="Arial"/>
              </a:rPr>
              <a:t> </a:t>
            </a:r>
            <a:r>
              <a:rPr dirty="0" sz="4400" spc="-5" b="1">
                <a:latin typeface="Arial"/>
                <a:cs typeface="Arial"/>
              </a:rPr>
              <a:t>FOR  THE	</a:t>
            </a:r>
            <a:r>
              <a:rPr dirty="0" sz="4400" b="1">
                <a:latin typeface="Arial"/>
                <a:cs typeface="Arial"/>
              </a:rPr>
              <a:t>HEART</a:t>
            </a:r>
            <a:r>
              <a:rPr dirty="0" sz="4400" spc="-165" b="1">
                <a:latin typeface="Arial"/>
                <a:cs typeface="Arial"/>
              </a:rPr>
              <a:t> </a:t>
            </a:r>
            <a:r>
              <a:rPr dirty="0" sz="4400" b="1">
                <a:latin typeface="Arial"/>
                <a:cs typeface="Arial"/>
              </a:rPr>
              <a:t>AND	</a:t>
            </a:r>
            <a:r>
              <a:rPr dirty="0" sz="4400" spc="-70" b="1">
                <a:latin typeface="Arial"/>
                <a:cs typeface="Arial"/>
              </a:rPr>
              <a:t>GREAT  </a:t>
            </a:r>
            <a:r>
              <a:rPr dirty="0" sz="4400" spc="-5" b="1">
                <a:latin typeface="Arial"/>
                <a:cs typeface="Arial"/>
              </a:rPr>
              <a:t>VESSELES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49231" y="2101824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 h="0">
                <a:moveTo>
                  <a:pt x="0" y="0"/>
                </a:moveTo>
                <a:lnTo>
                  <a:pt x="2950336" y="0"/>
                </a:lnTo>
              </a:path>
            </a:pathLst>
          </a:custGeom>
          <a:ln w="58663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4500" y="2565400"/>
            <a:ext cx="152400" cy="15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00100" y="2476500"/>
            <a:ext cx="2260600" cy="317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60700" y="2463800"/>
            <a:ext cx="4089400" cy="419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4500" y="3124200"/>
            <a:ext cx="152400" cy="152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87400" y="3022600"/>
            <a:ext cx="546100" cy="3429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47800" y="3022600"/>
            <a:ext cx="6311900" cy="3429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44500" y="3695700"/>
            <a:ext cx="152400" cy="152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74700" y="3594100"/>
            <a:ext cx="2857500" cy="342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44500" y="4267200"/>
            <a:ext cx="152400" cy="152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00100" y="4178300"/>
            <a:ext cx="723900" cy="317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44500" y="4826000"/>
            <a:ext cx="152400" cy="152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00100" y="4724400"/>
            <a:ext cx="2806700" cy="3429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21100" y="4724400"/>
            <a:ext cx="4775200" cy="4191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44500" y="5397500"/>
            <a:ext cx="152400" cy="152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00100" y="5295900"/>
            <a:ext cx="4191000" cy="3429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19100" y="2278379"/>
            <a:ext cx="8082915" cy="341630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PLAIN FILM</a:t>
            </a:r>
            <a:r>
              <a:rPr dirty="0" sz="3200" spc="-5" b="1">
                <a:solidFill>
                  <a:srgbClr val="66FF33"/>
                </a:solidFill>
                <a:latin typeface="Arial"/>
                <a:cs typeface="Arial"/>
              </a:rPr>
              <a:t>=CHEST</a:t>
            </a:r>
            <a:r>
              <a:rPr dirty="0" sz="3200" spc="-10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200" spc="-30" b="1">
                <a:solidFill>
                  <a:srgbClr val="66FF33"/>
                </a:solidFill>
                <a:latin typeface="Arial"/>
                <a:cs typeface="Arial"/>
              </a:rPr>
              <a:t>X-RAY(CXR)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CT</a:t>
            </a:r>
            <a:r>
              <a:rPr dirty="0" sz="3200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66FF33"/>
                </a:solidFill>
                <a:latin typeface="Arial"/>
                <a:cs typeface="Arial"/>
              </a:rPr>
              <a:t>FOR </a:t>
            </a:r>
            <a:r>
              <a:rPr dirty="0" sz="3200" b="1">
                <a:solidFill>
                  <a:srgbClr val="66FF33"/>
                </a:solidFill>
                <a:latin typeface="Arial"/>
                <a:cs typeface="Arial"/>
              </a:rPr>
              <a:t>HEART AND</a:t>
            </a:r>
            <a:r>
              <a:rPr dirty="0" sz="3200" spc="-145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66FF33"/>
                </a:solidFill>
                <a:latin typeface="Arial"/>
                <a:cs typeface="Arial"/>
              </a:rPr>
              <a:t>MEDIASTINUM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ANGIOGRAMS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MRI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2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ULTRASOUND</a:t>
            </a:r>
            <a:r>
              <a:rPr dirty="0" sz="3200" spc="-35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66FF33"/>
                </a:solidFill>
                <a:latin typeface="Arial"/>
                <a:cs typeface="Arial"/>
              </a:rPr>
              <a:t>(ECHOCARDIOGRAPHY)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10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ISOTOPIC</a:t>
            </a: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 SCANNING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1752600"/>
            <a:ext cx="6146800" cy="472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000" y="914400"/>
            <a:ext cx="4191000" cy="548640"/>
          </a:xfrm>
          <a:custGeom>
            <a:avLst/>
            <a:gdLst/>
            <a:ahLst/>
            <a:cxnLst/>
            <a:rect l="l" t="t" r="r" b="b"/>
            <a:pathLst>
              <a:path w="4191000" h="548640">
                <a:moveTo>
                  <a:pt x="0" y="0"/>
                </a:moveTo>
                <a:lnTo>
                  <a:pt x="4191000" y="0"/>
                </a:lnTo>
                <a:lnTo>
                  <a:pt x="4191000" y="548043"/>
                </a:lnTo>
                <a:lnTo>
                  <a:pt x="0" y="548043"/>
                </a:lnTo>
                <a:lnTo>
                  <a:pt x="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86100" y="914400"/>
            <a:ext cx="343598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</a:rPr>
              <a:t>Basic Chest</a:t>
            </a:r>
            <a:r>
              <a:rPr dirty="0" sz="3200" spc="-105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X-Ray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851400" y="3327400"/>
            <a:ext cx="2044700" cy="44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2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2300" y="2120900"/>
            <a:ext cx="2349500" cy="43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7200" y="3314700"/>
            <a:ext cx="2705100" cy="43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85800" y="3670300"/>
            <a:ext cx="2247900" cy="431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76300" y="4610100"/>
            <a:ext cx="1739900" cy="431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82600" y="2070100"/>
            <a:ext cx="2584450" cy="2880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Ascending</a:t>
            </a:r>
            <a:r>
              <a:rPr dirty="0" sz="2400" spc="-160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Aorta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Times New Roman"/>
              <a:cs typeface="Times New Roman"/>
            </a:endParaRPr>
          </a:p>
          <a:p>
            <a:pPr algn="ctr" marL="12700" marR="5080">
              <a:lnSpc>
                <a:spcPts val="2800"/>
              </a:lnSpc>
            </a:pP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“Double density”</a:t>
            </a:r>
            <a:r>
              <a:rPr dirty="0" sz="2400" spc="-3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of  LA</a:t>
            </a:r>
            <a:r>
              <a:rPr dirty="0" sz="2400" spc="-150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enlargement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50">
              <a:latin typeface="Times New Roman"/>
              <a:cs typeface="Times New Roman"/>
            </a:endParaRPr>
          </a:p>
          <a:p>
            <a:pPr algn="ctr" marR="94615">
              <a:lnSpc>
                <a:spcPct val="100000"/>
              </a:lnSpc>
            </a:pP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Right</a:t>
            </a:r>
            <a:r>
              <a:rPr dirty="0" sz="2400" spc="-20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atrium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85000" y="4876800"/>
            <a:ext cx="1841500" cy="368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35700" y="3733800"/>
            <a:ext cx="2514600" cy="368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54700" y="2882900"/>
            <a:ext cx="2286000" cy="431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40500" y="3251200"/>
            <a:ext cx="914400" cy="419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88000" y="1739900"/>
            <a:ext cx="1663700" cy="368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Aortic</a:t>
            </a:r>
            <a:r>
              <a:rPr dirty="0" spc="-10"/>
              <a:t> </a:t>
            </a:r>
            <a:r>
              <a:rPr dirty="0"/>
              <a:t>knob</a:t>
            </a: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Times New Roman"/>
              <a:cs typeface="Times New Roman"/>
            </a:endParaRPr>
          </a:p>
          <a:p>
            <a:pPr marL="952500" marR="694690" indent="-698500">
              <a:lnSpc>
                <a:spcPts val="2800"/>
              </a:lnSpc>
            </a:pPr>
            <a:r>
              <a:rPr dirty="0" spc="-5"/>
              <a:t>Main</a:t>
            </a:r>
            <a:r>
              <a:rPr dirty="0" spc="-55"/>
              <a:t> </a:t>
            </a:r>
            <a:r>
              <a:rPr dirty="0" spc="-5"/>
              <a:t>pulmonary  artery</a:t>
            </a:r>
          </a:p>
          <a:p>
            <a:pPr marL="622300">
              <a:lnSpc>
                <a:spcPct val="100000"/>
              </a:lnSpc>
              <a:spcBef>
                <a:spcPts val="940"/>
              </a:spcBef>
            </a:pPr>
            <a:r>
              <a:rPr dirty="0" spc="-5"/>
              <a:t>Indentation for</a:t>
            </a:r>
            <a:r>
              <a:rPr dirty="0" spc="-35"/>
              <a:t> </a:t>
            </a:r>
            <a:r>
              <a:rPr dirty="0"/>
              <a:t>LA</a:t>
            </a: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600">
              <a:latin typeface="Times New Roman"/>
              <a:cs typeface="Times New Roman"/>
            </a:endParaRPr>
          </a:p>
          <a:p>
            <a:pPr marL="1384300">
              <a:lnSpc>
                <a:spcPct val="100000"/>
              </a:lnSpc>
            </a:pPr>
            <a:r>
              <a:rPr dirty="0" spc="-5"/>
              <a:t>Left</a:t>
            </a:r>
            <a:r>
              <a:rPr dirty="0" spc="-50"/>
              <a:t> </a:t>
            </a:r>
            <a:r>
              <a:rPr dirty="0" spc="-5"/>
              <a:t>ventricle</a:t>
            </a:r>
          </a:p>
        </p:txBody>
      </p:sp>
      <p:sp>
        <p:nvSpPr>
          <p:cNvPr id="14" name="object 14"/>
          <p:cNvSpPr/>
          <p:nvPr/>
        </p:nvSpPr>
        <p:spPr>
          <a:xfrm>
            <a:off x="304800" y="482600"/>
            <a:ext cx="4584700" cy="482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30200" y="393700"/>
            <a:ext cx="449834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00FFCC"/>
                </a:solidFill>
              </a:rPr>
              <a:t>The Cardiac</a:t>
            </a:r>
            <a:r>
              <a:rPr dirty="0" sz="3600" spc="-35">
                <a:solidFill>
                  <a:srgbClr val="00FFCC"/>
                </a:solidFill>
              </a:rPr>
              <a:t> </a:t>
            </a:r>
            <a:r>
              <a:rPr dirty="0" sz="3600" spc="-5">
                <a:solidFill>
                  <a:srgbClr val="00FFCC"/>
                </a:solidFill>
              </a:rPr>
              <a:t>Contours</a:t>
            </a:r>
            <a:endParaRPr sz="36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85900"/>
            <a:ext cx="4546600" cy="476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97400" y="1536700"/>
            <a:ext cx="4546600" cy="4711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355600"/>
            <a:ext cx="977900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14400" y="889000"/>
            <a:ext cx="11938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76300" y="216408"/>
            <a:ext cx="1226185" cy="112268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 marR="5080" indent="114300">
              <a:lnSpc>
                <a:spcPts val="4200"/>
              </a:lnSpc>
              <a:spcBef>
                <a:spcPts val="434"/>
              </a:spcBef>
            </a:pPr>
            <a:r>
              <a:rPr dirty="0" sz="3700" spc="-5">
                <a:solidFill>
                  <a:srgbClr val="E3E3FF"/>
                </a:solidFill>
                <a:latin typeface="Arial"/>
                <a:cs typeface="Arial"/>
              </a:rPr>
              <a:t>Hilar  </a:t>
            </a:r>
            <a:r>
              <a:rPr dirty="0" sz="3700" spc="-5">
                <a:solidFill>
                  <a:srgbClr val="E3E3FF"/>
                </a:solidFill>
                <a:latin typeface="Arial"/>
                <a:cs typeface="Arial"/>
              </a:rPr>
              <a:t>levels</a:t>
            </a:r>
            <a:endParaRPr sz="3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7000" y="36067"/>
            <a:ext cx="6229350" cy="120904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266700" marR="5080" indent="-254000">
              <a:lnSpc>
                <a:spcPts val="2300"/>
              </a:lnSpc>
              <a:spcBef>
                <a:spcPts val="275"/>
              </a:spcBef>
              <a:buClr>
                <a:srgbClr val="E3E3FF"/>
              </a:buClr>
              <a:buChar char="•"/>
              <a:tabLst>
                <a:tab pos="266065" algn="l"/>
                <a:tab pos="266700" algn="l"/>
              </a:tabLst>
            </a:pPr>
            <a:r>
              <a:rPr dirty="0" sz="2000" spc="0">
                <a:solidFill>
                  <a:srgbClr val="FFFFFF"/>
                </a:solidFill>
                <a:latin typeface="Arial"/>
                <a:cs typeface="Arial"/>
              </a:rPr>
              <a:t>look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000" spc="0">
                <a:solidFill>
                  <a:srgbClr val="FFFFFF"/>
                </a:solidFill>
                <a:latin typeface="Arial"/>
                <a:cs typeface="Arial"/>
              </a:rPr>
              <a:t>increase in density as well as size.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dirty="0" sz="2000" spc="0">
                <a:solidFill>
                  <a:srgbClr val="FFFFFF"/>
                </a:solidFill>
                <a:latin typeface="Arial"/>
                <a:cs typeface="Arial"/>
              </a:rPr>
              <a:t>the hila  are out of position, ask yourself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dirty="0" sz="2000" spc="0">
                <a:solidFill>
                  <a:srgbClr val="FFFFFF"/>
                </a:solidFill>
                <a:latin typeface="Arial"/>
                <a:cs typeface="Arial"/>
              </a:rPr>
              <a:t>they are pushed or  pulled, just as you would when assessing the  trachea.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600" y="2286000"/>
            <a:ext cx="4508500" cy="393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05400" y="2260600"/>
            <a:ext cx="3797300" cy="396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9200" y="571500"/>
            <a:ext cx="42037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1100" y="419100"/>
            <a:ext cx="42500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Cardiac</a:t>
            </a:r>
            <a:r>
              <a:rPr dirty="0" sz="4400" spc="-50"/>
              <a:t> </a:t>
            </a:r>
            <a:r>
              <a:rPr dirty="0" sz="4400" spc="-5"/>
              <a:t>contours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685800" y="2286000"/>
            <a:ext cx="2908300" cy="293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53000" y="2235200"/>
            <a:ext cx="3479800" cy="304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0" y="571500"/>
            <a:ext cx="53721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6900" y="419100"/>
            <a:ext cx="539940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Cardiac</a:t>
            </a:r>
            <a:r>
              <a:rPr dirty="0" sz="4400" spc="-20"/>
              <a:t> </a:t>
            </a:r>
            <a:r>
              <a:rPr dirty="0" sz="4400" spc="-5"/>
              <a:t>displacement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752600" y="1308100"/>
            <a:ext cx="5486400" cy="483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0" y="571500"/>
            <a:ext cx="53721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6900" y="419100"/>
            <a:ext cx="539940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Cardiac</a:t>
            </a:r>
            <a:r>
              <a:rPr dirty="0" sz="4400" spc="-20"/>
              <a:t> </a:t>
            </a:r>
            <a:r>
              <a:rPr dirty="0" sz="4400" spc="-5"/>
              <a:t>displacement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457200" y="1828800"/>
            <a:ext cx="4038600" cy="403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32400" y="1676400"/>
            <a:ext cx="2603500" cy="472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71900" y="6032500"/>
            <a:ext cx="20828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746500" y="5956300"/>
            <a:ext cx="21012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Pectus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excavatum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7700" y="5419090"/>
            <a:ext cx="927100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10" b="1">
                <a:solidFill>
                  <a:srgbClr val="FFFFFF"/>
                </a:solidFill>
                <a:latin typeface="Arial Black"/>
                <a:cs typeface="Arial Black"/>
              </a:rPr>
              <a:t>KKUH</a:t>
            </a:r>
            <a:endParaRPr sz="2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7600" y="571500"/>
            <a:ext cx="44323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36800" y="419100"/>
            <a:ext cx="44653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DEXTROCARDIA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457200" y="1828800"/>
            <a:ext cx="4038600" cy="403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48200" y="1828800"/>
            <a:ext cx="4038600" cy="403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82915" y="1905000"/>
            <a:ext cx="835660" cy="381000"/>
          </a:xfrm>
          <a:custGeom>
            <a:avLst/>
            <a:gdLst/>
            <a:ahLst/>
            <a:cxnLst/>
            <a:rect l="l" t="t" r="r" b="b"/>
            <a:pathLst>
              <a:path w="835660" h="381000">
                <a:moveTo>
                  <a:pt x="713932" y="55796"/>
                </a:moveTo>
                <a:lnTo>
                  <a:pt x="762427" y="82179"/>
                </a:lnTo>
                <a:lnTo>
                  <a:pt x="798797" y="111226"/>
                </a:lnTo>
                <a:lnTo>
                  <a:pt x="823045" y="142174"/>
                </a:lnTo>
                <a:lnTo>
                  <a:pt x="835168" y="174264"/>
                </a:lnTo>
                <a:lnTo>
                  <a:pt x="835168" y="206735"/>
                </a:lnTo>
                <a:lnTo>
                  <a:pt x="798797" y="269773"/>
                </a:lnTo>
                <a:lnTo>
                  <a:pt x="762427" y="298820"/>
                </a:lnTo>
                <a:lnTo>
                  <a:pt x="713932" y="325203"/>
                </a:lnTo>
                <a:lnTo>
                  <a:pt x="671014" y="342252"/>
                </a:lnTo>
                <a:lnTo>
                  <a:pt x="624565" y="356201"/>
                </a:lnTo>
                <a:lnTo>
                  <a:pt x="575292" y="367051"/>
                </a:lnTo>
                <a:lnTo>
                  <a:pt x="523899" y="374800"/>
                </a:lnTo>
                <a:lnTo>
                  <a:pt x="471095" y="379450"/>
                </a:lnTo>
                <a:lnTo>
                  <a:pt x="417584" y="381000"/>
                </a:lnTo>
                <a:lnTo>
                  <a:pt x="364073" y="379450"/>
                </a:lnTo>
                <a:lnTo>
                  <a:pt x="311269" y="374800"/>
                </a:lnTo>
                <a:lnTo>
                  <a:pt x="259876" y="367051"/>
                </a:lnTo>
                <a:lnTo>
                  <a:pt x="210603" y="356201"/>
                </a:lnTo>
                <a:lnTo>
                  <a:pt x="164154" y="342252"/>
                </a:lnTo>
                <a:lnTo>
                  <a:pt x="121236" y="325203"/>
                </a:lnTo>
                <a:lnTo>
                  <a:pt x="72741" y="298820"/>
                </a:lnTo>
                <a:lnTo>
                  <a:pt x="36370" y="269773"/>
                </a:lnTo>
                <a:lnTo>
                  <a:pt x="12123" y="238825"/>
                </a:lnTo>
                <a:lnTo>
                  <a:pt x="0" y="174264"/>
                </a:lnTo>
                <a:lnTo>
                  <a:pt x="12123" y="142174"/>
                </a:lnTo>
                <a:lnTo>
                  <a:pt x="36370" y="111226"/>
                </a:lnTo>
                <a:lnTo>
                  <a:pt x="72741" y="82179"/>
                </a:lnTo>
                <a:lnTo>
                  <a:pt x="121236" y="55796"/>
                </a:lnTo>
                <a:lnTo>
                  <a:pt x="164154" y="38747"/>
                </a:lnTo>
                <a:lnTo>
                  <a:pt x="210603" y="24798"/>
                </a:lnTo>
                <a:lnTo>
                  <a:pt x="259876" y="13949"/>
                </a:lnTo>
                <a:lnTo>
                  <a:pt x="311269" y="6199"/>
                </a:lnTo>
                <a:lnTo>
                  <a:pt x="364073" y="1549"/>
                </a:lnTo>
                <a:lnTo>
                  <a:pt x="417584" y="0"/>
                </a:lnTo>
                <a:lnTo>
                  <a:pt x="471095" y="1549"/>
                </a:lnTo>
                <a:lnTo>
                  <a:pt x="523899" y="6199"/>
                </a:lnTo>
                <a:lnTo>
                  <a:pt x="575292" y="13949"/>
                </a:lnTo>
                <a:lnTo>
                  <a:pt x="624565" y="24798"/>
                </a:lnTo>
                <a:lnTo>
                  <a:pt x="671014" y="38747"/>
                </a:lnTo>
                <a:lnTo>
                  <a:pt x="713932" y="55796"/>
                </a:lnTo>
                <a:close/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62000" y="4191000"/>
            <a:ext cx="838200" cy="457200"/>
          </a:xfrm>
          <a:custGeom>
            <a:avLst/>
            <a:gdLst/>
            <a:ahLst/>
            <a:cxnLst/>
            <a:rect l="l" t="t" r="r" b="b"/>
            <a:pathLst>
              <a:path w="838200" h="457200">
                <a:moveTo>
                  <a:pt x="609600" y="0"/>
                </a:moveTo>
                <a:lnTo>
                  <a:pt x="609600" y="114300"/>
                </a:lnTo>
                <a:lnTo>
                  <a:pt x="0" y="114300"/>
                </a:lnTo>
                <a:lnTo>
                  <a:pt x="0" y="342900"/>
                </a:lnTo>
                <a:lnTo>
                  <a:pt x="609600" y="342900"/>
                </a:lnTo>
                <a:lnTo>
                  <a:pt x="609600" y="457200"/>
                </a:lnTo>
                <a:lnTo>
                  <a:pt x="838200" y="228600"/>
                </a:lnTo>
                <a:lnTo>
                  <a:pt x="60960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62000" y="4191000"/>
            <a:ext cx="838200" cy="457200"/>
          </a:xfrm>
          <a:custGeom>
            <a:avLst/>
            <a:gdLst/>
            <a:ahLst/>
            <a:cxnLst/>
            <a:rect l="l" t="t" r="r" b="b"/>
            <a:pathLst>
              <a:path w="838200" h="457200">
                <a:moveTo>
                  <a:pt x="609596" y="342900"/>
                </a:moveTo>
                <a:lnTo>
                  <a:pt x="609596" y="457200"/>
                </a:lnTo>
                <a:lnTo>
                  <a:pt x="838200" y="228600"/>
                </a:lnTo>
                <a:lnTo>
                  <a:pt x="609596" y="0"/>
                </a:lnTo>
                <a:lnTo>
                  <a:pt x="609596" y="114300"/>
                </a:lnTo>
                <a:lnTo>
                  <a:pt x="0" y="114300"/>
                </a:lnTo>
                <a:lnTo>
                  <a:pt x="0" y="342900"/>
                </a:lnTo>
                <a:lnTo>
                  <a:pt x="609596" y="34290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2000" y="1417066"/>
            <a:ext cx="5076190" cy="1739264"/>
          </a:xfrm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marL="12700" marR="5080" indent="889000">
              <a:lnSpc>
                <a:spcPts val="6600"/>
              </a:lnSpc>
              <a:spcBef>
                <a:spcPts val="560"/>
              </a:spcBef>
            </a:pPr>
            <a:r>
              <a:rPr dirty="0" sz="5750" spc="-10" b="1">
                <a:latin typeface="Arial"/>
                <a:cs typeface="Arial"/>
              </a:rPr>
              <a:t>OPTIMAL  </a:t>
            </a:r>
            <a:r>
              <a:rPr dirty="0" sz="5750" spc="-10" b="1">
                <a:latin typeface="Arial"/>
                <a:cs typeface="Arial"/>
              </a:rPr>
              <a:t>EXA</a:t>
            </a:r>
            <a:r>
              <a:rPr dirty="0" sz="5750" spc="-10" b="1">
                <a:latin typeface="Arial"/>
                <a:cs typeface="Arial"/>
              </a:rPr>
              <a:t>MI</a:t>
            </a:r>
            <a:r>
              <a:rPr dirty="0" sz="5750" spc="-10" b="1">
                <a:latin typeface="Arial"/>
                <a:cs typeface="Arial"/>
              </a:rPr>
              <a:t>N</a:t>
            </a:r>
            <a:r>
              <a:rPr dirty="0" sz="5750" spc="-440" b="1">
                <a:latin typeface="Arial"/>
                <a:cs typeface="Arial"/>
              </a:rPr>
              <a:t>A</a:t>
            </a:r>
            <a:r>
              <a:rPr dirty="0" sz="5750" spc="-10" b="1">
                <a:latin typeface="Arial"/>
                <a:cs typeface="Arial"/>
              </a:rPr>
              <a:t>TIO</a:t>
            </a:r>
            <a:r>
              <a:rPr dirty="0" sz="5750" spc="-10" b="1">
                <a:latin typeface="Arial"/>
                <a:cs typeface="Arial"/>
              </a:rPr>
              <a:t>N</a:t>
            </a:r>
            <a:endParaRPr sz="5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"/>
            <a:ext cx="9144000" cy="678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3187700" cy="307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200" y="76200"/>
            <a:ext cx="8788400" cy="632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86000" y="4876800"/>
            <a:ext cx="3035300" cy="198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371600"/>
            <a:ext cx="4305300" cy="438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00600" y="2006600"/>
            <a:ext cx="3987800" cy="302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76500" y="355600"/>
            <a:ext cx="4216400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019300" y="889000"/>
            <a:ext cx="5168900" cy="38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81200" y="216408"/>
            <a:ext cx="5189855" cy="1122680"/>
          </a:xfrm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marL="12700" marR="5080" indent="482600">
              <a:lnSpc>
                <a:spcPts val="4200"/>
              </a:lnSpc>
              <a:spcBef>
                <a:spcPts val="434"/>
              </a:spcBef>
            </a:pPr>
            <a:r>
              <a:rPr dirty="0" sz="3700" spc="-5"/>
              <a:t>TRANS-THORACIC  </a:t>
            </a:r>
            <a:r>
              <a:rPr dirty="0" sz="3700" spc="-5"/>
              <a:t>ECH</a:t>
            </a:r>
            <a:r>
              <a:rPr dirty="0" sz="3700" spc="-10"/>
              <a:t>O</a:t>
            </a:r>
            <a:r>
              <a:rPr dirty="0" sz="3700" spc="-5"/>
              <a:t>CARD</a:t>
            </a:r>
            <a:r>
              <a:rPr dirty="0" sz="3700" spc="-10"/>
              <a:t>IOG</a:t>
            </a:r>
            <a:r>
              <a:rPr dirty="0" sz="3700" spc="-5"/>
              <a:t>RAPHY</a:t>
            </a:r>
            <a:endParaRPr sz="37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6100" y="1562100"/>
            <a:ext cx="5511800" cy="374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100" y="647700"/>
            <a:ext cx="7315200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prstGeom prst="rect"/>
          <a:ln w="9525">
            <a:solidFill>
              <a:srgbClr val="E3E3FF"/>
            </a:solidFill>
          </a:ln>
        </p:spPr>
        <p:txBody>
          <a:bodyPr wrap="square" lIns="0" tIns="203200" rIns="0" bIns="0" rtlCol="0" vert="horz">
            <a:spAutoFit/>
          </a:bodyPr>
          <a:lstStyle/>
          <a:p>
            <a:pPr marL="215900">
              <a:lnSpc>
                <a:spcPct val="100000"/>
              </a:lnSpc>
              <a:spcBef>
                <a:spcPts val="1600"/>
              </a:spcBef>
            </a:pPr>
            <a:r>
              <a:rPr dirty="0" sz="4400" spc="-5"/>
              <a:t>Cardiac Magnetic</a:t>
            </a:r>
            <a:r>
              <a:rPr dirty="0" sz="4400" spc="-30"/>
              <a:t> </a:t>
            </a:r>
            <a:r>
              <a:rPr dirty="0" sz="4400"/>
              <a:t>Resonance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209800" y="1600200"/>
            <a:ext cx="5105400" cy="510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0600" y="469900"/>
            <a:ext cx="4648200" cy="50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01800" y="1016000"/>
            <a:ext cx="5791200" cy="3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5800" y="304800"/>
            <a:ext cx="7772400" cy="1143000"/>
          </a:xfrm>
          <a:prstGeom prst="rect">
            <a:avLst/>
          </a:prstGeom>
          <a:ln w="9525">
            <a:solidFill>
              <a:srgbClr val="E3E3FF"/>
            </a:solidFill>
          </a:ln>
        </p:spPr>
        <p:txBody>
          <a:bodyPr wrap="square" lIns="0" tIns="25400" rIns="0" bIns="0" rtlCol="0" vert="horz">
            <a:spAutoFit/>
          </a:bodyPr>
          <a:lstStyle/>
          <a:p>
            <a:pPr algn="ctr">
              <a:lnSpc>
                <a:spcPts val="4750"/>
              </a:lnSpc>
              <a:spcBef>
                <a:spcPts val="200"/>
              </a:spcBef>
            </a:pPr>
            <a:r>
              <a:rPr dirty="0" sz="4000" spc="-10">
                <a:solidFill>
                  <a:srgbClr val="E3E3FF"/>
                </a:solidFill>
                <a:latin typeface="Arial"/>
                <a:cs typeface="Arial"/>
              </a:rPr>
              <a:t>Viability</a:t>
            </a:r>
            <a:r>
              <a:rPr dirty="0" sz="4000" spc="-23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E3E3FF"/>
                </a:solidFill>
                <a:latin typeface="Arial"/>
                <a:cs typeface="Arial"/>
              </a:rPr>
              <a:t>Assessment</a:t>
            </a:r>
            <a:endParaRPr sz="4000">
              <a:latin typeface="Arial"/>
              <a:cs typeface="Arial"/>
            </a:endParaRPr>
          </a:p>
          <a:p>
            <a:pPr algn="ctr" marL="6985">
              <a:lnSpc>
                <a:spcPts val="3429"/>
              </a:lnSpc>
            </a:pPr>
            <a:r>
              <a:rPr dirty="0" sz="2900" spc="-5">
                <a:solidFill>
                  <a:srgbClr val="33CCCC"/>
                </a:solidFill>
                <a:latin typeface="Arial"/>
                <a:cs typeface="Arial"/>
              </a:rPr>
              <a:t>CMR </a:t>
            </a:r>
            <a:r>
              <a:rPr dirty="0" sz="2900">
                <a:solidFill>
                  <a:srgbClr val="33CCCC"/>
                </a:solidFill>
                <a:latin typeface="Arial"/>
                <a:cs typeface="Arial"/>
              </a:rPr>
              <a:t>Delayed </a:t>
            </a:r>
            <a:r>
              <a:rPr dirty="0" sz="2900" spc="-5">
                <a:solidFill>
                  <a:srgbClr val="33CCCC"/>
                </a:solidFill>
                <a:latin typeface="Arial"/>
                <a:cs typeface="Arial"/>
              </a:rPr>
              <a:t>Hyper-Enhancement</a:t>
            </a:r>
            <a:endParaRPr sz="2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5800" y="1473200"/>
            <a:ext cx="7848600" cy="538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6700" y="787400"/>
            <a:ext cx="347980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16200" y="1333500"/>
            <a:ext cx="3873500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5800" y="609600"/>
            <a:ext cx="7696200" cy="1143000"/>
          </a:xfrm>
          <a:prstGeom prst="rect">
            <a:avLst/>
          </a:prstGeom>
          <a:ln w="9525">
            <a:solidFill>
              <a:srgbClr val="E3E3FF"/>
            </a:solidFill>
          </a:ln>
        </p:spPr>
        <p:txBody>
          <a:bodyPr wrap="square" lIns="0" tIns="50800" rIns="0" bIns="0" rtlCol="0" vert="horz">
            <a:spAutoFit/>
          </a:bodyPr>
          <a:lstStyle/>
          <a:p>
            <a:pPr algn="ctr">
              <a:lnSpc>
                <a:spcPts val="4750"/>
              </a:lnSpc>
              <a:spcBef>
                <a:spcPts val="400"/>
              </a:spcBef>
            </a:pPr>
            <a:r>
              <a:rPr dirty="0" sz="4000" spc="-5">
                <a:solidFill>
                  <a:srgbClr val="E3E3FF"/>
                </a:solidFill>
                <a:latin typeface="Arial"/>
                <a:cs typeface="Arial"/>
              </a:rPr>
              <a:t>Hazards </a:t>
            </a:r>
            <a:r>
              <a:rPr dirty="0" sz="4000">
                <a:solidFill>
                  <a:srgbClr val="E3E3FF"/>
                </a:solidFill>
                <a:latin typeface="Arial"/>
                <a:cs typeface="Arial"/>
              </a:rPr>
              <a:t>of</a:t>
            </a:r>
            <a:r>
              <a:rPr dirty="0" sz="4000" spc="-1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4000" spc="-5">
                <a:solidFill>
                  <a:srgbClr val="E3E3FF"/>
                </a:solidFill>
                <a:latin typeface="Arial"/>
                <a:cs typeface="Arial"/>
              </a:rPr>
              <a:t>MRI</a:t>
            </a:r>
            <a:endParaRPr sz="4000">
              <a:latin typeface="Arial"/>
              <a:cs typeface="Arial"/>
            </a:endParaRPr>
          </a:p>
          <a:p>
            <a:pPr algn="ctr" marL="3810">
              <a:lnSpc>
                <a:spcPts val="2950"/>
              </a:lnSpc>
            </a:pPr>
            <a:r>
              <a:rPr dirty="0" sz="2500" spc="-5">
                <a:solidFill>
                  <a:srgbClr val="00FFCC"/>
                </a:solidFill>
                <a:latin typeface="Arial"/>
                <a:cs typeface="Arial"/>
              </a:rPr>
              <a:t>Magnet-Seeking</a:t>
            </a:r>
            <a:r>
              <a:rPr dirty="0" sz="2500">
                <a:solidFill>
                  <a:srgbClr val="00FFCC"/>
                </a:solidFill>
                <a:latin typeface="Arial"/>
                <a:cs typeface="Arial"/>
              </a:rPr>
              <a:t> </a:t>
            </a:r>
            <a:r>
              <a:rPr dirty="0" sz="2500" spc="-5">
                <a:solidFill>
                  <a:srgbClr val="00FFCC"/>
                </a:solidFill>
                <a:latin typeface="Arial"/>
                <a:cs typeface="Arial"/>
              </a:rPr>
              <a:t>Projectiles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00600" y="2057400"/>
            <a:ext cx="3606800" cy="419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85800" y="2057400"/>
            <a:ext cx="3924300" cy="411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000" y="2400300"/>
            <a:ext cx="2476500" cy="33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19100" y="2857500"/>
            <a:ext cx="8496300" cy="33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24100" rIns="0" bIns="0" rtlCol="0" vert="horz">
            <a:spAutoFit/>
          </a:bodyPr>
          <a:lstStyle/>
          <a:p>
            <a:pPr algn="ctr" marL="263525">
              <a:lnSpc>
                <a:spcPts val="3660"/>
              </a:lnSpc>
              <a:spcBef>
                <a:spcPts val="120"/>
              </a:spcBef>
            </a:pPr>
            <a:r>
              <a:rPr dirty="0" u="heavy" sz="3100" spc="0" b="1">
                <a:uFill>
                  <a:solidFill>
                    <a:srgbClr val="E3E3FF"/>
                  </a:solidFill>
                </a:uFill>
                <a:latin typeface="Arial"/>
                <a:cs typeface="Arial"/>
              </a:rPr>
              <a:t>CARDIAC</a:t>
            </a:r>
            <a:r>
              <a:rPr dirty="0" u="heavy" sz="3100" b="1">
                <a:uFill>
                  <a:solidFill>
                    <a:srgbClr val="E3E3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100" spc="5" b="1">
                <a:uFill>
                  <a:solidFill>
                    <a:srgbClr val="E3E3FF"/>
                  </a:solidFill>
                </a:uFill>
                <a:latin typeface="Arial"/>
                <a:cs typeface="Arial"/>
              </a:rPr>
              <a:t>CT </a:t>
            </a:r>
            <a:endParaRPr sz="3100">
              <a:latin typeface="Arial"/>
              <a:cs typeface="Arial"/>
            </a:endParaRPr>
          </a:p>
          <a:p>
            <a:pPr algn="ctr" marL="149225">
              <a:lnSpc>
                <a:spcPts val="3660"/>
              </a:lnSpc>
            </a:pPr>
            <a:r>
              <a:rPr dirty="0" sz="3100" spc="5" b="1">
                <a:latin typeface="Arial"/>
                <a:cs typeface="Arial"/>
              </a:rPr>
              <a:t>FOR THE HEART AND </a:t>
            </a:r>
            <a:r>
              <a:rPr dirty="0" sz="3100" spc="-5" b="1">
                <a:latin typeface="Arial"/>
                <a:cs typeface="Arial"/>
              </a:rPr>
              <a:t>CORONARY</a:t>
            </a:r>
            <a:r>
              <a:rPr dirty="0" sz="3100" spc="-215" b="1">
                <a:latin typeface="Arial"/>
                <a:cs typeface="Arial"/>
              </a:rPr>
              <a:t> </a:t>
            </a:r>
            <a:r>
              <a:rPr dirty="0" sz="3100" spc="5" b="1">
                <a:latin typeface="Arial"/>
                <a:cs typeface="Arial"/>
              </a:rPr>
              <a:t>VESSLES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2600" y="584200"/>
            <a:ext cx="3136900" cy="44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71800" y="419100"/>
            <a:ext cx="319278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latin typeface="Arial"/>
                <a:cs typeface="Arial"/>
              </a:rPr>
              <a:t>Patient</a:t>
            </a:r>
            <a:r>
              <a:rPr dirty="0" sz="4400" spc="-75" b="1">
                <a:latin typeface="Arial"/>
                <a:cs typeface="Arial"/>
              </a:rPr>
              <a:t> </a:t>
            </a:r>
            <a:r>
              <a:rPr dirty="0" sz="4400" spc="-5" b="1">
                <a:latin typeface="Arial"/>
                <a:cs typeface="Arial"/>
              </a:rPr>
              <a:t>data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0" y="1981200"/>
            <a:ext cx="6311900" cy="373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2679700"/>
            <a:ext cx="3695700" cy="269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41600" y="571500"/>
            <a:ext cx="3898900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90800" y="419100"/>
            <a:ext cx="396875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latin typeface="Arial"/>
                <a:cs typeface="Arial"/>
              </a:rPr>
              <a:t>PERICARDIUM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3400" y="2743200"/>
            <a:ext cx="4572000" cy="2514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695700" y="6108700"/>
            <a:ext cx="16129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00"/>
                </a:solidFill>
                <a:latin typeface="Arial"/>
                <a:cs typeface="Arial"/>
              </a:rPr>
              <a:t>MYOCARDIUM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34100" y="3822700"/>
            <a:ext cx="12833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CONTRAST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67100" y="2095500"/>
            <a:ext cx="16262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00"/>
                </a:solidFill>
                <a:latin typeface="Arial"/>
                <a:cs typeface="Arial"/>
              </a:rPr>
              <a:t>PERICARDIUM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66900" y="4508500"/>
            <a:ext cx="12833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CONTRAST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81600" y="4598369"/>
            <a:ext cx="1349375" cy="1574165"/>
          </a:xfrm>
          <a:custGeom>
            <a:avLst/>
            <a:gdLst/>
            <a:ahLst/>
            <a:cxnLst/>
            <a:rect l="l" t="t" r="r" b="b"/>
            <a:pathLst>
              <a:path w="1349375" h="1574164">
                <a:moveTo>
                  <a:pt x="0" y="1573830"/>
                </a:moveTo>
                <a:lnTo>
                  <a:pt x="1345896" y="3615"/>
                </a:lnTo>
                <a:lnTo>
                  <a:pt x="1348995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481838" y="4572000"/>
            <a:ext cx="71361" cy="748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918470" y="4979137"/>
            <a:ext cx="1043940" cy="1193165"/>
          </a:xfrm>
          <a:custGeom>
            <a:avLst/>
            <a:gdLst/>
            <a:ahLst/>
            <a:cxnLst/>
            <a:rect l="l" t="t" r="r" b="b"/>
            <a:pathLst>
              <a:path w="1043939" h="1193164">
                <a:moveTo>
                  <a:pt x="1043929" y="1193062"/>
                </a:moveTo>
                <a:lnTo>
                  <a:pt x="3136" y="3584"/>
                </a:ln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895600" y="4953000"/>
            <a:ext cx="71640" cy="74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844081" y="2449512"/>
            <a:ext cx="1118870" cy="1108075"/>
          </a:xfrm>
          <a:custGeom>
            <a:avLst/>
            <a:gdLst/>
            <a:ahLst/>
            <a:cxnLst/>
            <a:rect l="l" t="t" r="r" b="b"/>
            <a:pathLst>
              <a:path w="1118870" h="1108075">
                <a:moveTo>
                  <a:pt x="1118318" y="0"/>
                </a:moveTo>
                <a:lnTo>
                  <a:pt x="3384" y="1104095"/>
                </a:lnTo>
                <a:lnTo>
                  <a:pt x="0" y="1107446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819400" y="3508171"/>
            <a:ext cx="73444" cy="732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962400" y="2449512"/>
            <a:ext cx="1653539" cy="1868170"/>
          </a:xfrm>
          <a:custGeom>
            <a:avLst/>
            <a:gdLst/>
            <a:ahLst/>
            <a:cxnLst/>
            <a:rect l="l" t="t" r="r" b="b"/>
            <a:pathLst>
              <a:path w="1653539" h="1868170">
                <a:moveTo>
                  <a:pt x="0" y="0"/>
                </a:moveTo>
                <a:lnTo>
                  <a:pt x="1650222" y="1864313"/>
                </a:lnTo>
                <a:lnTo>
                  <a:pt x="1653378" y="186788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566994" y="4268800"/>
            <a:ext cx="71805" cy="74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90500" y="3454400"/>
            <a:ext cx="9785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00"/>
                </a:solidFill>
                <a:latin typeface="Arial"/>
                <a:cs typeface="Arial"/>
              </a:rPr>
              <a:t>SEP</a:t>
            </a:r>
            <a:r>
              <a:rPr dirty="0" sz="1800" spc="-5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dirty="0" sz="1800">
                <a:solidFill>
                  <a:srgbClr val="FFFF00"/>
                </a:solidFill>
                <a:latin typeface="Arial"/>
                <a:cs typeface="Arial"/>
              </a:rPr>
              <a:t>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19200" y="3733800"/>
            <a:ext cx="1263015" cy="438150"/>
          </a:xfrm>
          <a:custGeom>
            <a:avLst/>
            <a:gdLst/>
            <a:ahLst/>
            <a:cxnLst/>
            <a:rect l="l" t="t" r="r" b="b"/>
            <a:pathLst>
              <a:path w="1263014" h="438150">
                <a:moveTo>
                  <a:pt x="0" y="0"/>
                </a:moveTo>
                <a:lnTo>
                  <a:pt x="1258093" y="436323"/>
                </a:lnTo>
                <a:lnTo>
                  <a:pt x="1262581" y="43788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436876" y="4127131"/>
            <a:ext cx="77724" cy="700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19100" y="2692400"/>
            <a:ext cx="6737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AX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05700" y="2755900"/>
            <a:ext cx="11137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GIT</a:t>
            </a:r>
            <a:r>
              <a:rPr dirty="0" sz="1800" spc="-13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2743200"/>
            <a:ext cx="6985000" cy="304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95400" y="304800"/>
            <a:ext cx="5880100" cy="2222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00" y="571500"/>
            <a:ext cx="58166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8300" y="419100"/>
            <a:ext cx="58629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CARDIAC</a:t>
            </a:r>
            <a:r>
              <a:rPr dirty="0" sz="4400" spc="-65"/>
              <a:t> </a:t>
            </a:r>
            <a:r>
              <a:rPr dirty="0" sz="4400"/>
              <a:t>CHAMBERS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76200" y="2324100"/>
            <a:ext cx="5067300" cy="312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81600" y="2336800"/>
            <a:ext cx="3962400" cy="309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0300" y="304800"/>
            <a:ext cx="435610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25800" y="876300"/>
            <a:ext cx="273050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5800" y="152400"/>
            <a:ext cx="7772400" cy="1143000"/>
          </a:xfrm>
          <a:prstGeom prst="rect">
            <a:avLst/>
          </a:prstGeom>
          <a:ln w="9525">
            <a:solidFill>
              <a:srgbClr val="003399"/>
            </a:solidFill>
          </a:ln>
        </p:spPr>
        <p:txBody>
          <a:bodyPr wrap="square" lIns="0" tIns="25400" rIns="0" bIns="0" rtlCol="0" vert="horz">
            <a:spAutoFit/>
          </a:bodyPr>
          <a:lstStyle/>
          <a:p>
            <a:pPr algn="ctr" marL="5715">
              <a:lnSpc>
                <a:spcPts val="4750"/>
              </a:lnSpc>
              <a:spcBef>
                <a:spcPts val="200"/>
              </a:spcBef>
              <a:tabLst>
                <a:tab pos="429259" algn="l"/>
                <a:tab pos="993775" algn="l"/>
                <a:tab pos="1699895" algn="l"/>
              </a:tabLst>
            </a:pPr>
            <a:r>
              <a:rPr dirty="0" sz="4000">
                <a:solidFill>
                  <a:srgbClr val="E3E3FF"/>
                </a:solidFill>
                <a:latin typeface="Arial"/>
                <a:cs typeface="Arial"/>
              </a:rPr>
              <a:t>4	</a:t>
            </a:r>
            <a:r>
              <a:rPr dirty="0" sz="4000" spc="-5">
                <a:solidFill>
                  <a:srgbClr val="E3E3FF"/>
                </a:solidFill>
                <a:latin typeface="Arial"/>
                <a:cs typeface="Arial"/>
              </a:rPr>
              <a:t>to	</a:t>
            </a:r>
            <a:r>
              <a:rPr dirty="0" sz="4000">
                <a:solidFill>
                  <a:srgbClr val="E3E3FF"/>
                </a:solidFill>
                <a:latin typeface="Arial"/>
                <a:cs typeface="Arial"/>
              </a:rPr>
              <a:t>64	Slice</a:t>
            </a:r>
            <a:r>
              <a:rPr dirty="0" sz="4000" spc="-10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E3E3FF"/>
                </a:solidFill>
                <a:latin typeface="Arial"/>
                <a:cs typeface="Arial"/>
              </a:rPr>
              <a:t>Scans</a:t>
            </a:r>
            <a:endParaRPr sz="4000">
              <a:latin typeface="Arial"/>
              <a:cs typeface="Arial"/>
            </a:endParaRPr>
          </a:p>
          <a:p>
            <a:pPr algn="ctr">
              <a:lnSpc>
                <a:spcPts val="3429"/>
              </a:lnSpc>
            </a:pPr>
            <a:r>
              <a:rPr dirty="0" sz="2900" spc="-5">
                <a:solidFill>
                  <a:srgbClr val="3399FF"/>
                </a:solidFill>
                <a:latin typeface="Arial"/>
                <a:cs typeface="Arial"/>
              </a:rPr>
              <a:t>Five Heart Beats</a:t>
            </a:r>
            <a:endParaRPr sz="2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1000" y="2667000"/>
            <a:ext cx="2743200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76600" y="2667000"/>
            <a:ext cx="2743200" cy="175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96000" y="2667000"/>
            <a:ext cx="2743200" cy="3467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04900" y="1701800"/>
            <a:ext cx="1084580" cy="38608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10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detector  Pitch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~0.25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4900" y="2235200"/>
            <a:ext cx="923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3 cm in 5</a:t>
            </a:r>
            <a:r>
              <a:rPr dirty="0" sz="1200" spc="-10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sec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24300" y="1701800"/>
            <a:ext cx="1084580" cy="38608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20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detector  Pitch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~0.25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24300" y="2235200"/>
            <a:ext cx="10509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i="1">
                <a:solidFill>
                  <a:srgbClr val="FFFFFF"/>
                </a:solidFill>
                <a:latin typeface="Arial"/>
                <a:cs typeface="Arial"/>
              </a:rPr>
              <a:t>6.2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cm in 5</a:t>
            </a:r>
            <a:r>
              <a:rPr dirty="0" sz="1200" spc="-8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sec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05600" y="1701800"/>
            <a:ext cx="1084580" cy="38608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40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detector  Pitch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~0.25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05600" y="2235200"/>
            <a:ext cx="11353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i="1">
                <a:solidFill>
                  <a:srgbClr val="FFFFFF"/>
                </a:solidFill>
                <a:latin typeface="Arial"/>
                <a:cs typeface="Arial"/>
              </a:rPr>
              <a:t>12.5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cm in 5</a:t>
            </a:r>
            <a:r>
              <a:rPr dirty="0" sz="1200" spc="-8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sec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200" y="546100"/>
            <a:ext cx="72390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  <a:prstGeom prst="rect"/>
          <a:ln w="9525">
            <a:solidFill>
              <a:srgbClr val="003399"/>
            </a:solidFill>
          </a:ln>
        </p:spPr>
        <p:txBody>
          <a:bodyPr wrap="square" lIns="0" tIns="88900" rIns="0" bIns="0" rtlCol="0" vert="horz">
            <a:spAutoFit/>
          </a:bodyPr>
          <a:lstStyle/>
          <a:p>
            <a:pPr marL="266700">
              <a:lnSpc>
                <a:spcPct val="100000"/>
              </a:lnSpc>
              <a:spcBef>
                <a:spcPts val="700"/>
              </a:spcBef>
              <a:tabLst>
                <a:tab pos="5951220" algn="l"/>
              </a:tabLst>
            </a:pPr>
            <a:r>
              <a:rPr dirty="0" sz="4400" spc="-5"/>
              <a:t>3-D</a:t>
            </a:r>
            <a:r>
              <a:rPr dirty="0" sz="4400" spc="15"/>
              <a:t> </a:t>
            </a:r>
            <a:r>
              <a:rPr dirty="0" sz="4400" spc="-45"/>
              <a:t>Volume</a:t>
            </a:r>
            <a:r>
              <a:rPr dirty="0" sz="4400" spc="15"/>
              <a:t> </a:t>
            </a:r>
            <a:r>
              <a:rPr dirty="0" sz="4400" spc="-5"/>
              <a:t>Rendered	Image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600200" y="1371600"/>
            <a:ext cx="5664200" cy="548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6500" y="317500"/>
            <a:ext cx="6604000" cy="50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84400" y="863600"/>
            <a:ext cx="46482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9600" y="152400"/>
            <a:ext cx="7772400" cy="1143000"/>
          </a:xfrm>
          <a:prstGeom prst="rect">
            <a:avLst/>
          </a:prstGeom>
          <a:ln w="9525">
            <a:solidFill>
              <a:srgbClr val="003399"/>
            </a:solidFill>
          </a:ln>
        </p:spPr>
        <p:txBody>
          <a:bodyPr wrap="square" lIns="0" tIns="25400" rIns="0" bIns="0" rtlCol="0" vert="horz">
            <a:spAutoFit/>
          </a:bodyPr>
          <a:lstStyle/>
          <a:p>
            <a:pPr algn="ctr" marL="5080">
              <a:lnSpc>
                <a:spcPts val="4750"/>
              </a:lnSpc>
              <a:spcBef>
                <a:spcPts val="200"/>
              </a:spcBef>
            </a:pPr>
            <a:r>
              <a:rPr dirty="0" sz="4000" spc="-5">
                <a:solidFill>
                  <a:srgbClr val="E3E3FF"/>
                </a:solidFill>
                <a:latin typeface="Arial"/>
                <a:cs typeface="Arial"/>
              </a:rPr>
              <a:t>Maximum Intensity Projection</a:t>
            </a:r>
            <a:endParaRPr sz="4000">
              <a:latin typeface="Arial"/>
              <a:cs typeface="Arial"/>
            </a:endParaRPr>
          </a:p>
          <a:p>
            <a:pPr algn="ctr">
              <a:lnSpc>
                <a:spcPts val="3429"/>
              </a:lnSpc>
            </a:pPr>
            <a:r>
              <a:rPr dirty="0" sz="2900" spc="-5">
                <a:solidFill>
                  <a:srgbClr val="33CCCC"/>
                </a:solidFill>
                <a:latin typeface="Arial"/>
                <a:cs typeface="Arial"/>
              </a:rPr>
              <a:t>Soft </a:t>
            </a:r>
            <a:r>
              <a:rPr dirty="0" sz="2900">
                <a:solidFill>
                  <a:srgbClr val="33CCCC"/>
                </a:solidFill>
                <a:latin typeface="Arial"/>
                <a:cs typeface="Arial"/>
              </a:rPr>
              <a:t>Plaque in </a:t>
            </a:r>
            <a:r>
              <a:rPr dirty="0" sz="2900" spc="-5">
                <a:solidFill>
                  <a:srgbClr val="33CCCC"/>
                </a:solidFill>
                <a:latin typeface="Arial"/>
                <a:cs typeface="Arial"/>
              </a:rPr>
              <a:t>Proximal</a:t>
            </a:r>
            <a:r>
              <a:rPr dirty="0" sz="2900" spc="-15">
                <a:solidFill>
                  <a:srgbClr val="33CCCC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33CCCC"/>
                </a:solidFill>
                <a:latin typeface="Arial"/>
                <a:cs typeface="Arial"/>
              </a:rPr>
              <a:t>LAD</a:t>
            </a:r>
            <a:endParaRPr sz="2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0600" y="1371600"/>
            <a:ext cx="6781800" cy="548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5800" y="457200"/>
            <a:ext cx="5257800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228600"/>
            <a:ext cx="7620000" cy="914400"/>
          </a:xfrm>
          <a:prstGeom prst="rect"/>
          <a:ln w="9525">
            <a:solidFill>
              <a:srgbClr val="E3E3FF"/>
            </a:solidFill>
          </a:ln>
        </p:spPr>
        <p:txBody>
          <a:bodyPr wrap="square" lIns="0" tIns="88900" rIns="0" bIns="0" rtlCol="0" vert="horz">
            <a:spAutoFit/>
          </a:bodyPr>
          <a:lstStyle/>
          <a:p>
            <a:pPr marL="1168400">
              <a:lnSpc>
                <a:spcPct val="100000"/>
              </a:lnSpc>
              <a:spcBef>
                <a:spcPts val="700"/>
              </a:spcBef>
              <a:tabLst>
                <a:tab pos="3124835" algn="l"/>
              </a:tabLst>
            </a:pPr>
            <a:r>
              <a:rPr dirty="0" sz="4400" spc="-5"/>
              <a:t>Curved	</a:t>
            </a:r>
            <a:r>
              <a:rPr dirty="0" sz="4400"/>
              <a:t>Planar</a:t>
            </a:r>
            <a:r>
              <a:rPr dirty="0" sz="4400" spc="-15"/>
              <a:t> </a:t>
            </a:r>
            <a:r>
              <a:rPr dirty="0" sz="4400" spc="-5"/>
              <a:t>Image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066800" y="1193800"/>
            <a:ext cx="6781800" cy="566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00" y="609600"/>
            <a:ext cx="5638800" cy="563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25400"/>
            <a:ext cx="8229600" cy="683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637"/>
            <a:ext cx="9137650" cy="6837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5862" y="6045200"/>
            <a:ext cx="1498600" cy="812800"/>
          </a:xfrm>
          <a:custGeom>
            <a:avLst/>
            <a:gdLst/>
            <a:ahLst/>
            <a:cxnLst/>
            <a:rect l="l" t="t" r="r" b="b"/>
            <a:pathLst>
              <a:path w="1498600" h="812800">
                <a:moveTo>
                  <a:pt x="670161" y="522287"/>
                </a:moveTo>
                <a:lnTo>
                  <a:pt x="317500" y="522287"/>
                </a:lnTo>
                <a:lnTo>
                  <a:pt x="892656" y="812800"/>
                </a:lnTo>
                <a:lnTo>
                  <a:pt x="1497976" y="812800"/>
                </a:lnTo>
                <a:lnTo>
                  <a:pt x="1314450" y="750887"/>
                </a:lnTo>
                <a:lnTo>
                  <a:pt x="1009650" y="592137"/>
                </a:lnTo>
                <a:lnTo>
                  <a:pt x="785812" y="587375"/>
                </a:lnTo>
                <a:lnTo>
                  <a:pt x="670161" y="522287"/>
                </a:lnTo>
                <a:close/>
              </a:path>
              <a:path w="1498600" h="812800">
                <a:moveTo>
                  <a:pt x="0" y="0"/>
                </a:moveTo>
                <a:lnTo>
                  <a:pt x="34925" y="41275"/>
                </a:lnTo>
                <a:lnTo>
                  <a:pt x="0" y="103187"/>
                </a:lnTo>
                <a:lnTo>
                  <a:pt x="47625" y="188912"/>
                </a:lnTo>
                <a:lnTo>
                  <a:pt x="119062" y="385762"/>
                </a:lnTo>
                <a:lnTo>
                  <a:pt x="71437" y="669925"/>
                </a:lnTo>
                <a:lnTo>
                  <a:pt x="317500" y="522287"/>
                </a:lnTo>
                <a:lnTo>
                  <a:pt x="670161" y="522287"/>
                </a:lnTo>
                <a:lnTo>
                  <a:pt x="444500" y="395287"/>
                </a:lnTo>
                <a:lnTo>
                  <a:pt x="201612" y="104775"/>
                </a:lnTo>
                <a:lnTo>
                  <a:pt x="0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150" y="6034087"/>
            <a:ext cx="295275" cy="627380"/>
          </a:xfrm>
          <a:custGeom>
            <a:avLst/>
            <a:gdLst/>
            <a:ahLst/>
            <a:cxnLst/>
            <a:rect l="l" t="t" r="r" b="b"/>
            <a:pathLst>
              <a:path w="295275" h="627379">
                <a:moveTo>
                  <a:pt x="57150" y="0"/>
                </a:moveTo>
                <a:lnTo>
                  <a:pt x="85725" y="31974"/>
                </a:lnTo>
                <a:lnTo>
                  <a:pt x="38100" y="53291"/>
                </a:lnTo>
                <a:lnTo>
                  <a:pt x="28575" y="117241"/>
                </a:lnTo>
                <a:lnTo>
                  <a:pt x="66675" y="202507"/>
                </a:lnTo>
                <a:lnTo>
                  <a:pt x="76200" y="287774"/>
                </a:lnTo>
                <a:lnTo>
                  <a:pt x="0" y="627062"/>
                </a:lnTo>
                <a:lnTo>
                  <a:pt x="85725" y="413896"/>
                </a:lnTo>
                <a:lnTo>
                  <a:pt x="133350" y="383698"/>
                </a:lnTo>
                <a:lnTo>
                  <a:pt x="200025" y="223823"/>
                </a:lnTo>
                <a:lnTo>
                  <a:pt x="228600" y="213165"/>
                </a:lnTo>
                <a:lnTo>
                  <a:pt x="228600" y="159873"/>
                </a:lnTo>
                <a:lnTo>
                  <a:pt x="295275" y="117241"/>
                </a:lnTo>
                <a:lnTo>
                  <a:pt x="257175" y="106582"/>
                </a:lnTo>
                <a:lnTo>
                  <a:pt x="57150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8537" y="6194425"/>
            <a:ext cx="600075" cy="430530"/>
          </a:xfrm>
          <a:custGeom>
            <a:avLst/>
            <a:gdLst/>
            <a:ahLst/>
            <a:cxnLst/>
            <a:rect l="l" t="t" r="r" b="b"/>
            <a:pathLst>
              <a:path w="600075" h="430529">
                <a:moveTo>
                  <a:pt x="28575" y="0"/>
                </a:moveTo>
                <a:lnTo>
                  <a:pt x="19050" y="20637"/>
                </a:lnTo>
                <a:lnTo>
                  <a:pt x="0" y="63500"/>
                </a:lnTo>
                <a:lnTo>
                  <a:pt x="95250" y="192087"/>
                </a:lnTo>
                <a:lnTo>
                  <a:pt x="492125" y="430212"/>
                </a:lnTo>
                <a:lnTo>
                  <a:pt x="460375" y="220662"/>
                </a:lnTo>
                <a:lnTo>
                  <a:pt x="560160" y="149225"/>
                </a:lnTo>
                <a:lnTo>
                  <a:pt x="398462" y="149225"/>
                </a:lnTo>
                <a:lnTo>
                  <a:pt x="142875" y="85725"/>
                </a:lnTo>
                <a:lnTo>
                  <a:pt x="28575" y="0"/>
                </a:lnTo>
                <a:close/>
              </a:path>
              <a:path w="600075" h="430529">
                <a:moveTo>
                  <a:pt x="600075" y="120650"/>
                </a:moveTo>
                <a:lnTo>
                  <a:pt x="398462" y="149225"/>
                </a:lnTo>
                <a:lnTo>
                  <a:pt x="560160" y="149225"/>
                </a:lnTo>
                <a:lnTo>
                  <a:pt x="600075" y="12065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57862" y="6151562"/>
            <a:ext cx="246062" cy="117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4937" y="6140450"/>
            <a:ext cx="66675" cy="1285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34087"/>
            <a:ext cx="6133648" cy="823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650" y="6021387"/>
            <a:ext cx="579755" cy="462280"/>
          </a:xfrm>
          <a:custGeom>
            <a:avLst/>
            <a:gdLst/>
            <a:ahLst/>
            <a:cxnLst/>
            <a:rect l="l" t="t" r="r" b="b"/>
            <a:pathLst>
              <a:path w="579755" h="462279">
                <a:moveTo>
                  <a:pt x="497793" y="270417"/>
                </a:moveTo>
                <a:lnTo>
                  <a:pt x="303212" y="270417"/>
                </a:lnTo>
                <a:lnTo>
                  <a:pt x="541337" y="461962"/>
                </a:lnTo>
                <a:lnTo>
                  <a:pt x="484187" y="280074"/>
                </a:lnTo>
                <a:lnTo>
                  <a:pt x="497793" y="270417"/>
                </a:lnTo>
                <a:close/>
              </a:path>
              <a:path w="579755" h="462279">
                <a:moveTo>
                  <a:pt x="66675" y="0"/>
                </a:moveTo>
                <a:lnTo>
                  <a:pt x="47625" y="0"/>
                </a:lnTo>
                <a:lnTo>
                  <a:pt x="38100" y="38630"/>
                </a:lnTo>
                <a:lnTo>
                  <a:pt x="0" y="96577"/>
                </a:lnTo>
                <a:lnTo>
                  <a:pt x="104775" y="173840"/>
                </a:lnTo>
                <a:lnTo>
                  <a:pt x="227012" y="289732"/>
                </a:lnTo>
                <a:lnTo>
                  <a:pt x="303212" y="270417"/>
                </a:lnTo>
                <a:lnTo>
                  <a:pt x="497793" y="270417"/>
                </a:lnTo>
                <a:lnTo>
                  <a:pt x="579437" y="212470"/>
                </a:lnTo>
                <a:lnTo>
                  <a:pt x="569912" y="202812"/>
                </a:lnTo>
                <a:lnTo>
                  <a:pt x="531812" y="183497"/>
                </a:lnTo>
                <a:lnTo>
                  <a:pt x="474662" y="144866"/>
                </a:lnTo>
                <a:lnTo>
                  <a:pt x="274637" y="57946"/>
                </a:lnTo>
                <a:lnTo>
                  <a:pt x="227012" y="38630"/>
                </a:lnTo>
                <a:lnTo>
                  <a:pt x="207962" y="28973"/>
                </a:lnTo>
                <a:lnTo>
                  <a:pt x="150812" y="28973"/>
                </a:lnTo>
                <a:lnTo>
                  <a:pt x="114300" y="19315"/>
                </a:lnTo>
                <a:lnTo>
                  <a:pt x="104775" y="19315"/>
                </a:lnTo>
                <a:lnTo>
                  <a:pt x="66675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12" y="6078537"/>
            <a:ext cx="3144520" cy="779780"/>
          </a:xfrm>
          <a:custGeom>
            <a:avLst/>
            <a:gdLst/>
            <a:ahLst/>
            <a:cxnLst/>
            <a:rect l="l" t="t" r="r" b="b"/>
            <a:pathLst>
              <a:path w="3144520" h="779779">
                <a:moveTo>
                  <a:pt x="642937" y="165100"/>
                </a:moveTo>
                <a:lnTo>
                  <a:pt x="95250" y="165100"/>
                </a:lnTo>
                <a:lnTo>
                  <a:pt x="142875" y="212725"/>
                </a:lnTo>
                <a:lnTo>
                  <a:pt x="238125" y="242887"/>
                </a:lnTo>
                <a:lnTo>
                  <a:pt x="331787" y="433387"/>
                </a:lnTo>
                <a:lnTo>
                  <a:pt x="636587" y="569912"/>
                </a:lnTo>
                <a:lnTo>
                  <a:pt x="1233487" y="569912"/>
                </a:lnTo>
                <a:lnTo>
                  <a:pt x="3113450" y="779462"/>
                </a:lnTo>
                <a:lnTo>
                  <a:pt x="3144012" y="779462"/>
                </a:lnTo>
                <a:lnTo>
                  <a:pt x="1073150" y="385762"/>
                </a:lnTo>
                <a:lnTo>
                  <a:pt x="815975" y="252412"/>
                </a:lnTo>
                <a:lnTo>
                  <a:pt x="674687" y="174625"/>
                </a:lnTo>
                <a:lnTo>
                  <a:pt x="642937" y="165100"/>
                </a:lnTo>
                <a:close/>
              </a:path>
              <a:path w="3144520" h="779779">
                <a:moveTo>
                  <a:pt x="152400" y="0"/>
                </a:moveTo>
                <a:lnTo>
                  <a:pt x="57150" y="0"/>
                </a:lnTo>
                <a:lnTo>
                  <a:pt x="19050" y="39687"/>
                </a:lnTo>
                <a:lnTo>
                  <a:pt x="0" y="203200"/>
                </a:lnTo>
                <a:lnTo>
                  <a:pt x="95250" y="165100"/>
                </a:lnTo>
                <a:lnTo>
                  <a:pt x="642937" y="165100"/>
                </a:lnTo>
                <a:lnTo>
                  <a:pt x="579437" y="146050"/>
                </a:lnTo>
                <a:lnTo>
                  <a:pt x="446087" y="96837"/>
                </a:lnTo>
                <a:lnTo>
                  <a:pt x="295275" y="28575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5125" y="6069012"/>
            <a:ext cx="112712" cy="968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7312" y="6099175"/>
            <a:ext cx="255904" cy="260350"/>
          </a:xfrm>
          <a:custGeom>
            <a:avLst/>
            <a:gdLst/>
            <a:ahLst/>
            <a:cxnLst/>
            <a:rect l="l" t="t" r="r" b="b"/>
            <a:pathLst>
              <a:path w="255905" h="260350">
                <a:moveTo>
                  <a:pt x="47625" y="0"/>
                </a:moveTo>
                <a:lnTo>
                  <a:pt x="0" y="0"/>
                </a:lnTo>
                <a:lnTo>
                  <a:pt x="47625" y="86782"/>
                </a:lnTo>
                <a:lnTo>
                  <a:pt x="152400" y="163923"/>
                </a:lnTo>
                <a:lnTo>
                  <a:pt x="255587" y="260350"/>
                </a:lnTo>
                <a:lnTo>
                  <a:pt x="255587" y="250706"/>
                </a:lnTo>
                <a:lnTo>
                  <a:pt x="246062" y="221780"/>
                </a:lnTo>
                <a:lnTo>
                  <a:pt x="227012" y="183208"/>
                </a:lnTo>
                <a:lnTo>
                  <a:pt x="190500" y="154282"/>
                </a:lnTo>
                <a:lnTo>
                  <a:pt x="171450" y="134995"/>
                </a:lnTo>
                <a:lnTo>
                  <a:pt x="152400" y="96426"/>
                </a:lnTo>
                <a:lnTo>
                  <a:pt x="152400" y="86782"/>
                </a:lnTo>
                <a:lnTo>
                  <a:pt x="180975" y="19284"/>
                </a:lnTo>
                <a:lnTo>
                  <a:pt x="114300" y="9643"/>
                </a:lnTo>
                <a:lnTo>
                  <a:pt x="76200" y="9643"/>
                </a:lnTo>
                <a:lnTo>
                  <a:pt x="47625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0775" y="6118225"/>
            <a:ext cx="93662" cy="968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062" y="6049962"/>
            <a:ext cx="389255" cy="328930"/>
          </a:xfrm>
          <a:custGeom>
            <a:avLst/>
            <a:gdLst/>
            <a:ahLst/>
            <a:cxnLst/>
            <a:rect l="l" t="t" r="r" b="b"/>
            <a:pathLst>
              <a:path w="389255" h="328929">
                <a:moveTo>
                  <a:pt x="19050" y="0"/>
                </a:moveTo>
                <a:lnTo>
                  <a:pt x="0" y="0"/>
                </a:lnTo>
                <a:lnTo>
                  <a:pt x="0" y="19330"/>
                </a:lnTo>
                <a:lnTo>
                  <a:pt x="93662" y="57990"/>
                </a:lnTo>
                <a:lnTo>
                  <a:pt x="141287" y="106315"/>
                </a:lnTo>
                <a:lnTo>
                  <a:pt x="74612" y="135310"/>
                </a:lnTo>
                <a:lnTo>
                  <a:pt x="122237" y="212631"/>
                </a:lnTo>
                <a:lnTo>
                  <a:pt x="284162" y="328612"/>
                </a:lnTo>
                <a:lnTo>
                  <a:pt x="265112" y="251292"/>
                </a:lnTo>
                <a:lnTo>
                  <a:pt x="227012" y="212631"/>
                </a:lnTo>
                <a:lnTo>
                  <a:pt x="331787" y="135310"/>
                </a:lnTo>
                <a:lnTo>
                  <a:pt x="388937" y="67655"/>
                </a:lnTo>
                <a:lnTo>
                  <a:pt x="369887" y="57990"/>
                </a:lnTo>
                <a:lnTo>
                  <a:pt x="322262" y="38660"/>
                </a:lnTo>
                <a:lnTo>
                  <a:pt x="236537" y="28995"/>
                </a:lnTo>
                <a:lnTo>
                  <a:pt x="227012" y="28995"/>
                </a:lnTo>
                <a:lnTo>
                  <a:pt x="198437" y="19330"/>
                </a:lnTo>
                <a:lnTo>
                  <a:pt x="160337" y="19330"/>
                </a:lnTo>
                <a:lnTo>
                  <a:pt x="141287" y="9664"/>
                </a:lnTo>
                <a:lnTo>
                  <a:pt x="74612" y="9664"/>
                </a:lnTo>
                <a:lnTo>
                  <a:pt x="19050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0" y="685800"/>
            <a:ext cx="9144000" cy="5575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9000" y="584200"/>
            <a:ext cx="4864100" cy="44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8200" y="419100"/>
            <a:ext cx="72961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30"/>
              <a:t>P</a:t>
            </a:r>
            <a:r>
              <a:rPr dirty="0" sz="4400"/>
              <a:t>A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4178442" y="419100"/>
            <a:ext cx="73977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>
                <a:solidFill>
                  <a:srgbClr val="E3E3FF"/>
                </a:solidFill>
                <a:latin typeface="Arial"/>
                <a:cs typeface="Arial"/>
              </a:rPr>
              <a:t>vs.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8705" y="419100"/>
            <a:ext cx="77089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>
                <a:solidFill>
                  <a:srgbClr val="E3E3FF"/>
                </a:solidFill>
                <a:latin typeface="Arial"/>
                <a:cs typeface="Arial"/>
              </a:rPr>
              <a:t>AP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2082800"/>
            <a:ext cx="4038600" cy="35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48200" y="2082800"/>
            <a:ext cx="4038600" cy="355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581400" y="3505200"/>
            <a:ext cx="0" cy="718185"/>
          </a:xfrm>
          <a:custGeom>
            <a:avLst/>
            <a:gdLst/>
            <a:ahLst/>
            <a:cxnLst/>
            <a:rect l="l" t="t" r="r" b="b"/>
            <a:pathLst>
              <a:path w="0" h="718185">
                <a:moveTo>
                  <a:pt x="0" y="0"/>
                </a:moveTo>
                <a:lnTo>
                  <a:pt x="0" y="717867"/>
                </a:lnTo>
              </a:path>
            </a:pathLst>
          </a:custGeom>
          <a:ln w="9525">
            <a:solidFill>
              <a:srgbClr val="FFFF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60914" y="422624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0957" y="0"/>
                </a:moveTo>
                <a:lnTo>
                  <a:pt x="0" y="0"/>
                </a:lnTo>
                <a:lnTo>
                  <a:pt x="20485" y="40957"/>
                </a:lnTo>
                <a:lnTo>
                  <a:pt x="40957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67400" y="4419600"/>
            <a:ext cx="2362200" cy="304800"/>
          </a:xfrm>
          <a:custGeom>
            <a:avLst/>
            <a:gdLst/>
            <a:ahLst/>
            <a:cxnLst/>
            <a:rect l="l" t="t" r="r" b="b"/>
            <a:pathLst>
              <a:path w="2362200" h="304800">
                <a:moveTo>
                  <a:pt x="472439" y="0"/>
                </a:moveTo>
                <a:lnTo>
                  <a:pt x="0" y="152400"/>
                </a:lnTo>
                <a:lnTo>
                  <a:pt x="472439" y="304800"/>
                </a:lnTo>
                <a:lnTo>
                  <a:pt x="472439" y="228600"/>
                </a:lnTo>
                <a:lnTo>
                  <a:pt x="2125979" y="228600"/>
                </a:lnTo>
                <a:lnTo>
                  <a:pt x="2362200" y="152400"/>
                </a:lnTo>
                <a:lnTo>
                  <a:pt x="2125979" y="76200"/>
                </a:lnTo>
                <a:lnTo>
                  <a:pt x="472439" y="76200"/>
                </a:lnTo>
                <a:lnTo>
                  <a:pt x="472439" y="0"/>
                </a:lnTo>
                <a:close/>
              </a:path>
              <a:path w="2362200" h="304800">
                <a:moveTo>
                  <a:pt x="2125979" y="228600"/>
                </a:moveTo>
                <a:lnTo>
                  <a:pt x="1889759" y="228600"/>
                </a:lnTo>
                <a:lnTo>
                  <a:pt x="1889759" y="304800"/>
                </a:lnTo>
                <a:lnTo>
                  <a:pt x="2125979" y="228600"/>
                </a:lnTo>
                <a:close/>
              </a:path>
              <a:path w="2362200" h="304800">
                <a:moveTo>
                  <a:pt x="1889759" y="0"/>
                </a:moveTo>
                <a:lnTo>
                  <a:pt x="1889759" y="76200"/>
                </a:lnTo>
                <a:lnTo>
                  <a:pt x="2125979" y="76200"/>
                </a:lnTo>
                <a:lnTo>
                  <a:pt x="1889759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67400" y="4419600"/>
            <a:ext cx="2362200" cy="304800"/>
          </a:xfrm>
          <a:custGeom>
            <a:avLst/>
            <a:gdLst/>
            <a:ahLst/>
            <a:cxnLst/>
            <a:rect l="l" t="t" r="r" b="b"/>
            <a:pathLst>
              <a:path w="2362200" h="304800">
                <a:moveTo>
                  <a:pt x="472440" y="228600"/>
                </a:moveTo>
                <a:lnTo>
                  <a:pt x="472440" y="304800"/>
                </a:lnTo>
                <a:lnTo>
                  <a:pt x="0" y="152400"/>
                </a:lnTo>
                <a:lnTo>
                  <a:pt x="472440" y="0"/>
                </a:lnTo>
                <a:lnTo>
                  <a:pt x="472440" y="76200"/>
                </a:lnTo>
                <a:lnTo>
                  <a:pt x="1889760" y="76200"/>
                </a:lnTo>
                <a:lnTo>
                  <a:pt x="1889760" y="0"/>
                </a:lnTo>
                <a:lnTo>
                  <a:pt x="2362200" y="152400"/>
                </a:lnTo>
                <a:lnTo>
                  <a:pt x="1889760" y="304800"/>
                </a:lnTo>
                <a:lnTo>
                  <a:pt x="1889760" y="228600"/>
                </a:lnTo>
                <a:lnTo>
                  <a:pt x="472440" y="22860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81200" y="4419600"/>
            <a:ext cx="1828800" cy="304800"/>
          </a:xfrm>
          <a:custGeom>
            <a:avLst/>
            <a:gdLst/>
            <a:ahLst/>
            <a:cxnLst/>
            <a:rect l="l" t="t" r="r" b="b"/>
            <a:pathLst>
              <a:path w="1828800" h="304800">
                <a:moveTo>
                  <a:pt x="365760" y="0"/>
                </a:moveTo>
                <a:lnTo>
                  <a:pt x="0" y="152400"/>
                </a:lnTo>
                <a:lnTo>
                  <a:pt x="365760" y="304800"/>
                </a:lnTo>
                <a:lnTo>
                  <a:pt x="365760" y="228600"/>
                </a:lnTo>
                <a:lnTo>
                  <a:pt x="1645920" y="228600"/>
                </a:lnTo>
                <a:lnTo>
                  <a:pt x="1828800" y="152400"/>
                </a:lnTo>
                <a:lnTo>
                  <a:pt x="1645920" y="76200"/>
                </a:lnTo>
                <a:lnTo>
                  <a:pt x="365760" y="76200"/>
                </a:lnTo>
                <a:lnTo>
                  <a:pt x="365760" y="0"/>
                </a:lnTo>
                <a:close/>
              </a:path>
              <a:path w="1828800" h="304800">
                <a:moveTo>
                  <a:pt x="1645920" y="228600"/>
                </a:moveTo>
                <a:lnTo>
                  <a:pt x="1463039" y="228600"/>
                </a:lnTo>
                <a:lnTo>
                  <a:pt x="1463039" y="304800"/>
                </a:lnTo>
                <a:lnTo>
                  <a:pt x="1645920" y="228600"/>
                </a:lnTo>
                <a:close/>
              </a:path>
              <a:path w="1828800" h="304800">
                <a:moveTo>
                  <a:pt x="1463039" y="0"/>
                </a:moveTo>
                <a:lnTo>
                  <a:pt x="1463039" y="76200"/>
                </a:lnTo>
                <a:lnTo>
                  <a:pt x="1645920" y="76200"/>
                </a:lnTo>
                <a:lnTo>
                  <a:pt x="1463039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981200" y="4419600"/>
            <a:ext cx="1828800" cy="304800"/>
          </a:xfrm>
          <a:custGeom>
            <a:avLst/>
            <a:gdLst/>
            <a:ahLst/>
            <a:cxnLst/>
            <a:rect l="l" t="t" r="r" b="b"/>
            <a:pathLst>
              <a:path w="1828800" h="304800">
                <a:moveTo>
                  <a:pt x="365760" y="228600"/>
                </a:moveTo>
                <a:lnTo>
                  <a:pt x="365760" y="304800"/>
                </a:lnTo>
                <a:lnTo>
                  <a:pt x="0" y="152400"/>
                </a:lnTo>
                <a:lnTo>
                  <a:pt x="365760" y="0"/>
                </a:lnTo>
                <a:lnTo>
                  <a:pt x="365760" y="76200"/>
                </a:lnTo>
                <a:lnTo>
                  <a:pt x="1463040" y="76200"/>
                </a:lnTo>
                <a:lnTo>
                  <a:pt x="1463040" y="0"/>
                </a:lnTo>
                <a:lnTo>
                  <a:pt x="1828800" y="152400"/>
                </a:lnTo>
                <a:lnTo>
                  <a:pt x="1463040" y="304800"/>
                </a:lnTo>
                <a:lnTo>
                  <a:pt x="1463040" y="228600"/>
                </a:lnTo>
                <a:lnTo>
                  <a:pt x="365760" y="22860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410200" y="4191000"/>
            <a:ext cx="0" cy="718185"/>
          </a:xfrm>
          <a:custGeom>
            <a:avLst/>
            <a:gdLst/>
            <a:ahLst/>
            <a:cxnLst/>
            <a:rect l="l" t="t" r="r" b="b"/>
            <a:pathLst>
              <a:path w="0" h="718185">
                <a:moveTo>
                  <a:pt x="0" y="0"/>
                </a:moveTo>
                <a:lnTo>
                  <a:pt x="0" y="717867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89714" y="491204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0970" y="0"/>
                </a:moveTo>
                <a:lnTo>
                  <a:pt x="0" y="0"/>
                </a:lnTo>
                <a:lnTo>
                  <a:pt x="20485" y="40957"/>
                </a:lnTo>
                <a:lnTo>
                  <a:pt x="409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924800" y="3505200"/>
            <a:ext cx="0" cy="718185"/>
          </a:xfrm>
          <a:custGeom>
            <a:avLst/>
            <a:gdLst/>
            <a:ahLst/>
            <a:cxnLst/>
            <a:rect l="l" t="t" r="r" b="b"/>
            <a:pathLst>
              <a:path w="0" h="718185">
                <a:moveTo>
                  <a:pt x="0" y="0"/>
                </a:moveTo>
                <a:lnTo>
                  <a:pt x="0" y="717867"/>
                </a:lnTo>
              </a:path>
            </a:pathLst>
          </a:custGeom>
          <a:ln w="9525">
            <a:solidFill>
              <a:srgbClr val="FFFF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904315" y="422624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0957" y="0"/>
                </a:moveTo>
                <a:lnTo>
                  <a:pt x="0" y="0"/>
                </a:lnTo>
                <a:lnTo>
                  <a:pt x="20485" y="40957"/>
                </a:lnTo>
                <a:lnTo>
                  <a:pt x="40957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654800" y="3962400"/>
            <a:ext cx="749300" cy="215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223000" y="4229100"/>
            <a:ext cx="1625600" cy="215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210300" y="3898900"/>
            <a:ext cx="1600835" cy="56642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5080" indent="431800">
              <a:lnSpc>
                <a:spcPts val="2100"/>
              </a:lnSpc>
              <a:spcBef>
                <a:spcPts val="219"/>
              </a:spcBef>
            </a:pPr>
            <a:r>
              <a:rPr dirty="0" sz="1800" spc="-30" i="1">
                <a:solidFill>
                  <a:srgbClr val="2970FF"/>
                </a:solidFill>
                <a:latin typeface="Arial"/>
                <a:cs typeface="Arial"/>
              </a:rPr>
              <a:t>FALSE  </a:t>
            </a:r>
            <a:r>
              <a:rPr dirty="0" sz="1800" i="1">
                <a:solidFill>
                  <a:srgbClr val="2970FF"/>
                </a:solidFill>
                <a:latin typeface="Arial"/>
                <a:cs typeface="Arial"/>
              </a:rPr>
              <a:t>ELAR</a:t>
            </a:r>
            <a:r>
              <a:rPr dirty="0" sz="1800" spc="-5" i="1">
                <a:solidFill>
                  <a:srgbClr val="2970FF"/>
                </a:solidFill>
                <a:latin typeface="Arial"/>
                <a:cs typeface="Arial"/>
              </a:rPr>
              <a:t>G</a:t>
            </a:r>
            <a:r>
              <a:rPr dirty="0" sz="1800" i="1">
                <a:solidFill>
                  <a:srgbClr val="2970FF"/>
                </a:solidFill>
                <a:latin typeface="Arial"/>
                <a:cs typeface="Arial"/>
              </a:rPr>
              <a:t>EMENT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304800"/>
            <a:ext cx="4470400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241800" y="1676400"/>
            <a:ext cx="4635500" cy="4991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136900" y="1752600"/>
            <a:ext cx="2172335" cy="1087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09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STENT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8600" y="800100"/>
            <a:ext cx="61468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prstGeom prst="rect"/>
          <a:ln w="9525">
            <a:solidFill>
              <a:srgbClr val="E3E3FF"/>
            </a:solidFill>
          </a:ln>
        </p:spPr>
        <p:txBody>
          <a:bodyPr wrap="square" lIns="0" tIns="203200" rIns="0" bIns="0" rtlCol="0" vert="horz">
            <a:spAutoFit/>
          </a:bodyPr>
          <a:lstStyle/>
          <a:p>
            <a:pPr marL="800100">
              <a:lnSpc>
                <a:spcPct val="100000"/>
              </a:lnSpc>
              <a:spcBef>
                <a:spcPts val="1600"/>
              </a:spcBef>
              <a:tabLst>
                <a:tab pos="3844290" algn="l"/>
              </a:tabLst>
            </a:pPr>
            <a:r>
              <a:rPr dirty="0" sz="4400" spc="-5"/>
              <a:t>Soft</a:t>
            </a:r>
            <a:r>
              <a:rPr dirty="0" sz="4400"/>
              <a:t> Plaque	</a:t>
            </a:r>
            <a:r>
              <a:rPr dirty="0" sz="4400" spc="-10"/>
              <a:t>Visualization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609600" y="1752600"/>
            <a:ext cx="8001000" cy="4432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50800"/>
            <a:ext cx="7086600" cy="680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397000"/>
            <a:ext cx="8382000" cy="431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228600"/>
            <a:ext cx="4470400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241800" y="1676400"/>
            <a:ext cx="4635500" cy="4991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0"/>
            <a:ext cx="6400800" cy="670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2900" y="5918200"/>
            <a:ext cx="28962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2100" indent="-279400">
              <a:lnSpc>
                <a:spcPct val="100000"/>
              </a:lnSpc>
              <a:spcBef>
                <a:spcPts val="100"/>
              </a:spcBef>
              <a:buChar char="•"/>
              <a:tabLst>
                <a:tab pos="291465" algn="l"/>
                <a:tab pos="292100" algn="l"/>
              </a:tabLst>
            </a:pP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PATIENT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ROTATED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600" y="838200"/>
            <a:ext cx="8788400" cy="510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200" y="381000"/>
            <a:ext cx="5702300" cy="608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609600"/>
            <a:ext cx="3962400" cy="565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48200" y="2057400"/>
            <a:ext cx="4229100" cy="251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7400" y="1066800"/>
            <a:ext cx="4495800" cy="552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27200" y="571500"/>
            <a:ext cx="5664200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27200" y="419100"/>
            <a:ext cx="56972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68220" algn="l"/>
              </a:tabLst>
            </a:pPr>
            <a:r>
              <a:rPr dirty="0" sz="4400" spc="-20"/>
              <a:t>AORTIC	</a:t>
            </a:r>
            <a:r>
              <a:rPr dirty="0" sz="4400" spc="-5"/>
              <a:t>DISSECTION</a:t>
            </a:r>
            <a:endParaRPr sz="440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4000" cy="563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486400"/>
            <a:ext cx="1447800" cy="884555"/>
          </a:xfrm>
          <a:custGeom>
            <a:avLst/>
            <a:gdLst/>
            <a:ahLst/>
            <a:cxnLst/>
            <a:rect l="l" t="t" r="r" b="b"/>
            <a:pathLst>
              <a:path w="1447800" h="884554">
                <a:moveTo>
                  <a:pt x="0" y="0"/>
                </a:moveTo>
                <a:lnTo>
                  <a:pt x="1447799" y="0"/>
                </a:lnTo>
                <a:lnTo>
                  <a:pt x="1447799" y="884060"/>
                </a:lnTo>
                <a:lnTo>
                  <a:pt x="0" y="884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0700" y="5575300"/>
            <a:ext cx="914400" cy="20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6700" y="5842000"/>
            <a:ext cx="1181100" cy="24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9900" y="6108700"/>
            <a:ext cx="965200" cy="20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434" y="5501598"/>
            <a:ext cx="1156970" cy="833119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algn="r" marL="12700" marR="5080" indent="258445">
              <a:lnSpc>
                <a:spcPts val="2100"/>
              </a:lnSpc>
              <a:spcBef>
                <a:spcPts val="220"/>
              </a:spcBef>
            </a:pPr>
            <a:r>
              <a:rPr dirty="0" sz="1800" spc="-135">
                <a:solidFill>
                  <a:srgbClr val="463416"/>
                </a:solidFill>
                <a:latin typeface="Arial"/>
                <a:cs typeface="Arial"/>
              </a:rPr>
              <a:t>V</a:t>
            </a:r>
            <a:r>
              <a:rPr dirty="0" sz="1800">
                <a:solidFill>
                  <a:srgbClr val="463416"/>
                </a:solidFill>
                <a:latin typeface="Arial"/>
                <a:cs typeface="Arial"/>
              </a:rPr>
              <a:t>ascular  </a:t>
            </a:r>
            <a:r>
              <a:rPr dirty="0" sz="1800" spc="-5">
                <a:solidFill>
                  <a:srgbClr val="463416"/>
                </a:solidFill>
                <a:latin typeface="Arial"/>
                <a:cs typeface="Arial"/>
              </a:rPr>
              <a:t>anatomy</a:t>
            </a:r>
            <a:r>
              <a:rPr dirty="0" sz="1800" spc="-80">
                <a:solidFill>
                  <a:srgbClr val="46341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463416"/>
                </a:solidFill>
                <a:latin typeface="Arial"/>
                <a:cs typeface="Arial"/>
              </a:rPr>
              <a:t>of  </a:t>
            </a:r>
            <a:r>
              <a:rPr dirty="0" sz="1800" spc="-5">
                <a:solidFill>
                  <a:srgbClr val="463416"/>
                </a:solidFill>
                <a:latin typeface="Arial"/>
                <a:cs typeface="Arial"/>
              </a:rPr>
              <a:t>the</a:t>
            </a:r>
            <a:r>
              <a:rPr dirty="0" sz="1800" spc="-90">
                <a:solidFill>
                  <a:srgbClr val="46341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463416"/>
                </a:solidFill>
                <a:latin typeface="Arial"/>
                <a:cs typeface="Arial"/>
              </a:rPr>
              <a:t>chest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00637" y="2662237"/>
            <a:ext cx="238125" cy="2381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10037" y="3195637"/>
            <a:ext cx="238125" cy="2381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81637" y="3500437"/>
            <a:ext cx="238125" cy="2381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9600"/>
            <a:ext cx="9144000" cy="576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410200"/>
            <a:ext cx="1447800" cy="884555"/>
          </a:xfrm>
          <a:custGeom>
            <a:avLst/>
            <a:gdLst/>
            <a:ahLst/>
            <a:cxnLst/>
            <a:rect l="l" t="t" r="r" b="b"/>
            <a:pathLst>
              <a:path w="1447800" h="884554">
                <a:moveTo>
                  <a:pt x="0" y="0"/>
                </a:moveTo>
                <a:lnTo>
                  <a:pt x="1447799" y="0"/>
                </a:lnTo>
                <a:lnTo>
                  <a:pt x="1447799" y="884060"/>
                </a:lnTo>
                <a:lnTo>
                  <a:pt x="0" y="884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0700" y="5499100"/>
            <a:ext cx="914400" cy="20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6700" y="5765800"/>
            <a:ext cx="1181100" cy="24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9900" y="6032500"/>
            <a:ext cx="965200" cy="20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434" y="5425398"/>
            <a:ext cx="1156970" cy="833119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algn="r" marL="12700" marR="5080" indent="258445">
              <a:lnSpc>
                <a:spcPts val="2100"/>
              </a:lnSpc>
              <a:spcBef>
                <a:spcPts val="220"/>
              </a:spcBef>
            </a:pPr>
            <a:r>
              <a:rPr dirty="0" sz="1800" spc="-135">
                <a:solidFill>
                  <a:srgbClr val="463416"/>
                </a:solidFill>
                <a:latin typeface="Arial"/>
                <a:cs typeface="Arial"/>
              </a:rPr>
              <a:t>V</a:t>
            </a:r>
            <a:r>
              <a:rPr dirty="0" sz="1800">
                <a:solidFill>
                  <a:srgbClr val="463416"/>
                </a:solidFill>
                <a:latin typeface="Arial"/>
                <a:cs typeface="Arial"/>
              </a:rPr>
              <a:t>ascular  </a:t>
            </a:r>
            <a:r>
              <a:rPr dirty="0" sz="1800" spc="-5">
                <a:solidFill>
                  <a:srgbClr val="463416"/>
                </a:solidFill>
                <a:latin typeface="Arial"/>
                <a:cs typeface="Arial"/>
              </a:rPr>
              <a:t>anatomy</a:t>
            </a:r>
            <a:r>
              <a:rPr dirty="0" sz="1800" spc="-80">
                <a:solidFill>
                  <a:srgbClr val="46341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463416"/>
                </a:solidFill>
                <a:latin typeface="Arial"/>
                <a:cs typeface="Arial"/>
              </a:rPr>
              <a:t>of  </a:t>
            </a:r>
            <a:r>
              <a:rPr dirty="0" sz="1800" spc="-5">
                <a:solidFill>
                  <a:srgbClr val="463416"/>
                </a:solidFill>
                <a:latin typeface="Arial"/>
                <a:cs typeface="Arial"/>
              </a:rPr>
              <a:t>the</a:t>
            </a:r>
            <a:r>
              <a:rPr dirty="0" sz="1800" spc="-90">
                <a:solidFill>
                  <a:srgbClr val="46341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463416"/>
                </a:solidFill>
                <a:latin typeface="Arial"/>
                <a:cs typeface="Arial"/>
              </a:rPr>
              <a:t>chest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81800" y="3505200"/>
            <a:ext cx="2133600" cy="789305"/>
          </a:xfrm>
          <a:custGeom>
            <a:avLst/>
            <a:gdLst/>
            <a:ahLst/>
            <a:cxnLst/>
            <a:rect l="l" t="t" r="r" b="b"/>
            <a:pathLst>
              <a:path w="2133600" h="789304">
                <a:moveTo>
                  <a:pt x="0" y="0"/>
                </a:moveTo>
                <a:lnTo>
                  <a:pt x="2133600" y="0"/>
                </a:lnTo>
                <a:lnTo>
                  <a:pt x="2133600" y="788987"/>
                </a:lnTo>
                <a:lnTo>
                  <a:pt x="0" y="78898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2895600"/>
            <a:ext cx="2743200" cy="482600"/>
          </a:xfrm>
          <a:custGeom>
            <a:avLst/>
            <a:gdLst/>
            <a:ahLst/>
            <a:cxnLst/>
            <a:rect l="l" t="t" r="r" b="b"/>
            <a:pathLst>
              <a:path w="2743200" h="482600">
                <a:moveTo>
                  <a:pt x="0" y="0"/>
                </a:moveTo>
                <a:lnTo>
                  <a:pt x="2743200" y="0"/>
                </a:lnTo>
                <a:lnTo>
                  <a:pt x="2743200" y="482600"/>
                </a:lnTo>
                <a:lnTo>
                  <a:pt x="0" y="4826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81600" y="2133600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304800" y="145529"/>
                </a:moveTo>
                <a:lnTo>
                  <a:pt x="0" y="145529"/>
                </a:lnTo>
                <a:lnTo>
                  <a:pt x="94183" y="235470"/>
                </a:lnTo>
                <a:lnTo>
                  <a:pt x="58216" y="381000"/>
                </a:lnTo>
                <a:lnTo>
                  <a:pt x="152400" y="291058"/>
                </a:lnTo>
                <a:lnTo>
                  <a:pt x="224347" y="291058"/>
                </a:lnTo>
                <a:lnTo>
                  <a:pt x="210604" y="235470"/>
                </a:lnTo>
                <a:lnTo>
                  <a:pt x="304800" y="145529"/>
                </a:lnTo>
                <a:close/>
              </a:path>
              <a:path w="304800" h="381000">
                <a:moveTo>
                  <a:pt x="224347" y="291058"/>
                </a:moveTo>
                <a:lnTo>
                  <a:pt x="152400" y="291058"/>
                </a:lnTo>
                <a:lnTo>
                  <a:pt x="246583" y="381000"/>
                </a:lnTo>
                <a:lnTo>
                  <a:pt x="224347" y="291058"/>
                </a:lnTo>
                <a:close/>
              </a:path>
              <a:path w="304800" h="381000">
                <a:moveTo>
                  <a:pt x="152400" y="0"/>
                </a:moveTo>
                <a:lnTo>
                  <a:pt x="116420" y="145529"/>
                </a:lnTo>
                <a:lnTo>
                  <a:pt x="188379" y="145529"/>
                </a:lnTo>
                <a:lnTo>
                  <a:pt x="152400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181600" y="2133600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0" y="145529"/>
                </a:moveTo>
                <a:lnTo>
                  <a:pt x="116423" y="145530"/>
                </a:lnTo>
                <a:lnTo>
                  <a:pt x="152400" y="0"/>
                </a:lnTo>
                <a:lnTo>
                  <a:pt x="188376" y="145530"/>
                </a:lnTo>
                <a:lnTo>
                  <a:pt x="304800" y="145529"/>
                </a:lnTo>
                <a:lnTo>
                  <a:pt x="210610" y="235470"/>
                </a:lnTo>
                <a:lnTo>
                  <a:pt x="246588" y="380998"/>
                </a:lnTo>
                <a:lnTo>
                  <a:pt x="152400" y="291056"/>
                </a:lnTo>
                <a:lnTo>
                  <a:pt x="58211" y="380998"/>
                </a:lnTo>
                <a:lnTo>
                  <a:pt x="94189" y="235470"/>
                </a:lnTo>
                <a:lnTo>
                  <a:pt x="0" y="145529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1400" y="584200"/>
            <a:ext cx="45847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0600" y="419100"/>
            <a:ext cx="462216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55620" algn="l"/>
              </a:tabLst>
            </a:pPr>
            <a:r>
              <a:rPr dirty="0" sz="4400" b="1">
                <a:latin typeface="Arial"/>
                <a:cs typeface="Arial"/>
              </a:rPr>
              <a:t>P</a:t>
            </a:r>
            <a:r>
              <a:rPr dirty="0" sz="4400" spc="-5" b="1">
                <a:latin typeface="Arial"/>
                <a:cs typeface="Arial"/>
              </a:rPr>
              <a:t>ul</a:t>
            </a:r>
            <a:r>
              <a:rPr dirty="0" sz="4400" b="1">
                <a:latin typeface="Arial"/>
                <a:cs typeface="Arial"/>
              </a:rPr>
              <a:t>m</a:t>
            </a:r>
            <a:r>
              <a:rPr dirty="0" sz="4400" spc="-5" b="1">
                <a:latin typeface="Arial"/>
                <a:cs typeface="Arial"/>
              </a:rPr>
              <a:t>on</a:t>
            </a:r>
            <a:r>
              <a:rPr dirty="0" sz="4400" b="1">
                <a:latin typeface="Arial"/>
                <a:cs typeface="Arial"/>
              </a:rPr>
              <a:t>ary	ar</a:t>
            </a:r>
            <a:r>
              <a:rPr dirty="0" sz="4400" spc="-5" b="1">
                <a:latin typeface="Arial"/>
                <a:cs typeface="Arial"/>
              </a:rPr>
              <a:t>t</a:t>
            </a:r>
            <a:r>
              <a:rPr dirty="0" sz="4400" b="1">
                <a:latin typeface="Arial"/>
                <a:cs typeface="Arial"/>
              </a:rPr>
              <a:t>ery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2235200"/>
            <a:ext cx="4038600" cy="322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48200" y="2120900"/>
            <a:ext cx="4038600" cy="3467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0800" y="2095500"/>
            <a:ext cx="2362200" cy="3238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7800" y="3022600"/>
            <a:ext cx="5816600" cy="2197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527300" y="2451100"/>
            <a:ext cx="11182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V/Q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SCAN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1100" y="5334000"/>
            <a:ext cx="10039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76233" y="5334000"/>
            <a:ext cx="29051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HIGH PROBABILITY OF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PE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5800" y="419100"/>
            <a:ext cx="524319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Pulmonary</a:t>
            </a:r>
            <a:r>
              <a:rPr dirty="0" sz="4400" spc="-35"/>
              <a:t> </a:t>
            </a:r>
            <a:r>
              <a:rPr dirty="0" sz="4400" spc="-5"/>
              <a:t>embolism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828800" y="1447800"/>
            <a:ext cx="4826000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8600" y="1752600"/>
            <a:ext cx="8610600" cy="462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7200" y="419100"/>
            <a:ext cx="56769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55620" algn="l"/>
              </a:tabLst>
            </a:pPr>
            <a:r>
              <a:rPr dirty="0" sz="4400" spc="-5" b="1">
                <a:latin typeface="Arial"/>
                <a:cs typeface="Arial"/>
              </a:rPr>
              <a:t>Pulmonary	embolism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28800" y="1447800"/>
            <a:ext cx="4826000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8600" y="1752600"/>
            <a:ext cx="8610600" cy="462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95400" y="5867400"/>
            <a:ext cx="6553200" cy="762000"/>
          </a:xfrm>
          <a:custGeom>
            <a:avLst/>
            <a:gdLst/>
            <a:ahLst/>
            <a:cxnLst/>
            <a:rect l="l" t="t" r="r" b="b"/>
            <a:pathLst>
              <a:path w="6553200" h="762000">
                <a:moveTo>
                  <a:pt x="0" y="142875"/>
                </a:moveTo>
                <a:lnTo>
                  <a:pt x="3742" y="124337"/>
                </a:lnTo>
                <a:lnTo>
                  <a:pt x="13949" y="109199"/>
                </a:lnTo>
                <a:lnTo>
                  <a:pt x="29087" y="98992"/>
                </a:lnTo>
                <a:lnTo>
                  <a:pt x="47625" y="95250"/>
                </a:lnTo>
                <a:lnTo>
                  <a:pt x="6457950" y="95250"/>
                </a:lnTo>
                <a:lnTo>
                  <a:pt x="6457950" y="47625"/>
                </a:lnTo>
                <a:lnTo>
                  <a:pt x="6461692" y="29087"/>
                </a:lnTo>
                <a:lnTo>
                  <a:pt x="6471899" y="13949"/>
                </a:lnTo>
                <a:lnTo>
                  <a:pt x="6487037" y="3742"/>
                </a:lnTo>
                <a:lnTo>
                  <a:pt x="6505575" y="0"/>
                </a:lnTo>
                <a:lnTo>
                  <a:pt x="6524112" y="3742"/>
                </a:lnTo>
                <a:lnTo>
                  <a:pt x="6539250" y="13949"/>
                </a:lnTo>
                <a:lnTo>
                  <a:pt x="6549457" y="29087"/>
                </a:lnTo>
                <a:lnTo>
                  <a:pt x="6553200" y="47625"/>
                </a:lnTo>
                <a:lnTo>
                  <a:pt x="6553200" y="619125"/>
                </a:lnTo>
                <a:lnTo>
                  <a:pt x="6549457" y="637662"/>
                </a:lnTo>
                <a:lnTo>
                  <a:pt x="6539250" y="652801"/>
                </a:lnTo>
                <a:lnTo>
                  <a:pt x="6524112" y="663007"/>
                </a:lnTo>
                <a:lnTo>
                  <a:pt x="6505575" y="666750"/>
                </a:lnTo>
                <a:lnTo>
                  <a:pt x="95250" y="666750"/>
                </a:lnTo>
                <a:lnTo>
                  <a:pt x="95250" y="714375"/>
                </a:lnTo>
                <a:lnTo>
                  <a:pt x="91507" y="732912"/>
                </a:lnTo>
                <a:lnTo>
                  <a:pt x="81300" y="748051"/>
                </a:lnTo>
                <a:lnTo>
                  <a:pt x="66162" y="758257"/>
                </a:lnTo>
                <a:lnTo>
                  <a:pt x="47625" y="762000"/>
                </a:lnTo>
                <a:lnTo>
                  <a:pt x="29087" y="758257"/>
                </a:lnTo>
                <a:lnTo>
                  <a:pt x="13949" y="748051"/>
                </a:lnTo>
                <a:lnTo>
                  <a:pt x="3742" y="732912"/>
                </a:lnTo>
                <a:lnTo>
                  <a:pt x="0" y="714375"/>
                </a:lnTo>
                <a:lnTo>
                  <a:pt x="0" y="142875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66825" y="5957887"/>
            <a:ext cx="152400" cy="1285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90650" y="6010275"/>
            <a:ext cx="0" cy="523875"/>
          </a:xfrm>
          <a:custGeom>
            <a:avLst/>
            <a:gdLst/>
            <a:ahLst/>
            <a:cxnLst/>
            <a:rect l="l" t="t" r="r" b="b"/>
            <a:pathLst>
              <a:path w="0" h="523875">
                <a:moveTo>
                  <a:pt x="0" y="0"/>
                </a:moveTo>
                <a:lnTo>
                  <a:pt x="0" y="523875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724775" y="5886450"/>
            <a:ext cx="152400" cy="104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9300" y="609600"/>
            <a:ext cx="7734300" cy="50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3900" y="457200"/>
            <a:ext cx="770382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17670" algn="l"/>
                <a:tab pos="5065395" algn="l"/>
              </a:tabLst>
            </a:pPr>
            <a:r>
              <a:rPr dirty="0" sz="4000" spc="-5" b="1" i="1">
                <a:latin typeface="Arial"/>
                <a:cs typeface="Arial"/>
              </a:rPr>
              <a:t>Hypo-inspiratory	</a:t>
            </a:r>
            <a:r>
              <a:rPr dirty="0" sz="4000" b="1" i="1">
                <a:latin typeface="Arial"/>
                <a:cs typeface="Arial"/>
              </a:rPr>
              <a:t>vs	</a:t>
            </a:r>
            <a:r>
              <a:rPr dirty="0" sz="4000" spc="-5" b="1" i="1">
                <a:latin typeface="Arial"/>
                <a:cs typeface="Arial"/>
              </a:rPr>
              <a:t>inspiratory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2854" y="1029374"/>
            <a:ext cx="7678420" cy="0"/>
          </a:xfrm>
          <a:custGeom>
            <a:avLst/>
            <a:gdLst/>
            <a:ahLst/>
            <a:cxnLst/>
            <a:rect l="l" t="t" r="r" b="b"/>
            <a:pathLst>
              <a:path w="7678420" h="0">
                <a:moveTo>
                  <a:pt x="0" y="0"/>
                </a:moveTo>
                <a:lnTo>
                  <a:pt x="7678291" y="0"/>
                </a:lnTo>
              </a:path>
            </a:pathLst>
          </a:custGeom>
          <a:ln w="5333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260600"/>
            <a:ext cx="4368800" cy="3670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87900" y="2260600"/>
            <a:ext cx="4356100" cy="3670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4521200"/>
            <a:ext cx="681990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87400" y="5092700"/>
            <a:ext cx="5118100" cy="41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57900" y="5092700"/>
            <a:ext cx="1016000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9300" y="4381500"/>
            <a:ext cx="6817359" cy="1206500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500"/>
              </a:spcBef>
              <a:tabLst>
                <a:tab pos="1169670" algn="l"/>
                <a:tab pos="2778125" algn="l"/>
                <a:tab pos="3004185" algn="l"/>
                <a:tab pos="4669790" algn="l"/>
                <a:tab pos="5731510" algn="l"/>
              </a:tabLst>
            </a:pPr>
            <a:r>
              <a:rPr dirty="0" sz="4000" spc="-5" b="1">
                <a:latin typeface="Arial"/>
                <a:cs typeface="Arial"/>
              </a:rPr>
              <a:t>T</a:t>
            </a:r>
            <a:r>
              <a:rPr dirty="0" sz="4000" b="1">
                <a:latin typeface="Arial"/>
                <a:cs typeface="Arial"/>
              </a:rPr>
              <a:t>HE	</a:t>
            </a:r>
            <a:r>
              <a:rPr dirty="0" sz="4000" spc="-5" b="1">
                <a:latin typeface="Arial"/>
                <a:cs typeface="Arial"/>
              </a:rPr>
              <a:t>GOL</a:t>
            </a:r>
            <a:r>
              <a:rPr dirty="0" sz="4000" b="1">
                <a:latin typeface="Arial"/>
                <a:cs typeface="Arial"/>
              </a:rPr>
              <a:t>D	S</a:t>
            </a:r>
            <a:r>
              <a:rPr dirty="0" sz="4000" spc="-300" b="1">
                <a:latin typeface="Arial"/>
                <a:cs typeface="Arial"/>
              </a:rPr>
              <a:t>T</a:t>
            </a:r>
            <a:r>
              <a:rPr dirty="0" sz="4000" b="1">
                <a:latin typeface="Arial"/>
                <a:cs typeface="Arial"/>
              </a:rPr>
              <a:t>ANDARD	</a:t>
            </a:r>
            <a:r>
              <a:rPr dirty="0" sz="4000" spc="-5" b="1">
                <a:latin typeface="Arial"/>
                <a:cs typeface="Arial"/>
              </a:rPr>
              <a:t>FO</a:t>
            </a:r>
            <a:r>
              <a:rPr dirty="0" sz="4000" b="1">
                <a:latin typeface="Arial"/>
                <a:cs typeface="Arial"/>
              </a:rPr>
              <a:t>R  </a:t>
            </a:r>
            <a:r>
              <a:rPr dirty="0" sz="4000" spc="-5" b="1">
                <a:latin typeface="Arial"/>
                <a:cs typeface="Arial"/>
              </a:rPr>
              <a:t>DIAGNOSIS	OF </a:t>
            </a:r>
            <a:r>
              <a:rPr dirty="0" sz="4000" b="1">
                <a:latin typeface="Arial"/>
                <a:cs typeface="Arial"/>
              </a:rPr>
              <a:t>PE	</a:t>
            </a:r>
            <a:r>
              <a:rPr dirty="0" sz="4000" spc="-5" b="1">
                <a:latin typeface="Arial"/>
                <a:cs typeface="Arial"/>
              </a:rPr>
              <a:t>IS</a:t>
            </a:r>
            <a:r>
              <a:rPr dirty="0" sz="4000" spc="-25" b="1">
                <a:latin typeface="Arial"/>
                <a:cs typeface="Arial"/>
              </a:rPr>
              <a:t> </a:t>
            </a:r>
            <a:r>
              <a:rPr dirty="0" sz="4000" spc="-100" b="1">
                <a:solidFill>
                  <a:srgbClr val="FFFF00"/>
                </a:solidFill>
                <a:latin typeface="Arial"/>
                <a:cs typeface="Arial"/>
              </a:rPr>
              <a:t>CTA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914400"/>
            <a:ext cx="7670800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1000" y="3962400"/>
            <a:ext cx="7747000" cy="289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5300" y="1295400"/>
            <a:ext cx="7874000" cy="502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87500" y="495300"/>
            <a:ext cx="6489700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2100" y="381000"/>
            <a:ext cx="651510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80">
                <a:solidFill>
                  <a:srgbClr val="FFFFFF"/>
                </a:solidFill>
              </a:rPr>
              <a:t>CTA </a:t>
            </a:r>
            <a:r>
              <a:rPr dirty="0" sz="3200" spc="-10">
                <a:solidFill>
                  <a:srgbClr val="FFFFFF"/>
                </a:solidFill>
              </a:rPr>
              <a:t>PULMONARY</a:t>
            </a:r>
            <a:r>
              <a:rPr dirty="0" sz="3200" spc="-225">
                <a:solidFill>
                  <a:srgbClr val="FFFFFF"/>
                </a:solidFill>
              </a:rPr>
              <a:t> </a:t>
            </a:r>
            <a:r>
              <a:rPr dirty="0" sz="3200" spc="-45">
                <a:solidFill>
                  <a:srgbClr val="FFFFFF"/>
                </a:solidFill>
              </a:rPr>
              <a:t>VASCULATURE</a:t>
            </a:r>
            <a:endParaRPr sz="320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7500" y="508000"/>
            <a:ext cx="952500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52600" y="1041400"/>
            <a:ext cx="5651500" cy="469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06273" rIns="0" bIns="0" rtlCol="0" vert="horz">
            <a:spAutoFit/>
          </a:bodyPr>
          <a:lstStyle/>
          <a:p>
            <a:pPr algn="ctr" marL="15240">
              <a:lnSpc>
                <a:spcPts val="4320"/>
              </a:lnSpc>
              <a:spcBef>
                <a:spcPts val="95"/>
              </a:spcBef>
            </a:pPr>
            <a:r>
              <a:rPr dirty="0" sz="3700" spc="-100" b="1">
                <a:solidFill>
                  <a:srgbClr val="FFFF00"/>
                </a:solidFill>
                <a:latin typeface="Arial"/>
                <a:cs typeface="Arial"/>
              </a:rPr>
              <a:t>CTA</a:t>
            </a:r>
            <a:endParaRPr sz="3700">
              <a:latin typeface="Arial"/>
              <a:cs typeface="Arial"/>
            </a:endParaRPr>
          </a:p>
          <a:p>
            <a:pPr algn="ctr">
              <a:lnSpc>
                <a:spcPts val="4320"/>
              </a:lnSpc>
            </a:pPr>
            <a:r>
              <a:rPr dirty="0" sz="3700" spc="-5" b="1">
                <a:solidFill>
                  <a:srgbClr val="FFFF00"/>
                </a:solidFill>
                <a:latin typeface="Arial"/>
                <a:cs typeface="Arial"/>
              </a:rPr>
              <a:t>(Coronal</a:t>
            </a:r>
            <a:r>
              <a:rPr dirty="0" sz="3700" spc="-9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700" spc="-5" b="1">
                <a:solidFill>
                  <a:srgbClr val="FFFF00"/>
                </a:solidFill>
                <a:latin typeface="Arial"/>
                <a:cs typeface="Arial"/>
              </a:rPr>
              <a:t>Reconstruction)</a:t>
            </a:r>
            <a:endParaRPr sz="37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52600" y="1752600"/>
            <a:ext cx="5334000" cy="391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79231" y="2743200"/>
            <a:ext cx="2417445" cy="513080"/>
          </a:xfrm>
          <a:custGeom>
            <a:avLst/>
            <a:gdLst/>
            <a:ahLst/>
            <a:cxnLst/>
            <a:rect l="l" t="t" r="r" b="b"/>
            <a:pathLst>
              <a:path w="2417445" h="513079">
                <a:moveTo>
                  <a:pt x="2416968" y="0"/>
                </a:moveTo>
                <a:lnTo>
                  <a:pt x="13976" y="509725"/>
                </a:lnTo>
                <a:lnTo>
                  <a:pt x="0" y="512689"/>
                </a:lnTo>
              </a:path>
            </a:pathLst>
          </a:custGeom>
          <a:ln w="28574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81600" y="3210026"/>
            <a:ext cx="103505" cy="93980"/>
          </a:xfrm>
          <a:custGeom>
            <a:avLst/>
            <a:gdLst/>
            <a:ahLst/>
            <a:cxnLst/>
            <a:rect l="l" t="t" r="r" b="b"/>
            <a:pathLst>
              <a:path w="103504" h="93979">
                <a:moveTo>
                  <a:pt x="83565" y="0"/>
                </a:moveTo>
                <a:lnTo>
                  <a:pt x="0" y="66573"/>
                </a:lnTo>
                <a:lnTo>
                  <a:pt x="103403" y="93484"/>
                </a:lnTo>
                <a:lnTo>
                  <a:pt x="83565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43800" y="2057400"/>
            <a:ext cx="1600200" cy="1450340"/>
          </a:xfrm>
          <a:custGeom>
            <a:avLst/>
            <a:gdLst/>
            <a:ahLst/>
            <a:cxnLst/>
            <a:rect l="l" t="t" r="r" b="b"/>
            <a:pathLst>
              <a:path w="1600200" h="1450339">
                <a:moveTo>
                  <a:pt x="0" y="0"/>
                </a:moveTo>
                <a:lnTo>
                  <a:pt x="1600200" y="0"/>
                </a:lnTo>
                <a:lnTo>
                  <a:pt x="1600200" y="1450098"/>
                </a:lnTo>
                <a:lnTo>
                  <a:pt x="0" y="1450098"/>
                </a:lnTo>
                <a:lnTo>
                  <a:pt x="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581900" y="2044700"/>
            <a:ext cx="1423035" cy="14198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340"/>
              </a:spcBef>
            </a:pPr>
            <a:r>
              <a:rPr dirty="0" sz="2400" spc="-5">
                <a:solidFill>
                  <a:srgbClr val="E3E3FF"/>
                </a:solidFill>
                <a:latin typeface="Times New Roman"/>
                <a:cs typeface="Times New Roman"/>
              </a:rPr>
              <a:t>Embolus</a:t>
            </a:r>
            <a:r>
              <a:rPr dirty="0" sz="2400" spc="-75">
                <a:solidFill>
                  <a:srgbClr val="E3E3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Times New Roman"/>
                <a:cs typeface="Times New Roman"/>
              </a:rPr>
              <a:t>in  left main  pulmonary  artery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95400" y="3657600"/>
            <a:ext cx="2414905" cy="73660"/>
          </a:xfrm>
          <a:custGeom>
            <a:avLst/>
            <a:gdLst/>
            <a:ahLst/>
            <a:cxnLst/>
            <a:rect l="l" t="t" r="r" b="b"/>
            <a:pathLst>
              <a:path w="2414904" h="73660">
                <a:moveTo>
                  <a:pt x="0" y="0"/>
                </a:moveTo>
                <a:lnTo>
                  <a:pt x="2400556" y="72744"/>
                </a:lnTo>
                <a:lnTo>
                  <a:pt x="2414837" y="73177"/>
                </a:lnTo>
              </a:path>
            </a:pathLst>
          </a:custGeom>
          <a:ln w="28574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13022" y="3683139"/>
            <a:ext cx="97155" cy="95885"/>
          </a:xfrm>
          <a:custGeom>
            <a:avLst/>
            <a:gdLst/>
            <a:ahLst/>
            <a:cxnLst/>
            <a:rect l="l" t="t" r="r" b="b"/>
            <a:pathLst>
              <a:path w="97154" h="95885">
                <a:moveTo>
                  <a:pt x="2895" y="0"/>
                </a:moveTo>
                <a:lnTo>
                  <a:pt x="0" y="95529"/>
                </a:lnTo>
                <a:lnTo>
                  <a:pt x="96977" y="50660"/>
                </a:lnTo>
                <a:lnTo>
                  <a:pt x="2895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0" y="2743200"/>
            <a:ext cx="1752600" cy="1802764"/>
          </a:xfrm>
          <a:prstGeom prst="rect">
            <a:avLst/>
          </a:prstGeom>
          <a:solidFill>
            <a:srgbClr val="3399FF"/>
          </a:solidFill>
          <a:ln w="9525">
            <a:solidFill>
              <a:srgbClr val="00FF00"/>
            </a:solidFill>
          </a:ln>
        </p:spPr>
        <p:txBody>
          <a:bodyPr wrap="square" lIns="0" tIns="43180" rIns="0" bIns="0" rtlCol="0" vert="horz">
            <a:spAutoFit/>
          </a:bodyPr>
          <a:lstStyle/>
          <a:p>
            <a:pPr marL="50800" marR="296545">
              <a:lnSpc>
                <a:spcPts val="2700"/>
              </a:lnSpc>
              <a:spcBef>
                <a:spcPts val="340"/>
              </a:spcBef>
            </a:pPr>
            <a:r>
              <a:rPr dirty="0" sz="2400" spc="-5">
                <a:solidFill>
                  <a:srgbClr val="800000"/>
                </a:solidFill>
                <a:latin typeface="Times New Roman"/>
                <a:cs typeface="Times New Roman"/>
              </a:rPr>
              <a:t>Embolus</a:t>
            </a:r>
            <a:r>
              <a:rPr dirty="0" sz="2400" spc="-75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800000"/>
                </a:solidFill>
                <a:latin typeface="Times New Roman"/>
                <a:cs typeface="Times New Roman"/>
              </a:rPr>
              <a:t>in  descending  right  pulmonary  artery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10822" y="5181794"/>
            <a:ext cx="3732529" cy="1676400"/>
          </a:xfrm>
          <a:custGeom>
            <a:avLst/>
            <a:gdLst/>
            <a:ahLst/>
            <a:cxnLst/>
            <a:rect l="l" t="t" r="r" b="b"/>
            <a:pathLst>
              <a:path w="3732529" h="1676400">
                <a:moveTo>
                  <a:pt x="2391422" y="1516834"/>
                </a:moveTo>
                <a:lnTo>
                  <a:pt x="1423009" y="1516834"/>
                </a:lnTo>
                <a:lnTo>
                  <a:pt x="1422018" y="1517199"/>
                </a:lnTo>
                <a:lnTo>
                  <a:pt x="1453420" y="1543360"/>
                </a:lnTo>
                <a:lnTo>
                  <a:pt x="1488045" y="1567357"/>
                </a:lnTo>
                <a:lnTo>
                  <a:pt x="1525466" y="1589044"/>
                </a:lnTo>
                <a:lnTo>
                  <a:pt x="1565438" y="1608412"/>
                </a:lnTo>
                <a:lnTo>
                  <a:pt x="1607661" y="1625417"/>
                </a:lnTo>
                <a:lnTo>
                  <a:pt x="1651849" y="1640025"/>
                </a:lnTo>
                <a:lnTo>
                  <a:pt x="1697717" y="1652201"/>
                </a:lnTo>
                <a:lnTo>
                  <a:pt x="1744980" y="1661910"/>
                </a:lnTo>
                <a:lnTo>
                  <a:pt x="1793350" y="1669117"/>
                </a:lnTo>
                <a:lnTo>
                  <a:pt x="1842543" y="1673787"/>
                </a:lnTo>
                <a:lnTo>
                  <a:pt x="1892273" y="1675887"/>
                </a:lnTo>
                <a:lnTo>
                  <a:pt x="1942253" y="1675380"/>
                </a:lnTo>
                <a:lnTo>
                  <a:pt x="1992199" y="1672232"/>
                </a:lnTo>
                <a:lnTo>
                  <a:pt x="2041824" y="1666409"/>
                </a:lnTo>
                <a:lnTo>
                  <a:pt x="2090843" y="1657875"/>
                </a:lnTo>
                <a:lnTo>
                  <a:pt x="2138969" y="1646596"/>
                </a:lnTo>
                <a:lnTo>
                  <a:pt x="2185917" y="1632537"/>
                </a:lnTo>
                <a:lnTo>
                  <a:pt x="2231402" y="1615664"/>
                </a:lnTo>
                <a:lnTo>
                  <a:pt x="2285024" y="1590848"/>
                </a:lnTo>
                <a:lnTo>
                  <a:pt x="2333334" y="1562615"/>
                </a:lnTo>
                <a:lnTo>
                  <a:pt x="2375941" y="1531291"/>
                </a:lnTo>
                <a:lnTo>
                  <a:pt x="2391422" y="1516834"/>
                </a:lnTo>
                <a:close/>
              </a:path>
              <a:path w="3732529" h="1676400">
                <a:moveTo>
                  <a:pt x="3103544" y="1368075"/>
                </a:moveTo>
                <a:lnTo>
                  <a:pt x="502246" y="1368075"/>
                </a:lnTo>
                <a:lnTo>
                  <a:pt x="500316" y="1369599"/>
                </a:lnTo>
                <a:lnTo>
                  <a:pt x="529444" y="1398039"/>
                </a:lnTo>
                <a:lnTo>
                  <a:pt x="561705" y="1424516"/>
                </a:lnTo>
                <a:lnTo>
                  <a:pt x="596865" y="1448992"/>
                </a:lnTo>
                <a:lnTo>
                  <a:pt x="634689" y="1471429"/>
                </a:lnTo>
                <a:lnTo>
                  <a:pt x="674944" y="1491786"/>
                </a:lnTo>
                <a:lnTo>
                  <a:pt x="717394" y="1510026"/>
                </a:lnTo>
                <a:lnTo>
                  <a:pt x="761805" y="1526109"/>
                </a:lnTo>
                <a:lnTo>
                  <a:pt x="807943" y="1539995"/>
                </a:lnTo>
                <a:lnTo>
                  <a:pt x="855574" y="1551647"/>
                </a:lnTo>
                <a:lnTo>
                  <a:pt x="904463" y="1561025"/>
                </a:lnTo>
                <a:lnTo>
                  <a:pt x="954376" y="1568091"/>
                </a:lnTo>
                <a:lnTo>
                  <a:pt x="1005078" y="1572804"/>
                </a:lnTo>
                <a:lnTo>
                  <a:pt x="1056336" y="1575126"/>
                </a:lnTo>
                <a:lnTo>
                  <a:pt x="1107914" y="1575018"/>
                </a:lnTo>
                <a:lnTo>
                  <a:pt x="1159578" y="1572441"/>
                </a:lnTo>
                <a:lnTo>
                  <a:pt x="1211149" y="1567349"/>
                </a:lnTo>
                <a:lnTo>
                  <a:pt x="1262229" y="1559725"/>
                </a:lnTo>
                <a:lnTo>
                  <a:pt x="1312747" y="1549508"/>
                </a:lnTo>
                <a:lnTo>
                  <a:pt x="1362413" y="1536665"/>
                </a:lnTo>
                <a:lnTo>
                  <a:pt x="1410995" y="1521159"/>
                </a:lnTo>
                <a:lnTo>
                  <a:pt x="1421917" y="1517114"/>
                </a:lnTo>
                <a:lnTo>
                  <a:pt x="1423009" y="1516834"/>
                </a:lnTo>
                <a:lnTo>
                  <a:pt x="2391422" y="1516834"/>
                </a:lnTo>
                <a:lnTo>
                  <a:pt x="2412451" y="1497198"/>
                </a:lnTo>
                <a:lnTo>
                  <a:pt x="2442473" y="1460661"/>
                </a:lnTo>
                <a:lnTo>
                  <a:pt x="2465615" y="1422005"/>
                </a:lnTo>
                <a:lnTo>
                  <a:pt x="3000429" y="1422005"/>
                </a:lnTo>
                <a:lnTo>
                  <a:pt x="3008044" y="1419252"/>
                </a:lnTo>
                <a:lnTo>
                  <a:pt x="3049838" y="1400296"/>
                </a:lnTo>
                <a:lnTo>
                  <a:pt x="3088567" y="1378511"/>
                </a:lnTo>
                <a:lnTo>
                  <a:pt x="3103544" y="1368075"/>
                </a:lnTo>
                <a:close/>
              </a:path>
              <a:path w="3732529" h="1676400">
                <a:moveTo>
                  <a:pt x="1423009" y="1516834"/>
                </a:moveTo>
                <a:lnTo>
                  <a:pt x="1421917" y="1517114"/>
                </a:lnTo>
                <a:lnTo>
                  <a:pt x="1423009" y="1516834"/>
                </a:lnTo>
                <a:close/>
              </a:path>
              <a:path w="3732529" h="1676400">
                <a:moveTo>
                  <a:pt x="3000429" y="1422005"/>
                </a:moveTo>
                <a:lnTo>
                  <a:pt x="2465615" y="1422005"/>
                </a:lnTo>
                <a:lnTo>
                  <a:pt x="2466238" y="1423982"/>
                </a:lnTo>
                <a:lnTo>
                  <a:pt x="2514005" y="1440078"/>
                </a:lnTo>
                <a:lnTo>
                  <a:pt x="2563330" y="1452690"/>
                </a:lnTo>
                <a:lnTo>
                  <a:pt x="2613794" y="1461879"/>
                </a:lnTo>
                <a:lnTo>
                  <a:pt x="2664976" y="1467703"/>
                </a:lnTo>
                <a:lnTo>
                  <a:pt x="2716455" y="1470222"/>
                </a:lnTo>
                <a:lnTo>
                  <a:pt x="2767812" y="1469495"/>
                </a:lnTo>
                <a:lnTo>
                  <a:pt x="2818626" y="1465582"/>
                </a:lnTo>
                <a:lnTo>
                  <a:pt x="2868476" y="1458542"/>
                </a:lnTo>
                <a:lnTo>
                  <a:pt x="2916943" y="1448434"/>
                </a:lnTo>
                <a:lnTo>
                  <a:pt x="2963605" y="1435317"/>
                </a:lnTo>
                <a:lnTo>
                  <a:pt x="3000429" y="1422005"/>
                </a:lnTo>
                <a:close/>
              </a:path>
              <a:path w="3732529" h="1676400">
                <a:moveTo>
                  <a:pt x="181752" y="984163"/>
                </a:moveTo>
                <a:lnTo>
                  <a:pt x="145029" y="1012306"/>
                </a:lnTo>
                <a:lnTo>
                  <a:pt x="115830" y="1044051"/>
                </a:lnTo>
                <a:lnTo>
                  <a:pt x="95565" y="1077624"/>
                </a:lnTo>
                <a:lnTo>
                  <a:pt x="81690" y="1147577"/>
                </a:lnTo>
                <a:lnTo>
                  <a:pt x="88009" y="1182621"/>
                </a:lnTo>
                <a:lnTo>
                  <a:pt x="126976" y="1249503"/>
                </a:lnTo>
                <a:lnTo>
                  <a:pt x="159553" y="1280004"/>
                </a:lnTo>
                <a:lnTo>
                  <a:pt x="200812" y="1307654"/>
                </a:lnTo>
                <a:lnTo>
                  <a:pt x="243610" y="1328718"/>
                </a:lnTo>
                <a:lnTo>
                  <a:pt x="290473" y="1345603"/>
                </a:lnTo>
                <a:lnTo>
                  <a:pt x="340585" y="1358144"/>
                </a:lnTo>
                <a:lnTo>
                  <a:pt x="393128" y="1366179"/>
                </a:lnTo>
                <a:lnTo>
                  <a:pt x="447287" y="1369544"/>
                </a:lnTo>
                <a:lnTo>
                  <a:pt x="502246" y="1368075"/>
                </a:lnTo>
                <a:lnTo>
                  <a:pt x="3103544" y="1368075"/>
                </a:lnTo>
                <a:lnTo>
                  <a:pt x="3155149" y="1326686"/>
                </a:lnTo>
                <a:lnTo>
                  <a:pt x="3187921" y="1289008"/>
                </a:lnTo>
                <a:lnTo>
                  <a:pt x="3211677" y="1249106"/>
                </a:lnTo>
                <a:lnTo>
                  <a:pt x="3226136" y="1207577"/>
                </a:lnTo>
                <a:lnTo>
                  <a:pt x="3230822" y="1166733"/>
                </a:lnTo>
                <a:lnTo>
                  <a:pt x="3229977" y="1166733"/>
                </a:lnTo>
                <a:lnTo>
                  <a:pt x="3231019" y="1165020"/>
                </a:lnTo>
                <a:lnTo>
                  <a:pt x="3244364" y="1165020"/>
                </a:lnTo>
                <a:lnTo>
                  <a:pt x="3288817" y="1159727"/>
                </a:lnTo>
                <a:lnTo>
                  <a:pt x="3345117" y="1149331"/>
                </a:lnTo>
                <a:lnTo>
                  <a:pt x="3398626" y="1135750"/>
                </a:lnTo>
                <a:lnTo>
                  <a:pt x="3449096" y="1119186"/>
                </a:lnTo>
                <a:lnTo>
                  <a:pt x="3496277" y="1099845"/>
                </a:lnTo>
                <a:lnTo>
                  <a:pt x="3539919" y="1077928"/>
                </a:lnTo>
                <a:lnTo>
                  <a:pt x="3579773" y="1053640"/>
                </a:lnTo>
                <a:lnTo>
                  <a:pt x="3615588" y="1027183"/>
                </a:lnTo>
                <a:lnTo>
                  <a:pt x="3647114" y="998762"/>
                </a:lnTo>
                <a:lnTo>
                  <a:pt x="3658829" y="985662"/>
                </a:lnTo>
                <a:lnTo>
                  <a:pt x="185140" y="985662"/>
                </a:lnTo>
                <a:lnTo>
                  <a:pt x="181752" y="984163"/>
                </a:lnTo>
                <a:close/>
              </a:path>
              <a:path w="3732529" h="1676400">
                <a:moveTo>
                  <a:pt x="3231019" y="1165020"/>
                </a:moveTo>
                <a:lnTo>
                  <a:pt x="3229977" y="1166733"/>
                </a:lnTo>
                <a:lnTo>
                  <a:pt x="3230834" y="1166631"/>
                </a:lnTo>
                <a:lnTo>
                  <a:pt x="3231019" y="1165020"/>
                </a:lnTo>
                <a:close/>
              </a:path>
              <a:path w="3732529" h="1676400">
                <a:moveTo>
                  <a:pt x="3230834" y="1166631"/>
                </a:moveTo>
                <a:lnTo>
                  <a:pt x="3229977" y="1166733"/>
                </a:lnTo>
                <a:lnTo>
                  <a:pt x="3230822" y="1166733"/>
                </a:lnTo>
                <a:close/>
              </a:path>
              <a:path w="3732529" h="1676400">
                <a:moveTo>
                  <a:pt x="3244364" y="1165020"/>
                </a:moveTo>
                <a:lnTo>
                  <a:pt x="3231019" y="1165020"/>
                </a:lnTo>
                <a:lnTo>
                  <a:pt x="3230834" y="1166631"/>
                </a:lnTo>
                <a:lnTo>
                  <a:pt x="3244364" y="1165020"/>
                </a:lnTo>
                <a:close/>
              </a:path>
              <a:path w="3732529" h="1676400">
                <a:moveTo>
                  <a:pt x="183197" y="983056"/>
                </a:moveTo>
                <a:lnTo>
                  <a:pt x="181752" y="984163"/>
                </a:lnTo>
                <a:lnTo>
                  <a:pt x="185140" y="985662"/>
                </a:lnTo>
                <a:lnTo>
                  <a:pt x="183197" y="983056"/>
                </a:lnTo>
                <a:close/>
              </a:path>
              <a:path w="3732529" h="1676400">
                <a:moveTo>
                  <a:pt x="3661160" y="983056"/>
                </a:moveTo>
                <a:lnTo>
                  <a:pt x="183197" y="983056"/>
                </a:lnTo>
                <a:lnTo>
                  <a:pt x="185140" y="985662"/>
                </a:lnTo>
                <a:lnTo>
                  <a:pt x="3658829" y="985662"/>
                </a:lnTo>
                <a:lnTo>
                  <a:pt x="3661160" y="983056"/>
                </a:lnTo>
                <a:close/>
              </a:path>
              <a:path w="3732529" h="1676400">
                <a:moveTo>
                  <a:pt x="335182" y="557244"/>
                </a:moveTo>
                <a:lnTo>
                  <a:pt x="276308" y="563947"/>
                </a:lnTo>
                <a:lnTo>
                  <a:pt x="220287" y="576284"/>
                </a:lnTo>
                <a:lnTo>
                  <a:pt x="169025" y="593594"/>
                </a:lnTo>
                <a:lnTo>
                  <a:pt x="123210" y="615357"/>
                </a:lnTo>
                <a:lnTo>
                  <a:pt x="83533" y="641051"/>
                </a:lnTo>
                <a:lnTo>
                  <a:pt x="50684" y="670155"/>
                </a:lnTo>
                <a:lnTo>
                  <a:pt x="25352" y="702148"/>
                </a:lnTo>
                <a:lnTo>
                  <a:pt x="8228" y="736509"/>
                </a:lnTo>
                <a:lnTo>
                  <a:pt x="0" y="772717"/>
                </a:lnTo>
                <a:lnTo>
                  <a:pt x="1358" y="810249"/>
                </a:lnTo>
                <a:lnTo>
                  <a:pt x="15270" y="853004"/>
                </a:lnTo>
                <a:lnTo>
                  <a:pt x="41613" y="892884"/>
                </a:lnTo>
                <a:lnTo>
                  <a:pt x="79377" y="928928"/>
                </a:lnTo>
                <a:lnTo>
                  <a:pt x="127556" y="960175"/>
                </a:lnTo>
                <a:lnTo>
                  <a:pt x="181752" y="984163"/>
                </a:lnTo>
                <a:lnTo>
                  <a:pt x="183197" y="983056"/>
                </a:lnTo>
                <a:lnTo>
                  <a:pt x="3661160" y="983056"/>
                </a:lnTo>
                <a:lnTo>
                  <a:pt x="3696305" y="936841"/>
                </a:lnTo>
                <a:lnTo>
                  <a:pt x="3725348" y="869504"/>
                </a:lnTo>
                <a:lnTo>
                  <a:pt x="3732244" y="798378"/>
                </a:lnTo>
                <a:lnTo>
                  <a:pt x="3726763" y="761903"/>
                </a:lnTo>
                <a:lnTo>
                  <a:pt x="3711364" y="716935"/>
                </a:lnTo>
                <a:lnTo>
                  <a:pt x="3686779" y="673716"/>
                </a:lnTo>
                <a:lnTo>
                  <a:pt x="3653367" y="632767"/>
                </a:lnTo>
                <a:lnTo>
                  <a:pt x="3611485" y="594611"/>
                </a:lnTo>
                <a:lnTo>
                  <a:pt x="3610304" y="594432"/>
                </a:lnTo>
                <a:lnTo>
                  <a:pt x="3631088" y="558219"/>
                </a:lnTo>
                <a:lnTo>
                  <a:pt x="3631315" y="557545"/>
                </a:lnTo>
                <a:lnTo>
                  <a:pt x="335216" y="557545"/>
                </a:lnTo>
                <a:lnTo>
                  <a:pt x="335182" y="557244"/>
                </a:lnTo>
                <a:close/>
              </a:path>
              <a:path w="3732529" h="1676400">
                <a:moveTo>
                  <a:pt x="336397" y="557105"/>
                </a:moveTo>
                <a:lnTo>
                  <a:pt x="335182" y="557244"/>
                </a:lnTo>
                <a:lnTo>
                  <a:pt x="335216" y="557545"/>
                </a:lnTo>
                <a:lnTo>
                  <a:pt x="336397" y="557105"/>
                </a:lnTo>
                <a:close/>
              </a:path>
              <a:path w="3732529" h="1676400">
                <a:moveTo>
                  <a:pt x="3631463" y="557105"/>
                </a:moveTo>
                <a:lnTo>
                  <a:pt x="336397" y="557105"/>
                </a:lnTo>
                <a:lnTo>
                  <a:pt x="335216" y="557545"/>
                </a:lnTo>
                <a:lnTo>
                  <a:pt x="3631315" y="557545"/>
                </a:lnTo>
                <a:lnTo>
                  <a:pt x="3631463" y="557105"/>
                </a:lnTo>
                <a:close/>
              </a:path>
              <a:path w="3732529" h="1676400">
                <a:moveTo>
                  <a:pt x="914148" y="152791"/>
                </a:moveTo>
                <a:lnTo>
                  <a:pt x="864199" y="154096"/>
                </a:lnTo>
                <a:lnTo>
                  <a:pt x="814752" y="157987"/>
                </a:lnTo>
                <a:lnTo>
                  <a:pt x="766090" y="164418"/>
                </a:lnTo>
                <a:lnTo>
                  <a:pt x="718494" y="173344"/>
                </a:lnTo>
                <a:lnTo>
                  <a:pt x="672247" y="184721"/>
                </a:lnTo>
                <a:lnTo>
                  <a:pt x="627630" y="198503"/>
                </a:lnTo>
                <a:lnTo>
                  <a:pt x="584926" y="214646"/>
                </a:lnTo>
                <a:lnTo>
                  <a:pt x="544415" y="233104"/>
                </a:lnTo>
                <a:lnTo>
                  <a:pt x="506381" y="253833"/>
                </a:lnTo>
                <a:lnTo>
                  <a:pt x="471105" y="276787"/>
                </a:lnTo>
                <a:lnTo>
                  <a:pt x="438869" y="301922"/>
                </a:lnTo>
                <a:lnTo>
                  <a:pt x="409955" y="329192"/>
                </a:lnTo>
                <a:lnTo>
                  <a:pt x="375138" y="371796"/>
                </a:lnTo>
                <a:lnTo>
                  <a:pt x="350054" y="416550"/>
                </a:lnTo>
                <a:lnTo>
                  <a:pt x="334904" y="462837"/>
                </a:lnTo>
                <a:lnTo>
                  <a:pt x="329891" y="510041"/>
                </a:lnTo>
                <a:lnTo>
                  <a:pt x="335182" y="557244"/>
                </a:lnTo>
                <a:lnTo>
                  <a:pt x="336397" y="557105"/>
                </a:lnTo>
                <a:lnTo>
                  <a:pt x="3631463" y="557105"/>
                </a:lnTo>
                <a:lnTo>
                  <a:pt x="3643464" y="521502"/>
                </a:lnTo>
                <a:lnTo>
                  <a:pt x="3647723" y="484723"/>
                </a:lnTo>
                <a:lnTo>
                  <a:pt x="3644153" y="448325"/>
                </a:lnTo>
                <a:lnTo>
                  <a:pt x="3614676" y="378434"/>
                </a:lnTo>
                <a:lnTo>
                  <a:pt x="3589347" y="345825"/>
                </a:lnTo>
                <a:lnTo>
                  <a:pt x="3557343" y="315363"/>
                </a:lnTo>
                <a:lnTo>
                  <a:pt x="3518950" y="287488"/>
                </a:lnTo>
                <a:lnTo>
                  <a:pt x="3474458" y="262643"/>
                </a:lnTo>
                <a:lnTo>
                  <a:pt x="3424156" y="241269"/>
                </a:lnTo>
                <a:lnTo>
                  <a:pt x="3368331" y="223808"/>
                </a:lnTo>
                <a:lnTo>
                  <a:pt x="3323185" y="213637"/>
                </a:lnTo>
                <a:lnTo>
                  <a:pt x="3307778" y="210892"/>
                </a:lnTo>
                <a:lnTo>
                  <a:pt x="3309416" y="210359"/>
                </a:lnTo>
                <a:lnTo>
                  <a:pt x="3305889" y="201773"/>
                </a:lnTo>
                <a:lnTo>
                  <a:pt x="1208607" y="201773"/>
                </a:lnTo>
                <a:lnTo>
                  <a:pt x="1161564" y="186621"/>
                </a:lnTo>
                <a:lnTo>
                  <a:pt x="1113331" y="174325"/>
                </a:lnTo>
                <a:lnTo>
                  <a:pt x="1064191" y="164838"/>
                </a:lnTo>
                <a:lnTo>
                  <a:pt x="1014426" y="158117"/>
                </a:lnTo>
                <a:lnTo>
                  <a:pt x="964318" y="154117"/>
                </a:lnTo>
                <a:lnTo>
                  <a:pt x="914148" y="152791"/>
                </a:lnTo>
                <a:close/>
              </a:path>
              <a:path w="3732529" h="1676400">
                <a:moveTo>
                  <a:pt x="1613453" y="50264"/>
                </a:moveTo>
                <a:lnTo>
                  <a:pt x="1563003" y="52193"/>
                </a:lnTo>
                <a:lnTo>
                  <a:pt x="1513085" y="57491"/>
                </a:lnTo>
                <a:lnTo>
                  <a:pt x="1464189" y="66155"/>
                </a:lnTo>
                <a:lnTo>
                  <a:pt x="1416804" y="78183"/>
                </a:lnTo>
                <a:lnTo>
                  <a:pt x="1371419" y="93572"/>
                </a:lnTo>
                <a:lnTo>
                  <a:pt x="1328523" y="112320"/>
                </a:lnTo>
                <a:lnTo>
                  <a:pt x="1288605" y="134425"/>
                </a:lnTo>
                <a:lnTo>
                  <a:pt x="1245436" y="165458"/>
                </a:lnTo>
                <a:lnTo>
                  <a:pt x="1210030" y="199957"/>
                </a:lnTo>
                <a:lnTo>
                  <a:pt x="1208607" y="201773"/>
                </a:lnTo>
                <a:lnTo>
                  <a:pt x="3305889" y="201773"/>
                </a:lnTo>
                <a:lnTo>
                  <a:pt x="3295544" y="176596"/>
                </a:lnTo>
                <a:lnTo>
                  <a:pt x="3274871" y="145022"/>
                </a:lnTo>
                <a:lnTo>
                  <a:pt x="3262182" y="131276"/>
                </a:lnTo>
                <a:lnTo>
                  <a:pt x="1940445" y="131276"/>
                </a:lnTo>
                <a:lnTo>
                  <a:pt x="1899958" y="109559"/>
                </a:lnTo>
                <a:lnTo>
                  <a:pt x="1856581" y="91228"/>
                </a:lnTo>
                <a:lnTo>
                  <a:pt x="1810802" y="76279"/>
                </a:lnTo>
                <a:lnTo>
                  <a:pt x="1763111" y="64711"/>
                </a:lnTo>
                <a:lnTo>
                  <a:pt x="1713996" y="56520"/>
                </a:lnTo>
                <a:lnTo>
                  <a:pt x="1663947" y="51706"/>
                </a:lnTo>
                <a:lnTo>
                  <a:pt x="1613453" y="50264"/>
                </a:lnTo>
                <a:close/>
              </a:path>
              <a:path w="3732529" h="1676400">
                <a:moveTo>
                  <a:pt x="2300898" y="276"/>
                </a:moveTo>
                <a:lnTo>
                  <a:pt x="2248172" y="441"/>
                </a:lnTo>
                <a:lnTo>
                  <a:pt x="2195697" y="5134"/>
                </a:lnTo>
                <a:lnTo>
                  <a:pt x="2144293" y="14424"/>
                </a:lnTo>
                <a:lnTo>
                  <a:pt x="2094775" y="28377"/>
                </a:lnTo>
                <a:lnTo>
                  <a:pt x="2047963" y="47062"/>
                </a:lnTo>
                <a:lnTo>
                  <a:pt x="1986011" y="83481"/>
                </a:lnTo>
                <a:lnTo>
                  <a:pt x="1939137" y="127529"/>
                </a:lnTo>
                <a:lnTo>
                  <a:pt x="1940445" y="131276"/>
                </a:lnTo>
                <a:lnTo>
                  <a:pt x="3262182" y="131276"/>
                </a:lnTo>
                <a:lnTo>
                  <a:pt x="3247977" y="115885"/>
                </a:lnTo>
                <a:lnTo>
                  <a:pt x="3216895" y="90610"/>
                </a:lnTo>
                <a:lnTo>
                  <a:pt x="2576728" y="90610"/>
                </a:lnTo>
                <a:lnTo>
                  <a:pt x="2576042" y="90255"/>
                </a:lnTo>
                <a:lnTo>
                  <a:pt x="2539670" y="65020"/>
                </a:lnTo>
                <a:lnTo>
                  <a:pt x="2497957" y="43554"/>
                </a:lnTo>
                <a:lnTo>
                  <a:pt x="2452405" y="26279"/>
                </a:lnTo>
                <a:lnTo>
                  <a:pt x="2403832" y="13262"/>
                </a:lnTo>
                <a:lnTo>
                  <a:pt x="2353057" y="4572"/>
                </a:lnTo>
                <a:lnTo>
                  <a:pt x="2300898" y="276"/>
                </a:lnTo>
                <a:close/>
              </a:path>
              <a:path w="3732529" h="1676400">
                <a:moveTo>
                  <a:pt x="2576131" y="90199"/>
                </a:moveTo>
                <a:lnTo>
                  <a:pt x="2576728" y="90610"/>
                </a:lnTo>
                <a:lnTo>
                  <a:pt x="2576131" y="90199"/>
                </a:lnTo>
                <a:close/>
              </a:path>
              <a:path w="3732529" h="1676400">
                <a:moveTo>
                  <a:pt x="2878590" y="0"/>
                </a:moveTo>
                <a:lnTo>
                  <a:pt x="2821850" y="3857"/>
                </a:lnTo>
                <a:lnTo>
                  <a:pt x="2765510" y="12534"/>
                </a:lnTo>
                <a:lnTo>
                  <a:pt x="2712043" y="25763"/>
                </a:lnTo>
                <a:lnTo>
                  <a:pt x="2662166" y="43294"/>
                </a:lnTo>
                <a:lnTo>
                  <a:pt x="2616593" y="64875"/>
                </a:lnTo>
                <a:lnTo>
                  <a:pt x="2576131" y="90199"/>
                </a:lnTo>
                <a:lnTo>
                  <a:pt x="2576728" y="90610"/>
                </a:lnTo>
                <a:lnTo>
                  <a:pt x="3216895" y="90610"/>
                </a:lnTo>
                <a:lnTo>
                  <a:pt x="3215443" y="89429"/>
                </a:lnTo>
                <a:lnTo>
                  <a:pt x="3177850" y="65901"/>
                </a:lnTo>
                <a:lnTo>
                  <a:pt x="3135780" y="45548"/>
                </a:lnTo>
                <a:lnTo>
                  <a:pt x="3089812" y="28614"/>
                </a:lnTo>
                <a:lnTo>
                  <a:pt x="3040529" y="15346"/>
                </a:lnTo>
                <a:lnTo>
                  <a:pt x="2988510" y="5990"/>
                </a:lnTo>
                <a:lnTo>
                  <a:pt x="2934336" y="793"/>
                </a:lnTo>
                <a:lnTo>
                  <a:pt x="2878590" y="0"/>
                </a:lnTo>
                <a:close/>
              </a:path>
            </a:pathLst>
          </a:custGeom>
          <a:solidFill>
            <a:srgbClr val="35271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410825" y="5181802"/>
            <a:ext cx="3732529" cy="1676400"/>
          </a:xfrm>
          <a:custGeom>
            <a:avLst/>
            <a:gdLst/>
            <a:ahLst/>
            <a:cxnLst/>
            <a:rect l="l" t="t" r="r" b="b"/>
            <a:pathLst>
              <a:path w="3732529" h="1676400">
                <a:moveTo>
                  <a:pt x="336401" y="557104"/>
                </a:moveTo>
                <a:lnTo>
                  <a:pt x="276311" y="563945"/>
                </a:lnTo>
                <a:lnTo>
                  <a:pt x="220290" y="576282"/>
                </a:lnTo>
                <a:lnTo>
                  <a:pt x="169027" y="593592"/>
                </a:lnTo>
                <a:lnTo>
                  <a:pt x="123212" y="615355"/>
                </a:lnTo>
                <a:lnTo>
                  <a:pt x="83535" y="641049"/>
                </a:lnTo>
                <a:lnTo>
                  <a:pt x="50685" y="670153"/>
                </a:lnTo>
                <a:lnTo>
                  <a:pt x="25353" y="702146"/>
                </a:lnTo>
                <a:lnTo>
                  <a:pt x="8228" y="736507"/>
                </a:lnTo>
                <a:lnTo>
                  <a:pt x="0" y="772715"/>
                </a:lnTo>
                <a:lnTo>
                  <a:pt x="1358" y="810248"/>
                </a:lnTo>
                <a:lnTo>
                  <a:pt x="15272" y="853002"/>
                </a:lnTo>
                <a:lnTo>
                  <a:pt x="41615" y="892882"/>
                </a:lnTo>
                <a:lnTo>
                  <a:pt x="79379" y="928926"/>
                </a:lnTo>
                <a:lnTo>
                  <a:pt x="127557" y="960172"/>
                </a:lnTo>
                <a:lnTo>
                  <a:pt x="185141" y="985660"/>
                </a:lnTo>
                <a:lnTo>
                  <a:pt x="145033" y="1012303"/>
                </a:lnTo>
                <a:lnTo>
                  <a:pt x="115833" y="1044049"/>
                </a:lnTo>
                <a:lnTo>
                  <a:pt x="95567" y="1077622"/>
                </a:lnTo>
                <a:lnTo>
                  <a:pt x="81692" y="1147576"/>
                </a:lnTo>
                <a:lnTo>
                  <a:pt x="103117" y="1216819"/>
                </a:lnTo>
                <a:lnTo>
                  <a:pt x="126977" y="1249503"/>
                </a:lnTo>
                <a:lnTo>
                  <a:pt x="159552" y="1280005"/>
                </a:lnTo>
                <a:lnTo>
                  <a:pt x="200808" y="1307656"/>
                </a:lnTo>
                <a:lnTo>
                  <a:pt x="243608" y="1328717"/>
                </a:lnTo>
                <a:lnTo>
                  <a:pt x="290472" y="1345600"/>
                </a:lnTo>
                <a:lnTo>
                  <a:pt x="340585" y="1358142"/>
                </a:lnTo>
                <a:lnTo>
                  <a:pt x="393130" y="1366177"/>
                </a:lnTo>
                <a:lnTo>
                  <a:pt x="447291" y="1369541"/>
                </a:lnTo>
                <a:lnTo>
                  <a:pt x="502252" y="1368070"/>
                </a:lnTo>
                <a:lnTo>
                  <a:pt x="500313" y="1369594"/>
                </a:lnTo>
                <a:lnTo>
                  <a:pt x="529441" y="1398033"/>
                </a:lnTo>
                <a:lnTo>
                  <a:pt x="561702" y="1424511"/>
                </a:lnTo>
                <a:lnTo>
                  <a:pt x="596862" y="1448988"/>
                </a:lnTo>
                <a:lnTo>
                  <a:pt x="634686" y="1471424"/>
                </a:lnTo>
                <a:lnTo>
                  <a:pt x="674941" y="1491782"/>
                </a:lnTo>
                <a:lnTo>
                  <a:pt x="717391" y="1510022"/>
                </a:lnTo>
                <a:lnTo>
                  <a:pt x="761802" y="1526105"/>
                </a:lnTo>
                <a:lnTo>
                  <a:pt x="807940" y="1539992"/>
                </a:lnTo>
                <a:lnTo>
                  <a:pt x="855571" y="1551644"/>
                </a:lnTo>
                <a:lnTo>
                  <a:pt x="904460" y="1561022"/>
                </a:lnTo>
                <a:lnTo>
                  <a:pt x="954373" y="1568088"/>
                </a:lnTo>
                <a:lnTo>
                  <a:pt x="1005076" y="1572801"/>
                </a:lnTo>
                <a:lnTo>
                  <a:pt x="1056333" y="1575123"/>
                </a:lnTo>
                <a:lnTo>
                  <a:pt x="1107911" y="1575015"/>
                </a:lnTo>
                <a:lnTo>
                  <a:pt x="1159576" y="1572439"/>
                </a:lnTo>
                <a:lnTo>
                  <a:pt x="1211092" y="1567354"/>
                </a:lnTo>
                <a:lnTo>
                  <a:pt x="1262227" y="1559722"/>
                </a:lnTo>
                <a:lnTo>
                  <a:pt x="1312744" y="1549505"/>
                </a:lnTo>
                <a:lnTo>
                  <a:pt x="1362410" y="1536662"/>
                </a:lnTo>
                <a:lnTo>
                  <a:pt x="1410991" y="1521156"/>
                </a:lnTo>
                <a:lnTo>
                  <a:pt x="1453416" y="1543362"/>
                </a:lnTo>
                <a:lnTo>
                  <a:pt x="1488028" y="1567349"/>
                </a:lnTo>
                <a:lnTo>
                  <a:pt x="1525462" y="1589043"/>
                </a:lnTo>
                <a:lnTo>
                  <a:pt x="1565434" y="1608410"/>
                </a:lnTo>
                <a:lnTo>
                  <a:pt x="1607657" y="1625415"/>
                </a:lnTo>
                <a:lnTo>
                  <a:pt x="1651846" y="1640022"/>
                </a:lnTo>
                <a:lnTo>
                  <a:pt x="1697714" y="1652198"/>
                </a:lnTo>
                <a:lnTo>
                  <a:pt x="1744976" y="1661907"/>
                </a:lnTo>
                <a:lnTo>
                  <a:pt x="1793347" y="1669114"/>
                </a:lnTo>
                <a:lnTo>
                  <a:pt x="1842540" y="1673784"/>
                </a:lnTo>
                <a:lnTo>
                  <a:pt x="1892269" y="1675884"/>
                </a:lnTo>
                <a:lnTo>
                  <a:pt x="1942250" y="1675377"/>
                </a:lnTo>
                <a:lnTo>
                  <a:pt x="1992196" y="1672229"/>
                </a:lnTo>
                <a:lnTo>
                  <a:pt x="2041821" y="1666405"/>
                </a:lnTo>
                <a:lnTo>
                  <a:pt x="2090839" y="1657871"/>
                </a:lnTo>
                <a:lnTo>
                  <a:pt x="2138966" y="1646591"/>
                </a:lnTo>
                <a:lnTo>
                  <a:pt x="2185914" y="1632531"/>
                </a:lnTo>
                <a:lnTo>
                  <a:pt x="2231398" y="1615656"/>
                </a:lnTo>
                <a:lnTo>
                  <a:pt x="2285020" y="1590841"/>
                </a:lnTo>
                <a:lnTo>
                  <a:pt x="2333331" y="1562609"/>
                </a:lnTo>
                <a:lnTo>
                  <a:pt x="2375937" y="1531285"/>
                </a:lnTo>
                <a:lnTo>
                  <a:pt x="2412448" y="1497194"/>
                </a:lnTo>
                <a:lnTo>
                  <a:pt x="2442470" y="1460660"/>
                </a:lnTo>
                <a:lnTo>
                  <a:pt x="2465612" y="1422007"/>
                </a:lnTo>
                <a:lnTo>
                  <a:pt x="2466234" y="1423975"/>
                </a:lnTo>
                <a:lnTo>
                  <a:pt x="2514001" y="1440072"/>
                </a:lnTo>
                <a:lnTo>
                  <a:pt x="2563327" y="1452686"/>
                </a:lnTo>
                <a:lnTo>
                  <a:pt x="2613791" y="1461876"/>
                </a:lnTo>
                <a:lnTo>
                  <a:pt x="2664973" y="1467701"/>
                </a:lnTo>
                <a:lnTo>
                  <a:pt x="2716452" y="1470221"/>
                </a:lnTo>
                <a:lnTo>
                  <a:pt x="2767809" y="1469494"/>
                </a:lnTo>
                <a:lnTo>
                  <a:pt x="2818622" y="1465581"/>
                </a:lnTo>
                <a:lnTo>
                  <a:pt x="2868472" y="1458541"/>
                </a:lnTo>
                <a:lnTo>
                  <a:pt x="2916939" y="1448433"/>
                </a:lnTo>
                <a:lnTo>
                  <a:pt x="2963602" y="1435316"/>
                </a:lnTo>
                <a:lnTo>
                  <a:pt x="3008040" y="1419250"/>
                </a:lnTo>
                <a:lnTo>
                  <a:pt x="3049834" y="1400294"/>
                </a:lnTo>
                <a:lnTo>
                  <a:pt x="3088563" y="1378507"/>
                </a:lnTo>
                <a:lnTo>
                  <a:pt x="3123807" y="1353950"/>
                </a:lnTo>
                <a:lnTo>
                  <a:pt x="3155146" y="1326680"/>
                </a:lnTo>
                <a:lnTo>
                  <a:pt x="3187917" y="1289003"/>
                </a:lnTo>
                <a:lnTo>
                  <a:pt x="3211673" y="1249102"/>
                </a:lnTo>
                <a:lnTo>
                  <a:pt x="3226133" y="1207574"/>
                </a:lnTo>
                <a:lnTo>
                  <a:pt x="3231015" y="1165017"/>
                </a:lnTo>
                <a:lnTo>
                  <a:pt x="3288826" y="1159725"/>
                </a:lnTo>
                <a:lnTo>
                  <a:pt x="3345126" y="1149329"/>
                </a:lnTo>
                <a:lnTo>
                  <a:pt x="3398636" y="1135747"/>
                </a:lnTo>
                <a:lnTo>
                  <a:pt x="3449106" y="1119184"/>
                </a:lnTo>
                <a:lnTo>
                  <a:pt x="3496286" y="1099842"/>
                </a:lnTo>
                <a:lnTo>
                  <a:pt x="3539928" y="1077925"/>
                </a:lnTo>
                <a:lnTo>
                  <a:pt x="3579781" y="1053637"/>
                </a:lnTo>
                <a:lnTo>
                  <a:pt x="3615595" y="1027181"/>
                </a:lnTo>
                <a:lnTo>
                  <a:pt x="3647121" y="998760"/>
                </a:lnTo>
                <a:lnTo>
                  <a:pt x="3674110" y="968578"/>
                </a:lnTo>
                <a:lnTo>
                  <a:pt x="3696311" y="936839"/>
                </a:lnTo>
                <a:lnTo>
                  <a:pt x="3725350" y="869502"/>
                </a:lnTo>
                <a:lnTo>
                  <a:pt x="3732243" y="798376"/>
                </a:lnTo>
                <a:lnTo>
                  <a:pt x="3726760" y="761901"/>
                </a:lnTo>
                <a:lnTo>
                  <a:pt x="3711361" y="716933"/>
                </a:lnTo>
                <a:lnTo>
                  <a:pt x="3686776" y="673714"/>
                </a:lnTo>
                <a:lnTo>
                  <a:pt x="3653363" y="632765"/>
                </a:lnTo>
                <a:lnTo>
                  <a:pt x="3611482" y="594608"/>
                </a:lnTo>
                <a:lnTo>
                  <a:pt x="3610314" y="594429"/>
                </a:lnTo>
                <a:lnTo>
                  <a:pt x="3631094" y="558216"/>
                </a:lnTo>
                <a:lnTo>
                  <a:pt x="3643468" y="521499"/>
                </a:lnTo>
                <a:lnTo>
                  <a:pt x="3647725" y="484721"/>
                </a:lnTo>
                <a:lnTo>
                  <a:pt x="3644153" y="448323"/>
                </a:lnTo>
                <a:lnTo>
                  <a:pt x="3614674" y="378434"/>
                </a:lnTo>
                <a:lnTo>
                  <a:pt x="3589345" y="345826"/>
                </a:lnTo>
                <a:lnTo>
                  <a:pt x="3557340" y="315364"/>
                </a:lnTo>
                <a:lnTo>
                  <a:pt x="3518947" y="287490"/>
                </a:lnTo>
                <a:lnTo>
                  <a:pt x="3474455" y="262645"/>
                </a:lnTo>
                <a:lnTo>
                  <a:pt x="3424153" y="241272"/>
                </a:lnTo>
                <a:lnTo>
                  <a:pt x="3368328" y="223811"/>
                </a:lnTo>
                <a:lnTo>
                  <a:pt x="3323181" y="213631"/>
                </a:lnTo>
                <a:lnTo>
                  <a:pt x="3307774" y="210885"/>
                </a:lnTo>
                <a:lnTo>
                  <a:pt x="3309413" y="210356"/>
                </a:lnTo>
                <a:lnTo>
                  <a:pt x="3274872" y="145019"/>
                </a:lnTo>
                <a:lnTo>
                  <a:pt x="3247979" y="115882"/>
                </a:lnTo>
                <a:lnTo>
                  <a:pt x="3215445" y="89427"/>
                </a:lnTo>
                <a:lnTo>
                  <a:pt x="3177852" y="65899"/>
                </a:lnTo>
                <a:lnTo>
                  <a:pt x="3135781" y="45546"/>
                </a:lnTo>
                <a:lnTo>
                  <a:pt x="3089813" y="28612"/>
                </a:lnTo>
                <a:lnTo>
                  <a:pt x="3040528" y="15345"/>
                </a:lnTo>
                <a:lnTo>
                  <a:pt x="2988508" y="5990"/>
                </a:lnTo>
                <a:lnTo>
                  <a:pt x="2934334" y="792"/>
                </a:lnTo>
                <a:lnTo>
                  <a:pt x="2878586" y="0"/>
                </a:lnTo>
                <a:lnTo>
                  <a:pt x="2821847" y="3857"/>
                </a:lnTo>
                <a:lnTo>
                  <a:pt x="2765506" y="12535"/>
                </a:lnTo>
                <a:lnTo>
                  <a:pt x="2712040" y="25765"/>
                </a:lnTo>
                <a:lnTo>
                  <a:pt x="2662162" y="43294"/>
                </a:lnTo>
                <a:lnTo>
                  <a:pt x="2616590" y="64872"/>
                </a:lnTo>
                <a:lnTo>
                  <a:pt x="2576038" y="90247"/>
                </a:lnTo>
                <a:lnTo>
                  <a:pt x="2539677" y="65019"/>
                </a:lnTo>
                <a:lnTo>
                  <a:pt x="2497961" y="43552"/>
                </a:lnTo>
                <a:lnTo>
                  <a:pt x="2452409" y="26276"/>
                </a:lnTo>
                <a:lnTo>
                  <a:pt x="2403836" y="13260"/>
                </a:lnTo>
                <a:lnTo>
                  <a:pt x="2353061" y="4569"/>
                </a:lnTo>
                <a:lnTo>
                  <a:pt x="2300903" y="273"/>
                </a:lnTo>
                <a:lnTo>
                  <a:pt x="2248178" y="438"/>
                </a:lnTo>
                <a:lnTo>
                  <a:pt x="2195705" y="5131"/>
                </a:lnTo>
                <a:lnTo>
                  <a:pt x="2144301" y="14420"/>
                </a:lnTo>
                <a:lnTo>
                  <a:pt x="2094784" y="28373"/>
                </a:lnTo>
                <a:lnTo>
                  <a:pt x="2047972" y="47056"/>
                </a:lnTo>
                <a:lnTo>
                  <a:pt x="1986009" y="83475"/>
                </a:lnTo>
                <a:lnTo>
                  <a:pt x="1939133" y="127522"/>
                </a:lnTo>
                <a:lnTo>
                  <a:pt x="1940441" y="131276"/>
                </a:lnTo>
                <a:lnTo>
                  <a:pt x="1899957" y="109558"/>
                </a:lnTo>
                <a:lnTo>
                  <a:pt x="1856582" y="91226"/>
                </a:lnTo>
                <a:lnTo>
                  <a:pt x="1810805" y="76276"/>
                </a:lnTo>
                <a:lnTo>
                  <a:pt x="1763115" y="64707"/>
                </a:lnTo>
                <a:lnTo>
                  <a:pt x="1714002" y="56516"/>
                </a:lnTo>
                <a:lnTo>
                  <a:pt x="1663953" y="51700"/>
                </a:lnTo>
                <a:lnTo>
                  <a:pt x="1613459" y="50259"/>
                </a:lnTo>
                <a:lnTo>
                  <a:pt x="1563009" y="52188"/>
                </a:lnTo>
                <a:lnTo>
                  <a:pt x="1513090" y="57487"/>
                </a:lnTo>
                <a:lnTo>
                  <a:pt x="1464193" y="66151"/>
                </a:lnTo>
                <a:lnTo>
                  <a:pt x="1416807" y="78180"/>
                </a:lnTo>
                <a:lnTo>
                  <a:pt x="1371420" y="93571"/>
                </a:lnTo>
                <a:lnTo>
                  <a:pt x="1328522" y="112321"/>
                </a:lnTo>
                <a:lnTo>
                  <a:pt x="1288601" y="134427"/>
                </a:lnTo>
                <a:lnTo>
                  <a:pt x="1245436" y="165454"/>
                </a:lnTo>
                <a:lnTo>
                  <a:pt x="1210029" y="199962"/>
                </a:lnTo>
                <a:lnTo>
                  <a:pt x="1208606" y="201774"/>
                </a:lnTo>
                <a:lnTo>
                  <a:pt x="1161563" y="186623"/>
                </a:lnTo>
                <a:lnTo>
                  <a:pt x="1113331" y="174326"/>
                </a:lnTo>
                <a:lnTo>
                  <a:pt x="1064191" y="164840"/>
                </a:lnTo>
                <a:lnTo>
                  <a:pt x="1014426" y="158120"/>
                </a:lnTo>
                <a:lnTo>
                  <a:pt x="964318" y="154120"/>
                </a:lnTo>
                <a:lnTo>
                  <a:pt x="914148" y="152795"/>
                </a:lnTo>
                <a:lnTo>
                  <a:pt x="864199" y="154100"/>
                </a:lnTo>
                <a:lnTo>
                  <a:pt x="814753" y="157991"/>
                </a:lnTo>
                <a:lnTo>
                  <a:pt x="766091" y="164422"/>
                </a:lnTo>
                <a:lnTo>
                  <a:pt x="718496" y="173348"/>
                </a:lnTo>
                <a:lnTo>
                  <a:pt x="672248" y="184725"/>
                </a:lnTo>
                <a:lnTo>
                  <a:pt x="627632" y="198508"/>
                </a:lnTo>
                <a:lnTo>
                  <a:pt x="584927" y="214651"/>
                </a:lnTo>
                <a:lnTo>
                  <a:pt x="544417" y="233109"/>
                </a:lnTo>
                <a:lnTo>
                  <a:pt x="506383" y="253838"/>
                </a:lnTo>
                <a:lnTo>
                  <a:pt x="471107" y="276792"/>
                </a:lnTo>
                <a:lnTo>
                  <a:pt x="438871" y="301927"/>
                </a:lnTo>
                <a:lnTo>
                  <a:pt x="409957" y="329197"/>
                </a:lnTo>
                <a:lnTo>
                  <a:pt x="375138" y="371796"/>
                </a:lnTo>
                <a:lnTo>
                  <a:pt x="350052" y="416547"/>
                </a:lnTo>
                <a:lnTo>
                  <a:pt x="334901" y="462834"/>
                </a:lnTo>
                <a:lnTo>
                  <a:pt x="329888" y="510038"/>
                </a:lnTo>
                <a:lnTo>
                  <a:pt x="335213" y="557542"/>
                </a:lnTo>
                <a:lnTo>
                  <a:pt x="336401" y="55710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337632" y="6730019"/>
            <a:ext cx="617220" cy="128270"/>
          </a:xfrm>
          <a:custGeom>
            <a:avLst/>
            <a:gdLst/>
            <a:ahLst/>
            <a:cxnLst/>
            <a:rect l="l" t="t" r="r" b="b"/>
            <a:pathLst>
              <a:path w="617220" h="128270">
                <a:moveTo>
                  <a:pt x="308518" y="0"/>
                </a:moveTo>
                <a:lnTo>
                  <a:pt x="245811" y="2838"/>
                </a:lnTo>
                <a:lnTo>
                  <a:pt x="187404" y="10978"/>
                </a:lnTo>
                <a:lnTo>
                  <a:pt x="134551" y="23858"/>
                </a:lnTo>
                <a:lnTo>
                  <a:pt x="88502" y="40917"/>
                </a:lnTo>
                <a:lnTo>
                  <a:pt x="50508" y="61592"/>
                </a:lnTo>
                <a:lnTo>
                  <a:pt x="3690" y="111545"/>
                </a:lnTo>
                <a:lnTo>
                  <a:pt x="0" y="127980"/>
                </a:lnTo>
                <a:lnTo>
                  <a:pt x="617037" y="127980"/>
                </a:lnTo>
                <a:lnTo>
                  <a:pt x="595217" y="85322"/>
                </a:lnTo>
                <a:lnTo>
                  <a:pt x="528535" y="40917"/>
                </a:lnTo>
                <a:lnTo>
                  <a:pt x="482485" y="23858"/>
                </a:lnTo>
                <a:lnTo>
                  <a:pt x="429632" y="10978"/>
                </a:lnTo>
                <a:lnTo>
                  <a:pt x="371226" y="2838"/>
                </a:lnTo>
                <a:lnTo>
                  <a:pt x="308518" y="0"/>
                </a:lnTo>
                <a:close/>
              </a:path>
            </a:pathLst>
          </a:custGeom>
          <a:solidFill>
            <a:srgbClr val="35271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337632" y="6730019"/>
            <a:ext cx="308610" cy="128270"/>
          </a:xfrm>
          <a:custGeom>
            <a:avLst/>
            <a:gdLst/>
            <a:ahLst/>
            <a:cxnLst/>
            <a:rect l="l" t="t" r="r" b="b"/>
            <a:pathLst>
              <a:path w="308609" h="128270">
                <a:moveTo>
                  <a:pt x="308518" y="0"/>
                </a:moveTo>
                <a:lnTo>
                  <a:pt x="245810" y="2838"/>
                </a:lnTo>
                <a:lnTo>
                  <a:pt x="187404" y="10978"/>
                </a:lnTo>
                <a:lnTo>
                  <a:pt x="134551" y="23858"/>
                </a:lnTo>
                <a:lnTo>
                  <a:pt x="88502" y="40917"/>
                </a:lnTo>
                <a:lnTo>
                  <a:pt x="50508" y="61592"/>
                </a:lnTo>
                <a:lnTo>
                  <a:pt x="3690" y="111545"/>
                </a:lnTo>
                <a:lnTo>
                  <a:pt x="0" y="12798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646150" y="6730019"/>
            <a:ext cx="308610" cy="128270"/>
          </a:xfrm>
          <a:custGeom>
            <a:avLst/>
            <a:gdLst/>
            <a:ahLst/>
            <a:cxnLst/>
            <a:rect l="l" t="t" r="r" b="b"/>
            <a:pathLst>
              <a:path w="308609" h="128270">
                <a:moveTo>
                  <a:pt x="308518" y="127980"/>
                </a:moveTo>
                <a:lnTo>
                  <a:pt x="286698" y="85322"/>
                </a:lnTo>
                <a:lnTo>
                  <a:pt x="220016" y="40917"/>
                </a:lnTo>
                <a:lnTo>
                  <a:pt x="173967" y="23858"/>
                </a:lnTo>
                <a:lnTo>
                  <a:pt x="121113" y="10978"/>
                </a:lnTo>
                <a:lnTo>
                  <a:pt x="62707" y="2838"/>
                </a:ln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595963" y="6167461"/>
            <a:ext cx="219075" cy="31115"/>
          </a:xfrm>
          <a:custGeom>
            <a:avLst/>
            <a:gdLst/>
            <a:ahLst/>
            <a:cxnLst/>
            <a:rect l="l" t="t" r="r" b="b"/>
            <a:pathLst>
              <a:path w="219075" h="31114">
                <a:moveTo>
                  <a:pt x="0" y="0"/>
                </a:moveTo>
                <a:lnTo>
                  <a:pt x="51364" y="15384"/>
                </a:lnTo>
                <a:lnTo>
                  <a:pt x="105616" y="25757"/>
                </a:lnTo>
                <a:lnTo>
                  <a:pt x="161795" y="30984"/>
                </a:lnTo>
                <a:lnTo>
                  <a:pt x="218939" y="30928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913073" y="6535073"/>
            <a:ext cx="95885" cy="15240"/>
          </a:xfrm>
          <a:custGeom>
            <a:avLst/>
            <a:gdLst/>
            <a:ahLst/>
            <a:cxnLst/>
            <a:rect l="l" t="t" r="r" b="b"/>
            <a:pathLst>
              <a:path w="95885" h="15240">
                <a:moveTo>
                  <a:pt x="0" y="14799"/>
                </a:moveTo>
                <a:lnTo>
                  <a:pt x="24508" y="12546"/>
                </a:lnTo>
                <a:lnTo>
                  <a:pt x="48694" y="9320"/>
                </a:lnTo>
                <a:lnTo>
                  <a:pt x="72481" y="5133"/>
                </a:lnTo>
                <a:lnTo>
                  <a:pt x="95789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775020" y="6631393"/>
            <a:ext cx="57785" cy="67945"/>
          </a:xfrm>
          <a:custGeom>
            <a:avLst/>
            <a:gdLst/>
            <a:ahLst/>
            <a:cxnLst/>
            <a:rect l="l" t="t" r="r" b="b"/>
            <a:pathLst>
              <a:path w="57784" h="67945">
                <a:moveTo>
                  <a:pt x="0" y="0"/>
                </a:moveTo>
                <a:lnTo>
                  <a:pt x="12205" y="17569"/>
                </a:lnTo>
                <a:lnTo>
                  <a:pt x="25914" y="34705"/>
                </a:lnTo>
                <a:lnTo>
                  <a:pt x="41095" y="51370"/>
                </a:lnTo>
                <a:lnTo>
                  <a:pt x="57717" y="67525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876438" y="6529713"/>
            <a:ext cx="23495" cy="74295"/>
          </a:xfrm>
          <a:custGeom>
            <a:avLst/>
            <a:gdLst/>
            <a:ahLst/>
            <a:cxnLst/>
            <a:rect l="l" t="t" r="r" b="b"/>
            <a:pathLst>
              <a:path w="23495" h="74295">
                <a:moveTo>
                  <a:pt x="0" y="74095"/>
                </a:moveTo>
                <a:lnTo>
                  <a:pt x="8148" y="55871"/>
                </a:lnTo>
                <a:lnTo>
                  <a:pt x="14714" y="37420"/>
                </a:lnTo>
                <a:lnTo>
                  <a:pt x="19682" y="18783"/>
                </a:lnTo>
                <a:lnTo>
                  <a:pt x="230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360803" y="6072366"/>
            <a:ext cx="281305" cy="274955"/>
          </a:xfrm>
          <a:custGeom>
            <a:avLst/>
            <a:gdLst/>
            <a:ahLst/>
            <a:cxnLst/>
            <a:rect l="l" t="t" r="r" b="b"/>
            <a:pathLst>
              <a:path w="281304" h="274954">
                <a:moveTo>
                  <a:pt x="281038" y="274453"/>
                </a:moveTo>
                <a:lnTo>
                  <a:pt x="277060" y="235969"/>
                </a:lnTo>
                <a:lnTo>
                  <a:pt x="265382" y="198616"/>
                </a:lnTo>
                <a:lnTo>
                  <a:pt x="246383" y="162763"/>
                </a:lnTo>
                <a:lnTo>
                  <a:pt x="220445" y="128784"/>
                </a:lnTo>
                <a:lnTo>
                  <a:pt x="187949" y="97050"/>
                </a:lnTo>
                <a:lnTo>
                  <a:pt x="149276" y="67933"/>
                </a:lnTo>
                <a:lnTo>
                  <a:pt x="104806" y="41804"/>
                </a:lnTo>
                <a:lnTo>
                  <a:pt x="54920" y="19036"/>
                </a:ln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895994" y="5776231"/>
            <a:ext cx="125730" cy="104139"/>
          </a:xfrm>
          <a:custGeom>
            <a:avLst/>
            <a:gdLst/>
            <a:ahLst/>
            <a:cxnLst/>
            <a:rect l="l" t="t" r="r" b="b"/>
            <a:pathLst>
              <a:path w="125729" h="104139">
                <a:moveTo>
                  <a:pt x="0" y="103831"/>
                </a:moveTo>
                <a:lnTo>
                  <a:pt x="38495" y="81332"/>
                </a:lnTo>
                <a:lnTo>
                  <a:pt x="72391" y="56352"/>
                </a:lnTo>
                <a:lnTo>
                  <a:pt x="101375" y="29155"/>
                </a:lnTo>
                <a:lnTo>
                  <a:pt x="1251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720239" y="5392157"/>
            <a:ext cx="6985" cy="49530"/>
          </a:xfrm>
          <a:custGeom>
            <a:avLst/>
            <a:gdLst/>
            <a:ahLst/>
            <a:cxnLst/>
            <a:rect l="l" t="t" r="r" b="b"/>
            <a:pathLst>
              <a:path w="6984" h="49529">
                <a:moveTo>
                  <a:pt x="6603" y="49036"/>
                </a:moveTo>
                <a:lnTo>
                  <a:pt x="6404" y="36715"/>
                </a:lnTo>
                <a:lnTo>
                  <a:pt x="5235" y="24421"/>
                </a:lnTo>
                <a:lnTo>
                  <a:pt x="3099" y="12175"/>
                </a:ln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922755" y="5272049"/>
            <a:ext cx="64135" cy="62865"/>
          </a:xfrm>
          <a:custGeom>
            <a:avLst/>
            <a:gdLst/>
            <a:ahLst/>
            <a:cxnLst/>
            <a:rect l="l" t="t" r="r" b="b"/>
            <a:pathLst>
              <a:path w="64134" h="62864">
                <a:moveTo>
                  <a:pt x="64109" y="0"/>
                </a:moveTo>
                <a:lnTo>
                  <a:pt x="45327" y="14542"/>
                </a:lnTo>
                <a:lnTo>
                  <a:pt x="28340" y="29853"/>
                </a:lnTo>
                <a:lnTo>
                  <a:pt x="13210" y="45872"/>
                </a:lnTo>
                <a:lnTo>
                  <a:pt x="0" y="62536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318908" y="5309325"/>
            <a:ext cx="31115" cy="53975"/>
          </a:xfrm>
          <a:custGeom>
            <a:avLst/>
            <a:gdLst/>
            <a:ahLst/>
            <a:cxnLst/>
            <a:rect l="l" t="t" r="r" b="b"/>
            <a:pathLst>
              <a:path w="31115" h="53975">
                <a:moveTo>
                  <a:pt x="31051" y="0"/>
                </a:moveTo>
                <a:lnTo>
                  <a:pt x="21241" y="13020"/>
                </a:lnTo>
                <a:lnTo>
                  <a:pt x="12782" y="26376"/>
                </a:lnTo>
                <a:lnTo>
                  <a:pt x="5694" y="40026"/>
                </a:lnTo>
                <a:lnTo>
                  <a:pt x="0" y="53933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619427" y="5383576"/>
            <a:ext cx="112395" cy="52705"/>
          </a:xfrm>
          <a:custGeom>
            <a:avLst/>
            <a:gdLst/>
            <a:ahLst/>
            <a:cxnLst/>
            <a:rect l="l" t="t" r="r" b="b"/>
            <a:pathLst>
              <a:path w="112395" h="52704">
                <a:moveTo>
                  <a:pt x="112348" y="52325"/>
                </a:moveTo>
                <a:lnTo>
                  <a:pt x="86250" y="37698"/>
                </a:lnTo>
                <a:lnTo>
                  <a:pt x="58774" y="24077"/>
                </a:lnTo>
                <a:lnTo>
                  <a:pt x="29998" y="11499"/>
                </a:ln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746036" y="5739344"/>
            <a:ext cx="19685" cy="55244"/>
          </a:xfrm>
          <a:custGeom>
            <a:avLst/>
            <a:gdLst/>
            <a:ahLst/>
            <a:cxnLst/>
            <a:rect l="l" t="t" r="r" b="b"/>
            <a:pathLst>
              <a:path w="19685" h="55245">
                <a:moveTo>
                  <a:pt x="0" y="0"/>
                </a:moveTo>
                <a:lnTo>
                  <a:pt x="3562" y="13932"/>
                </a:lnTo>
                <a:lnTo>
                  <a:pt x="8021" y="27762"/>
                </a:lnTo>
                <a:lnTo>
                  <a:pt x="13370" y="41474"/>
                </a:lnTo>
                <a:lnTo>
                  <a:pt x="19606" y="55051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981700" y="5511800"/>
            <a:ext cx="990600" cy="215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981700" y="5778500"/>
            <a:ext cx="1714500" cy="215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981700" y="6045200"/>
            <a:ext cx="1765300" cy="215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969000" y="6311900"/>
            <a:ext cx="1066800" cy="215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5956300" y="5448300"/>
            <a:ext cx="1786889" cy="109982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dirty="0" sz="1800" spc="-5">
                <a:solidFill>
                  <a:srgbClr val="FF3300"/>
                </a:solidFill>
                <a:latin typeface="Arial"/>
                <a:cs typeface="Arial"/>
              </a:rPr>
              <a:t>NORMAL  </a:t>
            </a:r>
            <a:r>
              <a:rPr dirty="0" sz="1800" spc="-5">
                <a:solidFill>
                  <a:srgbClr val="FFFF00"/>
                </a:solidFill>
                <a:latin typeface="Arial"/>
                <a:cs typeface="Arial"/>
              </a:rPr>
              <a:t>HOMOGENOUS  FILLING OF</a:t>
            </a:r>
            <a:r>
              <a:rPr dirty="0" sz="1800" spc="-10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00"/>
                </a:solidFill>
                <a:latin typeface="Arial"/>
                <a:cs typeface="Arial"/>
              </a:rPr>
              <a:t>THE  </a:t>
            </a:r>
            <a:r>
              <a:rPr dirty="0" sz="1800">
                <a:solidFill>
                  <a:srgbClr val="FFFF00"/>
                </a:solidFill>
                <a:latin typeface="Arial"/>
                <a:cs typeface="Arial"/>
              </a:rPr>
              <a:t>VESSLES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636071" y="4081488"/>
            <a:ext cx="1708150" cy="1341755"/>
          </a:xfrm>
          <a:custGeom>
            <a:avLst/>
            <a:gdLst/>
            <a:ahLst/>
            <a:cxnLst/>
            <a:rect l="l" t="t" r="r" b="b"/>
            <a:pathLst>
              <a:path w="1708150" h="1341754">
                <a:moveTo>
                  <a:pt x="1696262" y="1148207"/>
                </a:moveTo>
                <a:lnTo>
                  <a:pt x="1561338" y="1332750"/>
                </a:lnTo>
                <a:lnTo>
                  <a:pt x="1572869" y="1341183"/>
                </a:lnTo>
                <a:lnTo>
                  <a:pt x="1707794" y="1156639"/>
                </a:lnTo>
                <a:lnTo>
                  <a:pt x="1696262" y="1148207"/>
                </a:lnTo>
                <a:close/>
              </a:path>
              <a:path w="1708150" h="1341754">
                <a:moveTo>
                  <a:pt x="1661655" y="1122908"/>
                </a:moveTo>
                <a:lnTo>
                  <a:pt x="1526743" y="1307452"/>
                </a:lnTo>
                <a:lnTo>
                  <a:pt x="1549806" y="1324317"/>
                </a:lnTo>
                <a:lnTo>
                  <a:pt x="1684731" y="1139774"/>
                </a:lnTo>
                <a:lnTo>
                  <a:pt x="1661655" y="1122908"/>
                </a:lnTo>
                <a:close/>
              </a:path>
              <a:path w="1708150" h="1341754">
                <a:moveTo>
                  <a:pt x="504403" y="276809"/>
                </a:moveTo>
                <a:lnTo>
                  <a:pt x="117068" y="276809"/>
                </a:lnTo>
                <a:lnTo>
                  <a:pt x="1515211" y="1299019"/>
                </a:lnTo>
                <a:lnTo>
                  <a:pt x="1650123" y="1114475"/>
                </a:lnTo>
                <a:lnTo>
                  <a:pt x="504403" y="276809"/>
                </a:lnTo>
                <a:close/>
              </a:path>
              <a:path w="1708150" h="1341754">
                <a:moveTo>
                  <a:pt x="319455" y="0"/>
                </a:moveTo>
                <a:lnTo>
                  <a:pt x="0" y="49618"/>
                </a:lnTo>
                <a:lnTo>
                  <a:pt x="49618" y="369074"/>
                </a:lnTo>
                <a:lnTo>
                  <a:pt x="117068" y="276809"/>
                </a:lnTo>
                <a:lnTo>
                  <a:pt x="504403" y="276809"/>
                </a:lnTo>
                <a:lnTo>
                  <a:pt x="251993" y="92265"/>
                </a:lnTo>
                <a:lnTo>
                  <a:pt x="31945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158054" y="5199636"/>
            <a:ext cx="190580" cy="2277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636072" y="4081484"/>
            <a:ext cx="1650364" cy="1299210"/>
          </a:xfrm>
          <a:custGeom>
            <a:avLst/>
            <a:gdLst/>
            <a:ahLst/>
            <a:cxnLst/>
            <a:rect l="l" t="t" r="r" b="b"/>
            <a:pathLst>
              <a:path w="1650364" h="1299210">
                <a:moveTo>
                  <a:pt x="1515211" y="1299020"/>
                </a:moveTo>
                <a:lnTo>
                  <a:pt x="117077" y="276807"/>
                </a:lnTo>
                <a:lnTo>
                  <a:pt x="49617" y="369076"/>
                </a:lnTo>
                <a:lnTo>
                  <a:pt x="0" y="49617"/>
                </a:lnTo>
                <a:lnTo>
                  <a:pt x="319459" y="0"/>
                </a:lnTo>
                <a:lnTo>
                  <a:pt x="251998" y="92269"/>
                </a:lnTo>
                <a:lnTo>
                  <a:pt x="1650131" y="1114481"/>
                </a:lnTo>
                <a:lnTo>
                  <a:pt x="1515211" y="129902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6858000" h="9144000">
                <a:moveTo>
                  <a:pt x="6858000" y="9144000"/>
                </a:moveTo>
                <a:lnTo>
                  <a:pt x="6858000" y="0"/>
                </a:lnTo>
                <a:lnTo>
                  <a:pt x="0" y="0"/>
                </a:lnTo>
                <a:lnTo>
                  <a:pt x="0" y="9144000"/>
                </a:lnTo>
                <a:lnTo>
                  <a:pt x="6858000" y="9144000"/>
                </a:lnTo>
                <a:close/>
              </a:path>
            </a:pathLst>
          </a:custGeom>
          <a:solidFill>
            <a:srgbClr val="003399">
              <a:alpha val="9881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62000" y="1828800"/>
            <a:ext cx="5486400" cy="6591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93800" y="330200"/>
            <a:ext cx="401574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>
                <a:solidFill>
                  <a:srgbClr val="FFFFFF"/>
                </a:solidFill>
              </a:rPr>
              <a:t>CT</a:t>
            </a:r>
            <a:r>
              <a:rPr dirty="0" sz="5400" spc="-459">
                <a:solidFill>
                  <a:srgbClr val="FFFFFF"/>
                </a:solidFill>
              </a:rPr>
              <a:t> </a:t>
            </a:r>
            <a:r>
              <a:rPr dirty="0" sz="5400" spc="-5">
                <a:solidFill>
                  <a:srgbClr val="FFFFFF"/>
                </a:solidFill>
              </a:rPr>
              <a:t>Agiogram</a:t>
            </a:r>
            <a:endParaRPr sz="540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571500"/>
            <a:ext cx="66802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1900" y="419100"/>
            <a:ext cx="667067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"/>
              <a:t>AORTIC </a:t>
            </a:r>
            <a:r>
              <a:rPr dirty="0" sz="4400"/>
              <a:t>ARCH</a:t>
            </a:r>
            <a:r>
              <a:rPr dirty="0" sz="4400" spc="-515"/>
              <a:t> </a:t>
            </a:r>
            <a:r>
              <a:rPr dirty="0" sz="4400" spc="-65"/>
              <a:t>ANATOMY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324100" y="1600200"/>
            <a:ext cx="4495800" cy="449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9600" y="5676900"/>
            <a:ext cx="1447800" cy="43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90600" y="6044819"/>
            <a:ext cx="1346200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spc="-5" b="1">
                <a:solidFill>
                  <a:srgbClr val="FFFFFF"/>
                </a:solidFill>
                <a:latin typeface="Times New Roman"/>
                <a:cs typeface="Times New Roman"/>
              </a:rPr>
              <a:t>KKUH</a:t>
            </a:r>
            <a:endParaRPr sz="3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990600"/>
            <a:ext cx="7924800" cy="535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19300" y="368300"/>
            <a:ext cx="51308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06600" y="250952"/>
            <a:ext cx="5142230" cy="50165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100" spc="5">
                <a:solidFill>
                  <a:srgbClr val="00FFCC"/>
                </a:solidFill>
              </a:rPr>
              <a:t>The </a:t>
            </a:r>
            <a:r>
              <a:rPr dirty="0" sz="3100" spc="0">
                <a:solidFill>
                  <a:srgbClr val="00FFCC"/>
                </a:solidFill>
              </a:rPr>
              <a:t>Aortic arch/great</a:t>
            </a:r>
            <a:r>
              <a:rPr dirty="0" sz="3100" spc="-200">
                <a:solidFill>
                  <a:srgbClr val="00FFCC"/>
                </a:solidFill>
              </a:rPr>
              <a:t> </a:t>
            </a:r>
            <a:r>
              <a:rPr dirty="0" sz="3100" spc="5">
                <a:solidFill>
                  <a:srgbClr val="00FFCC"/>
                </a:solidFill>
              </a:rPr>
              <a:t>vessels</a:t>
            </a:r>
            <a:endParaRPr sz="3100"/>
          </a:p>
        </p:txBody>
      </p:sp>
      <p:sp>
        <p:nvSpPr>
          <p:cNvPr id="5" name="object 5"/>
          <p:cNvSpPr txBox="1"/>
          <p:nvPr/>
        </p:nvSpPr>
        <p:spPr>
          <a:xfrm>
            <a:off x="495300" y="6350000"/>
            <a:ext cx="2319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FFFFFF"/>
                </a:solidFill>
                <a:latin typeface="Times New Roman"/>
                <a:cs typeface="Times New Roman"/>
              </a:rPr>
              <a:t>“Man’s </a:t>
            </a:r>
            <a:r>
              <a:rPr dirty="0" sz="1200" spc="-5">
                <a:solidFill>
                  <a:srgbClr val="FFFFFF"/>
                </a:solidFill>
                <a:latin typeface="Times New Roman"/>
                <a:cs typeface="Times New Roman"/>
              </a:rPr>
              <a:t>Anatomy </a:t>
            </a:r>
            <a:r>
              <a:rPr dirty="0" sz="120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dirty="0" sz="1200" spc="-20">
                <a:solidFill>
                  <a:srgbClr val="FFFFFF"/>
                </a:solidFill>
                <a:latin typeface="Times New Roman"/>
                <a:cs typeface="Times New Roman"/>
              </a:rPr>
              <a:t>Tobias </a:t>
            </a:r>
            <a:r>
              <a:rPr dirty="0" sz="120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dirty="0" sz="1200" spc="-1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Times New Roman"/>
                <a:cs typeface="Times New Roman"/>
              </a:rPr>
              <a:t>Arnold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57242" y="2621152"/>
            <a:ext cx="605790" cy="725170"/>
          </a:xfrm>
          <a:custGeom>
            <a:avLst/>
            <a:gdLst/>
            <a:ahLst/>
            <a:cxnLst/>
            <a:rect l="l" t="t" r="r" b="b"/>
            <a:pathLst>
              <a:path w="605789" h="725170">
                <a:moveTo>
                  <a:pt x="522935" y="0"/>
                </a:moveTo>
                <a:lnTo>
                  <a:pt x="0" y="105143"/>
                </a:lnTo>
                <a:lnTo>
                  <a:pt x="82600" y="516013"/>
                </a:lnTo>
                <a:lnTo>
                  <a:pt x="396646" y="724916"/>
                </a:lnTo>
                <a:lnTo>
                  <a:pt x="605548" y="410883"/>
                </a:lnTo>
                <a:lnTo>
                  <a:pt x="52293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57241" y="2621152"/>
            <a:ext cx="605790" cy="725170"/>
          </a:xfrm>
          <a:custGeom>
            <a:avLst/>
            <a:gdLst/>
            <a:ahLst/>
            <a:cxnLst/>
            <a:rect l="l" t="t" r="r" b="b"/>
            <a:pathLst>
              <a:path w="605789" h="725170">
                <a:moveTo>
                  <a:pt x="605540" y="410878"/>
                </a:moveTo>
                <a:lnTo>
                  <a:pt x="522936" y="0"/>
                </a:lnTo>
                <a:lnTo>
                  <a:pt x="0" y="105133"/>
                </a:lnTo>
                <a:lnTo>
                  <a:pt x="82604" y="516011"/>
                </a:lnTo>
                <a:lnTo>
                  <a:pt x="396639" y="724913"/>
                </a:lnTo>
                <a:lnTo>
                  <a:pt x="605540" y="410878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01475" y="2742501"/>
            <a:ext cx="678180" cy="696595"/>
          </a:xfrm>
          <a:custGeom>
            <a:avLst/>
            <a:gdLst/>
            <a:ahLst/>
            <a:cxnLst/>
            <a:rect l="l" t="t" r="r" b="b"/>
            <a:pathLst>
              <a:path w="678179" h="696595">
                <a:moveTo>
                  <a:pt x="269709" y="0"/>
                </a:moveTo>
                <a:lnTo>
                  <a:pt x="0" y="320776"/>
                </a:lnTo>
                <a:lnTo>
                  <a:pt x="32499" y="696544"/>
                </a:lnTo>
                <a:lnTo>
                  <a:pt x="408266" y="664044"/>
                </a:lnTo>
                <a:lnTo>
                  <a:pt x="677976" y="343268"/>
                </a:lnTo>
                <a:lnTo>
                  <a:pt x="26970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01473" y="2742501"/>
            <a:ext cx="678180" cy="696595"/>
          </a:xfrm>
          <a:custGeom>
            <a:avLst/>
            <a:gdLst/>
            <a:ahLst/>
            <a:cxnLst/>
            <a:rect l="l" t="t" r="r" b="b"/>
            <a:pathLst>
              <a:path w="678179" h="696595">
                <a:moveTo>
                  <a:pt x="408267" y="664050"/>
                </a:moveTo>
                <a:lnTo>
                  <a:pt x="677978" y="343268"/>
                </a:lnTo>
                <a:lnTo>
                  <a:pt x="269710" y="0"/>
                </a:lnTo>
                <a:lnTo>
                  <a:pt x="0" y="320781"/>
                </a:lnTo>
                <a:lnTo>
                  <a:pt x="32499" y="696549"/>
                </a:lnTo>
                <a:lnTo>
                  <a:pt x="408267" y="66405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53053" y="3047669"/>
            <a:ext cx="767715" cy="670560"/>
          </a:xfrm>
          <a:custGeom>
            <a:avLst/>
            <a:gdLst/>
            <a:ahLst/>
            <a:cxnLst/>
            <a:rect l="l" t="t" r="r" b="b"/>
            <a:pathLst>
              <a:path w="767714" h="670560">
                <a:moveTo>
                  <a:pt x="241985" y="0"/>
                </a:moveTo>
                <a:lnTo>
                  <a:pt x="0" y="387908"/>
                </a:lnTo>
                <a:lnTo>
                  <a:pt x="452551" y="670229"/>
                </a:lnTo>
                <a:lnTo>
                  <a:pt x="767499" y="597281"/>
                </a:lnTo>
                <a:lnTo>
                  <a:pt x="694537" y="282333"/>
                </a:lnTo>
                <a:lnTo>
                  <a:pt x="24198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353046" y="3047669"/>
            <a:ext cx="767715" cy="670560"/>
          </a:xfrm>
          <a:custGeom>
            <a:avLst/>
            <a:gdLst/>
            <a:ahLst/>
            <a:cxnLst/>
            <a:rect l="l" t="t" r="r" b="b"/>
            <a:pathLst>
              <a:path w="767714" h="670560">
                <a:moveTo>
                  <a:pt x="694550" y="282324"/>
                </a:moveTo>
                <a:lnTo>
                  <a:pt x="241992" y="0"/>
                </a:lnTo>
                <a:lnTo>
                  <a:pt x="0" y="387906"/>
                </a:lnTo>
                <a:lnTo>
                  <a:pt x="452557" y="670231"/>
                </a:lnTo>
                <a:lnTo>
                  <a:pt x="767506" y="597274"/>
                </a:lnTo>
                <a:lnTo>
                  <a:pt x="694550" y="282324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9600" y="546100"/>
            <a:ext cx="5397500" cy="673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854200" y="330200"/>
            <a:ext cx="543750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84400" algn="l"/>
              </a:tabLst>
            </a:pPr>
            <a:r>
              <a:rPr dirty="0" sz="5400" spc="-5" b="1">
                <a:solidFill>
                  <a:srgbClr val="E3E3FF"/>
                </a:solidFill>
                <a:latin typeface="Arial"/>
                <a:cs typeface="Arial"/>
              </a:rPr>
              <a:t>Aortic	aneurysm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92300" y="1600200"/>
            <a:ext cx="5067300" cy="525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79655" y="2181821"/>
            <a:ext cx="1117600" cy="681355"/>
          </a:xfrm>
          <a:custGeom>
            <a:avLst/>
            <a:gdLst/>
            <a:ahLst/>
            <a:cxnLst/>
            <a:rect l="l" t="t" r="r" b="b"/>
            <a:pathLst>
              <a:path w="1117600" h="681355">
                <a:moveTo>
                  <a:pt x="156552" y="181622"/>
                </a:moveTo>
                <a:lnTo>
                  <a:pt x="0" y="524763"/>
                </a:lnTo>
                <a:lnTo>
                  <a:pt x="343153" y="681316"/>
                </a:lnTo>
                <a:lnTo>
                  <a:pt x="296506" y="556387"/>
                </a:lnTo>
                <a:lnTo>
                  <a:pt x="965608" y="306539"/>
                </a:lnTo>
                <a:lnTo>
                  <a:pt x="203200" y="306539"/>
                </a:lnTo>
                <a:lnTo>
                  <a:pt x="156552" y="181622"/>
                </a:lnTo>
                <a:close/>
              </a:path>
              <a:path w="1117600" h="681355">
                <a:moveTo>
                  <a:pt x="1024140" y="0"/>
                </a:moveTo>
                <a:lnTo>
                  <a:pt x="203200" y="306539"/>
                </a:lnTo>
                <a:lnTo>
                  <a:pt x="965608" y="306539"/>
                </a:lnTo>
                <a:lnTo>
                  <a:pt x="1117434" y="249847"/>
                </a:lnTo>
                <a:lnTo>
                  <a:pt x="945857" y="171564"/>
                </a:lnTo>
                <a:lnTo>
                  <a:pt x="102414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79659" y="2181812"/>
            <a:ext cx="1117600" cy="681355"/>
          </a:xfrm>
          <a:custGeom>
            <a:avLst/>
            <a:gdLst/>
            <a:ahLst/>
            <a:cxnLst/>
            <a:rect l="l" t="t" r="r" b="b"/>
            <a:pathLst>
              <a:path w="1117600" h="681355">
                <a:moveTo>
                  <a:pt x="343145" y="681320"/>
                </a:moveTo>
                <a:lnTo>
                  <a:pt x="296497" y="556395"/>
                </a:lnTo>
                <a:lnTo>
                  <a:pt x="1117430" y="249849"/>
                </a:lnTo>
                <a:lnTo>
                  <a:pt x="945857" y="171572"/>
                </a:lnTo>
                <a:lnTo>
                  <a:pt x="1024133" y="0"/>
                </a:lnTo>
                <a:lnTo>
                  <a:pt x="203200" y="306546"/>
                </a:lnTo>
                <a:lnTo>
                  <a:pt x="156552" y="181621"/>
                </a:lnTo>
                <a:lnTo>
                  <a:pt x="0" y="524767"/>
                </a:lnTo>
                <a:lnTo>
                  <a:pt x="343145" y="68132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48400" y="1828800"/>
            <a:ext cx="2590800" cy="351155"/>
          </a:xfrm>
          <a:custGeom>
            <a:avLst/>
            <a:gdLst/>
            <a:ahLst/>
            <a:cxnLst/>
            <a:rect l="l" t="t" r="r" b="b"/>
            <a:pathLst>
              <a:path w="2590800" h="351155">
                <a:moveTo>
                  <a:pt x="0" y="0"/>
                </a:moveTo>
                <a:lnTo>
                  <a:pt x="2590800" y="0"/>
                </a:lnTo>
                <a:lnTo>
                  <a:pt x="2590800" y="350659"/>
                </a:lnTo>
                <a:lnTo>
                  <a:pt x="0" y="350659"/>
                </a:lnTo>
                <a:lnTo>
                  <a:pt x="0" y="0"/>
                </a:lnTo>
                <a:close/>
              </a:path>
            </a:pathLst>
          </a:custGeom>
          <a:solidFill>
            <a:srgbClr val="1616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86500" y="1905000"/>
            <a:ext cx="2019300" cy="215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248400" y="1841500"/>
            <a:ext cx="2590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Aortic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knob/knuckle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" y="838200"/>
            <a:ext cx="4673600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800" y="977900"/>
            <a:ext cx="5562600" cy="266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100" y="902208"/>
            <a:ext cx="5561965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10">
                <a:solidFill>
                  <a:srgbClr val="FFFFFF"/>
                </a:solidFill>
                <a:latin typeface="Times New Roman"/>
                <a:cs typeface="Times New Roman"/>
              </a:rPr>
              <a:t>Cardiomegaly </a:t>
            </a:r>
            <a:r>
              <a:rPr dirty="0" sz="1900" spc="-5">
                <a:solidFill>
                  <a:srgbClr val="FFFFFF"/>
                </a:solidFill>
                <a:latin typeface="Times New Roman"/>
                <a:cs typeface="Times New Roman"/>
              </a:rPr>
              <a:t>plus </a:t>
            </a:r>
            <a:r>
              <a:rPr dirty="0" sz="1900" spc="-10">
                <a:solidFill>
                  <a:srgbClr val="FFFFFF"/>
                </a:solidFill>
                <a:latin typeface="Times New Roman"/>
                <a:cs typeface="Times New Roman"/>
              </a:rPr>
              <a:t>early </a:t>
            </a:r>
            <a:r>
              <a:rPr dirty="0" sz="1900" spc="-5">
                <a:solidFill>
                  <a:srgbClr val="FFFFFF"/>
                </a:solidFill>
                <a:latin typeface="Times New Roman"/>
                <a:cs typeface="Times New Roman"/>
              </a:rPr>
              <a:t>Congestive Heart Failure</a:t>
            </a:r>
            <a:r>
              <a:rPr dirty="0" sz="19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Times New Roman"/>
                <a:cs typeface="Times New Roman"/>
              </a:rPr>
              <a:t>(CHF)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53100" y="835660"/>
            <a:ext cx="2586355" cy="2501900"/>
          </a:xfrm>
          <a:prstGeom prst="rect">
            <a:avLst/>
          </a:prstGeom>
        </p:spPr>
        <p:txBody>
          <a:bodyPr wrap="square" lIns="0" tIns="1041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Key:</a:t>
            </a:r>
            <a:endParaRPr sz="1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72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Inferior vena cava</a:t>
            </a:r>
            <a:r>
              <a:rPr dirty="0" sz="1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(IVC)</a:t>
            </a:r>
            <a:endParaRPr sz="1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82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Superior vena cava</a:t>
            </a:r>
            <a:r>
              <a:rPr dirty="0" sz="1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(SVC)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469265" algn="l"/>
              </a:tabLst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*3.	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Azygos vein</a:t>
            </a:r>
            <a:endParaRPr sz="1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820"/>
              </a:spcBef>
              <a:buAutoNum type="arabicPeriod" startAt="4"/>
              <a:tabLst>
                <a:tab pos="469265" algn="l"/>
                <a:tab pos="46990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Carina</a:t>
            </a:r>
            <a:endParaRPr sz="1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720"/>
              </a:spcBef>
              <a:buAutoNum type="arabicPeriod" startAt="4"/>
              <a:tabLst>
                <a:tab pos="469265" algn="l"/>
                <a:tab pos="469900" algn="l"/>
              </a:tabLst>
            </a:pP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Trachea</a:t>
            </a:r>
            <a:endParaRPr sz="1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720"/>
              </a:spcBef>
              <a:buAutoNum type="arabicPeriod" startAt="4"/>
              <a:tabLst>
                <a:tab pos="469265" algn="l"/>
                <a:tab pos="46990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Right main stem</a:t>
            </a:r>
            <a:r>
              <a:rPr dirty="0" sz="1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bronchus</a:t>
            </a:r>
            <a:endParaRPr sz="1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820"/>
              </a:spcBef>
              <a:buAutoNum type="arabicPeriod" startAt="4"/>
              <a:tabLst>
                <a:tab pos="469265" algn="l"/>
                <a:tab pos="46990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Prominent pulmonary</a:t>
            </a:r>
            <a:r>
              <a:rPr dirty="0" sz="14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vessels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8000" y="292100"/>
            <a:ext cx="290703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>
                <a:solidFill>
                  <a:srgbClr val="00FFCC"/>
                </a:solidFill>
                <a:latin typeface="Times New Roman"/>
                <a:cs typeface="Times New Roman"/>
              </a:rPr>
              <a:t>Heart and</a:t>
            </a:r>
            <a:r>
              <a:rPr dirty="0" sz="3200" spc="-120">
                <a:solidFill>
                  <a:srgbClr val="00FFCC"/>
                </a:solidFill>
                <a:latin typeface="Times New Roman"/>
                <a:cs typeface="Times New Roman"/>
              </a:rPr>
              <a:t> </a:t>
            </a:r>
            <a:r>
              <a:rPr dirty="0" sz="3200" spc="-55">
                <a:solidFill>
                  <a:srgbClr val="00FFCC"/>
                </a:solidFill>
                <a:latin typeface="Times New Roman"/>
                <a:cs typeface="Times New Roman"/>
              </a:rPr>
              <a:t>Vessels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14900" y="3594100"/>
            <a:ext cx="3838575" cy="115316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64135">
              <a:lnSpc>
                <a:spcPts val="1600"/>
              </a:lnSpc>
              <a:spcBef>
                <a:spcPts val="219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Any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all heart chambers may 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enlarge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when the  heart becomes diseased. Cardiomegaly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= a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big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heart.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39"/>
              </a:lnSpc>
              <a:spcBef>
                <a:spcPts val="68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400" spc="-15">
                <a:solidFill>
                  <a:srgbClr val="FFFFFF"/>
                </a:solidFill>
                <a:latin typeface="Times New Roman"/>
                <a:cs typeface="Times New Roman"/>
              </a:rPr>
              <a:t>patient’s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heart 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enlarges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due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number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4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diseases</a:t>
            </a:r>
            <a:endParaRPr sz="1400">
              <a:latin typeface="Times New Roman"/>
              <a:cs typeface="Times New Roman"/>
            </a:endParaRPr>
          </a:p>
          <a:p>
            <a:pPr marL="12700" marR="233045">
              <a:lnSpc>
                <a:spcPts val="1600"/>
              </a:lnSpc>
              <a:spcBef>
                <a:spcPts val="80"/>
              </a:spcBef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e.g. valve disease, high blood pressure, congestive  heart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failure.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4900" y="4889500"/>
            <a:ext cx="3852545" cy="125476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19"/>
              </a:spcBef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If the heart fails, the lung often become congested.  Early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the pulmonary vessels appear more  prominent as in this case.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More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advanced failure can  result in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condition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pulmonary edema which is  fluid flooding into the alveoli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the lungs causing the  patient marked shortness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400" spc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breath.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61820" y="2298407"/>
            <a:ext cx="1905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4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endParaRPr sz="1400">
              <a:latin typeface="Times New Roman"/>
              <a:cs typeface="Times New Roman"/>
            </a:endParaRPr>
          </a:p>
          <a:p>
            <a:pPr marL="88900">
              <a:lnSpc>
                <a:spcPts val="1440"/>
              </a:lnSpc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57019" y="2374607"/>
            <a:ext cx="1143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62020" y="2222207"/>
            <a:ext cx="3429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0665" algn="l"/>
              </a:tabLst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7	7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14596" y="2285996"/>
            <a:ext cx="228606" cy="1524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547620" y="2222207"/>
            <a:ext cx="1143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14596" y="2819396"/>
            <a:ext cx="228606" cy="152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471420" y="2755607"/>
            <a:ext cx="1143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90420" y="2908007"/>
            <a:ext cx="1143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52596" y="5029196"/>
            <a:ext cx="152406" cy="152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709420" y="4965407"/>
            <a:ext cx="1143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1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1200" y="660400"/>
            <a:ext cx="2946400" cy="35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89100" y="1155700"/>
            <a:ext cx="1003300" cy="35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2953385" cy="1038860"/>
          </a:xfrm>
          <a:prstGeom prst="rect"/>
        </p:spPr>
        <p:txBody>
          <a:bodyPr wrap="square" lIns="0" tIns="48260" rIns="0" bIns="0" rtlCol="0" vert="horz">
            <a:spAutoFit/>
          </a:bodyPr>
          <a:lstStyle/>
          <a:p>
            <a:pPr marL="977900" marR="5080" indent="-965200">
              <a:lnSpc>
                <a:spcPts val="3900"/>
              </a:lnSpc>
              <a:spcBef>
                <a:spcPts val="380"/>
              </a:spcBef>
            </a:pPr>
            <a:r>
              <a:rPr dirty="0" sz="3400">
                <a:solidFill>
                  <a:srgbClr val="00FFCC"/>
                </a:solidFill>
              </a:rPr>
              <a:t>Ca</a:t>
            </a:r>
            <a:r>
              <a:rPr dirty="0" sz="3400" spc="-5">
                <a:solidFill>
                  <a:srgbClr val="00FFCC"/>
                </a:solidFill>
              </a:rPr>
              <a:t>r</a:t>
            </a:r>
            <a:r>
              <a:rPr dirty="0" sz="3400">
                <a:solidFill>
                  <a:srgbClr val="00FFCC"/>
                </a:solidFill>
              </a:rPr>
              <a:t>dio</a:t>
            </a:r>
            <a:r>
              <a:rPr dirty="0" sz="3400" spc="-5">
                <a:solidFill>
                  <a:srgbClr val="00FFCC"/>
                </a:solidFill>
              </a:rPr>
              <a:t>-t</a:t>
            </a:r>
            <a:r>
              <a:rPr dirty="0" sz="3400">
                <a:solidFill>
                  <a:srgbClr val="00FFCC"/>
                </a:solidFill>
              </a:rPr>
              <a:t>ho</a:t>
            </a:r>
            <a:r>
              <a:rPr dirty="0" sz="3400" spc="-5">
                <a:solidFill>
                  <a:srgbClr val="00FFCC"/>
                </a:solidFill>
              </a:rPr>
              <a:t>r</a:t>
            </a:r>
            <a:r>
              <a:rPr dirty="0" sz="3400">
                <a:solidFill>
                  <a:srgbClr val="00FFCC"/>
                </a:solidFill>
              </a:rPr>
              <a:t>acic  Ratio</a:t>
            </a:r>
            <a:endParaRPr sz="3400"/>
          </a:p>
        </p:txBody>
      </p:sp>
      <p:sp>
        <p:nvSpPr>
          <p:cNvPr id="6" name="object 6"/>
          <p:cNvSpPr/>
          <p:nvPr/>
        </p:nvSpPr>
        <p:spPr>
          <a:xfrm>
            <a:off x="3205140" y="4953000"/>
            <a:ext cx="3801110" cy="0"/>
          </a:xfrm>
          <a:custGeom>
            <a:avLst/>
            <a:gdLst/>
            <a:ahLst/>
            <a:cxnLst/>
            <a:rect l="l" t="t" r="r" b="b"/>
            <a:pathLst>
              <a:path w="3801109" h="0">
                <a:moveTo>
                  <a:pt x="0" y="0"/>
                </a:moveTo>
                <a:lnTo>
                  <a:pt x="25400" y="0"/>
                </a:lnTo>
                <a:lnTo>
                  <a:pt x="3775121" y="0"/>
                </a:lnTo>
                <a:lnTo>
                  <a:pt x="3800521" y="0"/>
                </a:lnTo>
              </a:path>
            </a:pathLst>
          </a:custGeom>
          <a:ln w="50800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09892" y="4876546"/>
            <a:ext cx="153035" cy="153035"/>
          </a:xfrm>
          <a:custGeom>
            <a:avLst/>
            <a:gdLst/>
            <a:ahLst/>
            <a:cxnLst/>
            <a:rect l="l" t="t" r="r" b="b"/>
            <a:pathLst>
              <a:path w="153034" h="153035">
                <a:moveTo>
                  <a:pt x="0" y="0"/>
                </a:moveTo>
                <a:lnTo>
                  <a:pt x="0" y="152907"/>
                </a:lnTo>
                <a:lnTo>
                  <a:pt x="152907" y="76453"/>
                </a:lnTo>
                <a:lnTo>
                  <a:pt x="0" y="0"/>
                </a:lnTo>
                <a:close/>
              </a:path>
            </a:pathLst>
          </a:custGeom>
          <a:solidFill>
            <a:srgbClr val="CF0E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48000" y="4876546"/>
            <a:ext cx="153035" cy="153035"/>
          </a:xfrm>
          <a:custGeom>
            <a:avLst/>
            <a:gdLst/>
            <a:ahLst/>
            <a:cxnLst/>
            <a:rect l="l" t="t" r="r" b="b"/>
            <a:pathLst>
              <a:path w="153035" h="153035">
                <a:moveTo>
                  <a:pt x="152907" y="0"/>
                </a:moveTo>
                <a:lnTo>
                  <a:pt x="0" y="76453"/>
                </a:lnTo>
                <a:lnTo>
                  <a:pt x="152907" y="152907"/>
                </a:lnTo>
                <a:lnTo>
                  <a:pt x="152907" y="0"/>
                </a:lnTo>
                <a:close/>
              </a:path>
            </a:pathLst>
          </a:custGeom>
          <a:solidFill>
            <a:srgbClr val="CF0E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90540" y="6172200"/>
            <a:ext cx="7763509" cy="0"/>
          </a:xfrm>
          <a:custGeom>
            <a:avLst/>
            <a:gdLst/>
            <a:ahLst/>
            <a:cxnLst/>
            <a:rect l="l" t="t" r="r" b="b"/>
            <a:pathLst>
              <a:path w="7763509" h="0">
                <a:moveTo>
                  <a:pt x="0" y="0"/>
                </a:moveTo>
                <a:lnTo>
                  <a:pt x="25400" y="0"/>
                </a:lnTo>
                <a:lnTo>
                  <a:pt x="7737521" y="0"/>
                </a:lnTo>
                <a:lnTo>
                  <a:pt x="7762921" y="0"/>
                </a:lnTo>
              </a:path>
            </a:pathLst>
          </a:custGeom>
          <a:ln w="50800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457692" y="6095746"/>
            <a:ext cx="153035" cy="153035"/>
          </a:xfrm>
          <a:custGeom>
            <a:avLst/>
            <a:gdLst/>
            <a:ahLst/>
            <a:cxnLst/>
            <a:rect l="l" t="t" r="r" b="b"/>
            <a:pathLst>
              <a:path w="153034" h="153035">
                <a:moveTo>
                  <a:pt x="0" y="0"/>
                </a:moveTo>
                <a:lnTo>
                  <a:pt x="0" y="152907"/>
                </a:lnTo>
                <a:lnTo>
                  <a:pt x="152907" y="76453"/>
                </a:lnTo>
                <a:lnTo>
                  <a:pt x="0" y="0"/>
                </a:lnTo>
                <a:close/>
              </a:path>
            </a:pathLst>
          </a:custGeom>
          <a:solidFill>
            <a:srgbClr val="CF0E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3400" y="6095746"/>
            <a:ext cx="153035" cy="153035"/>
          </a:xfrm>
          <a:custGeom>
            <a:avLst/>
            <a:gdLst/>
            <a:ahLst/>
            <a:cxnLst/>
            <a:rect l="l" t="t" r="r" b="b"/>
            <a:pathLst>
              <a:path w="153034" h="153035">
                <a:moveTo>
                  <a:pt x="152908" y="0"/>
                </a:moveTo>
                <a:lnTo>
                  <a:pt x="0" y="76453"/>
                </a:lnTo>
                <a:lnTo>
                  <a:pt x="152908" y="152907"/>
                </a:lnTo>
                <a:lnTo>
                  <a:pt x="152908" y="0"/>
                </a:lnTo>
                <a:close/>
              </a:path>
            </a:pathLst>
          </a:custGeom>
          <a:solidFill>
            <a:srgbClr val="CF0E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095610" y="3758171"/>
            <a:ext cx="166751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>
                <a:solidFill>
                  <a:srgbClr val="F51555"/>
                </a:solidFill>
                <a:latin typeface="Arial"/>
                <a:cs typeface="Arial"/>
              </a:rPr>
              <a:t>50</a:t>
            </a:r>
            <a:r>
              <a:rPr dirty="0" sz="5000" spc="-5">
                <a:solidFill>
                  <a:srgbClr val="F51555"/>
                </a:solidFill>
                <a:latin typeface="Arial"/>
                <a:cs typeface="Arial"/>
              </a:rPr>
              <a:t>%</a:t>
            </a:r>
            <a:r>
              <a:rPr dirty="0" sz="5000">
                <a:solidFill>
                  <a:srgbClr val="F51555"/>
                </a:solidFill>
                <a:latin typeface="Arial"/>
                <a:cs typeface="Arial"/>
              </a:rPr>
              <a:t>&gt;</a:t>
            </a:r>
            <a:endParaRPr sz="5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18100" y="381000"/>
            <a:ext cx="2590800" cy="368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37100" y="736600"/>
            <a:ext cx="3327400" cy="368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368800" y="1092200"/>
            <a:ext cx="4051300" cy="431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318000" y="1447800"/>
            <a:ext cx="4165600" cy="368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57700" y="1803400"/>
            <a:ext cx="3898900" cy="3683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394200" y="2159000"/>
            <a:ext cx="4051300" cy="419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84700" y="2514600"/>
            <a:ext cx="3644900" cy="368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007100" y="2933700"/>
            <a:ext cx="787400" cy="368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43400" y="330200"/>
            <a:ext cx="4074795" cy="28803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algn="ctr" marL="12700" marR="5080" indent="-635">
              <a:lnSpc>
                <a:spcPts val="2800"/>
              </a:lnSpc>
              <a:spcBef>
                <a:spcPts val="260"/>
              </a:spcBef>
            </a:pP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One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easiest 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observations to make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is 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something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you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already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know: 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the cardio-thoracic ratio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which  is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widest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diameter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the  heart compared to the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widest 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internal diameter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the rib 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cage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7400" y="584200"/>
            <a:ext cx="2514600" cy="546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63900" y="419100"/>
            <a:ext cx="260413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Inspiration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495300" y="1600200"/>
            <a:ext cx="7842250" cy="3421379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55600" marR="274320" indent="-342900">
              <a:lnSpc>
                <a:spcPts val="3700"/>
              </a:lnSpc>
              <a:spcBef>
                <a:spcPts val="34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This greatly helps the radiologist to  determine if there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3200" spc="-5" b="1">
                <a:solidFill>
                  <a:srgbClr val="FFFF00"/>
                </a:solidFill>
                <a:latin typeface="Arial"/>
                <a:cs typeface="Arial"/>
              </a:rPr>
              <a:t>intrapulmonary  abnormalities.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ts val="3700"/>
              </a:lnSpc>
              <a:spcBef>
                <a:spcPts val="70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The diaphragm should be found </a:t>
            </a:r>
            <a:r>
              <a:rPr dirty="0" u="heavy"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at </a:t>
            </a:r>
            <a:r>
              <a:rPr dirty="0" u="heavy"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about the level of the</a:t>
            </a:r>
            <a:r>
              <a:rPr dirty="0" sz="3200" spc="-5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8th </a:t>
            </a:r>
            <a:r>
              <a:rPr dirty="0" u="heavy" sz="3200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- </a:t>
            </a: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10th </a:t>
            </a:r>
            <a:r>
              <a:rPr dirty="0" u="heavy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posterior rib or</a:t>
            </a:r>
            <a:r>
              <a:rPr dirty="0" sz="3200" spc="-5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5th </a:t>
            </a:r>
            <a:r>
              <a:rPr dirty="0" u="heavy" sz="3200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- </a:t>
            </a: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6th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heavy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anterior rib on </a:t>
            </a:r>
            <a:r>
              <a:rPr dirty="0" u="heavy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good</a:t>
            </a:r>
            <a:r>
              <a:rPr dirty="0" u="heavy" sz="32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inspiration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4900" y="419100"/>
            <a:ext cx="695960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86100" y="914400"/>
            <a:ext cx="2984500" cy="292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0200" rIns="0" bIns="0" rtlCol="0" vert="horz">
            <a:spAutoFit/>
          </a:bodyPr>
          <a:lstStyle/>
          <a:p>
            <a:pPr algn="ctr" marL="6985">
              <a:lnSpc>
                <a:spcPts val="4150"/>
              </a:lnSpc>
              <a:spcBef>
                <a:spcPts val="100"/>
              </a:spcBef>
            </a:pPr>
            <a:r>
              <a:rPr dirty="0" sz="3500" spc="-5"/>
              <a:t>Sometimes, CTR </a:t>
            </a:r>
            <a:r>
              <a:rPr dirty="0" sz="3500"/>
              <a:t>is </a:t>
            </a:r>
            <a:r>
              <a:rPr dirty="0" sz="3500" spc="-5"/>
              <a:t>more than</a:t>
            </a:r>
            <a:r>
              <a:rPr dirty="0" sz="3500" spc="-25"/>
              <a:t> </a:t>
            </a:r>
            <a:r>
              <a:rPr dirty="0" sz="3500"/>
              <a:t>50%</a:t>
            </a:r>
            <a:endParaRPr sz="3500"/>
          </a:p>
          <a:p>
            <a:pPr algn="ctr" marL="6985" marR="4445">
              <a:lnSpc>
                <a:spcPts val="3190"/>
              </a:lnSpc>
            </a:pPr>
            <a:r>
              <a:rPr dirty="0" sz="2700"/>
              <a:t>But </a:t>
            </a:r>
            <a:r>
              <a:rPr dirty="0" sz="2700" spc="-5"/>
              <a:t>Heart </a:t>
            </a:r>
            <a:r>
              <a:rPr dirty="0" sz="2700"/>
              <a:t>is</a:t>
            </a:r>
            <a:r>
              <a:rPr dirty="0" sz="2700" spc="-20"/>
              <a:t> </a:t>
            </a:r>
            <a:r>
              <a:rPr dirty="0" sz="2700" spc="-5"/>
              <a:t>Normal</a:t>
            </a:r>
            <a:endParaRPr sz="2700"/>
          </a:p>
        </p:txBody>
      </p:sp>
      <p:sp>
        <p:nvSpPr>
          <p:cNvPr id="5" name="object 5"/>
          <p:cNvSpPr txBox="1"/>
          <p:nvPr/>
        </p:nvSpPr>
        <p:spPr>
          <a:xfrm>
            <a:off x="1638300" y="2413000"/>
            <a:ext cx="5826760" cy="3637279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279400" marR="5080" indent="-266700">
              <a:lnSpc>
                <a:spcPts val="3500"/>
              </a:lnSpc>
              <a:spcBef>
                <a:spcPts val="500"/>
              </a:spcBef>
              <a:buClr>
                <a:srgbClr val="E3E3FF"/>
              </a:buClr>
              <a:buChar char="•"/>
              <a:tabLst>
                <a:tab pos="279400" algn="l"/>
              </a:tabLst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Extracardiac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causes of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cardiac  enlargement</a:t>
            </a:r>
            <a:endParaRPr sz="3200">
              <a:latin typeface="Arial"/>
              <a:cs typeface="Arial"/>
            </a:endParaRPr>
          </a:p>
          <a:p>
            <a:pPr marL="431800">
              <a:lnSpc>
                <a:spcPts val="3270"/>
              </a:lnSpc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–Portable AP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films</a:t>
            </a:r>
            <a:endParaRPr sz="3200">
              <a:latin typeface="Arial"/>
              <a:cs typeface="Arial"/>
            </a:endParaRPr>
          </a:p>
          <a:p>
            <a:pPr marL="431800">
              <a:lnSpc>
                <a:spcPts val="3500"/>
              </a:lnSpc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–Obesity</a:t>
            </a:r>
            <a:endParaRPr sz="3200">
              <a:latin typeface="Arial"/>
              <a:cs typeface="Arial"/>
            </a:endParaRPr>
          </a:p>
          <a:p>
            <a:pPr marL="431800">
              <a:lnSpc>
                <a:spcPts val="3550"/>
              </a:lnSpc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–Pregnant</a:t>
            </a:r>
            <a:endParaRPr sz="3200">
              <a:latin typeface="Arial"/>
              <a:cs typeface="Arial"/>
            </a:endParaRPr>
          </a:p>
          <a:p>
            <a:pPr marL="431800">
              <a:lnSpc>
                <a:spcPts val="3550"/>
              </a:lnSpc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–Ascites</a:t>
            </a:r>
            <a:endParaRPr sz="3200">
              <a:latin typeface="Arial"/>
              <a:cs typeface="Arial"/>
            </a:endParaRPr>
          </a:p>
          <a:p>
            <a:pPr marL="431800">
              <a:lnSpc>
                <a:spcPts val="3500"/>
              </a:lnSpc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–Straight back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syndrome</a:t>
            </a:r>
            <a:endParaRPr sz="3200">
              <a:latin typeface="Arial"/>
              <a:cs typeface="Arial"/>
            </a:endParaRPr>
          </a:p>
          <a:p>
            <a:pPr marL="431800">
              <a:lnSpc>
                <a:spcPts val="3670"/>
              </a:lnSpc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–Pectus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excavatum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92700" y="698500"/>
            <a:ext cx="3454400" cy="4787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5300" y="673100"/>
            <a:ext cx="4114800" cy="4813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72617" y="2845054"/>
            <a:ext cx="289560" cy="153035"/>
          </a:xfrm>
          <a:custGeom>
            <a:avLst/>
            <a:gdLst/>
            <a:ahLst/>
            <a:cxnLst/>
            <a:rect l="l" t="t" r="r" b="b"/>
            <a:pathLst>
              <a:path w="289559" h="153035">
                <a:moveTo>
                  <a:pt x="0" y="0"/>
                </a:moveTo>
                <a:lnTo>
                  <a:pt x="276361" y="146176"/>
                </a:lnTo>
                <a:lnTo>
                  <a:pt x="288991" y="152856"/>
                </a:lnTo>
              </a:path>
            </a:pathLst>
          </a:custGeom>
          <a:ln w="28574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43013" y="2957652"/>
            <a:ext cx="107314" cy="86995"/>
          </a:xfrm>
          <a:custGeom>
            <a:avLst/>
            <a:gdLst/>
            <a:ahLst/>
            <a:cxnLst/>
            <a:rect l="l" t="t" r="r" b="b"/>
            <a:pathLst>
              <a:path w="107315" h="86994">
                <a:moveTo>
                  <a:pt x="44678" y="0"/>
                </a:moveTo>
                <a:lnTo>
                  <a:pt x="0" y="84480"/>
                </a:lnTo>
                <a:lnTo>
                  <a:pt x="106819" y="86918"/>
                </a:lnTo>
                <a:lnTo>
                  <a:pt x="44678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88974" y="2302903"/>
            <a:ext cx="193675" cy="264160"/>
          </a:xfrm>
          <a:custGeom>
            <a:avLst/>
            <a:gdLst/>
            <a:ahLst/>
            <a:cxnLst/>
            <a:rect l="l" t="t" r="r" b="b"/>
            <a:pathLst>
              <a:path w="193675" h="264160">
                <a:moveTo>
                  <a:pt x="0" y="0"/>
                </a:moveTo>
                <a:lnTo>
                  <a:pt x="184983" y="252040"/>
                </a:lnTo>
                <a:lnTo>
                  <a:pt x="193437" y="263558"/>
                </a:lnTo>
              </a:path>
            </a:pathLst>
          </a:custGeom>
          <a:ln w="28574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46403" y="2541600"/>
            <a:ext cx="95250" cy="105410"/>
          </a:xfrm>
          <a:custGeom>
            <a:avLst/>
            <a:gdLst/>
            <a:ahLst/>
            <a:cxnLst/>
            <a:rect l="l" t="t" r="r" b="b"/>
            <a:pathLst>
              <a:path w="95250" h="105410">
                <a:moveTo>
                  <a:pt x="77038" y="0"/>
                </a:moveTo>
                <a:lnTo>
                  <a:pt x="0" y="56553"/>
                </a:lnTo>
                <a:lnTo>
                  <a:pt x="95072" y="105321"/>
                </a:lnTo>
                <a:lnTo>
                  <a:pt x="77038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57415" y="3511575"/>
            <a:ext cx="327025" cy="7620"/>
          </a:xfrm>
          <a:custGeom>
            <a:avLst/>
            <a:gdLst/>
            <a:ahLst/>
            <a:cxnLst/>
            <a:rect l="l" t="t" r="r" b="b"/>
            <a:pathLst>
              <a:path w="327025" h="7620">
                <a:moveTo>
                  <a:pt x="0" y="0"/>
                </a:moveTo>
                <a:lnTo>
                  <a:pt x="312562" y="6945"/>
                </a:lnTo>
                <a:lnTo>
                  <a:pt x="326846" y="7263"/>
                </a:lnTo>
              </a:path>
            </a:pathLst>
          </a:custGeom>
          <a:ln w="28574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87425" y="3471164"/>
            <a:ext cx="97155" cy="95885"/>
          </a:xfrm>
          <a:custGeom>
            <a:avLst/>
            <a:gdLst/>
            <a:ahLst/>
            <a:cxnLst/>
            <a:rect l="l" t="t" r="r" b="b"/>
            <a:pathLst>
              <a:path w="97154" h="95885">
                <a:moveTo>
                  <a:pt x="2133" y="0"/>
                </a:moveTo>
                <a:lnTo>
                  <a:pt x="0" y="95542"/>
                </a:lnTo>
                <a:lnTo>
                  <a:pt x="96608" y="49885"/>
                </a:lnTo>
                <a:lnTo>
                  <a:pt x="2133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73075" y="3884612"/>
            <a:ext cx="1959610" cy="0"/>
          </a:xfrm>
          <a:custGeom>
            <a:avLst/>
            <a:gdLst/>
            <a:ahLst/>
            <a:cxnLst/>
            <a:rect l="l" t="t" r="r" b="b"/>
            <a:pathLst>
              <a:path w="1959610" h="0">
                <a:moveTo>
                  <a:pt x="0" y="0"/>
                </a:moveTo>
                <a:lnTo>
                  <a:pt x="14287" y="0"/>
                </a:lnTo>
                <a:lnTo>
                  <a:pt x="1945115" y="0"/>
                </a:lnTo>
                <a:lnTo>
                  <a:pt x="1959402" y="0"/>
                </a:lnTo>
              </a:path>
            </a:pathLst>
          </a:custGeom>
          <a:ln w="28575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36707" y="3836822"/>
            <a:ext cx="95885" cy="9588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0" y="0"/>
                </a:moveTo>
                <a:lnTo>
                  <a:pt x="0" y="95567"/>
                </a:lnTo>
                <a:lnTo>
                  <a:pt x="95567" y="47790"/>
                </a:lnTo>
                <a:lnTo>
                  <a:pt x="0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73275" y="3836822"/>
            <a:ext cx="95885" cy="9588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95567" y="0"/>
                </a:moveTo>
                <a:lnTo>
                  <a:pt x="0" y="47790"/>
                </a:lnTo>
                <a:lnTo>
                  <a:pt x="95567" y="95567"/>
                </a:lnTo>
                <a:lnTo>
                  <a:pt x="95567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709545" y="3412858"/>
            <a:ext cx="814069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E82269"/>
                </a:solidFill>
                <a:latin typeface="Arial"/>
                <a:cs typeface="Arial"/>
              </a:rPr>
              <a:t>50</a:t>
            </a:r>
            <a:r>
              <a:rPr dirty="0" sz="2400" spc="-5">
                <a:solidFill>
                  <a:srgbClr val="E82269"/>
                </a:solidFill>
                <a:latin typeface="Arial"/>
                <a:cs typeface="Arial"/>
              </a:rPr>
              <a:t>%</a:t>
            </a:r>
            <a:r>
              <a:rPr dirty="0" sz="2400">
                <a:solidFill>
                  <a:srgbClr val="E82269"/>
                </a:solidFill>
                <a:latin typeface="Arial"/>
                <a:cs typeface="Arial"/>
              </a:rPr>
              <a:t>&lt;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2600" y="5588000"/>
            <a:ext cx="7939405" cy="64516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algn="ctr" marL="12700" marR="5080" indent="1905">
              <a:lnSpc>
                <a:spcPts val="1600"/>
              </a:lnSpc>
              <a:spcBef>
                <a:spcPts val="220"/>
              </a:spcBef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Here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is a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heart that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larger than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50% of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the cardiothoracic ratio,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but it is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still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normal heart. This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is  because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there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is an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extracardiac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cause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for the apparent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cardiomegaly.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On the lateral film, the arrows 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point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to the inward displacement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lower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sternum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in a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pectus excavatum</a:t>
            </a:r>
            <a:r>
              <a:rPr dirty="0" sz="14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deformity.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2500" y="2959100"/>
            <a:ext cx="6967220" cy="1348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9400" indent="-266700">
              <a:lnSpc>
                <a:spcPts val="3310"/>
              </a:lnSpc>
              <a:spcBef>
                <a:spcPts val="100"/>
              </a:spcBef>
              <a:buClr>
                <a:srgbClr val="E3E3FF"/>
              </a:buClr>
              <a:buChar char="•"/>
              <a:tabLst>
                <a:tab pos="279400" algn="l"/>
              </a:tabLst>
            </a:pPr>
            <a:r>
              <a:rPr dirty="0" sz="3100" spc="-5">
                <a:solidFill>
                  <a:srgbClr val="FFFFFF"/>
                </a:solidFill>
                <a:latin typeface="Arial"/>
                <a:cs typeface="Arial"/>
              </a:rPr>
              <a:t>Obstruction to outflow </a:t>
            </a:r>
            <a:r>
              <a:rPr dirty="0" sz="31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31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3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Arial"/>
                <a:cs typeface="Arial"/>
              </a:rPr>
              <a:t>ventricles</a:t>
            </a:r>
            <a:endParaRPr sz="3100">
              <a:latin typeface="Arial"/>
              <a:cs typeface="Arial"/>
            </a:endParaRPr>
          </a:p>
          <a:p>
            <a:pPr marL="431800">
              <a:lnSpc>
                <a:spcPts val="2830"/>
              </a:lnSpc>
            </a:pP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–Ventricular</a:t>
            </a:r>
            <a:r>
              <a:rPr dirty="0" sz="2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Arial"/>
                <a:cs typeface="Arial"/>
              </a:rPr>
              <a:t>hypertrophy</a:t>
            </a:r>
            <a:endParaRPr sz="2700">
              <a:latin typeface="Arial"/>
              <a:cs typeface="Arial"/>
            </a:endParaRPr>
          </a:p>
          <a:p>
            <a:pPr marL="279400" indent="-266700">
              <a:lnSpc>
                <a:spcPct val="100000"/>
              </a:lnSpc>
              <a:spcBef>
                <a:spcPts val="560"/>
              </a:spcBef>
              <a:buClr>
                <a:srgbClr val="E3E3FF"/>
              </a:buClr>
              <a:buChar char="•"/>
              <a:tabLst>
                <a:tab pos="279400" algn="l"/>
              </a:tabLst>
            </a:pPr>
            <a:r>
              <a:rPr dirty="0" sz="3100" spc="-5">
                <a:solidFill>
                  <a:srgbClr val="FFFFFF"/>
                </a:solidFill>
                <a:latin typeface="Arial"/>
                <a:cs typeface="Arial"/>
              </a:rPr>
              <a:t>Must </a:t>
            </a:r>
            <a:r>
              <a:rPr dirty="0" sz="3100">
                <a:solidFill>
                  <a:srgbClr val="FFFFFF"/>
                </a:solidFill>
                <a:latin typeface="Arial"/>
                <a:cs typeface="Arial"/>
              </a:rPr>
              <a:t>look at </a:t>
            </a:r>
            <a:r>
              <a:rPr dirty="0" sz="3100" spc="-5">
                <a:solidFill>
                  <a:srgbClr val="FFFFFF"/>
                </a:solidFill>
                <a:latin typeface="Arial"/>
                <a:cs typeface="Arial"/>
              </a:rPr>
              <a:t>cardiac</a:t>
            </a:r>
            <a:r>
              <a:rPr dirty="0" sz="31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Arial"/>
                <a:cs typeface="Arial"/>
              </a:rPr>
              <a:t>contours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06500" y="431800"/>
            <a:ext cx="673100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21000" y="927100"/>
            <a:ext cx="3327400" cy="292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2900" rIns="0" bIns="0" rtlCol="0" vert="horz">
            <a:spAutoFit/>
          </a:bodyPr>
          <a:lstStyle/>
          <a:p>
            <a:pPr algn="ctr">
              <a:lnSpc>
                <a:spcPts val="4150"/>
              </a:lnSpc>
              <a:spcBef>
                <a:spcPts val="100"/>
              </a:spcBef>
            </a:pPr>
            <a:r>
              <a:rPr dirty="0" sz="3500" spc="-5"/>
              <a:t>Sometimes, CTR </a:t>
            </a:r>
            <a:r>
              <a:rPr dirty="0" sz="3500"/>
              <a:t>is less </a:t>
            </a:r>
            <a:r>
              <a:rPr dirty="0" sz="3500" spc="-5"/>
              <a:t>than</a:t>
            </a:r>
            <a:r>
              <a:rPr dirty="0" sz="3500" spc="-45"/>
              <a:t> </a:t>
            </a:r>
            <a:r>
              <a:rPr dirty="0" sz="3500"/>
              <a:t>50%</a:t>
            </a:r>
            <a:endParaRPr sz="3500"/>
          </a:p>
          <a:p>
            <a:pPr algn="ctr" marL="7620">
              <a:lnSpc>
                <a:spcPts val="3190"/>
              </a:lnSpc>
            </a:pPr>
            <a:r>
              <a:rPr dirty="0" sz="2700"/>
              <a:t>But </a:t>
            </a:r>
            <a:r>
              <a:rPr dirty="0" sz="2700" spc="-5"/>
              <a:t>Heart </a:t>
            </a:r>
            <a:r>
              <a:rPr dirty="0" sz="2700"/>
              <a:t>is</a:t>
            </a:r>
            <a:r>
              <a:rPr dirty="0" sz="2700" spc="-165"/>
              <a:t> </a:t>
            </a:r>
            <a:r>
              <a:rPr dirty="0" sz="2700" spc="-5"/>
              <a:t>Abnormal</a:t>
            </a:r>
            <a:endParaRPr sz="270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6900" y="355600"/>
            <a:ext cx="7975600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9050">
              <a:lnSpc>
                <a:spcPct val="100000"/>
              </a:lnSpc>
              <a:spcBef>
                <a:spcPts val="125"/>
              </a:spcBef>
            </a:pPr>
            <a:r>
              <a:rPr dirty="0" spc="5"/>
              <a:t>Anatomy on Normal Chest</a:t>
            </a:r>
            <a:r>
              <a:rPr dirty="0" spc="-55"/>
              <a:t> </a:t>
            </a:r>
            <a:r>
              <a:rPr dirty="0" spc="5"/>
              <a:t>X-Ray</a:t>
            </a:r>
          </a:p>
        </p:txBody>
      </p:sp>
      <p:sp>
        <p:nvSpPr>
          <p:cNvPr id="4" name="object 4"/>
          <p:cNvSpPr/>
          <p:nvPr/>
        </p:nvSpPr>
        <p:spPr>
          <a:xfrm>
            <a:off x="88900" y="914400"/>
            <a:ext cx="9055100" cy="563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81100" y="1079500"/>
            <a:ext cx="59582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Heart borders and chambers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the heart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dirty="0" sz="1800" spc="-85">
                <a:solidFill>
                  <a:srgbClr val="FFFFFF"/>
                </a:solidFill>
                <a:latin typeface="Times New Roman"/>
                <a:cs typeface="Times New Roman"/>
              </a:rPr>
              <a:t>PA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and lateral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views.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5300" y="2120900"/>
            <a:ext cx="2349500" cy="43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3400" y="2070100"/>
            <a:ext cx="22453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Ascending</a:t>
            </a:r>
            <a:r>
              <a:rPr dirty="0" sz="2400" spc="-204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Aorta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0200" y="3314700"/>
            <a:ext cx="2705100" cy="43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8800" y="3670300"/>
            <a:ext cx="2247900" cy="431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55600" y="3263900"/>
            <a:ext cx="2584450" cy="7467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228600" marR="5080" indent="-215900">
              <a:lnSpc>
                <a:spcPts val="2800"/>
              </a:lnSpc>
              <a:spcBef>
                <a:spcPts val="260"/>
              </a:spcBef>
            </a:pP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“Double density”</a:t>
            </a:r>
            <a:r>
              <a:rPr dirty="0" sz="2400" spc="-3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of  LA</a:t>
            </a:r>
            <a:r>
              <a:rPr dirty="0" sz="2400" spc="-150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enlargement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2000" y="4610100"/>
            <a:ext cx="1739900" cy="431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74700" y="4559300"/>
            <a:ext cx="1668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Right</a:t>
            </a:r>
            <a:r>
              <a:rPr dirty="0" sz="2400" spc="-7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atrium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58000" y="4876800"/>
            <a:ext cx="1841500" cy="368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08700" y="3733800"/>
            <a:ext cx="2514600" cy="368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816600" y="2882900"/>
            <a:ext cx="2286000" cy="431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502400" y="3251200"/>
            <a:ext cx="914400" cy="419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829300" y="2832100"/>
            <a:ext cx="2711450" cy="12420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711200" marR="521970" indent="-698500">
              <a:lnSpc>
                <a:spcPts val="2800"/>
              </a:lnSpc>
              <a:spcBef>
                <a:spcPts val="260"/>
              </a:spcBef>
            </a:pP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Main</a:t>
            </a:r>
            <a:r>
              <a:rPr dirty="0" sz="2400" spc="-5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pulmonary  artery</a:t>
            </a:r>
            <a:endParaRPr sz="2400">
              <a:latin typeface="Arial"/>
              <a:cs typeface="Arial"/>
            </a:endParaRPr>
          </a:p>
          <a:p>
            <a:pPr marL="292100">
              <a:lnSpc>
                <a:spcPct val="100000"/>
              </a:lnSpc>
              <a:spcBef>
                <a:spcPts val="940"/>
              </a:spcBef>
            </a:pP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Indentation for</a:t>
            </a:r>
            <a:r>
              <a:rPr dirty="0" sz="2400" spc="-50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LA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61000" y="1739900"/>
            <a:ext cx="1663700" cy="368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499100" y="1689100"/>
            <a:ext cx="15506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Aortic</a:t>
            </a:r>
            <a:r>
              <a:rPr dirty="0" sz="2400" spc="-7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knob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7800" y="482600"/>
            <a:ext cx="4711700" cy="482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3200" y="381000"/>
            <a:ext cx="4622800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2500" algn="l"/>
              </a:tabLst>
            </a:pPr>
            <a:r>
              <a:rPr dirty="0" sz="3700" spc="-5">
                <a:solidFill>
                  <a:srgbClr val="00FFCC"/>
                </a:solidFill>
              </a:rPr>
              <a:t>The	Cardiac</a:t>
            </a:r>
            <a:r>
              <a:rPr dirty="0" sz="3700" spc="-45">
                <a:solidFill>
                  <a:srgbClr val="00FFCC"/>
                </a:solidFill>
              </a:rPr>
              <a:t> </a:t>
            </a:r>
            <a:r>
              <a:rPr dirty="0" sz="3700" spc="-5">
                <a:solidFill>
                  <a:srgbClr val="00FFCC"/>
                </a:solidFill>
              </a:rPr>
              <a:t>Contours</a:t>
            </a:r>
            <a:endParaRPr sz="3700"/>
          </a:p>
        </p:txBody>
      </p:sp>
      <p:sp>
        <p:nvSpPr>
          <p:cNvPr id="19" name="object 19"/>
          <p:cNvSpPr txBox="1"/>
          <p:nvPr/>
        </p:nvSpPr>
        <p:spPr>
          <a:xfrm>
            <a:off x="2349500" y="4826000"/>
            <a:ext cx="6275070" cy="1473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Left</a:t>
            </a:r>
            <a:r>
              <a:rPr dirty="0" sz="2400" spc="-5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ventricle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Times New Roman"/>
              <a:cs typeface="Times New Roman"/>
            </a:endParaRPr>
          </a:p>
          <a:p>
            <a:pPr marL="464184" marR="1848485" indent="-452120">
              <a:lnSpc>
                <a:spcPct val="112500"/>
              </a:lnSpc>
            </a:pP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There are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7 </a:t>
            </a: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contours to the heart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in </a:t>
            </a: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the  frontal projection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in </a:t>
            </a: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this</a:t>
            </a:r>
            <a:r>
              <a:rPr dirty="0" sz="2000" spc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system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5300" y="2120900"/>
            <a:ext cx="2349500" cy="43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3400" y="2070100"/>
            <a:ext cx="22453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Ascending</a:t>
            </a:r>
            <a:r>
              <a:rPr dirty="0" sz="2400" spc="-204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Aorta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0200" y="3314700"/>
            <a:ext cx="2705100" cy="43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8800" y="3670300"/>
            <a:ext cx="2247900" cy="431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55600" y="3263900"/>
            <a:ext cx="2584450" cy="7467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228600" marR="5080" indent="-215900">
              <a:lnSpc>
                <a:spcPts val="2800"/>
              </a:lnSpc>
              <a:spcBef>
                <a:spcPts val="260"/>
              </a:spcBef>
            </a:pP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“Double density”</a:t>
            </a:r>
            <a:r>
              <a:rPr dirty="0" sz="2400" spc="-3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of  LA</a:t>
            </a:r>
            <a:r>
              <a:rPr dirty="0" sz="2400" spc="-150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enlargement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2000" y="4610100"/>
            <a:ext cx="1739900" cy="431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74700" y="4559300"/>
            <a:ext cx="1668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C0C0C0"/>
                </a:solidFill>
                <a:latin typeface="Arial"/>
                <a:cs typeface="Arial"/>
              </a:rPr>
              <a:t>Right</a:t>
            </a:r>
            <a:r>
              <a:rPr dirty="0" sz="2400" spc="-75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C0C0C0"/>
                </a:solidFill>
                <a:latin typeface="Arial"/>
                <a:cs typeface="Arial"/>
              </a:rPr>
              <a:t>atrium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58000" y="4876800"/>
            <a:ext cx="1841500" cy="368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08700" y="3733800"/>
            <a:ext cx="2514600" cy="368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27700" y="2882900"/>
            <a:ext cx="2286000" cy="431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13500" y="3251200"/>
            <a:ext cx="914400" cy="419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740400" y="2832100"/>
            <a:ext cx="2800350" cy="12420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711200" marR="610870" indent="-698500">
              <a:lnSpc>
                <a:spcPts val="2800"/>
              </a:lnSpc>
              <a:spcBef>
                <a:spcPts val="260"/>
              </a:spcBef>
            </a:pP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Main</a:t>
            </a:r>
            <a:r>
              <a:rPr dirty="0" sz="2400" spc="-5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pulmonary  artery</a:t>
            </a:r>
            <a:endParaRPr sz="2400">
              <a:latin typeface="Arial"/>
              <a:cs typeface="Arial"/>
            </a:endParaRPr>
          </a:p>
          <a:p>
            <a:pPr marL="381000">
              <a:lnSpc>
                <a:spcPct val="100000"/>
              </a:lnSpc>
              <a:spcBef>
                <a:spcPts val="940"/>
              </a:spcBef>
            </a:pP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Indentation for</a:t>
            </a:r>
            <a:r>
              <a:rPr dirty="0" sz="2400" spc="-50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LA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61000" y="1739900"/>
            <a:ext cx="1663700" cy="368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499100" y="1689100"/>
            <a:ext cx="15506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E3E3FF"/>
                </a:solidFill>
                <a:latin typeface="Arial"/>
                <a:cs typeface="Arial"/>
              </a:rPr>
              <a:t>Aortic</a:t>
            </a:r>
            <a:r>
              <a:rPr dirty="0" sz="2400" spc="-7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E3E3FF"/>
                </a:solidFill>
                <a:latin typeface="Arial"/>
                <a:cs typeface="Arial"/>
              </a:rPr>
              <a:t>knob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7800" y="482600"/>
            <a:ext cx="4711700" cy="482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3200" y="381000"/>
            <a:ext cx="4622800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2500" algn="l"/>
              </a:tabLst>
            </a:pPr>
            <a:r>
              <a:rPr dirty="0" sz="3700" spc="-5">
                <a:solidFill>
                  <a:srgbClr val="00FFCC"/>
                </a:solidFill>
              </a:rPr>
              <a:t>The	Cardiac</a:t>
            </a:r>
            <a:r>
              <a:rPr dirty="0" sz="3700" spc="-45">
                <a:solidFill>
                  <a:srgbClr val="00FFCC"/>
                </a:solidFill>
              </a:rPr>
              <a:t> </a:t>
            </a:r>
            <a:r>
              <a:rPr dirty="0" sz="3700" spc="-5">
                <a:solidFill>
                  <a:srgbClr val="00FFCC"/>
                </a:solidFill>
              </a:rPr>
              <a:t>Contours</a:t>
            </a:r>
            <a:endParaRPr sz="3700"/>
          </a:p>
        </p:txBody>
      </p:sp>
      <p:sp>
        <p:nvSpPr>
          <p:cNvPr id="19" name="object 19"/>
          <p:cNvSpPr txBox="1"/>
          <p:nvPr/>
        </p:nvSpPr>
        <p:spPr>
          <a:xfrm>
            <a:off x="2311400" y="4826000"/>
            <a:ext cx="6313170" cy="1473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C0C0C0"/>
                </a:solidFill>
                <a:latin typeface="Arial"/>
                <a:cs typeface="Arial"/>
              </a:rPr>
              <a:t>Left</a:t>
            </a:r>
            <a:r>
              <a:rPr dirty="0" sz="2400" spc="-55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C0C0C0"/>
                </a:solidFill>
                <a:latin typeface="Arial"/>
                <a:cs typeface="Arial"/>
              </a:rPr>
              <a:t>ventricle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Times New Roman"/>
              <a:cs typeface="Times New Roman"/>
            </a:endParaRPr>
          </a:p>
          <a:p>
            <a:pPr marL="990600" marR="1816735" indent="-977900">
              <a:lnSpc>
                <a:spcPct val="112500"/>
              </a:lnSpc>
            </a:pP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But only </a:t>
            </a: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the top five are really important 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in </a:t>
            </a: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making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a</a:t>
            </a:r>
            <a:r>
              <a:rPr dirty="0" sz="2000" spc="-1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diagnosis.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00100" y="1739900"/>
            <a:ext cx="14859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87400" y="2032000"/>
            <a:ext cx="2413000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00100" y="2324100"/>
            <a:ext cx="1828800" cy="368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87400" y="2616200"/>
            <a:ext cx="2209800" cy="381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12800" y="1701800"/>
            <a:ext cx="2313305" cy="1206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5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Low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density,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ts val="2300"/>
              </a:lnSpc>
              <a:spcBef>
                <a:spcPts val="11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almost straight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edge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represents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size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24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ascending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aorta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12965" y="3221916"/>
            <a:ext cx="349250" cy="59690"/>
          </a:xfrm>
          <a:custGeom>
            <a:avLst/>
            <a:gdLst/>
            <a:ahLst/>
            <a:cxnLst/>
            <a:rect l="l" t="t" r="r" b="b"/>
            <a:pathLst>
              <a:path w="349250" h="59689">
                <a:moveTo>
                  <a:pt x="0" y="0"/>
                </a:moveTo>
                <a:lnTo>
                  <a:pt x="25037" y="4278"/>
                </a:lnTo>
                <a:lnTo>
                  <a:pt x="348965" y="59633"/>
                </a:lnTo>
              </a:path>
            </a:pathLst>
          </a:custGeom>
          <a:ln w="50799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8070" y="3145840"/>
            <a:ext cx="163830" cy="151130"/>
          </a:xfrm>
          <a:custGeom>
            <a:avLst/>
            <a:gdLst/>
            <a:ahLst/>
            <a:cxnLst/>
            <a:rect l="l" t="t" r="r" b="b"/>
            <a:pathLst>
              <a:path w="163829" h="151129">
                <a:moveTo>
                  <a:pt x="163601" y="0"/>
                </a:moveTo>
                <a:lnTo>
                  <a:pt x="0" y="49606"/>
                </a:lnTo>
                <a:lnTo>
                  <a:pt x="137845" y="150723"/>
                </a:lnTo>
                <a:lnTo>
                  <a:pt x="163601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68154" y="2681408"/>
            <a:ext cx="339090" cy="102870"/>
          </a:xfrm>
          <a:custGeom>
            <a:avLst/>
            <a:gdLst/>
            <a:ahLst/>
            <a:cxnLst/>
            <a:rect l="l" t="t" r="r" b="b"/>
            <a:pathLst>
              <a:path w="339089" h="102869">
                <a:moveTo>
                  <a:pt x="0" y="0"/>
                </a:moveTo>
                <a:lnTo>
                  <a:pt x="24315" y="7341"/>
                </a:lnTo>
                <a:lnTo>
                  <a:pt x="338911" y="102331"/>
                </a:lnTo>
              </a:path>
            </a:pathLst>
          </a:custGeom>
          <a:ln w="50799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17721" y="2606992"/>
            <a:ext cx="168910" cy="146685"/>
          </a:xfrm>
          <a:custGeom>
            <a:avLst/>
            <a:gdLst/>
            <a:ahLst/>
            <a:cxnLst/>
            <a:rect l="l" t="t" r="r" b="b"/>
            <a:pathLst>
              <a:path w="168910" h="146685">
                <a:moveTo>
                  <a:pt x="168490" y="0"/>
                </a:moveTo>
                <a:lnTo>
                  <a:pt x="0" y="28994"/>
                </a:lnTo>
                <a:lnTo>
                  <a:pt x="124282" y="146380"/>
                </a:lnTo>
                <a:lnTo>
                  <a:pt x="168490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19231" y="2224283"/>
            <a:ext cx="344170" cy="85090"/>
          </a:xfrm>
          <a:custGeom>
            <a:avLst/>
            <a:gdLst/>
            <a:ahLst/>
            <a:cxnLst/>
            <a:rect l="l" t="t" r="r" b="b"/>
            <a:pathLst>
              <a:path w="344170" h="85089">
                <a:moveTo>
                  <a:pt x="0" y="0"/>
                </a:moveTo>
                <a:lnTo>
                  <a:pt x="24658" y="6093"/>
                </a:lnTo>
                <a:lnTo>
                  <a:pt x="343684" y="84933"/>
                </a:lnTo>
              </a:path>
            </a:pathLst>
          </a:custGeom>
          <a:ln w="50799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866680" y="2149043"/>
            <a:ext cx="167005" cy="148590"/>
          </a:xfrm>
          <a:custGeom>
            <a:avLst/>
            <a:gdLst/>
            <a:ahLst/>
            <a:cxnLst/>
            <a:rect l="l" t="t" r="r" b="b"/>
            <a:pathLst>
              <a:path w="167004" h="148589">
                <a:moveTo>
                  <a:pt x="166789" y="0"/>
                </a:moveTo>
                <a:lnTo>
                  <a:pt x="0" y="37541"/>
                </a:lnTo>
                <a:lnTo>
                  <a:pt x="130098" y="148450"/>
                </a:lnTo>
                <a:lnTo>
                  <a:pt x="166789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81000" y="749300"/>
            <a:ext cx="3543300" cy="57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19100" y="647700"/>
            <a:ext cx="3448050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FFCC"/>
                </a:solidFill>
              </a:rPr>
              <a:t>Ascending</a:t>
            </a:r>
            <a:r>
              <a:rPr dirty="0" sz="3700" spc="-280">
                <a:solidFill>
                  <a:srgbClr val="00FFCC"/>
                </a:solidFill>
              </a:rPr>
              <a:t> </a:t>
            </a:r>
            <a:r>
              <a:rPr dirty="0" sz="3700" spc="-5">
                <a:solidFill>
                  <a:srgbClr val="00FFCC"/>
                </a:solidFill>
              </a:rPr>
              <a:t>Aorta</a:t>
            </a:r>
            <a:endParaRPr sz="370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2200" y="952500"/>
            <a:ext cx="3683000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00" y="850900"/>
            <a:ext cx="3441700" cy="5346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6112" y="2043112"/>
            <a:ext cx="688340" cy="184150"/>
          </a:xfrm>
          <a:custGeom>
            <a:avLst/>
            <a:gdLst/>
            <a:ahLst/>
            <a:cxnLst/>
            <a:rect l="l" t="t" r="r" b="b"/>
            <a:pathLst>
              <a:path w="688340" h="184150">
                <a:moveTo>
                  <a:pt x="0" y="0"/>
                </a:moveTo>
                <a:lnTo>
                  <a:pt x="669472" y="178876"/>
                </a:lnTo>
                <a:lnTo>
                  <a:pt x="687877" y="183794"/>
                </a:lnTo>
              </a:path>
            </a:pathLst>
          </a:custGeom>
          <a:ln w="38100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2577" y="2169960"/>
            <a:ext cx="132080" cy="116205"/>
          </a:xfrm>
          <a:custGeom>
            <a:avLst/>
            <a:gdLst/>
            <a:ahLst/>
            <a:cxnLst/>
            <a:rect l="l" t="t" r="r" b="b"/>
            <a:pathLst>
              <a:path w="132080" h="116205">
                <a:moveTo>
                  <a:pt x="31013" y="0"/>
                </a:moveTo>
                <a:lnTo>
                  <a:pt x="0" y="116077"/>
                </a:lnTo>
                <a:lnTo>
                  <a:pt x="131572" y="89052"/>
                </a:lnTo>
                <a:lnTo>
                  <a:pt x="31013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84812" y="2133600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89" h="288289">
                <a:moveTo>
                  <a:pt x="0" y="0"/>
                </a:moveTo>
                <a:lnTo>
                  <a:pt x="274820" y="274820"/>
                </a:lnTo>
                <a:lnTo>
                  <a:pt x="288290" y="288290"/>
                </a:lnTo>
              </a:path>
            </a:pathLst>
          </a:custGeom>
          <a:ln w="38100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33618" y="2382405"/>
            <a:ext cx="127635" cy="127635"/>
          </a:xfrm>
          <a:custGeom>
            <a:avLst/>
            <a:gdLst/>
            <a:ahLst/>
            <a:cxnLst/>
            <a:rect l="l" t="t" r="r" b="b"/>
            <a:pathLst>
              <a:path w="127635" h="127635">
                <a:moveTo>
                  <a:pt x="84950" y="0"/>
                </a:moveTo>
                <a:lnTo>
                  <a:pt x="0" y="84950"/>
                </a:lnTo>
                <a:lnTo>
                  <a:pt x="127431" y="127431"/>
                </a:lnTo>
                <a:lnTo>
                  <a:pt x="84950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127625" y="3028950"/>
            <a:ext cx="288925" cy="0"/>
          </a:xfrm>
          <a:custGeom>
            <a:avLst/>
            <a:gdLst/>
            <a:ahLst/>
            <a:cxnLst/>
            <a:rect l="l" t="t" r="r" b="b"/>
            <a:pathLst>
              <a:path w="288925" h="0">
                <a:moveTo>
                  <a:pt x="0" y="0"/>
                </a:moveTo>
                <a:lnTo>
                  <a:pt x="269325" y="0"/>
                </a:lnTo>
                <a:lnTo>
                  <a:pt x="288375" y="0"/>
                </a:lnTo>
              </a:path>
            </a:pathLst>
          </a:custGeom>
          <a:ln w="38100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20233" y="296887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0"/>
                </a:moveTo>
                <a:lnTo>
                  <a:pt x="0" y="120142"/>
                </a:lnTo>
                <a:lnTo>
                  <a:pt x="120141" y="60071"/>
                </a:lnTo>
                <a:lnTo>
                  <a:pt x="0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254625" y="3763009"/>
            <a:ext cx="182245" cy="182245"/>
          </a:xfrm>
          <a:custGeom>
            <a:avLst/>
            <a:gdLst/>
            <a:ahLst/>
            <a:cxnLst/>
            <a:rect l="l" t="t" r="r" b="b"/>
            <a:pathLst>
              <a:path w="182245" h="182245">
                <a:moveTo>
                  <a:pt x="0" y="181928"/>
                </a:moveTo>
                <a:lnTo>
                  <a:pt x="168457" y="13470"/>
                </a:lnTo>
                <a:lnTo>
                  <a:pt x="181928" y="0"/>
                </a:lnTo>
              </a:path>
            </a:pathLst>
          </a:custGeom>
          <a:ln w="38100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97068" y="3675062"/>
            <a:ext cx="127635" cy="127635"/>
          </a:xfrm>
          <a:custGeom>
            <a:avLst/>
            <a:gdLst/>
            <a:ahLst/>
            <a:cxnLst/>
            <a:rect l="l" t="t" r="r" b="b"/>
            <a:pathLst>
              <a:path w="127635" h="127635">
                <a:moveTo>
                  <a:pt x="127431" y="0"/>
                </a:moveTo>
                <a:lnTo>
                  <a:pt x="0" y="42481"/>
                </a:lnTo>
                <a:lnTo>
                  <a:pt x="84950" y="127431"/>
                </a:lnTo>
                <a:lnTo>
                  <a:pt x="127431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71525" y="2937295"/>
            <a:ext cx="549910" cy="147320"/>
          </a:xfrm>
          <a:custGeom>
            <a:avLst/>
            <a:gdLst/>
            <a:ahLst/>
            <a:cxnLst/>
            <a:rect l="l" t="t" r="r" b="b"/>
            <a:pathLst>
              <a:path w="549910" h="147319">
                <a:moveTo>
                  <a:pt x="0" y="147216"/>
                </a:moveTo>
                <a:lnTo>
                  <a:pt x="531380" y="4927"/>
                </a:lnTo>
                <a:lnTo>
                  <a:pt x="549782" y="0"/>
                </a:lnTo>
              </a:path>
            </a:pathLst>
          </a:custGeom>
          <a:ln w="38099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09865" y="2878175"/>
            <a:ext cx="132080" cy="116205"/>
          </a:xfrm>
          <a:custGeom>
            <a:avLst/>
            <a:gdLst/>
            <a:ahLst/>
            <a:cxnLst/>
            <a:rect l="l" t="t" r="r" b="b"/>
            <a:pathLst>
              <a:path w="132080" h="116205">
                <a:moveTo>
                  <a:pt x="0" y="0"/>
                </a:moveTo>
                <a:lnTo>
                  <a:pt x="31064" y="116052"/>
                </a:lnTo>
                <a:lnTo>
                  <a:pt x="131584" y="26949"/>
                </a:lnTo>
                <a:lnTo>
                  <a:pt x="0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866900" y="4699000"/>
            <a:ext cx="91503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808000"/>
                </a:solidFill>
                <a:latin typeface="Arial"/>
                <a:cs typeface="Arial"/>
              </a:rPr>
              <a:t>Small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40500" y="4648200"/>
            <a:ext cx="164655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>
                <a:solidFill>
                  <a:srgbClr val="808000"/>
                </a:solidFill>
                <a:latin typeface="Arial"/>
                <a:cs typeface="Arial"/>
              </a:rPr>
              <a:t>Prominent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75250" y="5173662"/>
            <a:ext cx="463550" cy="0"/>
          </a:xfrm>
          <a:custGeom>
            <a:avLst/>
            <a:gdLst/>
            <a:ahLst/>
            <a:cxnLst/>
            <a:rect l="l" t="t" r="r" b="b"/>
            <a:pathLst>
              <a:path w="463550" h="0">
                <a:moveTo>
                  <a:pt x="0" y="0"/>
                </a:moveTo>
                <a:lnTo>
                  <a:pt x="443950" y="0"/>
                </a:lnTo>
                <a:lnTo>
                  <a:pt x="463000" y="0"/>
                </a:lnTo>
              </a:path>
            </a:pathLst>
          </a:custGeom>
          <a:ln w="381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642483" y="511359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0"/>
                </a:moveTo>
                <a:lnTo>
                  <a:pt x="0" y="120142"/>
                </a:lnTo>
                <a:lnTo>
                  <a:pt x="120141" y="60071"/>
                </a:lnTo>
                <a:lnTo>
                  <a:pt x="0" y="0"/>
                </a:lnTo>
                <a:close/>
              </a:path>
            </a:pathLst>
          </a:custGeom>
          <a:solidFill>
            <a:srgbClr val="E3E3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81000" y="749300"/>
            <a:ext cx="3543300" cy="57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19100" y="647700"/>
            <a:ext cx="3448050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FFCC"/>
                </a:solidFill>
              </a:rPr>
              <a:t>Ascending</a:t>
            </a:r>
            <a:r>
              <a:rPr dirty="0" sz="3700" spc="-280">
                <a:solidFill>
                  <a:srgbClr val="00FFCC"/>
                </a:solidFill>
              </a:rPr>
              <a:t> </a:t>
            </a:r>
            <a:r>
              <a:rPr dirty="0" sz="3700" spc="-5">
                <a:solidFill>
                  <a:srgbClr val="00FFCC"/>
                </a:solidFill>
              </a:rPr>
              <a:t>Aorta</a:t>
            </a:r>
            <a:endParaRPr sz="370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6700" y="292100"/>
            <a:ext cx="6108700" cy="633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06087" y="2035175"/>
            <a:ext cx="593090" cy="0"/>
          </a:xfrm>
          <a:custGeom>
            <a:avLst/>
            <a:gdLst/>
            <a:ahLst/>
            <a:cxnLst/>
            <a:rect l="l" t="t" r="r" b="b"/>
            <a:pathLst>
              <a:path w="593090" h="0">
                <a:moveTo>
                  <a:pt x="0" y="0"/>
                </a:moveTo>
                <a:lnTo>
                  <a:pt x="19049" y="0"/>
                </a:lnTo>
                <a:lnTo>
                  <a:pt x="573574" y="0"/>
                </a:lnTo>
                <a:lnTo>
                  <a:pt x="592624" y="0"/>
                </a:lnTo>
              </a:path>
            </a:pathLst>
          </a:custGeom>
          <a:ln w="38100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02945" y="197510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0"/>
                </a:moveTo>
                <a:lnTo>
                  <a:pt x="0" y="120142"/>
                </a:lnTo>
                <a:lnTo>
                  <a:pt x="120142" y="60071"/>
                </a:lnTo>
                <a:lnTo>
                  <a:pt x="0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81712" y="197510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120141" y="0"/>
                </a:moveTo>
                <a:lnTo>
                  <a:pt x="0" y="60071"/>
                </a:lnTo>
                <a:lnTo>
                  <a:pt x="120141" y="120142"/>
                </a:lnTo>
                <a:lnTo>
                  <a:pt x="120141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172200" y="1574800"/>
            <a:ext cx="7315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E82269"/>
                </a:solidFill>
                <a:latin typeface="Arial"/>
                <a:cs typeface="Arial"/>
              </a:rPr>
              <a:t>42</a:t>
            </a:r>
            <a:r>
              <a:rPr dirty="0" sz="2000" spc="-5">
                <a:solidFill>
                  <a:srgbClr val="E82269"/>
                </a:solidFill>
                <a:latin typeface="Arial"/>
                <a:cs typeface="Arial"/>
              </a:rPr>
              <a:t>mm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2600" y="1668356"/>
            <a:ext cx="3143250" cy="2266315"/>
          </a:xfrm>
          <a:prstGeom prst="rect">
            <a:avLst/>
          </a:prstGeom>
        </p:spPr>
        <p:txBody>
          <a:bodyPr wrap="square" lIns="0" tIns="210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Enlarged with:</a:t>
            </a:r>
            <a:endParaRPr sz="2800">
              <a:latin typeface="Arial"/>
              <a:cs typeface="Arial"/>
            </a:endParaRPr>
          </a:p>
          <a:p>
            <a:pPr marL="147955" indent="-135255">
              <a:lnSpc>
                <a:spcPct val="100000"/>
              </a:lnSpc>
              <a:spcBef>
                <a:spcPts val="1340"/>
              </a:spcBef>
              <a:buClr>
                <a:srgbClr val="E3E3FF"/>
              </a:buClr>
              <a:buSzPct val="50000"/>
              <a:buChar char="•"/>
              <a:tabLst>
                <a:tab pos="14859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Increased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pressure</a:t>
            </a:r>
            <a:endParaRPr sz="2400">
              <a:latin typeface="Arial"/>
              <a:cs typeface="Arial"/>
            </a:endParaRPr>
          </a:p>
          <a:p>
            <a:pPr marL="147955" indent="-135255">
              <a:lnSpc>
                <a:spcPct val="100000"/>
              </a:lnSpc>
              <a:spcBef>
                <a:spcPts val="1320"/>
              </a:spcBef>
              <a:buClr>
                <a:srgbClr val="E3E3FF"/>
              </a:buClr>
              <a:buSzPct val="50000"/>
              <a:buChar char="•"/>
              <a:tabLst>
                <a:tab pos="14859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Increased flow</a:t>
            </a:r>
            <a:endParaRPr sz="2400">
              <a:latin typeface="Arial"/>
              <a:cs typeface="Arial"/>
            </a:endParaRPr>
          </a:p>
          <a:p>
            <a:pPr marL="147955" indent="-135255">
              <a:lnSpc>
                <a:spcPct val="100000"/>
              </a:lnSpc>
              <a:spcBef>
                <a:spcPts val="1420"/>
              </a:spcBef>
              <a:buClr>
                <a:srgbClr val="E3E3FF"/>
              </a:buClr>
              <a:buSzPct val="50000"/>
              <a:buChar char="•"/>
              <a:tabLst>
                <a:tab pos="14859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Changes in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aortic</a:t>
            </a:r>
            <a:r>
              <a:rPr dirty="0" sz="24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wall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1800" y="482600"/>
            <a:ext cx="2552700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69900" y="381000"/>
            <a:ext cx="2454910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 spc="-5">
                <a:solidFill>
                  <a:srgbClr val="00FFCC"/>
                </a:solidFill>
              </a:rPr>
              <a:t>Aortic</a:t>
            </a:r>
            <a:r>
              <a:rPr dirty="0" sz="3700" spc="-80">
                <a:solidFill>
                  <a:srgbClr val="00FFCC"/>
                </a:solidFill>
              </a:rPr>
              <a:t> </a:t>
            </a:r>
            <a:r>
              <a:rPr dirty="0" sz="3700">
                <a:solidFill>
                  <a:srgbClr val="00FFCC"/>
                </a:solidFill>
              </a:rPr>
              <a:t>Knob</a:t>
            </a:r>
            <a:endParaRPr sz="370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72200" y="2971800"/>
            <a:ext cx="1714500" cy="40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134100" y="2844800"/>
            <a:ext cx="1742439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>
                <a:solidFill>
                  <a:srgbClr val="F51555"/>
                </a:solidFill>
                <a:latin typeface="Arial"/>
                <a:cs typeface="Arial"/>
              </a:rPr>
              <a:t>Important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20485" y="3903112"/>
            <a:ext cx="283210" cy="213360"/>
          </a:xfrm>
          <a:custGeom>
            <a:avLst/>
            <a:gdLst/>
            <a:ahLst/>
            <a:cxnLst/>
            <a:rect l="l" t="t" r="r" b="b"/>
            <a:pathLst>
              <a:path w="283210" h="213360">
                <a:moveTo>
                  <a:pt x="282601" y="0"/>
                </a:moveTo>
                <a:lnTo>
                  <a:pt x="262325" y="15298"/>
                </a:lnTo>
                <a:lnTo>
                  <a:pt x="0" y="213235"/>
                </a:lnTo>
              </a:path>
            </a:pathLst>
          </a:custGeom>
          <a:ln w="50800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60415" y="3808463"/>
            <a:ext cx="168275" cy="153670"/>
          </a:xfrm>
          <a:custGeom>
            <a:avLst/>
            <a:gdLst/>
            <a:ahLst/>
            <a:cxnLst/>
            <a:rect l="l" t="t" r="r" b="b"/>
            <a:pathLst>
              <a:path w="168275" h="153670">
                <a:moveTo>
                  <a:pt x="168109" y="0"/>
                </a:moveTo>
                <a:lnTo>
                  <a:pt x="0" y="31064"/>
                </a:lnTo>
                <a:lnTo>
                  <a:pt x="92100" y="153123"/>
                </a:lnTo>
                <a:lnTo>
                  <a:pt x="168109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60842" y="3597907"/>
            <a:ext cx="345440" cy="78105"/>
          </a:xfrm>
          <a:custGeom>
            <a:avLst/>
            <a:gdLst/>
            <a:ahLst/>
            <a:cxnLst/>
            <a:rect l="l" t="t" r="r" b="b"/>
            <a:pathLst>
              <a:path w="345439" h="78104">
                <a:moveTo>
                  <a:pt x="345397" y="0"/>
                </a:moveTo>
                <a:lnTo>
                  <a:pt x="320616" y="5572"/>
                </a:lnTo>
                <a:lnTo>
                  <a:pt x="0" y="77676"/>
                </a:lnTo>
              </a:path>
            </a:pathLst>
          </a:custGeom>
          <a:ln w="50800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93600" y="3522383"/>
            <a:ext cx="166370" cy="149225"/>
          </a:xfrm>
          <a:custGeom>
            <a:avLst/>
            <a:gdLst/>
            <a:ahLst/>
            <a:cxnLst/>
            <a:rect l="l" t="t" r="r" b="b"/>
            <a:pathLst>
              <a:path w="166370" h="149225">
                <a:moveTo>
                  <a:pt x="0" y="0"/>
                </a:moveTo>
                <a:lnTo>
                  <a:pt x="33540" y="149186"/>
                </a:lnTo>
                <a:lnTo>
                  <a:pt x="165950" y="41046"/>
                </a:lnTo>
                <a:lnTo>
                  <a:pt x="0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26558" y="3221880"/>
            <a:ext cx="353695" cy="23495"/>
          </a:xfrm>
          <a:custGeom>
            <a:avLst/>
            <a:gdLst/>
            <a:ahLst/>
            <a:cxnLst/>
            <a:rect l="l" t="t" r="r" b="b"/>
            <a:pathLst>
              <a:path w="353695" h="23494">
                <a:moveTo>
                  <a:pt x="353274" y="23024"/>
                </a:moveTo>
                <a:lnTo>
                  <a:pt x="327928" y="21372"/>
                </a:lnTo>
                <a:lnTo>
                  <a:pt x="0" y="0"/>
                </a:lnTo>
              </a:path>
            </a:pathLst>
          </a:custGeom>
          <a:ln w="50800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279085" y="3168891"/>
            <a:ext cx="158115" cy="153035"/>
          </a:xfrm>
          <a:custGeom>
            <a:avLst/>
            <a:gdLst/>
            <a:ahLst/>
            <a:cxnLst/>
            <a:rect l="l" t="t" r="r" b="b"/>
            <a:pathLst>
              <a:path w="158114" h="153035">
                <a:moveTo>
                  <a:pt x="9944" y="0"/>
                </a:moveTo>
                <a:lnTo>
                  <a:pt x="0" y="152577"/>
                </a:lnTo>
                <a:lnTo>
                  <a:pt x="157556" y="86233"/>
                </a:lnTo>
                <a:lnTo>
                  <a:pt x="9944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1500" y="914400"/>
            <a:ext cx="1092200" cy="48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1500" y="1397000"/>
            <a:ext cx="2349500" cy="571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33400" y="1879600"/>
            <a:ext cx="1397000" cy="571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71500" y="812800"/>
            <a:ext cx="2272030" cy="1554480"/>
          </a:xfrm>
          <a:prstGeom prst="rect"/>
        </p:spPr>
        <p:txBody>
          <a:bodyPr wrap="square" lIns="0" tIns="96520" rIns="0" bIns="0" rtlCol="0" vert="horz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760"/>
              </a:spcBef>
            </a:pPr>
            <a:r>
              <a:rPr dirty="0" sz="3700" spc="-5">
                <a:solidFill>
                  <a:srgbClr val="00FFCC"/>
                </a:solidFill>
              </a:rPr>
              <a:t>Main  </a:t>
            </a:r>
            <a:r>
              <a:rPr dirty="0" sz="3700">
                <a:solidFill>
                  <a:srgbClr val="00FFCC"/>
                </a:solidFill>
              </a:rPr>
              <a:t>Pul</a:t>
            </a:r>
            <a:r>
              <a:rPr dirty="0" sz="3700" spc="-5">
                <a:solidFill>
                  <a:srgbClr val="00FFCC"/>
                </a:solidFill>
              </a:rPr>
              <a:t>m</a:t>
            </a:r>
            <a:r>
              <a:rPr dirty="0" sz="3700">
                <a:solidFill>
                  <a:srgbClr val="00FFCC"/>
                </a:solidFill>
              </a:rPr>
              <a:t>ona</a:t>
            </a:r>
            <a:r>
              <a:rPr dirty="0" sz="3700" spc="-5">
                <a:solidFill>
                  <a:srgbClr val="00FFCC"/>
                </a:solidFill>
              </a:rPr>
              <a:t>ry  Artery</a:t>
            </a:r>
            <a:endParaRPr sz="3700"/>
          </a:p>
        </p:txBody>
      </p:sp>
      <p:sp>
        <p:nvSpPr>
          <p:cNvPr id="15" name="object 15"/>
          <p:cNvSpPr txBox="1"/>
          <p:nvPr/>
        </p:nvSpPr>
        <p:spPr>
          <a:xfrm>
            <a:off x="2984500" y="5257800"/>
            <a:ext cx="4431030" cy="110236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algn="ctr" marL="12700" marR="5080">
              <a:lnSpc>
                <a:spcPts val="2800"/>
              </a:lnSpc>
              <a:spcBef>
                <a:spcPts val="259"/>
              </a:spcBef>
            </a:pPr>
            <a:r>
              <a:rPr dirty="0" sz="2400" spc="-5">
                <a:solidFill>
                  <a:srgbClr val="003399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003399"/>
                </a:solidFill>
                <a:latin typeface="Arial"/>
                <a:cs typeface="Arial"/>
              </a:rPr>
              <a:t>next </a:t>
            </a:r>
            <a:r>
              <a:rPr dirty="0" sz="2400" spc="-5">
                <a:solidFill>
                  <a:srgbClr val="003399"/>
                </a:solidFill>
                <a:latin typeface="Arial"/>
                <a:cs typeface="Arial"/>
              </a:rPr>
              <a:t>bump </a:t>
            </a:r>
            <a:r>
              <a:rPr dirty="0" sz="2400">
                <a:solidFill>
                  <a:srgbClr val="003399"/>
                </a:solidFill>
                <a:latin typeface="Arial"/>
                <a:cs typeface="Arial"/>
              </a:rPr>
              <a:t>down is </a:t>
            </a:r>
            <a:r>
              <a:rPr dirty="0" sz="2400" spc="-5">
                <a:solidFill>
                  <a:srgbClr val="003399"/>
                </a:solidFill>
                <a:latin typeface="Arial"/>
                <a:cs typeface="Arial"/>
              </a:rPr>
              <a:t>the</a:t>
            </a:r>
            <a:r>
              <a:rPr dirty="0" sz="2400" spc="-5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003399"/>
                </a:solidFill>
                <a:latin typeface="Arial"/>
                <a:cs typeface="Arial"/>
              </a:rPr>
              <a:t>main  pulmonary artery </a:t>
            </a:r>
            <a:r>
              <a:rPr dirty="0" sz="2400">
                <a:solidFill>
                  <a:srgbClr val="003399"/>
                </a:solidFill>
                <a:latin typeface="Arial"/>
                <a:cs typeface="Arial"/>
              </a:rPr>
              <a:t>and is </a:t>
            </a:r>
            <a:r>
              <a:rPr dirty="0" sz="2400" spc="-5">
                <a:solidFill>
                  <a:srgbClr val="003399"/>
                </a:solidFill>
                <a:latin typeface="Arial"/>
                <a:cs typeface="Arial"/>
              </a:rPr>
              <a:t>the  keystone </a:t>
            </a:r>
            <a:r>
              <a:rPr dirty="0" sz="2400">
                <a:solidFill>
                  <a:srgbClr val="003399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003399"/>
                </a:solidFill>
                <a:latin typeface="Arial"/>
                <a:cs typeface="Arial"/>
              </a:rPr>
              <a:t>this</a:t>
            </a:r>
            <a:r>
              <a:rPr dirty="0" sz="2400" spc="-15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003399"/>
                </a:solidFill>
                <a:latin typeface="Arial"/>
                <a:cs typeface="Arial"/>
              </a:rPr>
              <a:t>system.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22800" y="1714500"/>
            <a:ext cx="42037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2400" y="1752600"/>
            <a:ext cx="4203700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29200" y="3352800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342900" y="0"/>
                </a:moveTo>
                <a:lnTo>
                  <a:pt x="342900" y="38100"/>
                </a:lnTo>
                <a:lnTo>
                  <a:pt x="0" y="38100"/>
                </a:lnTo>
                <a:lnTo>
                  <a:pt x="0" y="114300"/>
                </a:lnTo>
                <a:lnTo>
                  <a:pt x="342900" y="114300"/>
                </a:lnTo>
                <a:lnTo>
                  <a:pt x="342900" y="152400"/>
                </a:lnTo>
                <a:lnTo>
                  <a:pt x="457200" y="76200"/>
                </a:lnTo>
                <a:lnTo>
                  <a:pt x="342900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29200" y="3352800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342900" y="114300"/>
                </a:moveTo>
                <a:lnTo>
                  <a:pt x="342900" y="152400"/>
                </a:lnTo>
                <a:lnTo>
                  <a:pt x="457200" y="76200"/>
                </a:lnTo>
                <a:lnTo>
                  <a:pt x="342900" y="0"/>
                </a:lnTo>
                <a:lnTo>
                  <a:pt x="342900" y="38100"/>
                </a:lnTo>
                <a:lnTo>
                  <a:pt x="0" y="38100"/>
                </a:lnTo>
                <a:lnTo>
                  <a:pt x="0" y="114300"/>
                </a:lnTo>
                <a:lnTo>
                  <a:pt x="342900" y="114300"/>
                </a:lnTo>
                <a:close/>
              </a:path>
            </a:pathLst>
          </a:custGeom>
          <a:ln w="50800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4200" y="431800"/>
            <a:ext cx="2400300" cy="57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1500" y="914400"/>
            <a:ext cx="1092200" cy="48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1500" y="1397000"/>
            <a:ext cx="2349500" cy="571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3400" y="1879600"/>
            <a:ext cx="1397000" cy="571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2351405" cy="2037080"/>
          </a:xfrm>
          <a:prstGeom prst="rect"/>
        </p:spPr>
        <p:txBody>
          <a:bodyPr wrap="square" lIns="0" tIns="96520" rIns="0" bIns="0" rtlCol="0" vert="horz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760"/>
              </a:spcBef>
            </a:pPr>
            <a:r>
              <a:rPr dirty="0" sz="3700">
                <a:solidFill>
                  <a:srgbClr val="00FFCC"/>
                </a:solidFill>
              </a:rPr>
              <a:t>Finding</a:t>
            </a:r>
            <a:r>
              <a:rPr dirty="0" sz="3700" spc="-100">
                <a:solidFill>
                  <a:srgbClr val="00FFCC"/>
                </a:solidFill>
              </a:rPr>
              <a:t> </a:t>
            </a:r>
            <a:r>
              <a:rPr dirty="0" sz="3700">
                <a:solidFill>
                  <a:srgbClr val="00FFCC"/>
                </a:solidFill>
              </a:rPr>
              <a:t>the  </a:t>
            </a:r>
            <a:r>
              <a:rPr dirty="0" sz="3700" spc="-5">
                <a:solidFill>
                  <a:srgbClr val="00FFCC"/>
                </a:solidFill>
              </a:rPr>
              <a:t>Main  Pulmonary  Artery</a:t>
            </a:r>
            <a:endParaRPr sz="3700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836412" y="2255724"/>
            <a:ext cx="145415" cy="232410"/>
          </a:xfrm>
          <a:custGeom>
            <a:avLst/>
            <a:gdLst/>
            <a:ahLst/>
            <a:cxnLst/>
            <a:rect l="l" t="t" r="r" b="b"/>
            <a:pathLst>
              <a:path w="145414" h="232410">
                <a:moveTo>
                  <a:pt x="0" y="232162"/>
                </a:moveTo>
                <a:lnTo>
                  <a:pt x="13478" y="210634"/>
                </a:lnTo>
                <a:lnTo>
                  <a:pt x="145353" y="0"/>
                </a:lnTo>
              </a:path>
            </a:pathLst>
          </a:custGeom>
          <a:ln w="50799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53023" y="2450909"/>
            <a:ext cx="146050" cy="170180"/>
          </a:xfrm>
          <a:custGeom>
            <a:avLst/>
            <a:gdLst/>
            <a:ahLst/>
            <a:cxnLst/>
            <a:rect l="l" t="t" r="r" b="b"/>
            <a:pathLst>
              <a:path w="146050" h="170180">
                <a:moveTo>
                  <a:pt x="16344" y="0"/>
                </a:moveTo>
                <a:lnTo>
                  <a:pt x="0" y="170167"/>
                </a:lnTo>
                <a:lnTo>
                  <a:pt x="145948" y="81140"/>
                </a:lnTo>
                <a:lnTo>
                  <a:pt x="16344" y="0"/>
                </a:lnTo>
                <a:close/>
              </a:path>
            </a:pathLst>
          </a:custGeom>
          <a:solidFill>
            <a:srgbClr val="E3E3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07115" y="2362200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10" h="194310">
                <a:moveTo>
                  <a:pt x="0" y="193684"/>
                </a:moveTo>
                <a:lnTo>
                  <a:pt x="17960" y="175723"/>
                </a:lnTo>
                <a:lnTo>
                  <a:pt x="193684" y="0"/>
                </a:lnTo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96000" y="2504820"/>
            <a:ext cx="162560" cy="162560"/>
          </a:xfrm>
          <a:custGeom>
            <a:avLst/>
            <a:gdLst/>
            <a:ahLst/>
            <a:cxnLst/>
            <a:rect l="l" t="t" r="r" b="b"/>
            <a:pathLst>
              <a:path w="162560" h="162560">
                <a:moveTo>
                  <a:pt x="54063" y="0"/>
                </a:moveTo>
                <a:lnTo>
                  <a:pt x="0" y="162178"/>
                </a:lnTo>
                <a:lnTo>
                  <a:pt x="162178" y="108115"/>
                </a:lnTo>
                <a:lnTo>
                  <a:pt x="54063" y="0"/>
                </a:lnTo>
                <a:close/>
              </a:path>
            </a:pathLst>
          </a:custGeom>
          <a:solidFill>
            <a:srgbClr val="E3E3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435715" y="2667000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0" y="193684"/>
                </a:moveTo>
                <a:lnTo>
                  <a:pt x="17960" y="175723"/>
                </a:lnTo>
                <a:lnTo>
                  <a:pt x="193684" y="0"/>
                </a:lnTo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24600" y="2809620"/>
            <a:ext cx="162560" cy="162560"/>
          </a:xfrm>
          <a:custGeom>
            <a:avLst/>
            <a:gdLst/>
            <a:ahLst/>
            <a:cxnLst/>
            <a:rect l="l" t="t" r="r" b="b"/>
            <a:pathLst>
              <a:path w="162560" h="162560">
                <a:moveTo>
                  <a:pt x="54063" y="0"/>
                </a:moveTo>
                <a:lnTo>
                  <a:pt x="0" y="162178"/>
                </a:lnTo>
                <a:lnTo>
                  <a:pt x="162178" y="108115"/>
                </a:lnTo>
                <a:lnTo>
                  <a:pt x="54063" y="0"/>
                </a:lnTo>
                <a:close/>
              </a:path>
            </a:pathLst>
          </a:custGeom>
          <a:solidFill>
            <a:srgbClr val="E3E3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494808" y="3200263"/>
            <a:ext cx="274320" cy="1270"/>
          </a:xfrm>
          <a:custGeom>
            <a:avLst/>
            <a:gdLst/>
            <a:ahLst/>
            <a:cxnLst/>
            <a:rect l="l" t="t" r="r" b="b"/>
            <a:pathLst>
              <a:path w="274320" h="1269">
                <a:moveTo>
                  <a:pt x="-25399" y="324"/>
                </a:moveTo>
                <a:lnTo>
                  <a:pt x="299310" y="324"/>
                </a:lnTo>
              </a:path>
            </a:pathLst>
          </a:custGeom>
          <a:ln w="51448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37668" y="3123793"/>
            <a:ext cx="153670" cy="153035"/>
          </a:xfrm>
          <a:custGeom>
            <a:avLst/>
            <a:gdLst/>
            <a:ahLst/>
            <a:cxnLst/>
            <a:rect l="l" t="t" r="r" b="b"/>
            <a:pathLst>
              <a:path w="153670" h="153035">
                <a:moveTo>
                  <a:pt x="153098" y="0"/>
                </a:moveTo>
                <a:lnTo>
                  <a:pt x="0" y="76098"/>
                </a:lnTo>
                <a:lnTo>
                  <a:pt x="152730" y="152907"/>
                </a:lnTo>
                <a:lnTo>
                  <a:pt x="153098" y="0"/>
                </a:lnTo>
                <a:close/>
              </a:path>
            </a:pathLst>
          </a:custGeom>
          <a:solidFill>
            <a:srgbClr val="E3E3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495951" y="3569936"/>
            <a:ext cx="268605" cy="53975"/>
          </a:xfrm>
          <a:custGeom>
            <a:avLst/>
            <a:gdLst/>
            <a:ahLst/>
            <a:cxnLst/>
            <a:rect l="l" t="t" r="r" b="b"/>
            <a:pathLst>
              <a:path w="268604" h="53975">
                <a:moveTo>
                  <a:pt x="0" y="0"/>
                </a:moveTo>
                <a:lnTo>
                  <a:pt x="24905" y="4989"/>
                </a:lnTo>
                <a:lnTo>
                  <a:pt x="268575" y="53801"/>
                </a:lnTo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341871" y="3494138"/>
            <a:ext cx="165100" cy="150495"/>
          </a:xfrm>
          <a:custGeom>
            <a:avLst/>
            <a:gdLst/>
            <a:ahLst/>
            <a:cxnLst/>
            <a:rect l="l" t="t" r="r" b="b"/>
            <a:pathLst>
              <a:path w="165100" h="150495">
                <a:moveTo>
                  <a:pt x="164947" y="0"/>
                </a:moveTo>
                <a:lnTo>
                  <a:pt x="0" y="44932"/>
                </a:lnTo>
                <a:lnTo>
                  <a:pt x="134912" y="149923"/>
                </a:lnTo>
                <a:lnTo>
                  <a:pt x="164947" y="0"/>
                </a:lnTo>
                <a:close/>
              </a:path>
            </a:pathLst>
          </a:custGeom>
          <a:solidFill>
            <a:srgbClr val="E3E3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61100" y="3949700"/>
            <a:ext cx="18288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86500" y="4241800"/>
            <a:ext cx="2019300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299200" y="3911600"/>
            <a:ext cx="1931670" cy="6223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Adjacent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left  pulmonary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artery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20485" y="3903112"/>
            <a:ext cx="283210" cy="213360"/>
          </a:xfrm>
          <a:custGeom>
            <a:avLst/>
            <a:gdLst/>
            <a:ahLst/>
            <a:cxnLst/>
            <a:rect l="l" t="t" r="r" b="b"/>
            <a:pathLst>
              <a:path w="283210" h="213360">
                <a:moveTo>
                  <a:pt x="282601" y="0"/>
                </a:moveTo>
                <a:lnTo>
                  <a:pt x="262325" y="15298"/>
                </a:lnTo>
                <a:lnTo>
                  <a:pt x="0" y="213235"/>
                </a:lnTo>
              </a:path>
            </a:pathLst>
          </a:custGeom>
          <a:ln w="50800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560415" y="3808463"/>
            <a:ext cx="168275" cy="153670"/>
          </a:xfrm>
          <a:custGeom>
            <a:avLst/>
            <a:gdLst/>
            <a:ahLst/>
            <a:cxnLst/>
            <a:rect l="l" t="t" r="r" b="b"/>
            <a:pathLst>
              <a:path w="168275" h="153670">
                <a:moveTo>
                  <a:pt x="168109" y="0"/>
                </a:moveTo>
                <a:lnTo>
                  <a:pt x="0" y="31064"/>
                </a:lnTo>
                <a:lnTo>
                  <a:pt x="92100" y="153123"/>
                </a:lnTo>
                <a:lnTo>
                  <a:pt x="168109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60842" y="3597907"/>
            <a:ext cx="345440" cy="78105"/>
          </a:xfrm>
          <a:custGeom>
            <a:avLst/>
            <a:gdLst/>
            <a:ahLst/>
            <a:cxnLst/>
            <a:rect l="l" t="t" r="r" b="b"/>
            <a:pathLst>
              <a:path w="345439" h="78104">
                <a:moveTo>
                  <a:pt x="345397" y="0"/>
                </a:moveTo>
                <a:lnTo>
                  <a:pt x="320616" y="5572"/>
                </a:lnTo>
                <a:lnTo>
                  <a:pt x="0" y="77676"/>
                </a:lnTo>
              </a:path>
            </a:pathLst>
          </a:custGeom>
          <a:ln w="50800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493600" y="3522383"/>
            <a:ext cx="166370" cy="149225"/>
          </a:xfrm>
          <a:custGeom>
            <a:avLst/>
            <a:gdLst/>
            <a:ahLst/>
            <a:cxnLst/>
            <a:rect l="l" t="t" r="r" b="b"/>
            <a:pathLst>
              <a:path w="166370" h="149225">
                <a:moveTo>
                  <a:pt x="0" y="0"/>
                </a:moveTo>
                <a:lnTo>
                  <a:pt x="33540" y="149186"/>
                </a:lnTo>
                <a:lnTo>
                  <a:pt x="165950" y="41046"/>
                </a:lnTo>
                <a:lnTo>
                  <a:pt x="0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926558" y="3221880"/>
            <a:ext cx="353695" cy="23495"/>
          </a:xfrm>
          <a:custGeom>
            <a:avLst/>
            <a:gdLst/>
            <a:ahLst/>
            <a:cxnLst/>
            <a:rect l="l" t="t" r="r" b="b"/>
            <a:pathLst>
              <a:path w="353695" h="23494">
                <a:moveTo>
                  <a:pt x="353274" y="23024"/>
                </a:moveTo>
                <a:lnTo>
                  <a:pt x="327928" y="21372"/>
                </a:lnTo>
                <a:lnTo>
                  <a:pt x="0" y="0"/>
                </a:lnTo>
              </a:path>
            </a:pathLst>
          </a:custGeom>
          <a:ln w="50800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279085" y="3168891"/>
            <a:ext cx="158115" cy="153035"/>
          </a:xfrm>
          <a:custGeom>
            <a:avLst/>
            <a:gdLst/>
            <a:ahLst/>
            <a:cxnLst/>
            <a:rect l="l" t="t" r="r" b="b"/>
            <a:pathLst>
              <a:path w="158114" h="153035">
                <a:moveTo>
                  <a:pt x="9944" y="0"/>
                </a:moveTo>
                <a:lnTo>
                  <a:pt x="0" y="152577"/>
                </a:lnTo>
                <a:lnTo>
                  <a:pt x="157556" y="86233"/>
                </a:lnTo>
                <a:lnTo>
                  <a:pt x="9944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4200" y="431800"/>
            <a:ext cx="2400300" cy="571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1500" y="914400"/>
            <a:ext cx="1092200" cy="482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1500" y="1397000"/>
            <a:ext cx="2349500" cy="57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33400" y="1879600"/>
            <a:ext cx="1397000" cy="571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2351405" cy="2037080"/>
          </a:xfrm>
          <a:prstGeom prst="rect"/>
        </p:spPr>
        <p:txBody>
          <a:bodyPr wrap="square" lIns="0" tIns="96520" rIns="0" bIns="0" rtlCol="0" vert="horz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760"/>
              </a:spcBef>
            </a:pPr>
            <a:r>
              <a:rPr dirty="0" sz="3700">
                <a:solidFill>
                  <a:srgbClr val="00FFCC"/>
                </a:solidFill>
              </a:rPr>
              <a:t>Finding</a:t>
            </a:r>
            <a:r>
              <a:rPr dirty="0" sz="3700" spc="-100">
                <a:solidFill>
                  <a:srgbClr val="00FFCC"/>
                </a:solidFill>
              </a:rPr>
              <a:t> </a:t>
            </a:r>
            <a:r>
              <a:rPr dirty="0" sz="3700">
                <a:solidFill>
                  <a:srgbClr val="00FFCC"/>
                </a:solidFill>
              </a:rPr>
              <a:t>the  </a:t>
            </a:r>
            <a:r>
              <a:rPr dirty="0" sz="3700" spc="-5">
                <a:solidFill>
                  <a:srgbClr val="00FFCC"/>
                </a:solidFill>
              </a:rPr>
              <a:t>Main  Pulmonary  Artery</a:t>
            </a:r>
            <a:endParaRPr sz="3700"/>
          </a:p>
        </p:txBody>
      </p:sp>
      <p:sp>
        <p:nvSpPr>
          <p:cNvPr id="27" name="object 27"/>
          <p:cNvSpPr txBox="1"/>
          <p:nvPr/>
        </p:nvSpPr>
        <p:spPr>
          <a:xfrm>
            <a:off x="1600200" y="6121400"/>
            <a:ext cx="65424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05525" algn="l"/>
              </a:tabLst>
            </a:pPr>
            <a:r>
              <a:rPr dirty="0" sz="2400" spc="-25">
                <a:solidFill>
                  <a:srgbClr val="463416"/>
                </a:solidFill>
                <a:latin typeface="Arial"/>
                <a:cs typeface="Arial"/>
              </a:rPr>
              <a:t>We </a:t>
            </a:r>
            <a:r>
              <a:rPr dirty="0" sz="2400">
                <a:solidFill>
                  <a:srgbClr val="463416"/>
                </a:solidFill>
                <a:latin typeface="Arial"/>
                <a:cs typeface="Arial"/>
              </a:rPr>
              <a:t>can </a:t>
            </a:r>
            <a:r>
              <a:rPr dirty="0" sz="2400" spc="-5">
                <a:solidFill>
                  <a:srgbClr val="463416"/>
                </a:solidFill>
                <a:latin typeface="Arial"/>
                <a:cs typeface="Arial"/>
              </a:rPr>
              <a:t>measure the main</a:t>
            </a:r>
            <a:r>
              <a:rPr dirty="0" sz="2400" spc="100">
                <a:solidFill>
                  <a:srgbClr val="463416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463416"/>
                </a:solidFill>
                <a:latin typeface="Arial"/>
                <a:cs typeface="Arial"/>
              </a:rPr>
              <a:t>pulmonary</a:t>
            </a:r>
            <a:r>
              <a:rPr dirty="0" sz="2400" spc="0">
                <a:solidFill>
                  <a:srgbClr val="463416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463416"/>
                </a:solidFill>
                <a:latin typeface="Arial"/>
                <a:cs typeface="Arial"/>
              </a:rPr>
              <a:t>artery	</a:t>
            </a:r>
            <a:r>
              <a:rPr dirty="0" sz="2400">
                <a:solidFill>
                  <a:srgbClr val="463416"/>
                </a:solidFill>
                <a:latin typeface="Arial"/>
                <a:cs typeface="Arial"/>
              </a:rPr>
              <a:t>. .</a:t>
            </a:r>
            <a:r>
              <a:rPr dirty="0" sz="2400" spc="-105">
                <a:solidFill>
                  <a:srgbClr val="463416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463416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78489" y="3048203"/>
            <a:ext cx="2312670" cy="1905000"/>
          </a:xfrm>
          <a:custGeom>
            <a:avLst/>
            <a:gdLst/>
            <a:ahLst/>
            <a:cxnLst/>
            <a:rect l="l" t="t" r="r" b="b"/>
            <a:pathLst>
              <a:path w="2312670" h="1905000">
                <a:moveTo>
                  <a:pt x="1973976" y="278777"/>
                </a:moveTo>
                <a:lnTo>
                  <a:pt x="2011582" y="311215"/>
                </a:lnTo>
                <a:lnTo>
                  <a:pt x="2046975" y="344721"/>
                </a:lnTo>
                <a:lnTo>
                  <a:pt x="2080157" y="379230"/>
                </a:lnTo>
                <a:lnTo>
                  <a:pt x="2111126" y="414677"/>
                </a:lnTo>
                <a:lnTo>
                  <a:pt x="2139884" y="450996"/>
                </a:lnTo>
                <a:lnTo>
                  <a:pt x="2166429" y="488125"/>
                </a:lnTo>
                <a:lnTo>
                  <a:pt x="2190762" y="525997"/>
                </a:lnTo>
                <a:lnTo>
                  <a:pt x="2212883" y="564549"/>
                </a:lnTo>
                <a:lnTo>
                  <a:pt x="2232792" y="603715"/>
                </a:lnTo>
                <a:lnTo>
                  <a:pt x="2250489" y="643430"/>
                </a:lnTo>
                <a:lnTo>
                  <a:pt x="2265973" y="683631"/>
                </a:lnTo>
                <a:lnTo>
                  <a:pt x="2279246" y="724253"/>
                </a:lnTo>
                <a:lnTo>
                  <a:pt x="2290307" y="765230"/>
                </a:lnTo>
                <a:lnTo>
                  <a:pt x="2299155" y="806498"/>
                </a:lnTo>
                <a:lnTo>
                  <a:pt x="2305791" y="847993"/>
                </a:lnTo>
                <a:lnTo>
                  <a:pt x="2310215" y="889649"/>
                </a:lnTo>
                <a:lnTo>
                  <a:pt x="2312428" y="931403"/>
                </a:lnTo>
                <a:lnTo>
                  <a:pt x="2312428" y="973189"/>
                </a:lnTo>
                <a:lnTo>
                  <a:pt x="2310215" y="1014942"/>
                </a:lnTo>
                <a:lnTo>
                  <a:pt x="2305791" y="1056598"/>
                </a:lnTo>
                <a:lnTo>
                  <a:pt x="2299155" y="1098093"/>
                </a:lnTo>
                <a:lnTo>
                  <a:pt x="2290307" y="1139361"/>
                </a:lnTo>
                <a:lnTo>
                  <a:pt x="2279246" y="1180339"/>
                </a:lnTo>
                <a:lnTo>
                  <a:pt x="2265973" y="1220960"/>
                </a:lnTo>
                <a:lnTo>
                  <a:pt x="2250489" y="1261161"/>
                </a:lnTo>
                <a:lnTo>
                  <a:pt x="2232792" y="1300877"/>
                </a:lnTo>
                <a:lnTo>
                  <a:pt x="2212883" y="1340043"/>
                </a:lnTo>
                <a:lnTo>
                  <a:pt x="2190762" y="1378594"/>
                </a:lnTo>
                <a:lnTo>
                  <a:pt x="2166429" y="1416467"/>
                </a:lnTo>
                <a:lnTo>
                  <a:pt x="2139884" y="1453595"/>
                </a:lnTo>
                <a:lnTo>
                  <a:pt x="2111126" y="1489915"/>
                </a:lnTo>
                <a:lnTo>
                  <a:pt x="2080157" y="1525361"/>
                </a:lnTo>
                <a:lnTo>
                  <a:pt x="2046975" y="1559870"/>
                </a:lnTo>
                <a:lnTo>
                  <a:pt x="2011582" y="1593376"/>
                </a:lnTo>
                <a:lnTo>
                  <a:pt x="1973976" y="1625815"/>
                </a:lnTo>
                <a:lnTo>
                  <a:pt x="1936753" y="1655159"/>
                </a:lnTo>
                <a:lnTo>
                  <a:pt x="1898366" y="1682874"/>
                </a:lnTo>
                <a:lnTo>
                  <a:pt x="1858883" y="1708958"/>
                </a:lnTo>
                <a:lnTo>
                  <a:pt x="1818369" y="1733412"/>
                </a:lnTo>
                <a:lnTo>
                  <a:pt x="1776892" y="1756235"/>
                </a:lnTo>
                <a:lnTo>
                  <a:pt x="1734517" y="1777429"/>
                </a:lnTo>
                <a:lnTo>
                  <a:pt x="1691310" y="1796992"/>
                </a:lnTo>
                <a:lnTo>
                  <a:pt x="1647340" y="1814925"/>
                </a:lnTo>
                <a:lnTo>
                  <a:pt x="1602671" y="1831227"/>
                </a:lnTo>
                <a:lnTo>
                  <a:pt x="1557371" y="1845899"/>
                </a:lnTo>
                <a:lnTo>
                  <a:pt x="1511506" y="1858942"/>
                </a:lnTo>
                <a:lnTo>
                  <a:pt x="1465142" y="1870353"/>
                </a:lnTo>
                <a:lnTo>
                  <a:pt x="1418346" y="1880135"/>
                </a:lnTo>
                <a:lnTo>
                  <a:pt x="1371184" y="1888286"/>
                </a:lnTo>
                <a:lnTo>
                  <a:pt x="1323723" y="1894807"/>
                </a:lnTo>
                <a:lnTo>
                  <a:pt x="1276030" y="1899698"/>
                </a:lnTo>
                <a:lnTo>
                  <a:pt x="1228170" y="1902958"/>
                </a:lnTo>
                <a:lnTo>
                  <a:pt x="1180211" y="1904589"/>
                </a:lnTo>
                <a:lnTo>
                  <a:pt x="1132218" y="1904589"/>
                </a:lnTo>
                <a:lnTo>
                  <a:pt x="1084259" y="1902958"/>
                </a:lnTo>
                <a:lnTo>
                  <a:pt x="1036399" y="1899698"/>
                </a:lnTo>
                <a:lnTo>
                  <a:pt x="988706" y="1894807"/>
                </a:lnTo>
                <a:lnTo>
                  <a:pt x="941245" y="1888286"/>
                </a:lnTo>
                <a:lnTo>
                  <a:pt x="894083" y="1880135"/>
                </a:lnTo>
                <a:lnTo>
                  <a:pt x="847287" y="1870353"/>
                </a:lnTo>
                <a:lnTo>
                  <a:pt x="800924" y="1858942"/>
                </a:lnTo>
                <a:lnTo>
                  <a:pt x="755058" y="1845899"/>
                </a:lnTo>
                <a:lnTo>
                  <a:pt x="709758" y="1831227"/>
                </a:lnTo>
                <a:lnTo>
                  <a:pt x="665089" y="1814925"/>
                </a:lnTo>
                <a:lnTo>
                  <a:pt x="621119" y="1796992"/>
                </a:lnTo>
                <a:lnTo>
                  <a:pt x="577912" y="1777429"/>
                </a:lnTo>
                <a:lnTo>
                  <a:pt x="535537" y="1756235"/>
                </a:lnTo>
                <a:lnTo>
                  <a:pt x="494059" y="1733412"/>
                </a:lnTo>
                <a:lnTo>
                  <a:pt x="453545" y="1708958"/>
                </a:lnTo>
                <a:lnTo>
                  <a:pt x="414062" y="1682874"/>
                </a:lnTo>
                <a:lnTo>
                  <a:pt x="375675" y="1655159"/>
                </a:lnTo>
                <a:lnTo>
                  <a:pt x="338452" y="1625815"/>
                </a:lnTo>
                <a:lnTo>
                  <a:pt x="300846" y="1593376"/>
                </a:lnTo>
                <a:lnTo>
                  <a:pt x="265453" y="1559870"/>
                </a:lnTo>
                <a:lnTo>
                  <a:pt x="232271" y="1525361"/>
                </a:lnTo>
                <a:lnTo>
                  <a:pt x="201301" y="1489915"/>
                </a:lnTo>
                <a:lnTo>
                  <a:pt x="172544" y="1453595"/>
                </a:lnTo>
                <a:lnTo>
                  <a:pt x="145999" y="1416467"/>
                </a:lnTo>
                <a:lnTo>
                  <a:pt x="121666" y="1378594"/>
                </a:lnTo>
                <a:lnTo>
                  <a:pt x="99544" y="1340043"/>
                </a:lnTo>
                <a:lnTo>
                  <a:pt x="79635" y="1300877"/>
                </a:lnTo>
                <a:lnTo>
                  <a:pt x="61939" y="1261161"/>
                </a:lnTo>
                <a:lnTo>
                  <a:pt x="46454" y="1220960"/>
                </a:lnTo>
                <a:lnTo>
                  <a:pt x="33181" y="1180339"/>
                </a:lnTo>
                <a:lnTo>
                  <a:pt x="22121" y="1139361"/>
                </a:lnTo>
                <a:lnTo>
                  <a:pt x="13272" y="1098093"/>
                </a:lnTo>
                <a:lnTo>
                  <a:pt x="6636" y="1056598"/>
                </a:lnTo>
                <a:lnTo>
                  <a:pt x="2212" y="1014942"/>
                </a:lnTo>
                <a:lnTo>
                  <a:pt x="0" y="973189"/>
                </a:lnTo>
                <a:lnTo>
                  <a:pt x="0" y="931403"/>
                </a:lnTo>
                <a:lnTo>
                  <a:pt x="2212" y="889649"/>
                </a:lnTo>
                <a:lnTo>
                  <a:pt x="6636" y="847993"/>
                </a:lnTo>
                <a:lnTo>
                  <a:pt x="13272" y="806498"/>
                </a:lnTo>
                <a:lnTo>
                  <a:pt x="22121" y="765230"/>
                </a:lnTo>
                <a:lnTo>
                  <a:pt x="33181" y="724253"/>
                </a:lnTo>
                <a:lnTo>
                  <a:pt x="46454" y="683631"/>
                </a:lnTo>
                <a:lnTo>
                  <a:pt x="61939" y="643430"/>
                </a:lnTo>
                <a:lnTo>
                  <a:pt x="79635" y="603715"/>
                </a:lnTo>
                <a:lnTo>
                  <a:pt x="99544" y="564549"/>
                </a:lnTo>
                <a:lnTo>
                  <a:pt x="121666" y="525997"/>
                </a:lnTo>
                <a:lnTo>
                  <a:pt x="145999" y="488125"/>
                </a:lnTo>
                <a:lnTo>
                  <a:pt x="172544" y="450996"/>
                </a:lnTo>
                <a:lnTo>
                  <a:pt x="201301" y="414677"/>
                </a:lnTo>
                <a:lnTo>
                  <a:pt x="232271" y="379230"/>
                </a:lnTo>
                <a:lnTo>
                  <a:pt x="265453" y="344721"/>
                </a:lnTo>
                <a:lnTo>
                  <a:pt x="300846" y="311215"/>
                </a:lnTo>
                <a:lnTo>
                  <a:pt x="338452" y="278777"/>
                </a:lnTo>
                <a:lnTo>
                  <a:pt x="375675" y="249432"/>
                </a:lnTo>
                <a:lnTo>
                  <a:pt x="414062" y="221717"/>
                </a:lnTo>
                <a:lnTo>
                  <a:pt x="453545" y="195633"/>
                </a:lnTo>
                <a:lnTo>
                  <a:pt x="494059" y="171178"/>
                </a:lnTo>
                <a:lnTo>
                  <a:pt x="535537" y="148355"/>
                </a:lnTo>
                <a:lnTo>
                  <a:pt x="577912" y="127161"/>
                </a:lnTo>
                <a:lnTo>
                  <a:pt x="621119" y="107598"/>
                </a:lnTo>
                <a:lnTo>
                  <a:pt x="665089" y="89665"/>
                </a:lnTo>
                <a:lnTo>
                  <a:pt x="709758" y="73362"/>
                </a:lnTo>
                <a:lnTo>
                  <a:pt x="755058" y="58689"/>
                </a:lnTo>
                <a:lnTo>
                  <a:pt x="800924" y="45647"/>
                </a:lnTo>
                <a:lnTo>
                  <a:pt x="847287" y="34235"/>
                </a:lnTo>
                <a:lnTo>
                  <a:pt x="894083" y="24454"/>
                </a:lnTo>
                <a:lnTo>
                  <a:pt x="941245" y="16302"/>
                </a:lnTo>
                <a:lnTo>
                  <a:pt x="988706" y="9781"/>
                </a:lnTo>
                <a:lnTo>
                  <a:pt x="1036399" y="4890"/>
                </a:lnTo>
                <a:lnTo>
                  <a:pt x="1084259" y="1630"/>
                </a:lnTo>
                <a:lnTo>
                  <a:pt x="1132218" y="0"/>
                </a:lnTo>
                <a:lnTo>
                  <a:pt x="1180211" y="0"/>
                </a:lnTo>
                <a:lnTo>
                  <a:pt x="1228170" y="1630"/>
                </a:lnTo>
                <a:lnTo>
                  <a:pt x="1276030" y="4890"/>
                </a:lnTo>
                <a:lnTo>
                  <a:pt x="1323723" y="9781"/>
                </a:lnTo>
                <a:lnTo>
                  <a:pt x="1371184" y="16302"/>
                </a:lnTo>
                <a:lnTo>
                  <a:pt x="1418346" y="24454"/>
                </a:lnTo>
                <a:lnTo>
                  <a:pt x="1465142" y="34235"/>
                </a:lnTo>
                <a:lnTo>
                  <a:pt x="1511506" y="45647"/>
                </a:lnTo>
                <a:lnTo>
                  <a:pt x="1557371" y="58689"/>
                </a:lnTo>
                <a:lnTo>
                  <a:pt x="1602671" y="73362"/>
                </a:lnTo>
                <a:lnTo>
                  <a:pt x="1647340" y="89665"/>
                </a:lnTo>
                <a:lnTo>
                  <a:pt x="1691310" y="107598"/>
                </a:lnTo>
                <a:lnTo>
                  <a:pt x="1734517" y="127161"/>
                </a:lnTo>
                <a:lnTo>
                  <a:pt x="1776892" y="148355"/>
                </a:lnTo>
                <a:lnTo>
                  <a:pt x="1818369" y="171178"/>
                </a:lnTo>
                <a:lnTo>
                  <a:pt x="1858883" y="195633"/>
                </a:lnTo>
                <a:lnTo>
                  <a:pt x="1898366" y="221717"/>
                </a:lnTo>
                <a:lnTo>
                  <a:pt x="1936753" y="249432"/>
                </a:lnTo>
                <a:lnTo>
                  <a:pt x="1973976" y="278777"/>
                </a:lnTo>
                <a:close/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13400" y="2120900"/>
            <a:ext cx="22098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3400" y="2413000"/>
            <a:ext cx="2882900" cy="368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613400" y="2705100"/>
            <a:ext cx="2324100" cy="38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638800" y="2082800"/>
            <a:ext cx="2778760" cy="9144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Concavity where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atrium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will appear on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left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side when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enlarged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66068" y="3555619"/>
            <a:ext cx="296545" cy="194310"/>
          </a:xfrm>
          <a:custGeom>
            <a:avLst/>
            <a:gdLst/>
            <a:ahLst/>
            <a:cxnLst/>
            <a:rect l="l" t="t" r="r" b="b"/>
            <a:pathLst>
              <a:path w="296545" h="194310">
                <a:moveTo>
                  <a:pt x="296110" y="0"/>
                </a:moveTo>
                <a:lnTo>
                  <a:pt x="21244" y="180118"/>
                </a:lnTo>
                <a:lnTo>
                  <a:pt x="0" y="194040"/>
                </a:lnTo>
              </a:path>
            </a:pathLst>
          </a:custGeom>
          <a:ln w="50799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34633" y="3688029"/>
            <a:ext cx="170180" cy="147955"/>
          </a:xfrm>
          <a:custGeom>
            <a:avLst/>
            <a:gdLst/>
            <a:ahLst/>
            <a:cxnLst/>
            <a:rect l="l" t="t" r="r" b="b"/>
            <a:pathLst>
              <a:path w="170179" h="147954">
                <a:moveTo>
                  <a:pt x="85978" y="0"/>
                </a:moveTo>
                <a:lnTo>
                  <a:pt x="0" y="147751"/>
                </a:lnTo>
                <a:lnTo>
                  <a:pt x="169786" y="127889"/>
                </a:lnTo>
                <a:lnTo>
                  <a:pt x="85978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83856" y="4044834"/>
            <a:ext cx="335280" cy="114935"/>
          </a:xfrm>
          <a:custGeom>
            <a:avLst/>
            <a:gdLst/>
            <a:ahLst/>
            <a:cxnLst/>
            <a:rect l="l" t="t" r="r" b="b"/>
            <a:pathLst>
              <a:path w="335279" h="114935">
                <a:moveTo>
                  <a:pt x="334964" y="114593"/>
                </a:moveTo>
                <a:lnTo>
                  <a:pt x="24032" y="8221"/>
                </a:lnTo>
                <a:lnTo>
                  <a:pt x="0" y="0"/>
                </a:lnTo>
              </a:path>
            </a:pathLst>
          </a:custGeom>
          <a:ln w="50799">
            <a:solidFill>
              <a:srgbClr val="F5155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235179" y="3971125"/>
            <a:ext cx="169545" cy="144780"/>
          </a:xfrm>
          <a:custGeom>
            <a:avLst/>
            <a:gdLst/>
            <a:ahLst/>
            <a:cxnLst/>
            <a:rect l="l" t="t" r="r" b="b"/>
            <a:pathLst>
              <a:path w="169545" h="144779">
                <a:moveTo>
                  <a:pt x="169417" y="0"/>
                </a:moveTo>
                <a:lnTo>
                  <a:pt x="0" y="22847"/>
                </a:lnTo>
                <a:lnTo>
                  <a:pt x="119926" y="144678"/>
                </a:lnTo>
                <a:lnTo>
                  <a:pt x="169417" y="0"/>
                </a:lnTo>
                <a:close/>
              </a:path>
            </a:pathLst>
          </a:custGeom>
          <a:solidFill>
            <a:srgbClr val="F515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9900" y="482600"/>
            <a:ext cx="4775200" cy="571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69900" y="381000"/>
            <a:ext cx="4701540" cy="58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75814" algn="l"/>
              </a:tabLst>
            </a:pPr>
            <a:r>
              <a:rPr dirty="0" sz="3700" spc="-5">
                <a:solidFill>
                  <a:srgbClr val="00FFCC"/>
                </a:solidFill>
                <a:latin typeface="Arial"/>
                <a:cs typeface="Arial"/>
              </a:rPr>
              <a:t>Left</a:t>
            </a:r>
            <a:r>
              <a:rPr dirty="0" sz="3700" spc="5">
                <a:solidFill>
                  <a:srgbClr val="00FFCC"/>
                </a:solidFill>
                <a:latin typeface="Arial"/>
                <a:cs typeface="Arial"/>
              </a:rPr>
              <a:t> </a:t>
            </a:r>
            <a:r>
              <a:rPr dirty="0" sz="3700" spc="-5">
                <a:solidFill>
                  <a:srgbClr val="00FFCC"/>
                </a:solidFill>
                <a:latin typeface="Arial"/>
                <a:cs typeface="Arial"/>
              </a:rPr>
              <a:t>atrial	enlargement</a:t>
            </a:r>
            <a:endParaRPr sz="3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400" y="1714500"/>
            <a:ext cx="8331200" cy="342900"/>
          </a:xfrm>
          <a:custGeom>
            <a:avLst/>
            <a:gdLst/>
            <a:ahLst/>
            <a:cxnLst/>
            <a:rect l="l" t="t" r="r" b="b"/>
            <a:pathLst>
              <a:path w="8331200" h="342900">
                <a:moveTo>
                  <a:pt x="0" y="0"/>
                </a:moveTo>
                <a:lnTo>
                  <a:pt x="8331200" y="0"/>
                </a:lnTo>
                <a:lnTo>
                  <a:pt x="833120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003399">
              <a:alpha val="9881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30400" y="2501900"/>
            <a:ext cx="5346700" cy="774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40000" y="3403600"/>
            <a:ext cx="4102100" cy="60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92300" y="2260600"/>
            <a:ext cx="5365115" cy="1871980"/>
          </a:xfrm>
          <a:prstGeom prst="rect"/>
        </p:spPr>
        <p:txBody>
          <a:bodyPr wrap="square" lIns="0" tIns="78740" rIns="0" bIns="0" rtlCol="0" vert="horz">
            <a:spAutoFit/>
          </a:bodyPr>
          <a:lstStyle/>
          <a:p>
            <a:pPr marL="635000" marR="5080" indent="-622300">
              <a:lnSpc>
                <a:spcPts val="7100"/>
              </a:lnSpc>
              <a:spcBef>
                <a:spcPts val="620"/>
              </a:spcBef>
              <a:tabLst>
                <a:tab pos="1588135" algn="l"/>
              </a:tabLst>
            </a:pPr>
            <a:r>
              <a:rPr dirty="0" sz="6200" spc="-5"/>
              <a:t>T</a:t>
            </a:r>
            <a:r>
              <a:rPr dirty="0" sz="6200"/>
              <a:t>he	Pul</a:t>
            </a:r>
            <a:r>
              <a:rPr dirty="0" sz="6200" spc="-5"/>
              <a:t>m</a:t>
            </a:r>
            <a:r>
              <a:rPr dirty="0" sz="6200"/>
              <a:t>ona</a:t>
            </a:r>
            <a:r>
              <a:rPr dirty="0" sz="6200" spc="-5"/>
              <a:t>ry  </a:t>
            </a:r>
            <a:r>
              <a:rPr dirty="0" sz="6200" spc="-45"/>
              <a:t>Vasculature</a:t>
            </a:r>
            <a:endParaRPr sz="6200"/>
          </a:p>
        </p:txBody>
      </p:sp>
      <p:sp>
        <p:nvSpPr>
          <p:cNvPr id="6" name="object 6"/>
          <p:cNvSpPr/>
          <p:nvPr/>
        </p:nvSpPr>
        <p:spPr>
          <a:xfrm>
            <a:off x="355600" y="361950"/>
            <a:ext cx="8432800" cy="6134100"/>
          </a:xfrm>
          <a:custGeom>
            <a:avLst/>
            <a:gdLst/>
            <a:ahLst/>
            <a:cxnLst/>
            <a:rect l="l" t="t" r="r" b="b"/>
            <a:pathLst>
              <a:path w="8432800" h="6134100">
                <a:moveTo>
                  <a:pt x="0" y="0"/>
                </a:moveTo>
                <a:lnTo>
                  <a:pt x="8432800" y="0"/>
                </a:lnTo>
                <a:lnTo>
                  <a:pt x="8432800" y="6134100"/>
                </a:lnTo>
                <a:lnTo>
                  <a:pt x="0" y="613410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2900" y="342900"/>
            <a:ext cx="5994400" cy="46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352800" y="876300"/>
            <a:ext cx="24511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4480" rIns="0" bIns="0" rtlCol="0" vert="horz">
            <a:spAutoFit/>
          </a:bodyPr>
          <a:lstStyle/>
          <a:p>
            <a:pPr marL="3181985" marR="5080" indent="-1778000">
              <a:lnSpc>
                <a:spcPts val="4200"/>
              </a:lnSpc>
              <a:spcBef>
                <a:spcPts val="420"/>
              </a:spcBef>
            </a:pPr>
            <a:r>
              <a:rPr dirty="0" spc="5"/>
              <a:t>Five States of the Pulmonary  </a:t>
            </a:r>
            <a:r>
              <a:rPr dirty="0" spc="-15"/>
              <a:t>Vasculature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52600" y="2456179"/>
            <a:ext cx="6098540" cy="2870200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760"/>
              </a:spcBef>
              <a:buClr>
                <a:srgbClr val="E3E3FF"/>
              </a:buClr>
              <a:buChar char="•"/>
              <a:tabLst>
                <a:tab pos="279400" algn="l"/>
              </a:tabLst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endParaRPr sz="3200">
              <a:latin typeface="Arial"/>
              <a:cs typeface="Arial"/>
            </a:endParaRPr>
          </a:p>
          <a:p>
            <a:pPr marL="279400" indent="-266700">
              <a:lnSpc>
                <a:spcPct val="100000"/>
              </a:lnSpc>
              <a:spcBef>
                <a:spcPts val="660"/>
              </a:spcBef>
              <a:buClr>
                <a:srgbClr val="E3E3FF"/>
              </a:buClr>
              <a:buChar char="•"/>
              <a:tabLst>
                <a:tab pos="279400" algn="l"/>
              </a:tabLst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Pulmonary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venous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hypertension</a:t>
            </a:r>
            <a:endParaRPr sz="3200">
              <a:latin typeface="Arial"/>
              <a:cs typeface="Arial"/>
            </a:endParaRPr>
          </a:p>
          <a:p>
            <a:pPr marL="279400" indent="-266700">
              <a:lnSpc>
                <a:spcPct val="100000"/>
              </a:lnSpc>
              <a:spcBef>
                <a:spcPts val="660"/>
              </a:spcBef>
              <a:buClr>
                <a:srgbClr val="E3E3FF"/>
              </a:buClr>
              <a:buChar char="•"/>
              <a:tabLst>
                <a:tab pos="279400" algn="l"/>
              </a:tabLst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Pulmonary arterial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hypertension</a:t>
            </a:r>
            <a:endParaRPr sz="3200">
              <a:latin typeface="Arial"/>
              <a:cs typeface="Arial"/>
            </a:endParaRPr>
          </a:p>
          <a:p>
            <a:pPr marL="279400" indent="-266700">
              <a:lnSpc>
                <a:spcPct val="100000"/>
              </a:lnSpc>
              <a:spcBef>
                <a:spcPts val="660"/>
              </a:spcBef>
              <a:buClr>
                <a:srgbClr val="E3E3FF"/>
              </a:buClr>
              <a:buChar char="•"/>
              <a:tabLst>
                <a:tab pos="279400" algn="l"/>
              </a:tabLst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Increased flow</a:t>
            </a:r>
            <a:endParaRPr sz="3200">
              <a:latin typeface="Arial"/>
              <a:cs typeface="Arial"/>
            </a:endParaRPr>
          </a:p>
          <a:p>
            <a:pPr marL="279400" indent="-266700">
              <a:lnSpc>
                <a:spcPct val="100000"/>
              </a:lnSpc>
              <a:spcBef>
                <a:spcPts val="560"/>
              </a:spcBef>
              <a:buClr>
                <a:srgbClr val="E3E3FF"/>
              </a:buClr>
              <a:buChar char="•"/>
              <a:tabLst>
                <a:tab pos="279400" algn="l"/>
              </a:tabLst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Decreased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flow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19100" y="558800"/>
            <a:ext cx="3492500" cy="36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6400" y="419100"/>
            <a:ext cx="350774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00FFCC"/>
                </a:solidFill>
              </a:rPr>
              <a:t>What to</a:t>
            </a:r>
            <a:r>
              <a:rPr dirty="0" sz="3600" spc="-45">
                <a:solidFill>
                  <a:srgbClr val="00FFCC"/>
                </a:solidFill>
              </a:rPr>
              <a:t> </a:t>
            </a:r>
            <a:r>
              <a:rPr dirty="0" sz="3600" spc="-5">
                <a:solidFill>
                  <a:srgbClr val="00FFCC"/>
                </a:solidFill>
              </a:rPr>
              <a:t>Evaluate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2326500" y="3457346"/>
            <a:ext cx="269240" cy="286385"/>
          </a:xfrm>
          <a:custGeom>
            <a:avLst/>
            <a:gdLst/>
            <a:ahLst/>
            <a:cxnLst/>
            <a:rect l="l" t="t" r="r" b="b"/>
            <a:pathLst>
              <a:path w="269239" h="286385">
                <a:moveTo>
                  <a:pt x="0" y="0"/>
                </a:moveTo>
                <a:lnTo>
                  <a:pt x="251218" y="267465"/>
                </a:lnTo>
                <a:lnTo>
                  <a:pt x="268607" y="285979"/>
                </a:lnTo>
              </a:path>
            </a:pathLst>
          </a:custGeom>
          <a:ln w="50799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42285" y="3694061"/>
            <a:ext cx="160655" cy="163830"/>
          </a:xfrm>
          <a:custGeom>
            <a:avLst/>
            <a:gdLst/>
            <a:ahLst/>
            <a:cxnLst/>
            <a:rect l="l" t="t" r="r" b="b"/>
            <a:pathLst>
              <a:path w="160655" h="163829">
                <a:moveTo>
                  <a:pt x="111455" y="0"/>
                </a:moveTo>
                <a:lnTo>
                  <a:pt x="0" y="104686"/>
                </a:lnTo>
                <a:lnTo>
                  <a:pt x="160413" y="163804"/>
                </a:lnTo>
                <a:lnTo>
                  <a:pt x="111455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32003" y="28448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592" y="0"/>
                </a:moveTo>
                <a:lnTo>
                  <a:pt x="184930" y="4184"/>
                </a:lnTo>
                <a:lnTo>
                  <a:pt x="142570" y="16737"/>
                </a:lnTo>
                <a:lnTo>
                  <a:pt x="102810" y="37660"/>
                </a:lnTo>
                <a:lnTo>
                  <a:pt x="66951" y="66951"/>
                </a:lnTo>
                <a:lnTo>
                  <a:pt x="37660" y="102814"/>
                </a:lnTo>
                <a:lnTo>
                  <a:pt x="16737" y="142577"/>
                </a:lnTo>
                <a:lnTo>
                  <a:pt x="4184" y="184939"/>
                </a:lnTo>
                <a:lnTo>
                  <a:pt x="0" y="228601"/>
                </a:lnTo>
                <a:lnTo>
                  <a:pt x="4184" y="272262"/>
                </a:lnTo>
                <a:lnTo>
                  <a:pt x="16737" y="314623"/>
                </a:lnTo>
                <a:lnTo>
                  <a:pt x="37660" y="354383"/>
                </a:lnTo>
                <a:lnTo>
                  <a:pt x="66951" y="390242"/>
                </a:lnTo>
                <a:lnTo>
                  <a:pt x="102810" y="419533"/>
                </a:lnTo>
                <a:lnTo>
                  <a:pt x="142570" y="440455"/>
                </a:lnTo>
                <a:lnTo>
                  <a:pt x="184930" y="453009"/>
                </a:lnTo>
                <a:lnTo>
                  <a:pt x="228592" y="457193"/>
                </a:lnTo>
                <a:lnTo>
                  <a:pt x="272253" y="453009"/>
                </a:lnTo>
                <a:lnTo>
                  <a:pt x="314616" y="440455"/>
                </a:lnTo>
                <a:lnTo>
                  <a:pt x="354378" y="419533"/>
                </a:lnTo>
                <a:lnTo>
                  <a:pt x="390242" y="390242"/>
                </a:lnTo>
                <a:lnTo>
                  <a:pt x="419533" y="354383"/>
                </a:lnTo>
                <a:lnTo>
                  <a:pt x="440455" y="314623"/>
                </a:lnTo>
                <a:lnTo>
                  <a:pt x="453009" y="272262"/>
                </a:lnTo>
                <a:lnTo>
                  <a:pt x="457193" y="228601"/>
                </a:lnTo>
                <a:lnTo>
                  <a:pt x="453009" y="184939"/>
                </a:lnTo>
                <a:lnTo>
                  <a:pt x="440455" y="142577"/>
                </a:lnTo>
                <a:lnTo>
                  <a:pt x="419533" y="102814"/>
                </a:lnTo>
                <a:lnTo>
                  <a:pt x="390242" y="66951"/>
                </a:lnTo>
                <a:lnTo>
                  <a:pt x="354378" y="37660"/>
                </a:lnTo>
                <a:lnTo>
                  <a:pt x="314616" y="16737"/>
                </a:lnTo>
                <a:lnTo>
                  <a:pt x="272253" y="4184"/>
                </a:lnTo>
                <a:lnTo>
                  <a:pt x="228592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32000" y="28448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90244" y="66955"/>
                </a:moveTo>
                <a:lnTo>
                  <a:pt x="419537" y="102816"/>
                </a:lnTo>
                <a:lnTo>
                  <a:pt x="440461" y="142577"/>
                </a:lnTo>
                <a:lnTo>
                  <a:pt x="453015" y="184938"/>
                </a:lnTo>
                <a:lnTo>
                  <a:pt x="457200" y="228599"/>
                </a:lnTo>
                <a:lnTo>
                  <a:pt x="453015" y="272261"/>
                </a:lnTo>
                <a:lnTo>
                  <a:pt x="440461" y="314622"/>
                </a:lnTo>
                <a:lnTo>
                  <a:pt x="419537" y="354383"/>
                </a:lnTo>
                <a:lnTo>
                  <a:pt x="390244" y="390244"/>
                </a:lnTo>
                <a:lnTo>
                  <a:pt x="354383" y="419537"/>
                </a:lnTo>
                <a:lnTo>
                  <a:pt x="314622" y="440461"/>
                </a:lnTo>
                <a:lnTo>
                  <a:pt x="272261" y="453015"/>
                </a:lnTo>
                <a:lnTo>
                  <a:pt x="228599" y="457200"/>
                </a:lnTo>
                <a:lnTo>
                  <a:pt x="184938" y="453015"/>
                </a:lnTo>
                <a:lnTo>
                  <a:pt x="142577" y="440461"/>
                </a:lnTo>
                <a:lnTo>
                  <a:pt x="102816" y="419537"/>
                </a:lnTo>
                <a:lnTo>
                  <a:pt x="66955" y="390244"/>
                </a:lnTo>
                <a:lnTo>
                  <a:pt x="37662" y="354383"/>
                </a:lnTo>
                <a:lnTo>
                  <a:pt x="16738" y="314622"/>
                </a:lnTo>
                <a:lnTo>
                  <a:pt x="4184" y="272261"/>
                </a:lnTo>
                <a:lnTo>
                  <a:pt x="0" y="228599"/>
                </a:lnTo>
                <a:lnTo>
                  <a:pt x="4184" y="184938"/>
                </a:lnTo>
                <a:lnTo>
                  <a:pt x="16738" y="142577"/>
                </a:lnTo>
                <a:lnTo>
                  <a:pt x="37662" y="102816"/>
                </a:lnTo>
                <a:lnTo>
                  <a:pt x="66955" y="66955"/>
                </a:lnTo>
                <a:lnTo>
                  <a:pt x="102816" y="37662"/>
                </a:lnTo>
                <a:lnTo>
                  <a:pt x="142577" y="16738"/>
                </a:lnTo>
                <a:lnTo>
                  <a:pt x="184938" y="4184"/>
                </a:lnTo>
                <a:lnTo>
                  <a:pt x="228599" y="0"/>
                </a:lnTo>
                <a:lnTo>
                  <a:pt x="272261" y="4184"/>
                </a:lnTo>
                <a:lnTo>
                  <a:pt x="314622" y="16738"/>
                </a:lnTo>
                <a:lnTo>
                  <a:pt x="354383" y="37662"/>
                </a:lnTo>
                <a:lnTo>
                  <a:pt x="390244" y="66955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84400" y="2895600"/>
            <a:ext cx="127000" cy="292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18403" y="46736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596" y="0"/>
                </a:moveTo>
                <a:lnTo>
                  <a:pt x="184934" y="4184"/>
                </a:lnTo>
                <a:lnTo>
                  <a:pt x="142572" y="16737"/>
                </a:lnTo>
                <a:lnTo>
                  <a:pt x="102811" y="37660"/>
                </a:lnTo>
                <a:lnTo>
                  <a:pt x="66951" y="66951"/>
                </a:lnTo>
                <a:lnTo>
                  <a:pt x="37660" y="102814"/>
                </a:lnTo>
                <a:lnTo>
                  <a:pt x="16737" y="142577"/>
                </a:lnTo>
                <a:lnTo>
                  <a:pt x="4184" y="184939"/>
                </a:lnTo>
                <a:lnTo>
                  <a:pt x="0" y="228601"/>
                </a:lnTo>
                <a:lnTo>
                  <a:pt x="4184" y="272262"/>
                </a:lnTo>
                <a:lnTo>
                  <a:pt x="16737" y="314623"/>
                </a:lnTo>
                <a:lnTo>
                  <a:pt x="37660" y="354383"/>
                </a:lnTo>
                <a:lnTo>
                  <a:pt x="66951" y="390242"/>
                </a:lnTo>
                <a:lnTo>
                  <a:pt x="102811" y="419533"/>
                </a:lnTo>
                <a:lnTo>
                  <a:pt x="142572" y="440455"/>
                </a:lnTo>
                <a:lnTo>
                  <a:pt x="184934" y="453009"/>
                </a:lnTo>
                <a:lnTo>
                  <a:pt x="228596" y="457193"/>
                </a:lnTo>
                <a:lnTo>
                  <a:pt x="272259" y="453009"/>
                </a:lnTo>
                <a:lnTo>
                  <a:pt x="314621" y="440455"/>
                </a:lnTo>
                <a:lnTo>
                  <a:pt x="354382" y="419533"/>
                </a:lnTo>
                <a:lnTo>
                  <a:pt x="390242" y="390242"/>
                </a:lnTo>
                <a:lnTo>
                  <a:pt x="419533" y="354383"/>
                </a:lnTo>
                <a:lnTo>
                  <a:pt x="440455" y="314623"/>
                </a:lnTo>
                <a:lnTo>
                  <a:pt x="453009" y="272262"/>
                </a:lnTo>
                <a:lnTo>
                  <a:pt x="457193" y="228601"/>
                </a:lnTo>
                <a:lnTo>
                  <a:pt x="453009" y="184939"/>
                </a:lnTo>
                <a:lnTo>
                  <a:pt x="440455" y="142577"/>
                </a:lnTo>
                <a:lnTo>
                  <a:pt x="419533" y="102814"/>
                </a:lnTo>
                <a:lnTo>
                  <a:pt x="390242" y="66951"/>
                </a:lnTo>
                <a:lnTo>
                  <a:pt x="354382" y="37660"/>
                </a:lnTo>
                <a:lnTo>
                  <a:pt x="314621" y="16737"/>
                </a:lnTo>
                <a:lnTo>
                  <a:pt x="272259" y="4184"/>
                </a:lnTo>
                <a:lnTo>
                  <a:pt x="228596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18400" y="4673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90244" y="66955"/>
                </a:moveTo>
                <a:lnTo>
                  <a:pt x="419537" y="102816"/>
                </a:lnTo>
                <a:lnTo>
                  <a:pt x="440461" y="142577"/>
                </a:lnTo>
                <a:lnTo>
                  <a:pt x="453015" y="184938"/>
                </a:lnTo>
                <a:lnTo>
                  <a:pt x="457200" y="228599"/>
                </a:lnTo>
                <a:lnTo>
                  <a:pt x="453015" y="272261"/>
                </a:lnTo>
                <a:lnTo>
                  <a:pt x="440461" y="314622"/>
                </a:lnTo>
                <a:lnTo>
                  <a:pt x="419537" y="354383"/>
                </a:lnTo>
                <a:lnTo>
                  <a:pt x="390244" y="390244"/>
                </a:lnTo>
                <a:lnTo>
                  <a:pt x="354383" y="419537"/>
                </a:lnTo>
                <a:lnTo>
                  <a:pt x="314622" y="440461"/>
                </a:lnTo>
                <a:lnTo>
                  <a:pt x="272261" y="453015"/>
                </a:lnTo>
                <a:lnTo>
                  <a:pt x="228599" y="457200"/>
                </a:lnTo>
                <a:lnTo>
                  <a:pt x="184938" y="453015"/>
                </a:lnTo>
                <a:lnTo>
                  <a:pt x="142577" y="440461"/>
                </a:lnTo>
                <a:lnTo>
                  <a:pt x="102816" y="419537"/>
                </a:lnTo>
                <a:lnTo>
                  <a:pt x="66955" y="390244"/>
                </a:lnTo>
                <a:lnTo>
                  <a:pt x="37662" y="354383"/>
                </a:lnTo>
                <a:lnTo>
                  <a:pt x="16738" y="314622"/>
                </a:lnTo>
                <a:lnTo>
                  <a:pt x="4184" y="272261"/>
                </a:lnTo>
                <a:lnTo>
                  <a:pt x="0" y="228599"/>
                </a:lnTo>
                <a:lnTo>
                  <a:pt x="4184" y="184938"/>
                </a:lnTo>
                <a:lnTo>
                  <a:pt x="16738" y="142577"/>
                </a:lnTo>
                <a:lnTo>
                  <a:pt x="37662" y="102816"/>
                </a:lnTo>
                <a:lnTo>
                  <a:pt x="66955" y="66955"/>
                </a:lnTo>
                <a:lnTo>
                  <a:pt x="102816" y="37662"/>
                </a:lnTo>
                <a:lnTo>
                  <a:pt x="142577" y="16738"/>
                </a:lnTo>
                <a:lnTo>
                  <a:pt x="184938" y="4184"/>
                </a:lnTo>
                <a:lnTo>
                  <a:pt x="228599" y="0"/>
                </a:lnTo>
                <a:lnTo>
                  <a:pt x="272261" y="4184"/>
                </a:lnTo>
                <a:lnTo>
                  <a:pt x="314622" y="16738"/>
                </a:lnTo>
                <a:lnTo>
                  <a:pt x="354383" y="37662"/>
                </a:lnTo>
                <a:lnTo>
                  <a:pt x="390244" y="66955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645400" y="4724400"/>
            <a:ext cx="2032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622717" y="4619625"/>
            <a:ext cx="2235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E3E3FF"/>
                </a:solidFill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85903" y="38227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596" y="0"/>
                </a:moveTo>
                <a:lnTo>
                  <a:pt x="184936" y="4184"/>
                </a:lnTo>
                <a:lnTo>
                  <a:pt x="142575" y="16737"/>
                </a:lnTo>
                <a:lnTo>
                  <a:pt x="102814" y="37660"/>
                </a:lnTo>
                <a:lnTo>
                  <a:pt x="66951" y="66951"/>
                </a:lnTo>
                <a:lnTo>
                  <a:pt x="37660" y="102814"/>
                </a:lnTo>
                <a:lnTo>
                  <a:pt x="16737" y="142577"/>
                </a:lnTo>
                <a:lnTo>
                  <a:pt x="4184" y="184939"/>
                </a:lnTo>
                <a:lnTo>
                  <a:pt x="0" y="228601"/>
                </a:lnTo>
                <a:lnTo>
                  <a:pt x="4184" y="272262"/>
                </a:lnTo>
                <a:lnTo>
                  <a:pt x="16737" y="314623"/>
                </a:lnTo>
                <a:lnTo>
                  <a:pt x="37660" y="354383"/>
                </a:lnTo>
                <a:lnTo>
                  <a:pt x="66951" y="390242"/>
                </a:lnTo>
                <a:lnTo>
                  <a:pt x="102814" y="419533"/>
                </a:lnTo>
                <a:lnTo>
                  <a:pt x="142575" y="440455"/>
                </a:lnTo>
                <a:lnTo>
                  <a:pt x="184936" y="453009"/>
                </a:lnTo>
                <a:lnTo>
                  <a:pt x="228596" y="457193"/>
                </a:lnTo>
                <a:lnTo>
                  <a:pt x="272257" y="453009"/>
                </a:lnTo>
                <a:lnTo>
                  <a:pt x="314617" y="440455"/>
                </a:lnTo>
                <a:lnTo>
                  <a:pt x="354379" y="419533"/>
                </a:lnTo>
                <a:lnTo>
                  <a:pt x="390242" y="390242"/>
                </a:lnTo>
                <a:lnTo>
                  <a:pt x="419533" y="354383"/>
                </a:lnTo>
                <a:lnTo>
                  <a:pt x="440455" y="314623"/>
                </a:lnTo>
                <a:lnTo>
                  <a:pt x="453009" y="272262"/>
                </a:lnTo>
                <a:lnTo>
                  <a:pt x="457193" y="228601"/>
                </a:lnTo>
                <a:lnTo>
                  <a:pt x="453009" y="184939"/>
                </a:lnTo>
                <a:lnTo>
                  <a:pt x="440455" y="142577"/>
                </a:lnTo>
                <a:lnTo>
                  <a:pt x="419533" y="102814"/>
                </a:lnTo>
                <a:lnTo>
                  <a:pt x="390242" y="66951"/>
                </a:lnTo>
                <a:lnTo>
                  <a:pt x="354379" y="37660"/>
                </a:lnTo>
                <a:lnTo>
                  <a:pt x="314617" y="16737"/>
                </a:lnTo>
                <a:lnTo>
                  <a:pt x="272257" y="4184"/>
                </a:lnTo>
                <a:lnTo>
                  <a:pt x="228596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85900" y="38227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90244" y="66955"/>
                </a:moveTo>
                <a:lnTo>
                  <a:pt x="419537" y="102816"/>
                </a:lnTo>
                <a:lnTo>
                  <a:pt x="440461" y="142577"/>
                </a:lnTo>
                <a:lnTo>
                  <a:pt x="453015" y="184938"/>
                </a:lnTo>
                <a:lnTo>
                  <a:pt x="457200" y="228599"/>
                </a:lnTo>
                <a:lnTo>
                  <a:pt x="453015" y="272261"/>
                </a:lnTo>
                <a:lnTo>
                  <a:pt x="440461" y="314622"/>
                </a:lnTo>
                <a:lnTo>
                  <a:pt x="419537" y="354383"/>
                </a:lnTo>
                <a:lnTo>
                  <a:pt x="390244" y="390244"/>
                </a:lnTo>
                <a:lnTo>
                  <a:pt x="354383" y="419537"/>
                </a:lnTo>
                <a:lnTo>
                  <a:pt x="314622" y="440461"/>
                </a:lnTo>
                <a:lnTo>
                  <a:pt x="272261" y="453015"/>
                </a:lnTo>
                <a:lnTo>
                  <a:pt x="228599" y="457200"/>
                </a:lnTo>
                <a:lnTo>
                  <a:pt x="184938" y="453015"/>
                </a:lnTo>
                <a:lnTo>
                  <a:pt x="142577" y="440461"/>
                </a:lnTo>
                <a:lnTo>
                  <a:pt x="102816" y="419537"/>
                </a:lnTo>
                <a:lnTo>
                  <a:pt x="66955" y="390244"/>
                </a:lnTo>
                <a:lnTo>
                  <a:pt x="37662" y="354383"/>
                </a:lnTo>
                <a:lnTo>
                  <a:pt x="16738" y="314622"/>
                </a:lnTo>
                <a:lnTo>
                  <a:pt x="4184" y="272261"/>
                </a:lnTo>
                <a:lnTo>
                  <a:pt x="0" y="228599"/>
                </a:lnTo>
                <a:lnTo>
                  <a:pt x="4184" y="184938"/>
                </a:lnTo>
                <a:lnTo>
                  <a:pt x="16738" y="142577"/>
                </a:lnTo>
                <a:lnTo>
                  <a:pt x="37662" y="102816"/>
                </a:lnTo>
                <a:lnTo>
                  <a:pt x="66955" y="66955"/>
                </a:lnTo>
                <a:lnTo>
                  <a:pt x="102816" y="37662"/>
                </a:lnTo>
                <a:lnTo>
                  <a:pt x="142577" y="16738"/>
                </a:lnTo>
                <a:lnTo>
                  <a:pt x="184938" y="4184"/>
                </a:lnTo>
                <a:lnTo>
                  <a:pt x="228599" y="0"/>
                </a:lnTo>
                <a:lnTo>
                  <a:pt x="272261" y="4184"/>
                </a:lnTo>
                <a:lnTo>
                  <a:pt x="314622" y="16738"/>
                </a:lnTo>
                <a:lnTo>
                  <a:pt x="354383" y="37662"/>
                </a:lnTo>
                <a:lnTo>
                  <a:pt x="390244" y="66955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612900" y="3873500"/>
            <a:ext cx="203200" cy="292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590217" y="2790825"/>
            <a:ext cx="769620" cy="1430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E3E3FF"/>
                </a:solidFill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800">
                <a:solidFill>
                  <a:srgbClr val="E3E3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90600" y="4470400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921410" y="158089"/>
                </a:moveTo>
                <a:lnTo>
                  <a:pt x="954589" y="194388"/>
                </a:lnTo>
                <a:lnTo>
                  <a:pt x="983865" y="232842"/>
                </a:lnTo>
                <a:lnTo>
                  <a:pt x="1009237" y="273183"/>
                </a:lnTo>
                <a:lnTo>
                  <a:pt x="1030706" y="315140"/>
                </a:lnTo>
                <a:lnTo>
                  <a:pt x="1048272" y="358445"/>
                </a:lnTo>
                <a:lnTo>
                  <a:pt x="1061934" y="402828"/>
                </a:lnTo>
                <a:lnTo>
                  <a:pt x="1071692" y="448019"/>
                </a:lnTo>
                <a:lnTo>
                  <a:pt x="1077547" y="493750"/>
                </a:lnTo>
                <a:lnTo>
                  <a:pt x="1079499" y="539750"/>
                </a:lnTo>
                <a:lnTo>
                  <a:pt x="1077547" y="585749"/>
                </a:lnTo>
                <a:lnTo>
                  <a:pt x="1071692" y="631480"/>
                </a:lnTo>
                <a:lnTo>
                  <a:pt x="1061934" y="676671"/>
                </a:lnTo>
                <a:lnTo>
                  <a:pt x="1048272" y="721054"/>
                </a:lnTo>
                <a:lnTo>
                  <a:pt x="1030706" y="764359"/>
                </a:lnTo>
                <a:lnTo>
                  <a:pt x="1009237" y="806316"/>
                </a:lnTo>
                <a:lnTo>
                  <a:pt x="983865" y="846657"/>
                </a:lnTo>
                <a:lnTo>
                  <a:pt x="954589" y="885111"/>
                </a:lnTo>
                <a:lnTo>
                  <a:pt x="921410" y="921410"/>
                </a:lnTo>
                <a:lnTo>
                  <a:pt x="885111" y="954589"/>
                </a:lnTo>
                <a:lnTo>
                  <a:pt x="846657" y="983865"/>
                </a:lnTo>
                <a:lnTo>
                  <a:pt x="806316" y="1009237"/>
                </a:lnTo>
                <a:lnTo>
                  <a:pt x="764359" y="1030706"/>
                </a:lnTo>
                <a:lnTo>
                  <a:pt x="721054" y="1048272"/>
                </a:lnTo>
                <a:lnTo>
                  <a:pt x="676671" y="1061934"/>
                </a:lnTo>
                <a:lnTo>
                  <a:pt x="631480" y="1071692"/>
                </a:lnTo>
                <a:lnTo>
                  <a:pt x="585749" y="1077547"/>
                </a:lnTo>
                <a:lnTo>
                  <a:pt x="539750" y="1079499"/>
                </a:lnTo>
                <a:lnTo>
                  <a:pt x="493750" y="1077547"/>
                </a:lnTo>
                <a:lnTo>
                  <a:pt x="448019" y="1071692"/>
                </a:lnTo>
                <a:lnTo>
                  <a:pt x="402828" y="1061934"/>
                </a:lnTo>
                <a:lnTo>
                  <a:pt x="358445" y="1048272"/>
                </a:lnTo>
                <a:lnTo>
                  <a:pt x="315140" y="1030706"/>
                </a:lnTo>
                <a:lnTo>
                  <a:pt x="273183" y="1009237"/>
                </a:lnTo>
                <a:lnTo>
                  <a:pt x="232842" y="983865"/>
                </a:lnTo>
                <a:lnTo>
                  <a:pt x="194388" y="954589"/>
                </a:lnTo>
                <a:lnTo>
                  <a:pt x="158089" y="921410"/>
                </a:lnTo>
                <a:lnTo>
                  <a:pt x="124910" y="885111"/>
                </a:lnTo>
                <a:lnTo>
                  <a:pt x="95634" y="846657"/>
                </a:lnTo>
                <a:lnTo>
                  <a:pt x="70262" y="806316"/>
                </a:lnTo>
                <a:lnTo>
                  <a:pt x="48793" y="764359"/>
                </a:lnTo>
                <a:lnTo>
                  <a:pt x="31227" y="721054"/>
                </a:lnTo>
                <a:lnTo>
                  <a:pt x="17565" y="676671"/>
                </a:lnTo>
                <a:lnTo>
                  <a:pt x="7807" y="631480"/>
                </a:lnTo>
                <a:lnTo>
                  <a:pt x="1951" y="585749"/>
                </a:lnTo>
                <a:lnTo>
                  <a:pt x="0" y="539750"/>
                </a:lnTo>
                <a:lnTo>
                  <a:pt x="1951" y="493750"/>
                </a:lnTo>
                <a:lnTo>
                  <a:pt x="7807" y="448019"/>
                </a:lnTo>
                <a:lnTo>
                  <a:pt x="17565" y="402828"/>
                </a:lnTo>
                <a:lnTo>
                  <a:pt x="31227" y="358445"/>
                </a:lnTo>
                <a:lnTo>
                  <a:pt x="48793" y="315140"/>
                </a:lnTo>
                <a:lnTo>
                  <a:pt x="70262" y="273183"/>
                </a:lnTo>
                <a:lnTo>
                  <a:pt x="95634" y="232842"/>
                </a:lnTo>
                <a:lnTo>
                  <a:pt x="124910" y="194388"/>
                </a:lnTo>
                <a:lnTo>
                  <a:pt x="158089" y="158089"/>
                </a:lnTo>
                <a:lnTo>
                  <a:pt x="194388" y="124910"/>
                </a:lnTo>
                <a:lnTo>
                  <a:pt x="232842" y="95634"/>
                </a:lnTo>
                <a:lnTo>
                  <a:pt x="273183" y="70262"/>
                </a:lnTo>
                <a:lnTo>
                  <a:pt x="315140" y="48793"/>
                </a:lnTo>
                <a:lnTo>
                  <a:pt x="358445" y="31227"/>
                </a:lnTo>
                <a:lnTo>
                  <a:pt x="402828" y="17565"/>
                </a:lnTo>
                <a:lnTo>
                  <a:pt x="448019" y="7807"/>
                </a:lnTo>
                <a:lnTo>
                  <a:pt x="493750" y="1951"/>
                </a:lnTo>
                <a:lnTo>
                  <a:pt x="539750" y="0"/>
                </a:lnTo>
                <a:lnTo>
                  <a:pt x="585749" y="1951"/>
                </a:lnTo>
                <a:lnTo>
                  <a:pt x="631480" y="7807"/>
                </a:lnTo>
                <a:lnTo>
                  <a:pt x="676671" y="17565"/>
                </a:lnTo>
                <a:lnTo>
                  <a:pt x="721054" y="31227"/>
                </a:lnTo>
                <a:lnTo>
                  <a:pt x="764359" y="48793"/>
                </a:lnTo>
                <a:lnTo>
                  <a:pt x="806316" y="70262"/>
                </a:lnTo>
                <a:lnTo>
                  <a:pt x="846657" y="95634"/>
                </a:lnTo>
                <a:lnTo>
                  <a:pt x="885111" y="124910"/>
                </a:lnTo>
                <a:lnTo>
                  <a:pt x="921410" y="158089"/>
                </a:lnTo>
                <a:close/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16587" y="1020762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921410" y="158089"/>
                </a:moveTo>
                <a:lnTo>
                  <a:pt x="954589" y="194388"/>
                </a:lnTo>
                <a:lnTo>
                  <a:pt x="983865" y="232842"/>
                </a:lnTo>
                <a:lnTo>
                  <a:pt x="1009237" y="273183"/>
                </a:lnTo>
                <a:lnTo>
                  <a:pt x="1030706" y="315140"/>
                </a:lnTo>
                <a:lnTo>
                  <a:pt x="1048272" y="358445"/>
                </a:lnTo>
                <a:lnTo>
                  <a:pt x="1061934" y="402828"/>
                </a:lnTo>
                <a:lnTo>
                  <a:pt x="1071692" y="448019"/>
                </a:lnTo>
                <a:lnTo>
                  <a:pt x="1077547" y="493750"/>
                </a:lnTo>
                <a:lnTo>
                  <a:pt x="1079499" y="539750"/>
                </a:lnTo>
                <a:lnTo>
                  <a:pt x="1077547" y="585749"/>
                </a:lnTo>
                <a:lnTo>
                  <a:pt x="1071692" y="631480"/>
                </a:lnTo>
                <a:lnTo>
                  <a:pt x="1061934" y="676671"/>
                </a:lnTo>
                <a:lnTo>
                  <a:pt x="1048272" y="721054"/>
                </a:lnTo>
                <a:lnTo>
                  <a:pt x="1030706" y="764359"/>
                </a:lnTo>
                <a:lnTo>
                  <a:pt x="1009237" y="806316"/>
                </a:lnTo>
                <a:lnTo>
                  <a:pt x="983865" y="846657"/>
                </a:lnTo>
                <a:lnTo>
                  <a:pt x="954589" y="885111"/>
                </a:lnTo>
                <a:lnTo>
                  <a:pt x="921410" y="921410"/>
                </a:lnTo>
                <a:lnTo>
                  <a:pt x="885111" y="954589"/>
                </a:lnTo>
                <a:lnTo>
                  <a:pt x="846657" y="983865"/>
                </a:lnTo>
                <a:lnTo>
                  <a:pt x="806316" y="1009237"/>
                </a:lnTo>
                <a:lnTo>
                  <a:pt x="764359" y="1030706"/>
                </a:lnTo>
                <a:lnTo>
                  <a:pt x="721054" y="1048272"/>
                </a:lnTo>
                <a:lnTo>
                  <a:pt x="676671" y="1061934"/>
                </a:lnTo>
                <a:lnTo>
                  <a:pt x="631480" y="1071692"/>
                </a:lnTo>
                <a:lnTo>
                  <a:pt x="585749" y="1077547"/>
                </a:lnTo>
                <a:lnTo>
                  <a:pt x="539750" y="1079499"/>
                </a:lnTo>
                <a:lnTo>
                  <a:pt x="493750" y="1077547"/>
                </a:lnTo>
                <a:lnTo>
                  <a:pt x="448019" y="1071692"/>
                </a:lnTo>
                <a:lnTo>
                  <a:pt x="402828" y="1061934"/>
                </a:lnTo>
                <a:lnTo>
                  <a:pt x="358445" y="1048272"/>
                </a:lnTo>
                <a:lnTo>
                  <a:pt x="315140" y="1030706"/>
                </a:lnTo>
                <a:lnTo>
                  <a:pt x="273183" y="1009237"/>
                </a:lnTo>
                <a:lnTo>
                  <a:pt x="232842" y="983865"/>
                </a:lnTo>
                <a:lnTo>
                  <a:pt x="194388" y="954589"/>
                </a:lnTo>
                <a:lnTo>
                  <a:pt x="158089" y="921410"/>
                </a:lnTo>
                <a:lnTo>
                  <a:pt x="124910" y="885111"/>
                </a:lnTo>
                <a:lnTo>
                  <a:pt x="95634" y="846657"/>
                </a:lnTo>
                <a:lnTo>
                  <a:pt x="70262" y="806316"/>
                </a:lnTo>
                <a:lnTo>
                  <a:pt x="48793" y="764359"/>
                </a:lnTo>
                <a:lnTo>
                  <a:pt x="31227" y="721054"/>
                </a:lnTo>
                <a:lnTo>
                  <a:pt x="17565" y="676671"/>
                </a:lnTo>
                <a:lnTo>
                  <a:pt x="7807" y="631480"/>
                </a:lnTo>
                <a:lnTo>
                  <a:pt x="1951" y="585749"/>
                </a:lnTo>
                <a:lnTo>
                  <a:pt x="0" y="539750"/>
                </a:lnTo>
                <a:lnTo>
                  <a:pt x="1951" y="493750"/>
                </a:lnTo>
                <a:lnTo>
                  <a:pt x="7807" y="448019"/>
                </a:lnTo>
                <a:lnTo>
                  <a:pt x="17565" y="402828"/>
                </a:lnTo>
                <a:lnTo>
                  <a:pt x="31227" y="358445"/>
                </a:lnTo>
                <a:lnTo>
                  <a:pt x="48793" y="315140"/>
                </a:lnTo>
                <a:lnTo>
                  <a:pt x="70262" y="273183"/>
                </a:lnTo>
                <a:lnTo>
                  <a:pt x="95634" y="232842"/>
                </a:lnTo>
                <a:lnTo>
                  <a:pt x="124910" y="194388"/>
                </a:lnTo>
                <a:lnTo>
                  <a:pt x="158089" y="158089"/>
                </a:lnTo>
                <a:lnTo>
                  <a:pt x="194388" y="124910"/>
                </a:lnTo>
                <a:lnTo>
                  <a:pt x="232842" y="95634"/>
                </a:lnTo>
                <a:lnTo>
                  <a:pt x="273183" y="70262"/>
                </a:lnTo>
                <a:lnTo>
                  <a:pt x="315140" y="48793"/>
                </a:lnTo>
                <a:lnTo>
                  <a:pt x="358445" y="31227"/>
                </a:lnTo>
                <a:lnTo>
                  <a:pt x="402828" y="17565"/>
                </a:lnTo>
                <a:lnTo>
                  <a:pt x="448019" y="7807"/>
                </a:lnTo>
                <a:lnTo>
                  <a:pt x="493750" y="1951"/>
                </a:lnTo>
                <a:lnTo>
                  <a:pt x="539750" y="0"/>
                </a:lnTo>
                <a:lnTo>
                  <a:pt x="585749" y="1951"/>
                </a:lnTo>
                <a:lnTo>
                  <a:pt x="631480" y="7807"/>
                </a:lnTo>
                <a:lnTo>
                  <a:pt x="676671" y="17565"/>
                </a:lnTo>
                <a:lnTo>
                  <a:pt x="721054" y="31227"/>
                </a:lnTo>
                <a:lnTo>
                  <a:pt x="764359" y="48793"/>
                </a:lnTo>
                <a:lnTo>
                  <a:pt x="806316" y="70262"/>
                </a:lnTo>
                <a:lnTo>
                  <a:pt x="846657" y="95634"/>
                </a:lnTo>
                <a:lnTo>
                  <a:pt x="885111" y="124910"/>
                </a:lnTo>
                <a:lnTo>
                  <a:pt x="921410" y="158089"/>
                </a:lnTo>
                <a:close/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937378" y="194945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592" y="0"/>
                </a:moveTo>
                <a:lnTo>
                  <a:pt x="184930" y="4184"/>
                </a:lnTo>
                <a:lnTo>
                  <a:pt x="142570" y="16737"/>
                </a:lnTo>
                <a:lnTo>
                  <a:pt x="102810" y="37660"/>
                </a:lnTo>
                <a:lnTo>
                  <a:pt x="66951" y="66951"/>
                </a:lnTo>
                <a:lnTo>
                  <a:pt x="37660" y="102814"/>
                </a:lnTo>
                <a:lnTo>
                  <a:pt x="16737" y="142577"/>
                </a:lnTo>
                <a:lnTo>
                  <a:pt x="4184" y="184939"/>
                </a:lnTo>
                <a:lnTo>
                  <a:pt x="0" y="228601"/>
                </a:lnTo>
                <a:lnTo>
                  <a:pt x="4184" y="272262"/>
                </a:lnTo>
                <a:lnTo>
                  <a:pt x="16737" y="314623"/>
                </a:lnTo>
                <a:lnTo>
                  <a:pt x="37660" y="354383"/>
                </a:lnTo>
                <a:lnTo>
                  <a:pt x="66951" y="390242"/>
                </a:lnTo>
                <a:lnTo>
                  <a:pt x="102810" y="419533"/>
                </a:lnTo>
                <a:lnTo>
                  <a:pt x="142570" y="440455"/>
                </a:lnTo>
                <a:lnTo>
                  <a:pt x="184930" y="453009"/>
                </a:lnTo>
                <a:lnTo>
                  <a:pt x="228592" y="457193"/>
                </a:lnTo>
                <a:lnTo>
                  <a:pt x="272253" y="453009"/>
                </a:lnTo>
                <a:lnTo>
                  <a:pt x="314616" y="440455"/>
                </a:lnTo>
                <a:lnTo>
                  <a:pt x="354378" y="419533"/>
                </a:lnTo>
                <a:lnTo>
                  <a:pt x="390242" y="390242"/>
                </a:lnTo>
                <a:lnTo>
                  <a:pt x="419533" y="354383"/>
                </a:lnTo>
                <a:lnTo>
                  <a:pt x="440455" y="314623"/>
                </a:lnTo>
                <a:lnTo>
                  <a:pt x="453009" y="272262"/>
                </a:lnTo>
                <a:lnTo>
                  <a:pt x="457193" y="228601"/>
                </a:lnTo>
                <a:lnTo>
                  <a:pt x="453009" y="184939"/>
                </a:lnTo>
                <a:lnTo>
                  <a:pt x="440455" y="142577"/>
                </a:lnTo>
                <a:lnTo>
                  <a:pt x="419533" y="102814"/>
                </a:lnTo>
                <a:lnTo>
                  <a:pt x="390242" y="66951"/>
                </a:lnTo>
                <a:lnTo>
                  <a:pt x="354378" y="37660"/>
                </a:lnTo>
                <a:lnTo>
                  <a:pt x="314616" y="16737"/>
                </a:lnTo>
                <a:lnTo>
                  <a:pt x="272253" y="4184"/>
                </a:lnTo>
                <a:lnTo>
                  <a:pt x="228592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937375" y="19494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90244" y="66955"/>
                </a:moveTo>
                <a:lnTo>
                  <a:pt x="419537" y="102816"/>
                </a:lnTo>
                <a:lnTo>
                  <a:pt x="440461" y="142577"/>
                </a:lnTo>
                <a:lnTo>
                  <a:pt x="453015" y="184938"/>
                </a:lnTo>
                <a:lnTo>
                  <a:pt x="457200" y="228599"/>
                </a:lnTo>
                <a:lnTo>
                  <a:pt x="453015" y="272261"/>
                </a:lnTo>
                <a:lnTo>
                  <a:pt x="440461" y="314622"/>
                </a:lnTo>
                <a:lnTo>
                  <a:pt x="419537" y="354383"/>
                </a:lnTo>
                <a:lnTo>
                  <a:pt x="390244" y="390244"/>
                </a:lnTo>
                <a:lnTo>
                  <a:pt x="354383" y="419537"/>
                </a:lnTo>
                <a:lnTo>
                  <a:pt x="314622" y="440461"/>
                </a:lnTo>
                <a:lnTo>
                  <a:pt x="272261" y="453015"/>
                </a:lnTo>
                <a:lnTo>
                  <a:pt x="228599" y="457200"/>
                </a:lnTo>
                <a:lnTo>
                  <a:pt x="184938" y="453015"/>
                </a:lnTo>
                <a:lnTo>
                  <a:pt x="142577" y="440461"/>
                </a:lnTo>
                <a:lnTo>
                  <a:pt x="102816" y="419537"/>
                </a:lnTo>
                <a:lnTo>
                  <a:pt x="66955" y="390244"/>
                </a:lnTo>
                <a:lnTo>
                  <a:pt x="37662" y="354383"/>
                </a:lnTo>
                <a:lnTo>
                  <a:pt x="16738" y="314622"/>
                </a:lnTo>
                <a:lnTo>
                  <a:pt x="4184" y="272261"/>
                </a:lnTo>
                <a:lnTo>
                  <a:pt x="0" y="228599"/>
                </a:lnTo>
                <a:lnTo>
                  <a:pt x="4184" y="184938"/>
                </a:lnTo>
                <a:lnTo>
                  <a:pt x="16738" y="142577"/>
                </a:lnTo>
                <a:lnTo>
                  <a:pt x="37662" y="102816"/>
                </a:lnTo>
                <a:lnTo>
                  <a:pt x="66955" y="66955"/>
                </a:lnTo>
                <a:lnTo>
                  <a:pt x="102816" y="37662"/>
                </a:lnTo>
                <a:lnTo>
                  <a:pt x="142577" y="16738"/>
                </a:lnTo>
                <a:lnTo>
                  <a:pt x="184938" y="4184"/>
                </a:lnTo>
                <a:lnTo>
                  <a:pt x="228599" y="0"/>
                </a:lnTo>
                <a:lnTo>
                  <a:pt x="272261" y="4184"/>
                </a:lnTo>
                <a:lnTo>
                  <a:pt x="314622" y="16738"/>
                </a:lnTo>
                <a:lnTo>
                  <a:pt x="354383" y="37662"/>
                </a:lnTo>
                <a:lnTo>
                  <a:pt x="390244" y="66955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061200" y="2006600"/>
            <a:ext cx="203200" cy="292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7041692" y="1895475"/>
            <a:ext cx="2235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E3E3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50000" y="4028654"/>
            <a:ext cx="14604" cy="199390"/>
          </a:xfrm>
          <a:custGeom>
            <a:avLst/>
            <a:gdLst/>
            <a:ahLst/>
            <a:cxnLst/>
            <a:rect l="l" t="t" r="r" b="b"/>
            <a:pathLst>
              <a:path w="14604" h="199389">
                <a:moveTo>
                  <a:pt x="14204" y="0"/>
                </a:moveTo>
                <a:lnTo>
                  <a:pt x="12394" y="25335"/>
                </a:lnTo>
                <a:lnTo>
                  <a:pt x="0" y="198858"/>
                </a:lnTo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288239" y="3871912"/>
            <a:ext cx="153035" cy="158115"/>
          </a:xfrm>
          <a:custGeom>
            <a:avLst/>
            <a:gdLst/>
            <a:ahLst/>
            <a:cxnLst/>
            <a:rect l="l" t="t" r="r" b="b"/>
            <a:pathLst>
              <a:path w="153035" h="158114">
                <a:moveTo>
                  <a:pt x="87160" y="0"/>
                </a:moveTo>
                <a:lnTo>
                  <a:pt x="0" y="147078"/>
                </a:lnTo>
                <a:lnTo>
                  <a:pt x="152526" y="157962"/>
                </a:lnTo>
                <a:lnTo>
                  <a:pt x="87160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616700" y="4117554"/>
            <a:ext cx="14604" cy="199390"/>
          </a:xfrm>
          <a:custGeom>
            <a:avLst/>
            <a:gdLst/>
            <a:ahLst/>
            <a:cxnLst/>
            <a:rect l="l" t="t" r="r" b="b"/>
            <a:pathLst>
              <a:path w="14604" h="199389">
                <a:moveTo>
                  <a:pt x="14204" y="0"/>
                </a:moveTo>
                <a:lnTo>
                  <a:pt x="12394" y="25335"/>
                </a:lnTo>
                <a:lnTo>
                  <a:pt x="0" y="198858"/>
                </a:lnTo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554940" y="3960812"/>
            <a:ext cx="153035" cy="158115"/>
          </a:xfrm>
          <a:custGeom>
            <a:avLst/>
            <a:gdLst/>
            <a:ahLst/>
            <a:cxnLst/>
            <a:rect l="l" t="t" r="r" b="b"/>
            <a:pathLst>
              <a:path w="153034" h="158114">
                <a:moveTo>
                  <a:pt x="87160" y="0"/>
                </a:moveTo>
                <a:lnTo>
                  <a:pt x="0" y="147078"/>
                </a:lnTo>
                <a:lnTo>
                  <a:pt x="152527" y="157962"/>
                </a:lnTo>
                <a:lnTo>
                  <a:pt x="87160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807200" y="4231854"/>
            <a:ext cx="14604" cy="199390"/>
          </a:xfrm>
          <a:custGeom>
            <a:avLst/>
            <a:gdLst/>
            <a:ahLst/>
            <a:cxnLst/>
            <a:rect l="l" t="t" r="r" b="b"/>
            <a:pathLst>
              <a:path w="14604" h="199389">
                <a:moveTo>
                  <a:pt x="14204" y="0"/>
                </a:moveTo>
                <a:lnTo>
                  <a:pt x="12394" y="25335"/>
                </a:lnTo>
                <a:lnTo>
                  <a:pt x="0" y="198858"/>
                </a:lnTo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745440" y="4075112"/>
            <a:ext cx="153035" cy="158115"/>
          </a:xfrm>
          <a:custGeom>
            <a:avLst/>
            <a:gdLst/>
            <a:ahLst/>
            <a:cxnLst/>
            <a:rect l="l" t="t" r="r" b="b"/>
            <a:pathLst>
              <a:path w="153034" h="158114">
                <a:moveTo>
                  <a:pt x="87160" y="0"/>
                </a:moveTo>
                <a:lnTo>
                  <a:pt x="0" y="147078"/>
                </a:lnTo>
                <a:lnTo>
                  <a:pt x="152527" y="157962"/>
                </a:lnTo>
                <a:lnTo>
                  <a:pt x="87160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048500" y="4358854"/>
            <a:ext cx="14604" cy="199390"/>
          </a:xfrm>
          <a:custGeom>
            <a:avLst/>
            <a:gdLst/>
            <a:ahLst/>
            <a:cxnLst/>
            <a:rect l="l" t="t" r="r" b="b"/>
            <a:pathLst>
              <a:path w="14604" h="199389">
                <a:moveTo>
                  <a:pt x="14204" y="0"/>
                </a:moveTo>
                <a:lnTo>
                  <a:pt x="12394" y="25335"/>
                </a:lnTo>
                <a:lnTo>
                  <a:pt x="0" y="198858"/>
                </a:lnTo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86740" y="4202112"/>
            <a:ext cx="153035" cy="158115"/>
          </a:xfrm>
          <a:custGeom>
            <a:avLst/>
            <a:gdLst/>
            <a:ahLst/>
            <a:cxnLst/>
            <a:rect l="l" t="t" r="r" b="b"/>
            <a:pathLst>
              <a:path w="153034" h="158114">
                <a:moveTo>
                  <a:pt x="87160" y="0"/>
                </a:moveTo>
                <a:lnTo>
                  <a:pt x="0" y="147078"/>
                </a:lnTo>
                <a:lnTo>
                  <a:pt x="152527" y="157962"/>
                </a:lnTo>
                <a:lnTo>
                  <a:pt x="87160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251700" y="4422354"/>
            <a:ext cx="14604" cy="199390"/>
          </a:xfrm>
          <a:custGeom>
            <a:avLst/>
            <a:gdLst/>
            <a:ahLst/>
            <a:cxnLst/>
            <a:rect l="l" t="t" r="r" b="b"/>
            <a:pathLst>
              <a:path w="14604" h="199389">
                <a:moveTo>
                  <a:pt x="14204" y="0"/>
                </a:moveTo>
                <a:lnTo>
                  <a:pt x="12394" y="25335"/>
                </a:lnTo>
                <a:lnTo>
                  <a:pt x="0" y="198858"/>
                </a:lnTo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189940" y="4265612"/>
            <a:ext cx="153035" cy="158115"/>
          </a:xfrm>
          <a:custGeom>
            <a:avLst/>
            <a:gdLst/>
            <a:ahLst/>
            <a:cxnLst/>
            <a:rect l="l" t="t" r="r" b="b"/>
            <a:pathLst>
              <a:path w="153034" h="158114">
                <a:moveTo>
                  <a:pt x="87160" y="0"/>
                </a:moveTo>
                <a:lnTo>
                  <a:pt x="0" y="147078"/>
                </a:lnTo>
                <a:lnTo>
                  <a:pt x="152527" y="157962"/>
                </a:lnTo>
                <a:lnTo>
                  <a:pt x="87160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3700" y="381000"/>
            <a:ext cx="6108700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06400" y="889000"/>
            <a:ext cx="4381500" cy="469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6400" y="292100"/>
            <a:ext cx="6022340" cy="9855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260"/>
              </a:lnSpc>
              <a:spcBef>
                <a:spcPts val="100"/>
              </a:spcBef>
            </a:pPr>
            <a:r>
              <a:rPr dirty="0" sz="3600">
                <a:solidFill>
                  <a:srgbClr val="00FFCC"/>
                </a:solidFill>
              </a:rPr>
              <a:t>2. </a:t>
            </a:r>
            <a:r>
              <a:rPr dirty="0" sz="3600" spc="-5">
                <a:solidFill>
                  <a:srgbClr val="00FFCC"/>
                </a:solidFill>
              </a:rPr>
              <a:t>Normal Distribution </a:t>
            </a:r>
            <a:r>
              <a:rPr dirty="0" sz="3600">
                <a:solidFill>
                  <a:srgbClr val="00FFCC"/>
                </a:solidFill>
              </a:rPr>
              <a:t>of</a:t>
            </a:r>
            <a:r>
              <a:rPr dirty="0" sz="3600" spc="-20">
                <a:solidFill>
                  <a:srgbClr val="00FFCC"/>
                </a:solidFill>
              </a:rPr>
              <a:t> </a:t>
            </a:r>
            <a:r>
              <a:rPr dirty="0" sz="3600" spc="-5">
                <a:solidFill>
                  <a:srgbClr val="00FFCC"/>
                </a:solidFill>
              </a:rPr>
              <a:t>Flow</a:t>
            </a:r>
            <a:endParaRPr sz="3600"/>
          </a:p>
          <a:p>
            <a:pPr marL="12700">
              <a:lnSpc>
                <a:spcPts val="3300"/>
              </a:lnSpc>
            </a:pPr>
            <a:r>
              <a:rPr dirty="0" sz="2800">
                <a:solidFill>
                  <a:srgbClr val="00FFCC"/>
                </a:solidFill>
              </a:rPr>
              <a:t>Upper </a:t>
            </a:r>
            <a:r>
              <a:rPr dirty="0" sz="2800" spc="-30">
                <a:solidFill>
                  <a:srgbClr val="00FFCC"/>
                </a:solidFill>
              </a:rPr>
              <a:t>Versus </a:t>
            </a:r>
            <a:r>
              <a:rPr dirty="0" sz="2800">
                <a:solidFill>
                  <a:srgbClr val="00FFCC"/>
                </a:solidFill>
              </a:rPr>
              <a:t>Lower Lobes</a:t>
            </a:r>
            <a:endParaRPr sz="2800"/>
          </a:p>
        </p:txBody>
      </p:sp>
      <p:sp>
        <p:nvSpPr>
          <p:cNvPr id="6" name="object 6"/>
          <p:cNvSpPr/>
          <p:nvPr/>
        </p:nvSpPr>
        <p:spPr>
          <a:xfrm>
            <a:off x="1041400" y="2514600"/>
            <a:ext cx="1955800" cy="368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1400" y="2806700"/>
            <a:ext cx="2286000" cy="33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1400" y="3098800"/>
            <a:ext cx="1625600" cy="330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28700" y="3390900"/>
            <a:ext cx="863600" cy="368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68937" y="2597523"/>
            <a:ext cx="617220" cy="2517775"/>
          </a:xfrm>
          <a:custGeom>
            <a:avLst/>
            <a:gdLst/>
            <a:ahLst/>
            <a:cxnLst/>
            <a:rect l="l" t="t" r="r" b="b"/>
            <a:pathLst>
              <a:path w="617220" h="2517775">
                <a:moveTo>
                  <a:pt x="0" y="2517401"/>
                </a:moveTo>
                <a:lnTo>
                  <a:pt x="607856" y="37005"/>
                </a:lnTo>
                <a:lnTo>
                  <a:pt x="616924" y="0"/>
                </a:lnTo>
              </a:path>
            </a:pathLst>
          </a:custGeom>
          <a:ln w="762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980785" y="2381250"/>
            <a:ext cx="212725" cy="238760"/>
          </a:xfrm>
          <a:custGeom>
            <a:avLst/>
            <a:gdLst/>
            <a:ahLst/>
            <a:cxnLst/>
            <a:rect l="l" t="t" r="r" b="b"/>
            <a:pathLst>
              <a:path w="212725" h="238760">
                <a:moveTo>
                  <a:pt x="158076" y="0"/>
                </a:moveTo>
                <a:lnTo>
                  <a:pt x="0" y="186169"/>
                </a:lnTo>
                <a:lnTo>
                  <a:pt x="212166" y="238163"/>
                </a:lnTo>
                <a:lnTo>
                  <a:pt x="158076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07153" y="3968750"/>
            <a:ext cx="1209675" cy="559435"/>
          </a:xfrm>
          <a:custGeom>
            <a:avLst/>
            <a:gdLst/>
            <a:ahLst/>
            <a:cxnLst/>
            <a:rect l="l" t="t" r="r" b="b"/>
            <a:pathLst>
              <a:path w="1209675" h="559435">
                <a:moveTo>
                  <a:pt x="1209171" y="0"/>
                </a:moveTo>
                <a:lnTo>
                  <a:pt x="34582" y="543032"/>
                </a:lnTo>
                <a:lnTo>
                  <a:pt x="0" y="559021"/>
                </a:lnTo>
              </a:path>
            </a:pathLst>
          </a:custGeom>
          <a:ln w="76199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05037" y="4430407"/>
            <a:ext cx="244475" cy="198755"/>
          </a:xfrm>
          <a:custGeom>
            <a:avLst/>
            <a:gdLst/>
            <a:ahLst/>
            <a:cxnLst/>
            <a:rect l="l" t="t" r="r" b="b"/>
            <a:pathLst>
              <a:path w="244475" h="198754">
                <a:moveTo>
                  <a:pt x="152438" y="0"/>
                </a:moveTo>
                <a:lnTo>
                  <a:pt x="0" y="190804"/>
                </a:lnTo>
                <a:lnTo>
                  <a:pt x="244106" y="198272"/>
                </a:lnTo>
                <a:lnTo>
                  <a:pt x="152438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90600" y="4470400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921410" y="158089"/>
                </a:moveTo>
                <a:lnTo>
                  <a:pt x="954589" y="194388"/>
                </a:lnTo>
                <a:lnTo>
                  <a:pt x="983865" y="232842"/>
                </a:lnTo>
                <a:lnTo>
                  <a:pt x="1009237" y="273183"/>
                </a:lnTo>
                <a:lnTo>
                  <a:pt x="1030706" y="315140"/>
                </a:lnTo>
                <a:lnTo>
                  <a:pt x="1048272" y="358445"/>
                </a:lnTo>
                <a:lnTo>
                  <a:pt x="1061934" y="402828"/>
                </a:lnTo>
                <a:lnTo>
                  <a:pt x="1071692" y="448019"/>
                </a:lnTo>
                <a:lnTo>
                  <a:pt x="1077547" y="493750"/>
                </a:lnTo>
                <a:lnTo>
                  <a:pt x="1079499" y="539750"/>
                </a:lnTo>
                <a:lnTo>
                  <a:pt x="1077547" y="585749"/>
                </a:lnTo>
                <a:lnTo>
                  <a:pt x="1071692" y="631480"/>
                </a:lnTo>
                <a:lnTo>
                  <a:pt x="1061934" y="676671"/>
                </a:lnTo>
                <a:lnTo>
                  <a:pt x="1048272" y="721054"/>
                </a:lnTo>
                <a:lnTo>
                  <a:pt x="1030706" y="764359"/>
                </a:lnTo>
                <a:lnTo>
                  <a:pt x="1009237" y="806316"/>
                </a:lnTo>
                <a:lnTo>
                  <a:pt x="983865" y="846657"/>
                </a:lnTo>
                <a:lnTo>
                  <a:pt x="954589" y="885111"/>
                </a:lnTo>
                <a:lnTo>
                  <a:pt x="921410" y="921410"/>
                </a:lnTo>
                <a:lnTo>
                  <a:pt x="885111" y="954589"/>
                </a:lnTo>
                <a:lnTo>
                  <a:pt x="846657" y="983865"/>
                </a:lnTo>
                <a:lnTo>
                  <a:pt x="806316" y="1009237"/>
                </a:lnTo>
                <a:lnTo>
                  <a:pt x="764359" y="1030706"/>
                </a:lnTo>
                <a:lnTo>
                  <a:pt x="721054" y="1048272"/>
                </a:lnTo>
                <a:lnTo>
                  <a:pt x="676671" y="1061934"/>
                </a:lnTo>
                <a:lnTo>
                  <a:pt x="631480" y="1071692"/>
                </a:lnTo>
                <a:lnTo>
                  <a:pt x="585749" y="1077547"/>
                </a:lnTo>
                <a:lnTo>
                  <a:pt x="539750" y="1079499"/>
                </a:lnTo>
                <a:lnTo>
                  <a:pt x="493750" y="1077547"/>
                </a:lnTo>
                <a:lnTo>
                  <a:pt x="448019" y="1071692"/>
                </a:lnTo>
                <a:lnTo>
                  <a:pt x="402828" y="1061934"/>
                </a:lnTo>
                <a:lnTo>
                  <a:pt x="358445" y="1048272"/>
                </a:lnTo>
                <a:lnTo>
                  <a:pt x="315140" y="1030706"/>
                </a:lnTo>
                <a:lnTo>
                  <a:pt x="273183" y="1009237"/>
                </a:lnTo>
                <a:lnTo>
                  <a:pt x="232842" y="983865"/>
                </a:lnTo>
                <a:lnTo>
                  <a:pt x="194388" y="954589"/>
                </a:lnTo>
                <a:lnTo>
                  <a:pt x="158089" y="921410"/>
                </a:lnTo>
                <a:lnTo>
                  <a:pt x="124910" y="885111"/>
                </a:lnTo>
                <a:lnTo>
                  <a:pt x="95634" y="846657"/>
                </a:lnTo>
                <a:lnTo>
                  <a:pt x="70262" y="806316"/>
                </a:lnTo>
                <a:lnTo>
                  <a:pt x="48793" y="764359"/>
                </a:lnTo>
                <a:lnTo>
                  <a:pt x="31227" y="721054"/>
                </a:lnTo>
                <a:lnTo>
                  <a:pt x="17565" y="676671"/>
                </a:lnTo>
                <a:lnTo>
                  <a:pt x="7807" y="631480"/>
                </a:lnTo>
                <a:lnTo>
                  <a:pt x="1951" y="585749"/>
                </a:lnTo>
                <a:lnTo>
                  <a:pt x="0" y="539750"/>
                </a:lnTo>
                <a:lnTo>
                  <a:pt x="1951" y="493750"/>
                </a:lnTo>
                <a:lnTo>
                  <a:pt x="7807" y="448019"/>
                </a:lnTo>
                <a:lnTo>
                  <a:pt x="17565" y="402828"/>
                </a:lnTo>
                <a:lnTo>
                  <a:pt x="31227" y="358445"/>
                </a:lnTo>
                <a:lnTo>
                  <a:pt x="48793" y="315140"/>
                </a:lnTo>
                <a:lnTo>
                  <a:pt x="70262" y="273183"/>
                </a:lnTo>
                <a:lnTo>
                  <a:pt x="95634" y="232842"/>
                </a:lnTo>
                <a:lnTo>
                  <a:pt x="124910" y="194388"/>
                </a:lnTo>
                <a:lnTo>
                  <a:pt x="158089" y="158089"/>
                </a:lnTo>
                <a:lnTo>
                  <a:pt x="194388" y="124910"/>
                </a:lnTo>
                <a:lnTo>
                  <a:pt x="232842" y="95634"/>
                </a:lnTo>
                <a:lnTo>
                  <a:pt x="273183" y="70262"/>
                </a:lnTo>
                <a:lnTo>
                  <a:pt x="315140" y="48793"/>
                </a:lnTo>
                <a:lnTo>
                  <a:pt x="358445" y="31227"/>
                </a:lnTo>
                <a:lnTo>
                  <a:pt x="402828" y="17565"/>
                </a:lnTo>
                <a:lnTo>
                  <a:pt x="448019" y="7807"/>
                </a:lnTo>
                <a:lnTo>
                  <a:pt x="493750" y="1951"/>
                </a:lnTo>
                <a:lnTo>
                  <a:pt x="539750" y="0"/>
                </a:lnTo>
                <a:lnTo>
                  <a:pt x="585749" y="1951"/>
                </a:lnTo>
                <a:lnTo>
                  <a:pt x="631480" y="7807"/>
                </a:lnTo>
                <a:lnTo>
                  <a:pt x="676671" y="17565"/>
                </a:lnTo>
                <a:lnTo>
                  <a:pt x="721054" y="31227"/>
                </a:lnTo>
                <a:lnTo>
                  <a:pt x="764359" y="48793"/>
                </a:lnTo>
                <a:lnTo>
                  <a:pt x="806316" y="70262"/>
                </a:lnTo>
                <a:lnTo>
                  <a:pt x="846657" y="95634"/>
                </a:lnTo>
                <a:lnTo>
                  <a:pt x="885111" y="124910"/>
                </a:lnTo>
                <a:lnTo>
                  <a:pt x="921410" y="158089"/>
                </a:lnTo>
                <a:close/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716587" y="1020762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921410" y="158089"/>
                </a:moveTo>
                <a:lnTo>
                  <a:pt x="954589" y="194388"/>
                </a:lnTo>
                <a:lnTo>
                  <a:pt x="983865" y="232842"/>
                </a:lnTo>
                <a:lnTo>
                  <a:pt x="1009237" y="273183"/>
                </a:lnTo>
                <a:lnTo>
                  <a:pt x="1030706" y="315140"/>
                </a:lnTo>
                <a:lnTo>
                  <a:pt x="1048272" y="358445"/>
                </a:lnTo>
                <a:lnTo>
                  <a:pt x="1061934" y="402828"/>
                </a:lnTo>
                <a:lnTo>
                  <a:pt x="1071692" y="448019"/>
                </a:lnTo>
                <a:lnTo>
                  <a:pt x="1077547" y="493750"/>
                </a:lnTo>
                <a:lnTo>
                  <a:pt x="1079499" y="539750"/>
                </a:lnTo>
                <a:lnTo>
                  <a:pt x="1077547" y="585749"/>
                </a:lnTo>
                <a:lnTo>
                  <a:pt x="1071692" y="631480"/>
                </a:lnTo>
                <a:lnTo>
                  <a:pt x="1061934" y="676671"/>
                </a:lnTo>
                <a:lnTo>
                  <a:pt x="1048272" y="721054"/>
                </a:lnTo>
                <a:lnTo>
                  <a:pt x="1030706" y="764359"/>
                </a:lnTo>
                <a:lnTo>
                  <a:pt x="1009237" y="806316"/>
                </a:lnTo>
                <a:lnTo>
                  <a:pt x="983865" y="846657"/>
                </a:lnTo>
                <a:lnTo>
                  <a:pt x="954589" y="885111"/>
                </a:lnTo>
                <a:lnTo>
                  <a:pt x="921410" y="921410"/>
                </a:lnTo>
                <a:lnTo>
                  <a:pt x="885111" y="954589"/>
                </a:lnTo>
                <a:lnTo>
                  <a:pt x="846657" y="983865"/>
                </a:lnTo>
                <a:lnTo>
                  <a:pt x="806316" y="1009237"/>
                </a:lnTo>
                <a:lnTo>
                  <a:pt x="764359" y="1030706"/>
                </a:lnTo>
                <a:lnTo>
                  <a:pt x="721054" y="1048272"/>
                </a:lnTo>
                <a:lnTo>
                  <a:pt x="676671" y="1061934"/>
                </a:lnTo>
                <a:lnTo>
                  <a:pt x="631480" y="1071692"/>
                </a:lnTo>
                <a:lnTo>
                  <a:pt x="585749" y="1077547"/>
                </a:lnTo>
                <a:lnTo>
                  <a:pt x="539750" y="1079499"/>
                </a:lnTo>
                <a:lnTo>
                  <a:pt x="493750" y="1077547"/>
                </a:lnTo>
                <a:lnTo>
                  <a:pt x="448019" y="1071692"/>
                </a:lnTo>
                <a:lnTo>
                  <a:pt x="402828" y="1061934"/>
                </a:lnTo>
                <a:lnTo>
                  <a:pt x="358445" y="1048272"/>
                </a:lnTo>
                <a:lnTo>
                  <a:pt x="315140" y="1030706"/>
                </a:lnTo>
                <a:lnTo>
                  <a:pt x="273183" y="1009237"/>
                </a:lnTo>
                <a:lnTo>
                  <a:pt x="232842" y="983865"/>
                </a:lnTo>
                <a:lnTo>
                  <a:pt x="194388" y="954589"/>
                </a:lnTo>
                <a:lnTo>
                  <a:pt x="158089" y="921410"/>
                </a:lnTo>
                <a:lnTo>
                  <a:pt x="124910" y="885111"/>
                </a:lnTo>
                <a:lnTo>
                  <a:pt x="95634" y="846657"/>
                </a:lnTo>
                <a:lnTo>
                  <a:pt x="70262" y="806316"/>
                </a:lnTo>
                <a:lnTo>
                  <a:pt x="48793" y="764359"/>
                </a:lnTo>
                <a:lnTo>
                  <a:pt x="31227" y="721054"/>
                </a:lnTo>
                <a:lnTo>
                  <a:pt x="17565" y="676671"/>
                </a:lnTo>
                <a:lnTo>
                  <a:pt x="7807" y="631480"/>
                </a:lnTo>
                <a:lnTo>
                  <a:pt x="1951" y="585749"/>
                </a:lnTo>
                <a:lnTo>
                  <a:pt x="0" y="539750"/>
                </a:lnTo>
                <a:lnTo>
                  <a:pt x="1951" y="493750"/>
                </a:lnTo>
                <a:lnTo>
                  <a:pt x="7807" y="448019"/>
                </a:lnTo>
                <a:lnTo>
                  <a:pt x="17565" y="402828"/>
                </a:lnTo>
                <a:lnTo>
                  <a:pt x="31227" y="358445"/>
                </a:lnTo>
                <a:lnTo>
                  <a:pt x="48793" y="315140"/>
                </a:lnTo>
                <a:lnTo>
                  <a:pt x="70262" y="273183"/>
                </a:lnTo>
                <a:lnTo>
                  <a:pt x="95634" y="232842"/>
                </a:lnTo>
                <a:lnTo>
                  <a:pt x="124910" y="194388"/>
                </a:lnTo>
                <a:lnTo>
                  <a:pt x="158089" y="158089"/>
                </a:lnTo>
                <a:lnTo>
                  <a:pt x="194388" y="124910"/>
                </a:lnTo>
                <a:lnTo>
                  <a:pt x="232842" y="95634"/>
                </a:lnTo>
                <a:lnTo>
                  <a:pt x="273183" y="70262"/>
                </a:lnTo>
                <a:lnTo>
                  <a:pt x="315140" y="48793"/>
                </a:lnTo>
                <a:lnTo>
                  <a:pt x="358445" y="31227"/>
                </a:lnTo>
                <a:lnTo>
                  <a:pt x="402828" y="17565"/>
                </a:lnTo>
                <a:lnTo>
                  <a:pt x="448019" y="7807"/>
                </a:lnTo>
                <a:lnTo>
                  <a:pt x="493750" y="1951"/>
                </a:lnTo>
                <a:lnTo>
                  <a:pt x="539750" y="0"/>
                </a:lnTo>
                <a:lnTo>
                  <a:pt x="585749" y="1951"/>
                </a:lnTo>
                <a:lnTo>
                  <a:pt x="631480" y="7807"/>
                </a:lnTo>
                <a:lnTo>
                  <a:pt x="676671" y="17565"/>
                </a:lnTo>
                <a:lnTo>
                  <a:pt x="721054" y="31227"/>
                </a:lnTo>
                <a:lnTo>
                  <a:pt x="764359" y="48793"/>
                </a:lnTo>
                <a:lnTo>
                  <a:pt x="806316" y="70262"/>
                </a:lnTo>
                <a:lnTo>
                  <a:pt x="846657" y="95634"/>
                </a:lnTo>
                <a:lnTo>
                  <a:pt x="885111" y="124910"/>
                </a:lnTo>
                <a:lnTo>
                  <a:pt x="921410" y="158089"/>
                </a:lnTo>
                <a:close/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383337" y="4235450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921410" y="158089"/>
                </a:moveTo>
                <a:lnTo>
                  <a:pt x="954589" y="194388"/>
                </a:lnTo>
                <a:lnTo>
                  <a:pt x="983865" y="232842"/>
                </a:lnTo>
                <a:lnTo>
                  <a:pt x="1009237" y="273183"/>
                </a:lnTo>
                <a:lnTo>
                  <a:pt x="1030706" y="315140"/>
                </a:lnTo>
                <a:lnTo>
                  <a:pt x="1048272" y="358445"/>
                </a:lnTo>
                <a:lnTo>
                  <a:pt x="1061934" y="402828"/>
                </a:lnTo>
                <a:lnTo>
                  <a:pt x="1071692" y="448019"/>
                </a:lnTo>
                <a:lnTo>
                  <a:pt x="1077547" y="493750"/>
                </a:lnTo>
                <a:lnTo>
                  <a:pt x="1079499" y="539750"/>
                </a:lnTo>
                <a:lnTo>
                  <a:pt x="1077547" y="585749"/>
                </a:lnTo>
                <a:lnTo>
                  <a:pt x="1071692" y="631480"/>
                </a:lnTo>
                <a:lnTo>
                  <a:pt x="1061934" y="676671"/>
                </a:lnTo>
                <a:lnTo>
                  <a:pt x="1048272" y="721054"/>
                </a:lnTo>
                <a:lnTo>
                  <a:pt x="1030706" y="764359"/>
                </a:lnTo>
                <a:lnTo>
                  <a:pt x="1009237" y="806316"/>
                </a:lnTo>
                <a:lnTo>
                  <a:pt x="983865" y="846657"/>
                </a:lnTo>
                <a:lnTo>
                  <a:pt x="954589" y="885111"/>
                </a:lnTo>
                <a:lnTo>
                  <a:pt x="921410" y="921410"/>
                </a:lnTo>
                <a:lnTo>
                  <a:pt x="885111" y="954589"/>
                </a:lnTo>
                <a:lnTo>
                  <a:pt x="846657" y="983865"/>
                </a:lnTo>
                <a:lnTo>
                  <a:pt x="806316" y="1009237"/>
                </a:lnTo>
                <a:lnTo>
                  <a:pt x="764359" y="1030706"/>
                </a:lnTo>
                <a:lnTo>
                  <a:pt x="721054" y="1048272"/>
                </a:lnTo>
                <a:lnTo>
                  <a:pt x="676671" y="1061934"/>
                </a:lnTo>
                <a:lnTo>
                  <a:pt x="631480" y="1071692"/>
                </a:lnTo>
                <a:lnTo>
                  <a:pt x="585749" y="1077547"/>
                </a:lnTo>
                <a:lnTo>
                  <a:pt x="539750" y="1079499"/>
                </a:lnTo>
                <a:lnTo>
                  <a:pt x="493750" y="1077547"/>
                </a:lnTo>
                <a:lnTo>
                  <a:pt x="448019" y="1071692"/>
                </a:lnTo>
                <a:lnTo>
                  <a:pt x="402828" y="1061934"/>
                </a:lnTo>
                <a:lnTo>
                  <a:pt x="358445" y="1048272"/>
                </a:lnTo>
                <a:lnTo>
                  <a:pt x="315140" y="1030706"/>
                </a:lnTo>
                <a:lnTo>
                  <a:pt x="273183" y="1009237"/>
                </a:lnTo>
                <a:lnTo>
                  <a:pt x="232842" y="983865"/>
                </a:lnTo>
                <a:lnTo>
                  <a:pt x="194388" y="954589"/>
                </a:lnTo>
                <a:lnTo>
                  <a:pt x="158089" y="921410"/>
                </a:lnTo>
                <a:lnTo>
                  <a:pt x="124910" y="885111"/>
                </a:lnTo>
                <a:lnTo>
                  <a:pt x="95634" y="846657"/>
                </a:lnTo>
                <a:lnTo>
                  <a:pt x="70262" y="806316"/>
                </a:lnTo>
                <a:lnTo>
                  <a:pt x="48793" y="764359"/>
                </a:lnTo>
                <a:lnTo>
                  <a:pt x="31227" y="721054"/>
                </a:lnTo>
                <a:lnTo>
                  <a:pt x="17565" y="676671"/>
                </a:lnTo>
                <a:lnTo>
                  <a:pt x="7807" y="631480"/>
                </a:lnTo>
                <a:lnTo>
                  <a:pt x="1951" y="585749"/>
                </a:lnTo>
                <a:lnTo>
                  <a:pt x="0" y="539750"/>
                </a:lnTo>
                <a:lnTo>
                  <a:pt x="1951" y="493750"/>
                </a:lnTo>
                <a:lnTo>
                  <a:pt x="7807" y="448019"/>
                </a:lnTo>
                <a:lnTo>
                  <a:pt x="17565" y="402828"/>
                </a:lnTo>
                <a:lnTo>
                  <a:pt x="31227" y="358445"/>
                </a:lnTo>
                <a:lnTo>
                  <a:pt x="48793" y="315140"/>
                </a:lnTo>
                <a:lnTo>
                  <a:pt x="70262" y="273183"/>
                </a:lnTo>
                <a:lnTo>
                  <a:pt x="95634" y="232842"/>
                </a:lnTo>
                <a:lnTo>
                  <a:pt x="124910" y="194388"/>
                </a:lnTo>
                <a:lnTo>
                  <a:pt x="158089" y="158089"/>
                </a:lnTo>
                <a:lnTo>
                  <a:pt x="194388" y="124910"/>
                </a:lnTo>
                <a:lnTo>
                  <a:pt x="232842" y="95634"/>
                </a:lnTo>
                <a:lnTo>
                  <a:pt x="273183" y="70262"/>
                </a:lnTo>
                <a:lnTo>
                  <a:pt x="315140" y="48793"/>
                </a:lnTo>
                <a:lnTo>
                  <a:pt x="358445" y="31227"/>
                </a:lnTo>
                <a:lnTo>
                  <a:pt x="402828" y="17565"/>
                </a:lnTo>
                <a:lnTo>
                  <a:pt x="448019" y="7807"/>
                </a:lnTo>
                <a:lnTo>
                  <a:pt x="493750" y="1951"/>
                </a:lnTo>
                <a:lnTo>
                  <a:pt x="539750" y="0"/>
                </a:lnTo>
                <a:lnTo>
                  <a:pt x="585749" y="1951"/>
                </a:lnTo>
                <a:lnTo>
                  <a:pt x="631480" y="7807"/>
                </a:lnTo>
                <a:lnTo>
                  <a:pt x="676671" y="17565"/>
                </a:lnTo>
                <a:lnTo>
                  <a:pt x="721054" y="31227"/>
                </a:lnTo>
                <a:lnTo>
                  <a:pt x="764359" y="48793"/>
                </a:lnTo>
                <a:lnTo>
                  <a:pt x="806316" y="70262"/>
                </a:lnTo>
                <a:lnTo>
                  <a:pt x="846657" y="95634"/>
                </a:lnTo>
                <a:lnTo>
                  <a:pt x="885111" y="124910"/>
                </a:lnTo>
                <a:lnTo>
                  <a:pt x="921410" y="158089"/>
                </a:lnTo>
                <a:close/>
              </a:path>
            </a:pathLst>
          </a:custGeom>
          <a:ln w="50800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535784" y="4395834"/>
            <a:ext cx="781050" cy="781050"/>
          </a:xfrm>
          <a:custGeom>
            <a:avLst/>
            <a:gdLst/>
            <a:ahLst/>
            <a:cxnLst/>
            <a:rect l="l" t="t" r="r" b="b"/>
            <a:pathLst>
              <a:path w="781050" h="781050">
                <a:moveTo>
                  <a:pt x="0" y="727074"/>
                </a:moveTo>
                <a:lnTo>
                  <a:pt x="727074" y="0"/>
                </a:lnTo>
                <a:lnTo>
                  <a:pt x="780956" y="53881"/>
                </a:lnTo>
                <a:lnTo>
                  <a:pt x="53881" y="780956"/>
                </a:lnTo>
                <a:lnTo>
                  <a:pt x="0" y="727074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534194" y="4346723"/>
            <a:ext cx="790575" cy="879475"/>
          </a:xfrm>
          <a:custGeom>
            <a:avLst/>
            <a:gdLst/>
            <a:ahLst/>
            <a:cxnLst/>
            <a:rect l="l" t="t" r="r" b="b"/>
            <a:pathLst>
              <a:path w="790575" h="879475">
                <a:moveTo>
                  <a:pt x="57060" y="0"/>
                </a:moveTo>
                <a:lnTo>
                  <a:pt x="790486" y="828674"/>
                </a:lnTo>
                <a:lnTo>
                  <a:pt x="733425" y="879177"/>
                </a:lnTo>
                <a:lnTo>
                  <a:pt x="0" y="50502"/>
                </a:lnTo>
                <a:lnTo>
                  <a:pt x="57060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054100" y="2476500"/>
            <a:ext cx="7625715" cy="37490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430520">
              <a:lnSpc>
                <a:spcPts val="2300"/>
              </a:lnSpc>
              <a:spcBef>
                <a:spcPts val="26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In erect position,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blood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flow to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bases</a:t>
            </a:r>
            <a:endParaRPr sz="2000">
              <a:latin typeface="Arial"/>
              <a:cs typeface="Arial"/>
            </a:endParaRPr>
          </a:p>
          <a:p>
            <a:pPr marL="12700" marR="6087110">
              <a:lnSpc>
                <a:spcPts val="23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&gt;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than flow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apices</a:t>
            </a:r>
            <a:endParaRPr sz="2000">
              <a:latin typeface="Arial"/>
              <a:cs typeface="Arial"/>
            </a:endParaRPr>
          </a:p>
          <a:p>
            <a:pPr marL="2794000">
              <a:lnSpc>
                <a:spcPts val="1689"/>
              </a:lnSpc>
            </a:pP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Size of</a:t>
            </a:r>
            <a:r>
              <a:rPr dirty="0" sz="2000" spc="-1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vessels</a:t>
            </a:r>
            <a:endParaRPr sz="2000">
              <a:latin typeface="Arial"/>
              <a:cs typeface="Arial"/>
            </a:endParaRPr>
          </a:p>
          <a:p>
            <a:pPr marL="2794000" marR="3609340">
              <a:lnSpc>
                <a:spcPts val="2300"/>
              </a:lnSpc>
              <a:spcBef>
                <a:spcPts val="110"/>
              </a:spcBef>
            </a:pP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at bases</a:t>
            </a:r>
            <a:r>
              <a:rPr dirty="0" sz="2000" spc="-11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is  </a:t>
            </a: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normally</a:t>
            </a:r>
            <a:endParaRPr sz="2000">
              <a:latin typeface="Arial"/>
              <a:cs typeface="Arial"/>
            </a:endParaRPr>
          </a:p>
          <a:p>
            <a:pPr marL="2794000" marR="3588385">
              <a:lnSpc>
                <a:spcPts val="2300"/>
              </a:lnSpc>
            </a:pP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&gt; </a:t>
            </a: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than</a:t>
            </a:r>
            <a:r>
              <a:rPr dirty="0" sz="2000" spc="-85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size  of vessels  </a:t>
            </a: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at</a:t>
            </a:r>
            <a:r>
              <a:rPr dirty="0" sz="2000" spc="-15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apex</a:t>
            </a:r>
            <a:endParaRPr sz="2000">
              <a:latin typeface="Arial"/>
              <a:cs typeface="Arial"/>
            </a:endParaRPr>
          </a:p>
          <a:p>
            <a:pPr algn="just" marL="4559300" marR="5080">
              <a:lnSpc>
                <a:spcPts val="1800"/>
              </a:lnSpc>
              <a:spcBef>
                <a:spcPts val="1300"/>
              </a:spcBef>
            </a:pPr>
            <a:r>
              <a:rPr dirty="0" sz="1600" spc="-50">
                <a:solidFill>
                  <a:srgbClr val="E82269"/>
                </a:solidFill>
                <a:latin typeface="Arial"/>
                <a:cs typeface="Arial"/>
              </a:rPr>
              <a:t>You </a:t>
            </a:r>
            <a:r>
              <a:rPr dirty="0" sz="1600">
                <a:solidFill>
                  <a:srgbClr val="E82269"/>
                </a:solidFill>
                <a:latin typeface="Arial"/>
                <a:cs typeface="Arial"/>
              </a:rPr>
              <a:t>can’t </a:t>
            </a:r>
            <a:r>
              <a:rPr dirty="0" sz="1600" spc="-5">
                <a:solidFill>
                  <a:srgbClr val="E82269"/>
                </a:solidFill>
                <a:latin typeface="Arial"/>
                <a:cs typeface="Arial"/>
              </a:rPr>
              <a:t>measure </a:t>
            </a:r>
            <a:r>
              <a:rPr dirty="0" sz="1600">
                <a:solidFill>
                  <a:srgbClr val="E82269"/>
                </a:solidFill>
                <a:latin typeface="Arial"/>
                <a:cs typeface="Arial"/>
              </a:rPr>
              <a:t>size of</a:t>
            </a:r>
            <a:r>
              <a:rPr dirty="0" sz="1600" spc="-30">
                <a:solidFill>
                  <a:srgbClr val="E82269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E82269"/>
                </a:solidFill>
                <a:latin typeface="Arial"/>
                <a:cs typeface="Arial"/>
              </a:rPr>
              <a:t>vessels  at </a:t>
            </a:r>
            <a:r>
              <a:rPr dirty="0" sz="1600" spc="-5">
                <a:solidFill>
                  <a:srgbClr val="E82269"/>
                </a:solidFill>
                <a:latin typeface="Arial"/>
                <a:cs typeface="Arial"/>
              </a:rPr>
              <a:t>the left </a:t>
            </a:r>
            <a:r>
              <a:rPr dirty="0" sz="1600">
                <a:solidFill>
                  <a:srgbClr val="E82269"/>
                </a:solidFill>
                <a:latin typeface="Arial"/>
                <a:cs typeface="Arial"/>
              </a:rPr>
              <a:t>base because </a:t>
            </a:r>
            <a:r>
              <a:rPr dirty="0" sz="1600" spc="-5">
                <a:solidFill>
                  <a:srgbClr val="E82269"/>
                </a:solidFill>
                <a:latin typeface="Arial"/>
                <a:cs typeface="Arial"/>
              </a:rPr>
              <a:t>the heart  obscures</a:t>
            </a:r>
            <a:r>
              <a:rPr dirty="0" sz="1600" spc="-10">
                <a:solidFill>
                  <a:srgbClr val="E82269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E82269"/>
                </a:solidFill>
                <a:latin typeface="Arial"/>
                <a:cs typeface="Arial"/>
              </a:rPr>
              <a:t>them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5200" y="3492500"/>
            <a:ext cx="927100" cy="33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2500" y="3784600"/>
            <a:ext cx="1346200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2500" y="4076700"/>
            <a:ext cx="1536700" cy="33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52500" y="4368800"/>
            <a:ext cx="1168400" cy="33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200" y="4660900"/>
            <a:ext cx="1231900" cy="368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77900" y="3454400"/>
            <a:ext cx="1451610" cy="14986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Normal  tapering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 vessels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from  central to  peripheral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86400" y="1219200"/>
            <a:ext cx="2400300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99100" y="1511300"/>
            <a:ext cx="2374900" cy="381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86400" y="1803400"/>
            <a:ext cx="2133600" cy="368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99100" y="2095500"/>
            <a:ext cx="1155700" cy="330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501032" y="2158999"/>
            <a:ext cx="396240" cy="396240"/>
          </a:xfrm>
          <a:custGeom>
            <a:avLst/>
            <a:gdLst/>
            <a:ahLst/>
            <a:cxnLst/>
            <a:rect l="l" t="t" r="r" b="b"/>
            <a:pathLst>
              <a:path w="396239" h="396239">
                <a:moveTo>
                  <a:pt x="0" y="396155"/>
                </a:moveTo>
                <a:lnTo>
                  <a:pt x="10102" y="386052"/>
                </a:lnTo>
                <a:lnTo>
                  <a:pt x="396155" y="0"/>
                </a:lnTo>
              </a:path>
            </a:pathLst>
          </a:custGeom>
          <a:ln w="28575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430462" y="2524366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33781" y="0"/>
                </a:moveTo>
                <a:lnTo>
                  <a:pt x="0" y="101358"/>
                </a:lnTo>
                <a:lnTo>
                  <a:pt x="101371" y="67576"/>
                </a:lnTo>
                <a:lnTo>
                  <a:pt x="33781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902669" y="2455861"/>
            <a:ext cx="396240" cy="396240"/>
          </a:xfrm>
          <a:custGeom>
            <a:avLst/>
            <a:gdLst/>
            <a:ahLst/>
            <a:cxnLst/>
            <a:rect l="l" t="t" r="r" b="b"/>
            <a:pathLst>
              <a:path w="396239" h="396239">
                <a:moveTo>
                  <a:pt x="0" y="396155"/>
                </a:moveTo>
                <a:lnTo>
                  <a:pt x="10102" y="386052"/>
                </a:lnTo>
                <a:lnTo>
                  <a:pt x="396155" y="0"/>
                </a:lnTo>
              </a:path>
            </a:pathLst>
          </a:custGeom>
          <a:ln w="28575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32100" y="2821228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33781" y="0"/>
                </a:moveTo>
                <a:lnTo>
                  <a:pt x="0" y="101358"/>
                </a:lnTo>
                <a:lnTo>
                  <a:pt x="101358" y="67576"/>
                </a:lnTo>
                <a:lnTo>
                  <a:pt x="33781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132732" y="1900236"/>
            <a:ext cx="396240" cy="396240"/>
          </a:xfrm>
          <a:custGeom>
            <a:avLst/>
            <a:gdLst/>
            <a:ahLst/>
            <a:cxnLst/>
            <a:rect l="l" t="t" r="r" b="b"/>
            <a:pathLst>
              <a:path w="396239" h="396239">
                <a:moveTo>
                  <a:pt x="0" y="396155"/>
                </a:moveTo>
                <a:lnTo>
                  <a:pt x="10102" y="386052"/>
                </a:lnTo>
                <a:lnTo>
                  <a:pt x="396155" y="0"/>
                </a:lnTo>
              </a:path>
            </a:pathLst>
          </a:custGeom>
          <a:ln w="28575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062162" y="2265603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33781" y="0"/>
                </a:moveTo>
                <a:lnTo>
                  <a:pt x="0" y="101358"/>
                </a:lnTo>
                <a:lnTo>
                  <a:pt x="101371" y="67576"/>
                </a:lnTo>
                <a:lnTo>
                  <a:pt x="33781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3700" y="406400"/>
            <a:ext cx="6108700" cy="482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06400" y="317500"/>
            <a:ext cx="602234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00FFCC"/>
                </a:solidFill>
              </a:rPr>
              <a:t>3. </a:t>
            </a:r>
            <a:r>
              <a:rPr dirty="0" sz="3600" spc="-5">
                <a:solidFill>
                  <a:srgbClr val="00FFCC"/>
                </a:solidFill>
              </a:rPr>
              <a:t>Normal Distribution </a:t>
            </a:r>
            <a:r>
              <a:rPr dirty="0" sz="3600">
                <a:solidFill>
                  <a:srgbClr val="00FFCC"/>
                </a:solidFill>
              </a:rPr>
              <a:t>of</a:t>
            </a:r>
            <a:r>
              <a:rPr dirty="0" sz="3600" spc="-20">
                <a:solidFill>
                  <a:srgbClr val="00FFCC"/>
                </a:solidFill>
              </a:rPr>
              <a:t> </a:t>
            </a:r>
            <a:r>
              <a:rPr dirty="0" sz="3600" spc="-5">
                <a:solidFill>
                  <a:srgbClr val="00FFCC"/>
                </a:solidFill>
              </a:rPr>
              <a:t>Flow</a:t>
            </a:r>
            <a:endParaRPr sz="3600"/>
          </a:p>
        </p:txBody>
      </p:sp>
      <p:sp>
        <p:nvSpPr>
          <p:cNvPr id="21" name="object 21"/>
          <p:cNvSpPr/>
          <p:nvPr/>
        </p:nvSpPr>
        <p:spPr>
          <a:xfrm>
            <a:off x="393700" y="914400"/>
            <a:ext cx="4064000" cy="4699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06400" y="850900"/>
            <a:ext cx="7404100" cy="1536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980"/>
              </a:lnSpc>
              <a:spcBef>
                <a:spcPts val="100"/>
              </a:spcBef>
            </a:pPr>
            <a:r>
              <a:rPr dirty="0" sz="2800" spc="-5">
                <a:solidFill>
                  <a:srgbClr val="00FFCC"/>
                </a:solidFill>
                <a:latin typeface="Arial"/>
                <a:cs typeface="Arial"/>
              </a:rPr>
              <a:t>Central versus peripheral</a:t>
            </a:r>
            <a:endParaRPr sz="2800">
              <a:latin typeface="Arial"/>
              <a:cs typeface="Arial"/>
            </a:endParaRPr>
          </a:p>
          <a:p>
            <a:pPr marL="5118100">
              <a:lnSpc>
                <a:spcPts val="1970"/>
              </a:lnSpc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Central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vessels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give</a:t>
            </a:r>
            <a:endParaRPr sz="2000">
              <a:latin typeface="Arial"/>
              <a:cs typeface="Arial"/>
            </a:endParaRPr>
          </a:p>
          <a:p>
            <a:pPr marL="5118100" marR="19050">
              <a:lnSpc>
                <a:spcPts val="2300"/>
              </a:lnSpc>
              <a:spcBef>
                <a:spcPts val="11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rise to progressively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smaller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peripheral  branches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215900"/>
            <a:ext cx="8559800" cy="642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26500" y="3457346"/>
            <a:ext cx="269240" cy="286385"/>
          </a:xfrm>
          <a:custGeom>
            <a:avLst/>
            <a:gdLst/>
            <a:ahLst/>
            <a:cxnLst/>
            <a:rect l="l" t="t" r="r" b="b"/>
            <a:pathLst>
              <a:path w="269239" h="286385">
                <a:moveTo>
                  <a:pt x="0" y="0"/>
                </a:moveTo>
                <a:lnTo>
                  <a:pt x="251218" y="267465"/>
                </a:lnTo>
                <a:lnTo>
                  <a:pt x="268607" y="285979"/>
                </a:lnTo>
              </a:path>
            </a:pathLst>
          </a:custGeom>
          <a:ln w="50799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42285" y="3694061"/>
            <a:ext cx="160655" cy="163830"/>
          </a:xfrm>
          <a:custGeom>
            <a:avLst/>
            <a:gdLst/>
            <a:ahLst/>
            <a:cxnLst/>
            <a:rect l="l" t="t" r="r" b="b"/>
            <a:pathLst>
              <a:path w="160655" h="163829">
                <a:moveTo>
                  <a:pt x="111455" y="0"/>
                </a:moveTo>
                <a:lnTo>
                  <a:pt x="0" y="104686"/>
                </a:lnTo>
                <a:lnTo>
                  <a:pt x="160413" y="163804"/>
                </a:lnTo>
                <a:lnTo>
                  <a:pt x="111455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41503" y="30226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596" y="0"/>
                </a:moveTo>
                <a:lnTo>
                  <a:pt x="184936" y="4184"/>
                </a:lnTo>
                <a:lnTo>
                  <a:pt x="142575" y="16737"/>
                </a:lnTo>
                <a:lnTo>
                  <a:pt x="102814" y="37660"/>
                </a:lnTo>
                <a:lnTo>
                  <a:pt x="66951" y="66951"/>
                </a:lnTo>
                <a:lnTo>
                  <a:pt x="37660" y="102814"/>
                </a:lnTo>
                <a:lnTo>
                  <a:pt x="16737" y="142577"/>
                </a:lnTo>
                <a:lnTo>
                  <a:pt x="4184" y="184939"/>
                </a:lnTo>
                <a:lnTo>
                  <a:pt x="0" y="228601"/>
                </a:lnTo>
                <a:lnTo>
                  <a:pt x="4184" y="272262"/>
                </a:lnTo>
                <a:lnTo>
                  <a:pt x="16737" y="314623"/>
                </a:lnTo>
                <a:lnTo>
                  <a:pt x="37660" y="354383"/>
                </a:lnTo>
                <a:lnTo>
                  <a:pt x="66951" y="390242"/>
                </a:lnTo>
                <a:lnTo>
                  <a:pt x="102814" y="419533"/>
                </a:lnTo>
                <a:lnTo>
                  <a:pt x="142575" y="440455"/>
                </a:lnTo>
                <a:lnTo>
                  <a:pt x="184936" y="453009"/>
                </a:lnTo>
                <a:lnTo>
                  <a:pt x="228596" y="457193"/>
                </a:lnTo>
                <a:lnTo>
                  <a:pt x="272257" y="453009"/>
                </a:lnTo>
                <a:lnTo>
                  <a:pt x="314617" y="440455"/>
                </a:lnTo>
                <a:lnTo>
                  <a:pt x="354379" y="419533"/>
                </a:lnTo>
                <a:lnTo>
                  <a:pt x="390242" y="390242"/>
                </a:lnTo>
                <a:lnTo>
                  <a:pt x="419533" y="354383"/>
                </a:lnTo>
                <a:lnTo>
                  <a:pt x="440455" y="314623"/>
                </a:lnTo>
                <a:lnTo>
                  <a:pt x="453009" y="272262"/>
                </a:lnTo>
                <a:lnTo>
                  <a:pt x="457193" y="228601"/>
                </a:lnTo>
                <a:lnTo>
                  <a:pt x="453009" y="184939"/>
                </a:lnTo>
                <a:lnTo>
                  <a:pt x="440455" y="142577"/>
                </a:lnTo>
                <a:lnTo>
                  <a:pt x="419533" y="102814"/>
                </a:lnTo>
                <a:lnTo>
                  <a:pt x="390242" y="66951"/>
                </a:lnTo>
                <a:lnTo>
                  <a:pt x="354379" y="37660"/>
                </a:lnTo>
                <a:lnTo>
                  <a:pt x="314617" y="16737"/>
                </a:lnTo>
                <a:lnTo>
                  <a:pt x="272257" y="4184"/>
                </a:lnTo>
                <a:lnTo>
                  <a:pt x="228596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841500" y="3022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90244" y="66955"/>
                </a:moveTo>
                <a:lnTo>
                  <a:pt x="419537" y="102816"/>
                </a:lnTo>
                <a:lnTo>
                  <a:pt x="440461" y="142577"/>
                </a:lnTo>
                <a:lnTo>
                  <a:pt x="453015" y="184938"/>
                </a:lnTo>
                <a:lnTo>
                  <a:pt x="457200" y="228599"/>
                </a:lnTo>
                <a:lnTo>
                  <a:pt x="453015" y="272261"/>
                </a:lnTo>
                <a:lnTo>
                  <a:pt x="440461" y="314622"/>
                </a:lnTo>
                <a:lnTo>
                  <a:pt x="419537" y="354383"/>
                </a:lnTo>
                <a:lnTo>
                  <a:pt x="390244" y="390244"/>
                </a:lnTo>
                <a:lnTo>
                  <a:pt x="354383" y="419537"/>
                </a:lnTo>
                <a:lnTo>
                  <a:pt x="314622" y="440461"/>
                </a:lnTo>
                <a:lnTo>
                  <a:pt x="272261" y="453015"/>
                </a:lnTo>
                <a:lnTo>
                  <a:pt x="228599" y="457200"/>
                </a:lnTo>
                <a:lnTo>
                  <a:pt x="184938" y="453015"/>
                </a:lnTo>
                <a:lnTo>
                  <a:pt x="142577" y="440461"/>
                </a:lnTo>
                <a:lnTo>
                  <a:pt x="102816" y="419537"/>
                </a:lnTo>
                <a:lnTo>
                  <a:pt x="66955" y="390244"/>
                </a:lnTo>
                <a:lnTo>
                  <a:pt x="37662" y="354383"/>
                </a:lnTo>
                <a:lnTo>
                  <a:pt x="16738" y="314622"/>
                </a:lnTo>
                <a:lnTo>
                  <a:pt x="4184" y="272261"/>
                </a:lnTo>
                <a:lnTo>
                  <a:pt x="0" y="228599"/>
                </a:lnTo>
                <a:lnTo>
                  <a:pt x="4184" y="184938"/>
                </a:lnTo>
                <a:lnTo>
                  <a:pt x="16738" y="142577"/>
                </a:lnTo>
                <a:lnTo>
                  <a:pt x="37662" y="102816"/>
                </a:lnTo>
                <a:lnTo>
                  <a:pt x="66955" y="66955"/>
                </a:lnTo>
                <a:lnTo>
                  <a:pt x="102816" y="37662"/>
                </a:lnTo>
                <a:lnTo>
                  <a:pt x="142577" y="16738"/>
                </a:lnTo>
                <a:lnTo>
                  <a:pt x="184938" y="4184"/>
                </a:lnTo>
                <a:lnTo>
                  <a:pt x="228599" y="0"/>
                </a:lnTo>
                <a:lnTo>
                  <a:pt x="272261" y="4184"/>
                </a:lnTo>
                <a:lnTo>
                  <a:pt x="314622" y="16738"/>
                </a:lnTo>
                <a:lnTo>
                  <a:pt x="354383" y="37662"/>
                </a:lnTo>
                <a:lnTo>
                  <a:pt x="390244" y="66955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93900" y="3073400"/>
            <a:ext cx="127000" cy="292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51703" y="45466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596" y="0"/>
                </a:moveTo>
                <a:lnTo>
                  <a:pt x="184934" y="4184"/>
                </a:lnTo>
                <a:lnTo>
                  <a:pt x="142572" y="16737"/>
                </a:lnTo>
                <a:lnTo>
                  <a:pt x="102811" y="37660"/>
                </a:lnTo>
                <a:lnTo>
                  <a:pt x="66951" y="66951"/>
                </a:lnTo>
                <a:lnTo>
                  <a:pt x="37660" y="102814"/>
                </a:lnTo>
                <a:lnTo>
                  <a:pt x="16737" y="142575"/>
                </a:lnTo>
                <a:lnTo>
                  <a:pt x="4184" y="184936"/>
                </a:lnTo>
                <a:lnTo>
                  <a:pt x="0" y="228596"/>
                </a:lnTo>
                <a:lnTo>
                  <a:pt x="4184" y="272257"/>
                </a:lnTo>
                <a:lnTo>
                  <a:pt x="16737" y="314617"/>
                </a:lnTo>
                <a:lnTo>
                  <a:pt x="37660" y="354379"/>
                </a:lnTo>
                <a:lnTo>
                  <a:pt x="66951" y="390242"/>
                </a:lnTo>
                <a:lnTo>
                  <a:pt x="102811" y="419533"/>
                </a:lnTo>
                <a:lnTo>
                  <a:pt x="142572" y="440455"/>
                </a:lnTo>
                <a:lnTo>
                  <a:pt x="184934" y="453009"/>
                </a:lnTo>
                <a:lnTo>
                  <a:pt x="228596" y="457193"/>
                </a:lnTo>
                <a:lnTo>
                  <a:pt x="272259" y="453009"/>
                </a:lnTo>
                <a:lnTo>
                  <a:pt x="314621" y="440455"/>
                </a:lnTo>
                <a:lnTo>
                  <a:pt x="354382" y="419533"/>
                </a:lnTo>
                <a:lnTo>
                  <a:pt x="390242" y="390242"/>
                </a:lnTo>
                <a:lnTo>
                  <a:pt x="419533" y="354379"/>
                </a:lnTo>
                <a:lnTo>
                  <a:pt x="440455" y="314617"/>
                </a:lnTo>
                <a:lnTo>
                  <a:pt x="453009" y="272257"/>
                </a:lnTo>
                <a:lnTo>
                  <a:pt x="457193" y="228596"/>
                </a:lnTo>
                <a:lnTo>
                  <a:pt x="453009" y="184936"/>
                </a:lnTo>
                <a:lnTo>
                  <a:pt x="440455" y="142575"/>
                </a:lnTo>
                <a:lnTo>
                  <a:pt x="419533" y="102814"/>
                </a:lnTo>
                <a:lnTo>
                  <a:pt x="390242" y="66951"/>
                </a:lnTo>
                <a:lnTo>
                  <a:pt x="354382" y="37660"/>
                </a:lnTo>
                <a:lnTo>
                  <a:pt x="314621" y="16737"/>
                </a:lnTo>
                <a:lnTo>
                  <a:pt x="272259" y="4184"/>
                </a:lnTo>
                <a:lnTo>
                  <a:pt x="228596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251700" y="4546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90244" y="66955"/>
                </a:moveTo>
                <a:lnTo>
                  <a:pt x="419537" y="102816"/>
                </a:lnTo>
                <a:lnTo>
                  <a:pt x="440461" y="142577"/>
                </a:lnTo>
                <a:lnTo>
                  <a:pt x="453015" y="184938"/>
                </a:lnTo>
                <a:lnTo>
                  <a:pt x="457200" y="228599"/>
                </a:lnTo>
                <a:lnTo>
                  <a:pt x="453015" y="272261"/>
                </a:lnTo>
                <a:lnTo>
                  <a:pt x="440461" y="314622"/>
                </a:lnTo>
                <a:lnTo>
                  <a:pt x="419537" y="354383"/>
                </a:lnTo>
                <a:lnTo>
                  <a:pt x="390244" y="390244"/>
                </a:lnTo>
                <a:lnTo>
                  <a:pt x="354383" y="419537"/>
                </a:lnTo>
                <a:lnTo>
                  <a:pt x="314622" y="440461"/>
                </a:lnTo>
                <a:lnTo>
                  <a:pt x="272261" y="453015"/>
                </a:lnTo>
                <a:lnTo>
                  <a:pt x="228599" y="457200"/>
                </a:lnTo>
                <a:lnTo>
                  <a:pt x="184938" y="453015"/>
                </a:lnTo>
                <a:lnTo>
                  <a:pt x="142577" y="440461"/>
                </a:lnTo>
                <a:lnTo>
                  <a:pt x="102816" y="419537"/>
                </a:lnTo>
                <a:lnTo>
                  <a:pt x="66955" y="390244"/>
                </a:lnTo>
                <a:lnTo>
                  <a:pt x="37662" y="354383"/>
                </a:lnTo>
                <a:lnTo>
                  <a:pt x="16738" y="314622"/>
                </a:lnTo>
                <a:lnTo>
                  <a:pt x="4184" y="272261"/>
                </a:lnTo>
                <a:lnTo>
                  <a:pt x="0" y="228599"/>
                </a:lnTo>
                <a:lnTo>
                  <a:pt x="4184" y="184938"/>
                </a:lnTo>
                <a:lnTo>
                  <a:pt x="16738" y="142577"/>
                </a:lnTo>
                <a:lnTo>
                  <a:pt x="37662" y="102816"/>
                </a:lnTo>
                <a:lnTo>
                  <a:pt x="66955" y="66955"/>
                </a:lnTo>
                <a:lnTo>
                  <a:pt x="102816" y="37662"/>
                </a:lnTo>
                <a:lnTo>
                  <a:pt x="142577" y="16738"/>
                </a:lnTo>
                <a:lnTo>
                  <a:pt x="184938" y="4184"/>
                </a:lnTo>
                <a:lnTo>
                  <a:pt x="228599" y="0"/>
                </a:lnTo>
                <a:lnTo>
                  <a:pt x="272261" y="4184"/>
                </a:lnTo>
                <a:lnTo>
                  <a:pt x="314622" y="16738"/>
                </a:lnTo>
                <a:lnTo>
                  <a:pt x="354383" y="37662"/>
                </a:lnTo>
                <a:lnTo>
                  <a:pt x="390244" y="66955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378700" y="4597400"/>
            <a:ext cx="203200" cy="30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356017" y="4492625"/>
            <a:ext cx="2235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E3E3FF"/>
                </a:solidFill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9462" y="5611812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84939" y="4184"/>
                </a:lnTo>
                <a:lnTo>
                  <a:pt x="142577" y="16738"/>
                </a:lnTo>
                <a:lnTo>
                  <a:pt x="102816" y="37662"/>
                </a:lnTo>
                <a:lnTo>
                  <a:pt x="66955" y="66955"/>
                </a:lnTo>
                <a:lnTo>
                  <a:pt x="37662" y="102816"/>
                </a:lnTo>
                <a:lnTo>
                  <a:pt x="16738" y="142577"/>
                </a:lnTo>
                <a:lnTo>
                  <a:pt x="4184" y="184939"/>
                </a:lnTo>
                <a:lnTo>
                  <a:pt x="0" y="228600"/>
                </a:lnTo>
                <a:lnTo>
                  <a:pt x="4184" y="272261"/>
                </a:lnTo>
                <a:lnTo>
                  <a:pt x="16738" y="314622"/>
                </a:lnTo>
                <a:lnTo>
                  <a:pt x="37662" y="354383"/>
                </a:lnTo>
                <a:lnTo>
                  <a:pt x="66955" y="390244"/>
                </a:lnTo>
                <a:lnTo>
                  <a:pt x="102816" y="419537"/>
                </a:lnTo>
                <a:lnTo>
                  <a:pt x="142577" y="440461"/>
                </a:lnTo>
                <a:lnTo>
                  <a:pt x="184939" y="453015"/>
                </a:lnTo>
                <a:lnTo>
                  <a:pt x="228600" y="457200"/>
                </a:lnTo>
                <a:lnTo>
                  <a:pt x="272261" y="453015"/>
                </a:lnTo>
                <a:lnTo>
                  <a:pt x="314622" y="440461"/>
                </a:lnTo>
                <a:lnTo>
                  <a:pt x="354383" y="419537"/>
                </a:lnTo>
                <a:lnTo>
                  <a:pt x="390244" y="390244"/>
                </a:lnTo>
                <a:lnTo>
                  <a:pt x="419537" y="354383"/>
                </a:lnTo>
                <a:lnTo>
                  <a:pt x="440461" y="314622"/>
                </a:lnTo>
                <a:lnTo>
                  <a:pt x="453015" y="272261"/>
                </a:lnTo>
                <a:lnTo>
                  <a:pt x="457200" y="228600"/>
                </a:lnTo>
                <a:lnTo>
                  <a:pt x="453015" y="184939"/>
                </a:lnTo>
                <a:lnTo>
                  <a:pt x="440461" y="142577"/>
                </a:lnTo>
                <a:lnTo>
                  <a:pt x="419537" y="102816"/>
                </a:lnTo>
                <a:lnTo>
                  <a:pt x="390244" y="66955"/>
                </a:lnTo>
                <a:lnTo>
                  <a:pt x="354383" y="37662"/>
                </a:lnTo>
                <a:lnTo>
                  <a:pt x="314622" y="16738"/>
                </a:lnTo>
                <a:lnTo>
                  <a:pt x="272261" y="4184"/>
                </a:lnTo>
                <a:lnTo>
                  <a:pt x="228600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79462" y="5611812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90244" y="66955"/>
                </a:moveTo>
                <a:lnTo>
                  <a:pt x="419537" y="102816"/>
                </a:lnTo>
                <a:lnTo>
                  <a:pt x="440461" y="142577"/>
                </a:lnTo>
                <a:lnTo>
                  <a:pt x="453015" y="184938"/>
                </a:lnTo>
                <a:lnTo>
                  <a:pt x="457200" y="228599"/>
                </a:lnTo>
                <a:lnTo>
                  <a:pt x="453015" y="272261"/>
                </a:lnTo>
                <a:lnTo>
                  <a:pt x="440461" y="314622"/>
                </a:lnTo>
                <a:lnTo>
                  <a:pt x="419537" y="354383"/>
                </a:lnTo>
                <a:lnTo>
                  <a:pt x="390244" y="390244"/>
                </a:lnTo>
                <a:lnTo>
                  <a:pt x="354383" y="419537"/>
                </a:lnTo>
                <a:lnTo>
                  <a:pt x="314622" y="440461"/>
                </a:lnTo>
                <a:lnTo>
                  <a:pt x="272261" y="453015"/>
                </a:lnTo>
                <a:lnTo>
                  <a:pt x="228599" y="457200"/>
                </a:lnTo>
                <a:lnTo>
                  <a:pt x="184938" y="453015"/>
                </a:lnTo>
                <a:lnTo>
                  <a:pt x="142577" y="440461"/>
                </a:lnTo>
                <a:lnTo>
                  <a:pt x="102816" y="419537"/>
                </a:lnTo>
                <a:lnTo>
                  <a:pt x="66955" y="390244"/>
                </a:lnTo>
                <a:lnTo>
                  <a:pt x="37662" y="354383"/>
                </a:lnTo>
                <a:lnTo>
                  <a:pt x="16738" y="314622"/>
                </a:lnTo>
                <a:lnTo>
                  <a:pt x="4184" y="272261"/>
                </a:lnTo>
                <a:lnTo>
                  <a:pt x="0" y="228599"/>
                </a:lnTo>
                <a:lnTo>
                  <a:pt x="4184" y="184938"/>
                </a:lnTo>
                <a:lnTo>
                  <a:pt x="16738" y="142577"/>
                </a:lnTo>
                <a:lnTo>
                  <a:pt x="37662" y="102816"/>
                </a:lnTo>
                <a:lnTo>
                  <a:pt x="66955" y="66955"/>
                </a:lnTo>
                <a:lnTo>
                  <a:pt x="102816" y="37662"/>
                </a:lnTo>
                <a:lnTo>
                  <a:pt x="142577" y="16738"/>
                </a:lnTo>
                <a:lnTo>
                  <a:pt x="184938" y="4184"/>
                </a:lnTo>
                <a:lnTo>
                  <a:pt x="228599" y="0"/>
                </a:lnTo>
                <a:lnTo>
                  <a:pt x="272261" y="4184"/>
                </a:lnTo>
                <a:lnTo>
                  <a:pt x="314622" y="16738"/>
                </a:lnTo>
                <a:lnTo>
                  <a:pt x="354383" y="37662"/>
                </a:lnTo>
                <a:lnTo>
                  <a:pt x="390244" y="66955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01700" y="5664200"/>
            <a:ext cx="203200" cy="292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83779" y="5557842"/>
            <a:ext cx="2235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E3E3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90600" y="4470400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921410" y="158089"/>
                </a:moveTo>
                <a:lnTo>
                  <a:pt x="954589" y="194388"/>
                </a:lnTo>
                <a:lnTo>
                  <a:pt x="983865" y="232842"/>
                </a:lnTo>
                <a:lnTo>
                  <a:pt x="1009237" y="273183"/>
                </a:lnTo>
                <a:lnTo>
                  <a:pt x="1030706" y="315140"/>
                </a:lnTo>
                <a:lnTo>
                  <a:pt x="1048272" y="358445"/>
                </a:lnTo>
                <a:lnTo>
                  <a:pt x="1061934" y="402828"/>
                </a:lnTo>
                <a:lnTo>
                  <a:pt x="1071692" y="448019"/>
                </a:lnTo>
                <a:lnTo>
                  <a:pt x="1077547" y="493750"/>
                </a:lnTo>
                <a:lnTo>
                  <a:pt x="1079499" y="539750"/>
                </a:lnTo>
                <a:lnTo>
                  <a:pt x="1077547" y="585749"/>
                </a:lnTo>
                <a:lnTo>
                  <a:pt x="1071692" y="631480"/>
                </a:lnTo>
                <a:lnTo>
                  <a:pt x="1061934" y="676671"/>
                </a:lnTo>
                <a:lnTo>
                  <a:pt x="1048272" y="721054"/>
                </a:lnTo>
                <a:lnTo>
                  <a:pt x="1030706" y="764359"/>
                </a:lnTo>
                <a:lnTo>
                  <a:pt x="1009237" y="806316"/>
                </a:lnTo>
                <a:lnTo>
                  <a:pt x="983865" y="846657"/>
                </a:lnTo>
                <a:lnTo>
                  <a:pt x="954589" y="885111"/>
                </a:lnTo>
                <a:lnTo>
                  <a:pt x="921410" y="921410"/>
                </a:lnTo>
                <a:lnTo>
                  <a:pt x="885111" y="954589"/>
                </a:lnTo>
                <a:lnTo>
                  <a:pt x="846657" y="983865"/>
                </a:lnTo>
                <a:lnTo>
                  <a:pt x="806316" y="1009237"/>
                </a:lnTo>
                <a:lnTo>
                  <a:pt x="764359" y="1030706"/>
                </a:lnTo>
                <a:lnTo>
                  <a:pt x="721054" y="1048272"/>
                </a:lnTo>
                <a:lnTo>
                  <a:pt x="676671" y="1061934"/>
                </a:lnTo>
                <a:lnTo>
                  <a:pt x="631480" y="1071692"/>
                </a:lnTo>
                <a:lnTo>
                  <a:pt x="585749" y="1077547"/>
                </a:lnTo>
                <a:lnTo>
                  <a:pt x="539750" y="1079499"/>
                </a:lnTo>
                <a:lnTo>
                  <a:pt x="493750" y="1077547"/>
                </a:lnTo>
                <a:lnTo>
                  <a:pt x="448019" y="1071692"/>
                </a:lnTo>
                <a:lnTo>
                  <a:pt x="402828" y="1061934"/>
                </a:lnTo>
                <a:lnTo>
                  <a:pt x="358445" y="1048272"/>
                </a:lnTo>
                <a:lnTo>
                  <a:pt x="315140" y="1030706"/>
                </a:lnTo>
                <a:lnTo>
                  <a:pt x="273183" y="1009237"/>
                </a:lnTo>
                <a:lnTo>
                  <a:pt x="232842" y="983865"/>
                </a:lnTo>
                <a:lnTo>
                  <a:pt x="194388" y="954589"/>
                </a:lnTo>
                <a:lnTo>
                  <a:pt x="158089" y="921410"/>
                </a:lnTo>
                <a:lnTo>
                  <a:pt x="124910" y="885111"/>
                </a:lnTo>
                <a:lnTo>
                  <a:pt x="95634" y="846657"/>
                </a:lnTo>
                <a:lnTo>
                  <a:pt x="70262" y="806316"/>
                </a:lnTo>
                <a:lnTo>
                  <a:pt x="48793" y="764359"/>
                </a:lnTo>
                <a:lnTo>
                  <a:pt x="31227" y="721054"/>
                </a:lnTo>
                <a:lnTo>
                  <a:pt x="17565" y="676671"/>
                </a:lnTo>
                <a:lnTo>
                  <a:pt x="7807" y="631480"/>
                </a:lnTo>
                <a:lnTo>
                  <a:pt x="1951" y="585749"/>
                </a:lnTo>
                <a:lnTo>
                  <a:pt x="0" y="539750"/>
                </a:lnTo>
                <a:lnTo>
                  <a:pt x="1951" y="493750"/>
                </a:lnTo>
                <a:lnTo>
                  <a:pt x="7807" y="448019"/>
                </a:lnTo>
                <a:lnTo>
                  <a:pt x="17565" y="402828"/>
                </a:lnTo>
                <a:lnTo>
                  <a:pt x="31227" y="358445"/>
                </a:lnTo>
                <a:lnTo>
                  <a:pt x="48793" y="315140"/>
                </a:lnTo>
                <a:lnTo>
                  <a:pt x="70262" y="273183"/>
                </a:lnTo>
                <a:lnTo>
                  <a:pt x="95634" y="232842"/>
                </a:lnTo>
                <a:lnTo>
                  <a:pt x="124910" y="194388"/>
                </a:lnTo>
                <a:lnTo>
                  <a:pt x="158089" y="158089"/>
                </a:lnTo>
                <a:lnTo>
                  <a:pt x="194388" y="124910"/>
                </a:lnTo>
                <a:lnTo>
                  <a:pt x="232842" y="95634"/>
                </a:lnTo>
                <a:lnTo>
                  <a:pt x="273183" y="70262"/>
                </a:lnTo>
                <a:lnTo>
                  <a:pt x="315140" y="48793"/>
                </a:lnTo>
                <a:lnTo>
                  <a:pt x="358445" y="31227"/>
                </a:lnTo>
                <a:lnTo>
                  <a:pt x="402828" y="17565"/>
                </a:lnTo>
                <a:lnTo>
                  <a:pt x="448019" y="7807"/>
                </a:lnTo>
                <a:lnTo>
                  <a:pt x="493750" y="1951"/>
                </a:lnTo>
                <a:lnTo>
                  <a:pt x="539750" y="0"/>
                </a:lnTo>
                <a:lnTo>
                  <a:pt x="585749" y="1951"/>
                </a:lnTo>
                <a:lnTo>
                  <a:pt x="631480" y="7807"/>
                </a:lnTo>
                <a:lnTo>
                  <a:pt x="676671" y="17565"/>
                </a:lnTo>
                <a:lnTo>
                  <a:pt x="721054" y="31227"/>
                </a:lnTo>
                <a:lnTo>
                  <a:pt x="764359" y="48793"/>
                </a:lnTo>
                <a:lnTo>
                  <a:pt x="806316" y="70262"/>
                </a:lnTo>
                <a:lnTo>
                  <a:pt x="846657" y="95634"/>
                </a:lnTo>
                <a:lnTo>
                  <a:pt x="885111" y="124910"/>
                </a:lnTo>
                <a:lnTo>
                  <a:pt x="921410" y="158089"/>
                </a:lnTo>
                <a:close/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16587" y="1020762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921410" y="158089"/>
                </a:moveTo>
                <a:lnTo>
                  <a:pt x="954589" y="194388"/>
                </a:lnTo>
                <a:lnTo>
                  <a:pt x="983865" y="232842"/>
                </a:lnTo>
                <a:lnTo>
                  <a:pt x="1009237" y="273183"/>
                </a:lnTo>
                <a:lnTo>
                  <a:pt x="1030706" y="315140"/>
                </a:lnTo>
                <a:lnTo>
                  <a:pt x="1048272" y="358445"/>
                </a:lnTo>
                <a:lnTo>
                  <a:pt x="1061934" y="402828"/>
                </a:lnTo>
                <a:lnTo>
                  <a:pt x="1071692" y="448019"/>
                </a:lnTo>
                <a:lnTo>
                  <a:pt x="1077547" y="493750"/>
                </a:lnTo>
                <a:lnTo>
                  <a:pt x="1079499" y="539750"/>
                </a:lnTo>
                <a:lnTo>
                  <a:pt x="1077547" y="585749"/>
                </a:lnTo>
                <a:lnTo>
                  <a:pt x="1071692" y="631480"/>
                </a:lnTo>
                <a:lnTo>
                  <a:pt x="1061934" y="676671"/>
                </a:lnTo>
                <a:lnTo>
                  <a:pt x="1048272" y="721054"/>
                </a:lnTo>
                <a:lnTo>
                  <a:pt x="1030706" y="764359"/>
                </a:lnTo>
                <a:lnTo>
                  <a:pt x="1009237" y="806316"/>
                </a:lnTo>
                <a:lnTo>
                  <a:pt x="983865" y="846657"/>
                </a:lnTo>
                <a:lnTo>
                  <a:pt x="954589" y="885111"/>
                </a:lnTo>
                <a:lnTo>
                  <a:pt x="921410" y="921410"/>
                </a:lnTo>
                <a:lnTo>
                  <a:pt x="885111" y="954589"/>
                </a:lnTo>
                <a:lnTo>
                  <a:pt x="846657" y="983865"/>
                </a:lnTo>
                <a:lnTo>
                  <a:pt x="806316" y="1009237"/>
                </a:lnTo>
                <a:lnTo>
                  <a:pt x="764359" y="1030706"/>
                </a:lnTo>
                <a:lnTo>
                  <a:pt x="721054" y="1048272"/>
                </a:lnTo>
                <a:lnTo>
                  <a:pt x="676671" y="1061934"/>
                </a:lnTo>
                <a:lnTo>
                  <a:pt x="631480" y="1071692"/>
                </a:lnTo>
                <a:lnTo>
                  <a:pt x="585749" y="1077547"/>
                </a:lnTo>
                <a:lnTo>
                  <a:pt x="539750" y="1079499"/>
                </a:lnTo>
                <a:lnTo>
                  <a:pt x="493750" y="1077547"/>
                </a:lnTo>
                <a:lnTo>
                  <a:pt x="448019" y="1071692"/>
                </a:lnTo>
                <a:lnTo>
                  <a:pt x="402828" y="1061934"/>
                </a:lnTo>
                <a:lnTo>
                  <a:pt x="358445" y="1048272"/>
                </a:lnTo>
                <a:lnTo>
                  <a:pt x="315140" y="1030706"/>
                </a:lnTo>
                <a:lnTo>
                  <a:pt x="273183" y="1009237"/>
                </a:lnTo>
                <a:lnTo>
                  <a:pt x="232842" y="983865"/>
                </a:lnTo>
                <a:lnTo>
                  <a:pt x="194388" y="954589"/>
                </a:lnTo>
                <a:lnTo>
                  <a:pt x="158089" y="921410"/>
                </a:lnTo>
                <a:lnTo>
                  <a:pt x="124910" y="885111"/>
                </a:lnTo>
                <a:lnTo>
                  <a:pt x="95634" y="846657"/>
                </a:lnTo>
                <a:lnTo>
                  <a:pt x="70262" y="806316"/>
                </a:lnTo>
                <a:lnTo>
                  <a:pt x="48793" y="764359"/>
                </a:lnTo>
                <a:lnTo>
                  <a:pt x="31227" y="721054"/>
                </a:lnTo>
                <a:lnTo>
                  <a:pt x="17565" y="676671"/>
                </a:lnTo>
                <a:lnTo>
                  <a:pt x="7807" y="631480"/>
                </a:lnTo>
                <a:lnTo>
                  <a:pt x="1951" y="585749"/>
                </a:lnTo>
                <a:lnTo>
                  <a:pt x="0" y="539750"/>
                </a:lnTo>
                <a:lnTo>
                  <a:pt x="1951" y="493750"/>
                </a:lnTo>
                <a:lnTo>
                  <a:pt x="7807" y="448019"/>
                </a:lnTo>
                <a:lnTo>
                  <a:pt x="17565" y="402828"/>
                </a:lnTo>
                <a:lnTo>
                  <a:pt x="31227" y="358445"/>
                </a:lnTo>
                <a:lnTo>
                  <a:pt x="48793" y="315140"/>
                </a:lnTo>
                <a:lnTo>
                  <a:pt x="70262" y="273183"/>
                </a:lnTo>
                <a:lnTo>
                  <a:pt x="95634" y="232842"/>
                </a:lnTo>
                <a:lnTo>
                  <a:pt x="124910" y="194388"/>
                </a:lnTo>
                <a:lnTo>
                  <a:pt x="158089" y="158089"/>
                </a:lnTo>
                <a:lnTo>
                  <a:pt x="194388" y="124910"/>
                </a:lnTo>
                <a:lnTo>
                  <a:pt x="232842" y="95634"/>
                </a:lnTo>
                <a:lnTo>
                  <a:pt x="273183" y="70262"/>
                </a:lnTo>
                <a:lnTo>
                  <a:pt x="315140" y="48793"/>
                </a:lnTo>
                <a:lnTo>
                  <a:pt x="358445" y="31227"/>
                </a:lnTo>
                <a:lnTo>
                  <a:pt x="402828" y="17565"/>
                </a:lnTo>
                <a:lnTo>
                  <a:pt x="448019" y="7807"/>
                </a:lnTo>
                <a:lnTo>
                  <a:pt x="493750" y="1951"/>
                </a:lnTo>
                <a:lnTo>
                  <a:pt x="539750" y="0"/>
                </a:lnTo>
                <a:lnTo>
                  <a:pt x="585749" y="1951"/>
                </a:lnTo>
                <a:lnTo>
                  <a:pt x="631480" y="7807"/>
                </a:lnTo>
                <a:lnTo>
                  <a:pt x="676671" y="17565"/>
                </a:lnTo>
                <a:lnTo>
                  <a:pt x="721054" y="31227"/>
                </a:lnTo>
                <a:lnTo>
                  <a:pt x="764359" y="48793"/>
                </a:lnTo>
                <a:lnTo>
                  <a:pt x="806316" y="70262"/>
                </a:lnTo>
                <a:lnTo>
                  <a:pt x="846657" y="95634"/>
                </a:lnTo>
                <a:lnTo>
                  <a:pt x="885111" y="124910"/>
                </a:lnTo>
                <a:lnTo>
                  <a:pt x="921410" y="158089"/>
                </a:lnTo>
                <a:close/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37378" y="177165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592" y="0"/>
                </a:moveTo>
                <a:lnTo>
                  <a:pt x="184930" y="4184"/>
                </a:lnTo>
                <a:lnTo>
                  <a:pt x="142570" y="16737"/>
                </a:lnTo>
                <a:lnTo>
                  <a:pt x="102810" y="37660"/>
                </a:lnTo>
                <a:lnTo>
                  <a:pt x="66951" y="66951"/>
                </a:lnTo>
                <a:lnTo>
                  <a:pt x="37660" y="102814"/>
                </a:lnTo>
                <a:lnTo>
                  <a:pt x="16737" y="142577"/>
                </a:lnTo>
                <a:lnTo>
                  <a:pt x="4184" y="184939"/>
                </a:lnTo>
                <a:lnTo>
                  <a:pt x="0" y="228601"/>
                </a:lnTo>
                <a:lnTo>
                  <a:pt x="4184" y="272262"/>
                </a:lnTo>
                <a:lnTo>
                  <a:pt x="16737" y="314623"/>
                </a:lnTo>
                <a:lnTo>
                  <a:pt x="37660" y="354383"/>
                </a:lnTo>
                <a:lnTo>
                  <a:pt x="66951" y="390242"/>
                </a:lnTo>
                <a:lnTo>
                  <a:pt x="102810" y="419533"/>
                </a:lnTo>
                <a:lnTo>
                  <a:pt x="142570" y="440455"/>
                </a:lnTo>
                <a:lnTo>
                  <a:pt x="184930" y="453009"/>
                </a:lnTo>
                <a:lnTo>
                  <a:pt x="228592" y="457193"/>
                </a:lnTo>
                <a:lnTo>
                  <a:pt x="272253" y="453009"/>
                </a:lnTo>
                <a:lnTo>
                  <a:pt x="314616" y="440455"/>
                </a:lnTo>
                <a:lnTo>
                  <a:pt x="354378" y="419533"/>
                </a:lnTo>
                <a:lnTo>
                  <a:pt x="390242" y="390242"/>
                </a:lnTo>
                <a:lnTo>
                  <a:pt x="419533" y="354383"/>
                </a:lnTo>
                <a:lnTo>
                  <a:pt x="440455" y="314623"/>
                </a:lnTo>
                <a:lnTo>
                  <a:pt x="453009" y="272262"/>
                </a:lnTo>
                <a:lnTo>
                  <a:pt x="457193" y="228601"/>
                </a:lnTo>
                <a:lnTo>
                  <a:pt x="453009" y="184939"/>
                </a:lnTo>
                <a:lnTo>
                  <a:pt x="440455" y="142577"/>
                </a:lnTo>
                <a:lnTo>
                  <a:pt x="419533" y="102814"/>
                </a:lnTo>
                <a:lnTo>
                  <a:pt x="390242" y="66951"/>
                </a:lnTo>
                <a:lnTo>
                  <a:pt x="354378" y="37660"/>
                </a:lnTo>
                <a:lnTo>
                  <a:pt x="314616" y="16737"/>
                </a:lnTo>
                <a:lnTo>
                  <a:pt x="272253" y="4184"/>
                </a:lnTo>
                <a:lnTo>
                  <a:pt x="228592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937375" y="17716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90244" y="66955"/>
                </a:moveTo>
                <a:lnTo>
                  <a:pt x="419537" y="102816"/>
                </a:lnTo>
                <a:lnTo>
                  <a:pt x="440461" y="142577"/>
                </a:lnTo>
                <a:lnTo>
                  <a:pt x="453015" y="184938"/>
                </a:lnTo>
                <a:lnTo>
                  <a:pt x="457200" y="228599"/>
                </a:lnTo>
                <a:lnTo>
                  <a:pt x="453015" y="272261"/>
                </a:lnTo>
                <a:lnTo>
                  <a:pt x="440461" y="314622"/>
                </a:lnTo>
                <a:lnTo>
                  <a:pt x="419537" y="354383"/>
                </a:lnTo>
                <a:lnTo>
                  <a:pt x="390244" y="390244"/>
                </a:lnTo>
                <a:lnTo>
                  <a:pt x="354383" y="419537"/>
                </a:lnTo>
                <a:lnTo>
                  <a:pt x="314622" y="440461"/>
                </a:lnTo>
                <a:lnTo>
                  <a:pt x="272261" y="453015"/>
                </a:lnTo>
                <a:lnTo>
                  <a:pt x="228599" y="457200"/>
                </a:lnTo>
                <a:lnTo>
                  <a:pt x="184938" y="453015"/>
                </a:lnTo>
                <a:lnTo>
                  <a:pt x="142577" y="440461"/>
                </a:lnTo>
                <a:lnTo>
                  <a:pt x="102816" y="419537"/>
                </a:lnTo>
                <a:lnTo>
                  <a:pt x="66955" y="390244"/>
                </a:lnTo>
                <a:lnTo>
                  <a:pt x="37662" y="354383"/>
                </a:lnTo>
                <a:lnTo>
                  <a:pt x="16738" y="314622"/>
                </a:lnTo>
                <a:lnTo>
                  <a:pt x="4184" y="272261"/>
                </a:lnTo>
                <a:lnTo>
                  <a:pt x="0" y="228599"/>
                </a:lnTo>
                <a:lnTo>
                  <a:pt x="4184" y="184938"/>
                </a:lnTo>
                <a:lnTo>
                  <a:pt x="16738" y="142577"/>
                </a:lnTo>
                <a:lnTo>
                  <a:pt x="37662" y="102816"/>
                </a:lnTo>
                <a:lnTo>
                  <a:pt x="66955" y="66955"/>
                </a:lnTo>
                <a:lnTo>
                  <a:pt x="102816" y="37662"/>
                </a:lnTo>
                <a:lnTo>
                  <a:pt x="142577" y="16738"/>
                </a:lnTo>
                <a:lnTo>
                  <a:pt x="184938" y="4184"/>
                </a:lnTo>
                <a:lnTo>
                  <a:pt x="228599" y="0"/>
                </a:lnTo>
                <a:lnTo>
                  <a:pt x="272261" y="4184"/>
                </a:lnTo>
                <a:lnTo>
                  <a:pt x="314622" y="16738"/>
                </a:lnTo>
                <a:lnTo>
                  <a:pt x="354383" y="37662"/>
                </a:lnTo>
                <a:lnTo>
                  <a:pt x="390244" y="66955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061200" y="1828800"/>
            <a:ext cx="203200" cy="292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350000" y="4028654"/>
            <a:ext cx="14604" cy="199390"/>
          </a:xfrm>
          <a:custGeom>
            <a:avLst/>
            <a:gdLst/>
            <a:ahLst/>
            <a:cxnLst/>
            <a:rect l="l" t="t" r="r" b="b"/>
            <a:pathLst>
              <a:path w="14604" h="199389">
                <a:moveTo>
                  <a:pt x="14204" y="0"/>
                </a:moveTo>
                <a:lnTo>
                  <a:pt x="12394" y="25335"/>
                </a:lnTo>
                <a:lnTo>
                  <a:pt x="0" y="198858"/>
                </a:lnTo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288239" y="3871912"/>
            <a:ext cx="153035" cy="158115"/>
          </a:xfrm>
          <a:custGeom>
            <a:avLst/>
            <a:gdLst/>
            <a:ahLst/>
            <a:cxnLst/>
            <a:rect l="l" t="t" r="r" b="b"/>
            <a:pathLst>
              <a:path w="153035" h="158114">
                <a:moveTo>
                  <a:pt x="87160" y="0"/>
                </a:moveTo>
                <a:lnTo>
                  <a:pt x="0" y="147078"/>
                </a:lnTo>
                <a:lnTo>
                  <a:pt x="152526" y="157962"/>
                </a:lnTo>
                <a:lnTo>
                  <a:pt x="87160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616700" y="4117554"/>
            <a:ext cx="14604" cy="199390"/>
          </a:xfrm>
          <a:custGeom>
            <a:avLst/>
            <a:gdLst/>
            <a:ahLst/>
            <a:cxnLst/>
            <a:rect l="l" t="t" r="r" b="b"/>
            <a:pathLst>
              <a:path w="14604" h="199389">
                <a:moveTo>
                  <a:pt x="14204" y="0"/>
                </a:moveTo>
                <a:lnTo>
                  <a:pt x="12394" y="25335"/>
                </a:lnTo>
                <a:lnTo>
                  <a:pt x="0" y="198858"/>
                </a:lnTo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554940" y="3960812"/>
            <a:ext cx="153035" cy="158115"/>
          </a:xfrm>
          <a:custGeom>
            <a:avLst/>
            <a:gdLst/>
            <a:ahLst/>
            <a:cxnLst/>
            <a:rect l="l" t="t" r="r" b="b"/>
            <a:pathLst>
              <a:path w="153034" h="158114">
                <a:moveTo>
                  <a:pt x="87160" y="0"/>
                </a:moveTo>
                <a:lnTo>
                  <a:pt x="0" y="147078"/>
                </a:lnTo>
                <a:lnTo>
                  <a:pt x="152527" y="157962"/>
                </a:lnTo>
                <a:lnTo>
                  <a:pt x="87160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807200" y="4231854"/>
            <a:ext cx="14604" cy="199390"/>
          </a:xfrm>
          <a:custGeom>
            <a:avLst/>
            <a:gdLst/>
            <a:ahLst/>
            <a:cxnLst/>
            <a:rect l="l" t="t" r="r" b="b"/>
            <a:pathLst>
              <a:path w="14604" h="199389">
                <a:moveTo>
                  <a:pt x="14204" y="0"/>
                </a:moveTo>
                <a:lnTo>
                  <a:pt x="12394" y="25335"/>
                </a:lnTo>
                <a:lnTo>
                  <a:pt x="0" y="198858"/>
                </a:lnTo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745440" y="4075112"/>
            <a:ext cx="153035" cy="158115"/>
          </a:xfrm>
          <a:custGeom>
            <a:avLst/>
            <a:gdLst/>
            <a:ahLst/>
            <a:cxnLst/>
            <a:rect l="l" t="t" r="r" b="b"/>
            <a:pathLst>
              <a:path w="153034" h="158114">
                <a:moveTo>
                  <a:pt x="87160" y="0"/>
                </a:moveTo>
                <a:lnTo>
                  <a:pt x="0" y="147078"/>
                </a:lnTo>
                <a:lnTo>
                  <a:pt x="152527" y="157962"/>
                </a:lnTo>
                <a:lnTo>
                  <a:pt x="87160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048500" y="4358854"/>
            <a:ext cx="14604" cy="199390"/>
          </a:xfrm>
          <a:custGeom>
            <a:avLst/>
            <a:gdLst/>
            <a:ahLst/>
            <a:cxnLst/>
            <a:rect l="l" t="t" r="r" b="b"/>
            <a:pathLst>
              <a:path w="14604" h="199389">
                <a:moveTo>
                  <a:pt x="14204" y="0"/>
                </a:moveTo>
                <a:lnTo>
                  <a:pt x="12394" y="25335"/>
                </a:lnTo>
                <a:lnTo>
                  <a:pt x="0" y="198858"/>
                </a:lnTo>
              </a:path>
            </a:pathLst>
          </a:custGeom>
          <a:ln w="50800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986740" y="4202112"/>
            <a:ext cx="153035" cy="158115"/>
          </a:xfrm>
          <a:custGeom>
            <a:avLst/>
            <a:gdLst/>
            <a:ahLst/>
            <a:cxnLst/>
            <a:rect l="l" t="t" r="r" b="b"/>
            <a:pathLst>
              <a:path w="153034" h="158114">
                <a:moveTo>
                  <a:pt x="87160" y="0"/>
                </a:moveTo>
                <a:lnTo>
                  <a:pt x="0" y="147078"/>
                </a:lnTo>
                <a:lnTo>
                  <a:pt x="152527" y="157962"/>
                </a:lnTo>
                <a:lnTo>
                  <a:pt x="87160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68300" y="368300"/>
            <a:ext cx="5816600" cy="469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68300" y="266700"/>
            <a:ext cx="5734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00FFCC"/>
                </a:solidFill>
              </a:rPr>
              <a:t>Normal </a:t>
            </a:r>
            <a:r>
              <a:rPr dirty="0" sz="3600" spc="-30">
                <a:solidFill>
                  <a:srgbClr val="00FFCC"/>
                </a:solidFill>
              </a:rPr>
              <a:t>Vasculature </a:t>
            </a:r>
            <a:r>
              <a:rPr dirty="0" sz="3600">
                <a:solidFill>
                  <a:srgbClr val="00FFCC"/>
                </a:solidFill>
              </a:rPr>
              <a:t>-</a:t>
            </a:r>
            <a:r>
              <a:rPr dirty="0" sz="3600" spc="25">
                <a:solidFill>
                  <a:srgbClr val="00FFCC"/>
                </a:solidFill>
              </a:rPr>
              <a:t> </a:t>
            </a:r>
            <a:r>
              <a:rPr dirty="0" sz="3600" spc="-5">
                <a:solidFill>
                  <a:srgbClr val="00FFCC"/>
                </a:solidFill>
              </a:rPr>
              <a:t>review</a:t>
            </a:r>
            <a:endParaRPr sz="3600"/>
          </a:p>
        </p:txBody>
      </p:sp>
      <p:sp>
        <p:nvSpPr>
          <p:cNvPr id="31" name="object 31"/>
          <p:cNvSpPr txBox="1"/>
          <p:nvPr/>
        </p:nvSpPr>
        <p:spPr>
          <a:xfrm>
            <a:off x="1181100" y="1905000"/>
            <a:ext cx="1289050" cy="1515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50"/>
              </a:lnSpc>
              <a:spcBef>
                <a:spcPts val="100"/>
              </a:spcBef>
            </a:pP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RDPA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ts val="2300"/>
              </a:lnSpc>
              <a:spcBef>
                <a:spcPts val="11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&lt; 17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diameter</a:t>
            </a:r>
            <a:endParaRPr sz="2000">
              <a:latin typeface="Arial"/>
              <a:cs typeface="Arial"/>
            </a:endParaRPr>
          </a:p>
          <a:p>
            <a:pPr marL="777240">
              <a:lnSpc>
                <a:spcPct val="100000"/>
              </a:lnSpc>
              <a:spcBef>
                <a:spcPts val="1315"/>
              </a:spcBef>
            </a:pPr>
            <a:r>
              <a:rPr dirty="0" sz="2800">
                <a:solidFill>
                  <a:srgbClr val="E3E3FF"/>
                </a:solidFill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501900" y="4991100"/>
            <a:ext cx="1592580" cy="1117600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12700" marR="5080">
              <a:lnSpc>
                <a:spcPct val="86100"/>
              </a:lnSpc>
              <a:spcBef>
                <a:spcPts val="430"/>
              </a:spcBef>
            </a:pP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Lower lobe  vessels</a:t>
            </a:r>
            <a:r>
              <a:rPr dirty="0" sz="2000" spc="-8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larger  than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upper  lobe</a:t>
            </a:r>
            <a:r>
              <a:rPr dirty="0" sz="2000" spc="-3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vessels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41692" y="1717675"/>
            <a:ext cx="1648460" cy="2232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E3E3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  <a:p>
            <a:pPr marL="209550" marR="5080">
              <a:lnSpc>
                <a:spcPts val="2300"/>
              </a:lnSpc>
              <a:spcBef>
                <a:spcPts val="2575"/>
              </a:spcBef>
            </a:pP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Gradual  tapering </a:t>
            </a:r>
            <a:r>
              <a:rPr dirty="0" sz="2000">
                <a:solidFill>
                  <a:srgbClr val="003399"/>
                </a:solidFill>
                <a:latin typeface="Arial"/>
                <a:cs typeface="Arial"/>
              </a:rPr>
              <a:t>of  vessels</a:t>
            </a:r>
            <a:r>
              <a:rPr dirty="0" sz="2000" spc="-95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003399"/>
                </a:solidFill>
                <a:latin typeface="Arial"/>
                <a:cs typeface="Arial"/>
              </a:rPr>
              <a:t>from  central to  peripheral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33700" y="1257300"/>
            <a:ext cx="3263900" cy="391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4500" y="4241800"/>
            <a:ext cx="30480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67400" y="342900"/>
            <a:ext cx="3035300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04000" y="609600"/>
            <a:ext cx="1612900" cy="1612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17036" y="622636"/>
            <a:ext cx="1434465" cy="1434465"/>
          </a:xfrm>
          <a:custGeom>
            <a:avLst/>
            <a:gdLst/>
            <a:ahLst/>
            <a:cxnLst/>
            <a:rect l="l" t="t" r="r" b="b"/>
            <a:pathLst>
              <a:path w="1434465" h="1434464">
                <a:moveTo>
                  <a:pt x="1224597" y="209829"/>
                </a:moveTo>
                <a:lnTo>
                  <a:pt x="1256878" y="244269"/>
                </a:lnTo>
                <a:lnTo>
                  <a:pt x="1286470" y="280247"/>
                </a:lnTo>
                <a:lnTo>
                  <a:pt x="1313371" y="317628"/>
                </a:lnTo>
                <a:lnTo>
                  <a:pt x="1337582" y="356280"/>
                </a:lnTo>
                <a:lnTo>
                  <a:pt x="1359102" y="396068"/>
                </a:lnTo>
                <a:lnTo>
                  <a:pt x="1377933" y="436860"/>
                </a:lnTo>
                <a:lnTo>
                  <a:pt x="1394074" y="478520"/>
                </a:lnTo>
                <a:lnTo>
                  <a:pt x="1407524" y="520916"/>
                </a:lnTo>
                <a:lnTo>
                  <a:pt x="1418285" y="563914"/>
                </a:lnTo>
                <a:lnTo>
                  <a:pt x="1426355" y="607379"/>
                </a:lnTo>
                <a:lnTo>
                  <a:pt x="1431735" y="651179"/>
                </a:lnTo>
                <a:lnTo>
                  <a:pt x="1434425" y="695180"/>
                </a:lnTo>
                <a:lnTo>
                  <a:pt x="1434425" y="739247"/>
                </a:lnTo>
                <a:lnTo>
                  <a:pt x="1431735" y="783247"/>
                </a:lnTo>
                <a:lnTo>
                  <a:pt x="1426355" y="827047"/>
                </a:lnTo>
                <a:lnTo>
                  <a:pt x="1418285" y="870513"/>
                </a:lnTo>
                <a:lnTo>
                  <a:pt x="1407524" y="913510"/>
                </a:lnTo>
                <a:lnTo>
                  <a:pt x="1394074" y="955906"/>
                </a:lnTo>
                <a:lnTo>
                  <a:pt x="1377933" y="997567"/>
                </a:lnTo>
                <a:lnTo>
                  <a:pt x="1359102" y="1038358"/>
                </a:lnTo>
                <a:lnTo>
                  <a:pt x="1337582" y="1078146"/>
                </a:lnTo>
                <a:lnTo>
                  <a:pt x="1313371" y="1116798"/>
                </a:lnTo>
                <a:lnTo>
                  <a:pt x="1286470" y="1154180"/>
                </a:lnTo>
                <a:lnTo>
                  <a:pt x="1256878" y="1190157"/>
                </a:lnTo>
                <a:lnTo>
                  <a:pt x="1224597" y="1224597"/>
                </a:lnTo>
                <a:lnTo>
                  <a:pt x="1190157" y="1256878"/>
                </a:lnTo>
                <a:lnTo>
                  <a:pt x="1154180" y="1286470"/>
                </a:lnTo>
                <a:lnTo>
                  <a:pt x="1116798" y="1313371"/>
                </a:lnTo>
                <a:lnTo>
                  <a:pt x="1078146" y="1337582"/>
                </a:lnTo>
                <a:lnTo>
                  <a:pt x="1038358" y="1359102"/>
                </a:lnTo>
                <a:lnTo>
                  <a:pt x="997567" y="1377933"/>
                </a:lnTo>
                <a:lnTo>
                  <a:pt x="955906" y="1394074"/>
                </a:lnTo>
                <a:lnTo>
                  <a:pt x="913510" y="1407524"/>
                </a:lnTo>
                <a:lnTo>
                  <a:pt x="870513" y="1418285"/>
                </a:lnTo>
                <a:lnTo>
                  <a:pt x="827047" y="1426355"/>
                </a:lnTo>
                <a:lnTo>
                  <a:pt x="783247" y="1431735"/>
                </a:lnTo>
                <a:lnTo>
                  <a:pt x="739247" y="1434425"/>
                </a:lnTo>
                <a:lnTo>
                  <a:pt x="695180" y="1434425"/>
                </a:lnTo>
                <a:lnTo>
                  <a:pt x="651179" y="1431735"/>
                </a:lnTo>
                <a:lnTo>
                  <a:pt x="607379" y="1426355"/>
                </a:lnTo>
                <a:lnTo>
                  <a:pt x="563914" y="1418285"/>
                </a:lnTo>
                <a:lnTo>
                  <a:pt x="520916" y="1407524"/>
                </a:lnTo>
                <a:lnTo>
                  <a:pt x="478520" y="1394074"/>
                </a:lnTo>
                <a:lnTo>
                  <a:pt x="436860" y="1377933"/>
                </a:lnTo>
                <a:lnTo>
                  <a:pt x="396068" y="1359102"/>
                </a:lnTo>
                <a:lnTo>
                  <a:pt x="356280" y="1337582"/>
                </a:lnTo>
                <a:lnTo>
                  <a:pt x="317628" y="1313371"/>
                </a:lnTo>
                <a:lnTo>
                  <a:pt x="280247" y="1286470"/>
                </a:lnTo>
                <a:lnTo>
                  <a:pt x="244269" y="1256878"/>
                </a:lnTo>
                <a:lnTo>
                  <a:pt x="209829" y="1224597"/>
                </a:lnTo>
                <a:lnTo>
                  <a:pt x="177548" y="1190157"/>
                </a:lnTo>
                <a:lnTo>
                  <a:pt x="147956" y="1154180"/>
                </a:lnTo>
                <a:lnTo>
                  <a:pt x="121055" y="1116798"/>
                </a:lnTo>
                <a:lnTo>
                  <a:pt x="96844" y="1078146"/>
                </a:lnTo>
                <a:lnTo>
                  <a:pt x="75323" y="1038358"/>
                </a:lnTo>
                <a:lnTo>
                  <a:pt x="56492" y="997567"/>
                </a:lnTo>
                <a:lnTo>
                  <a:pt x="40351" y="955906"/>
                </a:lnTo>
                <a:lnTo>
                  <a:pt x="26901" y="913510"/>
                </a:lnTo>
                <a:lnTo>
                  <a:pt x="16140" y="870513"/>
                </a:lnTo>
                <a:lnTo>
                  <a:pt x="8070" y="827047"/>
                </a:lnTo>
                <a:lnTo>
                  <a:pt x="2690" y="783247"/>
                </a:lnTo>
                <a:lnTo>
                  <a:pt x="0" y="739247"/>
                </a:lnTo>
                <a:lnTo>
                  <a:pt x="0" y="695180"/>
                </a:lnTo>
                <a:lnTo>
                  <a:pt x="2690" y="651179"/>
                </a:lnTo>
                <a:lnTo>
                  <a:pt x="8070" y="607379"/>
                </a:lnTo>
                <a:lnTo>
                  <a:pt x="16140" y="563914"/>
                </a:lnTo>
                <a:lnTo>
                  <a:pt x="26901" y="520916"/>
                </a:lnTo>
                <a:lnTo>
                  <a:pt x="40351" y="478520"/>
                </a:lnTo>
                <a:lnTo>
                  <a:pt x="56492" y="436860"/>
                </a:lnTo>
                <a:lnTo>
                  <a:pt x="75323" y="396068"/>
                </a:lnTo>
                <a:lnTo>
                  <a:pt x="96844" y="356280"/>
                </a:lnTo>
                <a:lnTo>
                  <a:pt x="121055" y="317628"/>
                </a:lnTo>
                <a:lnTo>
                  <a:pt x="147956" y="280247"/>
                </a:lnTo>
                <a:lnTo>
                  <a:pt x="177548" y="244269"/>
                </a:lnTo>
                <a:lnTo>
                  <a:pt x="209829" y="209829"/>
                </a:lnTo>
                <a:lnTo>
                  <a:pt x="244269" y="177548"/>
                </a:lnTo>
                <a:lnTo>
                  <a:pt x="280247" y="147956"/>
                </a:lnTo>
                <a:lnTo>
                  <a:pt x="317628" y="121055"/>
                </a:lnTo>
                <a:lnTo>
                  <a:pt x="356280" y="96844"/>
                </a:lnTo>
                <a:lnTo>
                  <a:pt x="396068" y="75323"/>
                </a:lnTo>
                <a:lnTo>
                  <a:pt x="436860" y="56492"/>
                </a:lnTo>
                <a:lnTo>
                  <a:pt x="478520" y="40351"/>
                </a:lnTo>
                <a:lnTo>
                  <a:pt x="520916" y="26901"/>
                </a:lnTo>
                <a:lnTo>
                  <a:pt x="563914" y="16140"/>
                </a:lnTo>
                <a:lnTo>
                  <a:pt x="607379" y="8070"/>
                </a:lnTo>
                <a:lnTo>
                  <a:pt x="651179" y="2690"/>
                </a:lnTo>
                <a:lnTo>
                  <a:pt x="695180" y="0"/>
                </a:lnTo>
                <a:lnTo>
                  <a:pt x="739247" y="0"/>
                </a:lnTo>
                <a:lnTo>
                  <a:pt x="783247" y="2690"/>
                </a:lnTo>
                <a:lnTo>
                  <a:pt x="827047" y="8070"/>
                </a:lnTo>
                <a:lnTo>
                  <a:pt x="870513" y="16140"/>
                </a:lnTo>
                <a:lnTo>
                  <a:pt x="913510" y="26901"/>
                </a:lnTo>
                <a:lnTo>
                  <a:pt x="955906" y="40351"/>
                </a:lnTo>
                <a:lnTo>
                  <a:pt x="997567" y="56492"/>
                </a:lnTo>
                <a:lnTo>
                  <a:pt x="1038358" y="75323"/>
                </a:lnTo>
                <a:lnTo>
                  <a:pt x="1078146" y="96844"/>
                </a:lnTo>
                <a:lnTo>
                  <a:pt x="1116798" y="121055"/>
                </a:lnTo>
                <a:lnTo>
                  <a:pt x="1154180" y="147956"/>
                </a:lnTo>
                <a:lnTo>
                  <a:pt x="1190157" y="177548"/>
                </a:lnTo>
                <a:lnTo>
                  <a:pt x="1224597" y="209829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08100" y="4533900"/>
            <a:ext cx="1612900" cy="1612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21136" y="4546936"/>
            <a:ext cx="1434465" cy="1434465"/>
          </a:xfrm>
          <a:custGeom>
            <a:avLst/>
            <a:gdLst/>
            <a:ahLst/>
            <a:cxnLst/>
            <a:rect l="l" t="t" r="r" b="b"/>
            <a:pathLst>
              <a:path w="1434464" h="1434464">
                <a:moveTo>
                  <a:pt x="1224597" y="209829"/>
                </a:moveTo>
                <a:lnTo>
                  <a:pt x="1256878" y="244269"/>
                </a:lnTo>
                <a:lnTo>
                  <a:pt x="1286470" y="280247"/>
                </a:lnTo>
                <a:lnTo>
                  <a:pt x="1313371" y="317628"/>
                </a:lnTo>
                <a:lnTo>
                  <a:pt x="1337582" y="356280"/>
                </a:lnTo>
                <a:lnTo>
                  <a:pt x="1359102" y="396068"/>
                </a:lnTo>
                <a:lnTo>
                  <a:pt x="1377933" y="436860"/>
                </a:lnTo>
                <a:lnTo>
                  <a:pt x="1394074" y="478520"/>
                </a:lnTo>
                <a:lnTo>
                  <a:pt x="1407524" y="520916"/>
                </a:lnTo>
                <a:lnTo>
                  <a:pt x="1418285" y="563914"/>
                </a:lnTo>
                <a:lnTo>
                  <a:pt x="1426355" y="607379"/>
                </a:lnTo>
                <a:lnTo>
                  <a:pt x="1431735" y="651179"/>
                </a:lnTo>
                <a:lnTo>
                  <a:pt x="1434425" y="695180"/>
                </a:lnTo>
                <a:lnTo>
                  <a:pt x="1434425" y="739247"/>
                </a:lnTo>
                <a:lnTo>
                  <a:pt x="1431735" y="783247"/>
                </a:lnTo>
                <a:lnTo>
                  <a:pt x="1426355" y="827047"/>
                </a:lnTo>
                <a:lnTo>
                  <a:pt x="1418285" y="870513"/>
                </a:lnTo>
                <a:lnTo>
                  <a:pt x="1407524" y="913510"/>
                </a:lnTo>
                <a:lnTo>
                  <a:pt x="1394074" y="955906"/>
                </a:lnTo>
                <a:lnTo>
                  <a:pt x="1377933" y="997567"/>
                </a:lnTo>
                <a:lnTo>
                  <a:pt x="1359102" y="1038358"/>
                </a:lnTo>
                <a:lnTo>
                  <a:pt x="1337582" y="1078146"/>
                </a:lnTo>
                <a:lnTo>
                  <a:pt x="1313371" y="1116798"/>
                </a:lnTo>
                <a:lnTo>
                  <a:pt x="1286470" y="1154180"/>
                </a:lnTo>
                <a:lnTo>
                  <a:pt x="1256878" y="1190157"/>
                </a:lnTo>
                <a:lnTo>
                  <a:pt x="1224597" y="1224597"/>
                </a:lnTo>
                <a:lnTo>
                  <a:pt x="1190157" y="1256878"/>
                </a:lnTo>
                <a:lnTo>
                  <a:pt x="1154180" y="1286470"/>
                </a:lnTo>
                <a:lnTo>
                  <a:pt x="1116798" y="1313371"/>
                </a:lnTo>
                <a:lnTo>
                  <a:pt x="1078146" y="1337582"/>
                </a:lnTo>
                <a:lnTo>
                  <a:pt x="1038358" y="1359102"/>
                </a:lnTo>
                <a:lnTo>
                  <a:pt x="997567" y="1377933"/>
                </a:lnTo>
                <a:lnTo>
                  <a:pt x="955906" y="1394074"/>
                </a:lnTo>
                <a:lnTo>
                  <a:pt x="913510" y="1407524"/>
                </a:lnTo>
                <a:lnTo>
                  <a:pt x="870513" y="1418285"/>
                </a:lnTo>
                <a:lnTo>
                  <a:pt x="827047" y="1426355"/>
                </a:lnTo>
                <a:lnTo>
                  <a:pt x="783247" y="1431735"/>
                </a:lnTo>
                <a:lnTo>
                  <a:pt x="739247" y="1434425"/>
                </a:lnTo>
                <a:lnTo>
                  <a:pt x="695180" y="1434425"/>
                </a:lnTo>
                <a:lnTo>
                  <a:pt x="651179" y="1431735"/>
                </a:lnTo>
                <a:lnTo>
                  <a:pt x="607379" y="1426355"/>
                </a:lnTo>
                <a:lnTo>
                  <a:pt x="563914" y="1418285"/>
                </a:lnTo>
                <a:lnTo>
                  <a:pt x="520916" y="1407524"/>
                </a:lnTo>
                <a:lnTo>
                  <a:pt x="478520" y="1394074"/>
                </a:lnTo>
                <a:lnTo>
                  <a:pt x="436860" y="1377933"/>
                </a:lnTo>
                <a:lnTo>
                  <a:pt x="396068" y="1359102"/>
                </a:lnTo>
                <a:lnTo>
                  <a:pt x="356280" y="1337582"/>
                </a:lnTo>
                <a:lnTo>
                  <a:pt x="317628" y="1313371"/>
                </a:lnTo>
                <a:lnTo>
                  <a:pt x="280247" y="1286470"/>
                </a:lnTo>
                <a:lnTo>
                  <a:pt x="244269" y="1256878"/>
                </a:lnTo>
                <a:lnTo>
                  <a:pt x="209829" y="1224597"/>
                </a:lnTo>
                <a:lnTo>
                  <a:pt x="177548" y="1190157"/>
                </a:lnTo>
                <a:lnTo>
                  <a:pt x="147956" y="1154180"/>
                </a:lnTo>
                <a:lnTo>
                  <a:pt x="121055" y="1116798"/>
                </a:lnTo>
                <a:lnTo>
                  <a:pt x="96844" y="1078146"/>
                </a:lnTo>
                <a:lnTo>
                  <a:pt x="75323" y="1038358"/>
                </a:lnTo>
                <a:lnTo>
                  <a:pt x="56492" y="997567"/>
                </a:lnTo>
                <a:lnTo>
                  <a:pt x="40351" y="955906"/>
                </a:lnTo>
                <a:lnTo>
                  <a:pt x="26901" y="913510"/>
                </a:lnTo>
                <a:lnTo>
                  <a:pt x="16140" y="870513"/>
                </a:lnTo>
                <a:lnTo>
                  <a:pt x="8070" y="827047"/>
                </a:lnTo>
                <a:lnTo>
                  <a:pt x="2690" y="783247"/>
                </a:lnTo>
                <a:lnTo>
                  <a:pt x="0" y="739247"/>
                </a:lnTo>
                <a:lnTo>
                  <a:pt x="0" y="695180"/>
                </a:lnTo>
                <a:lnTo>
                  <a:pt x="2690" y="651179"/>
                </a:lnTo>
                <a:lnTo>
                  <a:pt x="8070" y="607379"/>
                </a:lnTo>
                <a:lnTo>
                  <a:pt x="16140" y="563914"/>
                </a:lnTo>
                <a:lnTo>
                  <a:pt x="26901" y="520916"/>
                </a:lnTo>
                <a:lnTo>
                  <a:pt x="40351" y="478520"/>
                </a:lnTo>
                <a:lnTo>
                  <a:pt x="56492" y="436860"/>
                </a:lnTo>
                <a:lnTo>
                  <a:pt x="75323" y="396068"/>
                </a:lnTo>
                <a:lnTo>
                  <a:pt x="96844" y="356280"/>
                </a:lnTo>
                <a:lnTo>
                  <a:pt x="121055" y="317628"/>
                </a:lnTo>
                <a:lnTo>
                  <a:pt x="147956" y="280247"/>
                </a:lnTo>
                <a:lnTo>
                  <a:pt x="177548" y="244269"/>
                </a:lnTo>
                <a:lnTo>
                  <a:pt x="209829" y="209829"/>
                </a:lnTo>
                <a:lnTo>
                  <a:pt x="244269" y="177548"/>
                </a:lnTo>
                <a:lnTo>
                  <a:pt x="280247" y="147956"/>
                </a:lnTo>
                <a:lnTo>
                  <a:pt x="317628" y="121055"/>
                </a:lnTo>
                <a:lnTo>
                  <a:pt x="356280" y="96844"/>
                </a:lnTo>
                <a:lnTo>
                  <a:pt x="396068" y="75323"/>
                </a:lnTo>
                <a:lnTo>
                  <a:pt x="436860" y="56492"/>
                </a:lnTo>
                <a:lnTo>
                  <a:pt x="478520" y="40351"/>
                </a:lnTo>
                <a:lnTo>
                  <a:pt x="520916" y="26901"/>
                </a:lnTo>
                <a:lnTo>
                  <a:pt x="563914" y="16140"/>
                </a:lnTo>
                <a:lnTo>
                  <a:pt x="607379" y="8070"/>
                </a:lnTo>
                <a:lnTo>
                  <a:pt x="651179" y="2690"/>
                </a:lnTo>
                <a:lnTo>
                  <a:pt x="695180" y="0"/>
                </a:lnTo>
                <a:lnTo>
                  <a:pt x="739247" y="0"/>
                </a:lnTo>
                <a:lnTo>
                  <a:pt x="783247" y="2690"/>
                </a:lnTo>
                <a:lnTo>
                  <a:pt x="827047" y="8070"/>
                </a:lnTo>
                <a:lnTo>
                  <a:pt x="870513" y="16140"/>
                </a:lnTo>
                <a:lnTo>
                  <a:pt x="913510" y="26901"/>
                </a:lnTo>
                <a:lnTo>
                  <a:pt x="955906" y="40351"/>
                </a:lnTo>
                <a:lnTo>
                  <a:pt x="997567" y="56492"/>
                </a:lnTo>
                <a:lnTo>
                  <a:pt x="1038358" y="75323"/>
                </a:lnTo>
                <a:lnTo>
                  <a:pt x="1078146" y="96844"/>
                </a:lnTo>
                <a:lnTo>
                  <a:pt x="1116798" y="121055"/>
                </a:lnTo>
                <a:lnTo>
                  <a:pt x="1154180" y="147956"/>
                </a:lnTo>
                <a:lnTo>
                  <a:pt x="1190157" y="177548"/>
                </a:lnTo>
                <a:lnTo>
                  <a:pt x="1224597" y="209829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46100" y="1371600"/>
            <a:ext cx="1559560" cy="622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50"/>
              </a:lnSpc>
              <a:spcBef>
                <a:spcPts val="100"/>
              </a:spcBef>
            </a:pP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RDPA</a:t>
            </a: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usually</a:t>
            </a:r>
            <a:endParaRPr sz="2000">
              <a:latin typeface="Arial"/>
              <a:cs typeface="Arial"/>
            </a:endParaRPr>
          </a:p>
          <a:p>
            <a:pPr marL="83185">
              <a:lnSpc>
                <a:spcPts val="235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&gt; 17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41336" y="3935086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70" h="420370">
                <a:moveTo>
                  <a:pt x="359171" y="60578"/>
                </a:moveTo>
                <a:lnTo>
                  <a:pt x="389461" y="98754"/>
                </a:lnTo>
                <a:lnTo>
                  <a:pt x="409654" y="141410"/>
                </a:lnTo>
                <a:lnTo>
                  <a:pt x="419750" y="186754"/>
                </a:lnTo>
                <a:lnTo>
                  <a:pt x="419750" y="232995"/>
                </a:lnTo>
                <a:lnTo>
                  <a:pt x="409654" y="278340"/>
                </a:lnTo>
                <a:lnTo>
                  <a:pt x="389461" y="320996"/>
                </a:lnTo>
                <a:lnTo>
                  <a:pt x="359171" y="359171"/>
                </a:lnTo>
                <a:lnTo>
                  <a:pt x="320996" y="389461"/>
                </a:lnTo>
                <a:lnTo>
                  <a:pt x="278340" y="409654"/>
                </a:lnTo>
                <a:lnTo>
                  <a:pt x="232995" y="419750"/>
                </a:lnTo>
                <a:lnTo>
                  <a:pt x="186754" y="419750"/>
                </a:lnTo>
                <a:lnTo>
                  <a:pt x="141410" y="409654"/>
                </a:lnTo>
                <a:lnTo>
                  <a:pt x="98754" y="389461"/>
                </a:lnTo>
                <a:lnTo>
                  <a:pt x="60578" y="359171"/>
                </a:lnTo>
                <a:lnTo>
                  <a:pt x="30289" y="320996"/>
                </a:lnTo>
                <a:lnTo>
                  <a:pt x="10096" y="278340"/>
                </a:lnTo>
                <a:lnTo>
                  <a:pt x="0" y="232995"/>
                </a:lnTo>
                <a:lnTo>
                  <a:pt x="0" y="186754"/>
                </a:lnTo>
                <a:lnTo>
                  <a:pt x="10096" y="141410"/>
                </a:lnTo>
                <a:lnTo>
                  <a:pt x="30289" y="98754"/>
                </a:lnTo>
                <a:lnTo>
                  <a:pt x="60578" y="60578"/>
                </a:lnTo>
                <a:lnTo>
                  <a:pt x="98754" y="30289"/>
                </a:lnTo>
                <a:lnTo>
                  <a:pt x="141410" y="10096"/>
                </a:lnTo>
                <a:lnTo>
                  <a:pt x="186754" y="0"/>
                </a:lnTo>
                <a:lnTo>
                  <a:pt x="232995" y="0"/>
                </a:lnTo>
                <a:lnTo>
                  <a:pt x="278340" y="10096"/>
                </a:lnTo>
                <a:lnTo>
                  <a:pt x="320996" y="30289"/>
                </a:lnTo>
                <a:lnTo>
                  <a:pt x="359171" y="60578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19900" y="3924300"/>
            <a:ext cx="1358900" cy="368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807200" y="4216400"/>
            <a:ext cx="1651000" cy="368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807200" y="4508500"/>
            <a:ext cx="1905000" cy="381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807200" y="4800600"/>
            <a:ext cx="1549400" cy="330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819900" y="5092700"/>
            <a:ext cx="1727200" cy="330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807200" y="5384800"/>
            <a:ext cx="1651000" cy="368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832600" y="3886200"/>
            <a:ext cx="1818639" cy="1790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Upper lobe  vessels equal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larger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than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size of lower  lobe vessels =  </a:t>
            </a:r>
            <a:r>
              <a:rPr dirty="0" sz="2000" spc="-5">
                <a:solidFill>
                  <a:srgbClr val="00FFCC"/>
                </a:solidFill>
                <a:latin typeface="Arial"/>
                <a:cs typeface="Arial"/>
              </a:rPr>
              <a:t>Cephalization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19275" y="1993900"/>
            <a:ext cx="1671955" cy="786765"/>
          </a:xfrm>
          <a:custGeom>
            <a:avLst/>
            <a:gdLst/>
            <a:ahLst/>
            <a:cxnLst/>
            <a:rect l="l" t="t" r="r" b="b"/>
            <a:pathLst>
              <a:path w="1671954" h="786764">
                <a:moveTo>
                  <a:pt x="0" y="0"/>
                </a:moveTo>
                <a:lnTo>
                  <a:pt x="1658876" y="780121"/>
                </a:lnTo>
                <a:lnTo>
                  <a:pt x="1671816" y="786207"/>
                </a:lnTo>
              </a:path>
            </a:pathLst>
          </a:custGeom>
          <a:ln w="28574">
            <a:solidFill>
              <a:srgbClr val="E8226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474580" y="2738666"/>
            <a:ext cx="107314" cy="86995"/>
          </a:xfrm>
          <a:custGeom>
            <a:avLst/>
            <a:gdLst/>
            <a:ahLst/>
            <a:cxnLst/>
            <a:rect l="l" t="t" r="r" b="b"/>
            <a:pathLst>
              <a:path w="107314" h="86994">
                <a:moveTo>
                  <a:pt x="40678" y="0"/>
                </a:moveTo>
                <a:lnTo>
                  <a:pt x="0" y="86487"/>
                </a:lnTo>
                <a:lnTo>
                  <a:pt x="106819" y="83908"/>
                </a:lnTo>
                <a:lnTo>
                  <a:pt x="40678" y="0"/>
                </a:lnTo>
                <a:close/>
              </a:path>
            </a:pathLst>
          </a:custGeom>
          <a:solidFill>
            <a:srgbClr val="E82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05099" y="1864986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70" h="420369">
                <a:moveTo>
                  <a:pt x="359171" y="60578"/>
                </a:moveTo>
                <a:lnTo>
                  <a:pt x="389461" y="98754"/>
                </a:lnTo>
                <a:lnTo>
                  <a:pt x="409654" y="141410"/>
                </a:lnTo>
                <a:lnTo>
                  <a:pt x="419750" y="186754"/>
                </a:lnTo>
                <a:lnTo>
                  <a:pt x="419750" y="232995"/>
                </a:lnTo>
                <a:lnTo>
                  <a:pt x="409654" y="278340"/>
                </a:lnTo>
                <a:lnTo>
                  <a:pt x="389461" y="320996"/>
                </a:lnTo>
                <a:lnTo>
                  <a:pt x="359171" y="359171"/>
                </a:lnTo>
                <a:lnTo>
                  <a:pt x="320996" y="389461"/>
                </a:lnTo>
                <a:lnTo>
                  <a:pt x="278340" y="409654"/>
                </a:lnTo>
                <a:lnTo>
                  <a:pt x="232995" y="419750"/>
                </a:lnTo>
                <a:lnTo>
                  <a:pt x="186754" y="419750"/>
                </a:lnTo>
                <a:lnTo>
                  <a:pt x="141410" y="409654"/>
                </a:lnTo>
                <a:lnTo>
                  <a:pt x="98754" y="389461"/>
                </a:lnTo>
                <a:lnTo>
                  <a:pt x="60578" y="359171"/>
                </a:lnTo>
                <a:lnTo>
                  <a:pt x="30289" y="320996"/>
                </a:lnTo>
                <a:lnTo>
                  <a:pt x="10096" y="278340"/>
                </a:lnTo>
                <a:lnTo>
                  <a:pt x="0" y="232995"/>
                </a:lnTo>
                <a:lnTo>
                  <a:pt x="0" y="186754"/>
                </a:lnTo>
                <a:lnTo>
                  <a:pt x="10096" y="141410"/>
                </a:lnTo>
                <a:lnTo>
                  <a:pt x="30289" y="98754"/>
                </a:lnTo>
                <a:lnTo>
                  <a:pt x="60578" y="60578"/>
                </a:lnTo>
                <a:lnTo>
                  <a:pt x="98754" y="30289"/>
                </a:lnTo>
                <a:lnTo>
                  <a:pt x="141410" y="10096"/>
                </a:lnTo>
                <a:lnTo>
                  <a:pt x="186754" y="0"/>
                </a:lnTo>
                <a:lnTo>
                  <a:pt x="232995" y="0"/>
                </a:lnTo>
                <a:lnTo>
                  <a:pt x="278340" y="10096"/>
                </a:lnTo>
                <a:lnTo>
                  <a:pt x="320996" y="30289"/>
                </a:lnTo>
                <a:lnTo>
                  <a:pt x="359171" y="60578"/>
                </a:lnTo>
                <a:close/>
              </a:path>
            </a:pathLst>
          </a:custGeom>
          <a:ln w="5080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628901" y="4338637"/>
            <a:ext cx="881380" cy="1358900"/>
          </a:xfrm>
          <a:custGeom>
            <a:avLst/>
            <a:gdLst/>
            <a:ahLst/>
            <a:cxnLst/>
            <a:rect l="l" t="t" r="r" b="b"/>
            <a:pathLst>
              <a:path w="881379" h="1358900">
                <a:moveTo>
                  <a:pt x="881061" y="0"/>
                </a:moveTo>
                <a:lnTo>
                  <a:pt x="0" y="1358898"/>
                </a:lnTo>
              </a:path>
            </a:pathLst>
          </a:custGeom>
          <a:ln w="19049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798641" y="3951287"/>
            <a:ext cx="1465580" cy="652780"/>
          </a:xfrm>
          <a:custGeom>
            <a:avLst/>
            <a:gdLst/>
            <a:ahLst/>
            <a:cxnLst/>
            <a:rect l="l" t="t" r="r" b="b"/>
            <a:pathLst>
              <a:path w="1465579" h="652779">
                <a:moveTo>
                  <a:pt x="1465258" y="0"/>
                </a:moveTo>
                <a:lnTo>
                  <a:pt x="0" y="652460"/>
                </a:lnTo>
              </a:path>
            </a:pathLst>
          </a:custGeom>
          <a:ln w="1905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397500" y="758829"/>
            <a:ext cx="1517650" cy="1163955"/>
          </a:xfrm>
          <a:custGeom>
            <a:avLst/>
            <a:gdLst/>
            <a:ahLst/>
            <a:cxnLst/>
            <a:rect l="l" t="t" r="r" b="b"/>
            <a:pathLst>
              <a:path w="1517650" h="1163955">
                <a:moveTo>
                  <a:pt x="0" y="1163632"/>
                </a:moveTo>
                <a:lnTo>
                  <a:pt x="1517645" y="0"/>
                </a:lnTo>
              </a:path>
            </a:pathLst>
          </a:custGeom>
          <a:ln w="1905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645150" y="2081212"/>
            <a:ext cx="1711325" cy="193675"/>
          </a:xfrm>
          <a:custGeom>
            <a:avLst/>
            <a:gdLst/>
            <a:ahLst/>
            <a:cxnLst/>
            <a:rect l="l" t="t" r="r" b="b"/>
            <a:pathLst>
              <a:path w="1711325" h="193675">
                <a:moveTo>
                  <a:pt x="0" y="193675"/>
                </a:moveTo>
                <a:lnTo>
                  <a:pt x="1711322" y="0"/>
                </a:lnTo>
              </a:path>
            </a:pathLst>
          </a:custGeom>
          <a:ln w="19050">
            <a:solidFill>
              <a:srgbClr val="E3E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4500" y="393700"/>
            <a:ext cx="4445000" cy="5588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69900" y="292100"/>
            <a:ext cx="437197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35">
                <a:solidFill>
                  <a:srgbClr val="00FFCC"/>
                </a:solidFill>
              </a:rPr>
              <a:t>Venous</a:t>
            </a:r>
            <a:r>
              <a:rPr dirty="0" sz="3600" spc="-45">
                <a:solidFill>
                  <a:srgbClr val="00FFCC"/>
                </a:solidFill>
              </a:rPr>
              <a:t> </a:t>
            </a:r>
            <a:r>
              <a:rPr dirty="0" sz="3600" spc="-5">
                <a:solidFill>
                  <a:srgbClr val="00FFCC"/>
                </a:solidFill>
              </a:rPr>
              <a:t>Hypertension</a:t>
            </a:r>
            <a:endParaRPr sz="3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0" y="571500"/>
            <a:ext cx="12700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1600" y="419100"/>
            <a:ext cx="132969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R</a:t>
            </a:r>
            <a:r>
              <a:rPr dirty="0" sz="4400" spc="-5"/>
              <a:t>I</a:t>
            </a:r>
            <a:r>
              <a:rPr dirty="0" sz="4400"/>
              <a:t>BS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520700" y="1447800"/>
            <a:ext cx="4127500" cy="4737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49800" y="1447800"/>
            <a:ext cx="4102100" cy="464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71600" y="3598862"/>
            <a:ext cx="457200" cy="266700"/>
          </a:xfrm>
          <a:custGeom>
            <a:avLst/>
            <a:gdLst/>
            <a:ahLst/>
            <a:cxnLst/>
            <a:rect l="l" t="t" r="r" b="b"/>
            <a:pathLst>
              <a:path w="457200" h="266700">
                <a:moveTo>
                  <a:pt x="0" y="101866"/>
                </a:moveTo>
                <a:lnTo>
                  <a:pt x="198716" y="153377"/>
                </a:lnTo>
                <a:lnTo>
                  <a:pt x="87312" y="266700"/>
                </a:lnTo>
                <a:lnTo>
                  <a:pt x="228600" y="166700"/>
                </a:lnTo>
                <a:lnTo>
                  <a:pt x="271579" y="166700"/>
                </a:lnTo>
                <a:lnTo>
                  <a:pt x="258483" y="153377"/>
                </a:lnTo>
                <a:lnTo>
                  <a:pt x="341575" y="131838"/>
                </a:lnTo>
                <a:lnTo>
                  <a:pt x="210134" y="131838"/>
                </a:lnTo>
                <a:lnTo>
                  <a:pt x="0" y="101866"/>
                </a:lnTo>
                <a:close/>
              </a:path>
              <a:path w="457200" h="266700">
                <a:moveTo>
                  <a:pt x="271579" y="166700"/>
                </a:moveTo>
                <a:lnTo>
                  <a:pt x="228600" y="166700"/>
                </a:lnTo>
                <a:lnTo>
                  <a:pt x="369887" y="266700"/>
                </a:lnTo>
                <a:lnTo>
                  <a:pt x="271579" y="166700"/>
                </a:lnTo>
                <a:close/>
              </a:path>
              <a:path w="457200" h="266700">
                <a:moveTo>
                  <a:pt x="228600" y="0"/>
                </a:moveTo>
                <a:lnTo>
                  <a:pt x="210134" y="131838"/>
                </a:lnTo>
                <a:lnTo>
                  <a:pt x="247065" y="131838"/>
                </a:lnTo>
                <a:lnTo>
                  <a:pt x="228600" y="0"/>
                </a:lnTo>
                <a:close/>
              </a:path>
              <a:path w="457200" h="266700">
                <a:moveTo>
                  <a:pt x="457200" y="101866"/>
                </a:moveTo>
                <a:lnTo>
                  <a:pt x="247065" y="131838"/>
                </a:lnTo>
                <a:lnTo>
                  <a:pt x="341575" y="131838"/>
                </a:lnTo>
                <a:lnTo>
                  <a:pt x="457200" y="101866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71600" y="3598862"/>
            <a:ext cx="457200" cy="266700"/>
          </a:xfrm>
          <a:custGeom>
            <a:avLst/>
            <a:gdLst/>
            <a:ahLst/>
            <a:cxnLst/>
            <a:rect l="l" t="t" r="r" b="b"/>
            <a:pathLst>
              <a:path w="457200" h="266700">
                <a:moveTo>
                  <a:pt x="0" y="101870"/>
                </a:moveTo>
                <a:lnTo>
                  <a:pt x="210134" y="131838"/>
                </a:lnTo>
                <a:lnTo>
                  <a:pt x="228600" y="0"/>
                </a:lnTo>
                <a:lnTo>
                  <a:pt x="247065" y="131838"/>
                </a:lnTo>
                <a:lnTo>
                  <a:pt x="457200" y="101870"/>
                </a:lnTo>
                <a:lnTo>
                  <a:pt x="258478" y="153381"/>
                </a:lnTo>
                <a:lnTo>
                  <a:pt x="369882" y="266698"/>
                </a:lnTo>
                <a:lnTo>
                  <a:pt x="228600" y="166697"/>
                </a:lnTo>
                <a:lnTo>
                  <a:pt x="87317" y="266698"/>
                </a:lnTo>
                <a:lnTo>
                  <a:pt x="198721" y="153381"/>
                </a:lnTo>
                <a:lnTo>
                  <a:pt x="0" y="10187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100" y="723900"/>
            <a:ext cx="703580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55700" algn="l"/>
              </a:tabLst>
            </a:pPr>
            <a:r>
              <a:rPr dirty="0" sz="4500" spc="-5"/>
              <a:t>The	Pulmonary</a:t>
            </a:r>
            <a:r>
              <a:rPr dirty="0" sz="4500" spc="-35"/>
              <a:t> Vasculature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752600" y="2673350"/>
            <a:ext cx="90170" cy="2463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solidFill>
                  <a:srgbClr val="E3E3FF"/>
                </a:solidFill>
                <a:latin typeface="Arial"/>
                <a:cs typeface="Arial"/>
              </a:rPr>
              <a:t>•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2600" y="3181350"/>
            <a:ext cx="90170" cy="2463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solidFill>
                  <a:srgbClr val="E3E3FF"/>
                </a:solidFill>
                <a:latin typeface="Arial"/>
                <a:cs typeface="Arial"/>
              </a:rPr>
              <a:t>•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2600" y="3689350"/>
            <a:ext cx="90170" cy="2463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solidFill>
                  <a:srgbClr val="E3E3FF"/>
                </a:solidFill>
                <a:latin typeface="Arial"/>
                <a:cs typeface="Arial"/>
              </a:rPr>
              <a:t>•</a:t>
            </a:r>
            <a:endParaRPr sz="1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52600" y="4197350"/>
            <a:ext cx="90170" cy="2463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solidFill>
                  <a:srgbClr val="E3E3FF"/>
                </a:solidFill>
                <a:latin typeface="Arial"/>
                <a:cs typeface="Arial"/>
              </a:rPr>
              <a:t>•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52600" y="4705350"/>
            <a:ext cx="90170" cy="2463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solidFill>
                  <a:srgbClr val="E3E3FF"/>
                </a:solidFill>
                <a:latin typeface="Arial"/>
                <a:cs typeface="Arial"/>
              </a:rPr>
              <a:t>•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19300" y="2473960"/>
            <a:ext cx="5287645" cy="334010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2900" spc="-5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dirty="0" sz="2900" spc="-5">
                <a:solidFill>
                  <a:srgbClr val="FFFFFF"/>
                </a:solidFill>
                <a:latin typeface="Arial"/>
                <a:cs typeface="Arial"/>
              </a:rPr>
              <a:t>Pulmonary </a:t>
            </a:r>
            <a:r>
              <a:rPr dirty="0" sz="2900">
                <a:solidFill>
                  <a:srgbClr val="FFFFFF"/>
                </a:solidFill>
                <a:latin typeface="Arial"/>
                <a:cs typeface="Arial"/>
              </a:rPr>
              <a:t>venous</a:t>
            </a:r>
            <a:r>
              <a:rPr dirty="0" sz="2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00" spc="-5">
                <a:solidFill>
                  <a:srgbClr val="FFFFFF"/>
                </a:solidFill>
                <a:latin typeface="Arial"/>
                <a:cs typeface="Arial"/>
              </a:rPr>
              <a:t>hypertension</a:t>
            </a:r>
            <a:endParaRPr sz="2900">
              <a:latin typeface="Arial"/>
              <a:cs typeface="Arial"/>
            </a:endParaRPr>
          </a:p>
          <a:p>
            <a:pPr marL="12700" marR="66675">
              <a:lnSpc>
                <a:spcPct val="114900"/>
              </a:lnSpc>
              <a:spcBef>
                <a:spcPts val="100"/>
              </a:spcBef>
            </a:pPr>
            <a:r>
              <a:rPr dirty="0" sz="2900" spc="-5">
                <a:solidFill>
                  <a:srgbClr val="FFFFFF"/>
                </a:solidFill>
                <a:latin typeface="Arial"/>
                <a:cs typeface="Arial"/>
              </a:rPr>
              <a:t>Pulmonary arterial hypertension  Increased flow</a:t>
            </a:r>
            <a:endParaRPr sz="2900">
              <a:latin typeface="Arial"/>
              <a:cs typeface="Arial"/>
            </a:endParaRPr>
          </a:p>
          <a:p>
            <a:pPr marL="12700" marR="229870">
              <a:lnSpc>
                <a:spcPts val="3000"/>
              </a:lnSpc>
              <a:spcBef>
                <a:spcPts val="1019"/>
              </a:spcBef>
            </a:pPr>
            <a:r>
              <a:rPr dirty="0" sz="2900">
                <a:solidFill>
                  <a:srgbClr val="777777"/>
                </a:solidFill>
                <a:latin typeface="Arial"/>
                <a:cs typeface="Arial"/>
              </a:rPr>
              <a:t>Decreased </a:t>
            </a:r>
            <a:r>
              <a:rPr dirty="0" sz="2900" spc="-5">
                <a:solidFill>
                  <a:srgbClr val="777777"/>
                </a:solidFill>
                <a:latin typeface="Arial"/>
                <a:cs typeface="Arial"/>
              </a:rPr>
              <a:t>flow </a:t>
            </a:r>
            <a:r>
              <a:rPr dirty="0" sz="2900">
                <a:solidFill>
                  <a:srgbClr val="777777"/>
                </a:solidFill>
                <a:latin typeface="Arial"/>
                <a:cs typeface="Arial"/>
              </a:rPr>
              <a:t>- </a:t>
            </a:r>
            <a:r>
              <a:rPr dirty="0" sz="2900" spc="-5">
                <a:solidFill>
                  <a:srgbClr val="777777"/>
                </a:solidFill>
                <a:latin typeface="Arial"/>
                <a:cs typeface="Arial"/>
              </a:rPr>
              <a:t>mostly  unrecognizable </a:t>
            </a:r>
            <a:r>
              <a:rPr dirty="0" sz="2900">
                <a:solidFill>
                  <a:srgbClr val="777777"/>
                </a:solidFill>
                <a:latin typeface="Arial"/>
                <a:cs typeface="Arial"/>
              </a:rPr>
              <a:t>even when it</a:t>
            </a:r>
            <a:r>
              <a:rPr dirty="0" sz="2900" spc="-35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777777"/>
                </a:solidFill>
                <a:latin typeface="Arial"/>
                <a:cs typeface="Arial"/>
              </a:rPr>
              <a:t>is  </a:t>
            </a:r>
            <a:r>
              <a:rPr dirty="0" sz="2900" spc="-5">
                <a:solidFill>
                  <a:srgbClr val="777777"/>
                </a:solidFill>
                <a:latin typeface="Arial"/>
                <a:cs typeface="Arial"/>
              </a:rPr>
              <a:t>present</a:t>
            </a:r>
            <a:endParaRPr sz="2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9200" y="469900"/>
            <a:ext cx="1676400" cy="66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695700" y="228600"/>
            <a:ext cx="1748155" cy="103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b="1">
                <a:solidFill>
                  <a:srgbClr val="E3E3FF"/>
                </a:solidFill>
                <a:latin typeface="Arial"/>
                <a:cs typeface="Arial"/>
              </a:rPr>
              <a:t>CHF</a:t>
            </a:r>
            <a:endParaRPr sz="6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00" y="1333500"/>
            <a:ext cx="5181600" cy="518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05600" y="5778500"/>
            <a:ext cx="1028700" cy="34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18300" y="5727572"/>
            <a:ext cx="956944" cy="361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5" b="1">
                <a:solidFill>
                  <a:srgbClr val="A603AB"/>
                </a:solidFill>
                <a:latin typeface="Arial Black"/>
                <a:cs typeface="Arial Black"/>
              </a:rPr>
              <a:t>KKUH</a:t>
            </a:r>
            <a:endParaRPr sz="2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0400" y="571500"/>
            <a:ext cx="78486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7700" y="419100"/>
            <a:ext cx="784923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2325" algn="l"/>
              </a:tabLst>
            </a:pPr>
            <a:r>
              <a:rPr dirty="0" sz="4400" spc="-5" b="1">
                <a:latin typeface="Arial"/>
                <a:cs typeface="Arial"/>
              </a:rPr>
              <a:t>ACUTE	</a:t>
            </a:r>
            <a:r>
              <a:rPr dirty="0" sz="4400" spc="-20" b="1">
                <a:latin typeface="Arial"/>
                <a:cs typeface="Arial"/>
              </a:rPr>
              <a:t>PULMONARY</a:t>
            </a:r>
            <a:r>
              <a:rPr dirty="0" sz="4400" spc="-175" b="1">
                <a:latin typeface="Arial"/>
                <a:cs typeface="Arial"/>
              </a:rPr>
              <a:t> </a:t>
            </a:r>
            <a:r>
              <a:rPr dirty="0" sz="4400" b="1">
                <a:latin typeface="Arial"/>
                <a:cs typeface="Arial"/>
              </a:rPr>
              <a:t>EDEMA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2171700"/>
            <a:ext cx="4038600" cy="335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48200" y="2171700"/>
            <a:ext cx="4038600" cy="3352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3500" y="571500"/>
            <a:ext cx="39624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65400" y="419100"/>
            <a:ext cx="401066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latin typeface="Arial"/>
                <a:cs typeface="Arial"/>
              </a:rPr>
              <a:t>CLEARED</a:t>
            </a:r>
            <a:r>
              <a:rPr dirty="0" sz="4400" spc="-229" b="1">
                <a:latin typeface="Arial"/>
                <a:cs typeface="Arial"/>
              </a:rPr>
              <a:t> </a:t>
            </a:r>
            <a:r>
              <a:rPr dirty="0" sz="4400" b="1">
                <a:latin typeface="Arial"/>
                <a:cs typeface="Arial"/>
              </a:rPr>
              <a:t>APE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3000" y="2133600"/>
            <a:ext cx="4191000" cy="3644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0" y="2057400"/>
            <a:ext cx="4572000" cy="373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0900" y="571500"/>
            <a:ext cx="49530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70100" y="419100"/>
            <a:ext cx="501586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28290" algn="l"/>
              </a:tabLst>
            </a:pPr>
            <a:r>
              <a:rPr dirty="0" sz="4400" spc="-45"/>
              <a:t>KERELY’S	</a:t>
            </a:r>
            <a:r>
              <a:rPr dirty="0" sz="4400" spc="-5"/>
              <a:t>B-LINES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381000" y="1905000"/>
            <a:ext cx="8458200" cy="462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3000" y="1828800"/>
            <a:ext cx="4699000" cy="977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374900" y="1775079"/>
            <a:ext cx="4632325" cy="12484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021965" algn="l"/>
              </a:tabLst>
            </a:pPr>
            <a:r>
              <a:rPr dirty="0" sz="8000" spc="5">
                <a:solidFill>
                  <a:srgbClr val="33CCFF"/>
                </a:solidFill>
                <a:latin typeface="Impact"/>
                <a:cs typeface="Impact"/>
              </a:rPr>
              <a:t>THANK</a:t>
            </a:r>
            <a:r>
              <a:rPr dirty="0" sz="8000" spc="5">
                <a:solidFill>
                  <a:srgbClr val="33CCFF"/>
                </a:solidFill>
                <a:latin typeface="Impact"/>
                <a:cs typeface="Impact"/>
              </a:rPr>
              <a:t>	</a:t>
            </a:r>
            <a:r>
              <a:rPr dirty="0" sz="8000" spc="0">
                <a:solidFill>
                  <a:srgbClr val="33CCFF"/>
                </a:solidFill>
                <a:latin typeface="Impact"/>
                <a:cs typeface="Impact"/>
              </a:rPr>
              <a:t>Y</a:t>
            </a:r>
            <a:r>
              <a:rPr dirty="0" sz="8000" spc="10">
                <a:solidFill>
                  <a:srgbClr val="33CCFF"/>
                </a:solidFill>
                <a:latin typeface="Impact"/>
                <a:cs typeface="Impact"/>
              </a:rPr>
              <a:t>O</a:t>
            </a:r>
            <a:r>
              <a:rPr dirty="0" sz="8000" spc="5">
                <a:solidFill>
                  <a:srgbClr val="33CCFF"/>
                </a:solidFill>
                <a:latin typeface="Impact"/>
                <a:cs typeface="Impact"/>
              </a:rPr>
              <a:t>U</a:t>
            </a:r>
            <a:endParaRPr sz="80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1800" y="5524500"/>
            <a:ext cx="3962400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971800" y="5434076"/>
            <a:ext cx="3877310" cy="5759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600" spc="0" b="1">
                <a:solidFill>
                  <a:srgbClr val="A86801"/>
                </a:solidFill>
                <a:latin typeface="Arial Black"/>
                <a:cs typeface="Arial Black"/>
              </a:rPr>
              <a:t>DR</a:t>
            </a:r>
            <a:r>
              <a:rPr dirty="0" sz="3600" spc="-85" b="1">
                <a:solidFill>
                  <a:srgbClr val="A86801"/>
                </a:solidFill>
                <a:latin typeface="Arial Black"/>
                <a:cs typeface="Arial Black"/>
              </a:rPr>
              <a:t> </a:t>
            </a:r>
            <a:r>
              <a:rPr dirty="0" sz="3600" spc="5" b="1">
                <a:solidFill>
                  <a:srgbClr val="A86801"/>
                </a:solidFill>
                <a:latin typeface="Arial Black"/>
                <a:cs typeface="Arial Black"/>
              </a:rPr>
              <a:t>SHARKAWY</a:t>
            </a:r>
            <a:endParaRPr sz="3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2800" y="571500"/>
            <a:ext cx="5054600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044700" y="484733"/>
            <a:ext cx="5062220" cy="624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865"/>
              </a:lnSpc>
              <a:tabLst>
                <a:tab pos="1894205" algn="l"/>
              </a:tabLst>
            </a:pPr>
            <a:r>
              <a:rPr dirty="0" sz="4400" spc="-5">
                <a:solidFill>
                  <a:srgbClr val="E3E3FF"/>
                </a:solidFill>
                <a:latin typeface="Arial"/>
                <a:cs typeface="Arial"/>
              </a:rPr>
              <a:t>Frontal	</a:t>
            </a:r>
            <a:r>
              <a:rPr dirty="0" sz="4400">
                <a:solidFill>
                  <a:srgbClr val="E3E3FF"/>
                </a:solidFill>
                <a:latin typeface="Arial"/>
                <a:cs typeface="Arial"/>
              </a:rPr>
              <a:t>Chest</a:t>
            </a:r>
            <a:r>
              <a:rPr dirty="0" sz="4400" spc="-105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4400">
                <a:solidFill>
                  <a:srgbClr val="E3E3FF"/>
                </a:solidFill>
                <a:latin typeface="Arial"/>
                <a:cs typeface="Arial"/>
              </a:rPr>
              <a:t>X-Ray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63700" y="1397000"/>
            <a:ext cx="5346700" cy="4686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457200"/>
            <a:ext cx="9144000" cy="640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6500" y="584200"/>
            <a:ext cx="67691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3800" y="419100"/>
            <a:ext cx="676592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8535" algn="l"/>
                <a:tab pos="3118485" algn="l"/>
                <a:tab pos="4671695" algn="l"/>
              </a:tabLst>
            </a:pPr>
            <a:r>
              <a:rPr dirty="0" sz="4400" spc="-5"/>
              <a:t>What</a:t>
            </a:r>
            <a:r>
              <a:rPr dirty="0" sz="4400"/>
              <a:t> do	we	</a:t>
            </a:r>
            <a:r>
              <a:rPr dirty="0" sz="4400" spc="-5"/>
              <a:t>mean	</a:t>
            </a:r>
            <a:r>
              <a:rPr dirty="0" sz="4400"/>
              <a:t>by</a:t>
            </a:r>
            <a:r>
              <a:rPr dirty="0" sz="4400" spc="-100"/>
              <a:t> </a:t>
            </a:r>
            <a:r>
              <a:rPr dirty="0" sz="4400"/>
              <a:t>chest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057400" y="1447800"/>
            <a:ext cx="4559300" cy="541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746500" y="4876800"/>
            <a:ext cx="4092575" cy="98298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 indent="393700">
              <a:lnSpc>
                <a:spcPts val="3700"/>
              </a:lnSpc>
              <a:spcBef>
                <a:spcPts val="340"/>
              </a:spcBef>
            </a:pP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dirty="0" sz="3200" spc="-5">
                <a:solidFill>
                  <a:srgbClr val="66FF33"/>
                </a:solidFill>
                <a:latin typeface="Arial"/>
                <a:cs typeface="Arial"/>
              </a:rPr>
              <a:t>mean study </a:t>
            </a:r>
            <a:r>
              <a:rPr dirty="0" sz="3200">
                <a:solidFill>
                  <a:srgbClr val="66FF33"/>
                </a:solidFill>
                <a:latin typeface="Arial"/>
                <a:cs typeface="Arial"/>
              </a:rPr>
              <a:t>of  </a:t>
            </a:r>
            <a:r>
              <a:rPr dirty="0" sz="3200" spc="-5">
                <a:solidFill>
                  <a:srgbClr val="66FF33"/>
                </a:solidFill>
                <a:latin typeface="Arial"/>
                <a:cs typeface="Arial"/>
              </a:rPr>
              <a:t>thoracic </a:t>
            </a:r>
            <a:r>
              <a:rPr dirty="0" sz="3200">
                <a:solidFill>
                  <a:srgbClr val="66FF33"/>
                </a:solidFill>
                <a:latin typeface="Arial"/>
                <a:cs typeface="Arial"/>
              </a:rPr>
              <a:t>cage</a:t>
            </a:r>
            <a:r>
              <a:rPr dirty="0" sz="3200" spc="-4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66FF33"/>
                </a:solidFill>
                <a:latin typeface="Arial"/>
                <a:cs typeface="Arial"/>
              </a:rPr>
              <a:t>contents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63061" y="1709127"/>
            <a:ext cx="682625" cy="1461770"/>
          </a:xfrm>
          <a:custGeom>
            <a:avLst/>
            <a:gdLst/>
            <a:ahLst/>
            <a:cxnLst/>
            <a:rect l="l" t="t" r="r" b="b"/>
            <a:pathLst>
              <a:path w="682625" h="1461770">
                <a:moveTo>
                  <a:pt x="239458" y="68579"/>
                </a:moveTo>
                <a:lnTo>
                  <a:pt x="20015" y="132638"/>
                </a:lnTo>
                <a:lnTo>
                  <a:pt x="353225" y="1274025"/>
                </a:lnTo>
                <a:lnTo>
                  <a:pt x="243509" y="1306067"/>
                </a:lnTo>
                <a:lnTo>
                  <a:pt x="527011" y="1461439"/>
                </a:lnTo>
                <a:lnTo>
                  <a:pt x="664830" y="1209967"/>
                </a:lnTo>
                <a:lnTo>
                  <a:pt x="572668" y="1209967"/>
                </a:lnTo>
                <a:lnTo>
                  <a:pt x="239458" y="68579"/>
                </a:lnTo>
                <a:close/>
              </a:path>
              <a:path w="682625" h="1461770">
                <a:moveTo>
                  <a:pt x="682383" y="1177937"/>
                </a:moveTo>
                <a:lnTo>
                  <a:pt x="572668" y="1209967"/>
                </a:lnTo>
                <a:lnTo>
                  <a:pt x="664830" y="1209967"/>
                </a:lnTo>
                <a:lnTo>
                  <a:pt x="682383" y="1177937"/>
                </a:lnTo>
                <a:close/>
              </a:path>
              <a:path w="682625" h="1461770">
                <a:moveTo>
                  <a:pt x="227444" y="27432"/>
                </a:moveTo>
                <a:lnTo>
                  <a:pt x="8000" y="91490"/>
                </a:lnTo>
                <a:lnTo>
                  <a:pt x="16014" y="118922"/>
                </a:lnTo>
                <a:lnTo>
                  <a:pt x="235445" y="54863"/>
                </a:lnTo>
                <a:lnTo>
                  <a:pt x="227444" y="27432"/>
                </a:lnTo>
                <a:close/>
              </a:path>
              <a:path w="682625" h="1461770">
                <a:moveTo>
                  <a:pt x="219430" y="0"/>
                </a:moveTo>
                <a:lnTo>
                  <a:pt x="0" y="64058"/>
                </a:lnTo>
                <a:lnTo>
                  <a:pt x="4000" y="77774"/>
                </a:lnTo>
                <a:lnTo>
                  <a:pt x="223443" y="13715"/>
                </a:lnTo>
                <a:lnTo>
                  <a:pt x="21943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458297" y="1704367"/>
            <a:ext cx="244980" cy="128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483079" y="1777705"/>
            <a:ext cx="662940" cy="1393190"/>
          </a:xfrm>
          <a:custGeom>
            <a:avLst/>
            <a:gdLst/>
            <a:ahLst/>
            <a:cxnLst/>
            <a:rect l="l" t="t" r="r" b="b"/>
            <a:pathLst>
              <a:path w="662939" h="1393189">
                <a:moveTo>
                  <a:pt x="219439" y="0"/>
                </a:moveTo>
                <a:lnTo>
                  <a:pt x="552655" y="1141392"/>
                </a:lnTo>
                <a:lnTo>
                  <a:pt x="662375" y="1109360"/>
                </a:lnTo>
                <a:lnTo>
                  <a:pt x="506998" y="1392863"/>
                </a:lnTo>
                <a:lnTo>
                  <a:pt x="223495" y="1237486"/>
                </a:lnTo>
                <a:lnTo>
                  <a:pt x="333215" y="1205455"/>
                </a:lnTo>
                <a:lnTo>
                  <a:pt x="0" y="64062"/>
                </a:lnTo>
                <a:lnTo>
                  <a:pt x="219439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52600" y="2209800"/>
            <a:ext cx="1752600" cy="2438400"/>
          </a:xfrm>
          <a:custGeom>
            <a:avLst/>
            <a:gdLst/>
            <a:ahLst/>
            <a:cxnLst/>
            <a:rect l="l" t="t" r="r" b="b"/>
            <a:pathLst>
              <a:path w="1752600" h="2438400">
                <a:moveTo>
                  <a:pt x="876300" y="0"/>
                </a:moveTo>
                <a:lnTo>
                  <a:pt x="1752600" y="2438400"/>
                </a:lnTo>
                <a:lnTo>
                  <a:pt x="0" y="2438400"/>
                </a:lnTo>
                <a:lnTo>
                  <a:pt x="87630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19600" y="1981200"/>
            <a:ext cx="1752600" cy="2438400"/>
          </a:xfrm>
          <a:custGeom>
            <a:avLst/>
            <a:gdLst/>
            <a:ahLst/>
            <a:cxnLst/>
            <a:rect l="l" t="t" r="r" b="b"/>
            <a:pathLst>
              <a:path w="1752600" h="2438400">
                <a:moveTo>
                  <a:pt x="876300" y="0"/>
                </a:moveTo>
                <a:lnTo>
                  <a:pt x="1752600" y="2438400"/>
                </a:lnTo>
                <a:lnTo>
                  <a:pt x="0" y="2438400"/>
                </a:lnTo>
                <a:lnTo>
                  <a:pt x="87630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57437" y="5176837"/>
            <a:ext cx="161925" cy="2381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57400" y="4724400"/>
            <a:ext cx="228600" cy="381000"/>
          </a:xfrm>
          <a:custGeom>
            <a:avLst/>
            <a:gdLst/>
            <a:ahLst/>
            <a:cxnLst/>
            <a:rect l="l" t="t" r="r" b="b"/>
            <a:pathLst>
              <a:path w="228600" h="381000">
                <a:moveTo>
                  <a:pt x="141287" y="235470"/>
                </a:moveTo>
                <a:lnTo>
                  <a:pt x="87312" y="235470"/>
                </a:lnTo>
                <a:lnTo>
                  <a:pt x="114300" y="381000"/>
                </a:lnTo>
                <a:lnTo>
                  <a:pt x="141287" y="235470"/>
                </a:lnTo>
                <a:close/>
              </a:path>
              <a:path w="228600" h="381000">
                <a:moveTo>
                  <a:pt x="43662" y="0"/>
                </a:moveTo>
                <a:lnTo>
                  <a:pt x="70637" y="145529"/>
                </a:lnTo>
                <a:lnTo>
                  <a:pt x="0" y="235470"/>
                </a:lnTo>
                <a:lnTo>
                  <a:pt x="228600" y="235470"/>
                </a:lnTo>
                <a:lnTo>
                  <a:pt x="157962" y="145529"/>
                </a:lnTo>
                <a:lnTo>
                  <a:pt x="168266" y="89941"/>
                </a:lnTo>
                <a:lnTo>
                  <a:pt x="114300" y="89941"/>
                </a:lnTo>
                <a:lnTo>
                  <a:pt x="43662" y="0"/>
                </a:lnTo>
                <a:close/>
              </a:path>
              <a:path w="228600" h="381000">
                <a:moveTo>
                  <a:pt x="184937" y="0"/>
                </a:moveTo>
                <a:lnTo>
                  <a:pt x="114300" y="89941"/>
                </a:lnTo>
                <a:lnTo>
                  <a:pt x="168266" y="89941"/>
                </a:lnTo>
                <a:lnTo>
                  <a:pt x="184937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057400" y="4724401"/>
            <a:ext cx="228600" cy="381000"/>
          </a:xfrm>
          <a:custGeom>
            <a:avLst/>
            <a:gdLst/>
            <a:ahLst/>
            <a:cxnLst/>
            <a:rect l="l" t="t" r="r" b="b"/>
            <a:pathLst>
              <a:path w="228600" h="381000">
                <a:moveTo>
                  <a:pt x="228600" y="235469"/>
                </a:moveTo>
                <a:lnTo>
                  <a:pt x="141282" y="235468"/>
                </a:lnTo>
                <a:lnTo>
                  <a:pt x="114300" y="380998"/>
                </a:lnTo>
                <a:lnTo>
                  <a:pt x="87317" y="235468"/>
                </a:lnTo>
                <a:lnTo>
                  <a:pt x="0" y="235469"/>
                </a:lnTo>
                <a:lnTo>
                  <a:pt x="70642" y="145528"/>
                </a:lnTo>
                <a:lnTo>
                  <a:pt x="43658" y="0"/>
                </a:lnTo>
                <a:lnTo>
                  <a:pt x="114300" y="89942"/>
                </a:lnTo>
                <a:lnTo>
                  <a:pt x="184940" y="0"/>
                </a:lnTo>
                <a:lnTo>
                  <a:pt x="157958" y="145528"/>
                </a:lnTo>
                <a:lnTo>
                  <a:pt x="228600" y="235469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33600" y="6096000"/>
            <a:ext cx="1503680" cy="609600"/>
          </a:xfrm>
          <a:custGeom>
            <a:avLst/>
            <a:gdLst/>
            <a:ahLst/>
            <a:cxnLst/>
            <a:rect l="l" t="t" r="r" b="b"/>
            <a:pathLst>
              <a:path w="1503679" h="609600">
                <a:moveTo>
                  <a:pt x="800100" y="0"/>
                </a:moveTo>
                <a:lnTo>
                  <a:pt x="647700" y="0"/>
                </a:lnTo>
                <a:lnTo>
                  <a:pt x="599360" y="1672"/>
                </a:lnTo>
                <a:lnTo>
                  <a:pt x="551986" y="6609"/>
                </a:lnTo>
                <a:lnTo>
                  <a:pt x="505702" y="14694"/>
                </a:lnTo>
                <a:lnTo>
                  <a:pt x="460633" y="25809"/>
                </a:lnTo>
                <a:lnTo>
                  <a:pt x="416905" y="39836"/>
                </a:lnTo>
                <a:lnTo>
                  <a:pt x="374643" y="56657"/>
                </a:lnTo>
                <a:lnTo>
                  <a:pt x="333972" y="76154"/>
                </a:lnTo>
                <a:lnTo>
                  <a:pt x="295017" y="98210"/>
                </a:lnTo>
                <a:lnTo>
                  <a:pt x="257904" y="122706"/>
                </a:lnTo>
                <a:lnTo>
                  <a:pt x="222758" y="149524"/>
                </a:lnTo>
                <a:lnTo>
                  <a:pt x="189704" y="178547"/>
                </a:lnTo>
                <a:lnTo>
                  <a:pt x="158867" y="209657"/>
                </a:lnTo>
                <a:lnTo>
                  <a:pt x="130373" y="242736"/>
                </a:lnTo>
                <a:lnTo>
                  <a:pt x="104346" y="277666"/>
                </a:lnTo>
                <a:lnTo>
                  <a:pt x="80913" y="314329"/>
                </a:lnTo>
                <a:lnTo>
                  <a:pt x="60197" y="352607"/>
                </a:lnTo>
                <a:lnTo>
                  <a:pt x="42325" y="392383"/>
                </a:lnTo>
                <a:lnTo>
                  <a:pt x="27422" y="433539"/>
                </a:lnTo>
                <a:lnTo>
                  <a:pt x="15612" y="475956"/>
                </a:lnTo>
                <a:lnTo>
                  <a:pt x="7022" y="519517"/>
                </a:lnTo>
                <a:lnTo>
                  <a:pt x="1776" y="564104"/>
                </a:lnTo>
                <a:lnTo>
                  <a:pt x="0" y="609600"/>
                </a:lnTo>
                <a:lnTo>
                  <a:pt x="152400" y="609600"/>
                </a:lnTo>
                <a:lnTo>
                  <a:pt x="154220" y="563648"/>
                </a:lnTo>
                <a:lnTo>
                  <a:pt x="159601" y="518560"/>
                </a:lnTo>
                <a:lnTo>
                  <a:pt x="168416" y="474467"/>
                </a:lnTo>
                <a:lnTo>
                  <a:pt x="180544" y="431501"/>
                </a:lnTo>
                <a:lnTo>
                  <a:pt x="195859" y="389791"/>
                </a:lnTo>
                <a:lnTo>
                  <a:pt x="214237" y="349471"/>
                </a:lnTo>
                <a:lnTo>
                  <a:pt x="235556" y="310670"/>
                </a:lnTo>
                <a:lnTo>
                  <a:pt x="259692" y="273519"/>
                </a:lnTo>
                <a:lnTo>
                  <a:pt x="286519" y="238151"/>
                </a:lnTo>
                <a:lnTo>
                  <a:pt x="315915" y="204696"/>
                </a:lnTo>
                <a:lnTo>
                  <a:pt x="347756" y="173285"/>
                </a:lnTo>
                <a:lnTo>
                  <a:pt x="381918" y="144050"/>
                </a:lnTo>
                <a:lnTo>
                  <a:pt x="418276" y="117122"/>
                </a:lnTo>
                <a:lnTo>
                  <a:pt x="456708" y="92632"/>
                </a:lnTo>
                <a:lnTo>
                  <a:pt x="497089" y="70711"/>
                </a:lnTo>
                <a:lnTo>
                  <a:pt x="539296" y="51490"/>
                </a:lnTo>
                <a:lnTo>
                  <a:pt x="583204" y="35100"/>
                </a:lnTo>
                <a:lnTo>
                  <a:pt x="628690" y="21673"/>
                </a:lnTo>
                <a:lnTo>
                  <a:pt x="675630" y="11340"/>
                </a:lnTo>
                <a:lnTo>
                  <a:pt x="723900" y="4232"/>
                </a:lnTo>
                <a:lnTo>
                  <a:pt x="872605" y="4232"/>
                </a:lnTo>
                <a:lnTo>
                  <a:pt x="848953" y="1722"/>
                </a:lnTo>
                <a:lnTo>
                  <a:pt x="800100" y="0"/>
                </a:lnTo>
                <a:close/>
              </a:path>
              <a:path w="1503679" h="609600">
                <a:moveTo>
                  <a:pt x="872605" y="4232"/>
                </a:moveTo>
                <a:lnTo>
                  <a:pt x="723900" y="4232"/>
                </a:lnTo>
                <a:lnTo>
                  <a:pt x="773078" y="11520"/>
                </a:lnTo>
                <a:lnTo>
                  <a:pt x="821010" y="22203"/>
                </a:lnTo>
                <a:lnTo>
                  <a:pt x="867544" y="36155"/>
                </a:lnTo>
                <a:lnTo>
                  <a:pt x="912523" y="53249"/>
                </a:lnTo>
                <a:lnTo>
                  <a:pt x="955794" y="73357"/>
                </a:lnTo>
                <a:lnTo>
                  <a:pt x="997202" y="96353"/>
                </a:lnTo>
                <a:lnTo>
                  <a:pt x="1036592" y="122110"/>
                </a:lnTo>
                <a:lnTo>
                  <a:pt x="1073810" y="150500"/>
                </a:lnTo>
                <a:lnTo>
                  <a:pt x="1108702" y="181397"/>
                </a:lnTo>
                <a:lnTo>
                  <a:pt x="1141112" y="214674"/>
                </a:lnTo>
                <a:lnTo>
                  <a:pt x="1170888" y="250203"/>
                </a:lnTo>
                <a:lnTo>
                  <a:pt x="1197873" y="287858"/>
                </a:lnTo>
                <a:lnTo>
                  <a:pt x="1221914" y="327511"/>
                </a:lnTo>
                <a:lnTo>
                  <a:pt x="1242856" y="369036"/>
                </a:lnTo>
                <a:lnTo>
                  <a:pt x="1260545" y="412305"/>
                </a:lnTo>
                <a:lnTo>
                  <a:pt x="1274826" y="457192"/>
                </a:lnTo>
                <a:lnTo>
                  <a:pt x="1198600" y="457200"/>
                </a:lnTo>
                <a:lnTo>
                  <a:pt x="1371600" y="609600"/>
                </a:lnTo>
                <a:lnTo>
                  <a:pt x="1503400" y="457200"/>
                </a:lnTo>
                <a:lnTo>
                  <a:pt x="1427226" y="457192"/>
                </a:lnTo>
                <a:lnTo>
                  <a:pt x="1413240" y="413103"/>
                </a:lnTo>
                <a:lnTo>
                  <a:pt x="1395996" y="370627"/>
                </a:lnTo>
                <a:lnTo>
                  <a:pt x="1375644" y="329872"/>
                </a:lnTo>
                <a:lnTo>
                  <a:pt x="1352336" y="290950"/>
                </a:lnTo>
                <a:lnTo>
                  <a:pt x="1326222" y="253969"/>
                </a:lnTo>
                <a:lnTo>
                  <a:pt x="1297454" y="219040"/>
                </a:lnTo>
                <a:lnTo>
                  <a:pt x="1266182" y="186273"/>
                </a:lnTo>
                <a:lnTo>
                  <a:pt x="1232557" y="155779"/>
                </a:lnTo>
                <a:lnTo>
                  <a:pt x="1196730" y="127666"/>
                </a:lnTo>
                <a:lnTo>
                  <a:pt x="1158852" y="102045"/>
                </a:lnTo>
                <a:lnTo>
                  <a:pt x="1119074" y="79027"/>
                </a:lnTo>
                <a:lnTo>
                  <a:pt x="1077547" y="58721"/>
                </a:lnTo>
                <a:lnTo>
                  <a:pt x="1034421" y="41237"/>
                </a:lnTo>
                <a:lnTo>
                  <a:pt x="989848" y="26685"/>
                </a:lnTo>
                <a:lnTo>
                  <a:pt x="943978" y="15175"/>
                </a:lnTo>
                <a:lnTo>
                  <a:pt x="896963" y="6817"/>
                </a:lnTo>
                <a:lnTo>
                  <a:pt x="872605" y="4232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33600" y="6096000"/>
            <a:ext cx="1503680" cy="609600"/>
          </a:xfrm>
          <a:custGeom>
            <a:avLst/>
            <a:gdLst/>
            <a:ahLst/>
            <a:cxnLst/>
            <a:rect l="l" t="t" r="r" b="b"/>
            <a:pathLst>
              <a:path w="1503679" h="609600">
                <a:moveTo>
                  <a:pt x="0" y="609600"/>
                </a:moveTo>
                <a:lnTo>
                  <a:pt x="1776" y="564104"/>
                </a:lnTo>
                <a:lnTo>
                  <a:pt x="7022" y="519517"/>
                </a:lnTo>
                <a:lnTo>
                  <a:pt x="15613" y="475956"/>
                </a:lnTo>
                <a:lnTo>
                  <a:pt x="27423" y="433539"/>
                </a:lnTo>
                <a:lnTo>
                  <a:pt x="42326" y="392383"/>
                </a:lnTo>
                <a:lnTo>
                  <a:pt x="60198" y="352607"/>
                </a:lnTo>
                <a:lnTo>
                  <a:pt x="80914" y="314329"/>
                </a:lnTo>
                <a:lnTo>
                  <a:pt x="104348" y="277666"/>
                </a:lnTo>
                <a:lnTo>
                  <a:pt x="130375" y="242736"/>
                </a:lnTo>
                <a:lnTo>
                  <a:pt x="158869" y="209657"/>
                </a:lnTo>
                <a:lnTo>
                  <a:pt x="189707" y="178547"/>
                </a:lnTo>
                <a:lnTo>
                  <a:pt x="222761" y="149524"/>
                </a:lnTo>
                <a:lnTo>
                  <a:pt x="257907" y="122706"/>
                </a:lnTo>
                <a:lnTo>
                  <a:pt x="295020" y="98210"/>
                </a:lnTo>
                <a:lnTo>
                  <a:pt x="333975" y="76154"/>
                </a:lnTo>
                <a:lnTo>
                  <a:pt x="374646" y="56657"/>
                </a:lnTo>
                <a:lnTo>
                  <a:pt x="416908" y="39836"/>
                </a:lnTo>
                <a:lnTo>
                  <a:pt x="460635" y="25809"/>
                </a:lnTo>
                <a:lnTo>
                  <a:pt x="505704" y="14694"/>
                </a:lnTo>
                <a:lnTo>
                  <a:pt x="551987" y="6609"/>
                </a:lnTo>
                <a:lnTo>
                  <a:pt x="599361" y="1672"/>
                </a:lnTo>
                <a:lnTo>
                  <a:pt x="647700" y="0"/>
                </a:lnTo>
                <a:lnTo>
                  <a:pt x="800100" y="0"/>
                </a:lnTo>
                <a:lnTo>
                  <a:pt x="848953" y="1722"/>
                </a:lnTo>
                <a:lnTo>
                  <a:pt x="896962" y="6817"/>
                </a:lnTo>
                <a:lnTo>
                  <a:pt x="943977" y="15175"/>
                </a:lnTo>
                <a:lnTo>
                  <a:pt x="989846" y="26685"/>
                </a:lnTo>
                <a:lnTo>
                  <a:pt x="1034419" y="41237"/>
                </a:lnTo>
                <a:lnTo>
                  <a:pt x="1077545" y="58721"/>
                </a:lnTo>
                <a:lnTo>
                  <a:pt x="1119072" y="79027"/>
                </a:lnTo>
                <a:lnTo>
                  <a:pt x="1158850" y="102045"/>
                </a:lnTo>
                <a:lnTo>
                  <a:pt x="1196729" y="127666"/>
                </a:lnTo>
                <a:lnTo>
                  <a:pt x="1232556" y="155779"/>
                </a:lnTo>
                <a:lnTo>
                  <a:pt x="1266181" y="186273"/>
                </a:lnTo>
                <a:lnTo>
                  <a:pt x="1297453" y="219040"/>
                </a:lnTo>
                <a:lnTo>
                  <a:pt x="1326222" y="253969"/>
                </a:lnTo>
                <a:lnTo>
                  <a:pt x="1352336" y="290950"/>
                </a:lnTo>
                <a:lnTo>
                  <a:pt x="1375644" y="329872"/>
                </a:lnTo>
                <a:lnTo>
                  <a:pt x="1395995" y="370627"/>
                </a:lnTo>
                <a:lnTo>
                  <a:pt x="1413240" y="413103"/>
                </a:lnTo>
                <a:lnTo>
                  <a:pt x="1427226" y="457192"/>
                </a:lnTo>
                <a:lnTo>
                  <a:pt x="1503400" y="457200"/>
                </a:lnTo>
                <a:lnTo>
                  <a:pt x="1371600" y="609600"/>
                </a:lnTo>
                <a:lnTo>
                  <a:pt x="1198598" y="457200"/>
                </a:lnTo>
                <a:lnTo>
                  <a:pt x="1274826" y="457192"/>
                </a:lnTo>
                <a:lnTo>
                  <a:pt x="1260546" y="412305"/>
                </a:lnTo>
                <a:lnTo>
                  <a:pt x="1242858" y="369036"/>
                </a:lnTo>
                <a:lnTo>
                  <a:pt x="1221917" y="327511"/>
                </a:lnTo>
                <a:lnTo>
                  <a:pt x="1197876" y="287858"/>
                </a:lnTo>
                <a:lnTo>
                  <a:pt x="1170891" y="250203"/>
                </a:lnTo>
                <a:lnTo>
                  <a:pt x="1141116" y="214674"/>
                </a:lnTo>
                <a:lnTo>
                  <a:pt x="1108705" y="181397"/>
                </a:lnTo>
                <a:lnTo>
                  <a:pt x="1073813" y="150500"/>
                </a:lnTo>
                <a:lnTo>
                  <a:pt x="1036595" y="122110"/>
                </a:lnTo>
                <a:lnTo>
                  <a:pt x="997204" y="96353"/>
                </a:lnTo>
                <a:lnTo>
                  <a:pt x="955796" y="73357"/>
                </a:lnTo>
                <a:lnTo>
                  <a:pt x="912525" y="53249"/>
                </a:lnTo>
                <a:lnTo>
                  <a:pt x="867545" y="36155"/>
                </a:lnTo>
                <a:lnTo>
                  <a:pt x="821011" y="22203"/>
                </a:lnTo>
                <a:lnTo>
                  <a:pt x="773078" y="11520"/>
                </a:lnTo>
                <a:lnTo>
                  <a:pt x="723900" y="4233"/>
                </a:lnTo>
                <a:lnTo>
                  <a:pt x="675629" y="11341"/>
                </a:lnTo>
                <a:lnTo>
                  <a:pt x="628689" y="21674"/>
                </a:lnTo>
                <a:lnTo>
                  <a:pt x="583203" y="35101"/>
                </a:lnTo>
                <a:lnTo>
                  <a:pt x="539295" y="51490"/>
                </a:lnTo>
                <a:lnTo>
                  <a:pt x="497088" y="70711"/>
                </a:lnTo>
                <a:lnTo>
                  <a:pt x="456707" y="92632"/>
                </a:lnTo>
                <a:lnTo>
                  <a:pt x="418276" y="117122"/>
                </a:lnTo>
                <a:lnTo>
                  <a:pt x="381917" y="144051"/>
                </a:lnTo>
                <a:lnTo>
                  <a:pt x="347755" y="173286"/>
                </a:lnTo>
                <a:lnTo>
                  <a:pt x="315915" y="204696"/>
                </a:lnTo>
                <a:lnTo>
                  <a:pt x="286519" y="238151"/>
                </a:lnTo>
                <a:lnTo>
                  <a:pt x="259691" y="273519"/>
                </a:lnTo>
                <a:lnTo>
                  <a:pt x="235556" y="310670"/>
                </a:lnTo>
                <a:lnTo>
                  <a:pt x="214237" y="349471"/>
                </a:lnTo>
                <a:lnTo>
                  <a:pt x="195858" y="389792"/>
                </a:lnTo>
                <a:lnTo>
                  <a:pt x="180543" y="431501"/>
                </a:lnTo>
                <a:lnTo>
                  <a:pt x="168416" y="474467"/>
                </a:lnTo>
                <a:lnTo>
                  <a:pt x="159601" y="518560"/>
                </a:lnTo>
                <a:lnTo>
                  <a:pt x="154220" y="563648"/>
                </a:lnTo>
                <a:lnTo>
                  <a:pt x="152400" y="609600"/>
                </a:lnTo>
                <a:lnTo>
                  <a:pt x="0" y="60960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133600" y="6096000"/>
            <a:ext cx="723900" cy="609600"/>
          </a:xfrm>
          <a:custGeom>
            <a:avLst/>
            <a:gdLst/>
            <a:ahLst/>
            <a:cxnLst/>
            <a:rect l="l" t="t" r="r" b="b"/>
            <a:pathLst>
              <a:path w="723900" h="609600">
                <a:moveTo>
                  <a:pt x="647700" y="0"/>
                </a:moveTo>
                <a:lnTo>
                  <a:pt x="599360" y="1672"/>
                </a:lnTo>
                <a:lnTo>
                  <a:pt x="551986" y="6609"/>
                </a:lnTo>
                <a:lnTo>
                  <a:pt x="505702" y="14694"/>
                </a:lnTo>
                <a:lnTo>
                  <a:pt x="460633" y="25809"/>
                </a:lnTo>
                <a:lnTo>
                  <a:pt x="416905" y="39836"/>
                </a:lnTo>
                <a:lnTo>
                  <a:pt x="374643" y="56657"/>
                </a:lnTo>
                <a:lnTo>
                  <a:pt x="333972" y="76154"/>
                </a:lnTo>
                <a:lnTo>
                  <a:pt x="295017" y="98210"/>
                </a:lnTo>
                <a:lnTo>
                  <a:pt x="257904" y="122706"/>
                </a:lnTo>
                <a:lnTo>
                  <a:pt x="222758" y="149524"/>
                </a:lnTo>
                <a:lnTo>
                  <a:pt x="189704" y="178547"/>
                </a:lnTo>
                <a:lnTo>
                  <a:pt x="158867" y="209657"/>
                </a:lnTo>
                <a:lnTo>
                  <a:pt x="130373" y="242736"/>
                </a:lnTo>
                <a:lnTo>
                  <a:pt x="104346" y="277666"/>
                </a:lnTo>
                <a:lnTo>
                  <a:pt x="80913" y="314329"/>
                </a:lnTo>
                <a:lnTo>
                  <a:pt x="60197" y="352607"/>
                </a:lnTo>
                <a:lnTo>
                  <a:pt x="42325" y="392383"/>
                </a:lnTo>
                <a:lnTo>
                  <a:pt x="27422" y="433539"/>
                </a:lnTo>
                <a:lnTo>
                  <a:pt x="15612" y="475956"/>
                </a:lnTo>
                <a:lnTo>
                  <a:pt x="7022" y="519517"/>
                </a:lnTo>
                <a:lnTo>
                  <a:pt x="1776" y="564104"/>
                </a:lnTo>
                <a:lnTo>
                  <a:pt x="0" y="609600"/>
                </a:lnTo>
                <a:lnTo>
                  <a:pt x="152400" y="609600"/>
                </a:lnTo>
                <a:lnTo>
                  <a:pt x="154220" y="563648"/>
                </a:lnTo>
                <a:lnTo>
                  <a:pt x="159601" y="518560"/>
                </a:lnTo>
                <a:lnTo>
                  <a:pt x="168416" y="474467"/>
                </a:lnTo>
                <a:lnTo>
                  <a:pt x="180544" y="431501"/>
                </a:lnTo>
                <a:lnTo>
                  <a:pt x="195859" y="389791"/>
                </a:lnTo>
                <a:lnTo>
                  <a:pt x="214237" y="349471"/>
                </a:lnTo>
                <a:lnTo>
                  <a:pt x="235556" y="310670"/>
                </a:lnTo>
                <a:lnTo>
                  <a:pt x="259692" y="273519"/>
                </a:lnTo>
                <a:lnTo>
                  <a:pt x="286519" y="238151"/>
                </a:lnTo>
                <a:lnTo>
                  <a:pt x="315915" y="204696"/>
                </a:lnTo>
                <a:lnTo>
                  <a:pt x="347756" y="173285"/>
                </a:lnTo>
                <a:lnTo>
                  <a:pt x="381918" y="144050"/>
                </a:lnTo>
                <a:lnTo>
                  <a:pt x="418276" y="117122"/>
                </a:lnTo>
                <a:lnTo>
                  <a:pt x="456708" y="92632"/>
                </a:lnTo>
                <a:lnTo>
                  <a:pt x="497089" y="70711"/>
                </a:lnTo>
                <a:lnTo>
                  <a:pt x="539296" y="51490"/>
                </a:lnTo>
                <a:lnTo>
                  <a:pt x="583204" y="35100"/>
                </a:lnTo>
                <a:lnTo>
                  <a:pt x="628690" y="21673"/>
                </a:lnTo>
                <a:lnTo>
                  <a:pt x="675630" y="11340"/>
                </a:lnTo>
                <a:lnTo>
                  <a:pt x="723900" y="4232"/>
                </a:lnTo>
                <a:lnTo>
                  <a:pt x="704907" y="2382"/>
                </a:lnTo>
                <a:lnTo>
                  <a:pt x="685866" y="1059"/>
                </a:lnTo>
                <a:lnTo>
                  <a:pt x="666792" y="264"/>
                </a:lnTo>
                <a:lnTo>
                  <a:pt x="647700" y="0"/>
                </a:lnTo>
                <a:close/>
              </a:path>
            </a:pathLst>
          </a:custGeom>
          <a:solidFill>
            <a:srgbClr val="297A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781300" y="6091766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0" y="0"/>
                </a:moveTo>
                <a:lnTo>
                  <a:pt x="19093" y="794"/>
                </a:lnTo>
                <a:lnTo>
                  <a:pt x="38166" y="3177"/>
                </a:lnTo>
                <a:lnTo>
                  <a:pt x="57205" y="7146"/>
                </a:lnTo>
                <a:lnTo>
                  <a:pt x="76200" y="1270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191000" y="6248400"/>
            <a:ext cx="1503680" cy="609600"/>
          </a:xfrm>
          <a:custGeom>
            <a:avLst/>
            <a:gdLst/>
            <a:ahLst/>
            <a:cxnLst/>
            <a:rect l="l" t="t" r="r" b="b"/>
            <a:pathLst>
              <a:path w="1503679" h="609600">
                <a:moveTo>
                  <a:pt x="800100" y="0"/>
                </a:moveTo>
                <a:lnTo>
                  <a:pt x="647700" y="0"/>
                </a:lnTo>
                <a:lnTo>
                  <a:pt x="599360" y="1672"/>
                </a:lnTo>
                <a:lnTo>
                  <a:pt x="551986" y="6609"/>
                </a:lnTo>
                <a:lnTo>
                  <a:pt x="505702" y="14694"/>
                </a:lnTo>
                <a:lnTo>
                  <a:pt x="460633" y="25809"/>
                </a:lnTo>
                <a:lnTo>
                  <a:pt x="416905" y="39836"/>
                </a:lnTo>
                <a:lnTo>
                  <a:pt x="374643" y="56657"/>
                </a:lnTo>
                <a:lnTo>
                  <a:pt x="333972" y="76154"/>
                </a:lnTo>
                <a:lnTo>
                  <a:pt x="295017" y="98210"/>
                </a:lnTo>
                <a:lnTo>
                  <a:pt x="257904" y="122706"/>
                </a:lnTo>
                <a:lnTo>
                  <a:pt x="222758" y="149524"/>
                </a:lnTo>
                <a:lnTo>
                  <a:pt x="189704" y="178547"/>
                </a:lnTo>
                <a:lnTo>
                  <a:pt x="158867" y="209657"/>
                </a:lnTo>
                <a:lnTo>
                  <a:pt x="130373" y="242736"/>
                </a:lnTo>
                <a:lnTo>
                  <a:pt x="104346" y="277666"/>
                </a:lnTo>
                <a:lnTo>
                  <a:pt x="80913" y="314329"/>
                </a:lnTo>
                <a:lnTo>
                  <a:pt x="60197" y="352607"/>
                </a:lnTo>
                <a:lnTo>
                  <a:pt x="42325" y="392383"/>
                </a:lnTo>
                <a:lnTo>
                  <a:pt x="27422" y="433539"/>
                </a:lnTo>
                <a:lnTo>
                  <a:pt x="15612" y="475956"/>
                </a:lnTo>
                <a:lnTo>
                  <a:pt x="7022" y="519517"/>
                </a:lnTo>
                <a:lnTo>
                  <a:pt x="1776" y="564104"/>
                </a:lnTo>
                <a:lnTo>
                  <a:pt x="0" y="609599"/>
                </a:lnTo>
                <a:lnTo>
                  <a:pt x="152400" y="609599"/>
                </a:lnTo>
                <a:lnTo>
                  <a:pt x="154220" y="563648"/>
                </a:lnTo>
                <a:lnTo>
                  <a:pt x="159601" y="518560"/>
                </a:lnTo>
                <a:lnTo>
                  <a:pt x="168416" y="474467"/>
                </a:lnTo>
                <a:lnTo>
                  <a:pt x="180544" y="431501"/>
                </a:lnTo>
                <a:lnTo>
                  <a:pt x="195859" y="389791"/>
                </a:lnTo>
                <a:lnTo>
                  <a:pt x="214237" y="349471"/>
                </a:lnTo>
                <a:lnTo>
                  <a:pt x="235556" y="310670"/>
                </a:lnTo>
                <a:lnTo>
                  <a:pt x="259692" y="273519"/>
                </a:lnTo>
                <a:lnTo>
                  <a:pt x="286519" y="238151"/>
                </a:lnTo>
                <a:lnTo>
                  <a:pt x="315915" y="204696"/>
                </a:lnTo>
                <a:lnTo>
                  <a:pt x="347756" y="173285"/>
                </a:lnTo>
                <a:lnTo>
                  <a:pt x="381918" y="144050"/>
                </a:lnTo>
                <a:lnTo>
                  <a:pt x="418276" y="117122"/>
                </a:lnTo>
                <a:lnTo>
                  <a:pt x="456708" y="92632"/>
                </a:lnTo>
                <a:lnTo>
                  <a:pt x="497089" y="70711"/>
                </a:lnTo>
                <a:lnTo>
                  <a:pt x="539296" y="51490"/>
                </a:lnTo>
                <a:lnTo>
                  <a:pt x="583204" y="35100"/>
                </a:lnTo>
                <a:lnTo>
                  <a:pt x="628690" y="21673"/>
                </a:lnTo>
                <a:lnTo>
                  <a:pt x="675630" y="11340"/>
                </a:lnTo>
                <a:lnTo>
                  <a:pt x="723900" y="4232"/>
                </a:lnTo>
                <a:lnTo>
                  <a:pt x="872605" y="4232"/>
                </a:lnTo>
                <a:lnTo>
                  <a:pt x="848953" y="1722"/>
                </a:lnTo>
                <a:lnTo>
                  <a:pt x="800100" y="0"/>
                </a:lnTo>
                <a:close/>
              </a:path>
              <a:path w="1503679" h="609600">
                <a:moveTo>
                  <a:pt x="872605" y="4232"/>
                </a:moveTo>
                <a:lnTo>
                  <a:pt x="723900" y="4232"/>
                </a:lnTo>
                <a:lnTo>
                  <a:pt x="773078" y="11520"/>
                </a:lnTo>
                <a:lnTo>
                  <a:pt x="821010" y="22203"/>
                </a:lnTo>
                <a:lnTo>
                  <a:pt x="867544" y="36155"/>
                </a:lnTo>
                <a:lnTo>
                  <a:pt x="912523" y="53249"/>
                </a:lnTo>
                <a:lnTo>
                  <a:pt x="955794" y="73357"/>
                </a:lnTo>
                <a:lnTo>
                  <a:pt x="997202" y="96353"/>
                </a:lnTo>
                <a:lnTo>
                  <a:pt x="1036592" y="122110"/>
                </a:lnTo>
                <a:lnTo>
                  <a:pt x="1073810" y="150500"/>
                </a:lnTo>
                <a:lnTo>
                  <a:pt x="1108702" y="181397"/>
                </a:lnTo>
                <a:lnTo>
                  <a:pt x="1141112" y="214674"/>
                </a:lnTo>
                <a:lnTo>
                  <a:pt x="1170888" y="250203"/>
                </a:lnTo>
                <a:lnTo>
                  <a:pt x="1197873" y="287858"/>
                </a:lnTo>
                <a:lnTo>
                  <a:pt x="1221914" y="327511"/>
                </a:lnTo>
                <a:lnTo>
                  <a:pt x="1242856" y="369036"/>
                </a:lnTo>
                <a:lnTo>
                  <a:pt x="1260545" y="412305"/>
                </a:lnTo>
                <a:lnTo>
                  <a:pt x="1274826" y="457192"/>
                </a:lnTo>
                <a:lnTo>
                  <a:pt x="1198600" y="457200"/>
                </a:lnTo>
                <a:lnTo>
                  <a:pt x="1371600" y="609599"/>
                </a:lnTo>
                <a:lnTo>
                  <a:pt x="1503400" y="457200"/>
                </a:lnTo>
                <a:lnTo>
                  <a:pt x="1427226" y="457192"/>
                </a:lnTo>
                <a:lnTo>
                  <a:pt x="1413240" y="413103"/>
                </a:lnTo>
                <a:lnTo>
                  <a:pt x="1395996" y="370627"/>
                </a:lnTo>
                <a:lnTo>
                  <a:pt x="1375644" y="329872"/>
                </a:lnTo>
                <a:lnTo>
                  <a:pt x="1352336" y="290950"/>
                </a:lnTo>
                <a:lnTo>
                  <a:pt x="1326222" y="253969"/>
                </a:lnTo>
                <a:lnTo>
                  <a:pt x="1297454" y="219040"/>
                </a:lnTo>
                <a:lnTo>
                  <a:pt x="1266182" y="186273"/>
                </a:lnTo>
                <a:lnTo>
                  <a:pt x="1232557" y="155779"/>
                </a:lnTo>
                <a:lnTo>
                  <a:pt x="1196730" y="127666"/>
                </a:lnTo>
                <a:lnTo>
                  <a:pt x="1158852" y="102045"/>
                </a:lnTo>
                <a:lnTo>
                  <a:pt x="1119074" y="79027"/>
                </a:lnTo>
                <a:lnTo>
                  <a:pt x="1077547" y="58721"/>
                </a:lnTo>
                <a:lnTo>
                  <a:pt x="1034421" y="41237"/>
                </a:lnTo>
                <a:lnTo>
                  <a:pt x="989848" y="26685"/>
                </a:lnTo>
                <a:lnTo>
                  <a:pt x="943978" y="15175"/>
                </a:lnTo>
                <a:lnTo>
                  <a:pt x="896963" y="6817"/>
                </a:lnTo>
                <a:lnTo>
                  <a:pt x="872605" y="4232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191000" y="6248400"/>
            <a:ext cx="1503680" cy="609600"/>
          </a:xfrm>
          <a:custGeom>
            <a:avLst/>
            <a:gdLst/>
            <a:ahLst/>
            <a:cxnLst/>
            <a:rect l="l" t="t" r="r" b="b"/>
            <a:pathLst>
              <a:path w="1503679" h="609600">
                <a:moveTo>
                  <a:pt x="0" y="609600"/>
                </a:moveTo>
                <a:lnTo>
                  <a:pt x="1776" y="564104"/>
                </a:lnTo>
                <a:lnTo>
                  <a:pt x="7022" y="519517"/>
                </a:lnTo>
                <a:lnTo>
                  <a:pt x="15613" y="475956"/>
                </a:lnTo>
                <a:lnTo>
                  <a:pt x="27423" y="433539"/>
                </a:lnTo>
                <a:lnTo>
                  <a:pt x="42326" y="392383"/>
                </a:lnTo>
                <a:lnTo>
                  <a:pt x="60198" y="352607"/>
                </a:lnTo>
                <a:lnTo>
                  <a:pt x="80914" y="314329"/>
                </a:lnTo>
                <a:lnTo>
                  <a:pt x="104348" y="277666"/>
                </a:lnTo>
                <a:lnTo>
                  <a:pt x="130375" y="242736"/>
                </a:lnTo>
                <a:lnTo>
                  <a:pt x="158869" y="209657"/>
                </a:lnTo>
                <a:lnTo>
                  <a:pt x="189707" y="178547"/>
                </a:lnTo>
                <a:lnTo>
                  <a:pt x="222761" y="149524"/>
                </a:lnTo>
                <a:lnTo>
                  <a:pt x="257907" y="122706"/>
                </a:lnTo>
                <a:lnTo>
                  <a:pt x="295020" y="98210"/>
                </a:lnTo>
                <a:lnTo>
                  <a:pt x="333975" y="76154"/>
                </a:lnTo>
                <a:lnTo>
                  <a:pt x="374646" y="56657"/>
                </a:lnTo>
                <a:lnTo>
                  <a:pt x="416908" y="39836"/>
                </a:lnTo>
                <a:lnTo>
                  <a:pt x="460635" y="25809"/>
                </a:lnTo>
                <a:lnTo>
                  <a:pt x="505704" y="14694"/>
                </a:lnTo>
                <a:lnTo>
                  <a:pt x="551987" y="6609"/>
                </a:lnTo>
                <a:lnTo>
                  <a:pt x="599361" y="1672"/>
                </a:lnTo>
                <a:lnTo>
                  <a:pt x="647700" y="0"/>
                </a:lnTo>
                <a:lnTo>
                  <a:pt x="800100" y="0"/>
                </a:lnTo>
                <a:lnTo>
                  <a:pt x="848953" y="1722"/>
                </a:lnTo>
                <a:lnTo>
                  <a:pt x="896962" y="6817"/>
                </a:lnTo>
                <a:lnTo>
                  <a:pt x="943977" y="15175"/>
                </a:lnTo>
                <a:lnTo>
                  <a:pt x="989846" y="26685"/>
                </a:lnTo>
                <a:lnTo>
                  <a:pt x="1034419" y="41237"/>
                </a:lnTo>
                <a:lnTo>
                  <a:pt x="1077545" y="58721"/>
                </a:lnTo>
                <a:lnTo>
                  <a:pt x="1119072" y="79027"/>
                </a:lnTo>
                <a:lnTo>
                  <a:pt x="1158850" y="102045"/>
                </a:lnTo>
                <a:lnTo>
                  <a:pt x="1196729" y="127666"/>
                </a:lnTo>
                <a:lnTo>
                  <a:pt x="1232556" y="155779"/>
                </a:lnTo>
                <a:lnTo>
                  <a:pt x="1266181" y="186273"/>
                </a:lnTo>
                <a:lnTo>
                  <a:pt x="1297453" y="219040"/>
                </a:lnTo>
                <a:lnTo>
                  <a:pt x="1326222" y="253969"/>
                </a:lnTo>
                <a:lnTo>
                  <a:pt x="1352336" y="290950"/>
                </a:lnTo>
                <a:lnTo>
                  <a:pt x="1375644" y="329872"/>
                </a:lnTo>
                <a:lnTo>
                  <a:pt x="1395995" y="370627"/>
                </a:lnTo>
                <a:lnTo>
                  <a:pt x="1413240" y="413103"/>
                </a:lnTo>
                <a:lnTo>
                  <a:pt x="1427226" y="457192"/>
                </a:lnTo>
                <a:lnTo>
                  <a:pt x="1503400" y="457200"/>
                </a:lnTo>
                <a:lnTo>
                  <a:pt x="1371600" y="609600"/>
                </a:lnTo>
                <a:lnTo>
                  <a:pt x="1198598" y="457200"/>
                </a:lnTo>
                <a:lnTo>
                  <a:pt x="1274826" y="457192"/>
                </a:lnTo>
                <a:lnTo>
                  <a:pt x="1260546" y="412305"/>
                </a:lnTo>
                <a:lnTo>
                  <a:pt x="1242858" y="369036"/>
                </a:lnTo>
                <a:lnTo>
                  <a:pt x="1221917" y="327511"/>
                </a:lnTo>
                <a:lnTo>
                  <a:pt x="1197876" y="287858"/>
                </a:lnTo>
                <a:lnTo>
                  <a:pt x="1170891" y="250203"/>
                </a:lnTo>
                <a:lnTo>
                  <a:pt x="1141116" y="214674"/>
                </a:lnTo>
                <a:lnTo>
                  <a:pt x="1108705" y="181397"/>
                </a:lnTo>
                <a:lnTo>
                  <a:pt x="1073813" y="150500"/>
                </a:lnTo>
                <a:lnTo>
                  <a:pt x="1036595" y="122110"/>
                </a:lnTo>
                <a:lnTo>
                  <a:pt x="997204" y="96353"/>
                </a:lnTo>
                <a:lnTo>
                  <a:pt x="955796" y="73357"/>
                </a:lnTo>
                <a:lnTo>
                  <a:pt x="912525" y="53249"/>
                </a:lnTo>
                <a:lnTo>
                  <a:pt x="867545" y="36155"/>
                </a:lnTo>
                <a:lnTo>
                  <a:pt x="821011" y="22203"/>
                </a:lnTo>
                <a:lnTo>
                  <a:pt x="773078" y="11520"/>
                </a:lnTo>
                <a:lnTo>
                  <a:pt x="723900" y="4233"/>
                </a:lnTo>
                <a:lnTo>
                  <a:pt x="675629" y="11341"/>
                </a:lnTo>
                <a:lnTo>
                  <a:pt x="628689" y="21674"/>
                </a:lnTo>
                <a:lnTo>
                  <a:pt x="583203" y="35101"/>
                </a:lnTo>
                <a:lnTo>
                  <a:pt x="539295" y="51490"/>
                </a:lnTo>
                <a:lnTo>
                  <a:pt x="497088" y="70711"/>
                </a:lnTo>
                <a:lnTo>
                  <a:pt x="456707" y="92632"/>
                </a:lnTo>
                <a:lnTo>
                  <a:pt x="418276" y="117122"/>
                </a:lnTo>
                <a:lnTo>
                  <a:pt x="381917" y="144051"/>
                </a:lnTo>
                <a:lnTo>
                  <a:pt x="347755" y="173286"/>
                </a:lnTo>
                <a:lnTo>
                  <a:pt x="315915" y="204696"/>
                </a:lnTo>
                <a:lnTo>
                  <a:pt x="286519" y="238151"/>
                </a:lnTo>
                <a:lnTo>
                  <a:pt x="259691" y="273519"/>
                </a:lnTo>
                <a:lnTo>
                  <a:pt x="235556" y="310670"/>
                </a:lnTo>
                <a:lnTo>
                  <a:pt x="214237" y="349471"/>
                </a:lnTo>
                <a:lnTo>
                  <a:pt x="195858" y="389792"/>
                </a:lnTo>
                <a:lnTo>
                  <a:pt x="180543" y="431501"/>
                </a:lnTo>
                <a:lnTo>
                  <a:pt x="168416" y="474467"/>
                </a:lnTo>
                <a:lnTo>
                  <a:pt x="159601" y="518560"/>
                </a:lnTo>
                <a:lnTo>
                  <a:pt x="154220" y="563648"/>
                </a:lnTo>
                <a:lnTo>
                  <a:pt x="152400" y="609600"/>
                </a:lnTo>
                <a:lnTo>
                  <a:pt x="0" y="60960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91000" y="6248400"/>
            <a:ext cx="723900" cy="609600"/>
          </a:xfrm>
          <a:custGeom>
            <a:avLst/>
            <a:gdLst/>
            <a:ahLst/>
            <a:cxnLst/>
            <a:rect l="l" t="t" r="r" b="b"/>
            <a:pathLst>
              <a:path w="723900" h="609600">
                <a:moveTo>
                  <a:pt x="647700" y="0"/>
                </a:moveTo>
                <a:lnTo>
                  <a:pt x="599360" y="1672"/>
                </a:lnTo>
                <a:lnTo>
                  <a:pt x="551986" y="6609"/>
                </a:lnTo>
                <a:lnTo>
                  <a:pt x="505702" y="14694"/>
                </a:lnTo>
                <a:lnTo>
                  <a:pt x="460633" y="25809"/>
                </a:lnTo>
                <a:lnTo>
                  <a:pt x="416905" y="39836"/>
                </a:lnTo>
                <a:lnTo>
                  <a:pt x="374643" y="56657"/>
                </a:lnTo>
                <a:lnTo>
                  <a:pt x="333972" y="76154"/>
                </a:lnTo>
                <a:lnTo>
                  <a:pt x="295017" y="98210"/>
                </a:lnTo>
                <a:lnTo>
                  <a:pt x="257904" y="122706"/>
                </a:lnTo>
                <a:lnTo>
                  <a:pt x="222758" y="149524"/>
                </a:lnTo>
                <a:lnTo>
                  <a:pt x="189704" y="178547"/>
                </a:lnTo>
                <a:lnTo>
                  <a:pt x="158867" y="209657"/>
                </a:lnTo>
                <a:lnTo>
                  <a:pt x="130373" y="242736"/>
                </a:lnTo>
                <a:lnTo>
                  <a:pt x="104346" y="277666"/>
                </a:lnTo>
                <a:lnTo>
                  <a:pt x="80913" y="314329"/>
                </a:lnTo>
                <a:lnTo>
                  <a:pt x="60197" y="352607"/>
                </a:lnTo>
                <a:lnTo>
                  <a:pt x="42325" y="392383"/>
                </a:lnTo>
                <a:lnTo>
                  <a:pt x="27422" y="433539"/>
                </a:lnTo>
                <a:lnTo>
                  <a:pt x="15612" y="475956"/>
                </a:lnTo>
                <a:lnTo>
                  <a:pt x="7022" y="519517"/>
                </a:lnTo>
                <a:lnTo>
                  <a:pt x="1776" y="564104"/>
                </a:lnTo>
                <a:lnTo>
                  <a:pt x="0" y="609599"/>
                </a:lnTo>
                <a:lnTo>
                  <a:pt x="152400" y="609599"/>
                </a:lnTo>
                <a:lnTo>
                  <a:pt x="154220" y="563648"/>
                </a:lnTo>
                <a:lnTo>
                  <a:pt x="159601" y="518560"/>
                </a:lnTo>
                <a:lnTo>
                  <a:pt x="168416" y="474467"/>
                </a:lnTo>
                <a:lnTo>
                  <a:pt x="180544" y="431501"/>
                </a:lnTo>
                <a:lnTo>
                  <a:pt x="195859" y="389791"/>
                </a:lnTo>
                <a:lnTo>
                  <a:pt x="214237" y="349471"/>
                </a:lnTo>
                <a:lnTo>
                  <a:pt x="235556" y="310670"/>
                </a:lnTo>
                <a:lnTo>
                  <a:pt x="259692" y="273519"/>
                </a:lnTo>
                <a:lnTo>
                  <a:pt x="286519" y="238151"/>
                </a:lnTo>
                <a:lnTo>
                  <a:pt x="315915" y="204696"/>
                </a:lnTo>
                <a:lnTo>
                  <a:pt x="347756" y="173285"/>
                </a:lnTo>
                <a:lnTo>
                  <a:pt x="381918" y="144050"/>
                </a:lnTo>
                <a:lnTo>
                  <a:pt x="418276" y="117122"/>
                </a:lnTo>
                <a:lnTo>
                  <a:pt x="456708" y="92632"/>
                </a:lnTo>
                <a:lnTo>
                  <a:pt x="497089" y="70711"/>
                </a:lnTo>
                <a:lnTo>
                  <a:pt x="539296" y="51490"/>
                </a:lnTo>
                <a:lnTo>
                  <a:pt x="583204" y="35100"/>
                </a:lnTo>
                <a:lnTo>
                  <a:pt x="628690" y="21673"/>
                </a:lnTo>
                <a:lnTo>
                  <a:pt x="675630" y="11340"/>
                </a:lnTo>
                <a:lnTo>
                  <a:pt x="723900" y="4232"/>
                </a:lnTo>
                <a:lnTo>
                  <a:pt x="704907" y="2382"/>
                </a:lnTo>
                <a:lnTo>
                  <a:pt x="685866" y="1059"/>
                </a:lnTo>
                <a:lnTo>
                  <a:pt x="666792" y="264"/>
                </a:lnTo>
                <a:lnTo>
                  <a:pt x="647700" y="0"/>
                </a:lnTo>
                <a:close/>
              </a:path>
            </a:pathLst>
          </a:custGeom>
          <a:solidFill>
            <a:srgbClr val="297A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838700" y="6244166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0" y="0"/>
                </a:moveTo>
                <a:lnTo>
                  <a:pt x="19093" y="794"/>
                </a:lnTo>
                <a:lnTo>
                  <a:pt x="38166" y="3177"/>
                </a:lnTo>
                <a:lnTo>
                  <a:pt x="57205" y="7146"/>
                </a:lnTo>
                <a:lnTo>
                  <a:pt x="76200" y="1270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2222500"/>
            <a:ext cx="4216400" cy="31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9600" y="2641600"/>
            <a:ext cx="2209800" cy="31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4200" y="3060700"/>
            <a:ext cx="2235200" cy="31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1500" y="2118360"/>
            <a:ext cx="4248785" cy="1308735"/>
          </a:xfrm>
          <a:prstGeom prst="rect"/>
        </p:spPr>
        <p:txBody>
          <a:bodyPr wrap="square" lIns="0" tIns="48260" rIns="0" bIns="0" rtlCol="0" vert="horz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380"/>
              </a:spcBef>
            </a:pPr>
            <a:r>
              <a:rPr dirty="0" u="heavy" sz="2900" spc="0" b="1">
                <a:uFill>
                  <a:solidFill>
                    <a:srgbClr val="E3E3FF"/>
                  </a:solidFill>
                </a:uFill>
                <a:latin typeface="Arial"/>
                <a:cs typeface="Arial"/>
              </a:rPr>
              <a:t>DIVIDING </a:t>
            </a:r>
            <a:r>
              <a:rPr dirty="0" u="heavy" sz="2900" spc="5" b="1">
                <a:uFill>
                  <a:solidFill>
                    <a:srgbClr val="E3E3FF"/>
                  </a:solidFill>
                </a:uFill>
                <a:latin typeface="Arial"/>
                <a:cs typeface="Arial"/>
              </a:rPr>
              <a:t>LUNG </a:t>
            </a:r>
            <a:r>
              <a:rPr dirty="0" u="heavy" sz="2900" spc="0" b="1">
                <a:uFill>
                  <a:solidFill>
                    <a:srgbClr val="E3E3FF"/>
                  </a:solidFill>
                </a:uFill>
                <a:latin typeface="Arial"/>
                <a:cs typeface="Arial"/>
              </a:rPr>
              <a:t>FIELDS </a:t>
            </a:r>
            <a:r>
              <a:rPr dirty="0" sz="2900" spc="0" b="1">
                <a:latin typeface="Arial"/>
                <a:cs typeface="Arial"/>
              </a:rPr>
              <a:t> </a:t>
            </a:r>
            <a:r>
              <a:rPr dirty="0" sz="2900" spc="5" b="1">
                <a:latin typeface="Arial"/>
                <a:cs typeface="Arial"/>
              </a:rPr>
              <a:t>1-BY</a:t>
            </a:r>
            <a:r>
              <a:rPr dirty="0" sz="2900" spc="-55" b="1">
                <a:latin typeface="Arial"/>
                <a:cs typeface="Arial"/>
              </a:rPr>
              <a:t> </a:t>
            </a:r>
            <a:r>
              <a:rPr dirty="0" sz="2900" spc="5" b="1">
                <a:latin typeface="Arial"/>
                <a:cs typeface="Arial"/>
              </a:rPr>
              <a:t>ZONES</a:t>
            </a:r>
            <a:endParaRPr sz="2900">
              <a:latin typeface="Arial"/>
              <a:cs typeface="Arial"/>
            </a:endParaRPr>
          </a:p>
          <a:p>
            <a:pPr marL="12700">
              <a:lnSpc>
                <a:spcPts val="3220"/>
              </a:lnSpc>
            </a:pPr>
            <a:r>
              <a:rPr dirty="0" sz="2900" spc="5" b="1">
                <a:latin typeface="Arial"/>
                <a:cs typeface="Arial"/>
              </a:rPr>
              <a:t>2-BY</a:t>
            </a:r>
            <a:r>
              <a:rPr dirty="0" sz="2900" spc="-145" b="1">
                <a:latin typeface="Arial"/>
                <a:cs typeface="Arial"/>
              </a:rPr>
              <a:t> </a:t>
            </a:r>
            <a:r>
              <a:rPr dirty="0" sz="2900" spc="5" b="1">
                <a:latin typeface="Arial"/>
                <a:cs typeface="Arial"/>
              </a:rPr>
              <a:t>LOBES</a:t>
            </a:r>
            <a:endParaRPr sz="2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300" y="1282700"/>
            <a:ext cx="35255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 DIAGNOSTIC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REASONS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86400" y="2844800"/>
            <a:ext cx="3200400" cy="3771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2400" y="4343400"/>
            <a:ext cx="2108200" cy="1981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38400" y="4343400"/>
            <a:ext cx="2590800" cy="2057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2536" y="4782534"/>
            <a:ext cx="771525" cy="1044575"/>
          </a:xfrm>
          <a:custGeom>
            <a:avLst/>
            <a:gdLst/>
            <a:ahLst/>
            <a:cxnLst/>
            <a:rect l="l" t="t" r="r" b="b"/>
            <a:pathLst>
              <a:path w="771525" h="1044575">
                <a:moveTo>
                  <a:pt x="0" y="1029496"/>
                </a:moveTo>
                <a:lnTo>
                  <a:pt x="750606" y="0"/>
                </a:lnTo>
                <a:lnTo>
                  <a:pt x="771131" y="14964"/>
                </a:lnTo>
                <a:lnTo>
                  <a:pt x="20524" y="1044460"/>
                </a:lnTo>
                <a:lnTo>
                  <a:pt x="0" y="102949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18687" y="5052114"/>
            <a:ext cx="671195" cy="59690"/>
          </a:xfrm>
          <a:custGeom>
            <a:avLst/>
            <a:gdLst/>
            <a:ahLst/>
            <a:cxnLst/>
            <a:rect l="l" t="t" r="r" b="b"/>
            <a:pathLst>
              <a:path w="671195" h="59689">
                <a:moveTo>
                  <a:pt x="670988" y="25367"/>
                </a:moveTo>
                <a:lnTo>
                  <a:pt x="1290" y="59431"/>
                </a:lnTo>
                <a:lnTo>
                  <a:pt x="0" y="34064"/>
                </a:lnTo>
                <a:lnTo>
                  <a:pt x="669698" y="0"/>
                </a:lnTo>
                <a:lnTo>
                  <a:pt x="670988" y="2536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76906" y="5188571"/>
            <a:ext cx="624840" cy="100965"/>
          </a:xfrm>
          <a:custGeom>
            <a:avLst/>
            <a:gdLst/>
            <a:ahLst/>
            <a:cxnLst/>
            <a:rect l="l" t="t" r="r" b="b"/>
            <a:pathLst>
              <a:path w="624839" h="100964">
                <a:moveTo>
                  <a:pt x="0" y="100407"/>
                </a:moveTo>
                <a:lnTo>
                  <a:pt x="74770" y="79229"/>
                </a:lnTo>
                <a:lnTo>
                  <a:pt x="147230" y="60397"/>
                </a:lnTo>
                <a:lnTo>
                  <a:pt x="216793" y="43980"/>
                </a:lnTo>
                <a:lnTo>
                  <a:pt x="282874" y="30045"/>
                </a:lnTo>
                <a:lnTo>
                  <a:pt x="344889" y="18661"/>
                </a:lnTo>
                <a:lnTo>
                  <a:pt x="402251" y="9896"/>
                </a:lnTo>
                <a:lnTo>
                  <a:pt x="454377" y="3819"/>
                </a:lnTo>
                <a:lnTo>
                  <a:pt x="500681" y="497"/>
                </a:lnTo>
                <a:lnTo>
                  <a:pt x="540577" y="0"/>
                </a:lnTo>
                <a:lnTo>
                  <a:pt x="573482" y="2394"/>
                </a:lnTo>
                <a:lnTo>
                  <a:pt x="598808" y="7748"/>
                </a:lnTo>
                <a:lnTo>
                  <a:pt x="615973" y="16131"/>
                </a:lnTo>
                <a:lnTo>
                  <a:pt x="624389" y="27611"/>
                </a:lnTo>
              </a:path>
            </a:pathLst>
          </a:custGeom>
          <a:ln w="28575">
            <a:solidFill>
              <a:srgbClr val="FFFF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176019" y="4416425"/>
            <a:ext cx="2235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17545" y="4384675"/>
            <a:ext cx="2235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9300" y="342900"/>
            <a:ext cx="50927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352800" y="863600"/>
            <a:ext cx="2463800" cy="3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3999" rIns="0" bIns="0" rtlCol="0" vert="horz">
            <a:spAutoFit/>
          </a:bodyPr>
          <a:lstStyle/>
          <a:p>
            <a:pPr algn="ctr">
              <a:lnSpc>
                <a:spcPts val="4075"/>
              </a:lnSpc>
              <a:spcBef>
                <a:spcPts val="120"/>
              </a:spcBef>
            </a:pPr>
            <a:r>
              <a:rPr dirty="0" sz="3500" spc="5"/>
              <a:t>Assessing </a:t>
            </a:r>
            <a:r>
              <a:rPr dirty="0" sz="3500" spc="0"/>
              <a:t>the lung</a:t>
            </a:r>
            <a:r>
              <a:rPr dirty="0" sz="3500" spc="-70"/>
              <a:t> </a:t>
            </a:r>
            <a:r>
              <a:rPr dirty="0" sz="3500" spc="5"/>
              <a:t>zones</a:t>
            </a:r>
            <a:endParaRPr sz="3500"/>
          </a:p>
          <a:p>
            <a:pPr algn="ctr">
              <a:lnSpc>
                <a:spcPts val="4495"/>
              </a:lnSpc>
            </a:pPr>
            <a:r>
              <a:rPr dirty="0" sz="3850" spc="-10" b="1">
                <a:solidFill>
                  <a:srgbClr val="66FF33"/>
                </a:solidFill>
                <a:latin typeface="Arial"/>
                <a:cs typeface="Arial"/>
              </a:rPr>
              <a:t>BY</a:t>
            </a:r>
            <a:r>
              <a:rPr dirty="0" sz="3850" spc="-85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850" spc="-10" b="1">
                <a:solidFill>
                  <a:srgbClr val="66FF33"/>
                </a:solidFill>
                <a:latin typeface="Arial"/>
                <a:cs typeface="Arial"/>
              </a:rPr>
              <a:t>ZONES</a:t>
            </a:r>
            <a:endParaRPr sz="38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99000" y="1752600"/>
            <a:ext cx="1143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54600" y="1689100"/>
            <a:ext cx="3403600" cy="266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54600" y="1917700"/>
            <a:ext cx="2895600" cy="279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41900" y="2159000"/>
            <a:ext cx="3365500" cy="279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686300" y="1612900"/>
            <a:ext cx="3967479" cy="505968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355600" marR="201930" indent="-342900">
              <a:lnSpc>
                <a:spcPct val="77100"/>
              </a:lnSpc>
              <a:spcBef>
                <a:spcPts val="65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zone is compared with  its opposite side paying  attention to any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 asymmetry.</a:t>
            </a:r>
            <a:endParaRPr sz="2000">
              <a:latin typeface="Arial"/>
              <a:cs typeface="Arial"/>
            </a:endParaRPr>
          </a:p>
          <a:p>
            <a:pPr marL="355600" marR="292735" indent="-342900">
              <a:lnSpc>
                <a:spcPct val="78700"/>
              </a:lnSpc>
              <a:spcBef>
                <a:spcPts val="105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If the lungs appear asymmetrical, it should be  determined if this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be explained by 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asymmetry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of normal structures, technical  factors such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rotation, or lung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FFFFFF"/>
                </a:solidFill>
                <a:latin typeface="Arial"/>
                <a:cs typeface="Arial"/>
              </a:rPr>
              <a:t>pathology.</a:t>
            </a:r>
            <a:endParaRPr sz="1200">
              <a:latin typeface="Arial"/>
              <a:cs typeface="Arial"/>
            </a:endParaRPr>
          </a:p>
          <a:p>
            <a:pPr marL="355600" marR="74930" indent="-342900">
              <a:lnSpc>
                <a:spcPct val="78300"/>
              </a:lnSpc>
              <a:spcBef>
                <a:spcPts val="27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If there is genuine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asymmetry,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decide which side  is abnormal. Often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dense (whiter)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area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is  abnormal, but some diseases cause reduced  density (blacker). If there is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an area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that is  different from the surrounding ipsilateral lung,  then this is likely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be the abnormal </a:t>
            </a:r>
            <a:r>
              <a:rPr dirty="0" sz="1200" spc="-15" b="1">
                <a:solidFill>
                  <a:srgbClr val="FFFFFF"/>
                </a:solidFill>
                <a:latin typeface="Arial"/>
                <a:cs typeface="Arial"/>
              </a:rPr>
              <a:t>area.You 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should also be aware that some diseases result  in bilateral lung abnormalities, making  comparison of left with right difficult. In these 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cases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it is still important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to assess each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zone in  turn,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avoid missing subtle abnormalities on  the background of abnormal lung.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•"/>
            </a:pPr>
            <a:endParaRPr sz="1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1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Lung</a:t>
            </a:r>
            <a:r>
              <a:rPr dirty="0" u="heavy" sz="12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zones</a:t>
            </a:r>
            <a:endParaRPr sz="1200">
              <a:latin typeface="Arial"/>
              <a:cs typeface="Arial"/>
            </a:endParaRPr>
          </a:p>
          <a:p>
            <a:pPr marL="355600" marR="22225" indent="-342900">
              <a:lnSpc>
                <a:spcPct val="76400"/>
              </a:lnSpc>
              <a:spcBef>
                <a:spcPts val="40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Dividing the lungs into zones allows more careful  attention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be paid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to each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smaller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area.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If this is  not done it is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easy to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ignore important  abnormalities.</a:t>
            </a:r>
            <a:endParaRPr sz="1200">
              <a:latin typeface="Arial"/>
              <a:cs typeface="Arial"/>
            </a:endParaRPr>
          </a:p>
          <a:p>
            <a:pPr marL="355600" marR="5080" indent="-342900">
              <a:lnSpc>
                <a:spcPct val="77800"/>
              </a:lnSpc>
              <a:spcBef>
                <a:spcPts val="38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Note that the lower zones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reach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below the  diaphragm. This is because the lungs pass  behind the dome of the diaphragm into the  posterior sulcus of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hemithorax. Normal lung  markings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seen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below the well defined  edges of the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diaphragm.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1000" y="1828800"/>
            <a:ext cx="4203700" cy="3962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355600"/>
            <a:ext cx="5626100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03600" y="889000"/>
            <a:ext cx="23749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3873" rIns="0" bIns="0" rtlCol="0" vert="horz">
            <a:spAutoFit/>
          </a:bodyPr>
          <a:lstStyle/>
          <a:p>
            <a:pPr algn="ctr">
              <a:lnSpc>
                <a:spcPts val="4320"/>
              </a:lnSpc>
              <a:spcBef>
                <a:spcPts val="95"/>
              </a:spcBef>
            </a:pPr>
            <a:r>
              <a:rPr dirty="0" sz="3700" spc="-5"/>
              <a:t>ASSESING LUNG</a:t>
            </a:r>
            <a:r>
              <a:rPr dirty="0" sz="3700" spc="-75"/>
              <a:t> </a:t>
            </a:r>
            <a:r>
              <a:rPr dirty="0" sz="3700" spc="-5"/>
              <a:t>FIELDS</a:t>
            </a:r>
            <a:endParaRPr sz="3700"/>
          </a:p>
          <a:p>
            <a:pPr algn="ctr" marL="3175">
              <a:lnSpc>
                <a:spcPts val="4320"/>
              </a:lnSpc>
            </a:pPr>
            <a:r>
              <a:rPr dirty="0" sz="3700" spc="-5" b="1">
                <a:solidFill>
                  <a:srgbClr val="66FF33"/>
                </a:solidFill>
                <a:latin typeface="Arial"/>
                <a:cs typeface="Arial"/>
              </a:rPr>
              <a:t>BY</a:t>
            </a:r>
            <a:r>
              <a:rPr dirty="0" sz="3700" spc="-80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700" spc="-5" b="1">
                <a:solidFill>
                  <a:srgbClr val="66FF33"/>
                </a:solidFill>
                <a:latin typeface="Arial"/>
                <a:cs typeface="Arial"/>
              </a:rPr>
              <a:t>LOBES</a:t>
            </a:r>
            <a:endParaRPr sz="37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99000" y="4660900"/>
            <a:ext cx="101600" cy="114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41900" y="4610100"/>
            <a:ext cx="3492500" cy="215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54600" y="4826000"/>
            <a:ext cx="3302000" cy="25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54600" y="5041900"/>
            <a:ext cx="2400300" cy="25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99000" y="5359400"/>
            <a:ext cx="101600" cy="114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41900" y="5308600"/>
            <a:ext cx="3505200" cy="25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054600" y="5537200"/>
            <a:ext cx="3454400" cy="241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054600" y="5740400"/>
            <a:ext cx="3162300" cy="254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041900" y="5969000"/>
            <a:ext cx="3441700" cy="241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041900" y="6172200"/>
            <a:ext cx="1117600" cy="2159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686300" y="1612900"/>
            <a:ext cx="3947795" cy="4795520"/>
          </a:xfrm>
          <a:prstGeom prst="rect">
            <a:avLst/>
          </a:prstGeom>
        </p:spPr>
        <p:txBody>
          <a:bodyPr wrap="square" lIns="0" tIns="66675" rIns="0" bIns="0" rtlCol="0" vert="horz">
            <a:spAutoFit/>
          </a:bodyPr>
          <a:lstStyle/>
          <a:p>
            <a:pPr marL="355600" marR="5080" indent="-342900">
              <a:lnSpc>
                <a:spcPct val="76300"/>
              </a:lnSpc>
              <a:spcBef>
                <a:spcPts val="525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The surface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the visceral pleura that  covers the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lung, is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continuous with the  visceral pleura that covers the  fissures.The left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lung is divided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into two 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lobes, upper and </a:t>
            </a:r>
            <a:r>
              <a:rPr dirty="0" sz="1500" spc="-15">
                <a:solidFill>
                  <a:srgbClr val="FFFFFF"/>
                </a:solidFill>
                <a:latin typeface="Arial"/>
                <a:cs typeface="Arial"/>
              </a:rPr>
              <a:t>lower.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lobes have 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own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pleural covering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lie 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together to form the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oblique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(major)  fissure.In the right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lung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there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is an oblique 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fissure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and a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horizontal fissure, separating  the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lung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into three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lobes - </a:t>
            </a:r>
            <a:r>
              <a:rPr dirty="0" sz="1500" spc="-15">
                <a:solidFill>
                  <a:srgbClr val="FFFFFF"/>
                </a:solidFill>
                <a:latin typeface="Arial"/>
                <a:cs typeface="Arial"/>
              </a:rPr>
              <a:t>upper,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middle, 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500" spc="-15">
                <a:solidFill>
                  <a:srgbClr val="FFFFFF"/>
                </a:solidFill>
                <a:latin typeface="Arial"/>
                <a:cs typeface="Arial"/>
              </a:rPr>
              <a:t>lower.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Each lobe again has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its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own 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visceral pleural</a:t>
            </a:r>
            <a:r>
              <a:rPr dirty="0" sz="1500" spc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covering.</a:t>
            </a:r>
            <a:endParaRPr sz="1500">
              <a:latin typeface="Arial"/>
              <a:cs typeface="Arial"/>
            </a:endParaRPr>
          </a:p>
          <a:p>
            <a:pPr marL="355600" marR="216535" indent="-342900">
              <a:lnSpc>
                <a:spcPct val="75000"/>
              </a:lnSpc>
              <a:spcBef>
                <a:spcPts val="35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Lateral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chest X-rays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are helpful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demonstrating the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oblique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fissures (also 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known as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the major</a:t>
            </a:r>
            <a:r>
              <a:rPr dirty="0" sz="1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fissures)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u="heavy" sz="15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Lobes and fissures</a:t>
            </a:r>
            <a:endParaRPr sz="1500">
              <a:latin typeface="Arial"/>
              <a:cs typeface="Arial"/>
            </a:endParaRPr>
          </a:p>
          <a:p>
            <a:pPr marL="355600" marR="116839" indent="-342900">
              <a:lnSpc>
                <a:spcPct val="78700"/>
              </a:lnSpc>
              <a:spcBef>
                <a:spcPts val="459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This cut-out of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lateral chest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X-  ray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shows the positions of the  lobes of the right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lung</a:t>
            </a:r>
            <a:endParaRPr sz="1800">
              <a:latin typeface="Arial"/>
              <a:cs typeface="Arial"/>
            </a:endParaRPr>
          </a:p>
          <a:p>
            <a:pPr marL="355600" marR="104139" indent="-342900">
              <a:lnSpc>
                <a:spcPct val="78700"/>
              </a:lnSpc>
              <a:spcBef>
                <a:spcPts val="40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On the left the oblique fissure is  in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similar position but there is  usually no horizontal fissure,  and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so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there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only two lobes  on the left</a:t>
            </a:r>
            <a:r>
              <a:rPr dirty="0" sz="15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14400" y="2108200"/>
            <a:ext cx="2933700" cy="3390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8700" y="571500"/>
            <a:ext cx="45720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73300" y="419100"/>
            <a:ext cx="460121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"/>
              <a:t>Transverse</a:t>
            </a:r>
            <a:r>
              <a:rPr dirty="0" sz="4400" spc="-55"/>
              <a:t> </a:t>
            </a:r>
            <a:r>
              <a:rPr dirty="0" sz="4400" spc="-5"/>
              <a:t>fissure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65100" y="1155700"/>
            <a:ext cx="4254500" cy="502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24400" y="1143000"/>
            <a:ext cx="3962400" cy="502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24600" y="2209800"/>
            <a:ext cx="72390" cy="575310"/>
          </a:xfrm>
          <a:custGeom>
            <a:avLst/>
            <a:gdLst/>
            <a:ahLst/>
            <a:cxnLst/>
            <a:rect l="l" t="t" r="r" b="b"/>
            <a:pathLst>
              <a:path w="72389" h="575310">
                <a:moveTo>
                  <a:pt x="0" y="0"/>
                </a:moveTo>
                <a:lnTo>
                  <a:pt x="71301" y="570413"/>
                </a:lnTo>
                <a:lnTo>
                  <a:pt x="71892" y="575139"/>
                </a:lnTo>
              </a:path>
            </a:pathLst>
          </a:custGeom>
          <a:ln w="9525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356387" y="2743923"/>
            <a:ext cx="73126" cy="75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629400" y="2241550"/>
            <a:ext cx="72390" cy="575310"/>
          </a:xfrm>
          <a:custGeom>
            <a:avLst/>
            <a:gdLst/>
            <a:ahLst/>
            <a:cxnLst/>
            <a:rect l="l" t="t" r="r" b="b"/>
            <a:pathLst>
              <a:path w="72390" h="575310">
                <a:moveTo>
                  <a:pt x="0" y="0"/>
                </a:moveTo>
                <a:lnTo>
                  <a:pt x="71301" y="570413"/>
                </a:lnTo>
                <a:lnTo>
                  <a:pt x="71892" y="575139"/>
                </a:lnTo>
              </a:path>
            </a:pathLst>
          </a:custGeom>
          <a:ln w="9525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661187" y="2775673"/>
            <a:ext cx="73126" cy="754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0500" y="571500"/>
            <a:ext cx="37084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0" y="419100"/>
            <a:ext cx="375285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3595" algn="l"/>
              </a:tabLst>
            </a:pPr>
            <a:r>
              <a:rPr dirty="0" sz="4400" spc="-5"/>
              <a:t>Oblique	fissure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330200" y="1206500"/>
            <a:ext cx="4165600" cy="5118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24400" y="1206500"/>
            <a:ext cx="4254500" cy="5118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21362" y="4038600"/>
            <a:ext cx="669925" cy="361950"/>
          </a:xfrm>
          <a:custGeom>
            <a:avLst/>
            <a:gdLst/>
            <a:ahLst/>
            <a:cxnLst/>
            <a:rect l="l" t="t" r="r" b="b"/>
            <a:pathLst>
              <a:path w="669925" h="361950">
                <a:moveTo>
                  <a:pt x="669525" y="0"/>
                </a:moveTo>
                <a:lnTo>
                  <a:pt x="4191" y="359069"/>
                </a:lnTo>
                <a:lnTo>
                  <a:pt x="0" y="361331"/>
                </a:lnTo>
              </a:path>
            </a:pathLst>
          </a:custGeom>
          <a:ln w="9525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90800" y="4352759"/>
            <a:ext cx="77152" cy="66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74630" y="4343400"/>
            <a:ext cx="685165" cy="321945"/>
          </a:xfrm>
          <a:custGeom>
            <a:avLst/>
            <a:gdLst/>
            <a:ahLst/>
            <a:cxnLst/>
            <a:rect l="l" t="t" r="r" b="b"/>
            <a:pathLst>
              <a:path w="685164" h="321945">
                <a:moveTo>
                  <a:pt x="684532" y="0"/>
                </a:moveTo>
                <a:lnTo>
                  <a:pt x="4310" y="319750"/>
                </a:lnTo>
                <a:lnTo>
                  <a:pt x="0" y="321776"/>
                </a:lnTo>
              </a:path>
            </a:pathLst>
          </a:custGeom>
          <a:ln w="9524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43200" y="4618774"/>
            <a:ext cx="77571" cy="676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35470" y="4511675"/>
            <a:ext cx="479425" cy="505459"/>
          </a:xfrm>
          <a:custGeom>
            <a:avLst/>
            <a:gdLst/>
            <a:ahLst/>
            <a:cxnLst/>
            <a:rect l="l" t="t" r="r" b="b"/>
            <a:pathLst>
              <a:path w="479425" h="505460">
                <a:moveTo>
                  <a:pt x="479329" y="0"/>
                </a:moveTo>
                <a:lnTo>
                  <a:pt x="3278" y="501580"/>
                </a:lnTo>
                <a:lnTo>
                  <a:pt x="0" y="505034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11562" y="4967985"/>
            <a:ext cx="72707" cy="739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04058" y="4227512"/>
            <a:ext cx="457200" cy="598170"/>
          </a:xfrm>
          <a:custGeom>
            <a:avLst/>
            <a:gdLst/>
            <a:ahLst/>
            <a:cxnLst/>
            <a:rect l="l" t="t" r="r" b="b"/>
            <a:pathLst>
              <a:path w="457200" h="598170">
                <a:moveTo>
                  <a:pt x="456753" y="0"/>
                </a:moveTo>
                <a:lnTo>
                  <a:pt x="2891" y="594092"/>
                </a:lnTo>
                <a:lnTo>
                  <a:pt x="0" y="597877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82975" y="4777244"/>
            <a:ext cx="69634" cy="757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08500" y="1346200"/>
            <a:ext cx="4025900" cy="5321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80062" y="2565400"/>
            <a:ext cx="2063750" cy="2292350"/>
          </a:xfrm>
          <a:custGeom>
            <a:avLst/>
            <a:gdLst/>
            <a:ahLst/>
            <a:cxnLst/>
            <a:rect l="l" t="t" r="r" b="b"/>
            <a:pathLst>
              <a:path w="2063750" h="2292350">
                <a:moveTo>
                  <a:pt x="0" y="0"/>
                </a:moveTo>
                <a:lnTo>
                  <a:pt x="2063745" y="2292347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286500" y="3430270"/>
            <a:ext cx="1571625" cy="0"/>
          </a:xfrm>
          <a:custGeom>
            <a:avLst/>
            <a:gdLst/>
            <a:ahLst/>
            <a:cxnLst/>
            <a:rect l="l" t="t" r="r" b="b"/>
            <a:pathLst>
              <a:path w="1571625" h="0">
                <a:moveTo>
                  <a:pt x="0" y="0"/>
                </a:moveTo>
                <a:lnTo>
                  <a:pt x="1571625" y="0"/>
                </a:lnTo>
              </a:path>
            </a:pathLst>
          </a:custGeom>
          <a:ln w="9525">
            <a:solidFill>
              <a:srgbClr val="00B0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743200" y="406400"/>
            <a:ext cx="4394200" cy="36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70400" y="812800"/>
            <a:ext cx="939800" cy="30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05100" y="304800"/>
            <a:ext cx="4434205" cy="858519"/>
          </a:xfrm>
          <a:prstGeom prst="rect"/>
        </p:spPr>
        <p:txBody>
          <a:bodyPr wrap="square" lIns="0" tIns="43180" rIns="0" bIns="0" rtlCol="0" vert="horz">
            <a:spAutoFit/>
          </a:bodyPr>
          <a:lstStyle/>
          <a:p>
            <a:pPr marL="1752600" marR="5080" indent="-1739900">
              <a:lnSpc>
                <a:spcPts val="3200"/>
              </a:lnSpc>
              <a:spcBef>
                <a:spcPts val="340"/>
              </a:spcBef>
            </a:pPr>
            <a:r>
              <a:rPr dirty="0" sz="2800">
                <a:solidFill>
                  <a:srgbClr val="66FF33"/>
                </a:solidFill>
              </a:rPr>
              <a:t>Radiological </a:t>
            </a:r>
            <a:r>
              <a:rPr dirty="0" sz="2800" spc="-5">
                <a:solidFill>
                  <a:srgbClr val="66FF33"/>
                </a:solidFill>
              </a:rPr>
              <a:t>Anatomy </a:t>
            </a:r>
            <a:r>
              <a:rPr dirty="0" sz="2800">
                <a:solidFill>
                  <a:srgbClr val="66FF33"/>
                </a:solidFill>
              </a:rPr>
              <a:t>of</a:t>
            </a:r>
            <a:r>
              <a:rPr dirty="0" sz="2800" spc="-225">
                <a:solidFill>
                  <a:srgbClr val="66FF33"/>
                </a:solidFill>
              </a:rPr>
              <a:t> </a:t>
            </a:r>
            <a:r>
              <a:rPr dirty="0" sz="2800" spc="-5">
                <a:solidFill>
                  <a:srgbClr val="66FF33"/>
                </a:solidFill>
              </a:rPr>
              <a:t>the  </a:t>
            </a:r>
            <a:r>
              <a:rPr dirty="0" sz="2800">
                <a:solidFill>
                  <a:srgbClr val="66FF33"/>
                </a:solidFill>
              </a:rPr>
              <a:t>Chest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647700" y="1358900"/>
            <a:ext cx="4025900" cy="532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95471" y="2116377"/>
            <a:ext cx="2003425" cy="3098165"/>
          </a:xfrm>
          <a:custGeom>
            <a:avLst/>
            <a:gdLst/>
            <a:ahLst/>
            <a:cxnLst/>
            <a:rect l="l" t="t" r="r" b="b"/>
            <a:pathLst>
              <a:path w="2003425" h="3098165">
                <a:moveTo>
                  <a:pt x="2002918" y="3097755"/>
                </a:moveTo>
                <a:lnTo>
                  <a:pt x="1974001" y="3058849"/>
                </a:lnTo>
                <a:lnTo>
                  <a:pt x="1945119" y="3019865"/>
                </a:lnTo>
                <a:lnTo>
                  <a:pt x="1916275" y="2980808"/>
                </a:lnTo>
                <a:lnTo>
                  <a:pt x="1887474" y="2941684"/>
                </a:lnTo>
                <a:lnTo>
                  <a:pt x="1858720" y="2902499"/>
                </a:lnTo>
                <a:lnTo>
                  <a:pt x="1830019" y="2863258"/>
                </a:lnTo>
                <a:lnTo>
                  <a:pt x="1801375" y="2823966"/>
                </a:lnTo>
                <a:lnTo>
                  <a:pt x="1767229" y="2776987"/>
                </a:lnTo>
                <a:lnTo>
                  <a:pt x="1733219" y="2730021"/>
                </a:lnTo>
                <a:lnTo>
                  <a:pt x="1699351" y="2683074"/>
                </a:lnTo>
                <a:lnTo>
                  <a:pt x="1665626" y="2636150"/>
                </a:lnTo>
                <a:lnTo>
                  <a:pt x="1632048" y="2589256"/>
                </a:lnTo>
                <a:lnTo>
                  <a:pt x="1598621" y="2542396"/>
                </a:lnTo>
                <a:lnTo>
                  <a:pt x="1565348" y="2495577"/>
                </a:lnTo>
                <a:lnTo>
                  <a:pt x="1532233" y="2448803"/>
                </a:lnTo>
                <a:lnTo>
                  <a:pt x="1499278" y="2402080"/>
                </a:lnTo>
                <a:lnTo>
                  <a:pt x="1466489" y="2355413"/>
                </a:lnTo>
                <a:lnTo>
                  <a:pt x="1433867" y="2308808"/>
                </a:lnTo>
                <a:lnTo>
                  <a:pt x="1401417" y="2262271"/>
                </a:lnTo>
                <a:lnTo>
                  <a:pt x="1369142" y="2215806"/>
                </a:lnTo>
                <a:lnTo>
                  <a:pt x="1337046" y="2169420"/>
                </a:lnTo>
                <a:lnTo>
                  <a:pt x="1305131" y="2123117"/>
                </a:lnTo>
                <a:lnTo>
                  <a:pt x="1273402" y="2076904"/>
                </a:lnTo>
                <a:lnTo>
                  <a:pt x="1241862" y="2030785"/>
                </a:lnTo>
                <a:lnTo>
                  <a:pt x="1210514" y="1984765"/>
                </a:lnTo>
                <a:lnTo>
                  <a:pt x="1179362" y="1938852"/>
                </a:lnTo>
                <a:lnTo>
                  <a:pt x="1148409" y="1893049"/>
                </a:lnTo>
                <a:lnTo>
                  <a:pt x="1117659" y="1847362"/>
                </a:lnTo>
                <a:lnTo>
                  <a:pt x="1087115" y="1801797"/>
                </a:lnTo>
                <a:lnTo>
                  <a:pt x="1056781" y="1756359"/>
                </a:lnTo>
                <a:lnTo>
                  <a:pt x="1026659" y="1711054"/>
                </a:lnTo>
                <a:lnTo>
                  <a:pt x="996755" y="1665887"/>
                </a:lnTo>
                <a:lnTo>
                  <a:pt x="967071" y="1620863"/>
                </a:lnTo>
                <a:lnTo>
                  <a:pt x="937610" y="1575988"/>
                </a:lnTo>
                <a:lnTo>
                  <a:pt x="908376" y="1531268"/>
                </a:lnTo>
                <a:lnTo>
                  <a:pt x="879373" y="1486707"/>
                </a:lnTo>
                <a:lnTo>
                  <a:pt x="850604" y="1442311"/>
                </a:lnTo>
                <a:lnTo>
                  <a:pt x="822072" y="1398087"/>
                </a:lnTo>
                <a:lnTo>
                  <a:pt x="793781" y="1354038"/>
                </a:lnTo>
                <a:lnTo>
                  <a:pt x="765734" y="1310171"/>
                </a:lnTo>
                <a:lnTo>
                  <a:pt x="737936" y="1266491"/>
                </a:lnTo>
                <a:lnTo>
                  <a:pt x="710388" y="1223003"/>
                </a:lnTo>
                <a:lnTo>
                  <a:pt x="683095" y="1179713"/>
                </a:lnTo>
                <a:lnTo>
                  <a:pt x="656061" y="1136626"/>
                </a:lnTo>
                <a:lnTo>
                  <a:pt x="629289" y="1093749"/>
                </a:lnTo>
                <a:lnTo>
                  <a:pt x="602781" y="1051085"/>
                </a:lnTo>
                <a:lnTo>
                  <a:pt x="576542" y="1008641"/>
                </a:lnTo>
                <a:lnTo>
                  <a:pt x="550576" y="966422"/>
                </a:lnTo>
                <a:lnTo>
                  <a:pt x="524885" y="924433"/>
                </a:lnTo>
                <a:lnTo>
                  <a:pt x="499473" y="882681"/>
                </a:lnTo>
                <a:lnTo>
                  <a:pt x="474343" y="841170"/>
                </a:lnTo>
                <a:lnTo>
                  <a:pt x="449500" y="799905"/>
                </a:lnTo>
                <a:lnTo>
                  <a:pt x="424946" y="758893"/>
                </a:lnTo>
                <a:lnTo>
                  <a:pt x="400685" y="718139"/>
                </a:lnTo>
                <a:lnTo>
                  <a:pt x="376720" y="677647"/>
                </a:lnTo>
                <a:lnTo>
                  <a:pt x="353056" y="637425"/>
                </a:lnTo>
                <a:lnTo>
                  <a:pt x="329694" y="597476"/>
                </a:lnTo>
                <a:lnTo>
                  <a:pt x="306640" y="557806"/>
                </a:lnTo>
                <a:lnTo>
                  <a:pt x="283895" y="518422"/>
                </a:lnTo>
                <a:lnTo>
                  <a:pt x="261465" y="479328"/>
                </a:lnTo>
                <a:lnTo>
                  <a:pt x="239352" y="440530"/>
                </a:lnTo>
                <a:lnTo>
                  <a:pt x="217559" y="402033"/>
                </a:lnTo>
                <a:lnTo>
                  <a:pt x="196091" y="363842"/>
                </a:lnTo>
                <a:lnTo>
                  <a:pt x="174950" y="325964"/>
                </a:lnTo>
                <a:lnTo>
                  <a:pt x="154140" y="288403"/>
                </a:lnTo>
                <a:lnTo>
                  <a:pt x="133665" y="251165"/>
                </a:lnTo>
                <a:lnTo>
                  <a:pt x="113528" y="214256"/>
                </a:lnTo>
                <a:lnTo>
                  <a:pt x="93733" y="177680"/>
                </a:lnTo>
                <a:lnTo>
                  <a:pt x="74282" y="141443"/>
                </a:lnTo>
                <a:lnTo>
                  <a:pt x="55180" y="105552"/>
                </a:lnTo>
                <a:lnTo>
                  <a:pt x="36430" y="70010"/>
                </a:lnTo>
                <a:lnTo>
                  <a:pt x="18035" y="34824"/>
                </a:lnTo>
                <a:lnTo>
                  <a:pt x="0" y="0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52700" y="2997200"/>
            <a:ext cx="1066800" cy="215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527300" y="2921000"/>
            <a:ext cx="10877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Upper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33500" y="4076700"/>
            <a:ext cx="1066800" cy="177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08100" y="4000500"/>
            <a:ext cx="10877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Lower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62300" y="4140200"/>
            <a:ext cx="125666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>
                <a:solidFill>
                  <a:srgbClr val="FF0000"/>
                </a:solidFill>
                <a:latin typeface="Arial"/>
                <a:cs typeface="Arial"/>
              </a:rPr>
              <a:t>Major</a:t>
            </a:r>
            <a:r>
              <a:rPr dirty="0" sz="1600" spc="-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0000"/>
                </a:solidFill>
                <a:latin typeface="Arial"/>
                <a:cs typeface="Arial"/>
              </a:rPr>
              <a:t>Fissure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786062" y="4000500"/>
            <a:ext cx="300037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518400" y="4826000"/>
            <a:ext cx="11023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Major</a:t>
            </a:r>
            <a:r>
              <a:rPr dirty="0" sz="1400" spc="-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Fissure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21400" y="2654300"/>
            <a:ext cx="1066800" cy="2159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096000" y="2578100"/>
            <a:ext cx="10877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Upper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19900" y="3733800"/>
            <a:ext cx="1117600" cy="177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794500" y="3162300"/>
            <a:ext cx="1394460" cy="764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48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00B0F0"/>
                </a:solidFill>
                <a:latin typeface="Arial"/>
                <a:cs typeface="Arial"/>
              </a:rPr>
              <a:t>Minor</a:t>
            </a:r>
            <a:r>
              <a:rPr dirty="0" sz="1400" spc="-55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00B0F0"/>
                </a:solidFill>
                <a:latin typeface="Arial"/>
                <a:cs typeface="Arial"/>
              </a:rPr>
              <a:t>Fissure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Middle</a:t>
            </a:r>
            <a:r>
              <a:rPr dirty="0" sz="1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549900" y="4229100"/>
            <a:ext cx="1066800" cy="177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524500" y="4152900"/>
            <a:ext cx="10877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Lower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58125" y="1714500"/>
            <a:ext cx="571500" cy="70866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 marL="41275">
              <a:lnSpc>
                <a:spcPts val="5180"/>
              </a:lnSpc>
            </a:pPr>
            <a:r>
              <a:rPr dirty="0" sz="4400">
                <a:solidFill>
                  <a:srgbClr val="463416"/>
                </a:solidFill>
                <a:latin typeface="Arial"/>
                <a:cs typeface="Arial"/>
              </a:rPr>
              <a:t>R</a:t>
            </a:r>
            <a:endParaRPr sz="4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71937" y="1714500"/>
            <a:ext cx="571500" cy="70866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5180"/>
              </a:lnSpc>
            </a:pPr>
            <a:r>
              <a:rPr dirty="0" sz="4400">
                <a:solidFill>
                  <a:srgbClr val="463416"/>
                </a:solidFill>
                <a:latin typeface="Arial"/>
                <a:cs typeface="Arial"/>
              </a:rPr>
              <a:t>L</a:t>
            </a:r>
            <a:endParaRPr sz="4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10300" y="5892800"/>
            <a:ext cx="14312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RIGHT</a:t>
            </a: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LUNG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38400" y="5867400"/>
            <a:ext cx="12788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LEFT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LUNG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700" y="3302000"/>
            <a:ext cx="876300" cy="20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95300" y="3225800"/>
            <a:ext cx="889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99"/>
                </a:solidFill>
                <a:latin typeface="Arial"/>
                <a:cs typeface="Arial"/>
              </a:rPr>
              <a:t>Fissures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08500" y="1346200"/>
            <a:ext cx="4025900" cy="5321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80062" y="2565400"/>
            <a:ext cx="1945005" cy="2447925"/>
          </a:xfrm>
          <a:custGeom>
            <a:avLst/>
            <a:gdLst/>
            <a:ahLst/>
            <a:cxnLst/>
            <a:rect l="l" t="t" r="r" b="b"/>
            <a:pathLst>
              <a:path w="1945004" h="2447925">
                <a:moveTo>
                  <a:pt x="0" y="0"/>
                </a:moveTo>
                <a:lnTo>
                  <a:pt x="1944685" y="2447920"/>
                </a:lnTo>
              </a:path>
            </a:pathLst>
          </a:custGeom>
          <a:ln w="9524">
            <a:solidFill>
              <a:srgbClr val="FF00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11862" y="3285807"/>
            <a:ext cx="1800225" cy="0"/>
          </a:xfrm>
          <a:custGeom>
            <a:avLst/>
            <a:gdLst/>
            <a:ahLst/>
            <a:cxnLst/>
            <a:rect l="l" t="t" r="r" b="b"/>
            <a:pathLst>
              <a:path w="1800225" h="0">
                <a:moveTo>
                  <a:pt x="0" y="0"/>
                </a:moveTo>
                <a:lnTo>
                  <a:pt x="1800225" y="0"/>
                </a:lnTo>
              </a:path>
            </a:pathLst>
          </a:custGeom>
          <a:ln w="9525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78496" y="2173527"/>
            <a:ext cx="2003425" cy="3098165"/>
          </a:xfrm>
          <a:custGeom>
            <a:avLst/>
            <a:gdLst/>
            <a:ahLst/>
            <a:cxnLst/>
            <a:rect l="l" t="t" r="r" b="b"/>
            <a:pathLst>
              <a:path w="2003425" h="3098165">
                <a:moveTo>
                  <a:pt x="2002918" y="3097755"/>
                </a:moveTo>
                <a:lnTo>
                  <a:pt x="1974001" y="3058849"/>
                </a:lnTo>
                <a:lnTo>
                  <a:pt x="1945119" y="3019865"/>
                </a:lnTo>
                <a:lnTo>
                  <a:pt x="1916275" y="2980808"/>
                </a:lnTo>
                <a:lnTo>
                  <a:pt x="1887474" y="2941684"/>
                </a:lnTo>
                <a:lnTo>
                  <a:pt x="1858720" y="2902499"/>
                </a:lnTo>
                <a:lnTo>
                  <a:pt x="1830019" y="2863258"/>
                </a:lnTo>
                <a:lnTo>
                  <a:pt x="1801375" y="2823966"/>
                </a:lnTo>
                <a:lnTo>
                  <a:pt x="1767229" y="2776987"/>
                </a:lnTo>
                <a:lnTo>
                  <a:pt x="1733219" y="2730021"/>
                </a:lnTo>
                <a:lnTo>
                  <a:pt x="1699351" y="2683074"/>
                </a:lnTo>
                <a:lnTo>
                  <a:pt x="1665626" y="2636150"/>
                </a:lnTo>
                <a:lnTo>
                  <a:pt x="1632048" y="2589256"/>
                </a:lnTo>
                <a:lnTo>
                  <a:pt x="1598621" y="2542396"/>
                </a:lnTo>
                <a:lnTo>
                  <a:pt x="1565348" y="2495577"/>
                </a:lnTo>
                <a:lnTo>
                  <a:pt x="1532233" y="2448803"/>
                </a:lnTo>
                <a:lnTo>
                  <a:pt x="1499278" y="2402080"/>
                </a:lnTo>
                <a:lnTo>
                  <a:pt x="1466489" y="2355413"/>
                </a:lnTo>
                <a:lnTo>
                  <a:pt x="1433867" y="2308808"/>
                </a:lnTo>
                <a:lnTo>
                  <a:pt x="1401417" y="2262271"/>
                </a:lnTo>
                <a:lnTo>
                  <a:pt x="1369142" y="2215806"/>
                </a:lnTo>
                <a:lnTo>
                  <a:pt x="1337046" y="2169420"/>
                </a:lnTo>
                <a:lnTo>
                  <a:pt x="1305131" y="2123117"/>
                </a:lnTo>
                <a:lnTo>
                  <a:pt x="1273402" y="2076904"/>
                </a:lnTo>
                <a:lnTo>
                  <a:pt x="1241862" y="2030785"/>
                </a:lnTo>
                <a:lnTo>
                  <a:pt x="1210514" y="1984765"/>
                </a:lnTo>
                <a:lnTo>
                  <a:pt x="1179362" y="1938852"/>
                </a:lnTo>
                <a:lnTo>
                  <a:pt x="1148409" y="1893049"/>
                </a:lnTo>
                <a:lnTo>
                  <a:pt x="1117659" y="1847362"/>
                </a:lnTo>
                <a:lnTo>
                  <a:pt x="1087115" y="1801797"/>
                </a:lnTo>
                <a:lnTo>
                  <a:pt x="1056781" y="1756359"/>
                </a:lnTo>
                <a:lnTo>
                  <a:pt x="1026659" y="1711054"/>
                </a:lnTo>
                <a:lnTo>
                  <a:pt x="996755" y="1665887"/>
                </a:lnTo>
                <a:lnTo>
                  <a:pt x="967071" y="1620863"/>
                </a:lnTo>
                <a:lnTo>
                  <a:pt x="937610" y="1575988"/>
                </a:lnTo>
                <a:lnTo>
                  <a:pt x="908376" y="1531268"/>
                </a:lnTo>
                <a:lnTo>
                  <a:pt x="879373" y="1486707"/>
                </a:lnTo>
                <a:lnTo>
                  <a:pt x="850604" y="1442311"/>
                </a:lnTo>
                <a:lnTo>
                  <a:pt x="822072" y="1398087"/>
                </a:lnTo>
                <a:lnTo>
                  <a:pt x="793781" y="1354038"/>
                </a:lnTo>
                <a:lnTo>
                  <a:pt x="765734" y="1310171"/>
                </a:lnTo>
                <a:lnTo>
                  <a:pt x="737936" y="1266491"/>
                </a:lnTo>
                <a:lnTo>
                  <a:pt x="710388" y="1223003"/>
                </a:lnTo>
                <a:lnTo>
                  <a:pt x="683095" y="1179713"/>
                </a:lnTo>
                <a:lnTo>
                  <a:pt x="656061" y="1136626"/>
                </a:lnTo>
                <a:lnTo>
                  <a:pt x="629289" y="1093749"/>
                </a:lnTo>
                <a:lnTo>
                  <a:pt x="602781" y="1051085"/>
                </a:lnTo>
                <a:lnTo>
                  <a:pt x="576542" y="1008641"/>
                </a:lnTo>
                <a:lnTo>
                  <a:pt x="550576" y="966422"/>
                </a:lnTo>
                <a:lnTo>
                  <a:pt x="524885" y="924433"/>
                </a:lnTo>
                <a:lnTo>
                  <a:pt x="499473" y="882681"/>
                </a:lnTo>
                <a:lnTo>
                  <a:pt x="474343" y="841170"/>
                </a:lnTo>
                <a:lnTo>
                  <a:pt x="449500" y="799905"/>
                </a:lnTo>
                <a:lnTo>
                  <a:pt x="424946" y="758893"/>
                </a:lnTo>
                <a:lnTo>
                  <a:pt x="400685" y="718139"/>
                </a:lnTo>
                <a:lnTo>
                  <a:pt x="376720" y="677647"/>
                </a:lnTo>
                <a:lnTo>
                  <a:pt x="353056" y="637425"/>
                </a:lnTo>
                <a:lnTo>
                  <a:pt x="329694" y="597476"/>
                </a:lnTo>
                <a:lnTo>
                  <a:pt x="306640" y="557806"/>
                </a:lnTo>
                <a:lnTo>
                  <a:pt x="283895" y="518422"/>
                </a:lnTo>
                <a:lnTo>
                  <a:pt x="261465" y="479328"/>
                </a:lnTo>
                <a:lnTo>
                  <a:pt x="239352" y="440530"/>
                </a:lnTo>
                <a:lnTo>
                  <a:pt x="217559" y="402033"/>
                </a:lnTo>
                <a:lnTo>
                  <a:pt x="196091" y="363842"/>
                </a:lnTo>
                <a:lnTo>
                  <a:pt x="174950" y="325964"/>
                </a:lnTo>
                <a:lnTo>
                  <a:pt x="154140" y="288403"/>
                </a:lnTo>
                <a:lnTo>
                  <a:pt x="133665" y="251165"/>
                </a:lnTo>
                <a:lnTo>
                  <a:pt x="113528" y="214256"/>
                </a:lnTo>
                <a:lnTo>
                  <a:pt x="93733" y="177680"/>
                </a:lnTo>
                <a:lnTo>
                  <a:pt x="74282" y="141443"/>
                </a:lnTo>
                <a:lnTo>
                  <a:pt x="55180" y="105552"/>
                </a:lnTo>
                <a:lnTo>
                  <a:pt x="36430" y="70010"/>
                </a:lnTo>
                <a:lnTo>
                  <a:pt x="18035" y="34824"/>
                </a:lnTo>
                <a:lnTo>
                  <a:pt x="0" y="0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57462" y="476250"/>
            <a:ext cx="3959225" cy="5032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57462" y="476250"/>
            <a:ext cx="3959225" cy="503555"/>
          </a:xfrm>
          <a:custGeom>
            <a:avLst/>
            <a:gdLst/>
            <a:ahLst/>
            <a:cxnLst/>
            <a:rect l="l" t="t" r="r" b="b"/>
            <a:pathLst>
              <a:path w="3959225" h="503555">
                <a:moveTo>
                  <a:pt x="83872" y="0"/>
                </a:moveTo>
                <a:lnTo>
                  <a:pt x="3875354" y="0"/>
                </a:lnTo>
                <a:lnTo>
                  <a:pt x="3907998" y="6591"/>
                </a:lnTo>
                <a:lnTo>
                  <a:pt x="3934658" y="24565"/>
                </a:lnTo>
                <a:lnTo>
                  <a:pt x="3952633" y="51225"/>
                </a:lnTo>
                <a:lnTo>
                  <a:pt x="3959225" y="83872"/>
                </a:lnTo>
                <a:lnTo>
                  <a:pt x="3959225" y="419364"/>
                </a:lnTo>
                <a:lnTo>
                  <a:pt x="3952633" y="452011"/>
                </a:lnTo>
                <a:lnTo>
                  <a:pt x="3934658" y="478671"/>
                </a:lnTo>
                <a:lnTo>
                  <a:pt x="3907998" y="496646"/>
                </a:lnTo>
                <a:lnTo>
                  <a:pt x="3875354" y="503237"/>
                </a:lnTo>
                <a:lnTo>
                  <a:pt x="83872" y="503237"/>
                </a:lnTo>
                <a:lnTo>
                  <a:pt x="51225" y="496646"/>
                </a:lnTo>
                <a:lnTo>
                  <a:pt x="24565" y="478671"/>
                </a:lnTo>
                <a:lnTo>
                  <a:pt x="6591" y="452011"/>
                </a:lnTo>
                <a:lnTo>
                  <a:pt x="0" y="419364"/>
                </a:lnTo>
                <a:lnTo>
                  <a:pt x="0" y="83872"/>
                </a:lnTo>
                <a:lnTo>
                  <a:pt x="6591" y="51225"/>
                </a:lnTo>
                <a:lnTo>
                  <a:pt x="24565" y="24565"/>
                </a:lnTo>
                <a:lnTo>
                  <a:pt x="51225" y="6591"/>
                </a:lnTo>
                <a:lnTo>
                  <a:pt x="83872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781300" y="558800"/>
            <a:ext cx="35204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Radiological </a:t>
            </a:r>
            <a:r>
              <a:rPr dirty="0" sz="1800" spc="-5">
                <a:solidFill>
                  <a:srgbClr val="FFFF66"/>
                </a:solidFill>
                <a:latin typeface="Arial"/>
                <a:cs typeface="Arial"/>
              </a:rPr>
              <a:t>Anatomy </a:t>
            </a: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of </a:t>
            </a:r>
            <a:r>
              <a:rPr dirty="0" sz="1800" spc="-5">
                <a:solidFill>
                  <a:srgbClr val="FFFF66"/>
                </a:solidFill>
                <a:latin typeface="Arial"/>
                <a:cs typeface="Arial"/>
              </a:rPr>
              <a:t>the</a:t>
            </a:r>
            <a:r>
              <a:rPr dirty="0" sz="1800" spc="-170">
                <a:solidFill>
                  <a:srgbClr val="FFFF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Chest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87900" y="1193800"/>
            <a:ext cx="3746500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0700" y="3302000"/>
            <a:ext cx="876300" cy="20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95300" y="3225800"/>
            <a:ext cx="889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99"/>
                </a:solidFill>
                <a:latin typeface="Arial"/>
                <a:cs typeface="Arial"/>
              </a:rPr>
              <a:t>Fissures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80062" y="2565400"/>
            <a:ext cx="2087880" cy="2303780"/>
          </a:xfrm>
          <a:custGeom>
            <a:avLst/>
            <a:gdLst/>
            <a:ahLst/>
            <a:cxnLst/>
            <a:rect l="l" t="t" r="r" b="b"/>
            <a:pathLst>
              <a:path w="2087879" h="2303779">
                <a:moveTo>
                  <a:pt x="0" y="0"/>
                </a:moveTo>
                <a:lnTo>
                  <a:pt x="2087557" y="2303457"/>
                </a:lnTo>
              </a:path>
            </a:pathLst>
          </a:custGeom>
          <a:ln w="9524">
            <a:solidFill>
              <a:srgbClr val="FF00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28066" y="2055805"/>
            <a:ext cx="2973070" cy="2250440"/>
          </a:xfrm>
          <a:custGeom>
            <a:avLst/>
            <a:gdLst/>
            <a:ahLst/>
            <a:cxnLst/>
            <a:rect l="l" t="t" r="r" b="b"/>
            <a:pathLst>
              <a:path w="2973070" h="2250440">
                <a:moveTo>
                  <a:pt x="2972694" y="2250127"/>
                </a:moveTo>
                <a:lnTo>
                  <a:pt x="2927539" y="2220392"/>
                </a:lnTo>
                <a:lnTo>
                  <a:pt x="2882377" y="2190546"/>
                </a:lnTo>
                <a:lnTo>
                  <a:pt x="2837214" y="2160592"/>
                </a:lnTo>
                <a:lnTo>
                  <a:pt x="2792057" y="2130531"/>
                </a:lnTo>
                <a:lnTo>
                  <a:pt x="2746913" y="2100368"/>
                </a:lnTo>
                <a:lnTo>
                  <a:pt x="2701788" y="2070104"/>
                </a:lnTo>
                <a:lnTo>
                  <a:pt x="2656689" y="2039743"/>
                </a:lnTo>
                <a:lnTo>
                  <a:pt x="2608566" y="2007236"/>
                </a:lnTo>
                <a:lnTo>
                  <a:pt x="2560575" y="1974695"/>
                </a:lnTo>
                <a:lnTo>
                  <a:pt x="2512723" y="1942123"/>
                </a:lnTo>
                <a:lnTo>
                  <a:pt x="2465014" y="1909525"/>
                </a:lnTo>
                <a:lnTo>
                  <a:pt x="2417453" y="1876904"/>
                </a:lnTo>
                <a:lnTo>
                  <a:pt x="2370045" y="1844264"/>
                </a:lnTo>
                <a:lnTo>
                  <a:pt x="2322797" y="1811609"/>
                </a:lnTo>
                <a:lnTo>
                  <a:pt x="2275712" y="1778943"/>
                </a:lnTo>
                <a:lnTo>
                  <a:pt x="2228796" y="1746270"/>
                </a:lnTo>
                <a:lnTo>
                  <a:pt x="2182053" y="1713594"/>
                </a:lnTo>
                <a:lnTo>
                  <a:pt x="2135490" y="1680919"/>
                </a:lnTo>
                <a:lnTo>
                  <a:pt x="2089111" y="1648249"/>
                </a:lnTo>
                <a:lnTo>
                  <a:pt x="2042922" y="1615587"/>
                </a:lnTo>
                <a:lnTo>
                  <a:pt x="1996927" y="1582938"/>
                </a:lnTo>
                <a:lnTo>
                  <a:pt x="1951131" y="1550305"/>
                </a:lnTo>
                <a:lnTo>
                  <a:pt x="1905540" y="1517693"/>
                </a:lnTo>
                <a:lnTo>
                  <a:pt x="1860159" y="1485105"/>
                </a:lnTo>
                <a:lnTo>
                  <a:pt x="1814992" y="1452546"/>
                </a:lnTo>
                <a:lnTo>
                  <a:pt x="1770046" y="1420019"/>
                </a:lnTo>
                <a:lnTo>
                  <a:pt x="1725325" y="1387528"/>
                </a:lnTo>
                <a:lnTo>
                  <a:pt x="1680834" y="1355077"/>
                </a:lnTo>
                <a:lnTo>
                  <a:pt x="1636578" y="1322670"/>
                </a:lnTo>
                <a:lnTo>
                  <a:pt x="1592563" y="1290311"/>
                </a:lnTo>
                <a:lnTo>
                  <a:pt x="1548793" y="1258004"/>
                </a:lnTo>
                <a:lnTo>
                  <a:pt x="1505274" y="1225753"/>
                </a:lnTo>
                <a:lnTo>
                  <a:pt x="1462011" y="1193561"/>
                </a:lnTo>
                <a:lnTo>
                  <a:pt x="1419009" y="1161433"/>
                </a:lnTo>
                <a:lnTo>
                  <a:pt x="1376273" y="1129373"/>
                </a:lnTo>
                <a:lnTo>
                  <a:pt x="1333808" y="1097385"/>
                </a:lnTo>
                <a:lnTo>
                  <a:pt x="1291620" y="1065471"/>
                </a:lnTo>
                <a:lnTo>
                  <a:pt x="1249712" y="1033638"/>
                </a:lnTo>
                <a:lnTo>
                  <a:pt x="1208092" y="1001887"/>
                </a:lnTo>
                <a:lnTo>
                  <a:pt x="1166763" y="970224"/>
                </a:lnTo>
                <a:lnTo>
                  <a:pt x="1125730" y="938652"/>
                </a:lnTo>
                <a:lnTo>
                  <a:pt x="1085000" y="907175"/>
                </a:lnTo>
                <a:lnTo>
                  <a:pt x="1044576" y="875797"/>
                </a:lnTo>
                <a:lnTo>
                  <a:pt x="1004465" y="844522"/>
                </a:lnTo>
                <a:lnTo>
                  <a:pt x="964671" y="813354"/>
                </a:lnTo>
                <a:lnTo>
                  <a:pt x="925199" y="782297"/>
                </a:lnTo>
                <a:lnTo>
                  <a:pt x="886055" y="751354"/>
                </a:lnTo>
                <a:lnTo>
                  <a:pt x="847243" y="720531"/>
                </a:lnTo>
                <a:lnTo>
                  <a:pt x="808769" y="689829"/>
                </a:lnTo>
                <a:lnTo>
                  <a:pt x="770638" y="659255"/>
                </a:lnTo>
                <a:lnTo>
                  <a:pt x="732854" y="628811"/>
                </a:lnTo>
                <a:lnTo>
                  <a:pt x="695424" y="598501"/>
                </a:lnTo>
                <a:lnTo>
                  <a:pt x="658352" y="568329"/>
                </a:lnTo>
                <a:lnTo>
                  <a:pt x="621643" y="538300"/>
                </a:lnTo>
                <a:lnTo>
                  <a:pt x="585302" y="508417"/>
                </a:lnTo>
                <a:lnTo>
                  <a:pt x="549335" y="478684"/>
                </a:lnTo>
                <a:lnTo>
                  <a:pt x="513747" y="449105"/>
                </a:lnTo>
                <a:lnTo>
                  <a:pt x="478542" y="419685"/>
                </a:lnTo>
                <a:lnTo>
                  <a:pt x="443726" y="390426"/>
                </a:lnTo>
                <a:lnTo>
                  <a:pt x="409305" y="361332"/>
                </a:lnTo>
                <a:lnTo>
                  <a:pt x="375282" y="332409"/>
                </a:lnTo>
                <a:lnTo>
                  <a:pt x="341663" y="303659"/>
                </a:lnTo>
                <a:lnTo>
                  <a:pt x="308454" y="275087"/>
                </a:lnTo>
                <a:lnTo>
                  <a:pt x="275659" y="246697"/>
                </a:lnTo>
                <a:lnTo>
                  <a:pt x="243284" y="218492"/>
                </a:lnTo>
                <a:lnTo>
                  <a:pt x="211333" y="190476"/>
                </a:lnTo>
                <a:lnTo>
                  <a:pt x="179812" y="162654"/>
                </a:lnTo>
                <a:lnTo>
                  <a:pt x="148727" y="135029"/>
                </a:lnTo>
                <a:lnTo>
                  <a:pt x="118081" y="107605"/>
                </a:lnTo>
                <a:lnTo>
                  <a:pt x="87880" y="80386"/>
                </a:lnTo>
                <a:lnTo>
                  <a:pt x="58129" y="53376"/>
                </a:lnTo>
                <a:lnTo>
                  <a:pt x="28834" y="26579"/>
                </a:lnTo>
                <a:lnTo>
                  <a:pt x="0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76879" y="2984714"/>
            <a:ext cx="1616710" cy="241935"/>
          </a:xfrm>
          <a:custGeom>
            <a:avLst/>
            <a:gdLst/>
            <a:ahLst/>
            <a:cxnLst/>
            <a:rect l="l" t="t" r="r" b="b"/>
            <a:pathLst>
              <a:path w="1616709" h="241935">
                <a:moveTo>
                  <a:pt x="1616627" y="219000"/>
                </a:moveTo>
                <a:lnTo>
                  <a:pt x="1570371" y="194040"/>
                </a:lnTo>
                <a:lnTo>
                  <a:pt x="1523656" y="170593"/>
                </a:lnTo>
                <a:lnTo>
                  <a:pt x="1476524" y="148658"/>
                </a:lnTo>
                <a:lnTo>
                  <a:pt x="1429016" y="128234"/>
                </a:lnTo>
                <a:lnTo>
                  <a:pt x="1381176" y="109322"/>
                </a:lnTo>
                <a:lnTo>
                  <a:pt x="1333045" y="91919"/>
                </a:lnTo>
                <a:lnTo>
                  <a:pt x="1284665" y="76026"/>
                </a:lnTo>
                <a:lnTo>
                  <a:pt x="1236079" y="61643"/>
                </a:lnTo>
                <a:lnTo>
                  <a:pt x="1187328" y="48767"/>
                </a:lnTo>
                <a:lnTo>
                  <a:pt x="1138455" y="37400"/>
                </a:lnTo>
                <a:lnTo>
                  <a:pt x="1089501" y="27540"/>
                </a:lnTo>
                <a:lnTo>
                  <a:pt x="1040509" y="19186"/>
                </a:lnTo>
                <a:lnTo>
                  <a:pt x="991521" y="12339"/>
                </a:lnTo>
                <a:lnTo>
                  <a:pt x="942579" y="6997"/>
                </a:lnTo>
                <a:lnTo>
                  <a:pt x="893725" y="3161"/>
                </a:lnTo>
                <a:lnTo>
                  <a:pt x="845002" y="828"/>
                </a:lnTo>
                <a:lnTo>
                  <a:pt x="796451" y="0"/>
                </a:lnTo>
                <a:lnTo>
                  <a:pt x="748114" y="674"/>
                </a:lnTo>
                <a:lnTo>
                  <a:pt x="700034" y="2851"/>
                </a:lnTo>
                <a:lnTo>
                  <a:pt x="652252" y="6530"/>
                </a:lnTo>
                <a:lnTo>
                  <a:pt x="604811" y="11711"/>
                </a:lnTo>
                <a:lnTo>
                  <a:pt x="557753" y="18392"/>
                </a:lnTo>
                <a:lnTo>
                  <a:pt x="511120" y="26573"/>
                </a:lnTo>
                <a:lnTo>
                  <a:pt x="464954" y="36255"/>
                </a:lnTo>
                <a:lnTo>
                  <a:pt x="419298" y="47435"/>
                </a:lnTo>
                <a:lnTo>
                  <a:pt x="374192" y="60113"/>
                </a:lnTo>
                <a:lnTo>
                  <a:pt x="329680" y="74290"/>
                </a:lnTo>
                <a:lnTo>
                  <a:pt x="285804" y="89964"/>
                </a:lnTo>
                <a:lnTo>
                  <a:pt x="242605" y="107134"/>
                </a:lnTo>
                <a:lnTo>
                  <a:pt x="200126" y="125801"/>
                </a:lnTo>
                <a:lnTo>
                  <a:pt x="158408" y="145963"/>
                </a:lnTo>
                <a:lnTo>
                  <a:pt x="117495" y="167620"/>
                </a:lnTo>
                <a:lnTo>
                  <a:pt x="77428" y="190771"/>
                </a:lnTo>
                <a:lnTo>
                  <a:pt x="38248" y="215416"/>
                </a:lnTo>
                <a:lnTo>
                  <a:pt x="0" y="241554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844800" y="495300"/>
            <a:ext cx="35204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Radiological </a:t>
            </a:r>
            <a:r>
              <a:rPr dirty="0" sz="1800" spc="-5">
                <a:solidFill>
                  <a:srgbClr val="FFFF66"/>
                </a:solidFill>
                <a:latin typeface="Arial"/>
                <a:cs typeface="Arial"/>
              </a:rPr>
              <a:t>Anatomy </a:t>
            </a: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of </a:t>
            </a:r>
            <a:r>
              <a:rPr dirty="0" sz="1800" spc="-5">
                <a:solidFill>
                  <a:srgbClr val="FFFF66"/>
                </a:solidFill>
                <a:latin typeface="Arial"/>
                <a:cs typeface="Arial"/>
              </a:rPr>
              <a:t>the</a:t>
            </a:r>
            <a:r>
              <a:rPr dirty="0" sz="1800" spc="-170">
                <a:solidFill>
                  <a:srgbClr val="FFFF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Chest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1500" y="0"/>
            <a:ext cx="6426200" cy="671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20191" y="3051626"/>
            <a:ext cx="1715770" cy="331470"/>
          </a:xfrm>
          <a:custGeom>
            <a:avLst/>
            <a:gdLst/>
            <a:ahLst/>
            <a:cxnLst/>
            <a:rect l="l" t="t" r="r" b="b"/>
            <a:pathLst>
              <a:path w="1715770" h="331470">
                <a:moveTo>
                  <a:pt x="0" y="330873"/>
                </a:moveTo>
                <a:lnTo>
                  <a:pt x="35164" y="265119"/>
                </a:lnTo>
                <a:lnTo>
                  <a:pt x="78819" y="206277"/>
                </a:lnTo>
                <a:lnTo>
                  <a:pt x="125178" y="159206"/>
                </a:lnTo>
                <a:lnTo>
                  <a:pt x="177782" y="118235"/>
                </a:lnTo>
                <a:lnTo>
                  <a:pt x="236445" y="83355"/>
                </a:lnTo>
                <a:lnTo>
                  <a:pt x="300976" y="54558"/>
                </a:lnTo>
                <a:lnTo>
                  <a:pt x="371189" y="31834"/>
                </a:lnTo>
                <a:lnTo>
                  <a:pt x="408367" y="22746"/>
                </a:lnTo>
                <a:lnTo>
                  <a:pt x="446894" y="15174"/>
                </a:lnTo>
                <a:lnTo>
                  <a:pt x="486748" y="9116"/>
                </a:lnTo>
                <a:lnTo>
                  <a:pt x="527903" y="4570"/>
                </a:lnTo>
                <a:lnTo>
                  <a:pt x="570338" y="1537"/>
                </a:lnTo>
                <a:lnTo>
                  <a:pt x="614028" y="13"/>
                </a:lnTo>
                <a:lnTo>
                  <a:pt x="658950" y="0"/>
                </a:lnTo>
                <a:lnTo>
                  <a:pt x="705080" y="1494"/>
                </a:lnTo>
                <a:lnTo>
                  <a:pt x="752395" y="4496"/>
                </a:lnTo>
                <a:lnTo>
                  <a:pt x="800871" y="9004"/>
                </a:lnTo>
                <a:lnTo>
                  <a:pt x="850484" y="15017"/>
                </a:lnTo>
                <a:lnTo>
                  <a:pt x="901212" y="22533"/>
                </a:lnTo>
                <a:lnTo>
                  <a:pt x="953030" y="31553"/>
                </a:lnTo>
                <a:lnTo>
                  <a:pt x="1005915" y="42074"/>
                </a:lnTo>
                <a:lnTo>
                  <a:pt x="1059843" y="54096"/>
                </a:lnTo>
                <a:lnTo>
                  <a:pt x="1114791" y="67617"/>
                </a:lnTo>
                <a:lnTo>
                  <a:pt x="1170735" y="82637"/>
                </a:lnTo>
                <a:lnTo>
                  <a:pt x="1227652" y="99154"/>
                </a:lnTo>
                <a:lnTo>
                  <a:pt x="1285518" y="117166"/>
                </a:lnTo>
                <a:lnTo>
                  <a:pt x="1344309" y="136674"/>
                </a:lnTo>
                <a:lnTo>
                  <a:pt x="1404003" y="157676"/>
                </a:lnTo>
                <a:lnTo>
                  <a:pt x="1464574" y="180170"/>
                </a:lnTo>
                <a:lnTo>
                  <a:pt x="1526001" y="204157"/>
                </a:lnTo>
                <a:lnTo>
                  <a:pt x="1588259" y="229633"/>
                </a:lnTo>
                <a:lnTo>
                  <a:pt x="1651325" y="256599"/>
                </a:lnTo>
                <a:lnTo>
                  <a:pt x="1715176" y="285054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3100" y="571500"/>
            <a:ext cx="27559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2300" y="419100"/>
            <a:ext cx="282067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FISSURES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457200" y="1625600"/>
            <a:ext cx="4038600" cy="444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40300" y="1600200"/>
            <a:ext cx="3467100" cy="449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4900" y="571500"/>
            <a:ext cx="18923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94100" y="419100"/>
            <a:ext cx="19507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LUN</a:t>
            </a:r>
            <a:r>
              <a:rPr dirty="0" sz="4400" spc="-5"/>
              <a:t>G</a:t>
            </a:r>
            <a:r>
              <a:rPr dirty="0" sz="4400"/>
              <a:t>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540000" y="1600200"/>
            <a:ext cx="4076700" cy="449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40000" y="6121400"/>
            <a:ext cx="4673600" cy="590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203700" y="6184900"/>
            <a:ext cx="13347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Pleural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lining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38800" y="5459491"/>
            <a:ext cx="339725" cy="713105"/>
          </a:xfrm>
          <a:custGeom>
            <a:avLst/>
            <a:gdLst/>
            <a:ahLst/>
            <a:cxnLst/>
            <a:rect l="l" t="t" r="r" b="b"/>
            <a:pathLst>
              <a:path w="339725" h="713104">
                <a:moveTo>
                  <a:pt x="0" y="712708"/>
                </a:moveTo>
                <a:lnTo>
                  <a:pt x="331195" y="17199"/>
                </a:lnTo>
                <a:lnTo>
                  <a:pt x="339385" y="0"/>
                </a:lnTo>
              </a:path>
            </a:pathLst>
          </a:custGeom>
          <a:ln w="38099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43261" y="5372100"/>
            <a:ext cx="193238" cy="226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890885" y="4637266"/>
            <a:ext cx="1681480" cy="1535430"/>
          </a:xfrm>
          <a:custGeom>
            <a:avLst/>
            <a:gdLst/>
            <a:ahLst/>
            <a:cxnLst/>
            <a:rect l="l" t="t" r="r" b="b"/>
            <a:pathLst>
              <a:path w="1681479" h="1535429">
                <a:moveTo>
                  <a:pt x="1681114" y="1534933"/>
                </a:moveTo>
                <a:lnTo>
                  <a:pt x="14068" y="12844"/>
                </a:ln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819400" y="4572000"/>
            <a:ext cx="215386" cy="2089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83511" y="4505338"/>
            <a:ext cx="793750" cy="1514475"/>
          </a:xfrm>
          <a:custGeom>
            <a:avLst/>
            <a:gdLst/>
            <a:ahLst/>
            <a:cxnLst/>
            <a:rect l="l" t="t" r="r" b="b"/>
            <a:pathLst>
              <a:path w="793750" h="1514475">
                <a:moveTo>
                  <a:pt x="793288" y="1514461"/>
                </a:moveTo>
                <a:lnTo>
                  <a:pt x="8839" y="16875"/>
                </a:ln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29583" y="4419600"/>
            <a:ext cx="190618" cy="226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3100" y="571500"/>
            <a:ext cx="27559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2300" y="419100"/>
            <a:ext cx="282067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FISSURES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304800" y="1600200"/>
            <a:ext cx="4038600" cy="445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95800" y="1676400"/>
            <a:ext cx="4419600" cy="426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00200" y="4044205"/>
            <a:ext cx="3523615" cy="147320"/>
          </a:xfrm>
          <a:custGeom>
            <a:avLst/>
            <a:gdLst/>
            <a:ahLst/>
            <a:cxnLst/>
            <a:rect l="l" t="t" r="r" b="b"/>
            <a:pathLst>
              <a:path w="3523615" h="147320">
                <a:moveTo>
                  <a:pt x="0" y="146794"/>
                </a:moveTo>
                <a:lnTo>
                  <a:pt x="3494509" y="1189"/>
                </a:lnTo>
                <a:lnTo>
                  <a:pt x="3523059" y="0"/>
                </a:lnTo>
              </a:path>
            </a:pathLst>
          </a:custGeom>
          <a:ln w="57149">
            <a:solidFill>
              <a:srgbClr val="FF33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58081" y="3902102"/>
            <a:ext cx="299720" cy="294640"/>
          </a:xfrm>
          <a:custGeom>
            <a:avLst/>
            <a:gdLst/>
            <a:ahLst/>
            <a:cxnLst/>
            <a:rect l="l" t="t" r="r" b="b"/>
            <a:pathLst>
              <a:path w="299720" h="294639">
                <a:moveTo>
                  <a:pt x="35511" y="0"/>
                </a:moveTo>
                <a:lnTo>
                  <a:pt x="23008" y="1350"/>
                </a:lnTo>
                <a:lnTo>
                  <a:pt x="11922" y="7292"/>
                </a:lnTo>
                <a:lnTo>
                  <a:pt x="3681" y="17384"/>
                </a:lnTo>
                <a:lnTo>
                  <a:pt x="0" y="29883"/>
                </a:lnTo>
                <a:lnTo>
                  <a:pt x="1350" y="42389"/>
                </a:lnTo>
                <a:lnTo>
                  <a:pt x="7292" y="53472"/>
                </a:lnTo>
                <a:lnTo>
                  <a:pt x="17384" y="61707"/>
                </a:lnTo>
                <a:lnTo>
                  <a:pt x="169403" y="141933"/>
                </a:lnTo>
                <a:lnTo>
                  <a:pt x="24585" y="234516"/>
                </a:lnTo>
                <a:lnTo>
                  <a:pt x="15215" y="243564"/>
                </a:lnTo>
                <a:lnTo>
                  <a:pt x="10218" y="255106"/>
                </a:lnTo>
                <a:lnTo>
                  <a:pt x="9911" y="267681"/>
                </a:lnTo>
                <a:lnTo>
                  <a:pt x="14615" y="279829"/>
                </a:lnTo>
                <a:lnTo>
                  <a:pt x="23669" y="289199"/>
                </a:lnTo>
                <a:lnTo>
                  <a:pt x="35210" y="294196"/>
                </a:lnTo>
                <a:lnTo>
                  <a:pt x="47782" y="294503"/>
                </a:lnTo>
                <a:lnTo>
                  <a:pt x="59929" y="289799"/>
                </a:lnTo>
                <a:lnTo>
                  <a:pt x="299718" y="136497"/>
                </a:lnTo>
                <a:lnTo>
                  <a:pt x="48004" y="3681"/>
                </a:lnTo>
                <a:lnTo>
                  <a:pt x="35511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95400" y="5034969"/>
            <a:ext cx="3592829" cy="146685"/>
          </a:xfrm>
          <a:custGeom>
            <a:avLst/>
            <a:gdLst/>
            <a:ahLst/>
            <a:cxnLst/>
            <a:rect l="l" t="t" r="r" b="b"/>
            <a:pathLst>
              <a:path w="3592829" h="146685">
                <a:moveTo>
                  <a:pt x="0" y="146630"/>
                </a:moveTo>
                <a:lnTo>
                  <a:pt x="3554373" y="1553"/>
                </a:lnTo>
                <a:lnTo>
                  <a:pt x="3592442" y="0"/>
                </a:lnTo>
              </a:path>
            </a:pathLst>
          </a:custGeom>
          <a:ln w="76199">
            <a:solidFill>
              <a:srgbClr val="66FF33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40398" y="4789738"/>
            <a:ext cx="389255" cy="507365"/>
          </a:xfrm>
          <a:custGeom>
            <a:avLst/>
            <a:gdLst/>
            <a:ahLst/>
            <a:cxnLst/>
            <a:rect l="l" t="t" r="r" b="b"/>
            <a:pathLst>
              <a:path w="389254" h="507364">
                <a:moveTo>
                  <a:pt x="34977" y="0"/>
                </a:moveTo>
                <a:lnTo>
                  <a:pt x="19755" y="5618"/>
                </a:lnTo>
                <a:lnTo>
                  <a:pt x="7432" y="17046"/>
                </a:lnTo>
                <a:lnTo>
                  <a:pt x="501" y="32362"/>
                </a:lnTo>
                <a:lnTo>
                  <a:pt x="0" y="48583"/>
                </a:lnTo>
                <a:lnTo>
                  <a:pt x="5618" y="63809"/>
                </a:lnTo>
                <a:lnTo>
                  <a:pt x="17046" y="76139"/>
                </a:lnTo>
                <a:lnTo>
                  <a:pt x="251666" y="245062"/>
                </a:lnTo>
                <a:lnTo>
                  <a:pt x="31600" y="432539"/>
                </a:lnTo>
                <a:lnTo>
                  <a:pt x="21210" y="445759"/>
                </a:lnTo>
                <a:lnTo>
                  <a:pt x="16849" y="461392"/>
                </a:lnTo>
                <a:lnTo>
                  <a:pt x="18670" y="477518"/>
                </a:lnTo>
                <a:lnTo>
                  <a:pt x="26825" y="492217"/>
                </a:lnTo>
                <a:lnTo>
                  <a:pt x="40043" y="502601"/>
                </a:lnTo>
                <a:lnTo>
                  <a:pt x="55673" y="506963"/>
                </a:lnTo>
                <a:lnTo>
                  <a:pt x="71799" y="505145"/>
                </a:lnTo>
                <a:lnTo>
                  <a:pt x="86502" y="496992"/>
                </a:lnTo>
                <a:lnTo>
                  <a:pt x="388800" y="239461"/>
                </a:lnTo>
                <a:lnTo>
                  <a:pt x="66513" y="7432"/>
                </a:lnTo>
                <a:lnTo>
                  <a:pt x="51197" y="501"/>
                </a:lnTo>
                <a:lnTo>
                  <a:pt x="34977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914900" y="3467100"/>
            <a:ext cx="17881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3300"/>
                </a:solidFill>
                <a:latin typeface="Arial"/>
                <a:cs typeface="Arial"/>
              </a:rPr>
              <a:t>Encysted effusion </a:t>
            </a:r>
            <a:r>
              <a:rPr dirty="0" sz="1000">
                <a:solidFill>
                  <a:srgbClr val="FF3300"/>
                </a:solidFill>
                <a:latin typeface="Arial"/>
                <a:cs typeface="Arial"/>
              </a:rPr>
              <a:t>of </a:t>
            </a:r>
            <a:r>
              <a:rPr dirty="0" sz="1000" spc="-5">
                <a:solidFill>
                  <a:srgbClr val="FF3300"/>
                </a:solidFill>
                <a:latin typeface="Arial"/>
                <a:cs typeface="Arial"/>
              </a:rPr>
              <a:t>the fissure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65700" y="4381500"/>
            <a:ext cx="1168400" cy="143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 rot="3060000">
            <a:off x="4667224" y="5028202"/>
            <a:ext cx="1767962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>
                <a:solidFill>
                  <a:srgbClr val="66FF33"/>
                </a:solidFill>
                <a:latin typeface="Arial"/>
                <a:cs typeface="Arial"/>
              </a:rPr>
              <a:t>E</a:t>
            </a:r>
            <a:r>
              <a:rPr dirty="0" sz="1000" spc="-5">
                <a:solidFill>
                  <a:srgbClr val="66FF33"/>
                </a:solidFill>
                <a:latin typeface="Arial"/>
                <a:cs typeface="Arial"/>
              </a:rPr>
              <a:t>n</a:t>
            </a:r>
            <a:r>
              <a:rPr dirty="0" sz="1000">
                <a:solidFill>
                  <a:srgbClr val="66FF33"/>
                </a:solidFill>
                <a:latin typeface="Arial"/>
                <a:cs typeface="Arial"/>
              </a:rPr>
              <a:t>cys</a:t>
            </a:r>
            <a:r>
              <a:rPr dirty="0" sz="1000" spc="-5">
                <a:solidFill>
                  <a:srgbClr val="66FF33"/>
                </a:solidFill>
                <a:latin typeface="Arial"/>
                <a:cs typeface="Arial"/>
              </a:rPr>
              <a:t>te</a:t>
            </a:r>
            <a:r>
              <a:rPr dirty="0" sz="1000">
                <a:solidFill>
                  <a:srgbClr val="66FF33"/>
                </a:solidFill>
                <a:latin typeface="Arial"/>
                <a:cs typeface="Arial"/>
              </a:rPr>
              <a:t>d</a:t>
            </a:r>
            <a:r>
              <a:rPr dirty="0" sz="1000" spc="-5">
                <a:solidFill>
                  <a:srgbClr val="66FF33"/>
                </a:solidFill>
                <a:latin typeface="Arial"/>
                <a:cs typeface="Arial"/>
              </a:rPr>
              <a:t> e</a:t>
            </a:r>
            <a:r>
              <a:rPr dirty="0" sz="1000" spc="-20">
                <a:solidFill>
                  <a:srgbClr val="66FF33"/>
                </a:solidFill>
                <a:latin typeface="Arial"/>
                <a:cs typeface="Arial"/>
              </a:rPr>
              <a:t>f</a:t>
            </a:r>
            <a:r>
              <a:rPr dirty="0" sz="1000" spc="-5">
                <a:solidFill>
                  <a:srgbClr val="66FF33"/>
                </a:solidFill>
                <a:latin typeface="Arial"/>
                <a:cs typeface="Arial"/>
              </a:rPr>
              <a:t>fu</a:t>
            </a:r>
            <a:r>
              <a:rPr dirty="0" sz="1000">
                <a:solidFill>
                  <a:srgbClr val="66FF33"/>
                </a:solidFill>
                <a:latin typeface="Arial"/>
                <a:cs typeface="Arial"/>
              </a:rPr>
              <a:t>s</a:t>
            </a:r>
            <a:r>
              <a:rPr dirty="0" sz="1000" spc="-5">
                <a:solidFill>
                  <a:srgbClr val="66FF33"/>
                </a:solidFill>
                <a:latin typeface="Arial"/>
                <a:cs typeface="Arial"/>
              </a:rPr>
              <a:t>io</a:t>
            </a:r>
            <a:r>
              <a:rPr dirty="0" sz="1000">
                <a:solidFill>
                  <a:srgbClr val="66FF33"/>
                </a:solidFill>
                <a:latin typeface="Arial"/>
                <a:cs typeface="Arial"/>
              </a:rPr>
              <a:t>n</a:t>
            </a:r>
            <a:r>
              <a:rPr dirty="0" sz="1000" spc="-5">
                <a:solidFill>
                  <a:srgbClr val="66FF33"/>
                </a:solidFill>
                <a:latin typeface="Arial"/>
                <a:cs typeface="Arial"/>
              </a:rPr>
              <a:t> o</a:t>
            </a:r>
            <a:r>
              <a:rPr dirty="0" sz="1000">
                <a:solidFill>
                  <a:srgbClr val="66FF33"/>
                </a:solidFill>
                <a:latin typeface="Arial"/>
                <a:cs typeface="Arial"/>
              </a:rPr>
              <a:t>f</a:t>
            </a:r>
            <a:r>
              <a:rPr dirty="0" sz="1000" spc="-5">
                <a:solidFill>
                  <a:srgbClr val="66FF33"/>
                </a:solidFill>
                <a:latin typeface="Arial"/>
                <a:cs typeface="Arial"/>
              </a:rPr>
              <a:t> th</a:t>
            </a:r>
            <a:r>
              <a:rPr dirty="0" sz="1000">
                <a:solidFill>
                  <a:srgbClr val="66FF33"/>
                </a:solidFill>
                <a:latin typeface="Arial"/>
                <a:cs typeface="Arial"/>
              </a:rPr>
              <a:t>e</a:t>
            </a:r>
            <a:r>
              <a:rPr dirty="0" sz="1000" spc="-5">
                <a:solidFill>
                  <a:srgbClr val="66FF33"/>
                </a:solidFill>
                <a:latin typeface="Arial"/>
                <a:cs typeface="Arial"/>
              </a:rPr>
              <a:t> fi</a:t>
            </a:r>
            <a:r>
              <a:rPr dirty="0" sz="1000">
                <a:solidFill>
                  <a:srgbClr val="66FF33"/>
                </a:solidFill>
                <a:latin typeface="Arial"/>
                <a:cs typeface="Arial"/>
              </a:rPr>
              <a:t>ss</a:t>
            </a:r>
            <a:r>
              <a:rPr dirty="0" sz="1000" spc="-5">
                <a:solidFill>
                  <a:srgbClr val="66FF33"/>
                </a:solidFill>
                <a:latin typeface="Arial"/>
                <a:cs typeface="Arial"/>
              </a:rPr>
              <a:t>u</a:t>
            </a:r>
            <a:r>
              <a:rPr dirty="0" sz="1000">
                <a:solidFill>
                  <a:srgbClr val="66FF33"/>
                </a:solidFill>
                <a:latin typeface="Arial"/>
                <a:cs typeface="Arial"/>
              </a:rPr>
              <a:t>re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355600"/>
            <a:ext cx="6134100" cy="46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55700" y="889000"/>
            <a:ext cx="31877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57700" y="889000"/>
            <a:ext cx="558800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43500" y="889000"/>
            <a:ext cx="2857500" cy="38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7180" rIns="0" bIns="0" rtlCol="0" vert="horz">
            <a:spAutoFit/>
          </a:bodyPr>
          <a:lstStyle/>
          <a:p>
            <a:pPr marL="984885" marR="5080" indent="342900">
              <a:lnSpc>
                <a:spcPts val="4200"/>
              </a:lnSpc>
              <a:spcBef>
                <a:spcPts val="420"/>
              </a:spcBef>
            </a:pPr>
            <a:r>
              <a:rPr dirty="0" spc="5" b="1">
                <a:solidFill>
                  <a:srgbClr val="66FF33"/>
                </a:solidFill>
                <a:latin typeface="Arial"/>
                <a:cs typeface="Arial"/>
              </a:rPr>
              <a:t>Fissures outlines </a:t>
            </a:r>
            <a:r>
              <a:rPr dirty="0" spc="10" b="1">
                <a:solidFill>
                  <a:srgbClr val="66FF33"/>
                </a:solidFill>
                <a:latin typeface="Arial"/>
                <a:cs typeface="Arial"/>
              </a:rPr>
              <a:t>segments  </a:t>
            </a:r>
            <a:r>
              <a:rPr dirty="0" spc="-35" b="1">
                <a:solidFill>
                  <a:srgbClr val="66FF33"/>
                </a:solidFill>
                <a:latin typeface="Arial"/>
                <a:cs typeface="Arial"/>
              </a:rPr>
              <a:t>ATELECTASIS </a:t>
            </a:r>
            <a:r>
              <a:rPr dirty="0" spc="10"/>
              <a:t>Vs</a:t>
            </a:r>
            <a:r>
              <a:rPr dirty="0" spc="5"/>
              <a:t> </a:t>
            </a:r>
            <a:r>
              <a:rPr dirty="0" spc="10" b="1" i="1">
                <a:latin typeface="Arial"/>
                <a:cs typeface="Arial"/>
              </a:rPr>
              <a:t>PNEUMONIA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981200"/>
            <a:ext cx="4343400" cy="355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48200" y="2057400"/>
            <a:ext cx="4038600" cy="3581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08500" y="1346200"/>
            <a:ext cx="4025900" cy="5321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80062" y="2565400"/>
            <a:ext cx="2063750" cy="2292350"/>
          </a:xfrm>
          <a:custGeom>
            <a:avLst/>
            <a:gdLst/>
            <a:ahLst/>
            <a:cxnLst/>
            <a:rect l="l" t="t" r="r" b="b"/>
            <a:pathLst>
              <a:path w="2063750" h="2292350">
                <a:moveTo>
                  <a:pt x="0" y="0"/>
                </a:moveTo>
                <a:lnTo>
                  <a:pt x="2063745" y="2292347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286500" y="3430270"/>
            <a:ext cx="1571625" cy="0"/>
          </a:xfrm>
          <a:custGeom>
            <a:avLst/>
            <a:gdLst/>
            <a:ahLst/>
            <a:cxnLst/>
            <a:rect l="l" t="t" r="r" b="b"/>
            <a:pathLst>
              <a:path w="1571625" h="0">
                <a:moveTo>
                  <a:pt x="0" y="0"/>
                </a:moveTo>
                <a:lnTo>
                  <a:pt x="1571625" y="0"/>
                </a:lnTo>
              </a:path>
            </a:pathLst>
          </a:custGeom>
          <a:ln w="9525">
            <a:solidFill>
              <a:srgbClr val="00B0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55700" y="101600"/>
            <a:ext cx="5435600" cy="36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17600" y="0"/>
            <a:ext cx="546227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66FF33"/>
                </a:solidFill>
                <a:latin typeface="Arial"/>
                <a:cs typeface="Arial"/>
              </a:rPr>
              <a:t>Radiological </a:t>
            </a:r>
            <a:r>
              <a:rPr dirty="0" sz="2800" spc="-5">
                <a:solidFill>
                  <a:srgbClr val="66FF33"/>
                </a:solidFill>
                <a:latin typeface="Arial"/>
                <a:cs typeface="Arial"/>
              </a:rPr>
              <a:t>Anatomy </a:t>
            </a:r>
            <a:r>
              <a:rPr dirty="0" sz="2800">
                <a:solidFill>
                  <a:srgbClr val="66FF33"/>
                </a:solidFill>
                <a:latin typeface="Arial"/>
                <a:cs typeface="Arial"/>
              </a:rPr>
              <a:t>of </a:t>
            </a:r>
            <a:r>
              <a:rPr dirty="0" sz="2800" spc="-5">
                <a:solidFill>
                  <a:srgbClr val="66FF33"/>
                </a:solidFill>
                <a:latin typeface="Arial"/>
                <a:cs typeface="Arial"/>
              </a:rPr>
              <a:t>the</a:t>
            </a:r>
            <a:r>
              <a:rPr dirty="0" sz="2800" spc="-225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66FF33"/>
                </a:solidFill>
                <a:latin typeface="Arial"/>
                <a:cs typeface="Arial"/>
              </a:rPr>
              <a:t>Chest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7700" y="1358900"/>
            <a:ext cx="4025900" cy="532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95471" y="2116377"/>
            <a:ext cx="2003425" cy="3098165"/>
          </a:xfrm>
          <a:custGeom>
            <a:avLst/>
            <a:gdLst/>
            <a:ahLst/>
            <a:cxnLst/>
            <a:rect l="l" t="t" r="r" b="b"/>
            <a:pathLst>
              <a:path w="2003425" h="3098165">
                <a:moveTo>
                  <a:pt x="2002918" y="3097755"/>
                </a:moveTo>
                <a:lnTo>
                  <a:pt x="1974001" y="3058849"/>
                </a:lnTo>
                <a:lnTo>
                  <a:pt x="1945119" y="3019865"/>
                </a:lnTo>
                <a:lnTo>
                  <a:pt x="1916275" y="2980808"/>
                </a:lnTo>
                <a:lnTo>
                  <a:pt x="1887474" y="2941684"/>
                </a:lnTo>
                <a:lnTo>
                  <a:pt x="1858720" y="2902499"/>
                </a:lnTo>
                <a:lnTo>
                  <a:pt x="1830019" y="2863258"/>
                </a:lnTo>
                <a:lnTo>
                  <a:pt x="1801375" y="2823966"/>
                </a:lnTo>
                <a:lnTo>
                  <a:pt x="1767229" y="2776987"/>
                </a:lnTo>
                <a:lnTo>
                  <a:pt x="1733219" y="2730021"/>
                </a:lnTo>
                <a:lnTo>
                  <a:pt x="1699351" y="2683074"/>
                </a:lnTo>
                <a:lnTo>
                  <a:pt x="1665626" y="2636150"/>
                </a:lnTo>
                <a:lnTo>
                  <a:pt x="1632048" y="2589256"/>
                </a:lnTo>
                <a:lnTo>
                  <a:pt x="1598621" y="2542396"/>
                </a:lnTo>
                <a:lnTo>
                  <a:pt x="1565348" y="2495577"/>
                </a:lnTo>
                <a:lnTo>
                  <a:pt x="1532233" y="2448803"/>
                </a:lnTo>
                <a:lnTo>
                  <a:pt x="1499278" y="2402080"/>
                </a:lnTo>
                <a:lnTo>
                  <a:pt x="1466489" y="2355413"/>
                </a:lnTo>
                <a:lnTo>
                  <a:pt x="1433867" y="2308808"/>
                </a:lnTo>
                <a:lnTo>
                  <a:pt x="1401417" y="2262271"/>
                </a:lnTo>
                <a:lnTo>
                  <a:pt x="1369142" y="2215806"/>
                </a:lnTo>
                <a:lnTo>
                  <a:pt x="1337046" y="2169420"/>
                </a:lnTo>
                <a:lnTo>
                  <a:pt x="1305131" y="2123117"/>
                </a:lnTo>
                <a:lnTo>
                  <a:pt x="1273402" y="2076904"/>
                </a:lnTo>
                <a:lnTo>
                  <a:pt x="1241862" y="2030785"/>
                </a:lnTo>
                <a:lnTo>
                  <a:pt x="1210514" y="1984765"/>
                </a:lnTo>
                <a:lnTo>
                  <a:pt x="1179362" y="1938852"/>
                </a:lnTo>
                <a:lnTo>
                  <a:pt x="1148409" y="1893049"/>
                </a:lnTo>
                <a:lnTo>
                  <a:pt x="1117659" y="1847362"/>
                </a:lnTo>
                <a:lnTo>
                  <a:pt x="1087115" y="1801797"/>
                </a:lnTo>
                <a:lnTo>
                  <a:pt x="1056781" y="1756359"/>
                </a:lnTo>
                <a:lnTo>
                  <a:pt x="1026659" y="1711054"/>
                </a:lnTo>
                <a:lnTo>
                  <a:pt x="996755" y="1665887"/>
                </a:lnTo>
                <a:lnTo>
                  <a:pt x="967071" y="1620863"/>
                </a:lnTo>
                <a:lnTo>
                  <a:pt x="937610" y="1575988"/>
                </a:lnTo>
                <a:lnTo>
                  <a:pt x="908376" y="1531268"/>
                </a:lnTo>
                <a:lnTo>
                  <a:pt x="879373" y="1486707"/>
                </a:lnTo>
                <a:lnTo>
                  <a:pt x="850604" y="1442311"/>
                </a:lnTo>
                <a:lnTo>
                  <a:pt x="822072" y="1398087"/>
                </a:lnTo>
                <a:lnTo>
                  <a:pt x="793781" y="1354038"/>
                </a:lnTo>
                <a:lnTo>
                  <a:pt x="765734" y="1310171"/>
                </a:lnTo>
                <a:lnTo>
                  <a:pt x="737936" y="1266491"/>
                </a:lnTo>
                <a:lnTo>
                  <a:pt x="710388" y="1223003"/>
                </a:lnTo>
                <a:lnTo>
                  <a:pt x="683095" y="1179713"/>
                </a:lnTo>
                <a:lnTo>
                  <a:pt x="656061" y="1136626"/>
                </a:lnTo>
                <a:lnTo>
                  <a:pt x="629289" y="1093749"/>
                </a:lnTo>
                <a:lnTo>
                  <a:pt x="602781" y="1051085"/>
                </a:lnTo>
                <a:lnTo>
                  <a:pt x="576542" y="1008641"/>
                </a:lnTo>
                <a:lnTo>
                  <a:pt x="550576" y="966422"/>
                </a:lnTo>
                <a:lnTo>
                  <a:pt x="524885" y="924433"/>
                </a:lnTo>
                <a:lnTo>
                  <a:pt x="499473" y="882681"/>
                </a:lnTo>
                <a:lnTo>
                  <a:pt x="474343" y="841170"/>
                </a:lnTo>
                <a:lnTo>
                  <a:pt x="449500" y="799905"/>
                </a:lnTo>
                <a:lnTo>
                  <a:pt x="424946" y="758893"/>
                </a:lnTo>
                <a:lnTo>
                  <a:pt x="400685" y="718139"/>
                </a:lnTo>
                <a:lnTo>
                  <a:pt x="376720" y="677647"/>
                </a:lnTo>
                <a:lnTo>
                  <a:pt x="353056" y="637425"/>
                </a:lnTo>
                <a:lnTo>
                  <a:pt x="329694" y="597476"/>
                </a:lnTo>
                <a:lnTo>
                  <a:pt x="306640" y="557806"/>
                </a:lnTo>
                <a:lnTo>
                  <a:pt x="283895" y="518422"/>
                </a:lnTo>
                <a:lnTo>
                  <a:pt x="261465" y="479328"/>
                </a:lnTo>
                <a:lnTo>
                  <a:pt x="239352" y="440530"/>
                </a:lnTo>
                <a:lnTo>
                  <a:pt x="217559" y="402033"/>
                </a:lnTo>
                <a:lnTo>
                  <a:pt x="196091" y="363842"/>
                </a:lnTo>
                <a:lnTo>
                  <a:pt x="174950" y="325964"/>
                </a:lnTo>
                <a:lnTo>
                  <a:pt x="154140" y="288403"/>
                </a:lnTo>
                <a:lnTo>
                  <a:pt x="133665" y="251165"/>
                </a:lnTo>
                <a:lnTo>
                  <a:pt x="113528" y="214256"/>
                </a:lnTo>
                <a:lnTo>
                  <a:pt x="93733" y="177680"/>
                </a:lnTo>
                <a:lnTo>
                  <a:pt x="74282" y="141443"/>
                </a:lnTo>
                <a:lnTo>
                  <a:pt x="55180" y="105552"/>
                </a:lnTo>
                <a:lnTo>
                  <a:pt x="36430" y="70010"/>
                </a:lnTo>
                <a:lnTo>
                  <a:pt x="18035" y="34824"/>
                </a:lnTo>
                <a:lnTo>
                  <a:pt x="0" y="0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52700" y="2997200"/>
            <a:ext cx="1066800" cy="215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527300" y="2921000"/>
            <a:ext cx="10877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Upper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33500" y="4076700"/>
            <a:ext cx="1066800" cy="177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308100" y="4000500"/>
            <a:ext cx="10877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Lower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62300" y="4140200"/>
            <a:ext cx="125666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>
                <a:solidFill>
                  <a:srgbClr val="FF0000"/>
                </a:solidFill>
                <a:latin typeface="Arial"/>
                <a:cs typeface="Arial"/>
              </a:rPr>
              <a:t>Major</a:t>
            </a:r>
            <a:r>
              <a:rPr dirty="0" sz="1600" spc="-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0000"/>
                </a:solidFill>
                <a:latin typeface="Arial"/>
                <a:cs typeface="Arial"/>
              </a:rPr>
              <a:t>Fissure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86062" y="4000500"/>
            <a:ext cx="300037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518400" y="4826000"/>
            <a:ext cx="11023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Major</a:t>
            </a:r>
            <a:r>
              <a:rPr dirty="0" sz="1400" spc="-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Fissure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1400" y="2654300"/>
            <a:ext cx="1066800" cy="215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096000" y="2578100"/>
            <a:ext cx="10877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Upper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19900" y="3733800"/>
            <a:ext cx="1117600" cy="177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794500" y="3162300"/>
            <a:ext cx="1394460" cy="764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48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00B0F0"/>
                </a:solidFill>
                <a:latin typeface="Arial"/>
                <a:cs typeface="Arial"/>
              </a:rPr>
              <a:t>Minor</a:t>
            </a:r>
            <a:r>
              <a:rPr dirty="0" sz="1400" spc="-55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00B0F0"/>
                </a:solidFill>
                <a:latin typeface="Arial"/>
                <a:cs typeface="Arial"/>
              </a:rPr>
              <a:t>Fissure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Middle</a:t>
            </a:r>
            <a:r>
              <a:rPr dirty="0" sz="1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549900" y="4229100"/>
            <a:ext cx="1066800" cy="177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5524500" y="4152900"/>
            <a:ext cx="10877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Lower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Lobe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58125" y="1714500"/>
            <a:ext cx="571500" cy="70866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 marL="41275">
              <a:lnSpc>
                <a:spcPts val="5180"/>
              </a:lnSpc>
            </a:pPr>
            <a:r>
              <a:rPr dirty="0" sz="4400">
                <a:solidFill>
                  <a:srgbClr val="463416"/>
                </a:solidFill>
                <a:latin typeface="Arial"/>
                <a:cs typeface="Arial"/>
              </a:rPr>
              <a:t>R</a:t>
            </a:r>
            <a:endParaRPr sz="4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71937" y="1714500"/>
            <a:ext cx="571500" cy="70866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5180"/>
              </a:lnSpc>
            </a:pPr>
            <a:r>
              <a:rPr dirty="0" sz="4400">
                <a:solidFill>
                  <a:srgbClr val="463416"/>
                </a:solidFill>
                <a:latin typeface="Arial"/>
                <a:cs typeface="Arial"/>
              </a:rPr>
              <a:t>L</a:t>
            </a:r>
            <a:endParaRPr sz="4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10300" y="5892800"/>
            <a:ext cx="14312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RIGHT</a:t>
            </a: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LUNG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38400" y="5867400"/>
            <a:ext cx="12788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LEFT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LUNG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324100" y="698500"/>
            <a:ext cx="5372100" cy="419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286000" y="584200"/>
            <a:ext cx="540258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</a:rPr>
              <a:t>Localizing disease by</a:t>
            </a:r>
            <a:r>
              <a:rPr dirty="0" sz="3200" spc="-75">
                <a:solidFill>
                  <a:srgbClr val="FFFFFF"/>
                </a:solidFill>
              </a:rPr>
              <a:t> </a:t>
            </a:r>
            <a:r>
              <a:rPr dirty="0" sz="3200" spc="-5">
                <a:solidFill>
                  <a:srgbClr val="FFFFFF"/>
                </a:solidFill>
              </a:rPr>
              <a:t>fissures</a:t>
            </a:r>
            <a:endParaRPr sz="3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749300"/>
            <a:ext cx="6705600" cy="520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3800" y="609600"/>
            <a:ext cx="674687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0" algn="l"/>
              </a:tabLst>
            </a:pPr>
            <a:r>
              <a:rPr dirty="0" sz="4000"/>
              <a:t>Localizing	disease by</a:t>
            </a:r>
            <a:r>
              <a:rPr dirty="0" sz="4000" spc="-75"/>
              <a:t> </a:t>
            </a:r>
            <a:r>
              <a:rPr dirty="0" sz="4000" spc="-5"/>
              <a:t>fissures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2070100" y="1676400"/>
            <a:ext cx="5003800" cy="518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743200" y="3886200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 h="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19050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657600" y="2362200"/>
            <a:ext cx="2515235" cy="3200400"/>
          </a:xfrm>
          <a:custGeom>
            <a:avLst/>
            <a:gdLst/>
            <a:ahLst/>
            <a:cxnLst/>
            <a:rect l="l" t="t" r="r" b="b"/>
            <a:pathLst>
              <a:path w="2515235" h="3200400">
                <a:moveTo>
                  <a:pt x="0" y="3200399"/>
                </a:moveTo>
                <a:lnTo>
                  <a:pt x="2514602" y="0"/>
                </a:lnTo>
              </a:path>
            </a:pathLst>
          </a:custGeom>
          <a:ln w="19050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162300" y="2527300"/>
            <a:ext cx="2420620" cy="2679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UL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Times New Roman"/>
              <a:cs typeface="Times New Roman"/>
            </a:endParaRPr>
          </a:p>
          <a:p>
            <a:pPr marL="317500">
              <a:lnSpc>
                <a:spcPts val="21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endParaRPr sz="2000">
              <a:latin typeface="Arial"/>
              <a:cs typeface="Arial"/>
            </a:endParaRPr>
          </a:p>
          <a:p>
            <a:pPr algn="r" marR="59690">
              <a:lnSpc>
                <a:spcPts val="21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LL</a:t>
            </a:r>
            <a:endParaRPr sz="2000">
              <a:latin typeface="Arial"/>
              <a:cs typeface="Arial"/>
            </a:endParaRPr>
          </a:p>
          <a:p>
            <a:pPr marL="304800">
              <a:lnSpc>
                <a:spcPct val="100000"/>
              </a:lnSpc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RML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Times New Roman"/>
              <a:cs typeface="Times New Roman"/>
            </a:endParaRPr>
          </a:p>
          <a:p>
            <a:pPr marL="50800" marR="1576070" indent="-38100">
              <a:lnSpc>
                <a:spcPts val="2300"/>
              </a:lnSpc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RML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or  lingula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6287" y="1130300"/>
            <a:ext cx="4542967" cy="553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08600" y="1130300"/>
            <a:ext cx="3295650" cy="551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46433" y="2319604"/>
            <a:ext cx="2287905" cy="2787650"/>
          </a:xfrm>
          <a:custGeom>
            <a:avLst/>
            <a:gdLst/>
            <a:ahLst/>
            <a:cxnLst/>
            <a:rect l="l" t="t" r="r" b="b"/>
            <a:pathLst>
              <a:path w="2287904" h="2787650">
                <a:moveTo>
                  <a:pt x="0" y="2770982"/>
                </a:moveTo>
                <a:lnTo>
                  <a:pt x="2267916" y="0"/>
                </a:lnTo>
                <a:lnTo>
                  <a:pt x="2287571" y="16087"/>
                </a:lnTo>
                <a:lnTo>
                  <a:pt x="19655" y="2787070"/>
                </a:lnTo>
                <a:lnTo>
                  <a:pt x="0" y="277098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52430" y="3054578"/>
            <a:ext cx="2025014" cy="117475"/>
          </a:xfrm>
          <a:custGeom>
            <a:avLst/>
            <a:gdLst/>
            <a:ahLst/>
            <a:cxnLst/>
            <a:rect l="l" t="t" r="r" b="b"/>
            <a:pathLst>
              <a:path w="2025015" h="117475">
                <a:moveTo>
                  <a:pt x="2024609" y="25373"/>
                </a:moveTo>
                <a:lnTo>
                  <a:pt x="1149" y="117060"/>
                </a:lnTo>
                <a:lnTo>
                  <a:pt x="0" y="91686"/>
                </a:lnTo>
                <a:lnTo>
                  <a:pt x="2023459" y="0"/>
                </a:lnTo>
                <a:lnTo>
                  <a:pt x="2024609" y="2537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97601" y="3378246"/>
            <a:ext cx="1877060" cy="321310"/>
          </a:xfrm>
          <a:custGeom>
            <a:avLst/>
            <a:gdLst/>
            <a:ahLst/>
            <a:cxnLst/>
            <a:rect l="l" t="t" r="r" b="b"/>
            <a:pathLst>
              <a:path w="1877060" h="321310">
                <a:moveTo>
                  <a:pt x="0" y="321301"/>
                </a:moveTo>
                <a:lnTo>
                  <a:pt x="74072" y="299712"/>
                </a:lnTo>
                <a:lnTo>
                  <a:pt x="147516" y="278801"/>
                </a:lnTo>
                <a:lnTo>
                  <a:pt x="220272" y="258577"/>
                </a:lnTo>
                <a:lnTo>
                  <a:pt x="292279" y="239048"/>
                </a:lnTo>
                <a:lnTo>
                  <a:pt x="363477" y="220221"/>
                </a:lnTo>
                <a:lnTo>
                  <a:pt x="433805" y="202106"/>
                </a:lnTo>
                <a:lnTo>
                  <a:pt x="503204" y="184710"/>
                </a:lnTo>
                <a:lnTo>
                  <a:pt x="571612" y="168041"/>
                </a:lnTo>
                <a:lnTo>
                  <a:pt x="638970" y="152108"/>
                </a:lnTo>
                <a:lnTo>
                  <a:pt x="705217" y="136918"/>
                </a:lnTo>
                <a:lnTo>
                  <a:pt x="770292" y="122481"/>
                </a:lnTo>
                <a:lnTo>
                  <a:pt x="834136" y="108804"/>
                </a:lnTo>
                <a:lnTo>
                  <a:pt x="896688" y="95895"/>
                </a:lnTo>
                <a:lnTo>
                  <a:pt x="957887" y="83762"/>
                </a:lnTo>
                <a:lnTo>
                  <a:pt x="1017674" y="72414"/>
                </a:lnTo>
                <a:lnTo>
                  <a:pt x="1075987" y="61858"/>
                </a:lnTo>
                <a:lnTo>
                  <a:pt x="1132767" y="52104"/>
                </a:lnTo>
                <a:lnTo>
                  <a:pt x="1187953" y="43159"/>
                </a:lnTo>
                <a:lnTo>
                  <a:pt x="1241485" y="35030"/>
                </a:lnTo>
                <a:lnTo>
                  <a:pt x="1293302" y="27728"/>
                </a:lnTo>
                <a:lnTo>
                  <a:pt x="1343344" y="21258"/>
                </a:lnTo>
                <a:lnTo>
                  <a:pt x="1391550" y="15631"/>
                </a:lnTo>
                <a:lnTo>
                  <a:pt x="1437861" y="10853"/>
                </a:lnTo>
                <a:lnTo>
                  <a:pt x="1482216" y="6934"/>
                </a:lnTo>
                <a:lnTo>
                  <a:pt x="1524555" y="3881"/>
                </a:lnTo>
                <a:lnTo>
                  <a:pt x="1564816" y="1702"/>
                </a:lnTo>
                <a:lnTo>
                  <a:pt x="1602940" y="405"/>
                </a:lnTo>
                <a:lnTo>
                  <a:pt x="1638867" y="0"/>
                </a:lnTo>
                <a:lnTo>
                  <a:pt x="1672536" y="493"/>
                </a:lnTo>
                <a:lnTo>
                  <a:pt x="1732858" y="4208"/>
                </a:lnTo>
                <a:lnTo>
                  <a:pt x="1783424" y="11617"/>
                </a:lnTo>
                <a:lnTo>
                  <a:pt x="1823751" y="22785"/>
                </a:lnTo>
                <a:lnTo>
                  <a:pt x="1863987" y="46728"/>
                </a:lnTo>
                <a:lnTo>
                  <a:pt x="1871756" y="56659"/>
                </a:lnTo>
                <a:lnTo>
                  <a:pt x="1876603" y="67578"/>
                </a:lnTo>
              </a:path>
            </a:pathLst>
          </a:custGeom>
          <a:ln w="28575">
            <a:solidFill>
              <a:srgbClr val="FFFF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78100" y="546100"/>
            <a:ext cx="35204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Radiological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Anatomy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Chest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00337" y="188912"/>
            <a:ext cx="3959225" cy="503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00337" y="188912"/>
            <a:ext cx="3959225" cy="503555"/>
          </a:xfrm>
          <a:custGeom>
            <a:avLst/>
            <a:gdLst/>
            <a:ahLst/>
            <a:cxnLst/>
            <a:rect l="l" t="t" r="r" b="b"/>
            <a:pathLst>
              <a:path w="3959225" h="503555">
                <a:moveTo>
                  <a:pt x="83872" y="0"/>
                </a:moveTo>
                <a:lnTo>
                  <a:pt x="3875354" y="0"/>
                </a:lnTo>
                <a:lnTo>
                  <a:pt x="3907998" y="6591"/>
                </a:lnTo>
                <a:lnTo>
                  <a:pt x="3934658" y="24565"/>
                </a:lnTo>
                <a:lnTo>
                  <a:pt x="3952633" y="51225"/>
                </a:lnTo>
                <a:lnTo>
                  <a:pt x="3959225" y="83872"/>
                </a:lnTo>
                <a:lnTo>
                  <a:pt x="3959225" y="419364"/>
                </a:lnTo>
                <a:lnTo>
                  <a:pt x="3952633" y="452011"/>
                </a:lnTo>
                <a:lnTo>
                  <a:pt x="3934658" y="478671"/>
                </a:lnTo>
                <a:lnTo>
                  <a:pt x="3907998" y="496646"/>
                </a:lnTo>
                <a:lnTo>
                  <a:pt x="3875354" y="503237"/>
                </a:lnTo>
                <a:lnTo>
                  <a:pt x="83872" y="503237"/>
                </a:lnTo>
                <a:lnTo>
                  <a:pt x="51225" y="496646"/>
                </a:lnTo>
                <a:lnTo>
                  <a:pt x="24565" y="478671"/>
                </a:lnTo>
                <a:lnTo>
                  <a:pt x="6591" y="452011"/>
                </a:lnTo>
                <a:lnTo>
                  <a:pt x="0" y="419364"/>
                </a:lnTo>
                <a:lnTo>
                  <a:pt x="0" y="83872"/>
                </a:lnTo>
                <a:lnTo>
                  <a:pt x="6591" y="51225"/>
                </a:lnTo>
                <a:lnTo>
                  <a:pt x="24565" y="24565"/>
                </a:lnTo>
                <a:lnTo>
                  <a:pt x="51225" y="6591"/>
                </a:lnTo>
                <a:lnTo>
                  <a:pt x="83872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921000" y="279400"/>
            <a:ext cx="35204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Radiological </a:t>
            </a:r>
            <a:r>
              <a:rPr dirty="0" sz="1800" spc="-5">
                <a:solidFill>
                  <a:srgbClr val="FFFF66"/>
                </a:solidFill>
                <a:latin typeface="Arial"/>
                <a:cs typeface="Arial"/>
              </a:rPr>
              <a:t>Anatomy </a:t>
            </a: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of </a:t>
            </a:r>
            <a:r>
              <a:rPr dirty="0" sz="1800" spc="-5">
                <a:solidFill>
                  <a:srgbClr val="FFFF66"/>
                </a:solidFill>
                <a:latin typeface="Arial"/>
                <a:cs typeface="Arial"/>
              </a:rPr>
              <a:t>the</a:t>
            </a:r>
            <a:r>
              <a:rPr dirty="0" sz="1800" spc="-170">
                <a:solidFill>
                  <a:srgbClr val="FFFF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Chest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8300" y="1270000"/>
            <a:ext cx="4902200" cy="5327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8277" y="3535950"/>
            <a:ext cx="1967230" cy="305435"/>
          </a:xfrm>
          <a:custGeom>
            <a:avLst/>
            <a:gdLst/>
            <a:ahLst/>
            <a:cxnLst/>
            <a:rect l="l" t="t" r="r" b="b"/>
            <a:pathLst>
              <a:path w="1967230" h="305435">
                <a:moveTo>
                  <a:pt x="1966741" y="15935"/>
                </a:moveTo>
                <a:lnTo>
                  <a:pt x="1892195" y="11842"/>
                </a:lnTo>
                <a:lnTo>
                  <a:pt x="1818325" y="8368"/>
                </a:lnTo>
                <a:lnTo>
                  <a:pt x="1745181" y="5503"/>
                </a:lnTo>
                <a:lnTo>
                  <a:pt x="1672815" y="3242"/>
                </a:lnTo>
                <a:lnTo>
                  <a:pt x="1601278" y="1576"/>
                </a:lnTo>
                <a:lnTo>
                  <a:pt x="1530620" y="497"/>
                </a:lnTo>
                <a:lnTo>
                  <a:pt x="1460892" y="0"/>
                </a:lnTo>
                <a:lnTo>
                  <a:pt x="1392146" y="75"/>
                </a:lnTo>
                <a:lnTo>
                  <a:pt x="1324433" y="715"/>
                </a:lnTo>
                <a:lnTo>
                  <a:pt x="1257802" y="1913"/>
                </a:lnTo>
                <a:lnTo>
                  <a:pt x="1192306" y="3662"/>
                </a:lnTo>
                <a:lnTo>
                  <a:pt x="1127994" y="5953"/>
                </a:lnTo>
                <a:lnTo>
                  <a:pt x="1064919" y="8780"/>
                </a:lnTo>
                <a:lnTo>
                  <a:pt x="1003130" y="12135"/>
                </a:lnTo>
                <a:lnTo>
                  <a:pt x="942680" y="16011"/>
                </a:lnTo>
                <a:lnTo>
                  <a:pt x="883618" y="20399"/>
                </a:lnTo>
                <a:lnTo>
                  <a:pt x="825996" y="25293"/>
                </a:lnTo>
                <a:lnTo>
                  <a:pt x="769865" y="30685"/>
                </a:lnTo>
                <a:lnTo>
                  <a:pt x="715275" y="36567"/>
                </a:lnTo>
                <a:lnTo>
                  <a:pt x="662277" y="42932"/>
                </a:lnTo>
                <a:lnTo>
                  <a:pt x="610924" y="49772"/>
                </a:lnTo>
                <a:lnTo>
                  <a:pt x="561264" y="57081"/>
                </a:lnTo>
                <a:lnTo>
                  <a:pt x="513350" y="64850"/>
                </a:lnTo>
                <a:lnTo>
                  <a:pt x="467232" y="73072"/>
                </a:lnTo>
                <a:lnTo>
                  <a:pt x="422961" y="81740"/>
                </a:lnTo>
                <a:lnTo>
                  <a:pt x="380588" y="90845"/>
                </a:lnTo>
                <a:lnTo>
                  <a:pt x="340164" y="100381"/>
                </a:lnTo>
                <a:lnTo>
                  <a:pt x="301740" y="110340"/>
                </a:lnTo>
                <a:lnTo>
                  <a:pt x="231095" y="131498"/>
                </a:lnTo>
                <a:lnTo>
                  <a:pt x="169061" y="154257"/>
                </a:lnTo>
                <a:lnTo>
                  <a:pt x="116046" y="178559"/>
                </a:lnTo>
                <a:lnTo>
                  <a:pt x="72456" y="204343"/>
                </a:lnTo>
                <a:lnTo>
                  <a:pt x="38699" y="231549"/>
                </a:lnTo>
                <a:lnTo>
                  <a:pt x="7391" y="274894"/>
                </a:lnTo>
                <a:lnTo>
                  <a:pt x="2314" y="289989"/>
                </a:lnTo>
                <a:lnTo>
                  <a:pt x="0" y="305394"/>
                </a:lnTo>
              </a:path>
            </a:pathLst>
          </a:custGeom>
          <a:ln w="28574">
            <a:solidFill>
              <a:srgbClr val="FFFF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257800" y="1270000"/>
            <a:ext cx="3632200" cy="530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016078" y="2290387"/>
            <a:ext cx="2455545" cy="2822575"/>
          </a:xfrm>
          <a:custGeom>
            <a:avLst/>
            <a:gdLst/>
            <a:ahLst/>
            <a:cxnLst/>
            <a:rect l="l" t="t" r="r" b="b"/>
            <a:pathLst>
              <a:path w="2455545" h="2822575">
                <a:moveTo>
                  <a:pt x="0" y="2805453"/>
                </a:moveTo>
                <a:lnTo>
                  <a:pt x="2436211" y="0"/>
                </a:lnTo>
                <a:lnTo>
                  <a:pt x="2455389" y="16654"/>
                </a:lnTo>
                <a:lnTo>
                  <a:pt x="19178" y="2822107"/>
                </a:lnTo>
                <a:lnTo>
                  <a:pt x="0" y="280545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52142" y="3065148"/>
            <a:ext cx="2047239" cy="259079"/>
          </a:xfrm>
          <a:custGeom>
            <a:avLst/>
            <a:gdLst/>
            <a:ahLst/>
            <a:cxnLst/>
            <a:rect l="l" t="t" r="r" b="b"/>
            <a:pathLst>
              <a:path w="2047240" h="259079">
                <a:moveTo>
                  <a:pt x="0" y="233415"/>
                </a:moveTo>
                <a:lnTo>
                  <a:pt x="2044256" y="0"/>
                </a:lnTo>
                <a:lnTo>
                  <a:pt x="2047137" y="25236"/>
                </a:lnTo>
                <a:lnTo>
                  <a:pt x="2881" y="258651"/>
                </a:lnTo>
                <a:lnTo>
                  <a:pt x="0" y="23341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00337" y="692150"/>
            <a:ext cx="3959225" cy="503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00337" y="692150"/>
            <a:ext cx="3959225" cy="503555"/>
          </a:xfrm>
          <a:custGeom>
            <a:avLst/>
            <a:gdLst/>
            <a:ahLst/>
            <a:cxnLst/>
            <a:rect l="l" t="t" r="r" b="b"/>
            <a:pathLst>
              <a:path w="3959225" h="503555">
                <a:moveTo>
                  <a:pt x="83872" y="0"/>
                </a:moveTo>
                <a:lnTo>
                  <a:pt x="3875354" y="0"/>
                </a:lnTo>
                <a:lnTo>
                  <a:pt x="3907998" y="6591"/>
                </a:lnTo>
                <a:lnTo>
                  <a:pt x="3934658" y="24565"/>
                </a:lnTo>
                <a:lnTo>
                  <a:pt x="3952633" y="51225"/>
                </a:lnTo>
                <a:lnTo>
                  <a:pt x="3959225" y="83872"/>
                </a:lnTo>
                <a:lnTo>
                  <a:pt x="3959225" y="419364"/>
                </a:lnTo>
                <a:lnTo>
                  <a:pt x="3952633" y="452011"/>
                </a:lnTo>
                <a:lnTo>
                  <a:pt x="3934658" y="478671"/>
                </a:lnTo>
                <a:lnTo>
                  <a:pt x="3907998" y="496646"/>
                </a:lnTo>
                <a:lnTo>
                  <a:pt x="3875354" y="503237"/>
                </a:lnTo>
                <a:lnTo>
                  <a:pt x="83872" y="503237"/>
                </a:lnTo>
                <a:lnTo>
                  <a:pt x="51225" y="496646"/>
                </a:lnTo>
                <a:lnTo>
                  <a:pt x="24565" y="478671"/>
                </a:lnTo>
                <a:lnTo>
                  <a:pt x="6591" y="452011"/>
                </a:lnTo>
                <a:lnTo>
                  <a:pt x="0" y="419364"/>
                </a:lnTo>
                <a:lnTo>
                  <a:pt x="0" y="83872"/>
                </a:lnTo>
                <a:lnTo>
                  <a:pt x="6591" y="51225"/>
                </a:lnTo>
                <a:lnTo>
                  <a:pt x="24565" y="24565"/>
                </a:lnTo>
                <a:lnTo>
                  <a:pt x="51225" y="6591"/>
                </a:lnTo>
                <a:lnTo>
                  <a:pt x="83872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921000" y="774700"/>
            <a:ext cx="35204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Radiological </a:t>
            </a:r>
            <a:r>
              <a:rPr dirty="0" sz="1800" spc="-5">
                <a:solidFill>
                  <a:srgbClr val="FFFF66"/>
                </a:solidFill>
                <a:latin typeface="Arial"/>
                <a:cs typeface="Arial"/>
              </a:rPr>
              <a:t>Anatomy </a:t>
            </a: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of </a:t>
            </a:r>
            <a:r>
              <a:rPr dirty="0" sz="1800" spc="-5">
                <a:solidFill>
                  <a:srgbClr val="FFFF66"/>
                </a:solidFill>
                <a:latin typeface="Arial"/>
                <a:cs typeface="Arial"/>
              </a:rPr>
              <a:t>the</a:t>
            </a:r>
            <a:r>
              <a:rPr dirty="0" sz="1800" spc="-170">
                <a:solidFill>
                  <a:srgbClr val="FFFF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Chest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5600" y="1346200"/>
            <a:ext cx="4743450" cy="506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80000" y="1346200"/>
            <a:ext cx="3400425" cy="502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35600" y="2060572"/>
            <a:ext cx="2521585" cy="3097530"/>
          </a:xfrm>
          <a:custGeom>
            <a:avLst/>
            <a:gdLst/>
            <a:ahLst/>
            <a:cxnLst/>
            <a:rect l="l" t="t" r="r" b="b"/>
            <a:pathLst>
              <a:path w="2521584" h="3097529">
                <a:moveTo>
                  <a:pt x="0" y="3097214"/>
                </a:moveTo>
                <a:lnTo>
                  <a:pt x="2520954" y="0"/>
                </a:lnTo>
              </a:path>
            </a:pathLst>
          </a:custGeom>
          <a:ln w="25399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92728" y="3213100"/>
            <a:ext cx="1727200" cy="71755"/>
          </a:xfrm>
          <a:custGeom>
            <a:avLst/>
            <a:gdLst/>
            <a:ahLst/>
            <a:cxnLst/>
            <a:rect l="l" t="t" r="r" b="b"/>
            <a:pathLst>
              <a:path w="1727200" h="71754">
                <a:moveTo>
                  <a:pt x="1727196" y="0"/>
                </a:moveTo>
                <a:lnTo>
                  <a:pt x="0" y="71437"/>
                </a:lnTo>
              </a:path>
            </a:pathLst>
          </a:custGeom>
          <a:ln w="25400">
            <a:solidFill>
              <a:srgbClr val="FFFF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600" y="1346200"/>
            <a:ext cx="4743450" cy="5062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80000" y="1346200"/>
            <a:ext cx="3400425" cy="5029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25750" y="2052555"/>
            <a:ext cx="2541270" cy="3113405"/>
          </a:xfrm>
          <a:custGeom>
            <a:avLst/>
            <a:gdLst/>
            <a:ahLst/>
            <a:cxnLst/>
            <a:rect l="l" t="t" r="r" b="b"/>
            <a:pathLst>
              <a:path w="2541270" h="3113404">
                <a:moveTo>
                  <a:pt x="0" y="3097214"/>
                </a:moveTo>
                <a:lnTo>
                  <a:pt x="2520954" y="0"/>
                </a:lnTo>
                <a:lnTo>
                  <a:pt x="2540653" y="16034"/>
                </a:lnTo>
                <a:lnTo>
                  <a:pt x="19699" y="3113248"/>
                </a:lnTo>
                <a:lnTo>
                  <a:pt x="0" y="30972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92203" y="3200410"/>
            <a:ext cx="1728470" cy="97155"/>
          </a:xfrm>
          <a:custGeom>
            <a:avLst/>
            <a:gdLst/>
            <a:ahLst/>
            <a:cxnLst/>
            <a:rect l="l" t="t" r="r" b="b"/>
            <a:pathLst>
              <a:path w="1728470" h="97154">
                <a:moveTo>
                  <a:pt x="1728246" y="25378"/>
                </a:moveTo>
                <a:lnTo>
                  <a:pt x="1049" y="96815"/>
                </a:lnTo>
                <a:lnTo>
                  <a:pt x="0" y="71437"/>
                </a:lnTo>
                <a:lnTo>
                  <a:pt x="1727196" y="0"/>
                </a:lnTo>
                <a:lnTo>
                  <a:pt x="1728246" y="2537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100" y="584200"/>
            <a:ext cx="2501900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84200" y="1117600"/>
            <a:ext cx="4241800" cy="469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3400" y="445008"/>
            <a:ext cx="4277995" cy="1122680"/>
          </a:xfrm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marL="12700" marR="5080" indent="863600">
              <a:lnSpc>
                <a:spcPts val="4200"/>
              </a:lnSpc>
              <a:spcBef>
                <a:spcPts val="434"/>
              </a:spcBef>
            </a:pPr>
            <a:r>
              <a:rPr dirty="0" sz="3700" spc="-5"/>
              <a:t>How to read  Frontal Chest</a:t>
            </a:r>
            <a:r>
              <a:rPr dirty="0" sz="3700" spc="-70"/>
              <a:t> </a:t>
            </a:r>
            <a:r>
              <a:rPr dirty="0" sz="3700" spc="-5"/>
              <a:t>X-Ray</a:t>
            </a:r>
            <a:endParaRPr sz="3700"/>
          </a:p>
        </p:txBody>
      </p:sp>
      <p:sp>
        <p:nvSpPr>
          <p:cNvPr id="5" name="object 5"/>
          <p:cNvSpPr/>
          <p:nvPr/>
        </p:nvSpPr>
        <p:spPr>
          <a:xfrm>
            <a:off x="1524000" y="3810000"/>
            <a:ext cx="5181600" cy="137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24000" y="5105400"/>
            <a:ext cx="5181600" cy="673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24000" y="5689600"/>
            <a:ext cx="5181600" cy="1168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24000" y="2057400"/>
            <a:ext cx="5181600" cy="1765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00400" y="1447800"/>
            <a:ext cx="1905000" cy="485775"/>
          </a:xfrm>
          <a:custGeom>
            <a:avLst/>
            <a:gdLst/>
            <a:ahLst/>
            <a:cxnLst/>
            <a:rect l="l" t="t" r="r" b="b"/>
            <a:pathLst>
              <a:path w="1905000" h="485775">
                <a:moveTo>
                  <a:pt x="381000" y="0"/>
                </a:moveTo>
                <a:lnTo>
                  <a:pt x="0" y="242887"/>
                </a:lnTo>
                <a:lnTo>
                  <a:pt x="381000" y="485775"/>
                </a:lnTo>
                <a:lnTo>
                  <a:pt x="381000" y="364337"/>
                </a:lnTo>
                <a:lnTo>
                  <a:pt x="1714490" y="364337"/>
                </a:lnTo>
                <a:lnTo>
                  <a:pt x="1905000" y="242887"/>
                </a:lnTo>
                <a:lnTo>
                  <a:pt x="1714509" y="121450"/>
                </a:lnTo>
                <a:lnTo>
                  <a:pt x="381000" y="121450"/>
                </a:lnTo>
                <a:lnTo>
                  <a:pt x="381000" y="0"/>
                </a:lnTo>
                <a:close/>
              </a:path>
              <a:path w="1905000" h="485775">
                <a:moveTo>
                  <a:pt x="1714490" y="364337"/>
                </a:moveTo>
                <a:lnTo>
                  <a:pt x="1524000" y="364337"/>
                </a:lnTo>
                <a:lnTo>
                  <a:pt x="1524000" y="485775"/>
                </a:lnTo>
                <a:lnTo>
                  <a:pt x="1714490" y="364337"/>
                </a:lnTo>
                <a:close/>
              </a:path>
              <a:path w="1905000" h="485775">
                <a:moveTo>
                  <a:pt x="1524000" y="0"/>
                </a:moveTo>
                <a:lnTo>
                  <a:pt x="1524000" y="121450"/>
                </a:lnTo>
                <a:lnTo>
                  <a:pt x="1714509" y="121450"/>
                </a:lnTo>
                <a:lnTo>
                  <a:pt x="1524000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200400" y="1447800"/>
            <a:ext cx="1905000" cy="485775"/>
          </a:xfrm>
          <a:custGeom>
            <a:avLst/>
            <a:gdLst/>
            <a:ahLst/>
            <a:cxnLst/>
            <a:rect l="l" t="t" r="r" b="b"/>
            <a:pathLst>
              <a:path w="1905000" h="485775">
                <a:moveTo>
                  <a:pt x="381000" y="364331"/>
                </a:moveTo>
                <a:lnTo>
                  <a:pt x="381000" y="485775"/>
                </a:lnTo>
                <a:lnTo>
                  <a:pt x="0" y="242887"/>
                </a:lnTo>
                <a:lnTo>
                  <a:pt x="381000" y="0"/>
                </a:lnTo>
                <a:lnTo>
                  <a:pt x="381000" y="121443"/>
                </a:lnTo>
                <a:lnTo>
                  <a:pt x="1524000" y="121443"/>
                </a:lnTo>
                <a:lnTo>
                  <a:pt x="1524000" y="0"/>
                </a:lnTo>
                <a:lnTo>
                  <a:pt x="1905000" y="242887"/>
                </a:lnTo>
                <a:lnTo>
                  <a:pt x="1524000" y="485775"/>
                </a:lnTo>
                <a:lnTo>
                  <a:pt x="1524000" y="364331"/>
                </a:lnTo>
                <a:lnTo>
                  <a:pt x="381000" y="36433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642100" y="0"/>
            <a:ext cx="2501900" cy="2324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2800" y="571500"/>
            <a:ext cx="5054600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32000" y="419100"/>
            <a:ext cx="50876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06905" algn="l"/>
              </a:tabLst>
            </a:pPr>
            <a:r>
              <a:rPr dirty="0" sz="4400" spc="-5"/>
              <a:t>Frontal	</a:t>
            </a:r>
            <a:r>
              <a:rPr dirty="0" sz="4400"/>
              <a:t>Chest</a:t>
            </a:r>
            <a:r>
              <a:rPr dirty="0" sz="4400" spc="-100"/>
              <a:t> </a:t>
            </a:r>
            <a:r>
              <a:rPr dirty="0" sz="4400"/>
              <a:t>X-Ray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438400" y="1600200"/>
            <a:ext cx="5334000" cy="500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 rot="19620000">
            <a:off x="3275727" y="3239920"/>
            <a:ext cx="1892871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400"/>
              </a:lnSpc>
            </a:pPr>
            <a:r>
              <a:rPr dirty="0" sz="2400" spc="-45">
                <a:solidFill>
                  <a:srgbClr val="E3E3FF"/>
                </a:solidFill>
                <a:latin typeface="Times New Roman"/>
                <a:cs typeface="Times New Roman"/>
              </a:rPr>
              <a:t>SIL</a:t>
            </a:r>
            <a:r>
              <a:rPr dirty="0" baseline="1157" sz="3600" spc="-67">
                <a:solidFill>
                  <a:srgbClr val="E3E3FF"/>
                </a:solidFill>
                <a:latin typeface="Times New Roman"/>
                <a:cs typeface="Times New Roman"/>
              </a:rPr>
              <a:t>H</a:t>
            </a:r>
            <a:r>
              <a:rPr dirty="0" baseline="2314" sz="3600" spc="-67">
                <a:solidFill>
                  <a:srgbClr val="E3E3FF"/>
                </a:solidFill>
                <a:latin typeface="Times New Roman"/>
                <a:cs typeface="Times New Roman"/>
              </a:rPr>
              <a:t>OU</a:t>
            </a:r>
            <a:r>
              <a:rPr dirty="0" baseline="3472" sz="3600" spc="-67">
                <a:solidFill>
                  <a:srgbClr val="E3E3FF"/>
                </a:solidFill>
                <a:latin typeface="Times New Roman"/>
                <a:cs typeface="Times New Roman"/>
              </a:rPr>
              <a:t>E</a:t>
            </a:r>
            <a:r>
              <a:rPr dirty="0" baseline="4629" sz="3600" spc="-67">
                <a:solidFill>
                  <a:srgbClr val="E3E3FF"/>
                </a:solidFill>
                <a:latin typeface="Times New Roman"/>
                <a:cs typeface="Times New Roman"/>
              </a:rPr>
              <a:t>TT</a:t>
            </a:r>
            <a:r>
              <a:rPr dirty="0" baseline="5787" sz="3600" spc="-67">
                <a:solidFill>
                  <a:srgbClr val="E3E3FF"/>
                </a:solidFill>
                <a:latin typeface="Times New Roman"/>
                <a:cs typeface="Times New Roman"/>
              </a:rPr>
              <a:t>E</a:t>
            </a:r>
            <a:endParaRPr baseline="5787" sz="3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4000" y="4038600"/>
            <a:ext cx="2063114" cy="726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8890">
              <a:lnSpc>
                <a:spcPts val="186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See</a:t>
            </a:r>
            <a:endParaRPr sz="1600">
              <a:latin typeface="Times New Roman"/>
              <a:cs typeface="Times New Roman"/>
            </a:endParaRPr>
          </a:p>
          <a:p>
            <a:pPr algn="ctr" marL="12700" marR="5080">
              <a:lnSpc>
                <a:spcPts val="1800"/>
              </a:lnSpc>
              <a:spcBef>
                <a:spcPts val="100"/>
              </a:spcBef>
            </a:pP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Section 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Silhouette  Sign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4900" y="571500"/>
            <a:ext cx="18923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94100" y="419100"/>
            <a:ext cx="19507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LUN</a:t>
            </a:r>
            <a:r>
              <a:rPr dirty="0" sz="4400" spc="-5"/>
              <a:t>G</a:t>
            </a:r>
            <a:r>
              <a:rPr dirty="0" sz="4400"/>
              <a:t>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540000" y="1600200"/>
            <a:ext cx="4076700" cy="449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7900" y="2057400"/>
            <a:ext cx="7239000" cy="546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1854200"/>
            <a:ext cx="730377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36800" algn="l"/>
              </a:tabLst>
            </a:pPr>
            <a:r>
              <a:rPr dirty="0" sz="5400" spc="-5" b="1">
                <a:latin typeface="Arial"/>
                <a:cs typeface="Arial"/>
              </a:rPr>
              <a:t>BASIC	</a:t>
            </a:r>
            <a:r>
              <a:rPr dirty="0" sz="5400" b="1">
                <a:latin typeface="Arial"/>
                <a:cs typeface="Arial"/>
              </a:rPr>
              <a:t>CHEST</a:t>
            </a:r>
            <a:r>
              <a:rPr dirty="0" sz="5400" spc="-85" b="1">
                <a:latin typeface="Arial"/>
                <a:cs typeface="Arial"/>
              </a:rPr>
              <a:t> </a:t>
            </a:r>
            <a:r>
              <a:rPr dirty="0" sz="5400" spc="-5" b="1">
                <a:latin typeface="Arial"/>
                <a:cs typeface="Arial"/>
              </a:rPr>
              <a:t>EXAMS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9400" y="3581400"/>
            <a:ext cx="127000" cy="12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5000" y="3530600"/>
            <a:ext cx="15875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222500" y="3517900"/>
            <a:ext cx="28575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9400" y="3911600"/>
            <a:ext cx="127000" cy="127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5000" y="3848100"/>
            <a:ext cx="393700" cy="25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2200" y="3848100"/>
            <a:ext cx="4394200" cy="254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79400" y="4254500"/>
            <a:ext cx="127000" cy="127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35000" y="4191000"/>
            <a:ext cx="393700" cy="25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92200" y="4191000"/>
            <a:ext cx="3581400" cy="254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24400" y="4191000"/>
            <a:ext cx="838200" cy="254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9400" y="4584700"/>
            <a:ext cx="127000" cy="127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35000" y="4533900"/>
            <a:ext cx="520700" cy="228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9400" y="4914900"/>
            <a:ext cx="127000" cy="127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22300" y="4851400"/>
            <a:ext cx="2006600" cy="254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66700" y="3437635"/>
            <a:ext cx="5250180" cy="16992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55600" indent="-342900">
              <a:lnSpc>
                <a:spcPts val="2620"/>
              </a:lnSpc>
              <a:spcBef>
                <a:spcPts val="13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2200" spc="1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PLAIN FILM</a:t>
            </a:r>
            <a:r>
              <a:rPr dirty="0" sz="2200" spc="10" b="1">
                <a:solidFill>
                  <a:srgbClr val="FFFF00"/>
                </a:solidFill>
                <a:latin typeface="Arial"/>
                <a:cs typeface="Arial"/>
              </a:rPr>
              <a:t>=CHEST</a:t>
            </a:r>
            <a:r>
              <a:rPr dirty="0" sz="2200" spc="-1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200" spc="-5" b="1">
                <a:solidFill>
                  <a:srgbClr val="FFFF00"/>
                </a:solidFill>
                <a:latin typeface="Arial"/>
                <a:cs typeface="Arial"/>
              </a:rPr>
              <a:t>X-RAY(CXR)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ts val="2620"/>
              </a:lnSpc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2200" spc="15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CT</a:t>
            </a:r>
            <a:r>
              <a:rPr dirty="0" sz="2200" spc="1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200" spc="10" b="1">
                <a:solidFill>
                  <a:srgbClr val="FFFF00"/>
                </a:solidFill>
                <a:latin typeface="Arial"/>
                <a:cs typeface="Arial"/>
              </a:rPr>
              <a:t>FOR </a:t>
            </a:r>
            <a:r>
              <a:rPr dirty="0" sz="2200" spc="15" b="1">
                <a:solidFill>
                  <a:srgbClr val="FFFF00"/>
                </a:solidFill>
                <a:latin typeface="Arial"/>
                <a:cs typeface="Arial"/>
              </a:rPr>
              <a:t>CHEST AND</a:t>
            </a:r>
            <a:r>
              <a:rPr dirty="0" sz="2200" spc="-14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200" spc="10" b="1">
                <a:solidFill>
                  <a:srgbClr val="FFFF00"/>
                </a:solidFill>
                <a:latin typeface="Arial"/>
                <a:cs typeface="Arial"/>
              </a:rPr>
              <a:t>MEDIASTINUM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ts val="2620"/>
              </a:lnSpc>
              <a:spcBef>
                <a:spcPts val="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2200" spc="15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CT</a:t>
            </a:r>
            <a:r>
              <a:rPr dirty="0" sz="2200" spc="1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200" spc="10" b="1">
                <a:solidFill>
                  <a:srgbClr val="FFFF00"/>
                </a:solidFill>
                <a:latin typeface="Arial"/>
                <a:cs typeface="Arial"/>
              </a:rPr>
              <a:t>FOR </a:t>
            </a:r>
            <a:r>
              <a:rPr dirty="0" sz="2200" spc="15" b="1">
                <a:solidFill>
                  <a:srgbClr val="FFFF00"/>
                </a:solidFill>
                <a:latin typeface="Arial"/>
                <a:cs typeface="Arial"/>
              </a:rPr>
              <a:t>LUNG </a:t>
            </a:r>
            <a:r>
              <a:rPr dirty="0" sz="2200" spc="0" b="1">
                <a:solidFill>
                  <a:srgbClr val="FFFF00"/>
                </a:solidFill>
                <a:latin typeface="Arial"/>
                <a:cs typeface="Arial"/>
              </a:rPr>
              <a:t>PARENCHYMA</a:t>
            </a:r>
            <a:r>
              <a:rPr dirty="0" sz="22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200" spc="15" b="1" i="1">
                <a:solidFill>
                  <a:srgbClr val="66FF33"/>
                </a:solidFill>
                <a:latin typeface="Arial"/>
                <a:cs typeface="Arial"/>
              </a:rPr>
              <a:t>HRCT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ts val="2600"/>
              </a:lnSpc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200" spc="10" b="1">
                <a:solidFill>
                  <a:srgbClr val="FFFF00"/>
                </a:solidFill>
                <a:latin typeface="Arial"/>
                <a:cs typeface="Arial"/>
              </a:rPr>
              <a:t>MRI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ts val="2620"/>
              </a:lnSpc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200" spc="10" b="1">
                <a:solidFill>
                  <a:srgbClr val="FFFF00"/>
                </a:solidFill>
                <a:latin typeface="Arial"/>
                <a:cs typeface="Arial"/>
              </a:rPr>
              <a:t>ANGIOGRAMS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2800" y="571500"/>
            <a:ext cx="5054600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32000" y="419100"/>
            <a:ext cx="50876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06905" algn="l"/>
              </a:tabLst>
            </a:pPr>
            <a:r>
              <a:rPr dirty="0" sz="4400" spc="-5"/>
              <a:t>Frontal	</a:t>
            </a:r>
            <a:r>
              <a:rPr dirty="0" sz="4400"/>
              <a:t>Chest</a:t>
            </a:r>
            <a:r>
              <a:rPr dirty="0" sz="4400" spc="-100"/>
              <a:t> </a:t>
            </a:r>
            <a:r>
              <a:rPr dirty="0" sz="4400"/>
              <a:t>X-Ray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3048000" y="1905000"/>
            <a:ext cx="41148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343400" y="1905000"/>
            <a:ext cx="1676400" cy="3733800"/>
          </a:xfrm>
          <a:custGeom>
            <a:avLst/>
            <a:gdLst/>
            <a:ahLst/>
            <a:cxnLst/>
            <a:rect l="l" t="t" r="r" b="b"/>
            <a:pathLst>
              <a:path w="1676400" h="3733800">
                <a:moveTo>
                  <a:pt x="1676400" y="2800350"/>
                </a:moveTo>
                <a:lnTo>
                  <a:pt x="0" y="2800350"/>
                </a:lnTo>
                <a:lnTo>
                  <a:pt x="838200" y="3733800"/>
                </a:lnTo>
                <a:lnTo>
                  <a:pt x="1676400" y="2800350"/>
                </a:lnTo>
                <a:close/>
              </a:path>
              <a:path w="1676400" h="3733800">
                <a:moveTo>
                  <a:pt x="1257300" y="0"/>
                </a:moveTo>
                <a:lnTo>
                  <a:pt x="419100" y="0"/>
                </a:lnTo>
                <a:lnTo>
                  <a:pt x="419100" y="2800350"/>
                </a:lnTo>
                <a:lnTo>
                  <a:pt x="1257300" y="2800350"/>
                </a:lnTo>
                <a:lnTo>
                  <a:pt x="125730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43400" y="1905000"/>
            <a:ext cx="1676400" cy="3733800"/>
          </a:xfrm>
          <a:custGeom>
            <a:avLst/>
            <a:gdLst/>
            <a:ahLst/>
            <a:cxnLst/>
            <a:rect l="l" t="t" r="r" b="b"/>
            <a:pathLst>
              <a:path w="1676400" h="3733800">
                <a:moveTo>
                  <a:pt x="0" y="2800350"/>
                </a:moveTo>
                <a:lnTo>
                  <a:pt x="419100" y="2800350"/>
                </a:lnTo>
                <a:lnTo>
                  <a:pt x="419100" y="0"/>
                </a:lnTo>
                <a:lnTo>
                  <a:pt x="1257300" y="0"/>
                </a:lnTo>
                <a:lnTo>
                  <a:pt x="1257300" y="2800350"/>
                </a:lnTo>
                <a:lnTo>
                  <a:pt x="1676400" y="2800350"/>
                </a:lnTo>
                <a:lnTo>
                  <a:pt x="838200" y="3733800"/>
                </a:lnTo>
                <a:lnTo>
                  <a:pt x="0" y="280035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16500" y="1955800"/>
            <a:ext cx="355600" cy="3276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917603" y="1943100"/>
            <a:ext cx="532130" cy="3277235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4029"/>
              </a:lnSpc>
            </a:pPr>
            <a:r>
              <a:rPr dirty="0" sz="3600" spc="-5">
                <a:solidFill>
                  <a:srgbClr val="463416"/>
                </a:solidFill>
                <a:latin typeface="Times New Roman"/>
                <a:cs typeface="Times New Roman"/>
              </a:rPr>
              <a:t>MEDIASTINUM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700" y="4521200"/>
            <a:ext cx="633730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74700" y="5092700"/>
            <a:ext cx="1727200" cy="41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9300" y="4381500"/>
            <a:ext cx="6365875" cy="1206500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500"/>
              </a:spcBef>
              <a:tabLst>
                <a:tab pos="4490085" algn="l"/>
              </a:tabLst>
            </a:pPr>
            <a:r>
              <a:rPr dirty="0" sz="4000" b="1">
                <a:latin typeface="Arial"/>
                <a:cs typeface="Arial"/>
              </a:rPr>
              <a:t>CT</a:t>
            </a:r>
            <a:r>
              <a:rPr dirty="0" sz="4000" spc="-5" b="1">
                <a:latin typeface="Arial"/>
                <a:cs typeface="Arial"/>
              </a:rPr>
              <a:t> </a:t>
            </a:r>
            <a:r>
              <a:rPr dirty="0" sz="4000" spc="-30" b="1">
                <a:latin typeface="Arial"/>
                <a:cs typeface="Arial"/>
              </a:rPr>
              <a:t>EXAMINATION	</a:t>
            </a:r>
            <a:r>
              <a:rPr dirty="0" sz="4000" spc="-5" b="1">
                <a:latin typeface="Arial"/>
                <a:cs typeface="Arial"/>
              </a:rPr>
              <a:t>OF</a:t>
            </a:r>
            <a:r>
              <a:rPr dirty="0" sz="4000" spc="-90" b="1">
                <a:latin typeface="Arial"/>
                <a:cs typeface="Arial"/>
              </a:rPr>
              <a:t> </a:t>
            </a:r>
            <a:r>
              <a:rPr dirty="0" sz="4000" spc="-5" b="1">
                <a:latin typeface="Arial"/>
                <a:cs typeface="Arial"/>
              </a:rPr>
              <a:t>THE  </a:t>
            </a:r>
            <a:r>
              <a:rPr dirty="0" sz="4000" b="1">
                <a:latin typeface="Arial"/>
                <a:cs typeface="Arial"/>
              </a:rPr>
              <a:t>CHEST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838200"/>
            <a:ext cx="7848600" cy="520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530600" y="6146800"/>
            <a:ext cx="17411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Examination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0900" y="2133600"/>
            <a:ext cx="4902200" cy="364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52700" y="1409700"/>
            <a:ext cx="4102100" cy="472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55875" y="1412875"/>
            <a:ext cx="4097654" cy="4726305"/>
          </a:xfrm>
          <a:custGeom>
            <a:avLst/>
            <a:gdLst/>
            <a:ahLst/>
            <a:cxnLst/>
            <a:rect l="l" t="t" r="r" b="b"/>
            <a:pathLst>
              <a:path w="4097654" h="4726305">
                <a:moveTo>
                  <a:pt x="0" y="0"/>
                </a:moveTo>
                <a:lnTo>
                  <a:pt x="0" y="4725987"/>
                </a:lnTo>
                <a:lnTo>
                  <a:pt x="4097337" y="4725987"/>
                </a:lnTo>
                <a:lnTo>
                  <a:pt x="4097337" y="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81200" y="2057400"/>
            <a:ext cx="5181600" cy="3670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73200" y="1270000"/>
            <a:ext cx="6273800" cy="4470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387" y="2209800"/>
            <a:ext cx="2551112" cy="2946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18175" y="2209800"/>
            <a:ext cx="3425825" cy="2946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03500" y="2209800"/>
            <a:ext cx="3656012" cy="2933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80887" y="4802111"/>
            <a:ext cx="379095" cy="354330"/>
          </a:xfrm>
          <a:custGeom>
            <a:avLst/>
            <a:gdLst/>
            <a:ahLst/>
            <a:cxnLst/>
            <a:rect l="l" t="t" r="r" b="b"/>
            <a:pathLst>
              <a:path w="379095" h="354329">
                <a:moveTo>
                  <a:pt x="0" y="0"/>
                </a:moveTo>
                <a:lnTo>
                  <a:pt x="378625" y="0"/>
                </a:lnTo>
                <a:lnTo>
                  <a:pt x="378625" y="354088"/>
                </a:lnTo>
                <a:lnTo>
                  <a:pt x="0" y="3540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80887" y="4802111"/>
            <a:ext cx="379095" cy="354330"/>
          </a:xfrm>
          <a:custGeom>
            <a:avLst/>
            <a:gdLst/>
            <a:ahLst/>
            <a:cxnLst/>
            <a:rect l="l" t="t" r="r" b="b"/>
            <a:pathLst>
              <a:path w="379095" h="354329">
                <a:moveTo>
                  <a:pt x="0" y="0"/>
                </a:moveTo>
                <a:lnTo>
                  <a:pt x="378625" y="0"/>
                </a:lnTo>
                <a:lnTo>
                  <a:pt x="378625" y="354087"/>
                </a:lnTo>
                <a:lnTo>
                  <a:pt x="0" y="35408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74737" y="1628775"/>
            <a:ext cx="1008380" cy="351155"/>
          </a:xfrm>
          <a:custGeom>
            <a:avLst/>
            <a:gdLst/>
            <a:ahLst/>
            <a:cxnLst/>
            <a:rect l="l" t="t" r="r" b="b"/>
            <a:pathLst>
              <a:path w="1008380" h="351155">
                <a:moveTo>
                  <a:pt x="0" y="0"/>
                </a:moveTo>
                <a:lnTo>
                  <a:pt x="1008062" y="0"/>
                </a:lnTo>
                <a:lnTo>
                  <a:pt x="1008062" y="350659"/>
                </a:lnTo>
                <a:lnTo>
                  <a:pt x="0" y="3506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193800" y="1672654"/>
            <a:ext cx="76263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Sagi</a:t>
            </a:r>
            <a:r>
              <a:rPr dirty="0" sz="1800" spc="-5">
                <a:solidFill>
                  <a:srgbClr val="FFFF66"/>
                </a:solidFill>
                <a:latin typeface="Arial"/>
                <a:cs typeface="Arial"/>
              </a:rPr>
              <a:t>tt</a:t>
            </a: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54462" y="1628775"/>
            <a:ext cx="863600" cy="351155"/>
          </a:xfrm>
          <a:custGeom>
            <a:avLst/>
            <a:gdLst/>
            <a:ahLst/>
            <a:cxnLst/>
            <a:rect l="l" t="t" r="r" b="b"/>
            <a:pathLst>
              <a:path w="863600" h="351155">
                <a:moveTo>
                  <a:pt x="0" y="0"/>
                </a:moveTo>
                <a:lnTo>
                  <a:pt x="863600" y="0"/>
                </a:lnTo>
                <a:lnTo>
                  <a:pt x="863600" y="350659"/>
                </a:lnTo>
                <a:lnTo>
                  <a:pt x="0" y="3506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140200" y="1672654"/>
            <a:ext cx="495934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Axial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50087" y="1628775"/>
            <a:ext cx="1081405" cy="351155"/>
          </a:xfrm>
          <a:custGeom>
            <a:avLst/>
            <a:gdLst/>
            <a:ahLst/>
            <a:cxnLst/>
            <a:rect l="l" t="t" r="r" b="b"/>
            <a:pathLst>
              <a:path w="1081404" h="351155">
                <a:moveTo>
                  <a:pt x="0" y="0"/>
                </a:moveTo>
                <a:lnTo>
                  <a:pt x="1081087" y="0"/>
                </a:lnTo>
                <a:lnTo>
                  <a:pt x="1081087" y="350659"/>
                </a:lnTo>
                <a:lnTo>
                  <a:pt x="0" y="3506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188200" y="1672654"/>
            <a:ext cx="80073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Co</a:t>
            </a:r>
            <a:r>
              <a:rPr dirty="0" sz="1800" spc="-5">
                <a:solidFill>
                  <a:srgbClr val="FFFF66"/>
                </a:solidFill>
                <a:latin typeface="Arial"/>
                <a:cs typeface="Arial"/>
              </a:rPr>
              <a:t>r</a:t>
            </a:r>
            <a:r>
              <a:rPr dirty="0" sz="1800">
                <a:solidFill>
                  <a:srgbClr val="FFFF66"/>
                </a:solidFill>
                <a:latin typeface="Arial"/>
                <a:cs typeface="Arial"/>
              </a:rPr>
              <a:t>onal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1000" y="1208087"/>
            <a:ext cx="8763000" cy="29511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19100" y="3727450"/>
            <a:ext cx="8559800" cy="23050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949700" y="1219200"/>
            <a:ext cx="18605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66FF33"/>
                </a:solidFill>
                <a:latin typeface="Arial"/>
                <a:cs typeface="Arial"/>
              </a:rPr>
              <a:t>Lung</a:t>
            </a:r>
            <a:r>
              <a:rPr dirty="0" sz="2400" spc="-85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66FF33"/>
                </a:solidFill>
                <a:latin typeface="Arial"/>
                <a:cs typeface="Arial"/>
              </a:rPr>
              <a:t>Window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78162" y="5907087"/>
            <a:ext cx="3384550" cy="351155"/>
          </a:xfrm>
          <a:custGeom>
            <a:avLst/>
            <a:gdLst/>
            <a:ahLst/>
            <a:cxnLst/>
            <a:rect l="l" t="t" r="r" b="b"/>
            <a:pathLst>
              <a:path w="3384550" h="351154">
                <a:moveTo>
                  <a:pt x="0" y="0"/>
                </a:moveTo>
                <a:lnTo>
                  <a:pt x="3384550" y="0"/>
                </a:lnTo>
                <a:lnTo>
                  <a:pt x="3384550" y="350660"/>
                </a:lnTo>
                <a:lnTo>
                  <a:pt x="0" y="3506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078162" y="5918200"/>
            <a:ext cx="33845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8072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463416"/>
                </a:solidFill>
                <a:latin typeface="Arial"/>
                <a:cs typeface="Arial"/>
              </a:rPr>
              <a:t>Mediastinal Window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20800" y="342900"/>
            <a:ext cx="6210300" cy="419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282700" y="228600"/>
            <a:ext cx="623887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</a:rPr>
              <a:t>Radiological </a:t>
            </a:r>
            <a:r>
              <a:rPr dirty="0" sz="3200" spc="-5">
                <a:solidFill>
                  <a:srgbClr val="FFFFFF"/>
                </a:solidFill>
              </a:rPr>
              <a:t>Anatomy </a:t>
            </a:r>
            <a:r>
              <a:rPr dirty="0" sz="3200">
                <a:solidFill>
                  <a:srgbClr val="FFFFFF"/>
                </a:solidFill>
              </a:rPr>
              <a:t>of </a:t>
            </a:r>
            <a:r>
              <a:rPr dirty="0" sz="3200" spc="-5">
                <a:solidFill>
                  <a:srgbClr val="FFFFFF"/>
                </a:solidFill>
              </a:rPr>
              <a:t>the</a:t>
            </a:r>
            <a:r>
              <a:rPr dirty="0" sz="3200" spc="-250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Chest</a:t>
            </a:r>
            <a:endParaRPr sz="3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97300"/>
            <a:ext cx="3132137" cy="2701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84887" y="3863975"/>
            <a:ext cx="3059112" cy="2609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11300" y="1371600"/>
            <a:ext cx="6192837" cy="248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98800" y="3863975"/>
            <a:ext cx="3094037" cy="26130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476500" y="165100"/>
            <a:ext cx="35204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Radiological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Anatomy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Chest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200" y="571500"/>
            <a:ext cx="6223000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2400" y="419100"/>
            <a:ext cx="629031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16990" algn="l"/>
                <a:tab pos="4112895" algn="l"/>
              </a:tabLst>
            </a:pPr>
            <a:r>
              <a:rPr dirty="0" sz="4400"/>
              <a:t>High	</a:t>
            </a:r>
            <a:r>
              <a:rPr dirty="0" sz="4400" spc="-5"/>
              <a:t>Resolution	</a:t>
            </a:r>
            <a:r>
              <a:rPr dirty="0" sz="4400"/>
              <a:t>CT</a:t>
            </a:r>
            <a:r>
              <a:rPr dirty="0" sz="4400" spc="-175"/>
              <a:t> </a:t>
            </a:r>
            <a:r>
              <a:rPr dirty="0" sz="4400"/>
              <a:t>Scan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342900" y="1981200"/>
            <a:ext cx="3922395" cy="338582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355600" marR="71120" indent="-342900">
              <a:lnSpc>
                <a:spcPct val="77100"/>
              </a:lnSpc>
              <a:spcBef>
                <a:spcPts val="65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HRCT uses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very </a:t>
            </a:r>
            <a:r>
              <a:rPr dirty="0" sz="2000" spc="-5">
                <a:solidFill>
                  <a:srgbClr val="FFFF00"/>
                </a:solidFill>
                <a:latin typeface="Arial"/>
                <a:cs typeface="Arial"/>
              </a:rPr>
              <a:t>thin </a:t>
            </a:r>
            <a:r>
              <a:rPr dirty="0" sz="2000">
                <a:solidFill>
                  <a:srgbClr val="FFFF00"/>
                </a:solidFill>
                <a:latin typeface="Arial"/>
                <a:cs typeface="Arial"/>
              </a:rPr>
              <a:t>slices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(1mm) to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achieve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better spatial  resolution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precision.</a:t>
            </a:r>
            <a:endParaRPr sz="2000">
              <a:latin typeface="Arial"/>
              <a:cs typeface="Arial"/>
            </a:endParaRPr>
          </a:p>
          <a:p>
            <a:pPr marL="355600" marR="57150" indent="-342900">
              <a:lnSpc>
                <a:spcPct val="77800"/>
              </a:lnSpc>
              <a:spcBef>
                <a:spcPts val="43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HRCT is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indicated after normal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CXR in 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symptomatic patient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 setting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high clinical  suspicion of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disease.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ts val="2050"/>
              </a:lnSpc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Advantages</a:t>
            </a:r>
            <a:endParaRPr sz="2000">
              <a:latin typeface="Arial"/>
              <a:cs typeface="Arial"/>
            </a:endParaRPr>
          </a:p>
          <a:p>
            <a:pPr lvl="1" marL="749300" marR="5080" indent="-279400">
              <a:lnSpc>
                <a:spcPct val="78700"/>
              </a:lnSpc>
              <a:spcBef>
                <a:spcPts val="210"/>
              </a:spcBef>
              <a:buChar char="–"/>
              <a:tabLst>
                <a:tab pos="748665" algn="l"/>
                <a:tab pos="749300" algn="l"/>
              </a:tabLst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High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sensitivity for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adenopathy,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infiltrates,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architectural  distortion.</a:t>
            </a:r>
            <a:endParaRPr sz="1800">
              <a:latin typeface="Arial"/>
              <a:cs typeface="Arial"/>
            </a:endParaRPr>
          </a:p>
          <a:p>
            <a:pPr lvl="1" marL="749300" marR="140970" indent="-279400">
              <a:lnSpc>
                <a:spcPct val="78700"/>
              </a:lnSpc>
              <a:buChar char="–"/>
              <a:tabLst>
                <a:tab pos="748665" algn="l"/>
                <a:tab pos="749300" algn="l"/>
              </a:tabLst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HRCT can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identify areas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reversible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vs.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irreversible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lung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damage.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19600" y="1752600"/>
            <a:ext cx="4572000" cy="307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00562" y="4005262"/>
            <a:ext cx="719455" cy="779780"/>
          </a:xfrm>
          <a:custGeom>
            <a:avLst/>
            <a:gdLst/>
            <a:ahLst/>
            <a:cxnLst/>
            <a:rect l="l" t="t" r="r" b="b"/>
            <a:pathLst>
              <a:path w="719454" h="779779">
                <a:moveTo>
                  <a:pt x="0" y="0"/>
                </a:moveTo>
                <a:lnTo>
                  <a:pt x="719137" y="0"/>
                </a:lnTo>
                <a:lnTo>
                  <a:pt x="719137" y="779462"/>
                </a:lnTo>
                <a:lnTo>
                  <a:pt x="0" y="77946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1500" y="584200"/>
            <a:ext cx="55118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90700" y="419100"/>
            <a:ext cx="555498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8500" algn="l"/>
              </a:tabLst>
            </a:pPr>
            <a:r>
              <a:rPr dirty="0" sz="4400" spc="-5"/>
              <a:t>Normal	</a:t>
            </a:r>
            <a:r>
              <a:rPr dirty="0" sz="4400"/>
              <a:t>Lung</a:t>
            </a:r>
            <a:r>
              <a:rPr dirty="0" sz="4400" spc="-320"/>
              <a:t> </a:t>
            </a:r>
            <a:r>
              <a:rPr dirty="0" sz="4400" spc="-5"/>
              <a:t>Anatomy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0" y="2273300"/>
            <a:ext cx="4341812" cy="290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6000" y="1993900"/>
            <a:ext cx="2298700" cy="203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03300" y="1917700"/>
            <a:ext cx="23050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Tracheobronchial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Tree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4400" y="2870200"/>
            <a:ext cx="2808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Normal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lung at level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inferior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95900" y="3171254"/>
            <a:ext cx="166497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pulmonary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veins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24400" y="3162300"/>
            <a:ext cx="2946400" cy="23987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590451" y="4376737"/>
            <a:ext cx="1179195" cy="516255"/>
          </a:xfrm>
          <a:custGeom>
            <a:avLst/>
            <a:gdLst/>
            <a:ahLst/>
            <a:cxnLst/>
            <a:rect l="l" t="t" r="r" b="b"/>
            <a:pathLst>
              <a:path w="1179195" h="516254">
                <a:moveTo>
                  <a:pt x="1178773" y="0"/>
                </a:moveTo>
                <a:lnTo>
                  <a:pt x="4363" y="513804"/>
                </a:lnTo>
                <a:lnTo>
                  <a:pt x="0" y="515713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50025" y="4874958"/>
            <a:ext cx="46355" cy="38100"/>
          </a:xfrm>
          <a:custGeom>
            <a:avLst/>
            <a:gdLst/>
            <a:ahLst/>
            <a:cxnLst/>
            <a:rect l="l" t="t" r="r" b="b"/>
            <a:pathLst>
              <a:path w="46354" h="38100">
                <a:moveTo>
                  <a:pt x="29311" y="0"/>
                </a:moveTo>
                <a:lnTo>
                  <a:pt x="0" y="35178"/>
                </a:lnTo>
                <a:lnTo>
                  <a:pt x="45732" y="37528"/>
                </a:lnTo>
                <a:lnTo>
                  <a:pt x="2931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861300" y="4203700"/>
            <a:ext cx="1092835" cy="833119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algn="ctr" marL="12700" marR="5080" indent="16510">
              <a:lnSpc>
                <a:spcPts val="2100"/>
              </a:lnSpc>
              <a:spcBef>
                <a:spcPts val="219"/>
              </a:spcBef>
            </a:pPr>
            <a:r>
              <a:rPr dirty="0" sz="1800">
                <a:latin typeface="Arial"/>
                <a:cs typeface="Arial"/>
              </a:rPr>
              <a:t>L </a:t>
            </a:r>
            <a:r>
              <a:rPr dirty="0" sz="1800" spc="-5">
                <a:latin typeface="Arial"/>
                <a:cs typeface="Arial"/>
              </a:rPr>
              <a:t>inferior  </a:t>
            </a:r>
            <a:r>
              <a:rPr dirty="0" sz="1800">
                <a:latin typeface="Arial"/>
                <a:cs typeface="Arial"/>
              </a:rPr>
              <a:t>pul</a:t>
            </a:r>
            <a:r>
              <a:rPr dirty="0" sz="1800" spc="-5">
                <a:latin typeface="Arial"/>
                <a:cs typeface="Arial"/>
              </a:rPr>
              <a:t>m</a:t>
            </a:r>
            <a:r>
              <a:rPr dirty="0" sz="1800">
                <a:latin typeface="Arial"/>
                <a:cs typeface="Arial"/>
              </a:rPr>
              <a:t>ona</a:t>
            </a:r>
            <a:r>
              <a:rPr dirty="0" sz="1800" spc="-5">
                <a:latin typeface="Arial"/>
                <a:cs typeface="Arial"/>
              </a:rPr>
              <a:t>ry  </a:t>
            </a:r>
            <a:r>
              <a:rPr dirty="0" sz="1800">
                <a:latin typeface="Arial"/>
                <a:cs typeface="Arial"/>
              </a:rPr>
              <a:t>vein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40225" y="4848516"/>
            <a:ext cx="1482725" cy="519430"/>
          </a:xfrm>
          <a:custGeom>
            <a:avLst/>
            <a:gdLst/>
            <a:ahLst/>
            <a:cxnLst/>
            <a:rect l="l" t="t" r="r" b="b"/>
            <a:pathLst>
              <a:path w="1482725" h="519429">
                <a:moveTo>
                  <a:pt x="0" y="518821"/>
                </a:moveTo>
                <a:lnTo>
                  <a:pt x="1477852" y="1573"/>
                </a:lnTo>
                <a:lnTo>
                  <a:pt x="1482348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818797" y="4828133"/>
            <a:ext cx="45720" cy="38735"/>
          </a:xfrm>
          <a:custGeom>
            <a:avLst/>
            <a:gdLst/>
            <a:ahLst/>
            <a:cxnLst/>
            <a:rect l="l" t="t" r="r" b="b"/>
            <a:pathLst>
              <a:path w="45720" h="38735">
                <a:moveTo>
                  <a:pt x="0" y="0"/>
                </a:moveTo>
                <a:lnTo>
                  <a:pt x="13538" y="38658"/>
                </a:lnTo>
                <a:lnTo>
                  <a:pt x="45427" y="580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594100" y="5194300"/>
            <a:ext cx="1092835" cy="833119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algn="ctr" marL="12700" marR="5080" indent="12065">
              <a:lnSpc>
                <a:spcPts val="2100"/>
              </a:lnSpc>
              <a:spcBef>
                <a:spcPts val="219"/>
              </a:spcBef>
            </a:pPr>
            <a:r>
              <a:rPr dirty="0" sz="1800">
                <a:latin typeface="Arial"/>
                <a:cs typeface="Arial"/>
              </a:rPr>
              <a:t>R </a:t>
            </a:r>
            <a:r>
              <a:rPr dirty="0" sz="1800" spc="-5">
                <a:latin typeface="Arial"/>
                <a:cs typeface="Arial"/>
              </a:rPr>
              <a:t>inferior  </a:t>
            </a:r>
            <a:r>
              <a:rPr dirty="0" sz="1800">
                <a:latin typeface="Arial"/>
                <a:cs typeface="Arial"/>
              </a:rPr>
              <a:t>pul</a:t>
            </a:r>
            <a:r>
              <a:rPr dirty="0" sz="1800" spc="-5">
                <a:latin typeface="Arial"/>
                <a:cs typeface="Arial"/>
              </a:rPr>
              <a:t>m</a:t>
            </a:r>
            <a:r>
              <a:rPr dirty="0" sz="1800">
                <a:latin typeface="Arial"/>
                <a:cs typeface="Arial"/>
              </a:rPr>
              <a:t>ona</a:t>
            </a:r>
            <a:r>
              <a:rPr dirty="0" sz="1800" spc="-5">
                <a:latin typeface="Arial"/>
                <a:cs typeface="Arial"/>
              </a:rPr>
              <a:t>ry  </a:t>
            </a:r>
            <a:r>
              <a:rPr dirty="0" sz="1800">
                <a:latin typeface="Arial"/>
                <a:cs typeface="Arial"/>
              </a:rPr>
              <a:t>vein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78528" y="4996694"/>
            <a:ext cx="2167255" cy="523240"/>
          </a:xfrm>
          <a:custGeom>
            <a:avLst/>
            <a:gdLst/>
            <a:ahLst/>
            <a:cxnLst/>
            <a:rect l="l" t="t" r="r" b="b"/>
            <a:pathLst>
              <a:path w="2167254" h="523239">
                <a:moveTo>
                  <a:pt x="2166896" y="523042"/>
                </a:moveTo>
                <a:lnTo>
                  <a:pt x="4629" y="1117"/>
                </a:lnTo>
                <a:lnTo>
                  <a:pt x="0" y="0"/>
                </a:lnTo>
              </a:path>
            </a:pathLst>
          </a:custGeom>
          <a:ln w="9524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635625" y="4976037"/>
            <a:ext cx="45085" cy="40005"/>
          </a:xfrm>
          <a:custGeom>
            <a:avLst/>
            <a:gdLst/>
            <a:ahLst/>
            <a:cxnLst/>
            <a:rect l="l" t="t" r="r" b="b"/>
            <a:pathLst>
              <a:path w="45085" h="40004">
                <a:moveTo>
                  <a:pt x="44615" y="0"/>
                </a:moveTo>
                <a:lnTo>
                  <a:pt x="0" y="10299"/>
                </a:lnTo>
                <a:lnTo>
                  <a:pt x="35013" y="39814"/>
                </a:lnTo>
                <a:lnTo>
                  <a:pt x="44615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667547" y="5078033"/>
            <a:ext cx="1177925" cy="441959"/>
          </a:xfrm>
          <a:custGeom>
            <a:avLst/>
            <a:gdLst/>
            <a:ahLst/>
            <a:cxnLst/>
            <a:rect l="l" t="t" r="r" b="b"/>
            <a:pathLst>
              <a:path w="1177925" h="441960">
                <a:moveTo>
                  <a:pt x="1177877" y="441703"/>
                </a:moveTo>
                <a:lnTo>
                  <a:pt x="4460" y="1672"/>
                </a:lnTo>
                <a:lnTo>
                  <a:pt x="0" y="0"/>
                </a:lnTo>
              </a:path>
            </a:pathLst>
          </a:custGeom>
          <a:ln w="9524">
            <a:solidFill>
              <a:srgbClr val="00F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626225" y="5057737"/>
            <a:ext cx="45720" cy="38735"/>
          </a:xfrm>
          <a:custGeom>
            <a:avLst/>
            <a:gdLst/>
            <a:ahLst/>
            <a:cxnLst/>
            <a:rect l="l" t="t" r="r" b="b"/>
            <a:pathLst>
              <a:path w="45720" h="38735">
                <a:moveTo>
                  <a:pt x="45542" y="0"/>
                </a:moveTo>
                <a:lnTo>
                  <a:pt x="0" y="4800"/>
                </a:lnTo>
                <a:lnTo>
                  <a:pt x="31165" y="38353"/>
                </a:lnTo>
                <a:lnTo>
                  <a:pt x="45542" y="0"/>
                </a:lnTo>
                <a:close/>
              </a:path>
            </a:pathLst>
          </a:custGeom>
          <a:solidFill>
            <a:srgbClr val="00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899400" y="5422900"/>
            <a:ext cx="1130300" cy="203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089900" y="5689600"/>
            <a:ext cx="749300" cy="203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874000" y="5346700"/>
            <a:ext cx="1144270" cy="56642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203200" marR="5080" indent="-190500">
              <a:lnSpc>
                <a:spcPts val="2100"/>
              </a:lnSpc>
              <a:spcBef>
                <a:spcPts val="220"/>
              </a:spcBef>
            </a:pPr>
            <a:r>
              <a:rPr dirty="0" sz="1800">
                <a:solidFill>
                  <a:srgbClr val="00FFCC"/>
                </a:solidFill>
                <a:latin typeface="Arial"/>
                <a:cs typeface="Arial"/>
              </a:rPr>
              <a:t>Lower</a:t>
            </a:r>
            <a:r>
              <a:rPr dirty="0" sz="1800" spc="-105">
                <a:solidFill>
                  <a:srgbClr val="00FFCC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FFCC"/>
                </a:solidFill>
                <a:latin typeface="Arial"/>
                <a:cs typeface="Arial"/>
              </a:rPr>
              <a:t>lobe  </a:t>
            </a:r>
            <a:r>
              <a:rPr dirty="0" sz="1800" spc="-5">
                <a:solidFill>
                  <a:srgbClr val="00FFCC"/>
                </a:solidFill>
                <a:latin typeface="Arial"/>
                <a:cs typeface="Arial"/>
              </a:rPr>
              <a:t>bronchi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355600"/>
            <a:ext cx="6743700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10000" y="889000"/>
            <a:ext cx="1574800" cy="36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7053" rIns="0" bIns="0" rtlCol="0" vert="horz">
            <a:spAutoFit/>
          </a:bodyPr>
          <a:lstStyle/>
          <a:p>
            <a:pPr marL="3613785" marR="5080" indent="-2590800">
              <a:lnSpc>
                <a:spcPts val="4200"/>
              </a:lnSpc>
              <a:spcBef>
                <a:spcPts val="434"/>
              </a:spcBef>
            </a:pPr>
            <a:r>
              <a:rPr dirty="0" sz="3700" spc="-5"/>
              <a:t>BASIC CHEST EXAM </a:t>
            </a:r>
            <a:r>
              <a:rPr dirty="0" sz="3700" spc="-10"/>
              <a:t>FOR</a:t>
            </a:r>
            <a:r>
              <a:rPr dirty="0" sz="3700" spc="-195"/>
              <a:t> </a:t>
            </a:r>
            <a:r>
              <a:rPr dirty="0" sz="3700" spc="-5"/>
              <a:t>THE  </a:t>
            </a:r>
            <a:r>
              <a:rPr dirty="0" sz="3700" spc="-20"/>
              <a:t>HEART</a:t>
            </a:r>
            <a:endParaRPr sz="3700"/>
          </a:p>
        </p:txBody>
      </p:sp>
      <p:sp>
        <p:nvSpPr>
          <p:cNvPr id="5" name="object 5"/>
          <p:cNvSpPr/>
          <p:nvPr/>
        </p:nvSpPr>
        <p:spPr>
          <a:xfrm>
            <a:off x="520700" y="1816100"/>
            <a:ext cx="152400" cy="15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76300" y="1727200"/>
            <a:ext cx="2260600" cy="317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36900" y="1714500"/>
            <a:ext cx="4089400" cy="419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0700" y="2374900"/>
            <a:ext cx="152400" cy="152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63600" y="2273300"/>
            <a:ext cx="546100" cy="342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24000" y="2273300"/>
            <a:ext cx="6311900" cy="3429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0700" y="2946400"/>
            <a:ext cx="152400" cy="152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50900" y="2844800"/>
            <a:ext cx="2857500" cy="3429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20700" y="3517900"/>
            <a:ext cx="152400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76300" y="3429000"/>
            <a:ext cx="723900" cy="317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0700" y="4076700"/>
            <a:ext cx="152400" cy="152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76300" y="3975100"/>
            <a:ext cx="2806700" cy="3429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97300" y="3975100"/>
            <a:ext cx="4775200" cy="4191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20700" y="4648200"/>
            <a:ext cx="152400" cy="1524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76300" y="4546600"/>
            <a:ext cx="4191000" cy="3429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95300" y="1529080"/>
            <a:ext cx="8082915" cy="341630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PLAIN FILM</a:t>
            </a:r>
            <a:r>
              <a:rPr dirty="0" sz="3200" spc="-5" b="1">
                <a:solidFill>
                  <a:srgbClr val="66FF33"/>
                </a:solidFill>
                <a:latin typeface="Arial"/>
                <a:cs typeface="Arial"/>
              </a:rPr>
              <a:t>=CHEST</a:t>
            </a:r>
            <a:r>
              <a:rPr dirty="0" sz="3200" spc="-10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200" spc="-30" b="1">
                <a:solidFill>
                  <a:srgbClr val="66FF33"/>
                </a:solidFill>
                <a:latin typeface="Arial"/>
                <a:cs typeface="Arial"/>
              </a:rPr>
              <a:t>X-RAY(CXR)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CT</a:t>
            </a:r>
            <a:r>
              <a:rPr dirty="0" sz="3200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66FF33"/>
                </a:solidFill>
                <a:latin typeface="Arial"/>
                <a:cs typeface="Arial"/>
              </a:rPr>
              <a:t>FOR </a:t>
            </a:r>
            <a:r>
              <a:rPr dirty="0" sz="3200" b="1">
                <a:solidFill>
                  <a:srgbClr val="66FF33"/>
                </a:solidFill>
                <a:latin typeface="Arial"/>
                <a:cs typeface="Arial"/>
              </a:rPr>
              <a:t>HEART AND</a:t>
            </a:r>
            <a:r>
              <a:rPr dirty="0" sz="3200" spc="-145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66FF33"/>
                </a:solidFill>
                <a:latin typeface="Arial"/>
                <a:cs typeface="Arial"/>
              </a:rPr>
              <a:t>MEDIASTINUM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ANGIOGRAMS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MRI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2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ULTRASOUND</a:t>
            </a:r>
            <a:r>
              <a:rPr dirty="0" sz="3200" spc="-35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66FF33"/>
                </a:solidFill>
                <a:latin typeface="Arial"/>
                <a:cs typeface="Arial"/>
              </a:rPr>
              <a:t>(ECHOCARDIOGRAPHY)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10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ISOTOPIC</a:t>
            </a:r>
            <a:r>
              <a:rPr dirty="0" u="heavy" sz="3200" spc="-5" b="1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Arial"/>
                <a:cs typeface="Arial"/>
              </a:rPr>
              <a:t> SCANNING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8900" y="571500"/>
            <a:ext cx="39624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578100" y="419100"/>
            <a:ext cx="182689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>
                <a:solidFill>
                  <a:srgbClr val="E3E3FF"/>
                </a:solidFill>
                <a:latin typeface="Arial"/>
                <a:cs typeface="Arial"/>
              </a:rPr>
              <a:t>No</a:t>
            </a:r>
            <a:r>
              <a:rPr dirty="0" sz="4400" spc="-5">
                <a:solidFill>
                  <a:srgbClr val="E3E3FF"/>
                </a:solidFill>
                <a:latin typeface="Arial"/>
                <a:cs typeface="Arial"/>
              </a:rPr>
              <a:t>rm</a:t>
            </a:r>
            <a:r>
              <a:rPr dirty="0" sz="4400">
                <a:solidFill>
                  <a:srgbClr val="E3E3FF"/>
                </a:solidFill>
                <a:latin typeface="Arial"/>
                <a:cs typeface="Arial"/>
              </a:rPr>
              <a:t>al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00019" y="419100"/>
            <a:ext cx="157797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HRCT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825500" y="1193800"/>
            <a:ext cx="7708900" cy="533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1800" y="419100"/>
            <a:ext cx="3517900" cy="40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11800" y="301752"/>
            <a:ext cx="3531870" cy="50165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100" spc="5">
                <a:solidFill>
                  <a:srgbClr val="66FFFF"/>
                </a:solidFill>
              </a:rPr>
              <a:t>Anatomy on</a:t>
            </a:r>
            <a:r>
              <a:rPr dirty="0" sz="3100" spc="-70">
                <a:solidFill>
                  <a:srgbClr val="66FFFF"/>
                </a:solidFill>
              </a:rPr>
              <a:t> </a:t>
            </a:r>
            <a:r>
              <a:rPr dirty="0" sz="3100" spc="5">
                <a:solidFill>
                  <a:srgbClr val="66FFFF"/>
                </a:solidFill>
              </a:rPr>
              <a:t>Normal</a:t>
            </a:r>
            <a:endParaRPr sz="3100"/>
          </a:p>
        </p:txBody>
      </p:sp>
      <p:sp>
        <p:nvSpPr>
          <p:cNvPr id="4" name="object 4"/>
          <p:cNvSpPr/>
          <p:nvPr/>
        </p:nvSpPr>
        <p:spPr>
          <a:xfrm>
            <a:off x="6769100" y="876300"/>
            <a:ext cx="1054100" cy="33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1000" y="1333500"/>
            <a:ext cx="1130300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4800" y="304800"/>
            <a:ext cx="5156200" cy="6324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42900" y="317500"/>
            <a:ext cx="8432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CXR-</a:t>
            </a:r>
            <a:r>
              <a:rPr dirty="0" sz="1800" spc="-16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1820" y="545807"/>
            <a:ext cx="1143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19" y="698207"/>
            <a:ext cx="8255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70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baseline="-9259" sz="1350">
                <a:solidFill>
                  <a:srgbClr val="003399"/>
                </a:solidFill>
                <a:latin typeface="Times New Roman"/>
                <a:cs typeface="Times New Roman"/>
              </a:rPr>
              <a:t>2</a:t>
            </a:r>
            <a:endParaRPr baseline="-9259" sz="1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00020" y="1079207"/>
            <a:ext cx="1143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14600" y="2514600"/>
            <a:ext cx="304800" cy="287655"/>
          </a:xfrm>
          <a:prstGeom prst="rect">
            <a:avLst/>
          </a:prstGeom>
          <a:solidFill>
            <a:srgbClr val="E3E3FF"/>
          </a:solidFill>
        </p:spPr>
        <p:txBody>
          <a:bodyPr wrap="square" lIns="0" tIns="24765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95"/>
              </a:spcBef>
            </a:pPr>
            <a:r>
              <a:rPr dirty="0" sz="1400">
                <a:solidFill>
                  <a:srgbClr val="463416"/>
                </a:solidFill>
                <a:latin typeface="Times New Roman"/>
                <a:cs typeface="Times New Roman"/>
              </a:rPr>
              <a:t>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14220" y="2749029"/>
            <a:ext cx="12700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819" y="3212807"/>
            <a:ext cx="1143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57019" y="2755607"/>
            <a:ext cx="1143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43020" y="6184606"/>
            <a:ext cx="2032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12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09620" y="2749029"/>
            <a:ext cx="12700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38200" y="3163673"/>
            <a:ext cx="56515" cy="113030"/>
          </a:xfrm>
          <a:custGeom>
            <a:avLst/>
            <a:gdLst/>
            <a:ahLst/>
            <a:cxnLst/>
            <a:rect l="l" t="t" r="r" b="b"/>
            <a:pathLst>
              <a:path w="56515" h="113029">
                <a:moveTo>
                  <a:pt x="0" y="112926"/>
                </a:moveTo>
                <a:lnTo>
                  <a:pt x="54333" y="4259"/>
                </a:lnTo>
                <a:lnTo>
                  <a:pt x="5646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77766" y="3124200"/>
            <a:ext cx="36830" cy="46355"/>
          </a:xfrm>
          <a:custGeom>
            <a:avLst/>
            <a:gdLst/>
            <a:ahLst/>
            <a:cxnLst/>
            <a:rect l="l" t="t" r="r" b="b"/>
            <a:pathLst>
              <a:path w="36830" h="46355">
                <a:moveTo>
                  <a:pt x="36633" y="0"/>
                </a:moveTo>
                <a:lnTo>
                  <a:pt x="0" y="27470"/>
                </a:lnTo>
                <a:lnTo>
                  <a:pt x="36633" y="45796"/>
                </a:lnTo>
                <a:lnTo>
                  <a:pt x="36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114800" y="5682932"/>
            <a:ext cx="0" cy="337185"/>
          </a:xfrm>
          <a:custGeom>
            <a:avLst/>
            <a:gdLst/>
            <a:ahLst/>
            <a:cxnLst/>
            <a:rect l="l" t="t" r="r" b="b"/>
            <a:pathLst>
              <a:path w="0" h="337185">
                <a:moveTo>
                  <a:pt x="0" y="0"/>
                </a:moveTo>
                <a:lnTo>
                  <a:pt x="0" y="336867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094314" y="56388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485" y="0"/>
                </a:moveTo>
                <a:lnTo>
                  <a:pt x="0" y="40957"/>
                </a:lnTo>
                <a:lnTo>
                  <a:pt x="40957" y="40957"/>
                </a:lnTo>
                <a:lnTo>
                  <a:pt x="204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19200" y="5454332"/>
            <a:ext cx="0" cy="260985"/>
          </a:xfrm>
          <a:custGeom>
            <a:avLst/>
            <a:gdLst/>
            <a:ahLst/>
            <a:cxnLst/>
            <a:rect l="l" t="t" r="r" b="b"/>
            <a:pathLst>
              <a:path w="0" h="260985">
                <a:moveTo>
                  <a:pt x="0" y="0"/>
                </a:moveTo>
                <a:lnTo>
                  <a:pt x="0" y="260667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98721" y="54102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478" y="0"/>
                </a:moveTo>
                <a:lnTo>
                  <a:pt x="0" y="40957"/>
                </a:lnTo>
                <a:lnTo>
                  <a:pt x="40957" y="40957"/>
                </a:lnTo>
                <a:lnTo>
                  <a:pt x="20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605020" y="1155407"/>
            <a:ext cx="2032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13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61820" y="3136607"/>
            <a:ext cx="1143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76400" y="2850606"/>
            <a:ext cx="121285" cy="121285"/>
          </a:xfrm>
          <a:custGeom>
            <a:avLst/>
            <a:gdLst/>
            <a:ahLst/>
            <a:cxnLst/>
            <a:rect l="l" t="t" r="r" b="b"/>
            <a:pathLst>
              <a:path w="121285" h="121285">
                <a:moveTo>
                  <a:pt x="0" y="121193"/>
                </a:moveTo>
                <a:lnTo>
                  <a:pt x="117826" y="3367"/>
                </a:lnTo>
                <a:lnTo>
                  <a:pt x="12119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85353" y="281940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43446" y="0"/>
                </a:moveTo>
                <a:lnTo>
                  <a:pt x="0" y="14477"/>
                </a:lnTo>
                <a:lnTo>
                  <a:pt x="28968" y="43446"/>
                </a:lnTo>
                <a:lnTo>
                  <a:pt x="43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5290820" y="758951"/>
            <a:ext cx="2970530" cy="542353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439545" marR="419734" indent="25400">
              <a:lnSpc>
                <a:spcPts val="3600"/>
              </a:lnSpc>
              <a:spcBef>
                <a:spcPts val="340"/>
              </a:spcBef>
            </a:pPr>
            <a:r>
              <a:rPr dirty="0" sz="3100" spc="5">
                <a:solidFill>
                  <a:srgbClr val="66FFFF"/>
                </a:solidFill>
                <a:latin typeface="Arial"/>
                <a:cs typeface="Arial"/>
              </a:rPr>
              <a:t>Chest  </a:t>
            </a:r>
            <a:r>
              <a:rPr dirty="0" sz="3100" spc="5">
                <a:solidFill>
                  <a:srgbClr val="66FFFF"/>
                </a:solidFill>
                <a:latin typeface="Arial"/>
                <a:cs typeface="Arial"/>
              </a:rPr>
              <a:t>X-Ray</a:t>
            </a:r>
            <a:endParaRPr sz="3100">
              <a:latin typeface="Arial"/>
              <a:cs typeface="Arial"/>
            </a:endParaRPr>
          </a:p>
          <a:p>
            <a:pPr marL="169545">
              <a:lnSpc>
                <a:spcPts val="1700"/>
              </a:lnSpc>
              <a:spcBef>
                <a:spcPts val="5"/>
              </a:spcBef>
            </a:pP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Key:</a:t>
            </a:r>
            <a:endParaRPr sz="1600">
              <a:latin typeface="Times New Roman"/>
              <a:cs typeface="Times New Roman"/>
            </a:endParaRPr>
          </a:p>
          <a:p>
            <a:pPr marL="169545">
              <a:lnSpc>
                <a:spcPct val="100000"/>
              </a:lnSpc>
              <a:spcBef>
                <a:spcPts val="780"/>
              </a:spcBef>
              <a:tabLst>
                <a:tab pos="626745" algn="l"/>
              </a:tabLst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1.	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Right </a:t>
            </a:r>
            <a:r>
              <a:rPr dirty="0" sz="1400" spc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baseline="18518" sz="1350" spc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dirty="0" baseline="18518" sz="13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rib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626745" algn="l"/>
              </a:tabLst>
            </a:pPr>
            <a:r>
              <a:rPr dirty="0" baseline="11904" sz="2100">
                <a:solidFill>
                  <a:srgbClr val="463416"/>
                </a:solidFill>
                <a:latin typeface="Times New Roman"/>
                <a:cs typeface="Times New Roman"/>
              </a:rPr>
              <a:t>3</a:t>
            </a:r>
            <a:r>
              <a:rPr dirty="0" baseline="11904" sz="2100" spc="277">
                <a:solidFill>
                  <a:srgbClr val="463416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2.	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Right </a:t>
            </a:r>
            <a:r>
              <a:rPr dirty="0" sz="1400" spc="5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baseline="18518" sz="1350" spc="7">
                <a:solidFill>
                  <a:srgbClr val="FFFFFF"/>
                </a:solidFill>
                <a:latin typeface="Times New Roman"/>
                <a:cs typeface="Times New Roman"/>
              </a:rPr>
              <a:t>nd</a:t>
            </a:r>
            <a:r>
              <a:rPr dirty="0" baseline="18518" sz="13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rib</a:t>
            </a:r>
            <a:endParaRPr sz="1400">
              <a:latin typeface="Times New Roman"/>
              <a:cs typeface="Times New Roman"/>
            </a:endParaRPr>
          </a:p>
          <a:p>
            <a:pPr marL="627380" indent="-457200">
              <a:lnSpc>
                <a:spcPct val="100000"/>
              </a:lnSpc>
              <a:spcBef>
                <a:spcPts val="725"/>
              </a:spcBef>
              <a:buAutoNum type="arabicPeriod" startAt="3"/>
              <a:tabLst>
                <a:tab pos="626745" algn="l"/>
                <a:tab pos="62738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Scapula</a:t>
            </a:r>
            <a:endParaRPr sz="1400">
              <a:latin typeface="Times New Roman"/>
              <a:cs typeface="Times New Roman"/>
            </a:endParaRPr>
          </a:p>
          <a:p>
            <a:pPr marL="627380" indent="-457200">
              <a:lnSpc>
                <a:spcPct val="100000"/>
              </a:lnSpc>
              <a:spcBef>
                <a:spcPts val="815"/>
              </a:spcBef>
              <a:buAutoNum type="arabicPeriod" startAt="3"/>
              <a:tabLst>
                <a:tab pos="626745" algn="l"/>
                <a:tab pos="627380" algn="l"/>
              </a:tabLst>
            </a:pP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Trachea</a:t>
            </a:r>
            <a:endParaRPr sz="1400">
              <a:latin typeface="Times New Roman"/>
              <a:cs typeface="Times New Roman"/>
            </a:endParaRPr>
          </a:p>
          <a:p>
            <a:pPr marL="627380" indent="-457200">
              <a:lnSpc>
                <a:spcPct val="100000"/>
              </a:lnSpc>
              <a:spcBef>
                <a:spcPts val="725"/>
              </a:spcBef>
              <a:buAutoNum type="arabicPeriod" startAt="3"/>
              <a:tabLst>
                <a:tab pos="626745" algn="l"/>
                <a:tab pos="62738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Carina</a:t>
            </a:r>
            <a:endParaRPr sz="1400">
              <a:latin typeface="Times New Roman"/>
              <a:cs typeface="Times New Roman"/>
            </a:endParaRPr>
          </a:p>
          <a:p>
            <a:pPr marL="627380" indent="-457200">
              <a:lnSpc>
                <a:spcPct val="100000"/>
              </a:lnSpc>
              <a:spcBef>
                <a:spcPts val="715"/>
              </a:spcBef>
              <a:buAutoNum type="arabicPeriod" startAt="3"/>
              <a:tabLst>
                <a:tab pos="626745" algn="l"/>
                <a:tab pos="62738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Bronchus seen end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 on</a:t>
            </a:r>
            <a:endParaRPr sz="1400">
              <a:latin typeface="Times New Roman"/>
              <a:cs typeface="Times New Roman"/>
            </a:endParaRPr>
          </a:p>
          <a:p>
            <a:pPr marL="627380" indent="-457200">
              <a:lnSpc>
                <a:spcPct val="100000"/>
              </a:lnSpc>
              <a:spcBef>
                <a:spcPts val="819"/>
              </a:spcBef>
              <a:buAutoNum type="arabicPeriod" startAt="3"/>
              <a:tabLst>
                <a:tab pos="626745" algn="l"/>
                <a:tab pos="62738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Bilateral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hila</a:t>
            </a:r>
            <a:endParaRPr sz="1400">
              <a:latin typeface="Times New Roman"/>
              <a:cs typeface="Times New Roman"/>
            </a:endParaRPr>
          </a:p>
          <a:p>
            <a:pPr marL="627380" marR="5080" indent="-457200">
              <a:lnSpc>
                <a:spcPts val="1600"/>
              </a:lnSpc>
              <a:spcBef>
                <a:spcPts val="840"/>
              </a:spcBef>
              <a:buAutoNum type="arabicPeriod" startAt="3"/>
              <a:tabLst>
                <a:tab pos="626745" algn="l"/>
                <a:tab pos="62738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Branch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right main descending  pulmonary artery</a:t>
            </a:r>
            <a:endParaRPr sz="1400">
              <a:latin typeface="Times New Roman"/>
              <a:cs typeface="Times New Roman"/>
            </a:endParaRPr>
          </a:p>
          <a:p>
            <a:pPr marL="627380" indent="-457200">
              <a:lnSpc>
                <a:spcPct val="100000"/>
              </a:lnSpc>
              <a:spcBef>
                <a:spcPts val="780"/>
              </a:spcBef>
              <a:buAutoNum type="arabicPeriod" startAt="3"/>
              <a:tabLst>
                <a:tab pos="626745" algn="l"/>
                <a:tab pos="62738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Right minor (horizontal</a:t>
            </a:r>
            <a:r>
              <a:rPr dirty="0" sz="1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fissure)</a:t>
            </a:r>
            <a:endParaRPr sz="1400">
              <a:latin typeface="Times New Roman"/>
              <a:cs typeface="Times New Roman"/>
            </a:endParaRPr>
          </a:p>
          <a:p>
            <a:pPr marL="627380" indent="-457200">
              <a:lnSpc>
                <a:spcPct val="100000"/>
              </a:lnSpc>
              <a:spcBef>
                <a:spcPts val="720"/>
              </a:spcBef>
              <a:buAutoNum type="arabicPeriod" startAt="3"/>
              <a:tabLst>
                <a:tab pos="626745" algn="l"/>
                <a:tab pos="62738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Right hemi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diaphragm</a:t>
            </a:r>
            <a:endParaRPr sz="1400">
              <a:latin typeface="Times New Roman"/>
              <a:cs typeface="Times New Roman"/>
            </a:endParaRPr>
          </a:p>
          <a:p>
            <a:pPr marL="627380" indent="-457200">
              <a:lnSpc>
                <a:spcPct val="100000"/>
              </a:lnSpc>
              <a:spcBef>
                <a:spcPts val="720"/>
              </a:spcBef>
              <a:buAutoNum type="arabicPeriod" startAt="3"/>
              <a:tabLst>
                <a:tab pos="626745" algn="l"/>
                <a:tab pos="62738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Left hemi</a:t>
            </a:r>
            <a:r>
              <a:rPr dirty="0" sz="1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diaphragm</a:t>
            </a:r>
            <a:endParaRPr sz="1400">
              <a:latin typeface="Times New Roman"/>
              <a:cs typeface="Times New Roman"/>
            </a:endParaRPr>
          </a:p>
          <a:p>
            <a:pPr marL="627380" indent="-457200">
              <a:lnSpc>
                <a:spcPct val="100000"/>
              </a:lnSpc>
              <a:spcBef>
                <a:spcPts val="819"/>
              </a:spcBef>
              <a:buAutoNum type="arabicPeriod" startAt="3"/>
              <a:tabLst>
                <a:tab pos="626745" algn="l"/>
                <a:tab pos="62738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Gastric air bubble</a:t>
            </a:r>
            <a:endParaRPr sz="1400">
              <a:latin typeface="Times New Roman"/>
              <a:cs typeface="Times New Roman"/>
            </a:endParaRPr>
          </a:p>
          <a:p>
            <a:pPr marL="627380" indent="-457200">
              <a:lnSpc>
                <a:spcPct val="100000"/>
              </a:lnSpc>
              <a:spcBef>
                <a:spcPts val="720"/>
              </a:spcBef>
              <a:buAutoNum type="arabicPeriod" startAt="3"/>
              <a:tabLst>
                <a:tab pos="626745" algn="l"/>
                <a:tab pos="627380" algn="l"/>
              </a:tabLst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clavicle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57600" y="5638800"/>
            <a:ext cx="381000" cy="287655"/>
          </a:xfrm>
          <a:prstGeom prst="rect">
            <a:avLst/>
          </a:prstGeom>
          <a:solidFill>
            <a:srgbClr val="E3E3FF"/>
          </a:solidFill>
        </p:spPr>
        <p:txBody>
          <a:bodyPr wrap="square" lIns="0" tIns="24765" rIns="0" bIns="0" rtlCol="0" vert="horz">
            <a:spAutoFit/>
          </a:bodyPr>
          <a:lstStyle/>
          <a:p>
            <a:pPr marL="45720">
              <a:lnSpc>
                <a:spcPct val="100000"/>
              </a:lnSpc>
              <a:spcBef>
                <a:spcPts val="195"/>
              </a:spcBef>
            </a:pPr>
            <a:r>
              <a:rPr dirty="0" sz="1400" spc="-55">
                <a:solidFill>
                  <a:srgbClr val="463416"/>
                </a:solidFill>
                <a:latin typeface="Times New Roman"/>
                <a:cs typeface="Times New Roman"/>
              </a:rPr>
              <a:t>11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95400" y="5410200"/>
            <a:ext cx="304800" cy="304800"/>
          </a:xfrm>
          <a:prstGeom prst="rect">
            <a:avLst/>
          </a:prstGeom>
          <a:solidFill>
            <a:srgbClr val="E3E3FF"/>
          </a:solidFill>
        </p:spPr>
        <p:txBody>
          <a:bodyPr wrap="square" lIns="0" tIns="2476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195"/>
              </a:spcBef>
            </a:pPr>
            <a:r>
              <a:rPr dirty="0" sz="1400">
                <a:solidFill>
                  <a:srgbClr val="463416"/>
                </a:solidFill>
                <a:latin typeface="Times New Roman"/>
                <a:cs typeface="Times New Roman"/>
              </a:rPr>
              <a:t>10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2860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0"/>
                </a:moveTo>
                <a:lnTo>
                  <a:pt x="8229600" y="0"/>
                </a:lnTo>
                <a:lnTo>
                  <a:pt x="82296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06600" y="571500"/>
            <a:ext cx="51943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5800" y="419100"/>
            <a:ext cx="523049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65" b="1">
                <a:latin typeface="Arial"/>
                <a:cs typeface="Arial"/>
              </a:rPr>
              <a:t>PA </a:t>
            </a:r>
            <a:r>
              <a:rPr dirty="0" sz="4400" spc="-5" b="1">
                <a:latin typeface="Arial"/>
                <a:cs typeface="Arial"/>
              </a:rPr>
              <a:t>VIEW</a:t>
            </a:r>
            <a:r>
              <a:rPr dirty="0" sz="4400" spc="-220" b="1">
                <a:latin typeface="Arial"/>
                <a:cs typeface="Arial"/>
              </a:rPr>
              <a:t> </a:t>
            </a:r>
            <a:r>
              <a:rPr dirty="0" sz="4400" spc="-65" b="1">
                <a:latin typeface="Arial"/>
                <a:cs typeface="Arial"/>
              </a:rPr>
              <a:t>ANATOMY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81200" y="1143000"/>
            <a:ext cx="5181600" cy="571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800" y="482600"/>
            <a:ext cx="6324600" cy="81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0" y="228600"/>
            <a:ext cx="6406515" cy="1031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5" b="1">
                <a:latin typeface="Arial"/>
                <a:cs typeface="Arial"/>
              </a:rPr>
              <a:t>Nipple</a:t>
            </a:r>
            <a:r>
              <a:rPr dirty="0" sz="6600" spc="-90" b="1">
                <a:latin typeface="Arial"/>
                <a:cs typeface="Arial"/>
              </a:rPr>
              <a:t> </a:t>
            </a:r>
            <a:r>
              <a:rPr dirty="0" sz="6600" b="1">
                <a:latin typeface="Arial"/>
                <a:cs typeface="Arial"/>
              </a:rPr>
              <a:t>shadows</a:t>
            </a:r>
            <a:endParaRPr sz="6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600" y="1892300"/>
            <a:ext cx="3898900" cy="406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48200" y="1828800"/>
            <a:ext cx="3810000" cy="412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2800" y="571500"/>
            <a:ext cx="5054600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032000" y="419100"/>
            <a:ext cx="508762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06905" algn="l"/>
              </a:tabLst>
            </a:pPr>
            <a:r>
              <a:rPr dirty="0" sz="4400" spc="-5">
                <a:solidFill>
                  <a:srgbClr val="E3E3FF"/>
                </a:solidFill>
                <a:latin typeface="Arial"/>
                <a:cs typeface="Arial"/>
              </a:rPr>
              <a:t>Frontal	</a:t>
            </a:r>
            <a:r>
              <a:rPr dirty="0" sz="4400">
                <a:solidFill>
                  <a:srgbClr val="E3E3FF"/>
                </a:solidFill>
                <a:latin typeface="Arial"/>
                <a:cs typeface="Arial"/>
              </a:rPr>
              <a:t>Chest</a:t>
            </a:r>
            <a:r>
              <a:rPr dirty="0" sz="4400" spc="-100">
                <a:solidFill>
                  <a:srgbClr val="E3E3FF"/>
                </a:solidFill>
                <a:latin typeface="Arial"/>
                <a:cs typeface="Arial"/>
              </a:rPr>
              <a:t> </a:t>
            </a:r>
            <a:r>
              <a:rPr dirty="0" sz="4400">
                <a:solidFill>
                  <a:srgbClr val="E3E3FF"/>
                </a:solidFill>
                <a:latin typeface="Arial"/>
                <a:cs typeface="Arial"/>
              </a:rPr>
              <a:t>X-Ray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76400" y="914400"/>
            <a:ext cx="6705600" cy="594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00200" y="927100"/>
            <a:ext cx="6858000" cy="5930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24000" y="1600200"/>
            <a:ext cx="4267200" cy="397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8600" y="2590800"/>
            <a:ext cx="4813300" cy="392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3400" y="2667000"/>
            <a:ext cx="4025900" cy="3619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90800" y="6553200"/>
            <a:ext cx="2298700" cy="266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940300" y="6553200"/>
            <a:ext cx="127000" cy="2159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590800" y="6464300"/>
            <a:ext cx="246634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solidFill>
                  <a:srgbClr val="E3E3FF"/>
                </a:solidFill>
                <a:latin typeface="Times New Roman"/>
                <a:cs typeface="Times New Roman"/>
              </a:rPr>
              <a:t>Nodule </a:t>
            </a:r>
            <a:r>
              <a:rPr dirty="0" sz="2000">
                <a:solidFill>
                  <a:srgbClr val="E3E3FF"/>
                </a:solidFill>
                <a:latin typeface="Times New Roman"/>
                <a:cs typeface="Times New Roman"/>
              </a:rPr>
              <a:t>or </a:t>
            </a:r>
            <a:r>
              <a:rPr dirty="0" sz="2000" spc="-5">
                <a:solidFill>
                  <a:srgbClr val="E3E3FF"/>
                </a:solidFill>
                <a:latin typeface="Times New Roman"/>
                <a:cs typeface="Times New Roman"/>
              </a:rPr>
              <a:t>right nipple</a:t>
            </a:r>
            <a:r>
              <a:rPr dirty="0" sz="2000" spc="-40">
                <a:solidFill>
                  <a:srgbClr val="E3E3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E3E3FF"/>
                </a:solidFill>
                <a:latin typeface="Times New Roman"/>
                <a:cs typeface="Times New Roman"/>
              </a:rPr>
              <a:t>?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18200" y="1993900"/>
            <a:ext cx="2413000" cy="266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553200" y="2286000"/>
            <a:ext cx="1168400" cy="2159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905500" y="1905000"/>
            <a:ext cx="2430780" cy="6223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647700" marR="5080" indent="-635000">
              <a:lnSpc>
                <a:spcPts val="2300"/>
              </a:lnSpc>
              <a:spcBef>
                <a:spcPts val="260"/>
              </a:spcBef>
            </a:pPr>
            <a:r>
              <a:rPr dirty="0" sz="2000" spc="-5">
                <a:solidFill>
                  <a:srgbClr val="33CCCC"/>
                </a:solidFill>
                <a:latin typeface="Times New Roman"/>
                <a:cs typeface="Times New Roman"/>
              </a:rPr>
              <a:t>Intrapulmonary nodule:  hamartoma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8800" y="889000"/>
            <a:ext cx="30226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0" y="711200"/>
            <a:ext cx="30410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/>
              <a:t>Remember</a:t>
            </a:r>
            <a:endParaRPr sz="4800"/>
          </a:p>
        </p:txBody>
      </p:sp>
      <p:sp>
        <p:nvSpPr>
          <p:cNvPr id="4" name="object 4"/>
          <p:cNvSpPr/>
          <p:nvPr/>
        </p:nvSpPr>
        <p:spPr>
          <a:xfrm>
            <a:off x="1282700" y="2705100"/>
            <a:ext cx="18288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78200" y="2705100"/>
            <a:ext cx="21717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5800" y="2870200"/>
            <a:ext cx="2146300" cy="647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35100" y="5054600"/>
            <a:ext cx="1955800" cy="635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70300" y="5041900"/>
            <a:ext cx="1701800" cy="812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613400" y="5207000"/>
            <a:ext cx="2159000" cy="647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206500" y="2451100"/>
            <a:ext cx="6734809" cy="3368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412240" algn="l"/>
              </a:tabLst>
            </a:pPr>
            <a:r>
              <a:rPr dirty="0" sz="6600" spc="-65" b="1">
                <a:solidFill>
                  <a:srgbClr val="FFFFFF"/>
                </a:solidFill>
                <a:latin typeface="Arial"/>
                <a:cs typeface="Arial"/>
              </a:rPr>
              <a:t>It’s	</a:t>
            </a:r>
            <a:r>
              <a:rPr dirty="0" sz="660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6600" b="1">
                <a:solidFill>
                  <a:srgbClr val="33CCCC"/>
                </a:solidFill>
                <a:latin typeface="Arial"/>
                <a:cs typeface="Arial"/>
              </a:rPr>
              <a:t>chest</a:t>
            </a:r>
            <a:r>
              <a:rPr dirty="0" sz="6600" spc="-95" b="1">
                <a:solidFill>
                  <a:srgbClr val="33CCCC"/>
                </a:solidFill>
                <a:latin typeface="Arial"/>
                <a:cs typeface="Arial"/>
              </a:rPr>
              <a:t> </a:t>
            </a:r>
            <a:r>
              <a:rPr dirty="0" sz="6600" spc="-85" b="1">
                <a:solidFill>
                  <a:srgbClr val="FFFFFF"/>
                </a:solidFill>
                <a:latin typeface="Arial"/>
                <a:cs typeface="Arial"/>
              </a:rPr>
              <a:t>x-ray,</a:t>
            </a:r>
            <a:endParaRPr sz="6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100">
              <a:latin typeface="Times New Roman"/>
              <a:cs typeface="Times New Roman"/>
            </a:endParaRPr>
          </a:p>
          <a:p>
            <a:pPr algn="ctr" marL="6985">
              <a:lnSpc>
                <a:spcPct val="100000"/>
              </a:lnSpc>
            </a:pPr>
            <a:r>
              <a:rPr dirty="0" sz="6600" spc="-5" b="1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dirty="0" sz="660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6600" spc="-5" b="1">
                <a:solidFill>
                  <a:srgbClr val="33CCCC"/>
                </a:solidFill>
                <a:latin typeface="Arial"/>
                <a:cs typeface="Arial"/>
              </a:rPr>
              <a:t>lung</a:t>
            </a:r>
            <a:r>
              <a:rPr dirty="0" sz="6600" spc="-65" b="1">
                <a:solidFill>
                  <a:srgbClr val="33CCCC"/>
                </a:solidFill>
                <a:latin typeface="Arial"/>
                <a:cs typeface="Arial"/>
              </a:rPr>
              <a:t> </a:t>
            </a:r>
            <a:r>
              <a:rPr dirty="0" sz="6600" spc="-85" b="1">
                <a:solidFill>
                  <a:srgbClr val="FFFFFF"/>
                </a:solidFill>
                <a:latin typeface="Arial"/>
                <a:cs typeface="Arial"/>
              </a:rPr>
              <a:t>x-ray.</a:t>
            </a:r>
            <a:endParaRPr sz="6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4521200"/>
            <a:ext cx="378460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9300" y="4381500"/>
            <a:ext cx="38360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5" b="1">
                <a:latin typeface="Arial"/>
                <a:cs typeface="Arial"/>
              </a:rPr>
              <a:t>LUNG</a:t>
            </a:r>
            <a:r>
              <a:rPr dirty="0" sz="4000" spc="-55" b="1">
                <a:latin typeface="Arial"/>
                <a:cs typeface="Arial"/>
              </a:rPr>
              <a:t> </a:t>
            </a:r>
            <a:r>
              <a:rPr dirty="0" sz="4000" spc="-5" b="1">
                <a:latin typeface="Arial"/>
                <a:cs typeface="Arial"/>
              </a:rPr>
              <a:t>DISEAES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100" y="419100"/>
            <a:ext cx="8572500" cy="601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277100" y="4356100"/>
            <a:ext cx="13665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=COLLAPSE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7400" y="393700"/>
            <a:ext cx="1308100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97100" y="393700"/>
            <a:ext cx="26670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03800" y="393700"/>
            <a:ext cx="3378200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9300" y="266700"/>
            <a:ext cx="765429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3600" spc="-5" b="1">
                <a:uFill>
                  <a:solidFill>
                    <a:srgbClr val="E3E3FF"/>
                  </a:solidFill>
                </a:uFill>
                <a:latin typeface="Arial"/>
                <a:cs typeface="Arial"/>
              </a:rPr>
              <a:t>MASS</a:t>
            </a:r>
            <a:r>
              <a:rPr dirty="0" sz="3600" spc="-5" b="1">
                <a:latin typeface="Arial"/>
                <a:cs typeface="Arial"/>
              </a:rPr>
              <a:t> </a:t>
            </a:r>
            <a:r>
              <a:rPr dirty="0" sz="3600" b="1">
                <a:latin typeface="Arial"/>
                <a:cs typeface="Arial"/>
              </a:rPr>
              <a:t>Vs </a:t>
            </a:r>
            <a:r>
              <a:rPr dirty="0" sz="3600" spc="-5" b="1">
                <a:latin typeface="Arial"/>
                <a:cs typeface="Arial"/>
              </a:rPr>
              <a:t>DIFFUSE</a:t>
            </a:r>
            <a:r>
              <a:rPr dirty="0" sz="3600" spc="-60" b="1">
                <a:latin typeface="Arial"/>
                <a:cs typeface="Arial"/>
              </a:rPr>
              <a:t> </a:t>
            </a:r>
            <a:r>
              <a:rPr dirty="0" u="heavy" sz="3600" spc="-45" b="1">
                <a:uFill>
                  <a:solidFill>
                    <a:srgbClr val="E3E3FF"/>
                  </a:solidFill>
                </a:uFill>
                <a:latin typeface="Arial"/>
                <a:cs typeface="Arial"/>
              </a:rPr>
              <a:t>INFILTERATION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8000" y="1143000"/>
            <a:ext cx="114300" cy="114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12800" y="1079500"/>
            <a:ext cx="4508500" cy="292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2800" y="1397000"/>
            <a:ext cx="2870200" cy="292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08000" y="1854200"/>
            <a:ext cx="114300" cy="114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5500" y="1790700"/>
            <a:ext cx="4051300" cy="279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12800" y="2108200"/>
            <a:ext cx="2311400" cy="292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08000" y="2552700"/>
            <a:ext cx="114300" cy="114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01700" y="2489200"/>
            <a:ext cx="4089400" cy="279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12800" y="2806700"/>
            <a:ext cx="4394200" cy="2921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5500" y="3124200"/>
            <a:ext cx="635000" cy="241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8000" y="3568700"/>
            <a:ext cx="114300" cy="1143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25500" y="3505200"/>
            <a:ext cx="4102100" cy="2921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12800" y="3822700"/>
            <a:ext cx="3797300" cy="2413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673600" y="3873500"/>
            <a:ext cx="698500" cy="1905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25500" y="4140200"/>
            <a:ext cx="3009900" cy="2413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886200" y="4140200"/>
            <a:ext cx="1587500" cy="2413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89000" y="4457700"/>
            <a:ext cx="2197100" cy="2413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08000" y="4902200"/>
            <a:ext cx="114300" cy="1143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12800" y="4838700"/>
            <a:ext cx="4813300" cy="2921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25500" y="5156200"/>
            <a:ext cx="228600" cy="2413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30300" y="5156200"/>
            <a:ext cx="4140200" cy="2921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12800" y="5473700"/>
            <a:ext cx="2095500" cy="2413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984500" y="5473700"/>
            <a:ext cx="1524000" cy="2921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495300" y="998727"/>
            <a:ext cx="5109210" cy="474535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317500" marR="290830" indent="-304800">
              <a:lnSpc>
                <a:spcPts val="2500"/>
              </a:lnSpc>
              <a:spcBef>
                <a:spcPts val="235"/>
              </a:spcBef>
              <a:buClr>
                <a:srgbClr val="E3E3FF"/>
              </a:buClr>
              <a:buChar char="•"/>
              <a:tabLst>
                <a:tab pos="316865" algn="l"/>
                <a:tab pos="317500" algn="l"/>
              </a:tabLst>
            </a:pP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The basic 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diagnostic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instance 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is to 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detect </a:t>
            </a:r>
            <a:r>
              <a:rPr dirty="0" sz="2100" spc="15" b="1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21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b="1">
                <a:solidFill>
                  <a:srgbClr val="FFFFFF"/>
                </a:solidFill>
                <a:latin typeface="Arial"/>
                <a:cs typeface="Arial"/>
              </a:rPr>
              <a:t>abnormality.</a:t>
            </a:r>
            <a:endParaRPr sz="2100">
              <a:latin typeface="Arial"/>
              <a:cs typeface="Arial"/>
            </a:endParaRPr>
          </a:p>
          <a:p>
            <a:pPr marL="317500" marR="728345" indent="-304800">
              <a:lnSpc>
                <a:spcPts val="2500"/>
              </a:lnSpc>
              <a:spcBef>
                <a:spcPts val="600"/>
              </a:spcBef>
              <a:buClr>
                <a:srgbClr val="E3E3FF"/>
              </a:buClr>
              <a:buChar char="•"/>
              <a:tabLst>
                <a:tab pos="316865" algn="l"/>
                <a:tab pos="317500" algn="l"/>
              </a:tabLst>
            </a:pP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both 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cases, there 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100" spc="15" b="1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dirty="0" u="heavy" sz="2100" spc="15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100" spc="1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abnormal</a:t>
            </a:r>
            <a:r>
              <a:rPr dirty="0" u="heavy" sz="210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100" spc="-1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opacity</a:t>
            </a:r>
            <a:r>
              <a:rPr dirty="0" sz="2100" spc="-10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  <a:p>
            <a:pPr marL="317500" marR="427355" indent="-304800">
              <a:lnSpc>
                <a:spcPts val="2500"/>
              </a:lnSpc>
              <a:spcBef>
                <a:spcPts val="500"/>
              </a:spcBef>
              <a:buClr>
                <a:srgbClr val="E3E3FF"/>
              </a:buClr>
              <a:buChar char="•"/>
              <a:tabLst>
                <a:tab pos="392430" algn="l"/>
                <a:tab pos="393065" algn="l"/>
              </a:tabLst>
            </a:pP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100" spc="15" b="1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cases, there 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100" spc="15" b="1">
                <a:solidFill>
                  <a:srgbClr val="FFFFFF"/>
                </a:solidFill>
                <a:latin typeface="Arial"/>
                <a:cs typeface="Arial"/>
              </a:rPr>
              <a:t>an 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abnormal opacity 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in the left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upper  lobe.</a:t>
            </a:r>
            <a:endParaRPr sz="2100">
              <a:latin typeface="Arial"/>
              <a:cs typeface="Arial"/>
            </a:endParaRPr>
          </a:p>
          <a:p>
            <a:pPr marL="317500" marR="140335" indent="-304800">
              <a:lnSpc>
                <a:spcPts val="2500"/>
              </a:lnSpc>
              <a:spcBef>
                <a:spcPts val="500"/>
              </a:spcBef>
              <a:buClr>
                <a:srgbClr val="E3E3FF"/>
              </a:buClr>
              <a:buChar char="•"/>
              <a:tabLst>
                <a:tab pos="316865" algn="l"/>
                <a:tab pos="317500" algn="l"/>
              </a:tabLst>
            </a:pP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In the </a:t>
            </a:r>
            <a:r>
              <a:rPr dirty="0" sz="2100" spc="15" b="1">
                <a:solidFill>
                  <a:srgbClr val="FFFFFF"/>
                </a:solidFill>
                <a:latin typeface="Arial"/>
                <a:cs typeface="Arial"/>
              </a:rPr>
              <a:t>case ABOVE 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, the opacity 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would best be described </a:t>
            </a:r>
            <a:r>
              <a:rPr dirty="0" sz="2100" spc="15" b="1">
                <a:solidFill>
                  <a:srgbClr val="FFFFFF"/>
                </a:solidFill>
                <a:latin typeface="Arial"/>
                <a:cs typeface="Arial"/>
              </a:rPr>
              <a:t>as a </a:t>
            </a:r>
            <a:r>
              <a:rPr dirty="0" sz="2100" spc="15" b="1">
                <a:solidFill>
                  <a:srgbClr val="85E0E0"/>
                </a:solidFill>
                <a:latin typeface="Arial"/>
                <a:cs typeface="Arial"/>
              </a:rPr>
              <a:t>mass </a:t>
            </a:r>
            <a:r>
              <a:rPr dirty="0" sz="21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because </a:t>
            </a:r>
            <a:r>
              <a:rPr dirty="0" sz="2100" spc="0" b="1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dirty="0" sz="2100" spc="25" b="1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dirty="0" sz="2100" spc="15" b="1">
                <a:solidFill>
                  <a:srgbClr val="FFFFFF"/>
                </a:solidFill>
                <a:latin typeface="Arial"/>
                <a:cs typeface="Arial"/>
              </a:rPr>
              <a:t>EDGES </a:t>
            </a:r>
            <a:r>
              <a:rPr dirty="0" sz="2100" spc="5" b="1">
                <a:solidFill>
                  <a:srgbClr val="85E0E0"/>
                </a:solidFill>
                <a:latin typeface="Arial"/>
                <a:cs typeface="Arial"/>
              </a:rPr>
              <a:t>well-defined 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3-D</a:t>
            </a:r>
            <a:r>
              <a:rPr dirty="0" sz="2100" spc="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15" b="1">
                <a:solidFill>
                  <a:srgbClr val="FFFFFF"/>
                </a:solidFill>
                <a:latin typeface="Arial"/>
                <a:cs typeface="Arial"/>
              </a:rPr>
              <a:t>STRUCTURE</a:t>
            </a:r>
            <a:endParaRPr sz="2100">
              <a:latin typeface="Arial"/>
              <a:cs typeface="Arial"/>
            </a:endParaRPr>
          </a:p>
          <a:p>
            <a:pPr marL="317500" marR="5080" indent="-304800">
              <a:lnSpc>
                <a:spcPts val="2500"/>
              </a:lnSpc>
              <a:spcBef>
                <a:spcPts val="500"/>
              </a:spcBef>
              <a:buClr>
                <a:srgbClr val="E3E3FF"/>
              </a:buClr>
              <a:buChar char="•"/>
              <a:tabLst>
                <a:tab pos="316865" algn="l"/>
                <a:tab pos="317500" algn="l"/>
                <a:tab pos="2713990" algn="l"/>
              </a:tabLst>
            </a:pP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100" spc="15" b="1">
                <a:solidFill>
                  <a:srgbClr val="FFFFFF"/>
                </a:solidFill>
                <a:latin typeface="Arial"/>
                <a:cs typeface="Arial"/>
              </a:rPr>
              <a:t>case BELOW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dirty="0" sz="2100" spc="15" b="1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opacity</a:t>
            </a:r>
            <a:r>
              <a:rPr dirty="0" sz="21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that 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10" b="1">
                <a:solidFill>
                  <a:srgbClr val="66FF33"/>
                </a:solidFill>
                <a:latin typeface="Arial"/>
                <a:cs typeface="Arial"/>
              </a:rPr>
              <a:t>poorly </a:t>
            </a:r>
            <a:r>
              <a:rPr dirty="0" sz="2100" spc="5" b="1">
                <a:solidFill>
                  <a:srgbClr val="66FF33"/>
                </a:solidFill>
                <a:latin typeface="Arial"/>
                <a:cs typeface="Arial"/>
              </a:rPr>
              <a:t>defined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.	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This is </a:t>
            </a: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airspace  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disease such as</a:t>
            </a:r>
            <a:r>
              <a:rPr dirty="0" sz="21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10" b="1">
                <a:solidFill>
                  <a:srgbClr val="66FF33"/>
                </a:solidFill>
                <a:latin typeface="Arial"/>
                <a:cs typeface="Arial"/>
              </a:rPr>
              <a:t>pneumonia</a:t>
            </a:r>
            <a:r>
              <a:rPr dirty="0" sz="2100" spc="10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32500" y="1066800"/>
            <a:ext cx="3111500" cy="28956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096000" y="3924300"/>
            <a:ext cx="2768600" cy="29337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4900" y="584200"/>
            <a:ext cx="69342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9500" y="419100"/>
            <a:ext cx="69799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55190" algn="l"/>
                <a:tab pos="4142104" algn="l"/>
                <a:tab pos="5786755" algn="l"/>
              </a:tabLst>
            </a:pPr>
            <a:r>
              <a:rPr dirty="0" sz="4400" b="1">
                <a:latin typeface="Arial"/>
                <a:cs typeface="Arial"/>
              </a:rPr>
              <a:t>s</a:t>
            </a:r>
            <a:r>
              <a:rPr dirty="0" sz="4400" spc="-5" b="1">
                <a:latin typeface="Arial"/>
                <a:cs typeface="Arial"/>
              </a:rPr>
              <a:t>olit</a:t>
            </a:r>
            <a:r>
              <a:rPr dirty="0" sz="4400" b="1">
                <a:latin typeface="Arial"/>
                <a:cs typeface="Arial"/>
              </a:rPr>
              <a:t>ary	</a:t>
            </a:r>
            <a:r>
              <a:rPr dirty="0" sz="4400" spc="-5" b="1">
                <a:latin typeface="Arial"/>
                <a:cs typeface="Arial"/>
              </a:rPr>
              <a:t>nodul</a:t>
            </a:r>
            <a:r>
              <a:rPr dirty="0" sz="4400" b="1">
                <a:latin typeface="Arial"/>
                <a:cs typeface="Arial"/>
              </a:rPr>
              <a:t>e	</a:t>
            </a:r>
            <a:r>
              <a:rPr dirty="0" sz="4400" spc="-5" b="1">
                <a:latin typeface="Arial"/>
                <a:cs typeface="Arial"/>
              </a:rPr>
              <a:t>i</a:t>
            </a:r>
            <a:r>
              <a:rPr dirty="0" sz="4400" b="1">
                <a:latin typeface="Arial"/>
                <a:cs typeface="Arial"/>
              </a:rPr>
              <a:t>n</a:t>
            </a:r>
            <a:r>
              <a:rPr dirty="0" sz="4400" spc="-5" b="1">
                <a:latin typeface="Arial"/>
                <a:cs typeface="Arial"/>
              </a:rPr>
              <a:t> th</a:t>
            </a:r>
            <a:r>
              <a:rPr dirty="0" sz="4400" b="1">
                <a:latin typeface="Arial"/>
                <a:cs typeface="Arial"/>
              </a:rPr>
              <a:t>e	</a:t>
            </a:r>
            <a:r>
              <a:rPr dirty="0" sz="4400" spc="-5" b="1">
                <a:latin typeface="Arial"/>
                <a:cs typeface="Arial"/>
              </a:rPr>
              <a:t>lun</a:t>
            </a:r>
            <a:r>
              <a:rPr dirty="0" sz="4400" b="1">
                <a:latin typeface="Arial"/>
                <a:cs typeface="Arial"/>
              </a:rPr>
              <a:t>g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1500" y="4699000"/>
            <a:ext cx="7866380" cy="2077720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355600" marR="5080" indent="-342900">
              <a:lnSpc>
                <a:spcPct val="78700"/>
              </a:lnSpc>
              <a:spcBef>
                <a:spcPts val="56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solitary nodule in the lung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be totally innocuous or potentially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fatal lung </a:t>
            </a:r>
            <a:r>
              <a:rPr dirty="0" sz="1800" spc="-15" b="1">
                <a:solidFill>
                  <a:srgbClr val="FFFFFF"/>
                </a:solidFill>
                <a:latin typeface="Arial"/>
                <a:cs typeface="Arial"/>
              </a:rPr>
              <a:t>cancer.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After detection the initial step in analyis is to  compare the film with prior films if available.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nodule that is  unchanged for two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years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is almost certainly benign.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sure to  evaluate for the presence of </a:t>
            </a:r>
            <a:r>
              <a:rPr dirty="0" sz="1800" spc="-5" b="1">
                <a:solidFill>
                  <a:srgbClr val="66FF33"/>
                </a:solidFill>
                <a:latin typeface="Arial"/>
                <a:cs typeface="Arial"/>
              </a:rPr>
              <a:t>multiple nodules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this finding would  change the differential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Arial"/>
                <a:cs typeface="Arial"/>
              </a:rPr>
              <a:t>entirely.</a:t>
            </a:r>
            <a:endParaRPr sz="1800">
              <a:latin typeface="Arial"/>
              <a:cs typeface="Arial"/>
            </a:endParaRPr>
          </a:p>
          <a:p>
            <a:pPr marL="355600" marR="72390" indent="-342900">
              <a:lnSpc>
                <a:spcPct val="78700"/>
              </a:lnSpc>
              <a:spcBef>
                <a:spcPts val="40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If the nodule is indeterminate after considering old films and  calcification, subsequent steps in the work-up include ordering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 CT 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tissue </a:t>
            </a: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biopsy.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400" y="1155700"/>
            <a:ext cx="3429000" cy="3365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67300" y="1295400"/>
            <a:ext cx="2781300" cy="3276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355600"/>
            <a:ext cx="7823200" cy="46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00400" y="889000"/>
            <a:ext cx="27686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7053" rIns="0" bIns="0" rtlCol="0" vert="horz">
            <a:spAutoFit/>
          </a:bodyPr>
          <a:lstStyle/>
          <a:p>
            <a:pPr marL="3016885" marR="5080" indent="-2540000">
              <a:lnSpc>
                <a:spcPts val="4200"/>
              </a:lnSpc>
              <a:spcBef>
                <a:spcPts val="434"/>
              </a:spcBef>
            </a:pPr>
            <a:r>
              <a:rPr dirty="0" sz="3700" spc="-5"/>
              <a:t>Imaging Modalities for chest and CVS  examinations</a:t>
            </a:r>
            <a:endParaRPr sz="3700"/>
          </a:p>
        </p:txBody>
      </p:sp>
      <p:sp>
        <p:nvSpPr>
          <p:cNvPr id="5" name="object 5"/>
          <p:cNvSpPr/>
          <p:nvPr/>
        </p:nvSpPr>
        <p:spPr>
          <a:xfrm>
            <a:off x="1003300" y="5600700"/>
            <a:ext cx="723900" cy="31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95300" y="1529080"/>
            <a:ext cx="7889875" cy="445770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  <a:buClr>
                <a:srgbClr val="000000"/>
              </a:buClr>
              <a:buSzPct val="96875"/>
              <a:buAutoNum type="arabicPlain"/>
              <a:tabLst>
                <a:tab pos="375285" algn="l"/>
              </a:tabLst>
            </a:pPr>
            <a:r>
              <a:rPr dirty="0" u="heavy" sz="3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Plain films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SzPct val="96875"/>
              <a:buAutoNum type="arabicPlain"/>
              <a:tabLst>
                <a:tab pos="375285" algn="l"/>
              </a:tabLst>
            </a:pPr>
            <a:r>
              <a:rPr dirty="0" u="heavy" sz="3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COMPUTED</a:t>
            </a:r>
            <a:r>
              <a:rPr dirty="0" u="heavy" sz="3200" spc="-6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TOMOGRAPHY</a:t>
            </a:r>
            <a:endParaRPr sz="32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660"/>
              </a:spcBef>
            </a:pP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CT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LUNGS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3200" spc="-1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MEDIASTINUM</a:t>
            </a:r>
            <a:endParaRPr sz="32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660"/>
              </a:spcBef>
              <a:tabLst>
                <a:tab pos="5273040" algn="l"/>
              </a:tabLst>
            </a:pPr>
            <a:r>
              <a:rPr dirty="0" sz="3200" spc="-60" b="1">
                <a:solidFill>
                  <a:srgbClr val="FFFFFF"/>
                </a:solidFill>
                <a:latin typeface="Arial"/>
                <a:cs typeface="Arial"/>
              </a:rPr>
              <a:t>CT-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angiography	</a:t>
            </a:r>
            <a:r>
              <a:rPr dirty="0" sz="3200" spc="-50" b="1">
                <a:solidFill>
                  <a:srgbClr val="FFFFFF"/>
                </a:solidFill>
                <a:latin typeface="Arial"/>
                <a:cs typeface="Arial"/>
              </a:rPr>
              <a:t>(CTA)</a:t>
            </a:r>
            <a:endParaRPr sz="3200">
              <a:latin typeface="Arial"/>
              <a:cs typeface="Arial"/>
            </a:endParaRPr>
          </a:p>
          <a:p>
            <a:pPr marL="2755900" marR="12065" indent="-914400">
              <a:lnSpc>
                <a:spcPts val="3700"/>
              </a:lnSpc>
              <a:spcBef>
                <a:spcPts val="800"/>
              </a:spcBef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High resolution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CT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of the chest  (HRCT)</a:t>
            </a:r>
            <a:endParaRPr sz="3200">
              <a:latin typeface="Arial"/>
              <a:cs typeface="Arial"/>
            </a:endParaRPr>
          </a:p>
          <a:p>
            <a:pPr marL="12700" marR="5225415">
              <a:lnSpc>
                <a:spcPts val="4500"/>
              </a:lnSpc>
              <a:spcBef>
                <a:spcPts val="160"/>
              </a:spcBef>
              <a:buClr>
                <a:srgbClr val="000000"/>
              </a:buClr>
              <a:buSzPct val="96875"/>
              <a:buAutoNum type="arabicPlain" startAt="3"/>
              <a:tabLst>
                <a:tab pos="375285" algn="l"/>
              </a:tabLst>
            </a:pPr>
            <a:r>
              <a:rPr dirty="0" u="heavy"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Angiog</a:t>
            </a:r>
            <a:r>
              <a:rPr dirty="0" u="heavy" sz="3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</a:t>
            </a:r>
            <a:r>
              <a:rPr dirty="0" u="heavy"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aphy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heavy"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4-</a:t>
            </a:r>
            <a:r>
              <a:rPr dirty="0" u="heavy" sz="32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MRI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2500" y="5092700"/>
            <a:ext cx="990600" cy="101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22700" y="838200"/>
            <a:ext cx="15494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71900" y="685800"/>
            <a:ext cx="160909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MASS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0" y="2286000"/>
            <a:ext cx="3594100" cy="381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644900" y="2590800"/>
            <a:ext cx="2413000" cy="289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96000" y="2743200"/>
            <a:ext cx="3048000" cy="299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8600" y="5105400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585367" y="100433"/>
                </a:moveTo>
                <a:lnTo>
                  <a:pt x="616054" y="135547"/>
                </a:lnTo>
                <a:lnTo>
                  <a:pt x="641162" y="173551"/>
                </a:lnTo>
                <a:lnTo>
                  <a:pt x="660691" y="213866"/>
                </a:lnTo>
                <a:lnTo>
                  <a:pt x="674640" y="255914"/>
                </a:lnTo>
                <a:lnTo>
                  <a:pt x="683009" y="299118"/>
                </a:lnTo>
                <a:lnTo>
                  <a:pt x="685799" y="342900"/>
                </a:lnTo>
                <a:lnTo>
                  <a:pt x="683009" y="386681"/>
                </a:lnTo>
                <a:lnTo>
                  <a:pt x="674640" y="429885"/>
                </a:lnTo>
                <a:lnTo>
                  <a:pt x="660691" y="471933"/>
                </a:lnTo>
                <a:lnTo>
                  <a:pt x="641162" y="512248"/>
                </a:lnTo>
                <a:lnTo>
                  <a:pt x="616054" y="550252"/>
                </a:lnTo>
                <a:lnTo>
                  <a:pt x="585367" y="585367"/>
                </a:lnTo>
                <a:lnTo>
                  <a:pt x="550252" y="616054"/>
                </a:lnTo>
                <a:lnTo>
                  <a:pt x="512248" y="641162"/>
                </a:lnTo>
                <a:lnTo>
                  <a:pt x="471933" y="660691"/>
                </a:lnTo>
                <a:lnTo>
                  <a:pt x="429885" y="674640"/>
                </a:lnTo>
                <a:lnTo>
                  <a:pt x="386681" y="683009"/>
                </a:lnTo>
                <a:lnTo>
                  <a:pt x="342900" y="685799"/>
                </a:lnTo>
                <a:lnTo>
                  <a:pt x="299118" y="683009"/>
                </a:lnTo>
                <a:lnTo>
                  <a:pt x="255914" y="674640"/>
                </a:lnTo>
                <a:lnTo>
                  <a:pt x="213866" y="660691"/>
                </a:lnTo>
                <a:lnTo>
                  <a:pt x="173551" y="641162"/>
                </a:lnTo>
                <a:lnTo>
                  <a:pt x="135547" y="616054"/>
                </a:lnTo>
                <a:lnTo>
                  <a:pt x="100433" y="585367"/>
                </a:lnTo>
                <a:lnTo>
                  <a:pt x="69745" y="550252"/>
                </a:lnTo>
                <a:lnTo>
                  <a:pt x="44636" y="512248"/>
                </a:lnTo>
                <a:lnTo>
                  <a:pt x="25108" y="471933"/>
                </a:lnTo>
                <a:lnTo>
                  <a:pt x="11159" y="429885"/>
                </a:lnTo>
                <a:lnTo>
                  <a:pt x="2789" y="386681"/>
                </a:lnTo>
                <a:lnTo>
                  <a:pt x="0" y="342900"/>
                </a:lnTo>
                <a:lnTo>
                  <a:pt x="2789" y="299118"/>
                </a:lnTo>
                <a:lnTo>
                  <a:pt x="11159" y="255914"/>
                </a:lnTo>
                <a:lnTo>
                  <a:pt x="25108" y="213866"/>
                </a:lnTo>
                <a:lnTo>
                  <a:pt x="44636" y="173551"/>
                </a:lnTo>
                <a:lnTo>
                  <a:pt x="69745" y="135547"/>
                </a:lnTo>
                <a:lnTo>
                  <a:pt x="100433" y="100433"/>
                </a:lnTo>
                <a:lnTo>
                  <a:pt x="135547" y="69745"/>
                </a:lnTo>
                <a:lnTo>
                  <a:pt x="173551" y="44636"/>
                </a:lnTo>
                <a:lnTo>
                  <a:pt x="213866" y="25108"/>
                </a:lnTo>
                <a:lnTo>
                  <a:pt x="255914" y="11159"/>
                </a:lnTo>
                <a:lnTo>
                  <a:pt x="299118" y="2789"/>
                </a:lnTo>
                <a:lnTo>
                  <a:pt x="342900" y="0"/>
                </a:lnTo>
                <a:lnTo>
                  <a:pt x="386681" y="2789"/>
                </a:lnTo>
                <a:lnTo>
                  <a:pt x="429885" y="11159"/>
                </a:lnTo>
                <a:lnTo>
                  <a:pt x="471933" y="25108"/>
                </a:lnTo>
                <a:lnTo>
                  <a:pt x="512248" y="44636"/>
                </a:lnTo>
                <a:lnTo>
                  <a:pt x="550252" y="69745"/>
                </a:lnTo>
                <a:lnTo>
                  <a:pt x="585367" y="100433"/>
                </a:lnTo>
                <a:close/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105400" y="4824200"/>
            <a:ext cx="0" cy="814705"/>
          </a:xfrm>
          <a:custGeom>
            <a:avLst/>
            <a:gdLst/>
            <a:ahLst/>
            <a:cxnLst/>
            <a:rect l="l" t="t" r="r" b="b"/>
            <a:pathLst>
              <a:path w="0" h="814704">
                <a:moveTo>
                  <a:pt x="0" y="0"/>
                </a:moveTo>
                <a:lnTo>
                  <a:pt x="0" y="814599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057609" y="4724400"/>
            <a:ext cx="95885" cy="9588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90" y="0"/>
                </a:moveTo>
                <a:lnTo>
                  <a:pt x="0" y="95567"/>
                </a:lnTo>
                <a:lnTo>
                  <a:pt x="95567" y="95567"/>
                </a:lnTo>
                <a:lnTo>
                  <a:pt x="4779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05400" y="3276600"/>
            <a:ext cx="0" cy="662305"/>
          </a:xfrm>
          <a:custGeom>
            <a:avLst/>
            <a:gdLst/>
            <a:ahLst/>
            <a:cxnLst/>
            <a:rect l="l" t="t" r="r" b="b"/>
            <a:pathLst>
              <a:path w="0" h="662304">
                <a:moveTo>
                  <a:pt x="0" y="0"/>
                </a:moveTo>
                <a:lnTo>
                  <a:pt x="0" y="662199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057609" y="3943032"/>
            <a:ext cx="95885" cy="9588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95567" y="0"/>
                </a:moveTo>
                <a:lnTo>
                  <a:pt x="0" y="0"/>
                </a:lnTo>
                <a:lnTo>
                  <a:pt x="47790" y="95567"/>
                </a:lnTo>
                <a:lnTo>
                  <a:pt x="95567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705600" y="4419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95122" y="33477"/>
                </a:moveTo>
                <a:lnTo>
                  <a:pt x="220230" y="71288"/>
                </a:lnTo>
                <a:lnTo>
                  <a:pt x="228600" y="114299"/>
                </a:lnTo>
                <a:lnTo>
                  <a:pt x="220230" y="157311"/>
                </a:lnTo>
                <a:lnTo>
                  <a:pt x="195122" y="195122"/>
                </a:lnTo>
                <a:lnTo>
                  <a:pt x="157311" y="220230"/>
                </a:lnTo>
                <a:lnTo>
                  <a:pt x="114299" y="228600"/>
                </a:lnTo>
                <a:lnTo>
                  <a:pt x="71288" y="220230"/>
                </a:lnTo>
                <a:lnTo>
                  <a:pt x="33477" y="195122"/>
                </a:lnTo>
                <a:lnTo>
                  <a:pt x="8369" y="157311"/>
                </a:lnTo>
                <a:lnTo>
                  <a:pt x="0" y="114299"/>
                </a:lnTo>
                <a:lnTo>
                  <a:pt x="8369" y="71288"/>
                </a:lnTo>
                <a:lnTo>
                  <a:pt x="33477" y="33477"/>
                </a:lnTo>
                <a:lnTo>
                  <a:pt x="71288" y="8369"/>
                </a:lnTo>
                <a:lnTo>
                  <a:pt x="114299" y="0"/>
                </a:lnTo>
                <a:lnTo>
                  <a:pt x="157311" y="8369"/>
                </a:lnTo>
                <a:lnTo>
                  <a:pt x="195122" y="33477"/>
                </a:lnTo>
                <a:close/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78785" y="4802385"/>
            <a:ext cx="301625" cy="301625"/>
          </a:xfrm>
          <a:custGeom>
            <a:avLst/>
            <a:gdLst/>
            <a:ahLst/>
            <a:cxnLst/>
            <a:rect l="l" t="t" r="r" b="b"/>
            <a:pathLst>
              <a:path w="301625" h="301625">
                <a:moveTo>
                  <a:pt x="258377" y="42851"/>
                </a:moveTo>
                <a:lnTo>
                  <a:pt x="286945" y="82406"/>
                </a:lnTo>
                <a:lnTo>
                  <a:pt x="301229" y="127286"/>
                </a:lnTo>
                <a:lnTo>
                  <a:pt x="301229" y="173942"/>
                </a:lnTo>
                <a:lnTo>
                  <a:pt x="286945" y="218822"/>
                </a:lnTo>
                <a:lnTo>
                  <a:pt x="258377" y="258377"/>
                </a:lnTo>
                <a:lnTo>
                  <a:pt x="218822" y="286945"/>
                </a:lnTo>
                <a:lnTo>
                  <a:pt x="173942" y="301229"/>
                </a:lnTo>
                <a:lnTo>
                  <a:pt x="127286" y="301229"/>
                </a:lnTo>
                <a:lnTo>
                  <a:pt x="82406" y="286945"/>
                </a:lnTo>
                <a:lnTo>
                  <a:pt x="42851" y="258377"/>
                </a:lnTo>
                <a:lnTo>
                  <a:pt x="14283" y="218822"/>
                </a:lnTo>
                <a:lnTo>
                  <a:pt x="0" y="173942"/>
                </a:lnTo>
                <a:lnTo>
                  <a:pt x="0" y="127286"/>
                </a:lnTo>
                <a:lnTo>
                  <a:pt x="14283" y="82406"/>
                </a:lnTo>
                <a:lnTo>
                  <a:pt x="42851" y="42851"/>
                </a:lnTo>
                <a:lnTo>
                  <a:pt x="82406" y="14283"/>
                </a:lnTo>
                <a:lnTo>
                  <a:pt x="127286" y="0"/>
                </a:lnTo>
                <a:lnTo>
                  <a:pt x="173942" y="0"/>
                </a:lnTo>
                <a:lnTo>
                  <a:pt x="218822" y="14283"/>
                </a:lnTo>
                <a:lnTo>
                  <a:pt x="258377" y="42851"/>
                </a:lnTo>
                <a:close/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781800" y="51054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95122" y="33477"/>
                </a:moveTo>
                <a:lnTo>
                  <a:pt x="220230" y="71288"/>
                </a:lnTo>
                <a:lnTo>
                  <a:pt x="228600" y="114299"/>
                </a:lnTo>
                <a:lnTo>
                  <a:pt x="220230" y="157311"/>
                </a:lnTo>
                <a:lnTo>
                  <a:pt x="195122" y="195122"/>
                </a:lnTo>
                <a:lnTo>
                  <a:pt x="157311" y="220230"/>
                </a:lnTo>
                <a:lnTo>
                  <a:pt x="114299" y="228600"/>
                </a:lnTo>
                <a:lnTo>
                  <a:pt x="71288" y="220230"/>
                </a:lnTo>
                <a:lnTo>
                  <a:pt x="33477" y="195122"/>
                </a:lnTo>
                <a:lnTo>
                  <a:pt x="8369" y="157311"/>
                </a:lnTo>
                <a:lnTo>
                  <a:pt x="0" y="114299"/>
                </a:lnTo>
                <a:lnTo>
                  <a:pt x="8369" y="71288"/>
                </a:lnTo>
                <a:lnTo>
                  <a:pt x="33477" y="33477"/>
                </a:lnTo>
                <a:lnTo>
                  <a:pt x="71288" y="8369"/>
                </a:lnTo>
                <a:lnTo>
                  <a:pt x="114299" y="0"/>
                </a:lnTo>
                <a:lnTo>
                  <a:pt x="157311" y="8369"/>
                </a:lnTo>
                <a:lnTo>
                  <a:pt x="195122" y="33477"/>
                </a:lnTo>
                <a:close/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571500"/>
            <a:ext cx="51308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48400" y="596900"/>
            <a:ext cx="2006600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3600" y="393700"/>
            <a:ext cx="741553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 b="1">
                <a:latin typeface="Arial"/>
                <a:cs typeface="Arial"/>
              </a:rPr>
              <a:t>PLEURAL </a:t>
            </a:r>
            <a:r>
              <a:rPr dirty="0" sz="4800" b="1">
                <a:latin typeface="Arial"/>
                <a:cs typeface="Arial"/>
              </a:rPr>
              <a:t>BASED</a:t>
            </a:r>
            <a:r>
              <a:rPr dirty="0" sz="4800" spc="-140" b="1">
                <a:latin typeface="Arial"/>
                <a:cs typeface="Arial"/>
              </a:rPr>
              <a:t> </a:t>
            </a:r>
            <a:r>
              <a:rPr dirty="0" sz="4400" spc="-5"/>
              <a:t>LESION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48200" y="3886200"/>
            <a:ext cx="4038600" cy="269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1000" y="1371600"/>
            <a:ext cx="3352800" cy="429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95800" y="1219200"/>
            <a:ext cx="4038600" cy="2692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3100" y="571500"/>
            <a:ext cx="27559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2300" y="419100"/>
            <a:ext cx="282067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FISSURES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304800" y="1600200"/>
            <a:ext cx="4038600" cy="445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95800" y="1676400"/>
            <a:ext cx="4419600" cy="426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3100" y="571500"/>
            <a:ext cx="27559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2300" y="419100"/>
            <a:ext cx="282067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FISSURES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304800" y="1600200"/>
            <a:ext cx="4038600" cy="445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95800" y="1676400"/>
            <a:ext cx="4419600" cy="426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00200" y="4044205"/>
            <a:ext cx="3523615" cy="147320"/>
          </a:xfrm>
          <a:custGeom>
            <a:avLst/>
            <a:gdLst/>
            <a:ahLst/>
            <a:cxnLst/>
            <a:rect l="l" t="t" r="r" b="b"/>
            <a:pathLst>
              <a:path w="3523615" h="147320">
                <a:moveTo>
                  <a:pt x="0" y="146794"/>
                </a:moveTo>
                <a:lnTo>
                  <a:pt x="3494509" y="1189"/>
                </a:lnTo>
                <a:lnTo>
                  <a:pt x="3523059" y="0"/>
                </a:lnTo>
              </a:path>
            </a:pathLst>
          </a:custGeom>
          <a:ln w="57149">
            <a:solidFill>
              <a:srgbClr val="FF33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58081" y="3902102"/>
            <a:ext cx="299720" cy="294640"/>
          </a:xfrm>
          <a:custGeom>
            <a:avLst/>
            <a:gdLst/>
            <a:ahLst/>
            <a:cxnLst/>
            <a:rect l="l" t="t" r="r" b="b"/>
            <a:pathLst>
              <a:path w="299720" h="294639">
                <a:moveTo>
                  <a:pt x="35511" y="0"/>
                </a:moveTo>
                <a:lnTo>
                  <a:pt x="23008" y="1350"/>
                </a:lnTo>
                <a:lnTo>
                  <a:pt x="11922" y="7292"/>
                </a:lnTo>
                <a:lnTo>
                  <a:pt x="3681" y="17384"/>
                </a:lnTo>
                <a:lnTo>
                  <a:pt x="0" y="29883"/>
                </a:lnTo>
                <a:lnTo>
                  <a:pt x="1350" y="42389"/>
                </a:lnTo>
                <a:lnTo>
                  <a:pt x="7292" y="53472"/>
                </a:lnTo>
                <a:lnTo>
                  <a:pt x="17384" y="61707"/>
                </a:lnTo>
                <a:lnTo>
                  <a:pt x="169403" y="141933"/>
                </a:lnTo>
                <a:lnTo>
                  <a:pt x="24585" y="234516"/>
                </a:lnTo>
                <a:lnTo>
                  <a:pt x="15215" y="243564"/>
                </a:lnTo>
                <a:lnTo>
                  <a:pt x="10218" y="255106"/>
                </a:lnTo>
                <a:lnTo>
                  <a:pt x="9911" y="267681"/>
                </a:lnTo>
                <a:lnTo>
                  <a:pt x="14615" y="279829"/>
                </a:lnTo>
                <a:lnTo>
                  <a:pt x="23669" y="289199"/>
                </a:lnTo>
                <a:lnTo>
                  <a:pt x="35210" y="294196"/>
                </a:lnTo>
                <a:lnTo>
                  <a:pt x="47782" y="294503"/>
                </a:lnTo>
                <a:lnTo>
                  <a:pt x="59929" y="289799"/>
                </a:lnTo>
                <a:lnTo>
                  <a:pt x="299718" y="136497"/>
                </a:lnTo>
                <a:lnTo>
                  <a:pt x="48004" y="3681"/>
                </a:lnTo>
                <a:lnTo>
                  <a:pt x="35511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95400" y="5034969"/>
            <a:ext cx="3592829" cy="146685"/>
          </a:xfrm>
          <a:custGeom>
            <a:avLst/>
            <a:gdLst/>
            <a:ahLst/>
            <a:cxnLst/>
            <a:rect l="l" t="t" r="r" b="b"/>
            <a:pathLst>
              <a:path w="3592829" h="146685">
                <a:moveTo>
                  <a:pt x="0" y="146630"/>
                </a:moveTo>
                <a:lnTo>
                  <a:pt x="3554373" y="1553"/>
                </a:lnTo>
                <a:lnTo>
                  <a:pt x="3592442" y="0"/>
                </a:lnTo>
              </a:path>
            </a:pathLst>
          </a:custGeom>
          <a:ln w="76199">
            <a:solidFill>
              <a:srgbClr val="66FF33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40398" y="4789738"/>
            <a:ext cx="389255" cy="507365"/>
          </a:xfrm>
          <a:custGeom>
            <a:avLst/>
            <a:gdLst/>
            <a:ahLst/>
            <a:cxnLst/>
            <a:rect l="l" t="t" r="r" b="b"/>
            <a:pathLst>
              <a:path w="389254" h="507364">
                <a:moveTo>
                  <a:pt x="34977" y="0"/>
                </a:moveTo>
                <a:lnTo>
                  <a:pt x="19755" y="5618"/>
                </a:lnTo>
                <a:lnTo>
                  <a:pt x="7432" y="17046"/>
                </a:lnTo>
                <a:lnTo>
                  <a:pt x="501" y="32362"/>
                </a:lnTo>
                <a:lnTo>
                  <a:pt x="0" y="48583"/>
                </a:lnTo>
                <a:lnTo>
                  <a:pt x="5618" y="63809"/>
                </a:lnTo>
                <a:lnTo>
                  <a:pt x="17046" y="76139"/>
                </a:lnTo>
                <a:lnTo>
                  <a:pt x="251666" y="245062"/>
                </a:lnTo>
                <a:lnTo>
                  <a:pt x="31600" y="432539"/>
                </a:lnTo>
                <a:lnTo>
                  <a:pt x="21210" y="445759"/>
                </a:lnTo>
                <a:lnTo>
                  <a:pt x="16849" y="461392"/>
                </a:lnTo>
                <a:lnTo>
                  <a:pt x="18670" y="477518"/>
                </a:lnTo>
                <a:lnTo>
                  <a:pt x="26825" y="492217"/>
                </a:lnTo>
                <a:lnTo>
                  <a:pt x="40043" y="502601"/>
                </a:lnTo>
                <a:lnTo>
                  <a:pt x="55673" y="506963"/>
                </a:lnTo>
                <a:lnTo>
                  <a:pt x="71799" y="505145"/>
                </a:lnTo>
                <a:lnTo>
                  <a:pt x="86502" y="496992"/>
                </a:lnTo>
                <a:lnTo>
                  <a:pt x="388800" y="239461"/>
                </a:lnTo>
                <a:lnTo>
                  <a:pt x="66513" y="7432"/>
                </a:lnTo>
                <a:lnTo>
                  <a:pt x="51197" y="501"/>
                </a:lnTo>
                <a:lnTo>
                  <a:pt x="34977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400" y="533400"/>
            <a:ext cx="4356100" cy="546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7600" y="330200"/>
            <a:ext cx="436880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5" b="1" i="1">
                <a:latin typeface="Arial"/>
                <a:cs typeface="Arial"/>
              </a:rPr>
              <a:t>DEFINITIONS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08303" y="2137092"/>
            <a:ext cx="3314700" cy="0"/>
          </a:xfrm>
          <a:custGeom>
            <a:avLst/>
            <a:gdLst/>
            <a:ahLst/>
            <a:cxnLst/>
            <a:rect l="l" t="t" r="r" b="b"/>
            <a:pathLst>
              <a:path w="3314700" h="0">
                <a:moveTo>
                  <a:pt x="0" y="0"/>
                </a:moveTo>
                <a:lnTo>
                  <a:pt x="3314458" y="0"/>
                </a:lnTo>
              </a:path>
            </a:pathLst>
          </a:custGeom>
          <a:ln w="51196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08303" y="4427550"/>
            <a:ext cx="3725545" cy="0"/>
          </a:xfrm>
          <a:custGeom>
            <a:avLst/>
            <a:gdLst/>
            <a:ahLst/>
            <a:cxnLst/>
            <a:rect l="l" t="t" r="r" b="b"/>
            <a:pathLst>
              <a:path w="3725545" h="0">
                <a:moveTo>
                  <a:pt x="0" y="0"/>
                </a:moveTo>
                <a:lnTo>
                  <a:pt x="3725011" y="0"/>
                </a:lnTo>
              </a:path>
            </a:pathLst>
          </a:custGeom>
          <a:ln w="56316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71500" y="1477644"/>
            <a:ext cx="8028305" cy="4582160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342900" indent="-330200">
              <a:lnSpc>
                <a:spcPct val="100000"/>
              </a:lnSpc>
              <a:spcBef>
                <a:spcPts val="915"/>
              </a:spcBef>
              <a:buClr>
                <a:srgbClr val="E3E3FF"/>
              </a:buClr>
              <a:buChar char="•"/>
              <a:tabLst>
                <a:tab pos="342900" algn="l"/>
              </a:tabLst>
            </a:pPr>
            <a:r>
              <a:rPr dirty="0" sz="3850" spc="-65" b="1">
                <a:solidFill>
                  <a:srgbClr val="FFFF00"/>
                </a:solidFill>
                <a:latin typeface="Arial"/>
                <a:cs typeface="Arial"/>
              </a:rPr>
              <a:t>ATELECTASIS</a:t>
            </a:r>
            <a:endParaRPr sz="3850">
              <a:latin typeface="Arial"/>
              <a:cs typeface="Arial"/>
            </a:endParaRPr>
          </a:p>
          <a:p>
            <a:pPr marL="355600" marR="1197610" indent="-342900">
              <a:lnSpc>
                <a:spcPts val="3600"/>
              </a:lnSpc>
              <a:spcBef>
                <a:spcPts val="850"/>
              </a:spcBef>
            </a:pPr>
            <a:r>
              <a:rPr dirty="0" sz="3050" spc="5">
                <a:solidFill>
                  <a:srgbClr val="FFFFFF"/>
                </a:solidFill>
                <a:latin typeface="Arial"/>
                <a:cs typeface="Arial"/>
              </a:rPr>
              <a:t>Loss </a:t>
            </a:r>
            <a:r>
              <a:rPr dirty="0" sz="3050" spc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3050" spc="5">
                <a:solidFill>
                  <a:srgbClr val="FFFFFF"/>
                </a:solidFill>
                <a:latin typeface="Arial"/>
                <a:cs typeface="Arial"/>
              </a:rPr>
              <a:t>volume </a:t>
            </a:r>
            <a:r>
              <a:rPr dirty="0" sz="3050" spc="0">
                <a:solidFill>
                  <a:srgbClr val="FFFFFF"/>
                </a:solidFill>
                <a:latin typeface="Arial"/>
                <a:cs typeface="Arial"/>
              </a:rPr>
              <a:t>of lobe, </a:t>
            </a:r>
            <a:r>
              <a:rPr dirty="0" sz="3050" spc="5">
                <a:solidFill>
                  <a:srgbClr val="FFFFFF"/>
                </a:solidFill>
                <a:latin typeface="Arial"/>
                <a:cs typeface="Arial"/>
              </a:rPr>
              <a:t>segment </a:t>
            </a:r>
            <a:r>
              <a:rPr dirty="0" sz="3050" spc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30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50" spc="5">
                <a:solidFill>
                  <a:srgbClr val="FFFFFF"/>
                </a:solidFill>
                <a:latin typeface="Arial"/>
                <a:cs typeface="Arial"/>
              </a:rPr>
              <a:t>sub  segment </a:t>
            </a:r>
            <a:r>
              <a:rPr dirty="0" sz="3050" spc="0">
                <a:solidFill>
                  <a:srgbClr val="FFFFFF"/>
                </a:solidFill>
                <a:latin typeface="Arial"/>
                <a:cs typeface="Arial"/>
              </a:rPr>
              <a:t>of the</a:t>
            </a:r>
            <a:r>
              <a:rPr dirty="0" sz="305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50" spc="0">
                <a:solidFill>
                  <a:srgbClr val="FFFFFF"/>
                </a:solidFill>
                <a:latin typeface="Arial"/>
                <a:cs typeface="Arial"/>
              </a:rPr>
              <a:t>lung.</a:t>
            </a:r>
            <a:endParaRPr sz="305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630"/>
              </a:spcBef>
              <a:tabLst>
                <a:tab pos="3771265" algn="l"/>
              </a:tabLst>
            </a:pPr>
            <a:r>
              <a:rPr dirty="0" sz="3050" spc="5" b="1" i="1">
                <a:solidFill>
                  <a:srgbClr val="66FF33"/>
                </a:solidFill>
                <a:latin typeface="Arial"/>
                <a:cs typeface="Arial"/>
              </a:rPr>
              <a:t>Example	</a:t>
            </a:r>
            <a:r>
              <a:rPr dirty="0" sz="3050" spc="0" b="1" i="1">
                <a:solidFill>
                  <a:srgbClr val="66FF33"/>
                </a:solidFill>
                <a:latin typeface="Arial"/>
                <a:cs typeface="Arial"/>
              </a:rPr>
              <a:t>collapse</a:t>
            </a:r>
            <a:r>
              <a:rPr dirty="0" sz="3050" b="1" i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3050" spc="0" b="1" i="1">
                <a:solidFill>
                  <a:srgbClr val="66FF33"/>
                </a:solidFill>
                <a:latin typeface="Arial"/>
                <a:cs typeface="Arial"/>
              </a:rPr>
              <a:t>(lung)</a:t>
            </a:r>
            <a:endParaRPr sz="3050">
              <a:latin typeface="Arial"/>
              <a:cs typeface="Arial"/>
            </a:endParaRPr>
          </a:p>
          <a:p>
            <a:pPr marL="342900" indent="-330200">
              <a:lnSpc>
                <a:spcPct val="100000"/>
              </a:lnSpc>
              <a:spcBef>
                <a:spcPts val="690"/>
              </a:spcBef>
              <a:buClr>
                <a:srgbClr val="E3E3FF"/>
              </a:buClr>
              <a:buChar char="•"/>
              <a:tabLst>
                <a:tab pos="342900" algn="l"/>
              </a:tabLst>
            </a:pPr>
            <a:r>
              <a:rPr dirty="0" sz="4200" spc="0" b="1">
                <a:solidFill>
                  <a:srgbClr val="FFC000"/>
                </a:solidFill>
                <a:latin typeface="Arial"/>
                <a:cs typeface="Arial"/>
              </a:rPr>
              <a:t>Consolidation</a:t>
            </a:r>
            <a:endParaRPr sz="4200">
              <a:latin typeface="Arial"/>
              <a:cs typeface="Arial"/>
            </a:endParaRPr>
          </a:p>
          <a:p>
            <a:pPr marL="355600" marR="5080" indent="-342900">
              <a:lnSpc>
                <a:spcPts val="3600"/>
              </a:lnSpc>
              <a:spcBef>
                <a:spcPts val="880"/>
              </a:spcBef>
            </a:pPr>
            <a:r>
              <a:rPr dirty="0" sz="3050" spc="5">
                <a:solidFill>
                  <a:srgbClr val="FFFFFF"/>
                </a:solidFill>
                <a:latin typeface="Arial"/>
                <a:cs typeface="Arial"/>
              </a:rPr>
              <a:t>Loss </a:t>
            </a:r>
            <a:r>
              <a:rPr dirty="0" sz="3050" spc="0">
                <a:solidFill>
                  <a:srgbClr val="FFFFFF"/>
                </a:solidFill>
                <a:latin typeface="Arial"/>
                <a:cs typeface="Arial"/>
              </a:rPr>
              <a:t>of air in lobe, </a:t>
            </a:r>
            <a:r>
              <a:rPr dirty="0" sz="3050" spc="5">
                <a:solidFill>
                  <a:srgbClr val="FFFFFF"/>
                </a:solidFill>
                <a:latin typeface="Arial"/>
                <a:cs typeface="Arial"/>
              </a:rPr>
              <a:t>segment </a:t>
            </a:r>
            <a:r>
              <a:rPr dirty="0" sz="3050" spc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dirty="0" sz="3050" spc="5">
                <a:solidFill>
                  <a:srgbClr val="FFFFFF"/>
                </a:solidFill>
                <a:latin typeface="Arial"/>
                <a:cs typeface="Arial"/>
              </a:rPr>
              <a:t>sub segment </a:t>
            </a:r>
            <a:r>
              <a:rPr dirty="0" sz="3050" spc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dirty="0" sz="3050" spc="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3050">
                <a:solidFill>
                  <a:srgbClr val="FFFFFF"/>
                </a:solidFill>
                <a:latin typeface="Arial"/>
                <a:cs typeface="Arial"/>
              </a:rPr>
              <a:t> lung.</a:t>
            </a:r>
            <a:endParaRPr sz="305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630"/>
              </a:spcBef>
            </a:pPr>
            <a:r>
              <a:rPr dirty="0" sz="3050" spc="5" b="1" i="1">
                <a:solidFill>
                  <a:srgbClr val="99CCFF"/>
                </a:solidFill>
                <a:latin typeface="Arial"/>
                <a:cs typeface="Arial"/>
              </a:rPr>
              <a:t>Example= </a:t>
            </a:r>
            <a:r>
              <a:rPr dirty="0" sz="3050" spc="0" b="1" i="1">
                <a:solidFill>
                  <a:srgbClr val="99CCFF"/>
                </a:solidFill>
                <a:latin typeface="Arial"/>
                <a:cs typeface="Arial"/>
              </a:rPr>
              <a:t>pneumonia</a:t>
            </a:r>
            <a:r>
              <a:rPr dirty="0" sz="3050" spc="-10" b="1" i="1">
                <a:solidFill>
                  <a:srgbClr val="99CCFF"/>
                </a:solidFill>
                <a:latin typeface="Arial"/>
                <a:cs typeface="Arial"/>
              </a:rPr>
              <a:t> </a:t>
            </a:r>
            <a:r>
              <a:rPr dirty="0" sz="3050" spc="0" b="1" i="1">
                <a:solidFill>
                  <a:srgbClr val="99CCFF"/>
                </a:solidFill>
                <a:latin typeface="Arial"/>
                <a:cs typeface="Arial"/>
              </a:rPr>
              <a:t>(lobe)</a:t>
            </a:r>
            <a:endParaRPr sz="3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355600"/>
            <a:ext cx="8153400" cy="46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00200" y="889000"/>
            <a:ext cx="5981700" cy="469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7180" rIns="0" bIns="0" rtlCol="0" vert="horz">
            <a:spAutoFit/>
          </a:bodyPr>
          <a:lstStyle/>
          <a:p>
            <a:pPr marL="1416685" marR="5080" indent="-1104900">
              <a:lnSpc>
                <a:spcPts val="4200"/>
              </a:lnSpc>
              <a:spcBef>
                <a:spcPts val="420"/>
              </a:spcBef>
            </a:pPr>
            <a:r>
              <a:rPr dirty="0" spc="5" b="1">
                <a:latin typeface="Arial"/>
                <a:cs typeface="Arial"/>
              </a:rPr>
              <a:t>Major </a:t>
            </a:r>
            <a:r>
              <a:rPr dirty="0" spc="0" b="1">
                <a:latin typeface="Arial"/>
                <a:cs typeface="Arial"/>
              </a:rPr>
              <a:t>differentiating </a:t>
            </a:r>
            <a:r>
              <a:rPr dirty="0" spc="5" b="1">
                <a:latin typeface="Arial"/>
                <a:cs typeface="Arial"/>
              </a:rPr>
              <a:t>factors </a:t>
            </a:r>
            <a:r>
              <a:rPr dirty="0" spc="10" b="1">
                <a:latin typeface="Arial"/>
                <a:cs typeface="Arial"/>
              </a:rPr>
              <a:t>between  </a:t>
            </a:r>
            <a:r>
              <a:rPr dirty="0" spc="5" b="1">
                <a:latin typeface="Arial"/>
                <a:cs typeface="Arial"/>
              </a:rPr>
              <a:t>atelectasis </a:t>
            </a:r>
            <a:r>
              <a:rPr dirty="0" spc="10" b="1">
                <a:latin typeface="Arial"/>
                <a:cs typeface="Arial"/>
              </a:rPr>
              <a:t>and</a:t>
            </a:r>
            <a:r>
              <a:rPr dirty="0" spc="-10" b="1">
                <a:latin typeface="Arial"/>
                <a:cs typeface="Arial"/>
              </a:rPr>
              <a:t> </a:t>
            </a:r>
            <a:r>
              <a:rPr dirty="0" spc="5" b="1">
                <a:latin typeface="Arial"/>
                <a:cs typeface="Arial"/>
              </a:rPr>
              <a:t>pneumonia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2400300"/>
            <a:ext cx="9144000" cy="3721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0" y="3048000"/>
            <a:ext cx="685800" cy="370205"/>
          </a:xfrm>
          <a:custGeom>
            <a:avLst/>
            <a:gdLst/>
            <a:ahLst/>
            <a:cxnLst/>
            <a:rect l="l" t="t" r="r" b="b"/>
            <a:pathLst>
              <a:path w="685800" h="370204">
                <a:moveTo>
                  <a:pt x="0" y="0"/>
                </a:moveTo>
                <a:lnTo>
                  <a:pt x="685800" y="0"/>
                </a:lnTo>
                <a:lnTo>
                  <a:pt x="685800" y="369887"/>
                </a:lnTo>
                <a:lnTo>
                  <a:pt x="0" y="36988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53000" y="2971800"/>
            <a:ext cx="1066800" cy="370205"/>
          </a:xfrm>
          <a:custGeom>
            <a:avLst/>
            <a:gdLst/>
            <a:ahLst/>
            <a:cxnLst/>
            <a:rect l="l" t="t" r="r" b="b"/>
            <a:pathLst>
              <a:path w="1066800" h="370204">
                <a:moveTo>
                  <a:pt x="0" y="0"/>
                </a:moveTo>
                <a:lnTo>
                  <a:pt x="1066800" y="0"/>
                </a:lnTo>
                <a:lnTo>
                  <a:pt x="1066800" y="369887"/>
                </a:lnTo>
                <a:lnTo>
                  <a:pt x="0" y="36988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596900"/>
            <a:ext cx="311150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51300" y="596900"/>
            <a:ext cx="685800" cy="41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864100" y="596900"/>
            <a:ext cx="3505200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00100" y="457200"/>
            <a:ext cx="75425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76700" algn="l"/>
              </a:tabLst>
            </a:pPr>
            <a:r>
              <a:rPr dirty="0" sz="4000" spc="-5" b="1">
                <a:latin typeface="Arial"/>
                <a:cs typeface="Arial"/>
              </a:rPr>
              <a:t>PNEUMONIA</a:t>
            </a:r>
            <a:r>
              <a:rPr dirty="0" sz="4000" spc="0" b="1">
                <a:latin typeface="Arial"/>
                <a:cs typeface="Arial"/>
              </a:rPr>
              <a:t> </a:t>
            </a:r>
            <a:r>
              <a:rPr dirty="0" sz="4000"/>
              <a:t>VS	</a:t>
            </a:r>
            <a:r>
              <a:rPr dirty="0" sz="4000" spc="-60" b="1" i="1">
                <a:latin typeface="Arial"/>
                <a:cs typeface="Arial"/>
              </a:rPr>
              <a:t>ATELECTASIS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2209800"/>
            <a:ext cx="5194300" cy="274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05400" y="2057400"/>
            <a:ext cx="4038600" cy="3581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23736" y="3588804"/>
            <a:ext cx="978535" cy="678180"/>
          </a:xfrm>
          <a:custGeom>
            <a:avLst/>
            <a:gdLst/>
            <a:ahLst/>
            <a:cxnLst/>
            <a:rect l="l" t="t" r="r" b="b"/>
            <a:pathLst>
              <a:path w="978535" h="678179">
                <a:moveTo>
                  <a:pt x="978412" y="0"/>
                </a:moveTo>
                <a:lnTo>
                  <a:pt x="270694" y="677796"/>
                </a:lnTo>
                <a:lnTo>
                  <a:pt x="0" y="54597"/>
                </a:lnTo>
                <a:lnTo>
                  <a:pt x="978412" y="0"/>
                </a:lnTo>
                <a:close/>
              </a:path>
            </a:pathLst>
          </a:custGeom>
          <a:ln w="57150">
            <a:solidFill>
              <a:srgbClr val="00B05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00491" y="3549144"/>
            <a:ext cx="880744" cy="535305"/>
          </a:xfrm>
          <a:custGeom>
            <a:avLst/>
            <a:gdLst/>
            <a:ahLst/>
            <a:cxnLst/>
            <a:rect l="l" t="t" r="r" b="b"/>
            <a:pathLst>
              <a:path w="880745" h="535304">
                <a:moveTo>
                  <a:pt x="880582" y="0"/>
                </a:moveTo>
                <a:lnTo>
                  <a:pt x="121233" y="535017"/>
                </a:lnTo>
                <a:lnTo>
                  <a:pt x="0" y="295683"/>
                </a:lnTo>
                <a:lnTo>
                  <a:pt x="880582" y="0"/>
                </a:lnTo>
                <a:close/>
              </a:path>
            </a:pathLst>
          </a:custGeom>
          <a:ln w="9524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00" y="368300"/>
            <a:ext cx="311150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89400" y="381000"/>
            <a:ext cx="609600" cy="40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813300" y="368300"/>
            <a:ext cx="3505200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228600"/>
            <a:ext cx="745807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92245" algn="l"/>
              </a:tabLst>
            </a:pPr>
            <a:r>
              <a:rPr dirty="0" sz="4000" spc="-5" b="1">
                <a:solidFill>
                  <a:srgbClr val="66FF33"/>
                </a:solidFill>
                <a:latin typeface="Arial"/>
                <a:cs typeface="Arial"/>
              </a:rPr>
              <a:t>PNEUMONIA</a:t>
            </a:r>
            <a:r>
              <a:rPr dirty="0" sz="4000" spc="0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4000"/>
              <a:t>Vs	</a:t>
            </a:r>
            <a:r>
              <a:rPr dirty="0" sz="4000" spc="-60" b="1" i="1">
                <a:latin typeface="Arial"/>
                <a:cs typeface="Arial"/>
              </a:rPr>
              <a:t>ATELECTASIS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95800" y="838200"/>
            <a:ext cx="2946400" cy="3352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38200" y="838200"/>
            <a:ext cx="2997200" cy="3378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00400" y="4051300"/>
            <a:ext cx="3429000" cy="2806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0" y="596900"/>
            <a:ext cx="345440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45000" y="609600"/>
            <a:ext cx="609600" cy="40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194300" y="596900"/>
            <a:ext cx="3098800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457200"/>
            <a:ext cx="745807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40225" algn="l"/>
              </a:tabLst>
            </a:pPr>
            <a:r>
              <a:rPr dirty="0" sz="4000" spc="-60" b="1">
                <a:solidFill>
                  <a:srgbClr val="66FF33"/>
                </a:solidFill>
                <a:latin typeface="Arial"/>
                <a:cs typeface="Arial"/>
              </a:rPr>
              <a:t>ATELECTASIS</a:t>
            </a:r>
            <a:r>
              <a:rPr dirty="0" sz="4000" spc="15" b="1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dirty="0" sz="4000"/>
              <a:t>Vs	</a:t>
            </a:r>
            <a:r>
              <a:rPr dirty="0" sz="4000" spc="-5" b="1" i="1">
                <a:latin typeface="Arial"/>
                <a:cs typeface="Arial"/>
              </a:rPr>
              <a:t>PNEUMONIA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981200"/>
            <a:ext cx="4343400" cy="355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48200" y="2057400"/>
            <a:ext cx="4038600" cy="3581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8400" y="609600"/>
            <a:ext cx="6858000" cy="50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7600" y="457200"/>
            <a:ext cx="691642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49575" algn="l"/>
              </a:tabLst>
            </a:pPr>
            <a:r>
              <a:rPr dirty="0" sz="4000"/>
              <a:t>Recognizing	air space</a:t>
            </a:r>
            <a:r>
              <a:rPr dirty="0" sz="4000" spc="-105"/>
              <a:t> </a:t>
            </a:r>
            <a:r>
              <a:rPr dirty="0" sz="4000"/>
              <a:t>disease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38100" y="2153920"/>
            <a:ext cx="7285990" cy="3240405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4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Alveolar spaces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filled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with…something.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ts val="3329"/>
              </a:lnSpc>
              <a:spcBef>
                <a:spcPts val="439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Radiologist's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report:</a:t>
            </a:r>
            <a:endParaRPr sz="2800">
              <a:latin typeface="Arial"/>
              <a:cs typeface="Arial"/>
            </a:endParaRPr>
          </a:p>
          <a:p>
            <a:pPr lvl="1" marL="749300" indent="-279400">
              <a:lnSpc>
                <a:spcPts val="2810"/>
              </a:lnSpc>
              <a:buChar char="–"/>
              <a:tabLst>
                <a:tab pos="7493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“consolidation”</a:t>
            </a:r>
            <a:endParaRPr sz="2400">
              <a:latin typeface="Arial"/>
              <a:cs typeface="Arial"/>
            </a:endParaRPr>
          </a:p>
          <a:p>
            <a:pPr lvl="1" marL="749300" indent="-279400">
              <a:lnSpc>
                <a:spcPts val="2800"/>
              </a:lnSpc>
              <a:buChar char="–"/>
              <a:tabLst>
                <a:tab pos="7493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“air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space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 opacity”</a:t>
            </a:r>
            <a:endParaRPr sz="2400">
              <a:latin typeface="Arial"/>
              <a:cs typeface="Arial"/>
            </a:endParaRPr>
          </a:p>
          <a:p>
            <a:pPr lvl="1" marL="749300" indent="-279400">
              <a:lnSpc>
                <a:spcPts val="2800"/>
              </a:lnSpc>
              <a:buChar char="–"/>
              <a:tabLst>
                <a:tab pos="749300" algn="l"/>
              </a:tabLst>
            </a:pP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“fluffy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density”</a:t>
            </a:r>
            <a:endParaRPr sz="2400">
              <a:latin typeface="Arial"/>
              <a:cs typeface="Arial"/>
            </a:endParaRPr>
          </a:p>
          <a:p>
            <a:pPr lvl="1" marL="749300" indent="-279400">
              <a:lnSpc>
                <a:spcPts val="2840"/>
              </a:lnSpc>
              <a:buChar char="–"/>
              <a:tabLst>
                <a:tab pos="7493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“infiltrate”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ts val="2955"/>
              </a:lnSpc>
              <a:spcBef>
                <a:spcPts val="52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Nonspecific:</a:t>
            </a:r>
            <a:endParaRPr sz="2800">
              <a:latin typeface="Arial"/>
              <a:cs typeface="Arial"/>
            </a:endParaRPr>
          </a:p>
          <a:p>
            <a:pPr lvl="1" marL="749300" indent="-279400">
              <a:lnSpc>
                <a:spcPts val="3015"/>
              </a:lnSpc>
              <a:buSzPct val="118750"/>
              <a:buChar char="–"/>
              <a:tabLst>
                <a:tab pos="7493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Atelectasis, pneumonia,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bleeding,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edema,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tumor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1752600"/>
            <a:ext cx="6146800" cy="472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000" y="914400"/>
            <a:ext cx="4191000" cy="548640"/>
          </a:xfrm>
          <a:custGeom>
            <a:avLst/>
            <a:gdLst/>
            <a:ahLst/>
            <a:cxnLst/>
            <a:rect l="l" t="t" r="r" b="b"/>
            <a:pathLst>
              <a:path w="4191000" h="548640">
                <a:moveTo>
                  <a:pt x="0" y="0"/>
                </a:moveTo>
                <a:lnTo>
                  <a:pt x="4191000" y="0"/>
                </a:lnTo>
                <a:lnTo>
                  <a:pt x="4191000" y="548043"/>
                </a:lnTo>
                <a:lnTo>
                  <a:pt x="0" y="548043"/>
                </a:lnTo>
                <a:lnTo>
                  <a:pt x="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86100" y="914400"/>
            <a:ext cx="343598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</a:rPr>
              <a:t>Basic Chest</a:t>
            </a:r>
            <a:r>
              <a:rPr dirty="0" sz="3200" spc="-105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X-Ray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851400" y="3327400"/>
            <a:ext cx="2044700" cy="44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6500" y="584200"/>
            <a:ext cx="4229100" cy="44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25700" y="419100"/>
            <a:ext cx="428180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Lobar</a:t>
            </a:r>
            <a:r>
              <a:rPr dirty="0" sz="4400" spc="-295"/>
              <a:t> </a:t>
            </a:r>
            <a:r>
              <a:rPr dirty="0" sz="4400" spc="-5"/>
              <a:t>Atelectasis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952500" y="1447800"/>
            <a:ext cx="7585709" cy="36880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ts val="4260"/>
              </a:lnSpc>
              <a:spcBef>
                <a:spcPts val="100"/>
              </a:spcBef>
              <a:buClr>
                <a:srgbClr val="E3E3FF"/>
              </a:buClr>
              <a:buChar char="•"/>
              <a:tabLst>
                <a:tab pos="355600" algn="l"/>
              </a:tabLst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Best sign – </a:t>
            </a:r>
            <a:r>
              <a:rPr dirty="0" sz="3600" spc="-5">
                <a:solidFill>
                  <a:srgbClr val="FFFF00"/>
                </a:solidFill>
                <a:latin typeface="Arial"/>
                <a:cs typeface="Arial"/>
              </a:rPr>
              <a:t>shift </a:t>
            </a:r>
            <a:r>
              <a:rPr dirty="0" sz="3600">
                <a:solidFill>
                  <a:srgbClr val="FFFF00"/>
                </a:solidFill>
                <a:latin typeface="Arial"/>
                <a:cs typeface="Arial"/>
              </a:rPr>
              <a:t>of a</a:t>
            </a:r>
            <a:r>
              <a:rPr dirty="0" sz="3600" spc="-3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00"/>
                </a:solidFill>
                <a:latin typeface="Arial"/>
                <a:cs typeface="Arial"/>
              </a:rPr>
              <a:t>fissure</a:t>
            </a:r>
            <a:endParaRPr sz="3600">
              <a:latin typeface="Arial"/>
              <a:cs typeface="Arial"/>
            </a:endParaRPr>
          </a:p>
          <a:p>
            <a:pPr marL="355600" indent="-342900">
              <a:lnSpc>
                <a:spcPts val="4250"/>
              </a:lnSpc>
              <a:buClr>
                <a:srgbClr val="E3E3FF"/>
              </a:buClr>
              <a:buChar char="•"/>
              <a:tabLst>
                <a:tab pos="355600" algn="l"/>
              </a:tabLst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Rapid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development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clearance</a:t>
            </a:r>
            <a:endParaRPr sz="3600">
              <a:latin typeface="Arial"/>
              <a:cs typeface="Arial"/>
            </a:endParaRPr>
          </a:p>
          <a:p>
            <a:pPr marL="355600" indent="-342900">
              <a:lnSpc>
                <a:spcPts val="4250"/>
              </a:lnSpc>
              <a:buClr>
                <a:srgbClr val="E3E3FF"/>
              </a:buClr>
              <a:buChar char="•"/>
              <a:tabLst>
                <a:tab pos="355600" algn="l"/>
              </a:tabLst>
            </a:pPr>
            <a:r>
              <a:rPr dirty="0" sz="3600">
                <a:solidFill>
                  <a:srgbClr val="66FF33"/>
                </a:solidFill>
                <a:latin typeface="Arial"/>
                <a:cs typeface="Arial"/>
              </a:rPr>
              <a:t>Air </a:t>
            </a:r>
            <a:r>
              <a:rPr dirty="0" sz="3600" spc="-5">
                <a:solidFill>
                  <a:srgbClr val="66FF33"/>
                </a:solidFill>
                <a:latin typeface="Arial"/>
                <a:cs typeface="Arial"/>
              </a:rPr>
              <a:t>bronchograms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non-obstructive</a:t>
            </a:r>
            <a:endParaRPr sz="3600">
              <a:latin typeface="Arial"/>
              <a:cs typeface="Arial"/>
            </a:endParaRPr>
          </a:p>
          <a:p>
            <a:pPr marL="355600" indent="-342900">
              <a:lnSpc>
                <a:spcPts val="3800"/>
              </a:lnSpc>
              <a:buClr>
                <a:srgbClr val="E3E3FF"/>
              </a:buClr>
              <a:buChar char="•"/>
              <a:tabLst>
                <a:tab pos="355600" algn="l"/>
              </a:tabLst>
            </a:pPr>
            <a:r>
              <a:rPr dirty="0" u="heavy" sz="36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Secondary</a:t>
            </a:r>
            <a:r>
              <a:rPr dirty="0" u="heavy" sz="36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6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signs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3600">
              <a:latin typeface="Arial"/>
              <a:cs typeface="Arial"/>
            </a:endParaRPr>
          </a:p>
          <a:p>
            <a:pPr lvl="1" marL="749300" indent="-279400">
              <a:lnSpc>
                <a:spcPts val="2960"/>
              </a:lnSpc>
              <a:buChar char="–"/>
              <a:tabLst>
                <a:tab pos="749300" algn="l"/>
              </a:tabLst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Mediastinal shift</a:t>
            </a:r>
            <a:endParaRPr sz="3200">
              <a:latin typeface="Arial"/>
              <a:cs typeface="Arial"/>
            </a:endParaRPr>
          </a:p>
          <a:p>
            <a:pPr lvl="1" marL="749300" indent="-279400">
              <a:lnSpc>
                <a:spcPts val="3000"/>
              </a:lnSpc>
              <a:buChar char="–"/>
              <a:tabLst>
                <a:tab pos="749300" algn="l"/>
              </a:tabLst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Elevated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diaphragm</a:t>
            </a:r>
            <a:endParaRPr sz="3200">
              <a:latin typeface="Arial"/>
              <a:cs typeface="Arial"/>
            </a:endParaRPr>
          </a:p>
          <a:p>
            <a:pPr lvl="1" marL="749300" indent="-279400">
              <a:lnSpc>
                <a:spcPts val="2950"/>
              </a:lnSpc>
              <a:buChar char="–"/>
              <a:tabLst>
                <a:tab pos="749300" algn="l"/>
              </a:tabLst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Ribs closer</a:t>
            </a:r>
            <a:r>
              <a:rPr dirty="0" sz="32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together</a:t>
            </a:r>
            <a:endParaRPr sz="3200">
              <a:latin typeface="Arial"/>
              <a:cs typeface="Arial"/>
            </a:endParaRPr>
          </a:p>
          <a:p>
            <a:pPr lvl="1" marL="749300" indent="-279400">
              <a:lnSpc>
                <a:spcPts val="3370"/>
              </a:lnSpc>
              <a:buChar char="–"/>
              <a:tabLst>
                <a:tab pos="749300" algn="l"/>
              </a:tabLst>
            </a:pPr>
            <a:r>
              <a:rPr dirty="0" sz="3200" spc="-50">
                <a:solidFill>
                  <a:srgbClr val="FFFFFF"/>
                </a:solidFill>
                <a:latin typeface="Arial"/>
                <a:cs typeface="Arial"/>
              </a:rPr>
              <a:t>Vague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increased</a:t>
            </a:r>
            <a:r>
              <a:rPr dirty="0" sz="32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density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6800"/>
            <a:ext cx="4470400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000" y="1371600"/>
            <a:ext cx="4368800" cy="502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22700" y="228600"/>
            <a:ext cx="150114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/>
              <a:t>RUL</a:t>
            </a:r>
            <a:r>
              <a:rPr dirty="0" sz="3200" spc="-380"/>
              <a:t> </a:t>
            </a:r>
            <a:r>
              <a:rPr dirty="0" sz="3200" spc="-5"/>
              <a:t>Atx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53000" y="3452600"/>
            <a:ext cx="0" cy="281305"/>
          </a:xfrm>
          <a:custGeom>
            <a:avLst/>
            <a:gdLst/>
            <a:ahLst/>
            <a:cxnLst/>
            <a:rect l="l" t="t" r="r" b="b"/>
            <a:pathLst>
              <a:path w="0" h="281304">
                <a:moveTo>
                  <a:pt x="0" y="0"/>
                </a:moveTo>
                <a:lnTo>
                  <a:pt x="0" y="281199"/>
                </a:lnTo>
              </a:path>
            </a:pathLst>
          </a:custGeom>
          <a:ln w="28575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05209" y="3352800"/>
            <a:ext cx="95885" cy="9588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90" y="0"/>
                </a:moveTo>
                <a:lnTo>
                  <a:pt x="0" y="95567"/>
                </a:lnTo>
                <a:lnTo>
                  <a:pt x="95567" y="95567"/>
                </a:lnTo>
                <a:lnTo>
                  <a:pt x="47790" y="0"/>
                </a:lnTo>
                <a:close/>
              </a:path>
            </a:pathLst>
          </a:custGeom>
          <a:solidFill>
            <a:srgbClr val="CF0E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257800" y="3528800"/>
            <a:ext cx="0" cy="281305"/>
          </a:xfrm>
          <a:custGeom>
            <a:avLst/>
            <a:gdLst/>
            <a:ahLst/>
            <a:cxnLst/>
            <a:rect l="l" t="t" r="r" b="b"/>
            <a:pathLst>
              <a:path w="0" h="281304">
                <a:moveTo>
                  <a:pt x="0" y="0"/>
                </a:moveTo>
                <a:lnTo>
                  <a:pt x="0" y="281199"/>
                </a:lnTo>
              </a:path>
            </a:pathLst>
          </a:custGeom>
          <a:ln w="28575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10009" y="3429000"/>
            <a:ext cx="95885" cy="9588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90" y="0"/>
                </a:moveTo>
                <a:lnTo>
                  <a:pt x="0" y="95567"/>
                </a:lnTo>
                <a:lnTo>
                  <a:pt x="95567" y="95567"/>
                </a:lnTo>
                <a:lnTo>
                  <a:pt x="47790" y="0"/>
                </a:lnTo>
                <a:close/>
              </a:path>
            </a:pathLst>
          </a:custGeom>
          <a:solidFill>
            <a:srgbClr val="CF0E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47712" y="2286000"/>
            <a:ext cx="395287" cy="471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97300" y="0"/>
            <a:ext cx="154622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/>
              <a:t>RML</a:t>
            </a:r>
            <a:r>
              <a:rPr dirty="0" sz="3200" spc="-365"/>
              <a:t> </a:t>
            </a:r>
            <a:r>
              <a:rPr dirty="0" sz="3200" spc="-5"/>
              <a:t>Atx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5105400" y="3429000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 h="0">
                <a:moveTo>
                  <a:pt x="0" y="0"/>
                </a:moveTo>
                <a:lnTo>
                  <a:pt x="2590800" y="0"/>
                </a:lnTo>
              </a:path>
            </a:pathLst>
          </a:custGeom>
          <a:ln w="28575">
            <a:solidFill>
              <a:srgbClr val="CF0E30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38800" y="3429000"/>
            <a:ext cx="2057400" cy="2743200"/>
          </a:xfrm>
          <a:custGeom>
            <a:avLst/>
            <a:gdLst/>
            <a:ahLst/>
            <a:cxnLst/>
            <a:rect l="l" t="t" r="r" b="b"/>
            <a:pathLst>
              <a:path w="2057400" h="2743200">
                <a:moveTo>
                  <a:pt x="0" y="2743200"/>
                </a:moveTo>
                <a:lnTo>
                  <a:pt x="2057400" y="0"/>
                </a:lnTo>
              </a:path>
            </a:pathLst>
          </a:custGeom>
          <a:ln w="28575">
            <a:solidFill>
              <a:srgbClr val="CF0E30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05402" y="4191000"/>
            <a:ext cx="1600200" cy="609600"/>
          </a:xfrm>
          <a:custGeom>
            <a:avLst/>
            <a:gdLst/>
            <a:ahLst/>
            <a:cxnLst/>
            <a:rect l="l" t="t" r="r" b="b"/>
            <a:pathLst>
              <a:path w="1600200" h="609600">
                <a:moveTo>
                  <a:pt x="1600197" y="0"/>
                </a:moveTo>
                <a:lnTo>
                  <a:pt x="0" y="609598"/>
                </a:lnTo>
              </a:path>
            </a:pathLst>
          </a:custGeom>
          <a:ln w="50800">
            <a:solidFill>
              <a:srgbClr val="CF0E30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05400" y="4191000"/>
            <a:ext cx="1676400" cy="1600835"/>
          </a:xfrm>
          <a:custGeom>
            <a:avLst/>
            <a:gdLst/>
            <a:ahLst/>
            <a:cxnLst/>
            <a:rect l="l" t="t" r="r" b="b"/>
            <a:pathLst>
              <a:path w="1676400" h="1600835">
                <a:moveTo>
                  <a:pt x="1676399" y="0"/>
                </a:moveTo>
                <a:lnTo>
                  <a:pt x="0" y="1600201"/>
                </a:lnTo>
              </a:path>
            </a:pathLst>
          </a:custGeom>
          <a:ln w="50799">
            <a:solidFill>
              <a:srgbClr val="CF0E30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62600" y="3581400"/>
            <a:ext cx="133350" cy="664210"/>
          </a:xfrm>
          <a:custGeom>
            <a:avLst/>
            <a:gdLst/>
            <a:ahLst/>
            <a:cxnLst/>
            <a:rect l="l" t="t" r="r" b="b"/>
            <a:pathLst>
              <a:path w="133350" h="664210">
                <a:moveTo>
                  <a:pt x="0" y="0"/>
                </a:moveTo>
                <a:lnTo>
                  <a:pt x="130025" y="650127"/>
                </a:lnTo>
                <a:lnTo>
                  <a:pt x="132827" y="664137"/>
                </a:lnTo>
              </a:path>
            </a:pathLst>
          </a:custGeom>
          <a:ln w="28575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649404" y="4240314"/>
            <a:ext cx="93980" cy="103505"/>
          </a:xfrm>
          <a:custGeom>
            <a:avLst/>
            <a:gdLst/>
            <a:ahLst/>
            <a:cxnLst/>
            <a:rect l="l" t="t" r="r" b="b"/>
            <a:pathLst>
              <a:path w="93979" h="103504">
                <a:moveTo>
                  <a:pt x="93713" y="0"/>
                </a:moveTo>
                <a:lnTo>
                  <a:pt x="0" y="18745"/>
                </a:lnTo>
                <a:lnTo>
                  <a:pt x="65595" y="103085"/>
                </a:lnTo>
                <a:lnTo>
                  <a:pt x="93713" y="0"/>
                </a:lnTo>
                <a:close/>
              </a:path>
            </a:pathLst>
          </a:custGeom>
          <a:solidFill>
            <a:srgbClr val="CF0E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937969" y="5252169"/>
            <a:ext cx="158115" cy="158115"/>
          </a:xfrm>
          <a:custGeom>
            <a:avLst/>
            <a:gdLst/>
            <a:ahLst/>
            <a:cxnLst/>
            <a:rect l="l" t="t" r="r" b="b"/>
            <a:pathLst>
              <a:path w="158114" h="158114">
                <a:moveTo>
                  <a:pt x="158030" y="158030"/>
                </a:moveTo>
                <a:lnTo>
                  <a:pt x="10102" y="10102"/>
                </a:lnTo>
                <a:lnTo>
                  <a:pt x="0" y="0"/>
                </a:lnTo>
              </a:path>
            </a:pathLst>
          </a:custGeom>
          <a:ln w="28575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67400" y="5181600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0" y="0"/>
                </a:moveTo>
                <a:lnTo>
                  <a:pt x="33782" y="101358"/>
                </a:lnTo>
                <a:lnTo>
                  <a:pt x="101358" y="33794"/>
                </a:lnTo>
                <a:lnTo>
                  <a:pt x="0" y="0"/>
                </a:lnTo>
                <a:close/>
              </a:path>
            </a:pathLst>
          </a:custGeom>
          <a:solidFill>
            <a:srgbClr val="CF0E3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46200"/>
            <a:ext cx="487680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00600" y="1295400"/>
            <a:ext cx="4343400" cy="411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22700" y="304800"/>
            <a:ext cx="143383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/>
              <a:t>LUL</a:t>
            </a:r>
            <a:r>
              <a:rPr dirty="0" sz="3200" spc="-380"/>
              <a:t> </a:t>
            </a:r>
            <a:r>
              <a:rPr dirty="0" sz="3200" spc="-5"/>
              <a:t>Atx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5791200" y="2209800"/>
            <a:ext cx="2286000" cy="2743200"/>
          </a:xfrm>
          <a:custGeom>
            <a:avLst/>
            <a:gdLst/>
            <a:ahLst/>
            <a:cxnLst/>
            <a:rect l="l" t="t" r="r" b="b"/>
            <a:pathLst>
              <a:path w="2286000" h="2743200">
                <a:moveTo>
                  <a:pt x="0" y="2743199"/>
                </a:moveTo>
                <a:lnTo>
                  <a:pt x="2285998" y="0"/>
                </a:lnTo>
              </a:path>
            </a:pathLst>
          </a:custGeom>
          <a:ln w="12699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22180" y="1798784"/>
            <a:ext cx="626745" cy="487680"/>
          </a:xfrm>
          <a:custGeom>
            <a:avLst/>
            <a:gdLst/>
            <a:ahLst/>
            <a:cxnLst/>
            <a:rect l="l" t="t" r="r" b="b"/>
            <a:pathLst>
              <a:path w="626745" h="487680">
                <a:moveTo>
                  <a:pt x="626419" y="487215"/>
                </a:moveTo>
                <a:lnTo>
                  <a:pt x="7518" y="5847"/>
                </a:lnTo>
                <a:lnTo>
                  <a:pt x="0" y="0"/>
                </a:lnTo>
              </a:path>
            </a:pathLst>
          </a:custGeom>
          <a:ln w="19050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62800" y="1752600"/>
            <a:ext cx="78105" cy="71755"/>
          </a:xfrm>
          <a:custGeom>
            <a:avLst/>
            <a:gdLst/>
            <a:ahLst/>
            <a:cxnLst/>
            <a:rect l="l" t="t" r="r" b="b"/>
            <a:pathLst>
              <a:path w="78104" h="71755">
                <a:moveTo>
                  <a:pt x="0" y="0"/>
                </a:moveTo>
                <a:lnTo>
                  <a:pt x="34251" y="71602"/>
                </a:lnTo>
                <a:lnTo>
                  <a:pt x="77825" y="15570"/>
                </a:lnTo>
                <a:lnTo>
                  <a:pt x="0" y="0"/>
                </a:lnTo>
                <a:close/>
              </a:path>
            </a:pathLst>
          </a:custGeom>
          <a:solidFill>
            <a:srgbClr val="CF0E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40542" y="2866393"/>
            <a:ext cx="322580" cy="257810"/>
          </a:xfrm>
          <a:custGeom>
            <a:avLst/>
            <a:gdLst/>
            <a:ahLst/>
            <a:cxnLst/>
            <a:rect l="l" t="t" r="r" b="b"/>
            <a:pathLst>
              <a:path w="322579" h="257810">
                <a:moveTo>
                  <a:pt x="322258" y="257806"/>
                </a:moveTo>
                <a:lnTo>
                  <a:pt x="7437" y="5950"/>
                </a:lnTo>
                <a:lnTo>
                  <a:pt x="0" y="0"/>
                </a:lnTo>
              </a:path>
            </a:pathLst>
          </a:custGeom>
          <a:ln w="19050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781800" y="2819400"/>
            <a:ext cx="78105" cy="72390"/>
          </a:xfrm>
          <a:custGeom>
            <a:avLst/>
            <a:gdLst/>
            <a:ahLst/>
            <a:cxnLst/>
            <a:rect l="l" t="t" r="r" b="b"/>
            <a:pathLst>
              <a:path w="78104" h="72389">
                <a:moveTo>
                  <a:pt x="0" y="0"/>
                </a:moveTo>
                <a:lnTo>
                  <a:pt x="33261" y="72072"/>
                </a:lnTo>
                <a:lnTo>
                  <a:pt x="77609" y="16637"/>
                </a:lnTo>
                <a:lnTo>
                  <a:pt x="0" y="0"/>
                </a:lnTo>
                <a:close/>
              </a:path>
            </a:pathLst>
          </a:custGeom>
          <a:solidFill>
            <a:srgbClr val="CF0E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56180" y="4007535"/>
            <a:ext cx="245110" cy="183515"/>
          </a:xfrm>
          <a:custGeom>
            <a:avLst/>
            <a:gdLst/>
            <a:ahLst/>
            <a:cxnLst/>
            <a:rect l="l" t="t" r="r" b="b"/>
            <a:pathLst>
              <a:path w="245110" h="183514">
                <a:moveTo>
                  <a:pt x="244619" y="183464"/>
                </a:moveTo>
                <a:lnTo>
                  <a:pt x="7620" y="5715"/>
                </a:lnTo>
                <a:lnTo>
                  <a:pt x="0" y="0"/>
                </a:lnTo>
              </a:path>
            </a:pathLst>
          </a:custGeom>
          <a:ln w="19050">
            <a:solidFill>
              <a:srgbClr val="CF0E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96000" y="3962400"/>
            <a:ext cx="78105" cy="71120"/>
          </a:xfrm>
          <a:custGeom>
            <a:avLst/>
            <a:gdLst/>
            <a:ahLst/>
            <a:cxnLst/>
            <a:rect l="l" t="t" r="r" b="b"/>
            <a:pathLst>
              <a:path w="78104" h="71120">
                <a:moveTo>
                  <a:pt x="0" y="0"/>
                </a:moveTo>
                <a:lnTo>
                  <a:pt x="35496" y="70993"/>
                </a:lnTo>
                <a:lnTo>
                  <a:pt x="78092" y="14198"/>
                </a:lnTo>
                <a:lnTo>
                  <a:pt x="0" y="0"/>
                </a:lnTo>
                <a:close/>
              </a:path>
            </a:pathLst>
          </a:custGeom>
          <a:solidFill>
            <a:srgbClr val="CF0E3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3500" y="571500"/>
            <a:ext cx="39751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2700" y="419100"/>
            <a:ext cx="404304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LLL</a:t>
            </a:r>
            <a:r>
              <a:rPr dirty="0" sz="4400" spc="-225"/>
              <a:t> </a:t>
            </a:r>
            <a:r>
              <a:rPr dirty="0" sz="4400" spc="-5"/>
              <a:t>COLLAPSE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381000" y="1676400"/>
            <a:ext cx="4902200" cy="495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57800" y="1739900"/>
            <a:ext cx="3797300" cy="4889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58591" y="2899029"/>
            <a:ext cx="967740" cy="1224280"/>
          </a:xfrm>
          <a:custGeom>
            <a:avLst/>
            <a:gdLst/>
            <a:ahLst/>
            <a:cxnLst/>
            <a:rect l="l" t="t" r="r" b="b"/>
            <a:pathLst>
              <a:path w="967739" h="1224279">
                <a:moveTo>
                  <a:pt x="0" y="920203"/>
                </a:moveTo>
                <a:lnTo>
                  <a:pt x="49758" y="1223721"/>
                </a:lnTo>
                <a:lnTo>
                  <a:pt x="353275" y="1173975"/>
                </a:lnTo>
                <a:lnTo>
                  <a:pt x="255828" y="1103972"/>
                </a:lnTo>
                <a:lnTo>
                  <a:pt x="337549" y="990206"/>
                </a:lnTo>
                <a:lnTo>
                  <a:pt x="97459" y="990206"/>
                </a:lnTo>
                <a:lnTo>
                  <a:pt x="0" y="920203"/>
                </a:lnTo>
                <a:close/>
              </a:path>
              <a:path w="967739" h="1224279">
                <a:moveTo>
                  <a:pt x="769099" y="55194"/>
                </a:moveTo>
                <a:lnTo>
                  <a:pt x="97459" y="990206"/>
                </a:lnTo>
                <a:lnTo>
                  <a:pt x="337549" y="990206"/>
                </a:lnTo>
                <a:lnTo>
                  <a:pt x="927468" y="168960"/>
                </a:lnTo>
                <a:lnTo>
                  <a:pt x="769099" y="55194"/>
                </a:lnTo>
                <a:close/>
              </a:path>
              <a:path w="967739" h="1224279">
                <a:moveTo>
                  <a:pt x="792886" y="22085"/>
                </a:moveTo>
                <a:lnTo>
                  <a:pt x="777024" y="44157"/>
                </a:lnTo>
                <a:lnTo>
                  <a:pt x="935393" y="157911"/>
                </a:lnTo>
                <a:lnTo>
                  <a:pt x="951255" y="135839"/>
                </a:lnTo>
                <a:lnTo>
                  <a:pt x="792886" y="22085"/>
                </a:lnTo>
                <a:close/>
              </a:path>
              <a:path w="967739" h="1224279">
                <a:moveTo>
                  <a:pt x="808748" y="0"/>
                </a:moveTo>
                <a:lnTo>
                  <a:pt x="800823" y="11036"/>
                </a:lnTo>
                <a:lnTo>
                  <a:pt x="959180" y="124802"/>
                </a:lnTo>
                <a:lnTo>
                  <a:pt x="967117" y="113753"/>
                </a:lnTo>
                <a:lnTo>
                  <a:pt x="808748" y="0"/>
                </a:lnTo>
                <a:close/>
              </a:path>
            </a:pathLst>
          </a:custGeom>
          <a:solidFill>
            <a:srgbClr val="EEEFF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16563" y="2879972"/>
            <a:ext cx="228185" cy="196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58588" y="2954222"/>
            <a:ext cx="927735" cy="1169035"/>
          </a:xfrm>
          <a:custGeom>
            <a:avLst/>
            <a:gdLst/>
            <a:ahLst/>
            <a:cxnLst/>
            <a:rect l="l" t="t" r="r" b="b"/>
            <a:pathLst>
              <a:path w="927735" h="1169035">
                <a:moveTo>
                  <a:pt x="927459" y="113757"/>
                </a:moveTo>
                <a:lnTo>
                  <a:pt x="255821" y="1048767"/>
                </a:lnTo>
                <a:lnTo>
                  <a:pt x="353277" y="1118772"/>
                </a:lnTo>
                <a:lnTo>
                  <a:pt x="49755" y="1168527"/>
                </a:lnTo>
                <a:lnTo>
                  <a:pt x="0" y="865004"/>
                </a:lnTo>
                <a:lnTo>
                  <a:pt x="97456" y="935009"/>
                </a:lnTo>
                <a:lnTo>
                  <a:pt x="769094" y="0"/>
                </a:lnTo>
                <a:lnTo>
                  <a:pt x="927459" y="113757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0" y="584200"/>
            <a:ext cx="2794000" cy="44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49600" y="419100"/>
            <a:ext cx="28530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Pneumonia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723900" y="2133600"/>
            <a:ext cx="6912609" cy="3462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ts val="3279"/>
              </a:lnSpc>
              <a:spcBef>
                <a:spcPts val="10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Signs:</a:t>
            </a:r>
            <a:endParaRPr sz="2800">
              <a:latin typeface="Arial"/>
              <a:cs typeface="Arial"/>
            </a:endParaRPr>
          </a:p>
          <a:p>
            <a:pPr marL="469900">
              <a:lnSpc>
                <a:spcPts val="3200"/>
              </a:lnSpc>
            </a:pPr>
            <a:r>
              <a:rPr dirty="0" sz="2800">
                <a:solidFill>
                  <a:srgbClr val="FFFF00"/>
                </a:solidFill>
                <a:latin typeface="Arial"/>
                <a:cs typeface="Arial"/>
              </a:rPr>
              <a:t>– Air</a:t>
            </a:r>
            <a:r>
              <a:rPr dirty="0" sz="2800" spc="-15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Arial"/>
                <a:cs typeface="Arial"/>
              </a:rPr>
              <a:t>bronchogram</a:t>
            </a:r>
            <a:endParaRPr sz="2800">
              <a:latin typeface="Arial"/>
              <a:cs typeface="Arial"/>
            </a:endParaRPr>
          </a:p>
          <a:p>
            <a:pPr marL="469900">
              <a:lnSpc>
                <a:spcPts val="3200"/>
              </a:lnSpc>
            </a:pPr>
            <a:r>
              <a:rPr dirty="0" sz="2800" b="1">
                <a:solidFill>
                  <a:srgbClr val="99CCFF"/>
                </a:solidFill>
                <a:latin typeface="Arial"/>
                <a:cs typeface="Arial"/>
              </a:rPr>
              <a:t>– </a:t>
            </a:r>
            <a:r>
              <a:rPr dirty="0" sz="2800" spc="-5" b="1">
                <a:solidFill>
                  <a:srgbClr val="99CCFF"/>
                </a:solidFill>
                <a:latin typeface="Arial"/>
                <a:cs typeface="Arial"/>
              </a:rPr>
              <a:t>Silhouette </a:t>
            </a:r>
            <a:r>
              <a:rPr dirty="0" sz="2800" b="1">
                <a:solidFill>
                  <a:srgbClr val="99CCFF"/>
                </a:solidFill>
                <a:latin typeface="Arial"/>
                <a:cs typeface="Arial"/>
              </a:rPr>
              <a:t>-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“positive”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“negative”</a:t>
            </a:r>
            <a:endParaRPr sz="2800">
              <a:latin typeface="Arial"/>
              <a:cs typeface="Arial"/>
            </a:endParaRPr>
          </a:p>
          <a:p>
            <a:pPr marL="749300" indent="-279400">
              <a:lnSpc>
                <a:spcPts val="3200"/>
              </a:lnSpc>
              <a:buChar char="–"/>
              <a:tabLst>
                <a:tab pos="7493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Dense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hilum</a:t>
            </a:r>
            <a:endParaRPr sz="2800">
              <a:latin typeface="Arial"/>
              <a:cs typeface="Arial"/>
            </a:endParaRPr>
          </a:p>
          <a:p>
            <a:pPr marL="749300" indent="-279400">
              <a:lnSpc>
                <a:spcPts val="3279"/>
              </a:lnSpc>
              <a:buChar char="–"/>
              <a:tabLst>
                <a:tab pos="749300" algn="l"/>
              </a:tabLst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“Spine”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signs of </a:t>
            </a:r>
            <a:r>
              <a:rPr dirty="0" u="heavy"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any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air space</a:t>
            </a:r>
            <a:r>
              <a:rPr dirty="0" sz="2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ts val="3200"/>
              </a:lnSpc>
              <a:spcBef>
                <a:spcPts val="78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Dx of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pneumonia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depends on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appropriate 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clinical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 scenario.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9900" y="571500"/>
            <a:ext cx="56515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9900" y="419100"/>
            <a:ext cx="567626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AIR-BRONCHOGRAM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536700" y="1282700"/>
            <a:ext cx="6311900" cy="527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36700" y="1282700"/>
            <a:ext cx="6311900" cy="5270500"/>
          </a:xfrm>
          <a:custGeom>
            <a:avLst/>
            <a:gdLst/>
            <a:ahLst/>
            <a:cxnLst/>
            <a:rect l="l" t="t" r="r" b="b"/>
            <a:pathLst>
              <a:path w="6311900" h="5270500">
                <a:moveTo>
                  <a:pt x="0" y="0"/>
                </a:moveTo>
                <a:lnTo>
                  <a:pt x="6311900" y="0"/>
                </a:lnTo>
                <a:lnTo>
                  <a:pt x="6311900" y="5270500"/>
                </a:lnTo>
                <a:lnTo>
                  <a:pt x="0" y="527050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0033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8600" y="812800"/>
            <a:ext cx="5410200" cy="530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7600" y="304800"/>
            <a:ext cx="437134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Air </a:t>
            </a:r>
            <a:r>
              <a:rPr dirty="0" sz="3600" spc="-5"/>
              <a:t>bronchogram</a:t>
            </a:r>
            <a:r>
              <a:rPr dirty="0" sz="3600" spc="-65"/>
              <a:t> </a:t>
            </a:r>
            <a:r>
              <a:rPr dirty="0" sz="3600"/>
              <a:t>sign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257300" y="6108700"/>
            <a:ext cx="1974214" cy="7467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241300" marR="5080" indent="-228600">
              <a:lnSpc>
                <a:spcPts val="2800"/>
              </a:lnSpc>
              <a:spcBef>
                <a:spcPts val="26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Pseudo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onas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pneumonia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42478" y="3876675"/>
            <a:ext cx="960119" cy="517525"/>
          </a:xfrm>
          <a:custGeom>
            <a:avLst/>
            <a:gdLst/>
            <a:ahLst/>
            <a:cxnLst/>
            <a:rect l="l" t="t" r="r" b="b"/>
            <a:pathLst>
              <a:path w="960120" h="517525">
                <a:moveTo>
                  <a:pt x="960021" y="0"/>
                </a:moveTo>
                <a:lnTo>
                  <a:pt x="4193" y="514676"/>
                </a:lnTo>
                <a:lnTo>
                  <a:pt x="0" y="516934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11900" y="4346447"/>
            <a:ext cx="77165" cy="660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570653" y="3190875"/>
            <a:ext cx="503555" cy="287655"/>
          </a:xfrm>
          <a:custGeom>
            <a:avLst/>
            <a:gdLst/>
            <a:ahLst/>
            <a:cxnLst/>
            <a:rect l="l" t="t" r="r" b="b"/>
            <a:pathLst>
              <a:path w="503554" h="287654">
                <a:moveTo>
                  <a:pt x="503246" y="0"/>
                </a:moveTo>
                <a:lnTo>
                  <a:pt x="4135" y="285206"/>
                </a:lnTo>
                <a:lnTo>
                  <a:pt x="0" y="287569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540500" y="3430981"/>
            <a:ext cx="76885" cy="65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35500" y="2962275"/>
            <a:ext cx="1187450" cy="520065"/>
          </a:xfrm>
          <a:custGeom>
            <a:avLst/>
            <a:gdLst/>
            <a:ahLst/>
            <a:cxnLst/>
            <a:rect l="l" t="t" r="r" b="b"/>
            <a:pathLst>
              <a:path w="1187450" h="520064">
                <a:moveTo>
                  <a:pt x="0" y="0"/>
                </a:moveTo>
                <a:lnTo>
                  <a:pt x="1183019" y="517571"/>
                </a:lnTo>
                <a:lnTo>
                  <a:pt x="1187383" y="51948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77001" y="3435781"/>
            <a:ext cx="77698" cy="68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9000" y="647700"/>
            <a:ext cx="48260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9000" y="520700"/>
            <a:ext cx="4818380" cy="558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Air </a:t>
            </a:r>
            <a:r>
              <a:rPr dirty="0" sz="3500" spc="-5"/>
              <a:t>bronchograms </a:t>
            </a:r>
            <a:r>
              <a:rPr dirty="0" sz="3500"/>
              <a:t>—</a:t>
            </a:r>
            <a:r>
              <a:rPr dirty="0" sz="3500" spc="-65"/>
              <a:t> </a:t>
            </a:r>
            <a:r>
              <a:rPr dirty="0" sz="3500"/>
              <a:t>CT</a:t>
            </a:r>
            <a:endParaRPr sz="3500"/>
          </a:p>
        </p:txBody>
      </p:sp>
      <p:sp>
        <p:nvSpPr>
          <p:cNvPr id="4" name="object 4"/>
          <p:cNvSpPr/>
          <p:nvPr/>
        </p:nvSpPr>
        <p:spPr>
          <a:xfrm>
            <a:off x="1600200" y="1143000"/>
            <a:ext cx="5867400" cy="4559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27200" y="5803900"/>
            <a:ext cx="15678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66FF33"/>
                </a:solidFill>
                <a:latin typeface="Arial"/>
                <a:cs typeface="Arial"/>
              </a:rPr>
              <a:t>Pneumonia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47800"/>
            <a:ext cx="5334000" cy="510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152900" y="1447800"/>
            <a:ext cx="4991100" cy="510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51100" y="736600"/>
            <a:ext cx="4292600" cy="55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00300" y="571500"/>
            <a:ext cx="43434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73425" algn="l"/>
              </a:tabLst>
            </a:pPr>
            <a:r>
              <a:rPr dirty="0" sz="4400"/>
              <a:t>Right</a:t>
            </a:r>
            <a:r>
              <a:rPr dirty="0" sz="4400" spc="-5"/>
              <a:t> m</a:t>
            </a:r>
            <a:r>
              <a:rPr dirty="0" sz="4400"/>
              <a:t>iddle	lobe</a:t>
            </a:r>
            <a:endParaRPr sz="4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3600" y="584200"/>
            <a:ext cx="2400300" cy="43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2800" y="419100"/>
            <a:ext cx="243713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5680" algn="l"/>
              </a:tabLst>
            </a:pPr>
            <a:r>
              <a:rPr dirty="0" sz="4400" spc="-330"/>
              <a:t>P</a:t>
            </a:r>
            <a:r>
              <a:rPr dirty="0" sz="4400"/>
              <a:t>A	V</a:t>
            </a:r>
            <a:r>
              <a:rPr dirty="0" sz="4400" spc="-5"/>
              <a:t>I</a:t>
            </a:r>
            <a:r>
              <a:rPr dirty="0" sz="4400"/>
              <a:t>EW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457200" y="2082800"/>
            <a:ext cx="4038600" cy="353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05400" y="1701800"/>
            <a:ext cx="3124200" cy="429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91400" y="4038600"/>
            <a:ext cx="1524000" cy="533400"/>
          </a:xfrm>
          <a:custGeom>
            <a:avLst/>
            <a:gdLst/>
            <a:ahLst/>
            <a:cxnLst/>
            <a:rect l="l" t="t" r="r" b="b"/>
            <a:pathLst>
              <a:path w="1524000" h="533400">
                <a:moveTo>
                  <a:pt x="266700" y="0"/>
                </a:moveTo>
                <a:lnTo>
                  <a:pt x="0" y="266700"/>
                </a:lnTo>
                <a:lnTo>
                  <a:pt x="266700" y="533400"/>
                </a:lnTo>
                <a:lnTo>
                  <a:pt x="266700" y="400050"/>
                </a:lnTo>
                <a:lnTo>
                  <a:pt x="1524000" y="400050"/>
                </a:lnTo>
                <a:lnTo>
                  <a:pt x="1524000" y="133350"/>
                </a:lnTo>
                <a:lnTo>
                  <a:pt x="266700" y="133350"/>
                </a:lnTo>
                <a:lnTo>
                  <a:pt x="26670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391400" y="4038600"/>
            <a:ext cx="1524000" cy="533400"/>
          </a:xfrm>
          <a:custGeom>
            <a:avLst/>
            <a:gdLst/>
            <a:ahLst/>
            <a:cxnLst/>
            <a:rect l="l" t="t" r="r" b="b"/>
            <a:pathLst>
              <a:path w="1524000" h="533400">
                <a:moveTo>
                  <a:pt x="266700" y="400050"/>
                </a:moveTo>
                <a:lnTo>
                  <a:pt x="266700" y="533400"/>
                </a:lnTo>
                <a:lnTo>
                  <a:pt x="0" y="266700"/>
                </a:lnTo>
                <a:lnTo>
                  <a:pt x="266700" y="0"/>
                </a:lnTo>
                <a:lnTo>
                  <a:pt x="266700" y="133350"/>
                </a:lnTo>
                <a:lnTo>
                  <a:pt x="1524000" y="133350"/>
                </a:lnTo>
                <a:lnTo>
                  <a:pt x="1524000" y="400050"/>
                </a:lnTo>
                <a:lnTo>
                  <a:pt x="266700" y="40005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69200" y="4267200"/>
            <a:ext cx="711200" cy="190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81900" y="4533900"/>
            <a:ext cx="647700" cy="190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556500" y="4191000"/>
            <a:ext cx="707390" cy="56642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X-R</a:t>
            </a:r>
            <a:r>
              <a:rPr dirty="0" sz="18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Y  BEAM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56200" y="3886200"/>
            <a:ext cx="647700" cy="152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156200" y="4064000"/>
            <a:ext cx="863600" cy="152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143500" y="3835400"/>
            <a:ext cx="861060" cy="38608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dirty="0" sz="1200" spc="-5">
                <a:solidFill>
                  <a:srgbClr val="FFFF00"/>
                </a:solidFill>
                <a:latin typeface="Arial"/>
                <a:cs typeface="Arial"/>
              </a:rPr>
              <a:t>FILM OR  </a:t>
            </a:r>
            <a:r>
              <a:rPr dirty="0" sz="1200">
                <a:solidFill>
                  <a:srgbClr val="FFFF00"/>
                </a:solidFill>
                <a:latin typeface="Arial"/>
                <a:cs typeface="Arial"/>
              </a:rPr>
              <a:t>DE</a:t>
            </a:r>
            <a:r>
              <a:rPr dirty="0" sz="1200" spc="-5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dirty="0" sz="1200">
                <a:solidFill>
                  <a:srgbClr val="FFFF00"/>
                </a:solidFill>
                <a:latin typeface="Arial"/>
                <a:cs typeface="Arial"/>
              </a:rPr>
              <a:t>EC</a:t>
            </a:r>
            <a:r>
              <a:rPr dirty="0" sz="1200" spc="-25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dirty="0" sz="1200" spc="-5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dirty="0" sz="1200">
                <a:solidFill>
                  <a:srgbClr val="FFFF00"/>
                </a:solidFill>
                <a:latin typeface="Arial"/>
                <a:cs typeface="Arial"/>
              </a:rPr>
              <a:t>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790700"/>
            <a:ext cx="4902200" cy="506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43500" y="1803400"/>
            <a:ext cx="3835400" cy="500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65400" y="584200"/>
            <a:ext cx="4076700" cy="55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14600" y="419100"/>
            <a:ext cx="412686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Right upper</a:t>
            </a:r>
            <a:r>
              <a:rPr dirty="0" sz="4400" spc="-110"/>
              <a:t> </a:t>
            </a:r>
            <a:r>
              <a:rPr dirty="0" sz="4400"/>
              <a:t>lobe</a:t>
            </a:r>
            <a:endParaRPr sz="44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400" y="571500"/>
            <a:ext cx="55626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2600" y="419100"/>
            <a:ext cx="56343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latin typeface="Arial"/>
                <a:cs typeface="Arial"/>
              </a:rPr>
              <a:t>PLEURAL</a:t>
            </a:r>
            <a:r>
              <a:rPr dirty="0" sz="4400" spc="-125" b="1">
                <a:latin typeface="Arial"/>
                <a:cs typeface="Arial"/>
              </a:rPr>
              <a:t> </a:t>
            </a:r>
            <a:r>
              <a:rPr dirty="0" sz="4400" spc="-5" b="1">
                <a:latin typeface="Arial"/>
                <a:cs typeface="Arial"/>
              </a:rPr>
              <a:t>EFFUSION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47800" y="1447800"/>
            <a:ext cx="6019800" cy="528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7180" rIns="0" bIns="0" rtlCol="0" vert="horz">
            <a:spAutoFit/>
          </a:bodyPr>
          <a:lstStyle/>
          <a:p>
            <a:pPr marL="3448685" marR="5080" indent="-2235200">
              <a:lnSpc>
                <a:spcPts val="4200"/>
              </a:lnSpc>
              <a:spcBef>
                <a:spcPts val="420"/>
              </a:spcBef>
            </a:pPr>
            <a:r>
              <a:rPr dirty="0" spc="-20"/>
              <a:t>COMPARE </a:t>
            </a:r>
            <a:r>
              <a:rPr dirty="0" spc="5"/>
              <a:t>COSTO-PHRENIC  </a:t>
            </a:r>
            <a:r>
              <a:rPr dirty="0" spc="10"/>
              <a:t>ANGLES</a:t>
            </a:r>
          </a:p>
        </p:txBody>
      </p:sp>
      <p:sp>
        <p:nvSpPr>
          <p:cNvPr id="3" name="object 3"/>
          <p:cNvSpPr/>
          <p:nvPr/>
        </p:nvSpPr>
        <p:spPr>
          <a:xfrm>
            <a:off x="228600" y="1752600"/>
            <a:ext cx="4343400" cy="406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72000" y="1752600"/>
            <a:ext cx="4495800" cy="394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56916" y="4876800"/>
            <a:ext cx="334010" cy="501015"/>
          </a:xfrm>
          <a:custGeom>
            <a:avLst/>
            <a:gdLst/>
            <a:ahLst/>
            <a:cxnLst/>
            <a:rect l="l" t="t" r="r" b="b"/>
            <a:pathLst>
              <a:path w="334009" h="501014">
                <a:moveTo>
                  <a:pt x="333683" y="0"/>
                </a:moveTo>
                <a:lnTo>
                  <a:pt x="21134" y="468823"/>
                </a:lnTo>
                <a:lnTo>
                  <a:pt x="0" y="500524"/>
                </a:lnTo>
              </a:path>
            </a:pathLst>
          </a:custGeom>
          <a:ln w="76199">
            <a:solidFill>
              <a:srgbClr val="66FF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33400" y="5320258"/>
            <a:ext cx="212090" cy="242570"/>
          </a:xfrm>
          <a:custGeom>
            <a:avLst/>
            <a:gdLst/>
            <a:ahLst/>
            <a:cxnLst/>
            <a:rect l="l" t="t" r="r" b="b"/>
            <a:pathLst>
              <a:path w="212090" h="242570">
                <a:moveTo>
                  <a:pt x="30292" y="0"/>
                </a:moveTo>
                <a:lnTo>
                  <a:pt x="0" y="242341"/>
                </a:lnTo>
                <a:lnTo>
                  <a:pt x="212045" y="121170"/>
                </a:lnTo>
                <a:lnTo>
                  <a:pt x="30292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62400" y="4572000"/>
            <a:ext cx="351155" cy="643255"/>
          </a:xfrm>
          <a:custGeom>
            <a:avLst/>
            <a:gdLst/>
            <a:ahLst/>
            <a:cxnLst/>
            <a:rect l="l" t="t" r="r" b="b"/>
            <a:pathLst>
              <a:path w="351154" h="643254">
                <a:moveTo>
                  <a:pt x="0" y="0"/>
                </a:moveTo>
                <a:lnTo>
                  <a:pt x="332327" y="609267"/>
                </a:lnTo>
                <a:lnTo>
                  <a:pt x="350571" y="642715"/>
                </a:lnTo>
              </a:path>
            </a:pathLst>
          </a:custGeom>
          <a:ln w="76200">
            <a:solidFill>
              <a:srgbClr val="66FF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19117" y="5166131"/>
            <a:ext cx="200660" cy="244475"/>
          </a:xfrm>
          <a:custGeom>
            <a:avLst/>
            <a:gdLst/>
            <a:ahLst/>
            <a:cxnLst/>
            <a:rect l="l" t="t" r="r" b="b"/>
            <a:pathLst>
              <a:path w="200660" h="244475">
                <a:moveTo>
                  <a:pt x="191770" y="0"/>
                </a:moveTo>
                <a:lnTo>
                  <a:pt x="0" y="104597"/>
                </a:lnTo>
                <a:lnTo>
                  <a:pt x="200482" y="244068"/>
                </a:lnTo>
                <a:lnTo>
                  <a:pt x="191770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001000" y="4419600"/>
            <a:ext cx="376555" cy="376555"/>
          </a:xfrm>
          <a:custGeom>
            <a:avLst/>
            <a:gdLst/>
            <a:ahLst/>
            <a:cxnLst/>
            <a:rect l="l" t="t" r="r" b="b"/>
            <a:pathLst>
              <a:path w="376554" h="376554">
                <a:moveTo>
                  <a:pt x="0" y="0"/>
                </a:moveTo>
                <a:lnTo>
                  <a:pt x="349005" y="349005"/>
                </a:lnTo>
                <a:lnTo>
                  <a:pt x="375945" y="375945"/>
                </a:lnTo>
              </a:path>
            </a:pathLst>
          </a:custGeom>
          <a:ln w="76200">
            <a:solidFill>
              <a:srgbClr val="FF33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302714" y="4721313"/>
            <a:ext cx="231775" cy="231775"/>
          </a:xfrm>
          <a:custGeom>
            <a:avLst/>
            <a:gdLst/>
            <a:ahLst/>
            <a:cxnLst/>
            <a:rect l="l" t="t" r="r" b="b"/>
            <a:pathLst>
              <a:path w="231775" h="231775">
                <a:moveTo>
                  <a:pt x="154457" y="0"/>
                </a:moveTo>
                <a:lnTo>
                  <a:pt x="0" y="154457"/>
                </a:lnTo>
                <a:lnTo>
                  <a:pt x="231686" y="231686"/>
                </a:lnTo>
                <a:lnTo>
                  <a:pt x="154457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110453" y="4343400"/>
            <a:ext cx="376555" cy="376555"/>
          </a:xfrm>
          <a:custGeom>
            <a:avLst/>
            <a:gdLst/>
            <a:ahLst/>
            <a:cxnLst/>
            <a:rect l="l" t="t" r="r" b="b"/>
            <a:pathLst>
              <a:path w="376554" h="376554">
                <a:moveTo>
                  <a:pt x="375945" y="0"/>
                </a:moveTo>
                <a:lnTo>
                  <a:pt x="26940" y="349005"/>
                </a:lnTo>
                <a:lnTo>
                  <a:pt x="0" y="375945"/>
                </a:lnTo>
              </a:path>
            </a:pathLst>
          </a:custGeom>
          <a:ln w="76200">
            <a:solidFill>
              <a:srgbClr val="FF33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53000" y="4645113"/>
            <a:ext cx="231775" cy="231775"/>
          </a:xfrm>
          <a:custGeom>
            <a:avLst/>
            <a:gdLst/>
            <a:ahLst/>
            <a:cxnLst/>
            <a:rect l="l" t="t" r="r" b="b"/>
            <a:pathLst>
              <a:path w="231775" h="231775">
                <a:moveTo>
                  <a:pt x="77228" y="0"/>
                </a:moveTo>
                <a:lnTo>
                  <a:pt x="0" y="231686"/>
                </a:lnTo>
                <a:lnTo>
                  <a:pt x="231686" y="154457"/>
                </a:lnTo>
                <a:lnTo>
                  <a:pt x="7722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4200" y="571500"/>
            <a:ext cx="54483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03400" y="419100"/>
            <a:ext cx="55321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PLEURAL</a:t>
            </a:r>
            <a:r>
              <a:rPr dirty="0" sz="4400" spc="-240"/>
              <a:t> </a:t>
            </a:r>
            <a:r>
              <a:rPr dirty="0" sz="4400" spc="-5"/>
              <a:t>EFFUSION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419100" y="4358640"/>
            <a:ext cx="8124190" cy="1965960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342900" marR="5080" indent="-330200">
              <a:lnSpc>
                <a:spcPct val="78800"/>
              </a:lnSpc>
              <a:spcBef>
                <a:spcPts val="625"/>
              </a:spcBef>
              <a:buClr>
                <a:srgbClr val="E3E3FF"/>
              </a:buClr>
              <a:buChar char="•"/>
              <a:tabLst>
                <a:tab pos="342265" algn="l"/>
                <a:tab pos="342900" algn="l"/>
              </a:tabLst>
            </a:pP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On an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upright </a:t>
            </a:r>
            <a:r>
              <a:rPr dirty="0" sz="1950" spc="0" b="1">
                <a:solidFill>
                  <a:srgbClr val="FFFFFF"/>
                </a:solidFill>
                <a:latin typeface="Arial"/>
                <a:cs typeface="Arial"/>
              </a:rPr>
              <a:t>film,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effusion </a:t>
            </a:r>
            <a:r>
              <a:rPr dirty="0" sz="1950" spc="0" b="1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cause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blunting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the lateral 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950" spc="0" b="1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large enough, the posterior costophrenic sulci.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Sometimes  a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depression of the involved diaphragm </a:t>
            </a:r>
            <a:r>
              <a:rPr dirty="0" sz="1950" spc="0" b="1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dirty="0" sz="1950" spc="-5" b="1">
                <a:solidFill>
                  <a:srgbClr val="FFFFFF"/>
                </a:solidFill>
                <a:latin typeface="Arial"/>
                <a:cs typeface="Arial"/>
              </a:rPr>
              <a:t>occur. </a:t>
            </a:r>
            <a:r>
              <a:rPr dirty="0" sz="1950" spc="15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large  effusion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lead to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mediastinal </a:t>
            </a:r>
            <a:r>
              <a:rPr dirty="0" sz="1950" spc="0" b="1">
                <a:solidFill>
                  <a:srgbClr val="FFFFFF"/>
                </a:solidFill>
                <a:latin typeface="Arial"/>
                <a:cs typeface="Arial"/>
              </a:rPr>
              <a:t>shift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away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from the effusion 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opacity the hemithorax. Approximately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200 ml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950" spc="0" b="1">
                <a:solidFill>
                  <a:srgbClr val="FFFFFF"/>
                </a:solidFill>
                <a:latin typeface="Arial"/>
                <a:cs typeface="Arial"/>
              </a:rPr>
              <a:t>fluid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are  needed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to detect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effusion in the frontal </a:t>
            </a:r>
            <a:r>
              <a:rPr dirty="0" sz="1950" spc="0" b="1">
                <a:solidFill>
                  <a:srgbClr val="FFFFFF"/>
                </a:solidFill>
                <a:latin typeface="Arial"/>
                <a:cs typeface="Arial"/>
              </a:rPr>
              <a:t>film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vs. approximately 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75ml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for the lateral. Larger effusions, especially </a:t>
            </a:r>
            <a:r>
              <a:rPr dirty="0" sz="1950" spc="0" b="1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unilateral,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are  more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likely to </a:t>
            </a:r>
            <a:r>
              <a:rPr dirty="0" sz="1950" spc="10" b="1">
                <a:solidFill>
                  <a:srgbClr val="FFFFFF"/>
                </a:solidFill>
                <a:latin typeface="Arial"/>
                <a:cs typeface="Arial"/>
              </a:rPr>
              <a:t>be caused by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malignancy than smaller</a:t>
            </a:r>
            <a:r>
              <a:rPr dirty="0" sz="195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50" spc="5" b="1">
                <a:solidFill>
                  <a:srgbClr val="FFFFFF"/>
                </a:solidFill>
                <a:latin typeface="Arial"/>
                <a:cs typeface="Arial"/>
              </a:rPr>
              <a:t>ones.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44600" y="1600200"/>
            <a:ext cx="3175000" cy="279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29200" y="1600200"/>
            <a:ext cx="2730500" cy="271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84400" y="368300"/>
            <a:ext cx="4838700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87700" y="901700"/>
            <a:ext cx="28194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33600" y="220979"/>
            <a:ext cx="4880610" cy="1116965"/>
          </a:xfrm>
          <a:prstGeom prst="rect"/>
        </p:spPr>
        <p:txBody>
          <a:bodyPr wrap="square" lIns="0" tIns="50800" rIns="0" bIns="0" rtlCol="0" vert="horz">
            <a:spAutoFit/>
          </a:bodyPr>
          <a:lstStyle/>
          <a:p>
            <a:pPr marL="1016000" marR="5080" indent="-1003300">
              <a:lnSpc>
                <a:spcPts val="4200"/>
              </a:lnSpc>
              <a:spcBef>
                <a:spcPts val="400"/>
              </a:spcBef>
            </a:pPr>
            <a:r>
              <a:rPr dirty="0" spc="0" b="1">
                <a:latin typeface="Arial"/>
                <a:cs typeface="Arial"/>
              </a:rPr>
              <a:t>BLUNTED </a:t>
            </a:r>
            <a:r>
              <a:rPr dirty="0" b="1">
                <a:latin typeface="Arial"/>
                <a:cs typeface="Arial"/>
              </a:rPr>
              <a:t>C/P</a:t>
            </a:r>
            <a:r>
              <a:rPr dirty="0" spc="-265" b="1">
                <a:latin typeface="Arial"/>
                <a:cs typeface="Arial"/>
              </a:rPr>
              <a:t> </a:t>
            </a:r>
            <a:r>
              <a:rPr dirty="0" b="1">
                <a:latin typeface="Arial"/>
                <a:cs typeface="Arial"/>
              </a:rPr>
              <a:t>ANGLE  BOTH</a:t>
            </a:r>
            <a:r>
              <a:rPr dirty="0" spc="-10" b="1">
                <a:latin typeface="Arial"/>
                <a:cs typeface="Arial"/>
              </a:rPr>
              <a:t> </a:t>
            </a:r>
            <a:r>
              <a:rPr dirty="0" spc="0" b="1">
                <a:latin typeface="Arial"/>
                <a:cs typeface="Arial"/>
              </a:rPr>
              <a:t>SIDES</a:t>
            </a:r>
          </a:p>
        </p:txBody>
      </p:sp>
      <p:sp>
        <p:nvSpPr>
          <p:cNvPr id="5" name="object 5"/>
          <p:cNvSpPr/>
          <p:nvPr/>
        </p:nvSpPr>
        <p:spPr>
          <a:xfrm>
            <a:off x="2362200" y="1752600"/>
            <a:ext cx="5410200" cy="4749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4200" y="571500"/>
            <a:ext cx="54483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03400" y="419100"/>
            <a:ext cx="55321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PLEURAL</a:t>
            </a:r>
            <a:r>
              <a:rPr dirty="0" sz="4400" spc="-240"/>
              <a:t> </a:t>
            </a:r>
            <a:r>
              <a:rPr dirty="0" sz="4400" spc="-5"/>
              <a:t>EFFUSION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2700" y="1549400"/>
            <a:ext cx="4686300" cy="4851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4200" y="4195762"/>
            <a:ext cx="838200" cy="609600"/>
          </a:xfrm>
          <a:custGeom>
            <a:avLst/>
            <a:gdLst/>
            <a:ahLst/>
            <a:cxnLst/>
            <a:rect l="l" t="t" r="r" b="b"/>
            <a:pathLst>
              <a:path w="838200" h="609600">
                <a:moveTo>
                  <a:pt x="838200" y="609600"/>
                </a:moveTo>
                <a:lnTo>
                  <a:pt x="783088" y="608303"/>
                </a:lnTo>
                <a:lnTo>
                  <a:pt x="728928" y="604466"/>
                </a:lnTo>
                <a:lnTo>
                  <a:pt x="675830" y="598171"/>
                </a:lnTo>
                <a:lnTo>
                  <a:pt x="623905" y="589496"/>
                </a:lnTo>
                <a:lnTo>
                  <a:pt x="573263" y="578522"/>
                </a:lnTo>
                <a:lnTo>
                  <a:pt x="524015" y="565329"/>
                </a:lnTo>
                <a:lnTo>
                  <a:pt x="476272" y="549999"/>
                </a:lnTo>
                <a:lnTo>
                  <a:pt x="430142" y="532611"/>
                </a:lnTo>
                <a:lnTo>
                  <a:pt x="385738" y="513245"/>
                </a:lnTo>
                <a:lnTo>
                  <a:pt x="343169" y="491982"/>
                </a:lnTo>
                <a:lnTo>
                  <a:pt x="302547" y="468902"/>
                </a:lnTo>
                <a:lnTo>
                  <a:pt x="263980" y="444086"/>
                </a:lnTo>
                <a:lnTo>
                  <a:pt x="227580" y="417614"/>
                </a:lnTo>
                <a:lnTo>
                  <a:pt x="193458" y="389565"/>
                </a:lnTo>
                <a:lnTo>
                  <a:pt x="161723" y="360022"/>
                </a:lnTo>
                <a:lnTo>
                  <a:pt x="132487" y="329062"/>
                </a:lnTo>
                <a:lnTo>
                  <a:pt x="105859" y="296768"/>
                </a:lnTo>
                <a:lnTo>
                  <a:pt x="81950" y="263220"/>
                </a:lnTo>
                <a:lnTo>
                  <a:pt x="60871" y="228497"/>
                </a:lnTo>
                <a:lnTo>
                  <a:pt x="42731" y="192680"/>
                </a:lnTo>
                <a:lnTo>
                  <a:pt x="27642" y="155850"/>
                </a:lnTo>
                <a:lnTo>
                  <a:pt x="15714" y="118087"/>
                </a:lnTo>
                <a:lnTo>
                  <a:pt x="7058" y="79470"/>
                </a:lnTo>
                <a:lnTo>
                  <a:pt x="1782" y="40081"/>
                </a:lnTo>
                <a:lnTo>
                  <a:pt x="0" y="0"/>
                </a:lnTo>
              </a:path>
            </a:pathLst>
          </a:custGeom>
          <a:ln w="9525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60900" y="1549400"/>
            <a:ext cx="4406900" cy="467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800" y="571500"/>
            <a:ext cx="75311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400" y="419100"/>
            <a:ext cx="75819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SEVER PLEURAL</a:t>
            </a:r>
            <a:r>
              <a:rPr dirty="0" sz="4400" spc="-245"/>
              <a:t> </a:t>
            </a:r>
            <a:r>
              <a:rPr dirty="0" sz="4400" spc="-5"/>
              <a:t>EFFUSION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546100" y="2057400"/>
            <a:ext cx="8064500" cy="425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6100" y="2057400"/>
            <a:ext cx="4038600" cy="4241800"/>
          </a:xfrm>
          <a:custGeom>
            <a:avLst/>
            <a:gdLst/>
            <a:ahLst/>
            <a:cxnLst/>
            <a:rect l="l" t="t" r="r" b="b"/>
            <a:pathLst>
              <a:path w="4038600" h="4241800">
                <a:moveTo>
                  <a:pt x="0" y="0"/>
                </a:moveTo>
                <a:lnTo>
                  <a:pt x="4038600" y="0"/>
                </a:lnTo>
                <a:lnTo>
                  <a:pt x="4038600" y="4241800"/>
                </a:lnTo>
                <a:lnTo>
                  <a:pt x="0" y="424180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0033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27300" y="3276600"/>
            <a:ext cx="748030" cy="455295"/>
          </a:xfrm>
          <a:custGeom>
            <a:avLst/>
            <a:gdLst/>
            <a:ahLst/>
            <a:cxnLst/>
            <a:rect l="l" t="t" r="r" b="b"/>
            <a:pathLst>
              <a:path w="748029" h="455295">
                <a:moveTo>
                  <a:pt x="0" y="0"/>
                </a:moveTo>
                <a:lnTo>
                  <a:pt x="66274" y="25325"/>
                </a:lnTo>
                <a:lnTo>
                  <a:pt x="95932" y="53984"/>
                </a:lnTo>
                <a:lnTo>
                  <a:pt x="121417" y="90640"/>
                </a:lnTo>
                <a:lnTo>
                  <a:pt x="141340" y="133294"/>
                </a:lnTo>
                <a:lnTo>
                  <a:pt x="154313" y="179947"/>
                </a:lnTo>
                <a:lnTo>
                  <a:pt x="158946" y="228600"/>
                </a:lnTo>
                <a:lnTo>
                  <a:pt x="163058" y="250798"/>
                </a:lnTo>
                <a:lnTo>
                  <a:pt x="194316" y="294449"/>
                </a:lnTo>
                <a:lnTo>
                  <a:pt x="252653" y="335857"/>
                </a:lnTo>
                <a:lnTo>
                  <a:pt x="290615" y="355252"/>
                </a:lnTo>
                <a:lnTo>
                  <a:pt x="333711" y="373527"/>
                </a:lnTo>
                <a:lnTo>
                  <a:pt x="381398" y="390494"/>
                </a:lnTo>
                <a:lnTo>
                  <a:pt x="433130" y="405966"/>
                </a:lnTo>
                <a:lnTo>
                  <a:pt x="488362" y="419756"/>
                </a:lnTo>
                <a:lnTo>
                  <a:pt x="546550" y="431678"/>
                </a:lnTo>
                <a:lnTo>
                  <a:pt x="607148" y="441544"/>
                </a:lnTo>
                <a:lnTo>
                  <a:pt x="669611" y="449168"/>
                </a:lnTo>
                <a:lnTo>
                  <a:pt x="733395" y="454362"/>
                </a:lnTo>
                <a:lnTo>
                  <a:pt x="747676" y="454803"/>
                </a:lnTo>
              </a:path>
            </a:pathLst>
          </a:custGeom>
          <a:ln w="28575">
            <a:solidFill>
              <a:srgbClr val="FFFF0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84267" y="3646155"/>
            <a:ext cx="168532" cy="166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01900" y="4186727"/>
            <a:ext cx="894080" cy="461645"/>
          </a:xfrm>
          <a:custGeom>
            <a:avLst/>
            <a:gdLst/>
            <a:ahLst/>
            <a:cxnLst/>
            <a:rect l="l" t="t" r="r" b="b"/>
            <a:pathLst>
              <a:path w="894079" h="461645">
                <a:moveTo>
                  <a:pt x="0" y="461472"/>
                </a:moveTo>
                <a:lnTo>
                  <a:pt x="57037" y="459447"/>
                </a:lnTo>
                <a:lnTo>
                  <a:pt x="113398" y="453585"/>
                </a:lnTo>
                <a:lnTo>
                  <a:pt x="168406" y="444206"/>
                </a:lnTo>
                <a:lnTo>
                  <a:pt x="221385" y="431629"/>
                </a:lnTo>
                <a:lnTo>
                  <a:pt x="271659" y="416175"/>
                </a:lnTo>
                <a:lnTo>
                  <a:pt x="318552" y="398163"/>
                </a:lnTo>
                <a:lnTo>
                  <a:pt x="361386" y="377913"/>
                </a:lnTo>
                <a:lnTo>
                  <a:pt x="399486" y="355744"/>
                </a:lnTo>
                <a:lnTo>
                  <a:pt x="432175" y="331977"/>
                </a:lnTo>
                <a:lnTo>
                  <a:pt x="478617" y="280925"/>
                </a:lnTo>
                <a:lnTo>
                  <a:pt x="495300" y="227316"/>
                </a:lnTo>
                <a:lnTo>
                  <a:pt x="500433" y="197770"/>
                </a:lnTo>
                <a:lnTo>
                  <a:pt x="538829" y="140364"/>
                </a:lnTo>
                <a:lnTo>
                  <a:pt x="570310" y="113346"/>
                </a:lnTo>
                <a:lnTo>
                  <a:pt x="608793" y="88012"/>
                </a:lnTo>
                <a:lnTo>
                  <a:pt x="653385" y="64783"/>
                </a:lnTo>
                <a:lnTo>
                  <a:pt x="703197" y="44081"/>
                </a:lnTo>
                <a:lnTo>
                  <a:pt x="757339" y="26327"/>
                </a:lnTo>
                <a:lnTo>
                  <a:pt x="814918" y="11941"/>
                </a:lnTo>
                <a:lnTo>
                  <a:pt x="875045" y="1346"/>
                </a:lnTo>
                <a:lnTo>
                  <a:pt x="894049" y="0"/>
                </a:lnTo>
              </a:path>
            </a:pathLst>
          </a:custGeom>
          <a:ln w="38100">
            <a:solidFill>
              <a:srgbClr val="FFFF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77691" y="4088510"/>
            <a:ext cx="214808" cy="2087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600700" y="4051300"/>
            <a:ext cx="6864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FLUID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100" y="622300"/>
            <a:ext cx="3937000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7000" y="495300"/>
            <a:ext cx="39630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solidFill>
                  <a:srgbClr val="E3E3FF"/>
                </a:solidFill>
                <a:latin typeface="Arial"/>
                <a:cs typeface="Arial"/>
              </a:rPr>
              <a:t>PNEUMOTHORAX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400" y="1511300"/>
            <a:ext cx="4914900" cy="523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092700" y="76200"/>
            <a:ext cx="2971800" cy="368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05400" y="482600"/>
            <a:ext cx="37719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05400" y="889000"/>
            <a:ext cx="2870200" cy="368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105400" y="1295400"/>
            <a:ext cx="2616200" cy="368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092700" y="1701800"/>
            <a:ext cx="2387600" cy="368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18100" y="2108200"/>
            <a:ext cx="3327400" cy="3683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105400" y="2514600"/>
            <a:ext cx="3467100" cy="304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105400" y="2921000"/>
            <a:ext cx="3860800" cy="368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3180" rIns="0" bIns="0" rtlCol="0" vert="horz">
            <a:spAutoFit/>
          </a:bodyPr>
          <a:lstStyle/>
          <a:p>
            <a:pPr marL="4934585" marR="103505">
              <a:lnSpc>
                <a:spcPts val="3200"/>
              </a:lnSpc>
              <a:spcBef>
                <a:spcPts val="340"/>
              </a:spcBef>
            </a:pPr>
            <a:r>
              <a:rPr dirty="0" sz="2800">
                <a:solidFill>
                  <a:srgbClr val="FFFFFF"/>
                </a:solidFill>
              </a:rPr>
              <a:t>A </a:t>
            </a:r>
            <a:r>
              <a:rPr dirty="0" sz="2800" spc="-5">
                <a:solidFill>
                  <a:srgbClr val="FFFFFF"/>
                </a:solidFill>
              </a:rPr>
              <a:t>pneumothorax </a:t>
            </a:r>
            <a:r>
              <a:rPr dirty="0" sz="2800">
                <a:solidFill>
                  <a:srgbClr val="FFFFFF"/>
                </a:solidFill>
              </a:rPr>
              <a:t>is  </a:t>
            </a:r>
            <a:r>
              <a:rPr dirty="0" sz="2800" spc="-5">
                <a:solidFill>
                  <a:srgbClr val="FFFFFF"/>
                </a:solidFill>
              </a:rPr>
              <a:t>defined </a:t>
            </a:r>
            <a:r>
              <a:rPr dirty="0" sz="2800">
                <a:solidFill>
                  <a:srgbClr val="FFFFFF"/>
                </a:solidFill>
              </a:rPr>
              <a:t>as air inside</a:t>
            </a:r>
            <a:r>
              <a:rPr dirty="0" sz="2800" spc="-65">
                <a:solidFill>
                  <a:srgbClr val="FFFFFF"/>
                </a:solidFill>
              </a:rPr>
              <a:t> </a:t>
            </a:r>
            <a:r>
              <a:rPr dirty="0" sz="2800" spc="-5">
                <a:solidFill>
                  <a:srgbClr val="FFFFFF"/>
                </a:solidFill>
              </a:rPr>
              <a:t>the  thoracic cavity </a:t>
            </a:r>
            <a:r>
              <a:rPr dirty="0" sz="2800">
                <a:solidFill>
                  <a:srgbClr val="FFFFFF"/>
                </a:solidFill>
              </a:rPr>
              <a:t>but  </a:t>
            </a:r>
            <a:r>
              <a:rPr dirty="0" sz="2800" spc="-5">
                <a:solidFill>
                  <a:srgbClr val="FFFFFF"/>
                </a:solidFill>
              </a:rPr>
              <a:t>outside the </a:t>
            </a:r>
            <a:r>
              <a:rPr dirty="0" sz="2800">
                <a:solidFill>
                  <a:srgbClr val="FFFFFF"/>
                </a:solidFill>
              </a:rPr>
              <a:t>lung.</a:t>
            </a:r>
            <a:endParaRPr sz="2800"/>
          </a:p>
          <a:p>
            <a:pPr marL="4934585" marR="5080">
              <a:lnSpc>
                <a:spcPts val="3200"/>
              </a:lnSpc>
            </a:pPr>
            <a:r>
              <a:rPr dirty="0" sz="2800">
                <a:solidFill>
                  <a:srgbClr val="FFFFFF"/>
                </a:solidFill>
              </a:rPr>
              <a:t>A </a:t>
            </a:r>
            <a:r>
              <a:rPr dirty="0" sz="2800" spc="-5">
                <a:solidFill>
                  <a:srgbClr val="FFFFFF"/>
                </a:solidFill>
              </a:rPr>
              <a:t>spontaneous  pneumothorax </a:t>
            </a:r>
            <a:r>
              <a:rPr dirty="0" sz="2800">
                <a:solidFill>
                  <a:srgbClr val="FFFFFF"/>
                </a:solidFill>
              </a:rPr>
              <a:t>is one  </a:t>
            </a:r>
            <a:r>
              <a:rPr dirty="0" sz="2800" spc="-5">
                <a:solidFill>
                  <a:srgbClr val="FFFFFF"/>
                </a:solidFill>
              </a:rPr>
              <a:t>that occurs without </a:t>
            </a:r>
            <a:r>
              <a:rPr dirty="0" sz="2800">
                <a:solidFill>
                  <a:srgbClr val="FFFFFF"/>
                </a:solidFill>
              </a:rPr>
              <a:t>an  obvious </a:t>
            </a:r>
            <a:r>
              <a:rPr dirty="0" sz="2800" spc="-5">
                <a:solidFill>
                  <a:srgbClr val="FFFFFF"/>
                </a:solidFill>
              </a:rPr>
              <a:t>inciting</a:t>
            </a:r>
            <a:r>
              <a:rPr dirty="0" sz="2800" spc="-30">
                <a:solidFill>
                  <a:srgbClr val="FFFFFF"/>
                </a:solidFill>
              </a:rPr>
              <a:t> </a:t>
            </a:r>
            <a:r>
              <a:rPr dirty="0" sz="2800" spc="-5">
                <a:solidFill>
                  <a:srgbClr val="FFFFFF"/>
                </a:solidFill>
              </a:rPr>
              <a:t>incident.</a:t>
            </a:r>
            <a:endParaRPr sz="2800"/>
          </a:p>
        </p:txBody>
      </p:sp>
      <p:sp>
        <p:nvSpPr>
          <p:cNvPr id="14" name="object 14"/>
          <p:cNvSpPr/>
          <p:nvPr/>
        </p:nvSpPr>
        <p:spPr>
          <a:xfrm>
            <a:off x="1219200" y="2057400"/>
            <a:ext cx="337820" cy="675640"/>
          </a:xfrm>
          <a:custGeom>
            <a:avLst/>
            <a:gdLst/>
            <a:ahLst/>
            <a:cxnLst/>
            <a:rect l="l" t="t" r="r" b="b"/>
            <a:pathLst>
              <a:path w="337819" h="675639">
                <a:moveTo>
                  <a:pt x="0" y="0"/>
                </a:moveTo>
                <a:lnTo>
                  <a:pt x="329194" y="658387"/>
                </a:lnTo>
                <a:lnTo>
                  <a:pt x="337713" y="675426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1097" y="2593124"/>
            <a:ext cx="191929" cy="2262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4800" y="4724400"/>
            <a:ext cx="513715" cy="64769"/>
          </a:xfrm>
          <a:custGeom>
            <a:avLst/>
            <a:gdLst/>
            <a:ahLst/>
            <a:cxnLst/>
            <a:rect l="l" t="t" r="r" b="b"/>
            <a:pathLst>
              <a:path w="513715" h="64770">
                <a:moveTo>
                  <a:pt x="0" y="0"/>
                </a:moveTo>
                <a:lnTo>
                  <a:pt x="494652" y="61831"/>
                </a:lnTo>
                <a:lnTo>
                  <a:pt x="513555" y="64194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96174" y="4673560"/>
            <a:ext cx="218225" cy="2080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28800" y="4800600"/>
            <a:ext cx="457200" cy="228600"/>
          </a:xfrm>
          <a:custGeom>
            <a:avLst/>
            <a:gdLst/>
            <a:ahLst/>
            <a:cxnLst/>
            <a:rect l="l" t="t" r="r" b="b"/>
            <a:pathLst>
              <a:path w="457200" h="228600">
                <a:moveTo>
                  <a:pt x="342900" y="0"/>
                </a:moveTo>
                <a:lnTo>
                  <a:pt x="342900" y="57150"/>
                </a:lnTo>
                <a:lnTo>
                  <a:pt x="0" y="57150"/>
                </a:lnTo>
                <a:lnTo>
                  <a:pt x="0" y="171450"/>
                </a:lnTo>
                <a:lnTo>
                  <a:pt x="342900" y="171450"/>
                </a:lnTo>
                <a:lnTo>
                  <a:pt x="342900" y="228600"/>
                </a:lnTo>
                <a:lnTo>
                  <a:pt x="457200" y="114300"/>
                </a:lnTo>
                <a:lnTo>
                  <a:pt x="34290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828800" y="4800600"/>
            <a:ext cx="457200" cy="228600"/>
          </a:xfrm>
          <a:custGeom>
            <a:avLst/>
            <a:gdLst/>
            <a:ahLst/>
            <a:cxnLst/>
            <a:rect l="l" t="t" r="r" b="b"/>
            <a:pathLst>
              <a:path w="457200" h="228600">
                <a:moveTo>
                  <a:pt x="342900" y="171450"/>
                </a:moveTo>
                <a:lnTo>
                  <a:pt x="342900" y="228600"/>
                </a:lnTo>
                <a:lnTo>
                  <a:pt x="457200" y="114300"/>
                </a:lnTo>
                <a:lnTo>
                  <a:pt x="342900" y="0"/>
                </a:lnTo>
                <a:lnTo>
                  <a:pt x="342900" y="57150"/>
                </a:lnTo>
                <a:lnTo>
                  <a:pt x="0" y="57150"/>
                </a:lnTo>
                <a:lnTo>
                  <a:pt x="0" y="171450"/>
                </a:lnTo>
                <a:lnTo>
                  <a:pt x="342900" y="17145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16000" y="5638800"/>
            <a:ext cx="2959100" cy="215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44600" y="5905500"/>
            <a:ext cx="2514600" cy="2159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990600" y="5575300"/>
            <a:ext cx="2989580" cy="56642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241300" marR="5080" indent="-228600">
              <a:lnSpc>
                <a:spcPts val="2100"/>
              </a:lnSpc>
              <a:spcBef>
                <a:spcPts val="22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HEART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MEDIASTINUM  IS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81600" y="4127500"/>
            <a:ext cx="3416300" cy="25273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22500" y="571500"/>
            <a:ext cx="47752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1700" y="419100"/>
            <a:ext cx="480695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PNEUMOTHORAX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476500" y="1752600"/>
            <a:ext cx="4191000" cy="403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895600" y="3784600"/>
            <a:ext cx="836294" cy="64516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algn="ctr" marL="12065" marR="5080" indent="-7620">
              <a:lnSpc>
                <a:spcPts val="1600"/>
              </a:lnSpc>
              <a:spcBef>
                <a:spcPts val="219"/>
              </a:spcBef>
            </a:pPr>
            <a:r>
              <a:rPr dirty="0" sz="1400" spc="-5">
                <a:solidFill>
                  <a:srgbClr val="664C20"/>
                </a:solidFill>
                <a:latin typeface="Arial"/>
                <a:cs typeface="Arial"/>
              </a:rPr>
              <a:t>AIR IN  </a:t>
            </a:r>
            <a:r>
              <a:rPr dirty="0" sz="1400">
                <a:solidFill>
                  <a:srgbClr val="664C20"/>
                </a:solidFill>
                <a:latin typeface="Arial"/>
                <a:cs typeface="Arial"/>
              </a:rPr>
              <a:t>PLEURAL  </a:t>
            </a:r>
            <a:r>
              <a:rPr dirty="0" sz="1400" spc="-20">
                <a:solidFill>
                  <a:srgbClr val="664C20"/>
                </a:solidFill>
                <a:latin typeface="Arial"/>
                <a:cs typeface="Arial"/>
              </a:rPr>
              <a:t>CAVITY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22500" y="571500"/>
            <a:ext cx="47752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1700" y="419100"/>
            <a:ext cx="480695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PNEUMOTHORAX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3746500" y="1295400"/>
            <a:ext cx="4648200" cy="523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49675" y="1295400"/>
            <a:ext cx="4638675" cy="5235575"/>
          </a:xfrm>
          <a:custGeom>
            <a:avLst/>
            <a:gdLst/>
            <a:ahLst/>
            <a:cxnLst/>
            <a:rect l="l" t="t" r="r" b="b"/>
            <a:pathLst>
              <a:path w="4638675" h="5235575">
                <a:moveTo>
                  <a:pt x="0" y="0"/>
                </a:moveTo>
                <a:lnTo>
                  <a:pt x="0" y="5235575"/>
                </a:lnTo>
                <a:lnTo>
                  <a:pt x="4638675" y="5235575"/>
                </a:lnTo>
                <a:lnTo>
                  <a:pt x="4638675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0033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91097" y="2747835"/>
            <a:ext cx="459740" cy="236854"/>
          </a:xfrm>
          <a:custGeom>
            <a:avLst/>
            <a:gdLst/>
            <a:ahLst/>
            <a:cxnLst/>
            <a:rect l="l" t="t" r="r" b="b"/>
            <a:pathLst>
              <a:path w="459740" h="236855">
                <a:moveTo>
                  <a:pt x="89115" y="12598"/>
                </a:moveTo>
                <a:lnTo>
                  <a:pt x="0" y="147459"/>
                </a:lnTo>
                <a:lnTo>
                  <a:pt x="134848" y="236588"/>
                </a:lnTo>
                <a:lnTo>
                  <a:pt x="123418" y="180593"/>
                </a:lnTo>
                <a:lnTo>
                  <a:pt x="459384" y="111988"/>
                </a:lnTo>
                <a:lnTo>
                  <a:pt x="450526" y="68592"/>
                </a:lnTo>
                <a:lnTo>
                  <a:pt x="100558" y="68592"/>
                </a:lnTo>
                <a:lnTo>
                  <a:pt x="89115" y="12598"/>
                </a:lnTo>
                <a:close/>
              </a:path>
              <a:path w="459740" h="236855">
                <a:moveTo>
                  <a:pt x="436524" y="0"/>
                </a:moveTo>
                <a:lnTo>
                  <a:pt x="100558" y="68592"/>
                </a:lnTo>
                <a:lnTo>
                  <a:pt x="450526" y="68592"/>
                </a:lnTo>
                <a:lnTo>
                  <a:pt x="436524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91101" y="2747834"/>
            <a:ext cx="459740" cy="236854"/>
          </a:xfrm>
          <a:custGeom>
            <a:avLst/>
            <a:gdLst/>
            <a:ahLst/>
            <a:cxnLst/>
            <a:rect l="l" t="t" r="r" b="b"/>
            <a:pathLst>
              <a:path w="459740" h="236855">
                <a:moveTo>
                  <a:pt x="100556" y="68596"/>
                </a:moveTo>
                <a:lnTo>
                  <a:pt x="89123" y="12602"/>
                </a:lnTo>
                <a:lnTo>
                  <a:pt x="0" y="147457"/>
                </a:lnTo>
                <a:lnTo>
                  <a:pt x="134855" y="236581"/>
                </a:lnTo>
                <a:lnTo>
                  <a:pt x="123422" y="180586"/>
                </a:lnTo>
                <a:lnTo>
                  <a:pt x="459390" y="111989"/>
                </a:lnTo>
                <a:lnTo>
                  <a:pt x="436525" y="0"/>
                </a:lnTo>
                <a:lnTo>
                  <a:pt x="100556" y="68596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61479" y="4052227"/>
            <a:ext cx="361950" cy="368300"/>
          </a:xfrm>
          <a:custGeom>
            <a:avLst/>
            <a:gdLst/>
            <a:ahLst/>
            <a:cxnLst/>
            <a:rect l="l" t="t" r="r" b="b"/>
            <a:pathLst>
              <a:path w="361950" h="368300">
                <a:moveTo>
                  <a:pt x="0" y="206298"/>
                </a:moveTo>
                <a:lnTo>
                  <a:pt x="2425" y="367919"/>
                </a:lnTo>
                <a:lnTo>
                  <a:pt x="164058" y="365480"/>
                </a:lnTo>
                <a:lnTo>
                  <a:pt x="123037" y="325691"/>
                </a:lnTo>
                <a:lnTo>
                  <a:pt x="200279" y="246087"/>
                </a:lnTo>
                <a:lnTo>
                  <a:pt x="41008" y="246087"/>
                </a:lnTo>
                <a:lnTo>
                  <a:pt x="0" y="206298"/>
                </a:lnTo>
                <a:close/>
              </a:path>
              <a:path w="361950" h="368300">
                <a:moveTo>
                  <a:pt x="279793" y="0"/>
                </a:moveTo>
                <a:lnTo>
                  <a:pt x="41008" y="246087"/>
                </a:lnTo>
                <a:lnTo>
                  <a:pt x="200279" y="246087"/>
                </a:lnTo>
                <a:lnTo>
                  <a:pt x="361823" y="79603"/>
                </a:lnTo>
                <a:lnTo>
                  <a:pt x="279793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61474" y="4052224"/>
            <a:ext cx="361950" cy="368300"/>
          </a:xfrm>
          <a:custGeom>
            <a:avLst/>
            <a:gdLst/>
            <a:ahLst/>
            <a:cxnLst/>
            <a:rect l="l" t="t" r="r" b="b"/>
            <a:pathLst>
              <a:path w="361950" h="368300">
                <a:moveTo>
                  <a:pt x="41014" y="246088"/>
                </a:moveTo>
                <a:lnTo>
                  <a:pt x="0" y="206289"/>
                </a:lnTo>
                <a:lnTo>
                  <a:pt x="2432" y="367916"/>
                </a:lnTo>
                <a:lnTo>
                  <a:pt x="164058" y="365483"/>
                </a:lnTo>
                <a:lnTo>
                  <a:pt x="123044" y="325685"/>
                </a:lnTo>
                <a:lnTo>
                  <a:pt x="361834" y="79596"/>
                </a:lnTo>
                <a:lnTo>
                  <a:pt x="279805" y="0"/>
                </a:lnTo>
                <a:lnTo>
                  <a:pt x="41014" y="246088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743700" y="3022600"/>
            <a:ext cx="40703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9100" y="2870200"/>
            <a:ext cx="661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LUNG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3500" y="584200"/>
            <a:ext cx="3987800" cy="43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2700" y="419100"/>
            <a:ext cx="403161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0"/>
              <a:t>LATERAL</a:t>
            </a:r>
            <a:r>
              <a:rPr dirty="0" sz="4400" spc="-229"/>
              <a:t> </a:t>
            </a:r>
            <a:r>
              <a:rPr dirty="0" sz="4400" spc="-5"/>
              <a:t>VIEW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990600" y="1562100"/>
            <a:ext cx="3022600" cy="449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48200" y="1879600"/>
            <a:ext cx="4038600" cy="393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43000" y="3276600"/>
            <a:ext cx="1079500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2300" y="584200"/>
            <a:ext cx="54229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41500" y="419100"/>
            <a:ext cx="546163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Hydro-pneumo-thorax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381000" y="1447800"/>
            <a:ext cx="8229600" cy="5041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85800" y="3810000"/>
            <a:ext cx="647700" cy="685800"/>
          </a:xfrm>
          <a:custGeom>
            <a:avLst/>
            <a:gdLst/>
            <a:ahLst/>
            <a:cxnLst/>
            <a:rect l="l" t="t" r="r" b="b"/>
            <a:pathLst>
              <a:path w="647700" h="685800">
                <a:moveTo>
                  <a:pt x="647700" y="685800"/>
                </a:moveTo>
                <a:lnTo>
                  <a:pt x="601443" y="684078"/>
                </a:lnTo>
                <a:lnTo>
                  <a:pt x="556065" y="678989"/>
                </a:lnTo>
                <a:lnTo>
                  <a:pt x="511674" y="670650"/>
                </a:lnTo>
                <a:lnTo>
                  <a:pt x="468380" y="659177"/>
                </a:lnTo>
                <a:lnTo>
                  <a:pt x="426293" y="644686"/>
                </a:lnTo>
                <a:lnTo>
                  <a:pt x="385522" y="627292"/>
                </a:lnTo>
                <a:lnTo>
                  <a:pt x="346177" y="607112"/>
                </a:lnTo>
                <a:lnTo>
                  <a:pt x="308367" y="584261"/>
                </a:lnTo>
                <a:lnTo>
                  <a:pt x="272202" y="558857"/>
                </a:lnTo>
                <a:lnTo>
                  <a:pt x="237792" y="531015"/>
                </a:lnTo>
                <a:lnTo>
                  <a:pt x="205246" y="500850"/>
                </a:lnTo>
                <a:lnTo>
                  <a:pt x="174674" y="468480"/>
                </a:lnTo>
                <a:lnTo>
                  <a:pt x="146185" y="434019"/>
                </a:lnTo>
                <a:lnTo>
                  <a:pt x="119890" y="397585"/>
                </a:lnTo>
                <a:lnTo>
                  <a:pt x="95897" y="359293"/>
                </a:lnTo>
                <a:lnTo>
                  <a:pt x="74316" y="319259"/>
                </a:lnTo>
                <a:lnTo>
                  <a:pt x="55257" y="277599"/>
                </a:lnTo>
                <a:lnTo>
                  <a:pt x="38829" y="234430"/>
                </a:lnTo>
                <a:lnTo>
                  <a:pt x="25143" y="189867"/>
                </a:lnTo>
                <a:lnTo>
                  <a:pt x="14307" y="144026"/>
                </a:lnTo>
                <a:lnTo>
                  <a:pt x="6431" y="97024"/>
                </a:lnTo>
                <a:lnTo>
                  <a:pt x="1626" y="48977"/>
                </a:lnTo>
                <a:lnTo>
                  <a:pt x="0" y="0"/>
                </a:lnTo>
              </a:path>
            </a:pathLst>
          </a:custGeom>
          <a:ln w="38100">
            <a:solidFill>
              <a:srgbClr val="FF3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41325" y="4109720"/>
            <a:ext cx="1244600" cy="762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3975" marR="5080" indent="-41275">
              <a:lnSpc>
                <a:spcPct val="134300"/>
              </a:lnSpc>
              <a:spcBef>
                <a:spcPts val="100"/>
              </a:spcBef>
              <a:tabLst>
                <a:tab pos="1231265" algn="l"/>
              </a:tabLst>
            </a:pPr>
            <a:r>
              <a:rPr dirty="0" u="heavy" sz="1800" spc="-180">
                <a:solidFill>
                  <a:srgbClr val="FFFFFF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800">
                <a:solidFill>
                  <a:srgbClr val="FFFFFF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A 	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2970FF"/>
                </a:solidFill>
                <a:latin typeface="Arial"/>
                <a:cs typeface="Arial"/>
              </a:rPr>
              <a:t>Fluid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86400" y="4495800"/>
            <a:ext cx="3200400" cy="0"/>
          </a:xfrm>
          <a:custGeom>
            <a:avLst/>
            <a:gdLst/>
            <a:ahLst/>
            <a:cxnLst/>
            <a:rect l="l" t="t" r="r" b="b"/>
            <a:pathLst>
              <a:path w="3200400" h="0">
                <a:moveTo>
                  <a:pt x="0" y="0"/>
                </a:moveTo>
                <a:lnTo>
                  <a:pt x="3200400" y="0"/>
                </a:lnTo>
              </a:path>
            </a:pathLst>
          </a:custGeom>
          <a:ln w="38100">
            <a:solidFill>
              <a:srgbClr val="2970FF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75400" y="4749800"/>
            <a:ext cx="749300" cy="34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362700" y="4635500"/>
            <a:ext cx="77089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>
                <a:solidFill>
                  <a:srgbClr val="70A0FF"/>
                </a:solidFill>
                <a:latin typeface="Arial"/>
                <a:cs typeface="Arial"/>
              </a:rPr>
              <a:t>fluid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7100" y="660400"/>
            <a:ext cx="2273300" cy="30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0" y="558800"/>
            <a:ext cx="229806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/>
              <a:t>EMPHYSEMA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0" y="304800"/>
            <a:ext cx="3378200" cy="411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943600" y="228600"/>
            <a:ext cx="2908300" cy="411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95300" y="4686300"/>
            <a:ext cx="7856220" cy="191262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355600" marR="5080" indent="-342900">
              <a:lnSpc>
                <a:spcPct val="85600"/>
              </a:lnSpc>
              <a:spcBef>
                <a:spcPts val="580"/>
              </a:spcBef>
              <a:buClr>
                <a:srgbClr val="E3E3FF"/>
              </a:buClr>
              <a:buChar char="•"/>
              <a:tabLst>
                <a:tab pos="354965" algn="l"/>
                <a:tab pos="355600" algn="l"/>
                <a:tab pos="4485640" algn="l"/>
              </a:tabLst>
            </a:pP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Emphysema is </a:t>
            </a:r>
            <a:r>
              <a:rPr dirty="0" sz="2800" spc="-5" b="1">
                <a:solidFill>
                  <a:srgbClr val="FFFF00"/>
                </a:solidFill>
                <a:latin typeface="Arial"/>
                <a:cs typeface="Arial"/>
              </a:rPr>
              <a:t>loss of elastic recoil of the  </a:t>
            </a:r>
            <a:r>
              <a:rPr dirty="0" sz="2800" b="1">
                <a:solidFill>
                  <a:srgbClr val="FFFF00"/>
                </a:solidFill>
                <a:latin typeface="Arial"/>
                <a:cs typeface="Arial"/>
              </a:rPr>
              <a:t>lung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with destruction of pulmonary capillary  bed and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alveolar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septa.	It is caused most  often by cigarette smoking and less  commonly by alpha-1 antitrypsin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deficiency.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90800" y="1549400"/>
            <a:ext cx="3200400" cy="33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35300" y="1892300"/>
            <a:ext cx="2260600" cy="241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35300" y="2159000"/>
            <a:ext cx="3378200" cy="241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35300" y="2425700"/>
            <a:ext cx="1231900" cy="203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578100" y="2705100"/>
            <a:ext cx="1905000" cy="266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78100" y="3060700"/>
            <a:ext cx="4406900" cy="304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552700" y="1460500"/>
            <a:ext cx="4412615" cy="1902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84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Increased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Lung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Volume</a:t>
            </a:r>
            <a:endParaRPr sz="2400">
              <a:latin typeface="Arial"/>
              <a:cs typeface="Arial"/>
            </a:endParaRPr>
          </a:p>
          <a:p>
            <a:pPr marL="469900">
              <a:lnSpc>
                <a:spcPts val="2090"/>
              </a:lnSpc>
            </a:pP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Flattened Diaphragms</a:t>
            </a:r>
            <a:endParaRPr sz="1800">
              <a:latin typeface="Arial"/>
              <a:cs typeface="Arial"/>
            </a:endParaRPr>
          </a:p>
          <a:p>
            <a:pPr marL="469900" marR="567055">
              <a:lnSpc>
                <a:spcPts val="2100"/>
              </a:lnSpc>
              <a:spcBef>
                <a:spcPts val="90"/>
              </a:spcBef>
            </a:pP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Increase </a:t>
            </a:r>
            <a:r>
              <a:rPr dirty="0" u="heavy"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in </a:t>
            </a: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Retrosternal</a:t>
            </a:r>
            <a:r>
              <a:rPr dirty="0" u="heavy" sz="1800" spc="-9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Airspace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Barrel </a:t>
            </a:r>
            <a:r>
              <a:rPr dirty="0" u="heavy"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chest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72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Small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Vessels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Small,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narrow cardiac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SHADOW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743200" cy="3289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2400" y="3302000"/>
            <a:ext cx="2743200" cy="35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912053" y="2822552"/>
            <a:ext cx="270510" cy="247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25"/>
              </a:lnSpc>
            </a:pPr>
            <a:r>
              <a:rPr dirty="0" sz="1750" spc="-1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50" spc="-10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57500" y="2306320"/>
            <a:ext cx="3290570" cy="197993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304800" marR="5080" indent="-292100">
              <a:lnSpc>
                <a:spcPts val="1900"/>
              </a:lnSpc>
              <a:spcBef>
                <a:spcPts val="320"/>
              </a:spcBef>
              <a:buClr>
                <a:srgbClr val="E3E3FF"/>
              </a:buClr>
              <a:buChar char="•"/>
              <a:tabLst>
                <a:tab pos="365760" algn="l"/>
                <a:tab pos="366395" algn="l"/>
              </a:tabLst>
            </a:pPr>
            <a:r>
              <a:rPr dirty="0" sz="1750" spc="-10" b="1">
                <a:solidFill>
                  <a:srgbClr val="FFFFFF"/>
                </a:solidFill>
                <a:latin typeface="Arial"/>
                <a:cs typeface="Arial"/>
              </a:rPr>
              <a:t>Emphysema is commonly  seen on CXR as diffuse  hyperinflation with flatteni  of diaphragms, increased  retrosternal space, bullae  (lucent, air-containing  spaces that have no vessels  that are not</a:t>
            </a:r>
            <a:r>
              <a:rPr dirty="0" sz="175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10" b="1">
                <a:solidFill>
                  <a:srgbClr val="FFFFFF"/>
                </a:solidFill>
                <a:latin typeface="Arial"/>
                <a:cs typeface="Arial"/>
              </a:rPr>
              <a:t>perfused)</a:t>
            </a:r>
            <a:endParaRPr sz="17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43600" y="0"/>
            <a:ext cx="2946400" cy="303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553200" y="3035300"/>
            <a:ext cx="2336800" cy="3746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19100" y="3073400"/>
            <a:ext cx="14865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EMPHYSEMA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34200" y="2705100"/>
            <a:ext cx="736600" cy="203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908800" y="2628900"/>
            <a:ext cx="762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No</a:t>
            </a:r>
            <a:r>
              <a:rPr dirty="0" sz="1800" spc="-5">
                <a:latin typeface="Arial"/>
                <a:cs typeface="Arial"/>
              </a:rPr>
              <a:t>rm</a:t>
            </a:r>
            <a:r>
              <a:rPr dirty="0" sz="1800">
                <a:latin typeface="Arial"/>
                <a:cs typeface="Arial"/>
              </a:rPr>
              <a:t>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27837" y="3248025"/>
            <a:ext cx="304800" cy="368300"/>
          </a:xfrm>
          <a:custGeom>
            <a:avLst/>
            <a:gdLst/>
            <a:ahLst/>
            <a:cxnLst/>
            <a:rect l="l" t="t" r="r" b="b"/>
            <a:pathLst>
              <a:path w="304800" h="368300">
                <a:moveTo>
                  <a:pt x="0" y="0"/>
                </a:moveTo>
                <a:lnTo>
                  <a:pt x="304800" y="0"/>
                </a:lnTo>
                <a:lnTo>
                  <a:pt x="304800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7100" y="660400"/>
            <a:ext cx="2273300" cy="30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0" y="558800"/>
            <a:ext cx="229806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/>
              <a:t>EMPHYSEMA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0" y="304800"/>
            <a:ext cx="3378200" cy="411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943600" y="228600"/>
            <a:ext cx="2908300" cy="411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95300" y="4699000"/>
            <a:ext cx="7957820" cy="1905000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355600" marR="5080" indent="-342900">
              <a:lnSpc>
                <a:spcPct val="86100"/>
              </a:lnSpc>
              <a:spcBef>
                <a:spcPts val="430"/>
              </a:spcBef>
              <a:buClr>
                <a:srgbClr val="E3E3FF"/>
              </a:buClr>
              <a:buChar char="•"/>
              <a:tabLst>
                <a:tab pos="426084" algn="l"/>
                <a:tab pos="426720" algn="l"/>
                <a:tab pos="5126355" algn="l"/>
              </a:tabLst>
            </a:pP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Emphysema is commonly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seen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CXR as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diffuse  hyperinflation with flattening of diaphragms, increased  retrosternal space, bullae (lucent, air-containing spaces that  have no vessels that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2000" spc="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dirty="0" sz="2000" spc="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perfused)	and enlargement of </a:t>
            </a:r>
            <a:r>
              <a:rPr dirty="0" sz="2000" spc="-50" b="1">
                <a:solidFill>
                  <a:srgbClr val="FFFFFF"/>
                </a:solidFill>
                <a:latin typeface="Arial"/>
                <a:cs typeface="Arial"/>
              </a:rPr>
              <a:t>PA/  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RV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(secondary to chronic hypoxia)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entity also known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cor  pulmonale. Hyperinflation and bullae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the best radiographic  predictors of emphysema.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6100" y="571500"/>
            <a:ext cx="3035300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0" y="419100"/>
            <a:ext cx="305879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CT</a:t>
            </a:r>
            <a:r>
              <a:rPr dirty="0" sz="4400" spc="-155"/>
              <a:t> </a:t>
            </a:r>
            <a:r>
              <a:rPr dirty="0" sz="4400" spc="-5"/>
              <a:t>anatomy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304800" y="2133600"/>
            <a:ext cx="4495800" cy="3365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81600" y="1905000"/>
            <a:ext cx="3962400" cy="3581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81600" y="4572000"/>
            <a:ext cx="685800" cy="914400"/>
          </a:xfrm>
          <a:custGeom>
            <a:avLst/>
            <a:gdLst/>
            <a:ahLst/>
            <a:cxnLst/>
            <a:rect l="l" t="t" r="r" b="b"/>
            <a:pathLst>
              <a:path w="685800" h="914400">
                <a:moveTo>
                  <a:pt x="0" y="0"/>
                </a:moveTo>
                <a:lnTo>
                  <a:pt x="685800" y="0"/>
                </a:lnTo>
                <a:lnTo>
                  <a:pt x="6858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81600" y="4572000"/>
            <a:ext cx="685800" cy="914400"/>
          </a:xfrm>
          <a:custGeom>
            <a:avLst/>
            <a:gdLst/>
            <a:ahLst/>
            <a:cxnLst/>
            <a:rect l="l" t="t" r="r" b="b"/>
            <a:pathLst>
              <a:path w="685800" h="914400">
                <a:moveTo>
                  <a:pt x="0" y="0"/>
                </a:moveTo>
                <a:lnTo>
                  <a:pt x="685800" y="0"/>
                </a:lnTo>
                <a:lnTo>
                  <a:pt x="6858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9100" y="571500"/>
            <a:ext cx="7366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191000" y="419100"/>
            <a:ext cx="77089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>
                <a:solidFill>
                  <a:srgbClr val="E3E3FF"/>
                </a:solidFill>
                <a:latin typeface="Arial"/>
                <a:cs typeface="Arial"/>
              </a:rPr>
              <a:t>CT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828800"/>
            <a:ext cx="4953000" cy="3276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029200" y="1778000"/>
            <a:ext cx="4114800" cy="3327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43434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0"/>
                </a:moveTo>
                <a:lnTo>
                  <a:pt x="762000" y="0"/>
                </a:lnTo>
                <a:lnTo>
                  <a:pt x="762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43434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0"/>
                </a:moveTo>
                <a:lnTo>
                  <a:pt x="762000" y="0"/>
                </a:lnTo>
                <a:lnTo>
                  <a:pt x="762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9000" y="647700"/>
            <a:ext cx="48260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9000" y="520700"/>
            <a:ext cx="4818380" cy="558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Air </a:t>
            </a:r>
            <a:r>
              <a:rPr dirty="0" sz="3500" spc="-5"/>
              <a:t>bronchograms </a:t>
            </a:r>
            <a:r>
              <a:rPr dirty="0" sz="3500"/>
              <a:t>—</a:t>
            </a:r>
            <a:r>
              <a:rPr dirty="0" sz="3500" spc="-65"/>
              <a:t> </a:t>
            </a:r>
            <a:r>
              <a:rPr dirty="0" sz="3500"/>
              <a:t>CT</a:t>
            </a:r>
            <a:endParaRPr sz="3500"/>
          </a:p>
        </p:txBody>
      </p:sp>
      <p:sp>
        <p:nvSpPr>
          <p:cNvPr id="4" name="object 4"/>
          <p:cNvSpPr/>
          <p:nvPr/>
        </p:nvSpPr>
        <p:spPr>
          <a:xfrm>
            <a:off x="1600200" y="1143000"/>
            <a:ext cx="5867400" cy="4559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879600" y="4432300"/>
            <a:ext cx="15678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Pneumonia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01800" y="1854200"/>
            <a:ext cx="1549400" cy="590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981200" y="1917700"/>
            <a:ext cx="99186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Bronchus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8075" y="1676400"/>
            <a:ext cx="1571625" cy="736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540500" y="1905000"/>
            <a:ext cx="876300" cy="266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527800" y="1816100"/>
            <a:ext cx="8896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vessel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53200" y="2274887"/>
            <a:ext cx="228600" cy="925830"/>
          </a:xfrm>
          <a:custGeom>
            <a:avLst/>
            <a:gdLst/>
            <a:ahLst/>
            <a:cxnLst/>
            <a:rect l="l" t="t" r="r" b="b"/>
            <a:pathLst>
              <a:path w="228600" h="925830">
                <a:moveTo>
                  <a:pt x="228600" y="811199"/>
                </a:moveTo>
                <a:lnTo>
                  <a:pt x="0" y="811199"/>
                </a:lnTo>
                <a:lnTo>
                  <a:pt x="114300" y="925512"/>
                </a:lnTo>
                <a:lnTo>
                  <a:pt x="228600" y="811199"/>
                </a:lnTo>
                <a:close/>
              </a:path>
              <a:path w="228600" h="925830">
                <a:moveTo>
                  <a:pt x="171450" y="0"/>
                </a:moveTo>
                <a:lnTo>
                  <a:pt x="57150" y="0"/>
                </a:lnTo>
                <a:lnTo>
                  <a:pt x="57150" y="811199"/>
                </a:lnTo>
                <a:lnTo>
                  <a:pt x="171450" y="811199"/>
                </a:lnTo>
                <a:lnTo>
                  <a:pt x="17145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553200" y="2274887"/>
            <a:ext cx="228600" cy="925830"/>
          </a:xfrm>
          <a:custGeom>
            <a:avLst/>
            <a:gdLst/>
            <a:ahLst/>
            <a:cxnLst/>
            <a:rect l="l" t="t" r="r" b="b"/>
            <a:pathLst>
              <a:path w="228600" h="925830">
                <a:moveTo>
                  <a:pt x="0" y="811194"/>
                </a:moveTo>
                <a:lnTo>
                  <a:pt x="57150" y="811194"/>
                </a:lnTo>
                <a:lnTo>
                  <a:pt x="57150" y="0"/>
                </a:lnTo>
                <a:lnTo>
                  <a:pt x="171450" y="0"/>
                </a:lnTo>
                <a:lnTo>
                  <a:pt x="171450" y="811194"/>
                </a:lnTo>
                <a:lnTo>
                  <a:pt x="228600" y="811194"/>
                </a:lnTo>
                <a:lnTo>
                  <a:pt x="114300" y="925512"/>
                </a:lnTo>
                <a:lnTo>
                  <a:pt x="0" y="81119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98612" y="2281580"/>
            <a:ext cx="716915" cy="594360"/>
          </a:xfrm>
          <a:custGeom>
            <a:avLst/>
            <a:gdLst/>
            <a:ahLst/>
            <a:cxnLst/>
            <a:rect l="l" t="t" r="r" b="b"/>
            <a:pathLst>
              <a:path w="716914" h="594360">
                <a:moveTo>
                  <a:pt x="129540" y="28575"/>
                </a:moveTo>
                <a:lnTo>
                  <a:pt x="38112" y="150507"/>
                </a:lnTo>
                <a:lnTo>
                  <a:pt x="548690" y="533361"/>
                </a:lnTo>
                <a:lnTo>
                  <a:pt x="502970" y="594321"/>
                </a:lnTo>
                <a:lnTo>
                  <a:pt x="716330" y="563816"/>
                </a:lnTo>
                <a:lnTo>
                  <a:pt x="694541" y="411429"/>
                </a:lnTo>
                <a:lnTo>
                  <a:pt x="640118" y="411429"/>
                </a:lnTo>
                <a:lnTo>
                  <a:pt x="129540" y="28575"/>
                </a:lnTo>
                <a:close/>
              </a:path>
              <a:path w="716914" h="594360">
                <a:moveTo>
                  <a:pt x="685825" y="350469"/>
                </a:moveTo>
                <a:lnTo>
                  <a:pt x="640118" y="411429"/>
                </a:lnTo>
                <a:lnTo>
                  <a:pt x="694541" y="411429"/>
                </a:lnTo>
                <a:lnTo>
                  <a:pt x="685825" y="350469"/>
                </a:lnTo>
                <a:close/>
              </a:path>
              <a:path w="716914" h="594360">
                <a:moveTo>
                  <a:pt x="106680" y="11430"/>
                </a:moveTo>
                <a:lnTo>
                  <a:pt x="15252" y="133362"/>
                </a:lnTo>
                <a:lnTo>
                  <a:pt x="30492" y="144792"/>
                </a:lnTo>
                <a:lnTo>
                  <a:pt x="121920" y="22860"/>
                </a:lnTo>
                <a:lnTo>
                  <a:pt x="106680" y="11430"/>
                </a:lnTo>
                <a:close/>
              </a:path>
              <a:path w="716914" h="594360">
                <a:moveTo>
                  <a:pt x="91440" y="0"/>
                </a:moveTo>
                <a:lnTo>
                  <a:pt x="0" y="121932"/>
                </a:lnTo>
                <a:lnTo>
                  <a:pt x="7620" y="127647"/>
                </a:lnTo>
                <a:lnTo>
                  <a:pt x="99060" y="5714"/>
                </a:lnTo>
                <a:lnTo>
                  <a:pt x="9144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793855" y="2276822"/>
            <a:ext cx="131434" cy="1543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836720" y="2310156"/>
            <a:ext cx="678815" cy="565785"/>
          </a:xfrm>
          <a:custGeom>
            <a:avLst/>
            <a:gdLst/>
            <a:ahLst/>
            <a:cxnLst/>
            <a:rect l="l" t="t" r="r" b="b"/>
            <a:pathLst>
              <a:path w="678814" h="565785">
                <a:moveTo>
                  <a:pt x="91427" y="0"/>
                </a:moveTo>
                <a:lnTo>
                  <a:pt x="602005" y="382853"/>
                </a:lnTo>
                <a:lnTo>
                  <a:pt x="647719" y="321888"/>
                </a:lnTo>
                <a:lnTo>
                  <a:pt x="678221" y="535245"/>
                </a:lnTo>
                <a:lnTo>
                  <a:pt x="464864" y="565747"/>
                </a:lnTo>
                <a:lnTo>
                  <a:pt x="510578" y="504782"/>
                </a:lnTo>
                <a:lnTo>
                  <a:pt x="0" y="121929"/>
                </a:lnTo>
                <a:lnTo>
                  <a:pt x="91427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753100" y="4025900"/>
            <a:ext cx="800735" cy="56642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77800" marR="5080" indent="-165100">
              <a:lnSpc>
                <a:spcPts val="2100"/>
              </a:lnSpc>
              <a:spcBef>
                <a:spcPts val="219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Healthy  lung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9400" y="571500"/>
            <a:ext cx="6057900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9400" y="419100"/>
            <a:ext cx="605028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Air </a:t>
            </a:r>
            <a:r>
              <a:rPr dirty="0" sz="4400" spc="-5"/>
              <a:t>bronchograms </a:t>
            </a:r>
            <a:r>
              <a:rPr dirty="0" sz="4400"/>
              <a:t>—</a:t>
            </a:r>
            <a:r>
              <a:rPr dirty="0" sz="4400" spc="-65"/>
              <a:t> </a:t>
            </a:r>
            <a:r>
              <a:rPr dirty="0" sz="4400"/>
              <a:t>CT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660400" y="1447800"/>
            <a:ext cx="8432800" cy="518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0400" y="1447800"/>
            <a:ext cx="8429625" cy="5181600"/>
          </a:xfrm>
          <a:custGeom>
            <a:avLst/>
            <a:gdLst/>
            <a:ahLst/>
            <a:cxnLst/>
            <a:rect l="l" t="t" r="r" b="b"/>
            <a:pathLst>
              <a:path w="8429625" h="5181600">
                <a:moveTo>
                  <a:pt x="0" y="0"/>
                </a:moveTo>
                <a:lnTo>
                  <a:pt x="0" y="5181600"/>
                </a:lnTo>
                <a:lnTo>
                  <a:pt x="8429625" y="5181600"/>
                </a:lnTo>
                <a:lnTo>
                  <a:pt x="8429625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0033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19400" y="2344737"/>
            <a:ext cx="152400" cy="838200"/>
          </a:xfrm>
          <a:custGeom>
            <a:avLst/>
            <a:gdLst/>
            <a:ahLst/>
            <a:cxnLst/>
            <a:rect l="l" t="t" r="r" b="b"/>
            <a:pathLst>
              <a:path w="152400" h="838200">
                <a:moveTo>
                  <a:pt x="152400" y="761987"/>
                </a:moveTo>
                <a:lnTo>
                  <a:pt x="0" y="761987"/>
                </a:lnTo>
                <a:lnTo>
                  <a:pt x="76200" y="838200"/>
                </a:lnTo>
                <a:lnTo>
                  <a:pt x="152400" y="761987"/>
                </a:lnTo>
                <a:close/>
              </a:path>
              <a:path w="152400" h="838200">
                <a:moveTo>
                  <a:pt x="114300" y="0"/>
                </a:moveTo>
                <a:lnTo>
                  <a:pt x="38100" y="0"/>
                </a:lnTo>
                <a:lnTo>
                  <a:pt x="38100" y="761987"/>
                </a:lnTo>
                <a:lnTo>
                  <a:pt x="114300" y="761987"/>
                </a:lnTo>
                <a:lnTo>
                  <a:pt x="11430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819400" y="2344737"/>
            <a:ext cx="152400" cy="838200"/>
          </a:xfrm>
          <a:custGeom>
            <a:avLst/>
            <a:gdLst/>
            <a:ahLst/>
            <a:cxnLst/>
            <a:rect l="l" t="t" r="r" b="b"/>
            <a:pathLst>
              <a:path w="152400" h="838200">
                <a:moveTo>
                  <a:pt x="0" y="761986"/>
                </a:moveTo>
                <a:lnTo>
                  <a:pt x="38100" y="761986"/>
                </a:lnTo>
                <a:lnTo>
                  <a:pt x="38100" y="0"/>
                </a:lnTo>
                <a:lnTo>
                  <a:pt x="114300" y="0"/>
                </a:lnTo>
                <a:lnTo>
                  <a:pt x="114300" y="761986"/>
                </a:lnTo>
                <a:lnTo>
                  <a:pt x="152400" y="761986"/>
                </a:lnTo>
                <a:lnTo>
                  <a:pt x="76200" y="838200"/>
                </a:lnTo>
                <a:lnTo>
                  <a:pt x="0" y="761986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03032" y="2176500"/>
            <a:ext cx="1058545" cy="953769"/>
          </a:xfrm>
          <a:custGeom>
            <a:avLst/>
            <a:gdLst/>
            <a:ahLst/>
            <a:cxnLst/>
            <a:rect l="l" t="t" r="r" b="b"/>
            <a:pathLst>
              <a:path w="1058545" h="953769">
                <a:moveTo>
                  <a:pt x="63169" y="0"/>
                </a:moveTo>
                <a:lnTo>
                  <a:pt x="0" y="71272"/>
                </a:lnTo>
                <a:lnTo>
                  <a:pt x="955205" y="917829"/>
                </a:lnTo>
                <a:lnTo>
                  <a:pt x="923620" y="953477"/>
                </a:lnTo>
                <a:lnTo>
                  <a:pt x="1058075" y="945362"/>
                </a:lnTo>
                <a:lnTo>
                  <a:pt x="1052120" y="846543"/>
                </a:lnTo>
                <a:lnTo>
                  <a:pt x="1018374" y="846543"/>
                </a:lnTo>
                <a:lnTo>
                  <a:pt x="63169" y="0"/>
                </a:lnTo>
                <a:close/>
              </a:path>
              <a:path w="1058545" h="953769">
                <a:moveTo>
                  <a:pt x="1049972" y="810907"/>
                </a:moveTo>
                <a:lnTo>
                  <a:pt x="1018374" y="846543"/>
                </a:lnTo>
                <a:lnTo>
                  <a:pt x="1052120" y="846543"/>
                </a:lnTo>
                <a:lnTo>
                  <a:pt x="1049972" y="810907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03023" y="2176493"/>
            <a:ext cx="1058545" cy="953769"/>
          </a:xfrm>
          <a:custGeom>
            <a:avLst/>
            <a:gdLst/>
            <a:ahLst/>
            <a:cxnLst/>
            <a:rect l="l" t="t" r="r" b="b"/>
            <a:pathLst>
              <a:path w="1058545" h="953769">
                <a:moveTo>
                  <a:pt x="1049970" y="810909"/>
                </a:moveTo>
                <a:lnTo>
                  <a:pt x="1018383" y="846551"/>
                </a:lnTo>
                <a:lnTo>
                  <a:pt x="63175" y="0"/>
                </a:lnTo>
                <a:lnTo>
                  <a:pt x="0" y="71284"/>
                </a:lnTo>
                <a:lnTo>
                  <a:pt x="955207" y="917836"/>
                </a:lnTo>
                <a:lnTo>
                  <a:pt x="923619" y="953478"/>
                </a:lnTo>
                <a:lnTo>
                  <a:pt x="1058079" y="945369"/>
                </a:lnTo>
                <a:lnTo>
                  <a:pt x="1049970" y="810909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100" y="2311400"/>
            <a:ext cx="8089900" cy="46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5300" y="2141727"/>
            <a:ext cx="8143875" cy="7169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500" spc="-5" b="1">
                <a:latin typeface="Arial"/>
                <a:cs typeface="Arial"/>
              </a:rPr>
              <a:t>CARDIOVASCULAR</a:t>
            </a:r>
            <a:r>
              <a:rPr dirty="0" sz="4500" b="1">
                <a:latin typeface="Arial"/>
                <a:cs typeface="Arial"/>
              </a:rPr>
              <a:t> </a:t>
            </a:r>
            <a:r>
              <a:rPr dirty="0" sz="4500" spc="10" b="1">
                <a:latin typeface="Arial"/>
                <a:cs typeface="Arial"/>
              </a:rPr>
              <a:t>IMAGING</a:t>
            </a:r>
            <a:endParaRPr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219200"/>
            <a:ext cx="7569200" cy="58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66800" y="1905000"/>
            <a:ext cx="7048500" cy="469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marL="266065" marR="5080" indent="-241300">
              <a:lnSpc>
                <a:spcPts val="5400"/>
              </a:lnSpc>
              <a:spcBef>
                <a:spcPts val="434"/>
              </a:spcBef>
              <a:tabLst>
                <a:tab pos="2237105" algn="l"/>
              </a:tabLst>
            </a:pPr>
            <a:r>
              <a:rPr dirty="0" spc="-5"/>
              <a:t>Radiologic investigation </a:t>
            </a:r>
            <a:r>
              <a:rPr dirty="0"/>
              <a:t>of  Chest	and CVS</a:t>
            </a:r>
            <a:r>
              <a:rPr dirty="0" spc="-40"/>
              <a:t> </a:t>
            </a:r>
            <a:r>
              <a:rPr dirty="0"/>
              <a:t>diseases</a:t>
            </a:r>
          </a:p>
        </p:txBody>
      </p:sp>
      <p:sp>
        <p:nvSpPr>
          <p:cNvPr id="5" name="object 5"/>
          <p:cNvSpPr/>
          <p:nvPr/>
        </p:nvSpPr>
        <p:spPr>
          <a:xfrm>
            <a:off x="4394200" y="3683000"/>
            <a:ext cx="419100" cy="368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93900" y="4165600"/>
            <a:ext cx="5219700" cy="368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8000" y="4660900"/>
            <a:ext cx="8178800" cy="368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76700" y="5156200"/>
            <a:ext cx="1066800" cy="304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76500" y="5651500"/>
            <a:ext cx="4292600" cy="304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8600" y="152400"/>
            <a:ext cx="8534400" cy="3200400"/>
          </a:xfrm>
          <a:custGeom>
            <a:avLst/>
            <a:gdLst/>
            <a:ahLst/>
            <a:cxnLst/>
            <a:rect l="l" t="t" r="r" b="b"/>
            <a:pathLst>
              <a:path w="8534400" h="3200400">
                <a:moveTo>
                  <a:pt x="0" y="600075"/>
                </a:moveTo>
                <a:lnTo>
                  <a:pt x="5282" y="554211"/>
                </a:lnTo>
                <a:lnTo>
                  <a:pt x="20330" y="512108"/>
                </a:lnTo>
                <a:lnTo>
                  <a:pt x="43943" y="474969"/>
                </a:lnTo>
                <a:lnTo>
                  <a:pt x="74919" y="443993"/>
                </a:lnTo>
                <a:lnTo>
                  <a:pt x="112059" y="420380"/>
                </a:lnTo>
                <a:lnTo>
                  <a:pt x="154161" y="405332"/>
                </a:lnTo>
                <a:lnTo>
                  <a:pt x="200025" y="400050"/>
                </a:lnTo>
                <a:lnTo>
                  <a:pt x="8134350" y="400050"/>
                </a:lnTo>
                <a:lnTo>
                  <a:pt x="8134350" y="200025"/>
                </a:lnTo>
                <a:lnTo>
                  <a:pt x="8139632" y="154161"/>
                </a:lnTo>
                <a:lnTo>
                  <a:pt x="8154679" y="112059"/>
                </a:lnTo>
                <a:lnTo>
                  <a:pt x="8178291" y="74919"/>
                </a:lnTo>
                <a:lnTo>
                  <a:pt x="8209266" y="43943"/>
                </a:lnTo>
                <a:lnTo>
                  <a:pt x="8246406" y="20330"/>
                </a:lnTo>
                <a:lnTo>
                  <a:pt x="8288509" y="5282"/>
                </a:lnTo>
                <a:lnTo>
                  <a:pt x="8334375" y="0"/>
                </a:lnTo>
                <a:lnTo>
                  <a:pt x="8380236" y="5282"/>
                </a:lnTo>
                <a:lnTo>
                  <a:pt x="8422338" y="20330"/>
                </a:lnTo>
                <a:lnTo>
                  <a:pt x="8459477" y="43943"/>
                </a:lnTo>
                <a:lnTo>
                  <a:pt x="8490454" y="74919"/>
                </a:lnTo>
                <a:lnTo>
                  <a:pt x="8514068" y="112059"/>
                </a:lnTo>
                <a:lnTo>
                  <a:pt x="8529116" y="154161"/>
                </a:lnTo>
                <a:lnTo>
                  <a:pt x="8534400" y="200025"/>
                </a:lnTo>
                <a:lnTo>
                  <a:pt x="8534400" y="2600325"/>
                </a:lnTo>
                <a:lnTo>
                  <a:pt x="8529116" y="2646186"/>
                </a:lnTo>
                <a:lnTo>
                  <a:pt x="8514068" y="2688288"/>
                </a:lnTo>
                <a:lnTo>
                  <a:pt x="8490454" y="2725427"/>
                </a:lnTo>
                <a:lnTo>
                  <a:pt x="8459477" y="2756404"/>
                </a:lnTo>
                <a:lnTo>
                  <a:pt x="8422338" y="2780018"/>
                </a:lnTo>
                <a:lnTo>
                  <a:pt x="8380236" y="2795066"/>
                </a:lnTo>
                <a:lnTo>
                  <a:pt x="8334375" y="2800350"/>
                </a:lnTo>
                <a:lnTo>
                  <a:pt x="400050" y="2800350"/>
                </a:lnTo>
                <a:lnTo>
                  <a:pt x="400050" y="3000375"/>
                </a:lnTo>
                <a:lnTo>
                  <a:pt x="394767" y="3046236"/>
                </a:lnTo>
                <a:lnTo>
                  <a:pt x="379719" y="3088338"/>
                </a:lnTo>
                <a:lnTo>
                  <a:pt x="356106" y="3125477"/>
                </a:lnTo>
                <a:lnTo>
                  <a:pt x="325130" y="3156454"/>
                </a:lnTo>
                <a:lnTo>
                  <a:pt x="287991" y="3180068"/>
                </a:lnTo>
                <a:lnTo>
                  <a:pt x="245888" y="3195116"/>
                </a:lnTo>
                <a:lnTo>
                  <a:pt x="200025" y="3200400"/>
                </a:lnTo>
                <a:lnTo>
                  <a:pt x="154161" y="3195116"/>
                </a:lnTo>
                <a:lnTo>
                  <a:pt x="112059" y="3180068"/>
                </a:lnTo>
                <a:lnTo>
                  <a:pt x="74919" y="3156454"/>
                </a:lnTo>
                <a:lnTo>
                  <a:pt x="43943" y="3125477"/>
                </a:lnTo>
                <a:lnTo>
                  <a:pt x="20330" y="3088338"/>
                </a:lnTo>
                <a:lnTo>
                  <a:pt x="5282" y="3046236"/>
                </a:lnTo>
                <a:lnTo>
                  <a:pt x="0" y="3000375"/>
                </a:lnTo>
                <a:lnTo>
                  <a:pt x="0" y="600075"/>
                </a:lnTo>
                <a:close/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8600" y="652462"/>
            <a:ext cx="400050" cy="300355"/>
          </a:xfrm>
          <a:custGeom>
            <a:avLst/>
            <a:gdLst/>
            <a:ahLst/>
            <a:cxnLst/>
            <a:rect l="l" t="t" r="r" b="b"/>
            <a:pathLst>
              <a:path w="400050" h="300355">
                <a:moveTo>
                  <a:pt x="0" y="100012"/>
                </a:moveTo>
                <a:lnTo>
                  <a:pt x="5282" y="145876"/>
                </a:lnTo>
                <a:lnTo>
                  <a:pt x="20330" y="187978"/>
                </a:lnTo>
                <a:lnTo>
                  <a:pt x="43943" y="225118"/>
                </a:lnTo>
                <a:lnTo>
                  <a:pt x="74919" y="256094"/>
                </a:lnTo>
                <a:lnTo>
                  <a:pt x="112059" y="279706"/>
                </a:lnTo>
                <a:lnTo>
                  <a:pt x="154161" y="294754"/>
                </a:lnTo>
                <a:lnTo>
                  <a:pt x="200025" y="300037"/>
                </a:lnTo>
                <a:lnTo>
                  <a:pt x="245888" y="294754"/>
                </a:lnTo>
                <a:lnTo>
                  <a:pt x="287991" y="279706"/>
                </a:lnTo>
                <a:lnTo>
                  <a:pt x="325130" y="256094"/>
                </a:lnTo>
                <a:lnTo>
                  <a:pt x="356106" y="225118"/>
                </a:lnTo>
                <a:lnTo>
                  <a:pt x="379719" y="187978"/>
                </a:lnTo>
                <a:lnTo>
                  <a:pt x="394767" y="145876"/>
                </a:lnTo>
                <a:lnTo>
                  <a:pt x="400050" y="100012"/>
                </a:lnTo>
                <a:lnTo>
                  <a:pt x="392190" y="61083"/>
                </a:lnTo>
                <a:lnTo>
                  <a:pt x="370756" y="29293"/>
                </a:lnTo>
                <a:lnTo>
                  <a:pt x="338966" y="7859"/>
                </a:lnTo>
                <a:lnTo>
                  <a:pt x="300037" y="0"/>
                </a:lnTo>
                <a:lnTo>
                  <a:pt x="261108" y="7859"/>
                </a:lnTo>
                <a:lnTo>
                  <a:pt x="229318" y="29293"/>
                </a:lnTo>
                <a:lnTo>
                  <a:pt x="207884" y="61083"/>
                </a:lnTo>
                <a:lnTo>
                  <a:pt x="200025" y="100012"/>
                </a:lnTo>
                <a:lnTo>
                  <a:pt x="200025" y="300037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8650" y="752475"/>
            <a:ext cx="0" cy="2200275"/>
          </a:xfrm>
          <a:custGeom>
            <a:avLst/>
            <a:gdLst/>
            <a:ahLst/>
            <a:cxnLst/>
            <a:rect l="l" t="t" r="r" b="b"/>
            <a:pathLst>
              <a:path w="0" h="2200275">
                <a:moveTo>
                  <a:pt x="0" y="0"/>
                </a:moveTo>
                <a:lnTo>
                  <a:pt x="0" y="2200275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362950" y="352425"/>
            <a:ext cx="400050" cy="200025"/>
          </a:xfrm>
          <a:custGeom>
            <a:avLst/>
            <a:gdLst/>
            <a:ahLst/>
            <a:cxnLst/>
            <a:rect l="l" t="t" r="r" b="b"/>
            <a:pathLst>
              <a:path w="400050" h="200025">
                <a:moveTo>
                  <a:pt x="400050" y="0"/>
                </a:moveTo>
                <a:lnTo>
                  <a:pt x="394766" y="45863"/>
                </a:lnTo>
                <a:lnTo>
                  <a:pt x="379718" y="87965"/>
                </a:lnTo>
                <a:lnTo>
                  <a:pt x="356104" y="125105"/>
                </a:lnTo>
                <a:lnTo>
                  <a:pt x="325127" y="156081"/>
                </a:lnTo>
                <a:lnTo>
                  <a:pt x="287988" y="179694"/>
                </a:lnTo>
                <a:lnTo>
                  <a:pt x="245886" y="194742"/>
                </a:lnTo>
                <a:lnTo>
                  <a:pt x="200025" y="200025"/>
                </a:lnTo>
                <a:lnTo>
                  <a:pt x="0" y="200025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362950" y="352425"/>
            <a:ext cx="200025" cy="200025"/>
          </a:xfrm>
          <a:custGeom>
            <a:avLst/>
            <a:gdLst/>
            <a:ahLst/>
            <a:cxnLst/>
            <a:rect l="l" t="t" r="r" b="b"/>
            <a:pathLst>
              <a:path w="200025" h="200025">
                <a:moveTo>
                  <a:pt x="0" y="0"/>
                </a:moveTo>
                <a:lnTo>
                  <a:pt x="7859" y="38929"/>
                </a:lnTo>
                <a:lnTo>
                  <a:pt x="29294" y="70719"/>
                </a:lnTo>
                <a:lnTo>
                  <a:pt x="61084" y="92153"/>
                </a:lnTo>
                <a:lnTo>
                  <a:pt x="100012" y="100012"/>
                </a:lnTo>
                <a:lnTo>
                  <a:pt x="138940" y="92153"/>
                </a:lnTo>
                <a:lnTo>
                  <a:pt x="170730" y="70719"/>
                </a:lnTo>
                <a:lnTo>
                  <a:pt x="192165" y="38929"/>
                </a:lnTo>
                <a:lnTo>
                  <a:pt x="200025" y="0"/>
                </a:lnTo>
                <a:lnTo>
                  <a:pt x="200025" y="200025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04800" y="3124200"/>
            <a:ext cx="8381365" cy="3733800"/>
          </a:xfrm>
          <a:custGeom>
            <a:avLst/>
            <a:gdLst/>
            <a:ahLst/>
            <a:cxnLst/>
            <a:rect l="l" t="t" r="r" b="b"/>
            <a:pathLst>
              <a:path w="8381365" h="3733800">
                <a:moveTo>
                  <a:pt x="8380831" y="3362147"/>
                </a:moveTo>
                <a:lnTo>
                  <a:pt x="8336200" y="3321263"/>
                </a:lnTo>
                <a:lnTo>
                  <a:pt x="8276804" y="3281289"/>
                </a:lnTo>
                <a:lnTo>
                  <a:pt x="8241411" y="3261644"/>
                </a:lnTo>
                <a:lnTo>
                  <a:pt x="8202137" y="3242226"/>
                </a:lnTo>
                <a:lnTo>
                  <a:pt x="8158916" y="3223036"/>
                </a:lnTo>
                <a:lnTo>
                  <a:pt x="8111686" y="3204073"/>
                </a:lnTo>
                <a:lnTo>
                  <a:pt x="8060384" y="3185338"/>
                </a:lnTo>
                <a:lnTo>
                  <a:pt x="8004944" y="3166831"/>
                </a:lnTo>
                <a:lnTo>
                  <a:pt x="7945305" y="3148551"/>
                </a:lnTo>
                <a:lnTo>
                  <a:pt x="7881401" y="3130499"/>
                </a:lnTo>
                <a:lnTo>
                  <a:pt x="7813170" y="3112675"/>
                </a:lnTo>
                <a:lnTo>
                  <a:pt x="7740548" y="3095078"/>
                </a:lnTo>
                <a:lnTo>
                  <a:pt x="7698036" y="3089741"/>
                </a:lnTo>
                <a:lnTo>
                  <a:pt x="7654817" y="3084461"/>
                </a:lnTo>
                <a:lnTo>
                  <a:pt x="7610909" y="3079243"/>
                </a:lnTo>
                <a:lnTo>
                  <a:pt x="7566328" y="3074094"/>
                </a:lnTo>
                <a:lnTo>
                  <a:pt x="7521093" y="3069018"/>
                </a:lnTo>
                <a:lnTo>
                  <a:pt x="7475221" y="3064022"/>
                </a:lnTo>
                <a:lnTo>
                  <a:pt x="7428731" y="3059110"/>
                </a:lnTo>
                <a:lnTo>
                  <a:pt x="7381639" y="3054289"/>
                </a:lnTo>
                <a:lnTo>
                  <a:pt x="7333965" y="3049563"/>
                </a:lnTo>
                <a:lnTo>
                  <a:pt x="7285725" y="3044938"/>
                </a:lnTo>
                <a:lnTo>
                  <a:pt x="7236937" y="3040420"/>
                </a:lnTo>
                <a:lnTo>
                  <a:pt x="7187619" y="3036014"/>
                </a:lnTo>
                <a:lnTo>
                  <a:pt x="7137789" y="3031725"/>
                </a:lnTo>
                <a:lnTo>
                  <a:pt x="7087464" y="3027560"/>
                </a:lnTo>
                <a:lnTo>
                  <a:pt x="7036663" y="3023523"/>
                </a:lnTo>
                <a:lnTo>
                  <a:pt x="6985402" y="3019621"/>
                </a:lnTo>
                <a:lnTo>
                  <a:pt x="6933701" y="3015858"/>
                </a:lnTo>
                <a:lnTo>
                  <a:pt x="6881576" y="3012240"/>
                </a:lnTo>
                <a:lnTo>
                  <a:pt x="6829045" y="3008772"/>
                </a:lnTo>
                <a:lnTo>
                  <a:pt x="6776127" y="3005461"/>
                </a:lnTo>
                <a:lnTo>
                  <a:pt x="6722838" y="3002311"/>
                </a:lnTo>
                <a:lnTo>
                  <a:pt x="6669197" y="2999328"/>
                </a:lnTo>
                <a:lnTo>
                  <a:pt x="6615221" y="2996517"/>
                </a:lnTo>
                <a:lnTo>
                  <a:pt x="6560928" y="2993885"/>
                </a:lnTo>
                <a:lnTo>
                  <a:pt x="6506336" y="2991436"/>
                </a:lnTo>
                <a:lnTo>
                  <a:pt x="6451462" y="2989176"/>
                </a:lnTo>
                <a:lnTo>
                  <a:pt x="6396325" y="2987111"/>
                </a:lnTo>
                <a:lnTo>
                  <a:pt x="6340942" y="2985245"/>
                </a:lnTo>
                <a:lnTo>
                  <a:pt x="6285331" y="2983585"/>
                </a:lnTo>
                <a:lnTo>
                  <a:pt x="6225528" y="2985245"/>
                </a:lnTo>
                <a:lnTo>
                  <a:pt x="6166538" y="2987111"/>
                </a:lnTo>
                <a:lnTo>
                  <a:pt x="6108343" y="2989176"/>
                </a:lnTo>
                <a:lnTo>
                  <a:pt x="6050924" y="2991436"/>
                </a:lnTo>
                <a:lnTo>
                  <a:pt x="5994265" y="2993885"/>
                </a:lnTo>
                <a:lnTo>
                  <a:pt x="5938347" y="2996517"/>
                </a:lnTo>
                <a:lnTo>
                  <a:pt x="5883152" y="2999328"/>
                </a:lnTo>
                <a:lnTo>
                  <a:pt x="5828663" y="3002311"/>
                </a:lnTo>
                <a:lnTo>
                  <a:pt x="5774862" y="3005461"/>
                </a:lnTo>
                <a:lnTo>
                  <a:pt x="5721730" y="3008772"/>
                </a:lnTo>
                <a:lnTo>
                  <a:pt x="5669251" y="3012240"/>
                </a:lnTo>
                <a:lnTo>
                  <a:pt x="5617405" y="3015858"/>
                </a:lnTo>
                <a:lnTo>
                  <a:pt x="5566176" y="3019621"/>
                </a:lnTo>
                <a:lnTo>
                  <a:pt x="5515546" y="3023523"/>
                </a:lnTo>
                <a:lnTo>
                  <a:pt x="5465496" y="3027560"/>
                </a:lnTo>
                <a:lnTo>
                  <a:pt x="5416008" y="3031725"/>
                </a:lnTo>
                <a:lnTo>
                  <a:pt x="5367066" y="3036014"/>
                </a:lnTo>
                <a:lnTo>
                  <a:pt x="5318651" y="3040420"/>
                </a:lnTo>
                <a:lnTo>
                  <a:pt x="5270745" y="3044938"/>
                </a:lnTo>
                <a:lnTo>
                  <a:pt x="5223330" y="3049563"/>
                </a:lnTo>
                <a:lnTo>
                  <a:pt x="5176389" y="3054289"/>
                </a:lnTo>
                <a:lnTo>
                  <a:pt x="5129903" y="3059110"/>
                </a:lnTo>
                <a:lnTo>
                  <a:pt x="5083855" y="3064022"/>
                </a:lnTo>
                <a:lnTo>
                  <a:pt x="5038228" y="3069018"/>
                </a:lnTo>
                <a:lnTo>
                  <a:pt x="4993002" y="3074094"/>
                </a:lnTo>
                <a:lnTo>
                  <a:pt x="4948160" y="3079243"/>
                </a:lnTo>
                <a:lnTo>
                  <a:pt x="4903685" y="3084461"/>
                </a:lnTo>
                <a:lnTo>
                  <a:pt x="4859559" y="3089741"/>
                </a:lnTo>
                <a:lnTo>
                  <a:pt x="4815763" y="3095078"/>
                </a:lnTo>
                <a:lnTo>
                  <a:pt x="4740009" y="3112675"/>
                </a:lnTo>
                <a:lnTo>
                  <a:pt x="4668785" y="3130499"/>
                </a:lnTo>
                <a:lnTo>
                  <a:pt x="4602157" y="3148551"/>
                </a:lnTo>
                <a:lnTo>
                  <a:pt x="4540189" y="3166831"/>
                </a:lnTo>
                <a:lnTo>
                  <a:pt x="4482945" y="3185338"/>
                </a:lnTo>
                <a:lnTo>
                  <a:pt x="4430491" y="3204073"/>
                </a:lnTo>
                <a:lnTo>
                  <a:pt x="4382890" y="3223036"/>
                </a:lnTo>
                <a:lnTo>
                  <a:pt x="4340207" y="3242226"/>
                </a:lnTo>
                <a:lnTo>
                  <a:pt x="4302507" y="3261644"/>
                </a:lnTo>
                <a:lnTo>
                  <a:pt x="4269854" y="3281289"/>
                </a:lnTo>
                <a:lnTo>
                  <a:pt x="4219946" y="3321263"/>
                </a:lnTo>
                <a:lnTo>
                  <a:pt x="4191000" y="3362147"/>
                </a:lnTo>
                <a:lnTo>
                  <a:pt x="4173156" y="3381329"/>
                </a:lnTo>
                <a:lnTo>
                  <a:pt x="4124388" y="3420075"/>
                </a:lnTo>
                <a:lnTo>
                  <a:pt x="4058590" y="3458775"/>
                </a:lnTo>
                <a:lnTo>
                  <a:pt x="4019461" y="3477900"/>
                </a:lnTo>
                <a:lnTo>
                  <a:pt x="3976260" y="3496764"/>
                </a:lnTo>
                <a:lnTo>
                  <a:pt x="3929050" y="3515283"/>
                </a:lnTo>
                <a:lnTo>
                  <a:pt x="3877892" y="3533376"/>
                </a:lnTo>
                <a:lnTo>
                  <a:pt x="3822850" y="3550958"/>
                </a:lnTo>
                <a:lnTo>
                  <a:pt x="3763984" y="3567947"/>
                </a:lnTo>
                <a:lnTo>
                  <a:pt x="3701357" y="3584259"/>
                </a:lnTo>
                <a:lnTo>
                  <a:pt x="3635031" y="3599812"/>
                </a:lnTo>
                <a:lnTo>
                  <a:pt x="3565067" y="3614521"/>
                </a:lnTo>
                <a:lnTo>
                  <a:pt x="3521171" y="3619834"/>
                </a:lnTo>
                <a:lnTo>
                  <a:pt x="3476759" y="3625045"/>
                </a:lnTo>
                <a:lnTo>
                  <a:pt x="3431833" y="3630154"/>
                </a:lnTo>
                <a:lnTo>
                  <a:pt x="3386397" y="3635163"/>
                </a:lnTo>
                <a:lnTo>
                  <a:pt x="3340456" y="3640075"/>
                </a:lnTo>
                <a:lnTo>
                  <a:pt x="3294012" y="3644890"/>
                </a:lnTo>
                <a:lnTo>
                  <a:pt x="3247069" y="3649612"/>
                </a:lnTo>
                <a:lnTo>
                  <a:pt x="3199632" y="3654241"/>
                </a:lnTo>
                <a:lnTo>
                  <a:pt x="3151703" y="3658779"/>
                </a:lnTo>
                <a:lnTo>
                  <a:pt x="3103286" y="3663229"/>
                </a:lnTo>
                <a:lnTo>
                  <a:pt x="3054385" y="3667591"/>
                </a:lnTo>
                <a:lnTo>
                  <a:pt x="3005003" y="3671869"/>
                </a:lnTo>
                <a:lnTo>
                  <a:pt x="2955145" y="3676063"/>
                </a:lnTo>
                <a:lnTo>
                  <a:pt x="2904813" y="3680175"/>
                </a:lnTo>
                <a:lnTo>
                  <a:pt x="2854011" y="3684207"/>
                </a:lnTo>
                <a:lnTo>
                  <a:pt x="2802744" y="3688162"/>
                </a:lnTo>
                <a:lnTo>
                  <a:pt x="2751013" y="3692040"/>
                </a:lnTo>
                <a:lnTo>
                  <a:pt x="2698824" y="3695843"/>
                </a:lnTo>
                <a:lnTo>
                  <a:pt x="2646180" y="3699574"/>
                </a:lnTo>
                <a:lnTo>
                  <a:pt x="2593085" y="3703234"/>
                </a:lnTo>
                <a:lnTo>
                  <a:pt x="2539541" y="3706825"/>
                </a:lnTo>
                <a:lnTo>
                  <a:pt x="2485553" y="3710349"/>
                </a:lnTo>
                <a:lnTo>
                  <a:pt x="2431124" y="3713807"/>
                </a:lnTo>
                <a:lnTo>
                  <a:pt x="2376258" y="3717201"/>
                </a:lnTo>
                <a:lnTo>
                  <a:pt x="2320959" y="3720533"/>
                </a:lnTo>
                <a:lnTo>
                  <a:pt x="2265230" y="3723805"/>
                </a:lnTo>
                <a:lnTo>
                  <a:pt x="2209074" y="3727019"/>
                </a:lnTo>
                <a:lnTo>
                  <a:pt x="2152496" y="3730176"/>
                </a:lnTo>
                <a:lnTo>
                  <a:pt x="2095500" y="3733279"/>
                </a:lnTo>
                <a:lnTo>
                  <a:pt x="2037081" y="3730176"/>
                </a:lnTo>
                <a:lnTo>
                  <a:pt x="1979280" y="3727019"/>
                </a:lnTo>
                <a:lnTo>
                  <a:pt x="1922091" y="3723805"/>
                </a:lnTo>
                <a:lnTo>
                  <a:pt x="1865505" y="3720533"/>
                </a:lnTo>
                <a:lnTo>
                  <a:pt x="1809515" y="3717201"/>
                </a:lnTo>
                <a:lnTo>
                  <a:pt x="1754115" y="3713807"/>
                </a:lnTo>
                <a:lnTo>
                  <a:pt x="1699296" y="3710349"/>
                </a:lnTo>
                <a:lnTo>
                  <a:pt x="1645051" y="3706825"/>
                </a:lnTo>
                <a:lnTo>
                  <a:pt x="1591374" y="3703234"/>
                </a:lnTo>
                <a:lnTo>
                  <a:pt x="1538255" y="3699574"/>
                </a:lnTo>
                <a:lnTo>
                  <a:pt x="1485690" y="3695843"/>
                </a:lnTo>
                <a:lnTo>
                  <a:pt x="1433668" y="3692040"/>
                </a:lnTo>
                <a:lnTo>
                  <a:pt x="1382185" y="3688162"/>
                </a:lnTo>
                <a:lnTo>
                  <a:pt x="1331231" y="3684207"/>
                </a:lnTo>
                <a:lnTo>
                  <a:pt x="1280801" y="3680175"/>
                </a:lnTo>
                <a:lnTo>
                  <a:pt x="1230885" y="3676063"/>
                </a:lnTo>
                <a:lnTo>
                  <a:pt x="1181478" y="3671869"/>
                </a:lnTo>
                <a:lnTo>
                  <a:pt x="1132572" y="3667591"/>
                </a:lnTo>
                <a:lnTo>
                  <a:pt x="1084158" y="3663229"/>
                </a:lnTo>
                <a:lnTo>
                  <a:pt x="1036231" y="3658779"/>
                </a:lnTo>
                <a:lnTo>
                  <a:pt x="988783" y="3654241"/>
                </a:lnTo>
                <a:lnTo>
                  <a:pt x="941806" y="3649612"/>
                </a:lnTo>
                <a:lnTo>
                  <a:pt x="895293" y="3644890"/>
                </a:lnTo>
                <a:lnTo>
                  <a:pt x="849236" y="3640075"/>
                </a:lnTo>
                <a:lnTo>
                  <a:pt x="803629" y="3635163"/>
                </a:lnTo>
                <a:lnTo>
                  <a:pt x="758464" y="3630154"/>
                </a:lnTo>
                <a:lnTo>
                  <a:pt x="713733" y="3625045"/>
                </a:lnTo>
                <a:lnTo>
                  <a:pt x="669429" y="3619834"/>
                </a:lnTo>
                <a:lnTo>
                  <a:pt x="625546" y="3614521"/>
                </a:lnTo>
                <a:lnTo>
                  <a:pt x="550071" y="3599812"/>
                </a:lnTo>
                <a:lnTo>
                  <a:pt x="479460" y="3584259"/>
                </a:lnTo>
                <a:lnTo>
                  <a:pt x="413680" y="3567947"/>
                </a:lnTo>
                <a:lnTo>
                  <a:pt x="352700" y="3550958"/>
                </a:lnTo>
                <a:lnTo>
                  <a:pt x="296489" y="3533376"/>
                </a:lnTo>
                <a:lnTo>
                  <a:pt x="245015" y="3515283"/>
                </a:lnTo>
                <a:lnTo>
                  <a:pt x="198247" y="3496764"/>
                </a:lnTo>
                <a:lnTo>
                  <a:pt x="156154" y="3477900"/>
                </a:lnTo>
                <a:lnTo>
                  <a:pt x="118704" y="3458775"/>
                </a:lnTo>
                <a:lnTo>
                  <a:pt x="57607" y="3420075"/>
                </a:lnTo>
                <a:lnTo>
                  <a:pt x="14705" y="3381329"/>
                </a:lnTo>
                <a:lnTo>
                  <a:pt x="0" y="3362147"/>
                </a:lnTo>
                <a:lnTo>
                  <a:pt x="0" y="371132"/>
                </a:lnTo>
                <a:lnTo>
                  <a:pt x="14705" y="391682"/>
                </a:lnTo>
                <a:lnTo>
                  <a:pt x="33897" y="411972"/>
                </a:lnTo>
                <a:lnTo>
                  <a:pt x="85865" y="451646"/>
                </a:lnTo>
                <a:lnTo>
                  <a:pt x="156154" y="489895"/>
                </a:lnTo>
                <a:lnTo>
                  <a:pt x="198247" y="508405"/>
                </a:lnTo>
                <a:lnTo>
                  <a:pt x="245015" y="526463"/>
                </a:lnTo>
                <a:lnTo>
                  <a:pt x="296489" y="544037"/>
                </a:lnTo>
                <a:lnTo>
                  <a:pt x="352700" y="561093"/>
                </a:lnTo>
                <a:lnTo>
                  <a:pt x="413680" y="577601"/>
                </a:lnTo>
                <a:lnTo>
                  <a:pt x="479460" y="593528"/>
                </a:lnTo>
                <a:lnTo>
                  <a:pt x="550071" y="608841"/>
                </a:lnTo>
                <a:lnTo>
                  <a:pt x="625546" y="623510"/>
                </a:lnTo>
                <a:lnTo>
                  <a:pt x="669429" y="629565"/>
                </a:lnTo>
                <a:lnTo>
                  <a:pt x="713733" y="635466"/>
                </a:lnTo>
                <a:lnTo>
                  <a:pt x="758464" y="641216"/>
                </a:lnTo>
                <a:lnTo>
                  <a:pt x="803629" y="646820"/>
                </a:lnTo>
                <a:lnTo>
                  <a:pt x="849236" y="652280"/>
                </a:lnTo>
                <a:lnTo>
                  <a:pt x="895293" y="657600"/>
                </a:lnTo>
                <a:lnTo>
                  <a:pt x="941806" y="662784"/>
                </a:lnTo>
                <a:lnTo>
                  <a:pt x="988783" y="667836"/>
                </a:lnTo>
                <a:lnTo>
                  <a:pt x="1036231" y="672758"/>
                </a:lnTo>
                <a:lnTo>
                  <a:pt x="1084158" y="677555"/>
                </a:lnTo>
                <a:lnTo>
                  <a:pt x="1132572" y="682231"/>
                </a:lnTo>
                <a:lnTo>
                  <a:pt x="1181478" y="686788"/>
                </a:lnTo>
                <a:lnTo>
                  <a:pt x="1230885" y="691231"/>
                </a:lnTo>
                <a:lnTo>
                  <a:pt x="1280801" y="695563"/>
                </a:lnTo>
                <a:lnTo>
                  <a:pt x="1331231" y="699788"/>
                </a:lnTo>
                <a:lnTo>
                  <a:pt x="1382185" y="703909"/>
                </a:lnTo>
                <a:lnTo>
                  <a:pt x="1433668" y="707930"/>
                </a:lnTo>
                <a:lnTo>
                  <a:pt x="1485690" y="711855"/>
                </a:lnTo>
                <a:lnTo>
                  <a:pt x="1538255" y="715687"/>
                </a:lnTo>
                <a:lnTo>
                  <a:pt x="1591374" y="719430"/>
                </a:lnTo>
                <a:lnTo>
                  <a:pt x="1645051" y="723087"/>
                </a:lnTo>
                <a:lnTo>
                  <a:pt x="1699296" y="726662"/>
                </a:lnTo>
                <a:lnTo>
                  <a:pt x="1754115" y="730159"/>
                </a:lnTo>
                <a:lnTo>
                  <a:pt x="1809515" y="733581"/>
                </a:lnTo>
                <a:lnTo>
                  <a:pt x="1865505" y="736933"/>
                </a:lnTo>
                <a:lnTo>
                  <a:pt x="1922091" y="740216"/>
                </a:lnTo>
                <a:lnTo>
                  <a:pt x="1979280" y="743436"/>
                </a:lnTo>
                <a:lnTo>
                  <a:pt x="2037081" y="746595"/>
                </a:lnTo>
                <a:lnTo>
                  <a:pt x="2095500" y="749698"/>
                </a:lnTo>
                <a:lnTo>
                  <a:pt x="2152496" y="746595"/>
                </a:lnTo>
                <a:lnTo>
                  <a:pt x="2209074" y="743436"/>
                </a:lnTo>
                <a:lnTo>
                  <a:pt x="2265230" y="740216"/>
                </a:lnTo>
                <a:lnTo>
                  <a:pt x="2320959" y="736933"/>
                </a:lnTo>
                <a:lnTo>
                  <a:pt x="2376258" y="733581"/>
                </a:lnTo>
                <a:lnTo>
                  <a:pt x="2431124" y="730159"/>
                </a:lnTo>
                <a:lnTo>
                  <a:pt x="2485553" y="726662"/>
                </a:lnTo>
                <a:lnTo>
                  <a:pt x="2539541" y="723087"/>
                </a:lnTo>
                <a:lnTo>
                  <a:pt x="2593085" y="719430"/>
                </a:lnTo>
                <a:lnTo>
                  <a:pt x="2646180" y="715687"/>
                </a:lnTo>
                <a:lnTo>
                  <a:pt x="2698824" y="711855"/>
                </a:lnTo>
                <a:lnTo>
                  <a:pt x="2751013" y="707930"/>
                </a:lnTo>
                <a:lnTo>
                  <a:pt x="2802744" y="703909"/>
                </a:lnTo>
                <a:lnTo>
                  <a:pt x="2854011" y="699788"/>
                </a:lnTo>
                <a:lnTo>
                  <a:pt x="2904813" y="695563"/>
                </a:lnTo>
                <a:lnTo>
                  <a:pt x="2955145" y="691231"/>
                </a:lnTo>
                <a:lnTo>
                  <a:pt x="3005003" y="686788"/>
                </a:lnTo>
                <a:lnTo>
                  <a:pt x="3054385" y="682231"/>
                </a:lnTo>
                <a:lnTo>
                  <a:pt x="3103286" y="677555"/>
                </a:lnTo>
                <a:lnTo>
                  <a:pt x="3151703" y="672758"/>
                </a:lnTo>
                <a:lnTo>
                  <a:pt x="3199632" y="667836"/>
                </a:lnTo>
                <a:lnTo>
                  <a:pt x="3247069" y="662784"/>
                </a:lnTo>
                <a:lnTo>
                  <a:pt x="3294012" y="657600"/>
                </a:lnTo>
                <a:lnTo>
                  <a:pt x="3340456" y="652280"/>
                </a:lnTo>
                <a:lnTo>
                  <a:pt x="3386397" y="646820"/>
                </a:lnTo>
                <a:lnTo>
                  <a:pt x="3431833" y="641216"/>
                </a:lnTo>
                <a:lnTo>
                  <a:pt x="3476759" y="635466"/>
                </a:lnTo>
                <a:lnTo>
                  <a:pt x="3521171" y="629565"/>
                </a:lnTo>
                <a:lnTo>
                  <a:pt x="3565067" y="623510"/>
                </a:lnTo>
                <a:lnTo>
                  <a:pt x="3635031" y="608841"/>
                </a:lnTo>
                <a:lnTo>
                  <a:pt x="3701357" y="593528"/>
                </a:lnTo>
                <a:lnTo>
                  <a:pt x="3763984" y="577601"/>
                </a:lnTo>
                <a:lnTo>
                  <a:pt x="3822850" y="561093"/>
                </a:lnTo>
                <a:lnTo>
                  <a:pt x="3877892" y="544037"/>
                </a:lnTo>
                <a:lnTo>
                  <a:pt x="3929050" y="526463"/>
                </a:lnTo>
                <a:lnTo>
                  <a:pt x="3976260" y="508405"/>
                </a:lnTo>
                <a:lnTo>
                  <a:pt x="4019461" y="489895"/>
                </a:lnTo>
                <a:lnTo>
                  <a:pt x="4058590" y="470965"/>
                </a:lnTo>
                <a:lnTo>
                  <a:pt x="4093587" y="451646"/>
                </a:lnTo>
                <a:lnTo>
                  <a:pt x="4150932" y="411972"/>
                </a:lnTo>
                <a:lnTo>
                  <a:pt x="4191000" y="371132"/>
                </a:lnTo>
                <a:lnTo>
                  <a:pt x="4202820" y="351945"/>
                </a:lnTo>
                <a:lnTo>
                  <a:pt x="4219946" y="332570"/>
                </a:lnTo>
                <a:lnTo>
                  <a:pt x="4269854" y="293457"/>
                </a:lnTo>
                <a:lnTo>
                  <a:pt x="4302507" y="273820"/>
                </a:lnTo>
                <a:lnTo>
                  <a:pt x="4340207" y="254197"/>
                </a:lnTo>
                <a:lnTo>
                  <a:pt x="4382890" y="234637"/>
                </a:lnTo>
                <a:lnTo>
                  <a:pt x="4430491" y="215190"/>
                </a:lnTo>
                <a:lnTo>
                  <a:pt x="4482945" y="195908"/>
                </a:lnTo>
                <a:lnTo>
                  <a:pt x="4540189" y="176840"/>
                </a:lnTo>
                <a:lnTo>
                  <a:pt x="4602157" y="158036"/>
                </a:lnTo>
                <a:lnTo>
                  <a:pt x="4668785" y="139548"/>
                </a:lnTo>
                <a:lnTo>
                  <a:pt x="4740009" y="121424"/>
                </a:lnTo>
                <a:lnTo>
                  <a:pt x="4815763" y="103716"/>
                </a:lnTo>
                <a:lnTo>
                  <a:pt x="4859559" y="98404"/>
                </a:lnTo>
                <a:lnTo>
                  <a:pt x="4903685" y="93199"/>
                </a:lnTo>
                <a:lnTo>
                  <a:pt x="4948160" y="88103"/>
                </a:lnTo>
                <a:lnTo>
                  <a:pt x="4993002" y="83117"/>
                </a:lnTo>
                <a:lnTo>
                  <a:pt x="5038228" y="78243"/>
                </a:lnTo>
                <a:lnTo>
                  <a:pt x="5083855" y="73484"/>
                </a:lnTo>
                <a:lnTo>
                  <a:pt x="5129903" y="68841"/>
                </a:lnTo>
                <a:lnTo>
                  <a:pt x="5176389" y="64317"/>
                </a:lnTo>
                <a:lnTo>
                  <a:pt x="5223330" y="59912"/>
                </a:lnTo>
                <a:lnTo>
                  <a:pt x="5270745" y="55630"/>
                </a:lnTo>
                <a:lnTo>
                  <a:pt x="5318651" y="51471"/>
                </a:lnTo>
                <a:lnTo>
                  <a:pt x="5367066" y="47439"/>
                </a:lnTo>
                <a:lnTo>
                  <a:pt x="5416008" y="43534"/>
                </a:lnTo>
                <a:lnTo>
                  <a:pt x="5465496" y="39759"/>
                </a:lnTo>
                <a:lnTo>
                  <a:pt x="5515546" y="36116"/>
                </a:lnTo>
                <a:lnTo>
                  <a:pt x="5566176" y="32606"/>
                </a:lnTo>
                <a:lnTo>
                  <a:pt x="5617405" y="29231"/>
                </a:lnTo>
                <a:lnTo>
                  <a:pt x="5669251" y="25994"/>
                </a:lnTo>
                <a:lnTo>
                  <a:pt x="5721730" y="22897"/>
                </a:lnTo>
                <a:lnTo>
                  <a:pt x="5774862" y="19940"/>
                </a:lnTo>
                <a:lnTo>
                  <a:pt x="5828663" y="17126"/>
                </a:lnTo>
                <a:lnTo>
                  <a:pt x="5883152" y="14458"/>
                </a:lnTo>
                <a:lnTo>
                  <a:pt x="5938347" y="11936"/>
                </a:lnTo>
                <a:lnTo>
                  <a:pt x="5994265" y="9564"/>
                </a:lnTo>
                <a:lnTo>
                  <a:pt x="6050924" y="7342"/>
                </a:lnTo>
                <a:lnTo>
                  <a:pt x="6108343" y="5272"/>
                </a:lnTo>
                <a:lnTo>
                  <a:pt x="6166538" y="3358"/>
                </a:lnTo>
                <a:lnTo>
                  <a:pt x="6225528" y="1599"/>
                </a:lnTo>
                <a:lnTo>
                  <a:pt x="6285331" y="0"/>
                </a:lnTo>
                <a:lnTo>
                  <a:pt x="6340942" y="1599"/>
                </a:lnTo>
                <a:lnTo>
                  <a:pt x="6396325" y="3358"/>
                </a:lnTo>
                <a:lnTo>
                  <a:pt x="6451462" y="5272"/>
                </a:lnTo>
                <a:lnTo>
                  <a:pt x="6506336" y="7342"/>
                </a:lnTo>
                <a:lnTo>
                  <a:pt x="6560928" y="9564"/>
                </a:lnTo>
                <a:lnTo>
                  <a:pt x="6615221" y="11936"/>
                </a:lnTo>
                <a:lnTo>
                  <a:pt x="6669197" y="14458"/>
                </a:lnTo>
                <a:lnTo>
                  <a:pt x="6722838" y="17126"/>
                </a:lnTo>
                <a:lnTo>
                  <a:pt x="6776127" y="19940"/>
                </a:lnTo>
                <a:lnTo>
                  <a:pt x="6829045" y="22897"/>
                </a:lnTo>
                <a:lnTo>
                  <a:pt x="6881576" y="25994"/>
                </a:lnTo>
                <a:lnTo>
                  <a:pt x="6933701" y="29231"/>
                </a:lnTo>
                <a:lnTo>
                  <a:pt x="6985402" y="32606"/>
                </a:lnTo>
                <a:lnTo>
                  <a:pt x="7036663" y="36116"/>
                </a:lnTo>
                <a:lnTo>
                  <a:pt x="7087464" y="39759"/>
                </a:lnTo>
                <a:lnTo>
                  <a:pt x="7137789" y="43534"/>
                </a:lnTo>
                <a:lnTo>
                  <a:pt x="7187619" y="47439"/>
                </a:lnTo>
                <a:lnTo>
                  <a:pt x="7236937" y="51471"/>
                </a:lnTo>
                <a:lnTo>
                  <a:pt x="7285725" y="55630"/>
                </a:lnTo>
                <a:lnTo>
                  <a:pt x="7333965" y="59912"/>
                </a:lnTo>
                <a:lnTo>
                  <a:pt x="7381639" y="64317"/>
                </a:lnTo>
                <a:lnTo>
                  <a:pt x="7428731" y="68841"/>
                </a:lnTo>
                <a:lnTo>
                  <a:pt x="7475221" y="73484"/>
                </a:lnTo>
                <a:lnTo>
                  <a:pt x="7521093" y="78243"/>
                </a:lnTo>
                <a:lnTo>
                  <a:pt x="7566328" y="83117"/>
                </a:lnTo>
                <a:lnTo>
                  <a:pt x="7610909" y="88103"/>
                </a:lnTo>
                <a:lnTo>
                  <a:pt x="7654817" y="93199"/>
                </a:lnTo>
                <a:lnTo>
                  <a:pt x="7698036" y="98404"/>
                </a:lnTo>
                <a:lnTo>
                  <a:pt x="7740548" y="103716"/>
                </a:lnTo>
                <a:lnTo>
                  <a:pt x="7813170" y="121424"/>
                </a:lnTo>
                <a:lnTo>
                  <a:pt x="7881401" y="139548"/>
                </a:lnTo>
                <a:lnTo>
                  <a:pt x="7945305" y="158036"/>
                </a:lnTo>
                <a:lnTo>
                  <a:pt x="8004944" y="176840"/>
                </a:lnTo>
                <a:lnTo>
                  <a:pt x="8060384" y="195908"/>
                </a:lnTo>
                <a:lnTo>
                  <a:pt x="8111686" y="215190"/>
                </a:lnTo>
                <a:lnTo>
                  <a:pt x="8158916" y="234637"/>
                </a:lnTo>
                <a:lnTo>
                  <a:pt x="8202137" y="254197"/>
                </a:lnTo>
                <a:lnTo>
                  <a:pt x="8241411" y="273820"/>
                </a:lnTo>
                <a:lnTo>
                  <a:pt x="8276804" y="293457"/>
                </a:lnTo>
                <a:lnTo>
                  <a:pt x="8336200" y="332570"/>
                </a:lnTo>
                <a:lnTo>
                  <a:pt x="8380831" y="371132"/>
                </a:lnTo>
                <a:lnTo>
                  <a:pt x="8380831" y="3362147"/>
                </a:lnTo>
                <a:close/>
              </a:path>
            </a:pathLst>
          </a:custGeom>
          <a:ln w="57150">
            <a:solidFill>
              <a:srgbClr val="66FF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08000" y="3525520"/>
            <a:ext cx="8138795" cy="3263900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dirty="0" sz="2800">
                <a:solidFill>
                  <a:srgbClr val="004CD6"/>
                </a:solidFill>
                <a:latin typeface="Arial"/>
                <a:cs typeface="Arial"/>
              </a:rPr>
              <a:t>By</a:t>
            </a:r>
            <a:endParaRPr sz="2800">
              <a:latin typeface="Arial"/>
              <a:cs typeface="Arial"/>
            </a:endParaRPr>
          </a:p>
          <a:p>
            <a:pPr marL="1473200">
              <a:lnSpc>
                <a:spcPct val="100000"/>
              </a:lnSpc>
              <a:spcBef>
                <a:spcPts val="439"/>
              </a:spcBef>
            </a:pPr>
            <a:r>
              <a:rPr dirty="0" sz="2800" i="1">
                <a:solidFill>
                  <a:srgbClr val="FFFFFF"/>
                </a:solidFill>
                <a:latin typeface="Arial"/>
                <a:cs typeface="Arial"/>
              </a:rPr>
              <a:t>Dr </a:t>
            </a:r>
            <a:r>
              <a:rPr dirty="0" sz="2800" spc="-5" i="1">
                <a:solidFill>
                  <a:srgbClr val="FFFFFF"/>
                </a:solidFill>
                <a:latin typeface="Arial"/>
                <a:cs typeface="Arial"/>
              </a:rPr>
              <a:t>Mohamed Sherif</a:t>
            </a:r>
            <a:r>
              <a:rPr dirty="0" sz="2800" spc="-1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i="1">
                <a:solidFill>
                  <a:srgbClr val="FFFFFF"/>
                </a:solidFill>
                <a:latin typeface="Arial"/>
                <a:cs typeface="Arial"/>
              </a:rPr>
              <a:t>El-Sharkawy</a:t>
            </a:r>
            <a:endParaRPr sz="2800">
              <a:latin typeface="Arial"/>
              <a:cs typeface="Arial"/>
            </a:endParaRPr>
          </a:p>
          <a:p>
            <a:pPr algn="ctr" marL="12700" marR="5080">
              <a:lnSpc>
                <a:spcPct val="116100"/>
              </a:lnSpc>
              <a:tabLst>
                <a:tab pos="4233545" algn="l"/>
              </a:tabLst>
            </a:pPr>
            <a:r>
              <a:rPr dirty="0" sz="2800" spc="-25" b="1" i="1">
                <a:solidFill>
                  <a:srgbClr val="FFFF00"/>
                </a:solidFill>
                <a:latin typeface="Arial"/>
                <a:cs typeface="Arial"/>
              </a:rPr>
              <a:t>ASSOCIATE</a:t>
            </a:r>
            <a:r>
              <a:rPr dirty="0" sz="2800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65" b="1" i="1">
                <a:solidFill>
                  <a:srgbClr val="FFFF00"/>
                </a:solidFill>
                <a:latin typeface="Arial"/>
                <a:cs typeface="Arial"/>
              </a:rPr>
              <a:t>PROF.</a:t>
            </a:r>
            <a:r>
              <a:rPr dirty="0" sz="2800" spc="-5" b="1" i="1">
                <a:solidFill>
                  <a:srgbClr val="FFFF00"/>
                </a:solidFill>
                <a:latin typeface="Arial"/>
                <a:cs typeface="Arial"/>
              </a:rPr>
              <a:t> and	Consultant</a:t>
            </a:r>
            <a:r>
              <a:rPr dirty="0" sz="2800" spc="-65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5" b="1" i="1">
                <a:solidFill>
                  <a:srgbClr val="FFFF00"/>
                </a:solidFill>
                <a:latin typeface="Arial"/>
                <a:cs typeface="Arial"/>
              </a:rPr>
              <a:t>Radiologist  </a:t>
            </a:r>
            <a:r>
              <a:rPr dirty="0" sz="2800" b="1" i="1">
                <a:solidFill>
                  <a:srgbClr val="FFFF00"/>
                </a:solidFill>
                <a:latin typeface="Arial"/>
                <a:cs typeface="Arial"/>
              </a:rPr>
              <a:t>KKUH</a:t>
            </a:r>
            <a:endParaRPr sz="2800">
              <a:latin typeface="Arial"/>
              <a:cs typeface="Arial"/>
            </a:endParaRPr>
          </a:p>
          <a:p>
            <a:pPr marL="1955800">
              <a:lnSpc>
                <a:spcPct val="100000"/>
              </a:lnSpc>
              <a:spcBef>
                <a:spcPts val="540"/>
              </a:spcBef>
            </a:pPr>
            <a:r>
              <a:rPr dirty="0" sz="2800" spc="-5" b="1" i="1">
                <a:solidFill>
                  <a:srgbClr val="FFFF00"/>
                </a:solidFill>
                <a:latin typeface="Arial"/>
                <a:cs typeface="Arial"/>
              </a:rPr>
              <a:t>KING </a:t>
            </a:r>
            <a:r>
              <a:rPr dirty="0" sz="2800" b="1" i="1">
                <a:solidFill>
                  <a:srgbClr val="FFFF00"/>
                </a:solidFill>
                <a:latin typeface="Arial"/>
                <a:cs typeface="Arial"/>
              </a:rPr>
              <a:t>SAUD</a:t>
            </a:r>
            <a:r>
              <a:rPr dirty="0" sz="2800" spc="-5" b="1" i="1">
                <a:solidFill>
                  <a:srgbClr val="FFFF00"/>
                </a:solidFill>
                <a:latin typeface="Arial"/>
                <a:cs typeface="Arial"/>
              </a:rPr>
              <a:t> UNIVERSITY</a:t>
            </a:r>
            <a:endParaRPr sz="2800">
              <a:latin typeface="Arial"/>
              <a:cs typeface="Arial"/>
            </a:endParaRPr>
          </a:p>
          <a:p>
            <a:pPr marL="5257800" marR="1331595">
              <a:lnSpc>
                <a:spcPts val="2100"/>
              </a:lnSpc>
              <a:spcBef>
                <a:spcPts val="206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LAST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UPDATE 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SEPT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2013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2017-11-18T16:18:02Z</dcterms:created>
  <dcterms:modified xsi:type="dcterms:W3CDTF">2017-11-18T16:18:02Z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2017-11-18T00:00:00Z</vt:filetime>
  </property>
</Properties>
</file>