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sldIdLst>
    <p:sldId id="332" r:id="rId2"/>
    <p:sldId id="333" r:id="rId3"/>
    <p:sldId id="457" r:id="rId4"/>
    <p:sldId id="460" r:id="rId5"/>
    <p:sldId id="456" r:id="rId6"/>
    <p:sldId id="334" r:id="rId7"/>
    <p:sldId id="335" r:id="rId8"/>
    <p:sldId id="441" r:id="rId9"/>
    <p:sldId id="442" r:id="rId10"/>
    <p:sldId id="443" r:id="rId11"/>
    <p:sldId id="444" r:id="rId12"/>
    <p:sldId id="445" r:id="rId13"/>
    <p:sldId id="446" r:id="rId14"/>
    <p:sldId id="447" r:id="rId15"/>
    <p:sldId id="448" r:id="rId16"/>
    <p:sldId id="449" r:id="rId17"/>
    <p:sldId id="450" r:id="rId18"/>
    <p:sldId id="451" r:id="rId19"/>
    <p:sldId id="461" r:id="rId20"/>
    <p:sldId id="452" r:id="rId21"/>
    <p:sldId id="454" r:id="rId22"/>
    <p:sldId id="462" r:id="rId23"/>
    <p:sldId id="463" r:id="rId24"/>
    <p:sldId id="464" r:id="rId25"/>
    <p:sldId id="336" r:id="rId26"/>
    <p:sldId id="337" r:id="rId27"/>
    <p:sldId id="455" r:id="rId28"/>
    <p:sldId id="340" r:id="rId29"/>
    <p:sldId id="341" r:id="rId30"/>
    <p:sldId id="342" r:id="rId31"/>
    <p:sldId id="343" r:id="rId32"/>
    <p:sldId id="344" r:id="rId33"/>
    <p:sldId id="345" r:id="rId34"/>
    <p:sldId id="347" r:id="rId35"/>
    <p:sldId id="465" r:id="rId36"/>
    <p:sldId id="348" r:id="rId37"/>
    <p:sldId id="351" r:id="rId38"/>
    <p:sldId id="353" r:id="rId39"/>
    <p:sldId id="354" r:id="rId40"/>
    <p:sldId id="355" r:id="rId41"/>
    <p:sldId id="357" r:id="rId42"/>
    <p:sldId id="359" r:id="rId43"/>
    <p:sldId id="364" r:id="rId44"/>
    <p:sldId id="365" r:id="rId45"/>
    <p:sldId id="366" r:id="rId46"/>
    <p:sldId id="367" r:id="rId47"/>
    <p:sldId id="368" r:id="rId48"/>
    <p:sldId id="371" r:id="rId49"/>
    <p:sldId id="372" r:id="rId50"/>
    <p:sldId id="373" r:id="rId51"/>
    <p:sldId id="374" r:id="rId52"/>
    <p:sldId id="375" r:id="rId53"/>
    <p:sldId id="376" r:id="rId54"/>
    <p:sldId id="377" r:id="rId55"/>
    <p:sldId id="378" r:id="rId56"/>
    <p:sldId id="379" r:id="rId57"/>
    <p:sldId id="380" r:id="rId58"/>
    <p:sldId id="381" r:id="rId59"/>
    <p:sldId id="382" r:id="rId60"/>
    <p:sldId id="384" r:id="rId61"/>
    <p:sldId id="385" r:id="rId62"/>
    <p:sldId id="386" r:id="rId63"/>
    <p:sldId id="387" r:id="rId64"/>
    <p:sldId id="388" r:id="rId65"/>
    <p:sldId id="389" r:id="rId66"/>
    <p:sldId id="390" r:id="rId67"/>
    <p:sldId id="391" r:id="rId68"/>
    <p:sldId id="392" r:id="rId69"/>
    <p:sldId id="393" r:id="rId70"/>
    <p:sldId id="394" r:id="rId71"/>
    <p:sldId id="395" r:id="rId72"/>
    <p:sldId id="397" r:id="rId73"/>
    <p:sldId id="398" r:id="rId74"/>
    <p:sldId id="401" r:id="rId75"/>
    <p:sldId id="403" r:id="rId76"/>
    <p:sldId id="405" r:id="rId77"/>
    <p:sldId id="406" r:id="rId78"/>
    <p:sldId id="411" r:id="rId79"/>
    <p:sldId id="409" r:id="rId80"/>
    <p:sldId id="410" r:id="rId81"/>
    <p:sldId id="412" r:id="rId82"/>
    <p:sldId id="413" r:id="rId83"/>
    <p:sldId id="414" r:id="rId84"/>
    <p:sldId id="415" r:id="rId85"/>
    <p:sldId id="416" r:id="rId86"/>
    <p:sldId id="417" r:id="rId87"/>
    <p:sldId id="419" r:id="rId88"/>
    <p:sldId id="420" r:id="rId89"/>
    <p:sldId id="466" r:id="rId90"/>
    <p:sldId id="427" r:id="rId91"/>
    <p:sldId id="428" r:id="rId92"/>
    <p:sldId id="433" r:id="rId93"/>
    <p:sldId id="434" r:id="rId94"/>
    <p:sldId id="436" r:id="rId95"/>
    <p:sldId id="437" r:id="rId96"/>
    <p:sldId id="438" r:id="rId97"/>
    <p:sldId id="439" r:id="rId9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31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656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919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05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29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050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78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77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17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7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F332E496-FDA6-4EAD-9E1C-CBB7272C3A5D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62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342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332E496-FDA6-4EAD-9E1C-CBB7272C3A5D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39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152400"/>
            <a:ext cx="8313295" cy="1736725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PH" sz="4800" dirty="0" smtClean="0"/>
              <a:t>Radiological Anatomy &amp; Investigations of Urinary System</a:t>
            </a:r>
            <a:endParaRPr lang="en-GB" sz="48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57200" y="4953000"/>
            <a:ext cx="42573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DR. HUSAIN  ALTURKISTANI</a:t>
            </a:r>
          </a:p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ASSISTANT PROFESSOR &amp; CONSULTANT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039291"/>
            <a:ext cx="3391331" cy="4197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IVU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Conventional x-ray </a:t>
            </a:r>
            <a:r>
              <a:rPr lang="en-US" dirty="0" smtClean="0"/>
              <a:t>+ IV contrast</a:t>
            </a:r>
            <a:endParaRPr lang="en-US" dirty="0"/>
          </a:p>
          <a:p>
            <a:r>
              <a:rPr lang="en-US" dirty="0" smtClean="0"/>
              <a:t>Cheap</a:t>
            </a:r>
            <a:endParaRPr lang="en-US" dirty="0"/>
          </a:p>
          <a:p>
            <a:r>
              <a:rPr lang="en-US" dirty="0"/>
              <a:t>Recently replaced by CT and </a:t>
            </a:r>
            <a:r>
              <a:rPr lang="en-US" dirty="0" smtClean="0"/>
              <a:t>MRI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Provides functional and anatomical </a:t>
            </a:r>
          </a:p>
          <a:p>
            <a:r>
              <a:rPr lang="en-US" dirty="0" smtClean="0"/>
              <a:t>information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544" y="1878213"/>
            <a:ext cx="3156213" cy="4271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867" y="4572000"/>
            <a:ext cx="1729734" cy="17297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02181" y="5254417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06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Image features:</a:t>
            </a:r>
          </a:p>
          <a:p>
            <a:r>
              <a:rPr lang="en-US" dirty="0" err="1"/>
              <a:t>Projectional</a:t>
            </a:r>
            <a:r>
              <a:rPr lang="en-US" dirty="0"/>
              <a:t> </a:t>
            </a:r>
            <a:r>
              <a:rPr lang="en-US" dirty="0" smtClean="0"/>
              <a:t>image</a:t>
            </a:r>
            <a:endParaRPr lang="en-US" dirty="0"/>
          </a:p>
          <a:p>
            <a:r>
              <a:rPr lang="en-US" dirty="0"/>
              <a:t>Image contrast determined by tissue </a:t>
            </a:r>
            <a:endParaRPr lang="en-US" dirty="0" smtClean="0"/>
          </a:p>
          <a:p>
            <a:r>
              <a:rPr lang="en-US" dirty="0" smtClean="0"/>
              <a:t>  density and </a:t>
            </a:r>
            <a:r>
              <a:rPr lang="en-US" dirty="0"/>
              <a:t>IV </a:t>
            </a:r>
            <a:r>
              <a:rPr lang="en-US" dirty="0" smtClean="0"/>
              <a:t>contrast</a:t>
            </a:r>
            <a:endParaRPr lang="en-US" dirty="0"/>
          </a:p>
          <a:p>
            <a:r>
              <a:rPr lang="en-US" dirty="0"/>
              <a:t>Good evaluation of collecting system and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radio-opaque stones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1475294"/>
            <a:ext cx="3316801" cy="476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2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Uses </a:t>
            </a:r>
            <a:r>
              <a:rPr lang="en-US" sz="2400" dirty="0"/>
              <a:t>high frequency sound </a:t>
            </a:r>
            <a:r>
              <a:rPr lang="en-US" sz="2400" dirty="0" smtClean="0"/>
              <a:t>waves</a:t>
            </a:r>
          </a:p>
          <a:p>
            <a:r>
              <a:rPr lang="en-US" sz="2400" b="1" i="1" dirty="0" smtClean="0">
                <a:solidFill>
                  <a:srgbClr val="00B050"/>
                </a:solidFill>
              </a:rPr>
              <a:t>(NO RADIATION)</a:t>
            </a:r>
            <a:endParaRPr lang="en-US" sz="2400" b="1" i="1" dirty="0">
              <a:solidFill>
                <a:srgbClr val="00B050"/>
              </a:solidFill>
            </a:endParaRPr>
          </a:p>
          <a:p>
            <a:r>
              <a:rPr lang="en-US" sz="2400" dirty="0"/>
              <a:t>Contrast between tissue is determined </a:t>
            </a:r>
            <a:endParaRPr lang="en-US" sz="2400" dirty="0" smtClean="0"/>
          </a:p>
          <a:p>
            <a:r>
              <a:rPr lang="en-US" sz="2400" dirty="0" smtClean="0"/>
              <a:t>   by sound reflection</a:t>
            </a:r>
            <a:endParaRPr lang="en-US" sz="24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977945"/>
            <a:ext cx="2715705" cy="423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3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Image features:</a:t>
            </a:r>
          </a:p>
          <a:p>
            <a:r>
              <a:rPr lang="en-US" dirty="0"/>
              <a:t>Operator </a:t>
            </a:r>
            <a:r>
              <a:rPr lang="en-US" dirty="0" err="1" smtClean="0"/>
              <a:t>dependant</a:t>
            </a:r>
            <a:endParaRPr lang="en-US" dirty="0"/>
          </a:p>
          <a:p>
            <a:r>
              <a:rPr lang="en-US" dirty="0" smtClean="0"/>
              <a:t>Good resolution</a:t>
            </a:r>
            <a:endParaRPr lang="en-US" dirty="0"/>
          </a:p>
          <a:p>
            <a:r>
              <a:rPr lang="en-US" dirty="0"/>
              <a:t>Used for </a:t>
            </a:r>
            <a:r>
              <a:rPr lang="en-US" dirty="0" smtClean="0"/>
              <a:t>stones, </a:t>
            </a:r>
            <a:r>
              <a:rPr lang="en-US" dirty="0" err="1" smtClean="0"/>
              <a:t>hydronephrosis</a:t>
            </a:r>
            <a:r>
              <a:rPr lang="en-US" dirty="0" smtClean="0"/>
              <a:t>,</a:t>
            </a:r>
          </a:p>
          <a:p>
            <a:r>
              <a:rPr lang="en-US" dirty="0"/>
              <a:t>  </a:t>
            </a:r>
            <a:r>
              <a:rPr lang="en-US" dirty="0" smtClean="0"/>
              <a:t>and focal lesions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286000"/>
            <a:ext cx="4035687" cy="316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4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Same basic principle of </a:t>
            </a:r>
            <a:r>
              <a:rPr lang="en-US" dirty="0" smtClean="0"/>
              <a:t>radiography</a:t>
            </a:r>
            <a:endParaRPr lang="en-US" dirty="0"/>
          </a:p>
          <a:p>
            <a:r>
              <a:rPr lang="en-US" dirty="0"/>
              <a:t>More </a:t>
            </a:r>
            <a:r>
              <a:rPr lang="en-US" dirty="0" smtClean="0"/>
              <a:t>precise</a:t>
            </a:r>
            <a:endParaRPr lang="en-US" dirty="0"/>
          </a:p>
          <a:p>
            <a:r>
              <a:rPr lang="en-US" dirty="0" smtClean="0"/>
              <a:t>Costly</a:t>
            </a:r>
            <a:endParaRPr lang="en-US" dirty="0"/>
          </a:p>
          <a:p>
            <a:r>
              <a:rPr lang="en-US" dirty="0"/>
              <a:t>+/- </a:t>
            </a:r>
            <a:r>
              <a:rPr lang="en-US" dirty="0" smtClean="0"/>
              <a:t>contrast</a:t>
            </a:r>
            <a:endParaRPr lang="en-US" dirty="0"/>
          </a:p>
          <a:p>
            <a:r>
              <a:rPr lang="en-US" dirty="0"/>
              <a:t>Useful for trauma, stone, </a:t>
            </a:r>
            <a:r>
              <a:rPr lang="en-US" dirty="0" smtClean="0"/>
              <a:t>tumor</a:t>
            </a:r>
          </a:p>
          <a:p>
            <a:r>
              <a:rPr lang="en-US" dirty="0"/>
              <a:t> </a:t>
            </a:r>
            <a:r>
              <a:rPr lang="en-US" dirty="0" smtClean="0"/>
              <a:t> and infection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540632"/>
            <a:ext cx="3889625" cy="34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3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Image features:</a:t>
            </a:r>
          </a:p>
          <a:p>
            <a:r>
              <a:rPr lang="en-US" dirty="0"/>
              <a:t>Cross sectional </a:t>
            </a:r>
            <a:r>
              <a:rPr lang="en-US" dirty="0" smtClean="0"/>
              <a:t>images</a:t>
            </a:r>
            <a:endParaRPr lang="en-US" dirty="0"/>
          </a:p>
          <a:p>
            <a:r>
              <a:rPr lang="en-US" dirty="0"/>
              <a:t>Image contrast determined by tissue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density </a:t>
            </a:r>
            <a:r>
              <a:rPr lang="en-US" dirty="0"/>
              <a:t>+/- </a:t>
            </a:r>
            <a:r>
              <a:rPr lang="en-US" dirty="0" smtClean="0"/>
              <a:t>contrast</a:t>
            </a:r>
            <a:endParaRPr lang="en-US" dirty="0"/>
          </a:p>
          <a:p>
            <a:r>
              <a:rPr lang="en-US" dirty="0"/>
              <a:t>Better evaluation of soft </a:t>
            </a:r>
            <a:r>
              <a:rPr lang="en-US" dirty="0" smtClean="0"/>
              <a:t>tissue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C00000"/>
                </a:solidFill>
              </a:rPr>
              <a:t>Q) Where is the left kidney?</a:t>
            </a:r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913467"/>
            <a:ext cx="3724961" cy="38878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6400" y="3276600"/>
            <a:ext cx="25058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                                      B</a:t>
            </a:r>
          </a:p>
          <a:p>
            <a:endParaRPr lang="en-US" dirty="0"/>
          </a:p>
          <a:p>
            <a:r>
              <a:rPr lang="en-US" dirty="0" smtClean="0"/>
              <a:t>  </a:t>
            </a:r>
          </a:p>
          <a:p>
            <a:r>
              <a:rPr lang="en-US" dirty="0"/>
              <a:t> </a:t>
            </a:r>
            <a:r>
              <a:rPr lang="en-US" dirty="0" smtClean="0"/>
              <a:t>   C                              D</a:t>
            </a:r>
          </a:p>
        </p:txBody>
      </p:sp>
    </p:spTree>
    <p:extLst>
      <p:ext uri="{BB962C8B-B14F-4D97-AF65-F5344CB8AC3E}">
        <p14:creationId xmlns:p14="http://schemas.microsoft.com/office/powerpoint/2010/main" val="69552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954107"/>
            <a:ext cx="7543801" cy="4023360"/>
          </a:xfrm>
        </p:spPr>
        <p:txBody>
          <a:bodyPr/>
          <a:lstStyle/>
          <a:p>
            <a:r>
              <a:rPr lang="en-US" dirty="0"/>
              <a:t>Better evaluation of soft </a:t>
            </a:r>
            <a:r>
              <a:rPr lang="en-US" dirty="0" smtClean="0"/>
              <a:t>tissue</a:t>
            </a:r>
          </a:p>
          <a:p>
            <a:r>
              <a:rPr lang="en-US" dirty="0" smtClean="0"/>
              <a:t>Uses magnetic field</a:t>
            </a:r>
          </a:p>
          <a:p>
            <a:r>
              <a:rPr lang="en-US" b="1" i="1" dirty="0" smtClean="0">
                <a:solidFill>
                  <a:srgbClr val="00B050"/>
                </a:solidFill>
              </a:rPr>
              <a:t>(NO RADIATION)</a:t>
            </a:r>
            <a:endParaRPr lang="en-US" b="1" i="1" dirty="0">
              <a:solidFill>
                <a:srgbClr val="00B050"/>
              </a:solidFill>
            </a:endParaRPr>
          </a:p>
          <a:p>
            <a:r>
              <a:rPr lang="en-US" dirty="0" smtClean="0"/>
              <a:t>Expensive</a:t>
            </a:r>
            <a:endParaRPr lang="en-US" dirty="0"/>
          </a:p>
          <a:p>
            <a:r>
              <a:rPr lang="en-US" dirty="0"/>
              <a:t>Useful for soft tissue pathology: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tumor</a:t>
            </a:r>
            <a:r>
              <a:rPr lang="en-US" dirty="0"/>
              <a:t>, </a:t>
            </a:r>
            <a:r>
              <a:rPr lang="en-US" dirty="0" smtClean="0"/>
              <a:t>infection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2151676"/>
            <a:ext cx="4200482" cy="382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8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Image features:</a:t>
            </a:r>
          </a:p>
          <a:p>
            <a:r>
              <a:rPr lang="en-US" dirty="0"/>
              <a:t>Cross sectional </a:t>
            </a:r>
            <a:r>
              <a:rPr lang="en-US" dirty="0" smtClean="0"/>
              <a:t>images</a:t>
            </a:r>
            <a:endParaRPr lang="en-US" dirty="0"/>
          </a:p>
          <a:p>
            <a:r>
              <a:rPr lang="en-US" dirty="0"/>
              <a:t>Image contrast </a:t>
            </a:r>
            <a:r>
              <a:rPr lang="en-US" dirty="0" smtClean="0"/>
              <a:t>determined </a:t>
            </a:r>
            <a:r>
              <a:rPr lang="en-US" dirty="0"/>
              <a:t>by tissue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properties</a:t>
            </a:r>
            <a:endParaRPr lang="en-US" dirty="0"/>
          </a:p>
          <a:p>
            <a:r>
              <a:rPr lang="en-US" dirty="0"/>
              <a:t>Excellent for soft tissue </a:t>
            </a:r>
            <a:r>
              <a:rPr lang="en-US" dirty="0" smtClean="0"/>
              <a:t>evaluation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2819275"/>
            <a:ext cx="4124293" cy="312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2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medicine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Utilizes a gamma camera </a:t>
            </a:r>
            <a:r>
              <a:rPr lang="en-US" dirty="0" smtClean="0"/>
              <a:t>and</a:t>
            </a:r>
          </a:p>
          <a:p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/>
              <a:t>radioactive </a:t>
            </a:r>
            <a:r>
              <a:rPr lang="en-US" dirty="0" smtClean="0"/>
              <a:t>isotopes</a:t>
            </a:r>
            <a:endParaRPr lang="en-US" dirty="0"/>
          </a:p>
          <a:p>
            <a:r>
              <a:rPr lang="en-US" b="1" i="1" dirty="0">
                <a:solidFill>
                  <a:srgbClr val="C00000"/>
                </a:solidFill>
              </a:rPr>
              <a:t>Functional </a:t>
            </a:r>
            <a:r>
              <a:rPr lang="en-US" b="1" i="1" dirty="0" smtClean="0">
                <a:solidFill>
                  <a:srgbClr val="C00000"/>
                </a:solidFill>
              </a:rPr>
              <a:t>test</a:t>
            </a:r>
          </a:p>
          <a:p>
            <a:r>
              <a:rPr lang="en-US" dirty="0" smtClean="0"/>
              <a:t>Less expensive</a:t>
            </a:r>
            <a:endParaRPr lang="en-US" dirty="0"/>
          </a:p>
          <a:p>
            <a:r>
              <a:rPr lang="en-US" dirty="0"/>
              <a:t>Useful for: obstruction and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b="1" i="1" dirty="0" smtClean="0">
                <a:solidFill>
                  <a:schemeClr val="bg2">
                    <a:lumMod val="50000"/>
                  </a:schemeClr>
                </a:solidFill>
              </a:rPr>
              <a:t>split function</a:t>
            </a:r>
            <a:endParaRPr lang="en-US" b="1" i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520" y="2286000"/>
            <a:ext cx="4575105" cy="335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7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7961" y="2133600"/>
            <a:ext cx="3713797" cy="365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95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dirty="0" smtClean="0"/>
              <a:t>Objectives </a:t>
            </a:r>
            <a:endParaRPr lang="en-GB" dirty="0" smtClean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>
          <a:xfrm>
            <a:off x="822959" y="2057400"/>
            <a:ext cx="7543801" cy="402336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600" dirty="0" smtClean="0"/>
              <a:t>- Introduction about medical imaging</a:t>
            </a:r>
          </a:p>
          <a:p>
            <a:pPr marL="0" indent="0">
              <a:buNone/>
              <a:defRPr/>
            </a:pPr>
            <a:r>
              <a:rPr lang="en-US" sz="2600" dirty="0" smtClean="0"/>
              <a:t>- To </a:t>
            </a:r>
            <a:r>
              <a:rPr lang="en-US" sz="2600" dirty="0"/>
              <a:t>know the anatomic location and </a:t>
            </a:r>
            <a:r>
              <a:rPr lang="en-US" sz="2600" dirty="0" smtClean="0"/>
              <a:t>normal size </a:t>
            </a:r>
            <a:r>
              <a:rPr lang="en-US" sz="2600" dirty="0"/>
              <a:t>of </a:t>
            </a:r>
            <a:r>
              <a:rPr lang="en-US" sz="2600" dirty="0" smtClean="0"/>
              <a:t>structures </a:t>
            </a:r>
            <a:r>
              <a:rPr lang="en-US" sz="2600" dirty="0"/>
              <a:t>of the urinary tract</a:t>
            </a:r>
          </a:p>
          <a:p>
            <a:pPr marL="0" indent="0">
              <a:buNone/>
              <a:defRPr/>
            </a:pPr>
            <a:r>
              <a:rPr lang="en-US" sz="2600" dirty="0" smtClean="0"/>
              <a:t>- To </a:t>
            </a:r>
            <a:r>
              <a:rPr lang="en-US" sz="2600" dirty="0"/>
              <a:t>know the different types of modalities used in </a:t>
            </a:r>
            <a:r>
              <a:rPr lang="en-US" sz="2600" dirty="0" smtClean="0"/>
              <a:t> imaging the </a:t>
            </a:r>
            <a:r>
              <a:rPr lang="en-US" sz="2600" dirty="0"/>
              <a:t>urinary tract </a:t>
            </a:r>
            <a:endParaRPr lang="en-US" sz="2600" dirty="0" smtClean="0"/>
          </a:p>
          <a:p>
            <a:pPr marL="0" indent="0" eaLnBrk="1" hangingPunct="1">
              <a:buNone/>
              <a:defRPr/>
            </a:pPr>
            <a:r>
              <a:rPr lang="en-PH" sz="2600" dirty="0" smtClean="0"/>
              <a:t>- To identify the kidneys, ureters, urinary bladder and urethra on different imaging modalities </a:t>
            </a:r>
            <a:endParaRPr lang="en-GB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Image features:</a:t>
            </a:r>
          </a:p>
          <a:p>
            <a:r>
              <a:rPr lang="en-US" dirty="0" err="1"/>
              <a:t>Projectional</a:t>
            </a:r>
            <a:r>
              <a:rPr lang="en-US" dirty="0"/>
              <a:t> </a:t>
            </a:r>
            <a:r>
              <a:rPr lang="en-US" dirty="0" smtClean="0"/>
              <a:t>image</a:t>
            </a:r>
            <a:endParaRPr lang="en-US" dirty="0"/>
          </a:p>
          <a:p>
            <a:r>
              <a:rPr lang="en-US" dirty="0"/>
              <a:t>Image contrast by tissue uptake </a:t>
            </a:r>
            <a:endParaRPr lang="en-US" dirty="0" smtClean="0"/>
          </a:p>
          <a:p>
            <a:r>
              <a:rPr lang="en-US" dirty="0" smtClean="0"/>
              <a:t>  and metabolism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2062744"/>
            <a:ext cx="4420446" cy="358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6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59" y="2667000"/>
            <a:ext cx="7543800" cy="1450757"/>
          </a:xfrm>
        </p:spPr>
        <p:txBody>
          <a:bodyPr>
            <a:normAutofit/>
          </a:bodyPr>
          <a:lstStyle/>
          <a:p>
            <a:r>
              <a:rPr lang="en-US" sz="6600" b="1" i="1" dirty="0" smtClean="0"/>
              <a:t>Anatomy</a:t>
            </a:r>
            <a:endParaRPr lang="en-US" sz="6600" b="1" i="1" dirty="0"/>
          </a:p>
        </p:txBody>
      </p:sp>
    </p:spTree>
    <p:extLst>
      <p:ext uri="{BB962C8B-B14F-4D97-AF65-F5344CB8AC3E}">
        <p14:creationId xmlns:p14="http://schemas.microsoft.com/office/powerpoint/2010/main" val="17282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4000"/>
            <a:ext cx="7924800" cy="4022725"/>
          </a:xfrm>
        </p:spPr>
      </p:pic>
    </p:spTree>
    <p:extLst>
      <p:ext uri="{BB962C8B-B14F-4D97-AF65-F5344CB8AC3E}">
        <p14:creationId xmlns:p14="http://schemas.microsoft.com/office/powerpoint/2010/main" val="334301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know the abnormal in radiology</a:t>
            </a:r>
          </a:p>
          <a:p>
            <a:endParaRPr lang="en-US" dirty="0"/>
          </a:p>
          <a:p>
            <a:r>
              <a:rPr lang="en-US" dirty="0" smtClean="0"/>
              <a:t>You should know the normal in radiology</a:t>
            </a:r>
          </a:p>
          <a:p>
            <a:endParaRPr lang="en-US" dirty="0"/>
          </a:p>
          <a:p>
            <a:r>
              <a:rPr lang="en-US" dirty="0" smtClean="0"/>
              <a:t>You should know anatomy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2438400" y="2209800"/>
            <a:ext cx="3810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2438400" y="3200400"/>
            <a:ext cx="3810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9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1981200"/>
            <a:ext cx="4877636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018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Kidneys </a:t>
            </a:r>
            <a:endParaRPr lang="en-GB" smtClean="0"/>
          </a:p>
        </p:txBody>
      </p:sp>
      <p:sp>
        <p:nvSpPr>
          <p:cNvPr id="1157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PH" sz="2600" dirty="0" smtClean="0"/>
          </a:p>
          <a:p>
            <a:pPr>
              <a:defRPr/>
            </a:pPr>
            <a:r>
              <a:rPr lang="en-PH" sz="2600" dirty="0" smtClean="0"/>
              <a:t>Bean </a:t>
            </a:r>
            <a:r>
              <a:rPr lang="en-PH" sz="2600" dirty="0"/>
              <a:t>shaped structure</a:t>
            </a:r>
          </a:p>
          <a:p>
            <a:pPr marL="0" indent="0" eaLnBrk="1" hangingPunct="1">
              <a:buNone/>
              <a:defRPr/>
            </a:pPr>
            <a:r>
              <a:rPr lang="en-PH" sz="2600" dirty="0"/>
              <a:t> </a:t>
            </a:r>
            <a:r>
              <a:rPr lang="en-PH" sz="2600" dirty="0" smtClean="0"/>
              <a:t>On either side of the lower thoracic and upper lumbar    </a:t>
            </a:r>
          </a:p>
          <a:p>
            <a:pPr marL="0" indent="0" eaLnBrk="1" hangingPunct="1">
              <a:buNone/>
              <a:defRPr/>
            </a:pPr>
            <a:r>
              <a:rPr lang="en-PH" sz="2600" dirty="0"/>
              <a:t> </a:t>
            </a:r>
            <a:r>
              <a:rPr lang="en-PH" sz="2600" dirty="0" smtClean="0"/>
              <a:t>  spine</a:t>
            </a:r>
          </a:p>
          <a:p>
            <a:pPr eaLnBrk="1" hangingPunct="1">
              <a:defRPr/>
            </a:pPr>
            <a:r>
              <a:rPr lang="en-PH" sz="2600" dirty="0" smtClean="0"/>
              <a:t>Usual location – between (T11-L3)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idney anatom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1371600"/>
            <a:ext cx="5638800" cy="4511675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304800"/>
            <a:ext cx="3695013" cy="52582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24703" y="5715000"/>
            <a:ext cx="4674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Useful when we suspect renal stone</a:t>
            </a:r>
          </a:p>
        </p:txBody>
      </p:sp>
    </p:spTree>
    <p:extLst>
      <p:ext uri="{BB962C8B-B14F-4D97-AF65-F5344CB8AC3E}">
        <p14:creationId xmlns:p14="http://schemas.microsoft.com/office/powerpoint/2010/main" val="335591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02024"/>
            <a:ext cx="4986960" cy="54076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32357" y="1447800"/>
            <a:ext cx="3200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Kidneys are retroperitoneal organs and may be obscured by bowel loops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Kidneys </a:t>
            </a:r>
            <a:endParaRPr lang="en-GB" smtClean="0"/>
          </a:p>
        </p:txBody>
      </p:sp>
      <p:sp>
        <p:nvSpPr>
          <p:cNvPr id="1167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PH" sz="2600" dirty="0" smtClean="0"/>
          </a:p>
          <a:p>
            <a:pPr>
              <a:defRPr/>
            </a:pPr>
            <a:r>
              <a:rPr lang="en-PH" sz="2600" dirty="0" smtClean="0"/>
              <a:t>Right kidney is 2 cm lower than the left kidney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Long axis of the kidneys is directed downward and outward, parallel to the lateral border of the </a:t>
            </a:r>
            <a:r>
              <a:rPr lang="en-PH" sz="2600" dirty="0" err="1" smtClean="0"/>
              <a:t>psoas</a:t>
            </a:r>
            <a:r>
              <a:rPr lang="en-PH" sz="2600" dirty="0" smtClean="0"/>
              <a:t> muscles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Lower pole is 2-3 cm anterior to the upper pole 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0"/>
            <a:ext cx="4448796" cy="2905530"/>
          </a:xfrm>
        </p:spPr>
      </p:pic>
    </p:spTree>
    <p:extLst>
      <p:ext uri="{BB962C8B-B14F-4D97-AF65-F5344CB8AC3E}">
        <p14:creationId xmlns:p14="http://schemas.microsoft.com/office/powerpoint/2010/main" val="32285524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SCN0054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381000"/>
            <a:ext cx="4082912" cy="5896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533400"/>
            <a:ext cx="4800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752600" y="5334000"/>
            <a:ext cx="5715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 dirty="0"/>
              <a:t>MRI showing Left Kidney is higher than Right Kidney 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157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image15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057400"/>
            <a:ext cx="419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257800" y="533400"/>
            <a:ext cx="33528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PH" sz="2800" dirty="0"/>
              <a:t>CT Scan showing left kidney higher than right</a:t>
            </a:r>
            <a:r>
              <a:rPr lang="en-PH" dirty="0"/>
              <a:t>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image1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447800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Line 4"/>
          <p:cNvSpPr>
            <a:spLocks noChangeShapeType="1"/>
          </p:cNvSpPr>
          <p:nvPr/>
        </p:nvSpPr>
        <p:spPr bwMode="auto">
          <a:xfrm flipH="1">
            <a:off x="1524000" y="3200400"/>
            <a:ext cx="6096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Line 5"/>
          <p:cNvSpPr>
            <a:spLocks noChangeShapeType="1"/>
          </p:cNvSpPr>
          <p:nvPr/>
        </p:nvSpPr>
        <p:spPr bwMode="auto">
          <a:xfrm>
            <a:off x="2971800" y="3048000"/>
            <a:ext cx="914400" cy="152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06" name="Text Box 6"/>
          <p:cNvSpPr txBox="1">
            <a:spLocks noChangeArrowheads="1"/>
          </p:cNvSpPr>
          <p:nvPr/>
        </p:nvSpPr>
        <p:spPr bwMode="auto">
          <a:xfrm>
            <a:off x="5029200" y="2819400"/>
            <a:ext cx="3962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PH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Long axis of the kidneys is directed downward and outward, parallel to the lateral border of the psoas muscles</a:t>
            </a:r>
            <a:endParaRPr lang="en-GB" sz="2400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Kidneys</a:t>
            </a:r>
            <a:endParaRPr lang="en-GB" smtClean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PH" sz="2600" dirty="0" smtClean="0"/>
          </a:p>
          <a:p>
            <a:pPr eaLnBrk="1" hangingPunct="1">
              <a:defRPr/>
            </a:pPr>
            <a:r>
              <a:rPr lang="en-PH" sz="2600" dirty="0" smtClean="0"/>
              <a:t>Normal size : in adults </a:t>
            </a:r>
            <a:r>
              <a:rPr lang="en-PH" sz="2600" dirty="0"/>
              <a:t>9</a:t>
            </a:r>
            <a:r>
              <a:rPr lang="en-PH" sz="2600" dirty="0" smtClean="0"/>
              <a:t>-12 cm </a:t>
            </a:r>
          </a:p>
          <a:p>
            <a:pPr eaLnBrk="1" hangingPunct="1">
              <a:defRPr/>
            </a:pPr>
            <a:endParaRPr lang="en-PH" sz="2600" dirty="0"/>
          </a:p>
          <a:p>
            <a:pPr eaLnBrk="1" hangingPunct="1">
              <a:defRPr/>
            </a:pPr>
            <a:r>
              <a:rPr lang="en-PH" sz="2600" dirty="0" smtClean="0">
                <a:solidFill>
                  <a:srgbClr val="C00000"/>
                </a:solidFill>
              </a:rPr>
              <a:t>Why is it important to know the normal size?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1905000"/>
            <a:ext cx="5971595" cy="3342389"/>
          </a:xfrm>
        </p:spPr>
      </p:pic>
      <p:sp>
        <p:nvSpPr>
          <p:cNvPr id="5" name="TextBox 4"/>
          <p:cNvSpPr txBox="1"/>
          <p:nvPr/>
        </p:nvSpPr>
        <p:spPr>
          <a:xfrm>
            <a:off x="6629400" y="1905000"/>
            <a:ext cx="827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Baskerville Old Face" panose="02020602080505020303" pitchFamily="18" charset="0"/>
              </a:rPr>
              <a:t>(GN)</a:t>
            </a:r>
            <a:endParaRPr lang="en-US" sz="2400" dirty="0">
              <a:latin typeface="Baskerville Old Face" panose="020206020805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94860" y="3886200"/>
            <a:ext cx="1798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Baskerville Old Face" panose="02020602080505020303" pitchFamily="18" charset="0"/>
              </a:rPr>
              <a:t>iv. Acute GN</a:t>
            </a:r>
            <a:endParaRPr lang="en-US" sz="24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6718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us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685800"/>
            <a:ext cx="51435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981200" y="5334000"/>
            <a:ext cx="5638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 dirty="0"/>
              <a:t>Ultrasound is the best method to measure the size of the Kidney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641620"/>
            <a:ext cx="7543800" cy="145075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PH" sz="4000" dirty="0" smtClean="0"/>
              <a:t>Kidneys </a:t>
            </a:r>
            <a:br>
              <a:rPr lang="en-PH" sz="4000" dirty="0" smtClean="0"/>
            </a:br>
            <a:endParaRPr lang="en-GB" sz="4000" dirty="0" smtClean="0"/>
          </a:p>
        </p:txBody>
      </p:sp>
      <p:sp>
        <p:nvSpPr>
          <p:cNvPr id="119811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2092377"/>
            <a:ext cx="8229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Kidneys are visualized on the X-Ray due to presence of </a:t>
            </a:r>
            <a:r>
              <a:rPr lang="en-PH" sz="2600" dirty="0" err="1" smtClean="0"/>
              <a:t>perirenal</a:t>
            </a:r>
            <a:r>
              <a:rPr lang="en-PH" sz="2600" dirty="0" smtClean="0"/>
              <a:t> fat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They are contained within the renal capsule and surrounded by </a:t>
            </a:r>
            <a:r>
              <a:rPr lang="en-PH" sz="2600" dirty="0" err="1" smtClean="0"/>
              <a:t>perirenal</a:t>
            </a:r>
            <a:r>
              <a:rPr lang="en-PH" sz="2600" dirty="0" smtClean="0"/>
              <a:t> fat and enclosed within the </a:t>
            </a:r>
            <a:r>
              <a:rPr lang="en-PH" sz="2600" dirty="0" err="1" smtClean="0"/>
              <a:t>Gerota’s</a:t>
            </a:r>
            <a:r>
              <a:rPr lang="en-PH" sz="2600" dirty="0" smtClean="0"/>
              <a:t> fascia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err="1" smtClean="0"/>
              <a:t>Perirenal</a:t>
            </a:r>
            <a:r>
              <a:rPr lang="en-PH" sz="2600" dirty="0" smtClean="0"/>
              <a:t> hemorrhage, pus and urine are contained within the fascia and detected on CT and 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137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533401"/>
            <a:ext cx="6477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166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3048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847938" y="5867400"/>
            <a:ext cx="3448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MRI: Fat is bright in T2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2971800"/>
            <a:ext cx="7543801" cy="685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Basic understanding of the image and its reflection is important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923370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mage9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533400"/>
            <a:ext cx="66294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057400" y="5943600"/>
            <a:ext cx="434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1447800" y="5638800"/>
            <a:ext cx="43862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PH" sz="2800"/>
              <a:t>Ultrasound of Right Kidney</a:t>
            </a:r>
            <a:endParaRPr lang="en-GB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smtClean="0"/>
              <a:t>ULTRASOUND OF KIDNEYS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b="1" smtClean="0"/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smtClean="0"/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smtClean="0"/>
              <a:t> </a:t>
            </a:r>
          </a:p>
        </p:txBody>
      </p:sp>
      <p:pic>
        <p:nvPicPr>
          <p:cNvPr id="28676" name="Picture 4" descr="usnlkid"/>
          <p:cNvPicPr>
            <a:picLocks noChangeAspect="1" noChangeArrowheads="1"/>
          </p:cNvPicPr>
          <p:nvPr/>
        </p:nvPicPr>
        <p:blipFill>
          <a:blip r:embed="rId2" cstate="print">
            <a:lum bright="-12000" contrast="6000"/>
          </a:blip>
          <a:srcRect/>
          <a:stretch>
            <a:fillRect/>
          </a:stretch>
        </p:blipFill>
        <p:spPr bwMode="auto">
          <a:xfrm>
            <a:off x="529587" y="1845734"/>
            <a:ext cx="4109135" cy="2724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1306877" y="4697662"/>
            <a:ext cx="2895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Times New Roman" pitchFamily="18" charset="0"/>
              </a:rPr>
              <a:t>NORMAL STUDY 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5432181" y="5684428"/>
            <a:ext cx="32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Times New Roman" pitchFamily="18" charset="0"/>
              </a:rPr>
              <a:t>DILATED RENAL PELVIS </a:t>
            </a:r>
          </a:p>
        </p:txBody>
      </p:sp>
      <p:pic>
        <p:nvPicPr>
          <p:cNvPr id="28679" name="Picture 7" descr="ushydro3WLabe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4020" y="2971800"/>
            <a:ext cx="4135708" cy="265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CT Scan of the Kidneys</a:t>
            </a:r>
            <a:endParaRPr lang="en-GB" smtClean="0"/>
          </a:p>
        </p:txBody>
      </p:sp>
      <p:pic>
        <p:nvPicPr>
          <p:cNvPr id="30723" name="Picture 4" descr="Abdomen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057400"/>
            <a:ext cx="41910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5" descr="Abdomen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743200"/>
            <a:ext cx="4052284" cy="343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66700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PH" sz="5400" b="1" i="1" dirty="0" smtClean="0"/>
              <a:t>Renal Vasculature</a:t>
            </a:r>
            <a:endParaRPr lang="en-GB" sz="5400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dirty="0" smtClean="0"/>
              <a:t>Renal Vasculature </a:t>
            </a:r>
            <a:endParaRPr lang="en-GB" dirty="0" smtClean="0"/>
          </a:p>
        </p:txBody>
      </p:sp>
      <p:sp>
        <p:nvSpPr>
          <p:cNvPr id="2488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2600" dirty="0" smtClean="0"/>
              <a:t>Renal arteries branch from the abdominal aorta laterally </a:t>
            </a:r>
            <a:r>
              <a:rPr lang="en-GB" sz="2600" i="1" dirty="0" smtClean="0">
                <a:solidFill>
                  <a:srgbClr val="C00000"/>
                </a:solidFill>
              </a:rPr>
              <a:t>between L1 and L2</a:t>
            </a:r>
            <a:r>
              <a:rPr lang="en-GB" sz="2600" dirty="0" smtClean="0"/>
              <a:t>,  </a:t>
            </a:r>
            <a:r>
              <a:rPr lang="en-GB" sz="2600" b="1" u="sng" dirty="0" smtClean="0"/>
              <a:t>below the origin of the superior mesenteric artery</a:t>
            </a:r>
          </a:p>
          <a:p>
            <a:pPr eaLnBrk="1" hangingPunct="1">
              <a:defRPr/>
            </a:pPr>
            <a:r>
              <a:rPr lang="en-GB" sz="2600" dirty="0" smtClean="0"/>
              <a:t>The right renal artery passes posterior to the IVC </a:t>
            </a:r>
          </a:p>
          <a:p>
            <a:pPr eaLnBrk="1" hangingPunct="1">
              <a:defRPr/>
            </a:pPr>
            <a:r>
              <a:rPr lang="en-GB" sz="2600" dirty="0" smtClean="0"/>
              <a:t>There may be more than one renal artery (on one or both sides) in 20-30% cases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Renal Vasculature</a:t>
            </a:r>
            <a:endParaRPr lang="en-GB" smtClean="0"/>
          </a:p>
        </p:txBody>
      </p:sp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822960" y="1828800"/>
            <a:ext cx="8229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2400" dirty="0" smtClean="0"/>
              <a:t>Renal veins drain into inferior vena cava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dirty="0" smtClean="0"/>
              <a:t>Renal veins lie </a:t>
            </a:r>
            <a:r>
              <a:rPr lang="en-GB" sz="2400" i="1" dirty="0" smtClean="0">
                <a:solidFill>
                  <a:schemeClr val="bg2">
                    <a:lumMod val="50000"/>
                  </a:schemeClr>
                </a:solidFill>
              </a:rPr>
              <a:t>anterior</a:t>
            </a:r>
            <a:r>
              <a:rPr lang="en-GB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400" dirty="0" smtClean="0"/>
              <a:t>to the arteries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dirty="0" smtClean="0"/>
              <a:t>Left renal vein is longer and passes anterior to the aorta before draining into the inferior vena cava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dirty="0" smtClean="0"/>
              <a:t>The left </a:t>
            </a:r>
            <a:r>
              <a:rPr lang="en-GB" sz="2400" dirty="0" err="1" smtClean="0"/>
              <a:t>gonadal</a:t>
            </a:r>
            <a:r>
              <a:rPr lang="en-GB" sz="2400" dirty="0" smtClean="0"/>
              <a:t> vein will drain into to left renal vein while the right </a:t>
            </a:r>
            <a:r>
              <a:rPr lang="en-GB" sz="2400" dirty="0" err="1" smtClean="0"/>
              <a:t>gonadal</a:t>
            </a:r>
            <a:r>
              <a:rPr lang="en-GB" sz="2400" dirty="0" smtClean="0"/>
              <a:t> vein drains directly into the inferior vena cava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804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/>
              <a:t>RENAL ANGIOGRAPHY</a:t>
            </a: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19288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0" y="4265613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Times New Roman" pitchFamily="18" charset="0"/>
              </a:rPr>
              <a:t> </a:t>
            </a:r>
          </a:p>
        </p:txBody>
      </p:sp>
      <p:pic>
        <p:nvPicPr>
          <p:cNvPr id="38917" name="Picture 5" descr="angsng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790050"/>
            <a:ext cx="2634239" cy="229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0" y="2165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0" y="4029075"/>
            <a:ext cx="9144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400" b="1">
              <a:latin typeface="Times New Roman" pitchFamily="18" charset="0"/>
            </a:endParaRPr>
          </a:p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pic>
        <p:nvPicPr>
          <p:cNvPr id="38920" name="Picture 8" descr="3dcts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5956" y="1796399"/>
            <a:ext cx="307200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0" y="2103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0" y="4089400"/>
            <a:ext cx="9144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400" b="1">
              <a:latin typeface="Times New Roman" pitchFamily="18" charset="0"/>
            </a:endParaRPr>
          </a:p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pic>
        <p:nvPicPr>
          <p:cNvPr id="38923" name="Picture 11" descr="angct2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4149724"/>
            <a:ext cx="4909056" cy="2160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6601717" y="1790050"/>
            <a:ext cx="2590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</a:rPr>
              <a:t>NORMAL SUPPLY OF BOTH KIDNEYS BY SINGLE RENAL ARTERY </a:t>
            </a:r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5734809" y="4149724"/>
            <a:ext cx="2057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</a:rPr>
              <a:t>LEFT KIDNEY SUPPLIED BY TWO RENAL ARTERIES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mage64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609600"/>
            <a:ext cx="5143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510934" y="5867400"/>
            <a:ext cx="2084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Coronal CT reformat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image35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143000"/>
            <a:ext cx="499110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Line 3"/>
          <p:cNvSpPr>
            <a:spLocks noChangeShapeType="1"/>
          </p:cNvSpPr>
          <p:nvPr/>
        </p:nvSpPr>
        <p:spPr bwMode="auto">
          <a:xfrm>
            <a:off x="1905000" y="1905000"/>
            <a:ext cx="25146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181100" y="1524000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PH" sz="2800" dirty="0" smtClean="0"/>
              <a:t>IVC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image3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3048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676400" y="5257800"/>
            <a:ext cx="6019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400" dirty="0"/>
              <a:t>Left Renal Vein Passes Anterior to the Abdominal Aorta 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33400"/>
            <a:ext cx="7543800" cy="14507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</a:t>
            </a:r>
            <a:r>
              <a:rPr lang="en-US" dirty="0"/>
              <a:t>is </a:t>
            </a:r>
            <a:r>
              <a:rPr lang="en-US" dirty="0" smtClean="0"/>
              <a:t>medical imaging?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543" y="2209800"/>
            <a:ext cx="6803458" cy="2971800"/>
          </a:xfrm>
        </p:spPr>
        <p:txBody>
          <a:bodyPr/>
          <a:lstStyle/>
          <a:p>
            <a:r>
              <a:rPr lang="en-US" sz="2400" dirty="0" smtClean="0"/>
              <a:t>A </a:t>
            </a:r>
            <a:r>
              <a:rPr lang="en-US" sz="2400" dirty="0"/>
              <a:t>medical specialty that employs the use of imaging to both </a:t>
            </a:r>
            <a:r>
              <a:rPr lang="en-US" sz="2400" b="1" i="1" dirty="0"/>
              <a:t>diagnose</a:t>
            </a:r>
            <a:r>
              <a:rPr lang="en-US" sz="2400" dirty="0"/>
              <a:t> and </a:t>
            </a:r>
            <a:r>
              <a:rPr lang="en-US" sz="2400" b="1" i="1" dirty="0"/>
              <a:t>treat</a:t>
            </a:r>
            <a:r>
              <a:rPr lang="en-US" sz="2400" dirty="0"/>
              <a:t> </a:t>
            </a:r>
            <a:r>
              <a:rPr lang="en-US" sz="2400" dirty="0" smtClean="0"/>
              <a:t>diseases </a:t>
            </a:r>
            <a:r>
              <a:rPr lang="en-US" sz="2400" dirty="0"/>
              <a:t>within the human </a:t>
            </a:r>
            <a:r>
              <a:rPr lang="en-US" sz="2400" dirty="0" smtClean="0"/>
              <a:t>body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3047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Us2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09600"/>
            <a:ext cx="5791200" cy="541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6858000" y="2362200"/>
            <a:ext cx="20574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PH" sz="2800"/>
              <a:t>Renal Veins Lie Anterior to the Arteries </a:t>
            </a:r>
            <a:endParaRPr lang="en-GB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mage112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066800"/>
            <a:ext cx="5791200" cy="495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2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266700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PH" sz="5400" b="1" i="1" dirty="0" smtClean="0"/>
              <a:t>Relationships of the Kidneys</a:t>
            </a:r>
            <a:endParaRPr lang="en-GB" sz="5400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image14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762000"/>
            <a:ext cx="5105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6629400" y="2895600"/>
            <a:ext cx="21336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PH" sz="2800"/>
              <a:t>Adrenal Glands are superior to the Kidneys </a:t>
            </a:r>
            <a:endParaRPr lang="en-GB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image137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762000"/>
            <a:ext cx="56769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image157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762000"/>
            <a:ext cx="533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Renal Structure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737361"/>
            <a:ext cx="8229600" cy="4648200"/>
          </a:xfrm>
        </p:spPr>
        <p:txBody>
          <a:bodyPr/>
          <a:lstStyle/>
          <a:p>
            <a:pPr marL="457200" lvl="1" indent="0" eaLnBrk="1" hangingPunct="1">
              <a:lnSpc>
                <a:spcPct val="90000"/>
              </a:lnSpc>
              <a:buNone/>
              <a:defRPr/>
            </a:pPr>
            <a:endParaRPr lang="en-GB" dirty="0" smtClean="0"/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r>
              <a:rPr lang="en-GB" sz="2400" b="1" dirty="0" smtClean="0"/>
              <a:t>Cortex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GB" sz="2400" dirty="0" smtClean="0"/>
              <a:t>Renal cortex consists of glomeruli and renal tubules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GB" sz="2400" dirty="0" smtClean="0"/>
              <a:t>Normal thickness is 2.5 cm </a:t>
            </a:r>
          </a:p>
          <a:p>
            <a:pPr marL="914400" lvl="2" indent="0" eaLnBrk="1" hangingPunct="1">
              <a:lnSpc>
                <a:spcPct val="90000"/>
              </a:lnSpc>
              <a:buNone/>
              <a:defRPr/>
            </a:pPr>
            <a:endParaRPr lang="en-GB" sz="2400" dirty="0" smtClean="0"/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r>
              <a:rPr lang="en-GB" sz="2400" b="1" dirty="0" smtClean="0"/>
              <a:t>Medulla 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GB" sz="2400" dirty="0" smtClean="0"/>
              <a:t>Consists of multiple renal pyramids  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image159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914400"/>
            <a:ext cx="514350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image96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609600"/>
            <a:ext cx="6248400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1676400" y="5791200"/>
            <a:ext cx="5791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 dirty="0"/>
              <a:t>Ultrasound of Right Kidney 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image171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609600"/>
            <a:ext cx="57912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2133600" y="5638800"/>
            <a:ext cx="434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/>
              <a:t>MRI of Kidneys </a:t>
            </a:r>
            <a:endParaRPr lang="en-GB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dirty="0" smtClean="0"/>
              <a:t>Urinary System  </a:t>
            </a:r>
            <a:endParaRPr lang="en-GB" dirty="0" smtClean="0"/>
          </a:p>
        </p:txBody>
      </p:sp>
      <p:sp>
        <p:nvSpPr>
          <p:cNvPr id="1239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GB" sz="2800" dirty="0" smtClean="0"/>
              <a:t>Kidneys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GB" sz="2800" dirty="0" smtClean="0"/>
              <a:t>Ureters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GB" sz="2800" dirty="0" smtClean="0"/>
              <a:t>Urinary bladder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GB" sz="2800" dirty="0" smtClean="0"/>
              <a:t>Urethra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dirty="0"/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8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5086350" y="1981200"/>
            <a:ext cx="4038600" cy="34671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2000" dirty="0" smtClean="0"/>
              <a:t>Contrast enhanced CT scan through the kidneys in </a:t>
            </a:r>
            <a:r>
              <a:rPr lang="en-GB" sz="2000" b="1" i="1" dirty="0" err="1" smtClean="0">
                <a:solidFill>
                  <a:schemeClr val="bg2">
                    <a:lumMod val="50000"/>
                  </a:schemeClr>
                </a:solidFill>
              </a:rPr>
              <a:t>nephrogram</a:t>
            </a:r>
            <a:r>
              <a:rPr lang="en-GB" sz="2000" b="1" i="1" dirty="0" smtClean="0">
                <a:solidFill>
                  <a:schemeClr val="bg2">
                    <a:lumMod val="50000"/>
                  </a:schemeClr>
                </a:solidFill>
              </a:rPr>
              <a:t> phase</a:t>
            </a:r>
            <a:r>
              <a:rPr lang="en-GB" sz="2000" b="1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GB" sz="2000" dirty="0" smtClean="0"/>
              <a:t>(showing </a:t>
            </a:r>
            <a:r>
              <a:rPr lang="en-GB" sz="2000" dirty="0" err="1" smtClean="0"/>
              <a:t>corticomedullary</a:t>
            </a:r>
            <a:r>
              <a:rPr lang="en-GB" sz="2000" dirty="0" smtClean="0"/>
              <a:t> differentiation) 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GB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GB" sz="2000" dirty="0" smtClean="0"/>
              <a:t>This is approximately 100 seconds following contrast administration and would show renal lesions well</a:t>
            </a:r>
            <a:r>
              <a:rPr lang="en-GB" sz="2400" dirty="0" smtClean="0"/>
              <a:t/>
            </a:r>
            <a:br>
              <a:rPr lang="en-GB" sz="2400" dirty="0" smtClean="0"/>
            </a:br>
            <a:endParaRPr lang="en-GB" sz="2400" dirty="0" smtClean="0"/>
          </a:p>
        </p:txBody>
      </p:sp>
      <p:pic>
        <p:nvPicPr>
          <p:cNvPr id="56323" name="Picture 5" descr="nlkidneyrenalveinct"/>
          <p:cNvPicPr>
            <a:picLocks noChangeAspect="1" noChangeArrowheads="1"/>
          </p:cNvPicPr>
          <p:nvPr/>
        </p:nvPicPr>
        <p:blipFill>
          <a:blip r:embed="rId2" cstate="print">
            <a:lum bright="-18000" contrast="6000"/>
          </a:blip>
          <a:srcRect/>
          <a:stretch>
            <a:fillRect/>
          </a:stretch>
        </p:blipFill>
        <p:spPr bwMode="auto">
          <a:xfrm>
            <a:off x="533400" y="1866900"/>
            <a:ext cx="4419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5029200" y="1752600"/>
            <a:ext cx="3810000" cy="3429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en-GB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GB" dirty="0" smtClean="0"/>
              <a:t>Contrast enhanced CT scan through the kidneys in </a:t>
            </a:r>
            <a:r>
              <a:rPr lang="en-GB" b="1" i="1" dirty="0" err="1" smtClean="0">
                <a:solidFill>
                  <a:schemeClr val="bg2">
                    <a:lumMod val="50000"/>
                  </a:schemeClr>
                </a:solidFill>
              </a:rPr>
              <a:t>pyelogram</a:t>
            </a:r>
            <a:r>
              <a:rPr lang="en-GB" b="1" i="1" dirty="0" smtClean="0">
                <a:solidFill>
                  <a:schemeClr val="bg2">
                    <a:lumMod val="50000"/>
                  </a:schemeClr>
                </a:solidFill>
              </a:rPr>
              <a:t> phase </a:t>
            </a:r>
            <a:r>
              <a:rPr lang="en-GB" dirty="0" smtClean="0"/>
              <a:t>(showing excretion of contrast into the collecting system) 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GB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GB" dirty="0" smtClean="0"/>
              <a:t>This is approximately 8 minutes following contrast administration and would show </a:t>
            </a:r>
            <a:r>
              <a:rPr lang="en-GB" i="1" dirty="0" err="1" smtClean="0">
                <a:solidFill>
                  <a:srgbClr val="FF0000"/>
                </a:solidFill>
              </a:rPr>
              <a:t>urothelial</a:t>
            </a:r>
            <a:r>
              <a:rPr lang="en-GB" i="1" dirty="0" smtClean="0">
                <a:solidFill>
                  <a:srgbClr val="FF0000"/>
                </a:solidFill>
              </a:rPr>
              <a:t> lesions </a:t>
            </a:r>
            <a:r>
              <a:rPr lang="en-GB" dirty="0" smtClean="0"/>
              <a:t>well</a:t>
            </a:r>
            <a:r>
              <a:rPr lang="en-GB" dirty="0" smtClean="0">
                <a:solidFill>
                  <a:srgbClr val="FF0000"/>
                </a:solidFill>
              </a:rPr>
              <a:t>, such as </a:t>
            </a:r>
            <a:r>
              <a:rPr lang="en-GB" b="1" i="1" dirty="0" smtClean="0">
                <a:solidFill>
                  <a:srgbClr val="FF0000"/>
                </a:solidFill>
              </a:rPr>
              <a:t>transitional cell carcinoma</a:t>
            </a:r>
            <a:r>
              <a:rPr lang="en-GB" dirty="0" smtClean="0">
                <a:solidFill>
                  <a:srgbClr val="FF0000"/>
                </a:solidFill>
              </a:rPr>
              <a:t>, stones, blood clots</a:t>
            </a:r>
          </a:p>
        </p:txBody>
      </p:sp>
      <p:pic>
        <p:nvPicPr>
          <p:cNvPr id="57347" name="Picture 3" descr="nlkidneyc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828800"/>
            <a:ext cx="4557059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4419600" y="1828800"/>
            <a:ext cx="4038600" cy="4495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GB" sz="2000" dirty="0" smtClean="0"/>
              <a:t>3D reconstructed image from CT scan of the abdomen and pelvis known as </a:t>
            </a:r>
            <a:r>
              <a:rPr lang="en-GB" sz="2000" b="1" dirty="0" smtClean="0">
                <a:solidFill>
                  <a:srgbClr val="C00000"/>
                </a:solidFill>
              </a:rPr>
              <a:t>CT urography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GB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GB" sz="2000" b="1" i="1" dirty="0" smtClean="0"/>
              <a:t>Nowadays, this exam is quickly replacing the conventional IVU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GB" sz="2000" b="1" i="1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GB" sz="18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GB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GB" sz="1600" i="1" dirty="0" smtClean="0"/>
              <a:t>3D reconstruction is performed through the right kidney (K) and follows the normal ureter (arrows) all the way to the ureter's insertion into the bladder </a:t>
            </a:r>
          </a:p>
        </p:txBody>
      </p:sp>
      <p:pic>
        <p:nvPicPr>
          <p:cNvPr id="58371" name="Picture 3" descr="nlkidney3dct"/>
          <p:cNvPicPr>
            <a:picLocks noChangeAspect="1" noChangeArrowheads="1"/>
          </p:cNvPicPr>
          <p:nvPr/>
        </p:nvPicPr>
        <p:blipFill>
          <a:blip r:embed="rId2" cstate="print">
            <a:lum bright="24000" contrast="6000"/>
          </a:blip>
          <a:srcRect/>
          <a:stretch>
            <a:fillRect/>
          </a:stretch>
        </p:blipFill>
        <p:spPr bwMode="auto">
          <a:xfrm>
            <a:off x="914400" y="1828800"/>
            <a:ext cx="3352800" cy="4265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Renal Collecting System </a:t>
            </a:r>
            <a:endParaRPr lang="en-GB" smtClean="0"/>
          </a:p>
        </p:txBody>
      </p:sp>
      <p:sp>
        <p:nvSpPr>
          <p:cNvPr id="187395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981200"/>
            <a:ext cx="8229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 smtClean="0">
                <a:solidFill>
                  <a:schemeClr val="tx2"/>
                </a:solidFill>
              </a:rPr>
              <a:t>Calyces </a:t>
            </a:r>
          </a:p>
          <a:p>
            <a:pPr lvl="1" eaLnBrk="1" hangingPunct="1">
              <a:defRPr/>
            </a:pPr>
            <a:r>
              <a:rPr lang="en-GB" sz="2000" dirty="0" smtClean="0"/>
              <a:t>Medulla sits in the fornix of the minor calyx </a:t>
            </a:r>
          </a:p>
          <a:p>
            <a:pPr lvl="1" eaLnBrk="1" hangingPunct="1">
              <a:defRPr/>
            </a:pPr>
            <a:r>
              <a:rPr lang="en-GB" sz="2000" dirty="0" smtClean="0"/>
              <a:t>Papillae drain into minor calyces </a:t>
            </a:r>
          </a:p>
          <a:p>
            <a:pPr lvl="1" eaLnBrk="1" hangingPunct="1">
              <a:defRPr/>
            </a:pPr>
            <a:r>
              <a:rPr lang="en-GB" sz="2000" dirty="0" smtClean="0"/>
              <a:t>Minor calyces coalesce to form 3 or 4 major calyces </a:t>
            </a:r>
          </a:p>
          <a:p>
            <a:pPr lvl="1" eaLnBrk="1" hangingPunct="1">
              <a:defRPr/>
            </a:pPr>
            <a:r>
              <a:rPr lang="en-GB" sz="2000" dirty="0" smtClean="0"/>
              <a:t>Major calyces combine to form the pelvis </a:t>
            </a:r>
          </a:p>
          <a:p>
            <a:pPr eaLnBrk="1" hangingPunct="1"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Renal Collecting System</a:t>
            </a:r>
            <a:endParaRPr lang="en-GB" smtClean="0"/>
          </a:p>
        </p:txBody>
      </p:sp>
      <p:sp>
        <p:nvSpPr>
          <p:cNvPr id="18841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981200"/>
            <a:ext cx="7543801" cy="402336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>
                <a:solidFill>
                  <a:schemeClr val="tx2"/>
                </a:solidFill>
              </a:rPr>
              <a:t>Pelvis </a:t>
            </a:r>
          </a:p>
          <a:p>
            <a:pPr lvl="1" eaLnBrk="1" hangingPunct="1">
              <a:defRPr/>
            </a:pPr>
            <a:r>
              <a:rPr lang="en-GB" dirty="0" smtClean="0"/>
              <a:t>broad dilated part of the urine collecting system, located in the hilum </a:t>
            </a:r>
          </a:p>
          <a:p>
            <a:pPr lvl="1" eaLnBrk="1" hangingPunct="1">
              <a:defRPr/>
            </a:pPr>
            <a:r>
              <a:rPr lang="en-GB" dirty="0" smtClean="0"/>
              <a:t>renal pelvis drains into the ureter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322" y="838200"/>
            <a:ext cx="6545004" cy="4981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SCN0054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52400"/>
            <a:ext cx="474345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image167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28600"/>
            <a:ext cx="6096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IVP_norm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76200"/>
            <a:ext cx="5068888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00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251460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PH" sz="6000" b="1" i="1" dirty="0" smtClean="0"/>
              <a:t>Ureters</a:t>
            </a:r>
            <a:endParaRPr lang="en-GB" sz="6000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PH" sz="6600" b="1" i="1" dirty="0" smtClean="0"/>
              <a:t>Imaging Modalities </a:t>
            </a:r>
            <a:endParaRPr lang="en-GB" sz="6600" b="1" i="1" dirty="0" smtClean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PH" sz="2800" dirty="0" smtClean="0"/>
              <a:t>Plain X-Ray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800" dirty="0" smtClean="0"/>
              <a:t>Intravenous </a:t>
            </a:r>
            <a:r>
              <a:rPr lang="en-PH" sz="2800" dirty="0" err="1" smtClean="0"/>
              <a:t>Urogram</a:t>
            </a:r>
            <a:r>
              <a:rPr lang="en-PH" sz="2800" dirty="0" smtClean="0"/>
              <a:t> (IVU)</a:t>
            </a:r>
          </a:p>
          <a:p>
            <a:pPr>
              <a:lnSpc>
                <a:spcPct val="90000"/>
              </a:lnSpc>
              <a:defRPr/>
            </a:pPr>
            <a:r>
              <a:rPr lang="en-PH" sz="2800" dirty="0" smtClean="0"/>
              <a:t>US</a:t>
            </a:r>
            <a:endParaRPr lang="en-PH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PH" sz="2800" dirty="0" smtClean="0"/>
              <a:t>CT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800" dirty="0" smtClean="0"/>
              <a:t>MRI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800" dirty="0" err="1" smtClean="0"/>
              <a:t>Scintigraphy</a:t>
            </a:r>
            <a:endParaRPr lang="en-GB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dirty="0" smtClean="0"/>
              <a:t>Ureters </a:t>
            </a:r>
            <a:endParaRPr lang="en-GB" dirty="0" smtClean="0"/>
          </a:p>
        </p:txBody>
      </p:sp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>
          <a:xfrm>
            <a:off x="822960" y="1905000"/>
            <a:ext cx="8229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2800" dirty="0" smtClean="0"/>
              <a:t>25-30 cm in length and 3 mm diameter</a:t>
            </a:r>
            <a:endParaRPr lang="en-PH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Areas of Narrowing  </a:t>
            </a:r>
            <a:endParaRPr lang="en-GB" smtClean="0"/>
          </a:p>
        </p:txBody>
      </p:sp>
      <p:sp>
        <p:nvSpPr>
          <p:cNvPr id="12697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981200"/>
            <a:ext cx="7543801" cy="402336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PH" sz="2400" b="1" i="1" dirty="0" smtClean="0"/>
              <a:t>Three areas of normal narrowing:</a:t>
            </a:r>
          </a:p>
          <a:p>
            <a:pPr eaLnBrk="1" hangingPunct="1">
              <a:defRPr/>
            </a:pPr>
            <a:r>
              <a:rPr lang="en-PH" sz="2400" b="1" i="1" dirty="0" err="1" smtClean="0">
                <a:solidFill>
                  <a:srgbClr val="C00000"/>
                </a:solidFill>
              </a:rPr>
              <a:t>Ureteropelvic</a:t>
            </a:r>
            <a:r>
              <a:rPr lang="en-PH" sz="2400" b="1" i="1" dirty="0" smtClean="0">
                <a:solidFill>
                  <a:srgbClr val="C00000"/>
                </a:solidFill>
              </a:rPr>
              <a:t> Junction</a:t>
            </a:r>
          </a:p>
          <a:p>
            <a:pPr eaLnBrk="1" hangingPunct="1">
              <a:defRPr/>
            </a:pPr>
            <a:r>
              <a:rPr lang="en-PH" sz="2400" b="1" i="1" dirty="0" smtClean="0">
                <a:solidFill>
                  <a:srgbClr val="C00000"/>
                </a:solidFill>
              </a:rPr>
              <a:t>Bifurcation of the iliac vessels </a:t>
            </a:r>
          </a:p>
          <a:p>
            <a:pPr eaLnBrk="1" hangingPunct="1">
              <a:defRPr/>
            </a:pPr>
            <a:r>
              <a:rPr lang="en-PH" sz="2400" b="1" i="1" dirty="0" err="1" smtClean="0">
                <a:solidFill>
                  <a:srgbClr val="C00000"/>
                </a:solidFill>
              </a:rPr>
              <a:t>Ureterovesical</a:t>
            </a:r>
            <a:r>
              <a:rPr lang="en-PH" sz="2400" b="1" i="1" dirty="0" smtClean="0">
                <a:solidFill>
                  <a:srgbClr val="C00000"/>
                </a:solidFill>
              </a:rPr>
              <a:t> Junction </a:t>
            </a:r>
          </a:p>
          <a:p>
            <a:pPr eaLnBrk="1" hangingPunct="1"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image16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762000"/>
            <a:ext cx="5791200" cy="52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sandy67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990600"/>
            <a:ext cx="6096000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6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243840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PH" sz="5400" b="1" i="1" dirty="0" smtClean="0"/>
              <a:t>Urinary Bladder</a:t>
            </a:r>
            <a:endParaRPr lang="en-GB" sz="5400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dirty="0" smtClean="0"/>
              <a:t>Urinary Bladder </a:t>
            </a:r>
            <a:endParaRPr lang="en-GB" dirty="0" smtClean="0"/>
          </a:p>
        </p:txBody>
      </p:sp>
      <p:sp>
        <p:nvSpPr>
          <p:cNvPr id="208899" name="Rectangle 3"/>
          <p:cNvSpPr>
            <a:spLocks noGrp="1" noChangeArrowheads="1"/>
          </p:cNvSpPr>
          <p:nvPr>
            <p:ph idx="1"/>
          </p:nvPr>
        </p:nvSpPr>
        <p:spPr>
          <a:xfrm>
            <a:off x="794385" y="1905000"/>
            <a:ext cx="8229600" cy="4495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PH" sz="2500" dirty="0" smtClean="0"/>
              <a:t>Size and shape vary considerably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500" dirty="0" smtClean="0"/>
              <a:t>When empty, it is completely within the pelvis</a:t>
            </a:r>
            <a:endParaRPr lang="en-PH" sz="25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PH" sz="2500" dirty="0" smtClean="0"/>
              <a:t>Dome is rounded in male and flat or slightly concave in female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GB" sz="25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dirty="0" smtClean="0"/>
              <a:t>Urinary Bladder</a:t>
            </a:r>
            <a:endParaRPr lang="en-GB" dirty="0" smtClean="0"/>
          </a:p>
        </p:txBody>
      </p:sp>
      <p:sp>
        <p:nvSpPr>
          <p:cNvPr id="262147" name="Rectangle 3"/>
          <p:cNvSpPr>
            <a:spLocks noGrp="1" noChangeArrowheads="1"/>
          </p:cNvSpPr>
          <p:nvPr>
            <p:ph idx="1"/>
          </p:nvPr>
        </p:nvSpPr>
        <p:spPr>
          <a:xfrm>
            <a:off x="822960" y="1447800"/>
            <a:ext cx="8229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en-PH" sz="26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Bladder is relatively free to move except at the neck which is fixed by the </a:t>
            </a:r>
            <a:r>
              <a:rPr lang="en-PH" sz="2600" dirty="0" err="1" smtClean="0"/>
              <a:t>puboprostatic</a:t>
            </a:r>
            <a:r>
              <a:rPr lang="en-PH" sz="2600" dirty="0" smtClean="0"/>
              <a:t> ligaments (males) and </a:t>
            </a:r>
            <a:r>
              <a:rPr lang="en-PH" sz="2600" dirty="0" err="1" smtClean="0"/>
              <a:t>pubovesicle</a:t>
            </a:r>
            <a:r>
              <a:rPr lang="en-PH" sz="2600" dirty="0" smtClean="0"/>
              <a:t> ligaments (females)</a:t>
            </a:r>
          </a:p>
          <a:p>
            <a:pPr eaLnBrk="1" hangingPunct="1">
              <a:lnSpc>
                <a:spcPct val="90000"/>
              </a:lnSpc>
              <a:defRPr/>
            </a:pPr>
            <a:endParaRPr lang="en-PH" sz="26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Peritoneal reflection - </a:t>
            </a:r>
            <a:r>
              <a:rPr lang="en-PH" sz="2600" dirty="0" err="1" smtClean="0"/>
              <a:t>Rectovesicle</a:t>
            </a:r>
            <a:r>
              <a:rPr lang="en-PH" sz="2600" dirty="0" smtClean="0"/>
              <a:t> pouch in males and </a:t>
            </a:r>
            <a:r>
              <a:rPr lang="en-PH" sz="2600" dirty="0" err="1" smtClean="0"/>
              <a:t>vesicouterine</a:t>
            </a:r>
            <a:r>
              <a:rPr lang="en-PH" sz="2600" dirty="0" smtClean="0"/>
              <a:t> and rectouterine pouch in females </a:t>
            </a:r>
            <a:endParaRPr lang="en-GB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draw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96914"/>
            <a:ext cx="4102638" cy="384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1905000" y="5257800"/>
            <a:ext cx="5638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/>
              <a:t>Anatomy of Female Pelvis showing the Urinary Bladder </a:t>
            </a:r>
            <a:endParaRPr lang="en-GB" sz="2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96914"/>
            <a:ext cx="3849852" cy="38498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male_pelv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914400"/>
            <a:ext cx="4962525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1981200" y="5029200"/>
            <a:ext cx="62484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/>
              <a:t>Anatomy of Male Pelvis showing the Urinary Bladder</a:t>
            </a:r>
            <a:r>
              <a:rPr lang="en-PH"/>
              <a:t> </a:t>
            </a:r>
            <a:endParaRPr lang="en-GB"/>
          </a:p>
          <a:p>
            <a:pPr>
              <a:spcBef>
                <a:spcPct val="50000"/>
              </a:spcBef>
            </a:pPr>
            <a:endParaRPr lang="en-GB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US_urine_jet1b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1752600" y="533400"/>
            <a:ext cx="5715000" cy="568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Plain X-Ray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22960" y="1981200"/>
            <a:ext cx="7543801" cy="4023360"/>
          </a:xfrm>
        </p:spPr>
        <p:txBody>
          <a:bodyPr>
            <a:normAutofit/>
          </a:bodyPr>
          <a:lstStyle/>
          <a:p>
            <a:r>
              <a:rPr lang="en-US" sz="2800" dirty="0"/>
              <a:t>First imaging </a:t>
            </a:r>
            <a:r>
              <a:rPr lang="en-US" sz="2800" dirty="0" smtClean="0"/>
              <a:t>modality</a:t>
            </a:r>
            <a:endParaRPr lang="en-US" sz="2800" dirty="0"/>
          </a:p>
          <a:p>
            <a:r>
              <a:rPr lang="en-US" sz="2800" dirty="0" smtClean="0"/>
              <a:t>Cheap</a:t>
            </a:r>
            <a:endParaRPr lang="en-US" sz="2800" dirty="0"/>
          </a:p>
          <a:p>
            <a:r>
              <a:rPr lang="en-US" sz="2800" dirty="0"/>
              <a:t>Useful for </a:t>
            </a:r>
            <a:r>
              <a:rPr lang="en-US" sz="2800" dirty="0" smtClean="0"/>
              <a:t>radio-opaque stones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1905000"/>
            <a:ext cx="3221170" cy="434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0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image28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857250"/>
            <a:ext cx="5143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78644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Voiding </a:t>
            </a:r>
            <a:r>
              <a:rPr lang="en-US" dirty="0" err="1" smtClean="0"/>
              <a:t>Cystourethrogram</a:t>
            </a:r>
            <a:r>
              <a:rPr lang="en-US" dirty="0" smtClean="0"/>
              <a:t> </a:t>
            </a: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3324225" y="2043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84996" name="Picture 4" descr="vcrefgr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828800"/>
            <a:ext cx="3332163" cy="446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3089275" y="1828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Urinary Bladder </a:t>
            </a:r>
            <a:endParaRPr lang="en-GB" smtClean="0"/>
          </a:p>
        </p:txBody>
      </p:sp>
      <p:sp>
        <p:nvSpPr>
          <p:cNvPr id="32776" name="Rectangle 8"/>
          <p:cNvSpPr>
            <a:spLocks noGrp="1" noChangeArrowheads="1"/>
          </p:cNvSpPr>
          <p:nvPr>
            <p:ph sz="half" idx="1"/>
          </p:nvPr>
        </p:nvSpPr>
        <p:spPr>
          <a:xfrm>
            <a:off x="4724400" y="2057400"/>
            <a:ext cx="4038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600" dirty="0" smtClean="0"/>
              <a:t>Unenhanced CT scan through a normal bladder (B) shows a normal fluid density structure (less than 10 Hounsfield units on CT density scale)</a:t>
            </a:r>
          </a:p>
        </p:txBody>
      </p:sp>
      <p:pic>
        <p:nvPicPr>
          <p:cNvPr id="86020" name="Picture 5" descr="normal%20bladder%20ct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3999" y="2057400"/>
            <a:ext cx="3774201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PH" dirty="0" smtClean="0"/>
              <a:t>Urinary Bladder</a:t>
            </a:r>
            <a:endParaRPr lang="en-GB" dirty="0" smtClean="0"/>
          </a:p>
        </p:txBody>
      </p:sp>
      <p:sp>
        <p:nvSpPr>
          <p:cNvPr id="35846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4953000" y="1981200"/>
            <a:ext cx="4038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200" dirty="0" smtClean="0"/>
              <a:t>3D reconstructed image of a normal bladder in the sagittal plane following CT urography</a:t>
            </a:r>
          </a:p>
          <a:p>
            <a:pPr marL="0" indent="0" eaLnBrk="1" hangingPunct="1">
              <a:buNone/>
              <a:defRPr/>
            </a:pPr>
            <a:endParaRPr lang="en-GB" sz="2200" dirty="0" smtClean="0"/>
          </a:p>
          <a:p>
            <a:pPr eaLnBrk="1" hangingPunct="1">
              <a:defRPr/>
            </a:pPr>
            <a:r>
              <a:rPr lang="en-GB" sz="2200" dirty="0" smtClean="0"/>
              <a:t>This is delayed image 10 minutes following IV contrast administration, excreted contrast fills an otherwise normal bladder (B)</a:t>
            </a:r>
            <a:br>
              <a:rPr lang="en-GB" sz="2200" dirty="0" smtClean="0"/>
            </a:br>
            <a:endParaRPr lang="en-GB" sz="2200" dirty="0" smtClean="0"/>
          </a:p>
        </p:txBody>
      </p:sp>
      <p:pic>
        <p:nvPicPr>
          <p:cNvPr id="87044" name="Picture 8" descr="bladder_cystogram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6775" y="1905000"/>
            <a:ext cx="4038600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Urinary Bladder</a:t>
            </a:r>
            <a:endParaRPr lang="en-GB" smtClean="0"/>
          </a:p>
        </p:txBody>
      </p:sp>
      <p:sp>
        <p:nvSpPr>
          <p:cNvPr id="37894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5029200" y="2057400"/>
            <a:ext cx="4038600" cy="21336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 smtClean="0"/>
              <a:t>Transverse image through a normal urinary bladder using </a:t>
            </a:r>
            <a:r>
              <a:rPr lang="en-GB" sz="2400" dirty="0" smtClean="0">
                <a:solidFill>
                  <a:srgbClr val="C00000"/>
                </a:solidFill>
              </a:rPr>
              <a:t>ultrasound </a:t>
            </a:r>
            <a:r>
              <a:rPr lang="en-GB" sz="2400" dirty="0" smtClean="0"/>
              <a:t>shows normal anechoic structure </a:t>
            </a:r>
            <a:r>
              <a:rPr lang="en-GB" dirty="0" smtClean="0"/>
              <a:t>(anechoic = no echoes = black)</a:t>
            </a:r>
          </a:p>
        </p:txBody>
      </p:sp>
      <p:pic>
        <p:nvPicPr>
          <p:cNvPr id="88068" name="Picture 8" descr="nl_bld%7E1"/>
          <p:cNvPicPr>
            <a:picLocks noChangeAspect="1" noChangeArrowheads="1"/>
          </p:cNvPicPr>
          <p:nvPr/>
        </p:nvPicPr>
        <p:blipFill>
          <a:blip r:embed="rId2" cstate="print">
            <a:lum bright="18000"/>
          </a:blip>
          <a:srcRect/>
          <a:stretch>
            <a:fillRect/>
          </a:stretch>
        </p:blipFill>
        <p:spPr bwMode="auto">
          <a:xfrm>
            <a:off x="838200" y="1981200"/>
            <a:ext cx="4191000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80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251460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PH" sz="5400" b="1" i="1" dirty="0" smtClean="0"/>
              <a:t>Prostate Gland </a:t>
            </a:r>
            <a:endParaRPr lang="en-GB" sz="5400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Prostate Gland </a:t>
            </a:r>
            <a:endParaRPr lang="en-GB" smtClean="0"/>
          </a:p>
        </p:txBody>
      </p:sp>
      <p:sp>
        <p:nvSpPr>
          <p:cNvPr id="231427" name="Rectangle 3"/>
          <p:cNvSpPr>
            <a:spLocks noGrp="1" noChangeArrowheads="1"/>
          </p:cNvSpPr>
          <p:nvPr>
            <p:ph idx="1"/>
          </p:nvPr>
        </p:nvSpPr>
        <p:spPr>
          <a:xfrm>
            <a:off x="822960" y="1524000"/>
            <a:ext cx="8229600" cy="44196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GB" sz="2800" dirty="0" smtClean="0"/>
              <a:t> </a:t>
            </a:r>
          </a:p>
          <a:p>
            <a:pPr eaLnBrk="1" hangingPunct="1">
              <a:defRPr/>
            </a:pPr>
            <a:r>
              <a:rPr lang="en-PH" sz="2800" dirty="0" smtClean="0"/>
              <a:t>Largest accessory gland of male reproductive system</a:t>
            </a:r>
          </a:p>
          <a:p>
            <a:pPr eaLnBrk="1" hangingPunct="1">
              <a:defRPr/>
            </a:pPr>
            <a:r>
              <a:rPr lang="en-GB" sz="2800" dirty="0" smtClean="0"/>
              <a:t>Lies around the first part of the urethra at the base of the bladder </a:t>
            </a:r>
          </a:p>
          <a:p>
            <a:pPr eaLnBrk="1" hangingPunct="1">
              <a:defRPr/>
            </a:pPr>
            <a:r>
              <a:rPr lang="en-GB" sz="2800" dirty="0" smtClean="0"/>
              <a:t>(</a:t>
            </a:r>
            <a:r>
              <a:rPr lang="en-GB" sz="2800" dirty="0" err="1" smtClean="0"/>
              <a:t>Tr</a:t>
            </a:r>
            <a:r>
              <a:rPr lang="en-GB" sz="2800" dirty="0" smtClean="0"/>
              <a:t>) 4 cm x 3 cm (height) x 2 cm (AP) in size </a:t>
            </a:r>
          </a:p>
          <a:p>
            <a:pPr>
              <a:defRPr/>
            </a:pPr>
            <a:r>
              <a:rPr lang="en-US" sz="2800" dirty="0"/>
              <a:t>Surrounded by dense fibrous capsule</a:t>
            </a:r>
          </a:p>
          <a:p>
            <a:pPr marL="0" indent="0" eaLnBrk="1" hangingPunct="1">
              <a:buNone/>
              <a:defRPr/>
            </a:pPr>
            <a:endParaRPr lang="en-GB" sz="28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GB" sz="2800" dirty="0" smtClean="0"/>
              <a:t> </a:t>
            </a:r>
          </a:p>
          <a:p>
            <a:pPr eaLnBrk="1" hangingPunct="1">
              <a:defRPr/>
            </a:pPr>
            <a:endParaRPr lang="en-GB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Prostate Gland</a:t>
            </a:r>
            <a:endParaRPr lang="en-GB" smtClean="0"/>
          </a:p>
        </p:txBody>
      </p:sp>
      <p:sp>
        <p:nvSpPr>
          <p:cNvPr id="264195" name="Rectangle 3"/>
          <p:cNvSpPr>
            <a:spLocks noGrp="1" noChangeArrowheads="1"/>
          </p:cNvSpPr>
          <p:nvPr>
            <p:ph idx="1"/>
          </p:nvPr>
        </p:nvSpPr>
        <p:spPr>
          <a:xfrm>
            <a:off x="822960" y="1295400"/>
            <a:ext cx="8229600" cy="4495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endParaRPr lang="en-PH" sz="2800" b="1" dirty="0" smtClean="0"/>
          </a:p>
          <a:p>
            <a:pPr eaLnBrk="1" hangingPunct="1">
              <a:defRPr/>
            </a:pPr>
            <a:r>
              <a:rPr lang="en-PH" sz="2800" b="1" dirty="0" smtClean="0"/>
              <a:t>Base</a:t>
            </a:r>
            <a:r>
              <a:rPr lang="en-PH" sz="2800" dirty="0" smtClean="0"/>
              <a:t> – closely related to neck of bladder</a:t>
            </a:r>
          </a:p>
          <a:p>
            <a:pPr eaLnBrk="1" hangingPunct="1">
              <a:defRPr/>
            </a:pPr>
            <a:r>
              <a:rPr lang="en-PH" sz="2800" b="1" dirty="0" smtClean="0"/>
              <a:t>Apex</a:t>
            </a:r>
            <a:r>
              <a:rPr lang="en-PH" sz="2800" dirty="0" smtClean="0"/>
              <a:t> </a:t>
            </a:r>
          </a:p>
          <a:p>
            <a:pPr eaLnBrk="1" hangingPunct="1">
              <a:defRPr/>
            </a:pPr>
            <a:r>
              <a:rPr lang="en-PH" sz="2800" b="1" dirty="0" smtClean="0"/>
              <a:t>Posterior surface</a:t>
            </a:r>
          </a:p>
          <a:p>
            <a:pPr eaLnBrk="1" hangingPunct="1">
              <a:defRPr/>
            </a:pPr>
            <a:r>
              <a:rPr lang="en-PH" sz="2800" b="1" dirty="0" smtClean="0"/>
              <a:t>Anterior surface </a:t>
            </a:r>
          </a:p>
          <a:p>
            <a:pPr eaLnBrk="1" hangingPunct="1">
              <a:defRPr/>
            </a:pPr>
            <a:r>
              <a:rPr lang="en-PH" sz="2800" b="1" dirty="0" err="1" smtClean="0"/>
              <a:t>Anterolateral</a:t>
            </a:r>
            <a:r>
              <a:rPr lang="en-PH" sz="2800" b="1" dirty="0" smtClean="0"/>
              <a:t> surfaces</a:t>
            </a:r>
            <a:r>
              <a:rPr lang="en-PH" sz="2800" dirty="0" smtClean="0"/>
              <a:t> </a:t>
            </a:r>
          </a:p>
          <a:p>
            <a:pPr eaLnBrk="1" hangingPunct="1"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Prostate Gland</a:t>
            </a:r>
            <a:endParaRPr lang="en-GB" smtClean="0"/>
          </a:p>
        </p:txBody>
      </p:sp>
      <p:sp>
        <p:nvSpPr>
          <p:cNvPr id="2652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PH" sz="2600" dirty="0" smtClean="0"/>
              <a:t>Prostate gland can be divided into</a:t>
            </a:r>
          </a:p>
          <a:p>
            <a:pPr lvl="1" eaLnBrk="1" hangingPunct="1">
              <a:defRPr/>
            </a:pPr>
            <a:r>
              <a:rPr lang="en-PH" sz="2600" dirty="0" smtClean="0"/>
              <a:t>An inner gland –transition zone</a:t>
            </a:r>
          </a:p>
          <a:p>
            <a:pPr lvl="1" eaLnBrk="1" hangingPunct="1">
              <a:defRPr/>
            </a:pPr>
            <a:r>
              <a:rPr lang="en-PH" sz="2600" dirty="0" smtClean="0"/>
              <a:t>An outer gland – central and peripheral zones</a:t>
            </a:r>
          </a:p>
          <a:p>
            <a:pPr eaLnBrk="1" hangingPunct="1">
              <a:defRPr/>
            </a:pPr>
            <a:r>
              <a:rPr lang="en-PH" sz="2600" b="1" i="1" dirty="0" smtClean="0">
                <a:solidFill>
                  <a:schemeClr val="bg2">
                    <a:lumMod val="25000"/>
                  </a:schemeClr>
                </a:solidFill>
              </a:rPr>
              <a:t>Transition zone </a:t>
            </a:r>
            <a:r>
              <a:rPr lang="en-PH" sz="2600" dirty="0" smtClean="0">
                <a:solidFill>
                  <a:schemeClr val="bg2">
                    <a:lumMod val="25000"/>
                  </a:schemeClr>
                </a:solidFill>
              </a:rPr>
              <a:t>which lies in </a:t>
            </a:r>
            <a:r>
              <a:rPr lang="en-PH" sz="2600" dirty="0" err="1" smtClean="0">
                <a:solidFill>
                  <a:schemeClr val="bg2">
                    <a:lumMod val="25000"/>
                  </a:schemeClr>
                </a:solidFill>
              </a:rPr>
              <a:t>periurethral</a:t>
            </a:r>
            <a:r>
              <a:rPr lang="en-PH" sz="2600" dirty="0" smtClean="0">
                <a:solidFill>
                  <a:schemeClr val="bg2">
                    <a:lumMod val="25000"/>
                  </a:schemeClr>
                </a:solidFill>
              </a:rPr>
              <a:t> location is the site of </a:t>
            </a:r>
            <a:r>
              <a:rPr lang="en-PH" sz="2600" i="1" dirty="0" smtClean="0">
                <a:solidFill>
                  <a:schemeClr val="bg2">
                    <a:lumMod val="25000"/>
                  </a:schemeClr>
                </a:solidFill>
              </a:rPr>
              <a:t>benign </a:t>
            </a:r>
            <a:r>
              <a:rPr lang="en-PH" sz="2600" b="1" dirty="0" smtClean="0">
                <a:solidFill>
                  <a:schemeClr val="bg2">
                    <a:lumMod val="25000"/>
                  </a:schemeClr>
                </a:solidFill>
              </a:rPr>
              <a:t>prostate hypertrophy </a:t>
            </a:r>
            <a:r>
              <a:rPr lang="en-PH" sz="2600" dirty="0" smtClean="0">
                <a:solidFill>
                  <a:schemeClr val="bg2">
                    <a:lumMod val="25000"/>
                  </a:schemeClr>
                </a:solidFill>
              </a:rPr>
              <a:t>which can occlude the urethra</a:t>
            </a:r>
          </a:p>
          <a:p>
            <a:pPr>
              <a:defRPr/>
            </a:pPr>
            <a:r>
              <a:rPr lang="en-US" sz="2600" b="1" i="1" dirty="0">
                <a:solidFill>
                  <a:srgbClr val="C00000"/>
                </a:solidFill>
              </a:rPr>
              <a:t>Peripheral zone</a:t>
            </a:r>
            <a:r>
              <a:rPr lang="en-US" sz="2600" b="1" i="1" dirty="0"/>
              <a:t> </a:t>
            </a:r>
            <a:r>
              <a:rPr lang="en-US" sz="2600" dirty="0"/>
              <a:t>is the </a:t>
            </a:r>
            <a:r>
              <a:rPr lang="en-US" sz="2600" b="1" dirty="0">
                <a:solidFill>
                  <a:schemeClr val="tx1"/>
                </a:solidFill>
              </a:rPr>
              <a:t>primary tumor </a:t>
            </a:r>
            <a:r>
              <a:rPr lang="en-US" sz="2600" dirty="0"/>
              <a:t>site in 70% patients</a:t>
            </a:r>
          </a:p>
          <a:p>
            <a:pPr marL="0" indent="0" eaLnBrk="1" hangingPunct="1">
              <a:buNone/>
              <a:defRPr/>
            </a:pPr>
            <a:endParaRPr lang="en-PH" sz="26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GB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1905000"/>
            <a:ext cx="489585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15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Image features: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sz="2400" dirty="0" err="1" smtClean="0"/>
              <a:t>Projectional</a:t>
            </a:r>
            <a:r>
              <a:rPr lang="en-US" sz="2400" dirty="0" smtClean="0"/>
              <a:t> image</a:t>
            </a:r>
            <a:endParaRPr lang="en-US" sz="2400" dirty="0"/>
          </a:p>
          <a:p>
            <a:r>
              <a:rPr lang="en-US" sz="2400" dirty="0"/>
              <a:t>Image contrast determined </a:t>
            </a:r>
            <a:r>
              <a:rPr lang="en-US" sz="2400" dirty="0" smtClean="0"/>
              <a:t>by</a:t>
            </a:r>
          </a:p>
          <a:p>
            <a:r>
              <a:rPr lang="en-US" sz="2400" dirty="0" smtClean="0"/>
              <a:t>  </a:t>
            </a:r>
            <a:r>
              <a:rPr lang="en-US" sz="2400" dirty="0"/>
              <a:t>tissue </a:t>
            </a:r>
            <a:r>
              <a:rPr lang="en-US" sz="2400" dirty="0" smtClean="0"/>
              <a:t>density</a:t>
            </a:r>
            <a:endParaRPr lang="en-US" sz="2400" dirty="0"/>
          </a:p>
          <a:p>
            <a:r>
              <a:rPr lang="en-US" sz="2400" dirty="0"/>
              <a:t>Good evaluation </a:t>
            </a:r>
            <a:r>
              <a:rPr lang="en-US" sz="2400" dirty="0" smtClean="0"/>
              <a:t>of radio-opaque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stones</a:t>
            </a:r>
            <a:endParaRPr lang="en-US" sz="24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957152"/>
            <a:ext cx="3546634" cy="405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8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Image140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90600"/>
            <a:ext cx="6781800" cy="516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676400"/>
            <a:ext cx="3429383" cy="3084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76400"/>
            <a:ext cx="3350168" cy="3084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5" descr="Slide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81000"/>
            <a:ext cx="78486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5" descr="Slide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6096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5" descr="Slide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572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5" descr="Slide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858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5" descr="Slide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096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2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2590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endParaRPr lang="en-GB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39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79053" y="3886200"/>
            <a:ext cx="62648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Thank You For Your Attention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2398</TotalTime>
  <Words>1260</Words>
  <Application>Microsoft Office PowerPoint</Application>
  <PresentationFormat>On-screen Show (4:3)</PresentationFormat>
  <Paragraphs>247</Paragraphs>
  <Slides>97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4" baseType="lpstr">
      <vt:lpstr>Baskerville Old Face</vt:lpstr>
      <vt:lpstr>Bradley Hand ITC</vt:lpstr>
      <vt:lpstr>Calibri</vt:lpstr>
      <vt:lpstr>Calibri Light</vt:lpstr>
      <vt:lpstr>Times New Roman</vt:lpstr>
      <vt:lpstr>Wingdings</vt:lpstr>
      <vt:lpstr>Retrospect</vt:lpstr>
      <vt:lpstr>Radiological Anatomy &amp; Investigations of Urinary System</vt:lpstr>
      <vt:lpstr>Objectives </vt:lpstr>
      <vt:lpstr>PowerPoint Presentation</vt:lpstr>
      <vt:lpstr>PowerPoint Presentation</vt:lpstr>
      <vt:lpstr>   What is medical imaging? </vt:lpstr>
      <vt:lpstr>Urinary System  </vt:lpstr>
      <vt:lpstr>Imaging Modalities </vt:lpstr>
      <vt:lpstr>Plain X-Ray</vt:lpstr>
      <vt:lpstr>PowerPoint Presentation</vt:lpstr>
      <vt:lpstr>IVU</vt:lpstr>
      <vt:lpstr>PowerPoint Presentation</vt:lpstr>
      <vt:lpstr>US</vt:lpstr>
      <vt:lpstr>PowerPoint Presentation</vt:lpstr>
      <vt:lpstr>CT</vt:lpstr>
      <vt:lpstr>PowerPoint Presentation</vt:lpstr>
      <vt:lpstr>MRI</vt:lpstr>
      <vt:lpstr>PowerPoint Presentation</vt:lpstr>
      <vt:lpstr>Nuclear medicine</vt:lpstr>
      <vt:lpstr>PowerPoint Presentation</vt:lpstr>
      <vt:lpstr>PowerPoint Presentation</vt:lpstr>
      <vt:lpstr>Anatomy</vt:lpstr>
      <vt:lpstr>PowerPoint Presentation</vt:lpstr>
      <vt:lpstr>PowerPoint Presentation</vt:lpstr>
      <vt:lpstr>PowerPoint Presentation</vt:lpstr>
      <vt:lpstr>Kidneys </vt:lpstr>
      <vt:lpstr>PowerPoint Presentation</vt:lpstr>
      <vt:lpstr>PowerPoint Presentation</vt:lpstr>
      <vt:lpstr>PowerPoint Presentation</vt:lpstr>
      <vt:lpstr>Kidneys </vt:lpstr>
      <vt:lpstr>PowerPoint Presentation</vt:lpstr>
      <vt:lpstr>PowerPoint Presentation</vt:lpstr>
      <vt:lpstr>PowerPoint Presentation</vt:lpstr>
      <vt:lpstr>PowerPoint Presentation</vt:lpstr>
      <vt:lpstr>Kidneys</vt:lpstr>
      <vt:lpstr>PowerPoint Presentation</vt:lpstr>
      <vt:lpstr>PowerPoint Presentation</vt:lpstr>
      <vt:lpstr>Kidneys  </vt:lpstr>
      <vt:lpstr>PowerPoint Presentation</vt:lpstr>
      <vt:lpstr>PowerPoint Presentation</vt:lpstr>
      <vt:lpstr>PowerPoint Presentation</vt:lpstr>
      <vt:lpstr>ULTRASOUND OF KIDNEYS</vt:lpstr>
      <vt:lpstr>CT Scan of the Kidneys</vt:lpstr>
      <vt:lpstr>Renal Vasculature</vt:lpstr>
      <vt:lpstr>Renal Vasculature </vt:lpstr>
      <vt:lpstr>Renal Vasculature</vt:lpstr>
      <vt:lpstr>RENAL ANGIOGRAPHY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Relationships of the Kidneys</vt:lpstr>
      <vt:lpstr>PowerPoint Presentation</vt:lpstr>
      <vt:lpstr>PowerPoint Presentation</vt:lpstr>
      <vt:lpstr>PowerPoint Presentation</vt:lpstr>
      <vt:lpstr>Renal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Renal Collecting System </vt:lpstr>
      <vt:lpstr>Renal Collecting System</vt:lpstr>
      <vt:lpstr>PowerPoint Presentation</vt:lpstr>
      <vt:lpstr>PowerPoint Presentation</vt:lpstr>
      <vt:lpstr>PowerPoint Presentation</vt:lpstr>
      <vt:lpstr>PowerPoint Presentation</vt:lpstr>
      <vt:lpstr>Ureters</vt:lpstr>
      <vt:lpstr>Ureters </vt:lpstr>
      <vt:lpstr>Areas of Narrowing  </vt:lpstr>
      <vt:lpstr>PowerPoint Presentation</vt:lpstr>
      <vt:lpstr>PowerPoint Presentation</vt:lpstr>
      <vt:lpstr>Urinary Bladder</vt:lpstr>
      <vt:lpstr>Urinary Bladder </vt:lpstr>
      <vt:lpstr>Urinary Bladder</vt:lpstr>
      <vt:lpstr>PowerPoint Presentation</vt:lpstr>
      <vt:lpstr>PowerPoint Presentation</vt:lpstr>
      <vt:lpstr>PowerPoint Presentation</vt:lpstr>
      <vt:lpstr>PowerPoint Presentation</vt:lpstr>
      <vt:lpstr>Voiding Cystourethrogram </vt:lpstr>
      <vt:lpstr>Urinary Bladder </vt:lpstr>
      <vt:lpstr>Urinary Bladder</vt:lpstr>
      <vt:lpstr>Urinary Bladder</vt:lpstr>
      <vt:lpstr>Prostate Gland </vt:lpstr>
      <vt:lpstr>Prostate Gland </vt:lpstr>
      <vt:lpstr>Prostate Gland</vt:lpstr>
      <vt:lpstr>Prostate Gland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SADEQ</dc:creator>
  <cp:lastModifiedBy>Hussain M. Al Turkistani</cp:lastModifiedBy>
  <cp:revision>253</cp:revision>
  <dcterms:created xsi:type="dcterms:W3CDTF">2011-10-23T08:52:38Z</dcterms:created>
  <dcterms:modified xsi:type="dcterms:W3CDTF">2017-11-07T05:38:19Z</dcterms:modified>
</cp:coreProperties>
</file>