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7" r:id="rId1"/>
  </p:sldMasterIdLst>
  <p:notesMasterIdLst>
    <p:notesMasterId r:id="rId46"/>
  </p:notesMasterIdLst>
  <p:sldIdLst>
    <p:sldId id="299" r:id="rId2"/>
    <p:sldId id="302" r:id="rId3"/>
    <p:sldId id="260" r:id="rId4"/>
    <p:sldId id="317" r:id="rId5"/>
    <p:sldId id="315" r:id="rId6"/>
    <p:sldId id="316" r:id="rId7"/>
    <p:sldId id="312" r:id="rId8"/>
    <p:sldId id="318" r:id="rId9"/>
    <p:sldId id="319" r:id="rId10"/>
    <p:sldId id="321" r:id="rId11"/>
    <p:sldId id="303" r:id="rId12"/>
    <p:sldId id="304" r:id="rId13"/>
    <p:sldId id="307" r:id="rId14"/>
    <p:sldId id="308" r:id="rId15"/>
    <p:sldId id="309" r:id="rId16"/>
    <p:sldId id="310" r:id="rId17"/>
    <p:sldId id="266" r:id="rId18"/>
    <p:sldId id="270" r:id="rId19"/>
    <p:sldId id="300" r:id="rId20"/>
    <p:sldId id="271" r:id="rId21"/>
    <p:sldId id="297" r:id="rId22"/>
    <p:sldId id="272" r:id="rId23"/>
    <p:sldId id="298" r:id="rId24"/>
    <p:sldId id="323" r:id="rId25"/>
    <p:sldId id="324" r:id="rId26"/>
    <p:sldId id="274" r:id="rId27"/>
    <p:sldId id="275" r:id="rId28"/>
    <p:sldId id="276" r:id="rId29"/>
    <p:sldId id="314" r:id="rId30"/>
    <p:sldId id="277" r:id="rId31"/>
    <p:sldId id="328" r:id="rId32"/>
    <p:sldId id="322" r:id="rId33"/>
    <p:sldId id="279" r:id="rId34"/>
    <p:sldId id="281" r:id="rId35"/>
    <p:sldId id="283" r:id="rId36"/>
    <p:sldId id="284" r:id="rId37"/>
    <p:sldId id="327" r:id="rId38"/>
    <p:sldId id="295" r:id="rId39"/>
    <p:sldId id="325" r:id="rId40"/>
    <p:sldId id="289" r:id="rId41"/>
    <p:sldId id="290" r:id="rId42"/>
    <p:sldId id="291" r:id="rId43"/>
    <p:sldId id="294" r:id="rId44"/>
    <p:sldId id="326"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817"/>
    <a:srgbClr val="EC5E1E"/>
    <a:srgbClr val="FF99FF"/>
    <a:srgbClr val="74AC7F"/>
    <a:srgbClr val="000000"/>
    <a:srgbClr val="A2ABD4"/>
    <a:srgbClr val="868593"/>
    <a:srgbClr val="392A53"/>
    <a:srgbClr val="C6D7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anose="020F0502020204030204" pitchFamily="34" charset="0"/>
                <a:ea typeface="+mn-ea"/>
                <a:cs typeface="Arial" panose="020B0604020202020204" pitchFamily="34" charset="0"/>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FE3FF7E-3438-4EA6-984B-49DFB1D1C516}" type="datetimeFigureOut">
              <a:rPr lang="en-US"/>
              <a:pPr>
                <a:defRPr/>
              </a:pPr>
              <a:t>10/11/2017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anose="020F0502020204030204" pitchFamily="34" charset="0"/>
                <a:ea typeface="+mn-ea"/>
                <a:cs typeface="Arial" panose="020B0604020202020204" pitchFamily="34" charset="0"/>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E2324C38-71B8-44B6-8BB6-CBA1E2779645}" type="slidenum">
              <a:rPr lang="en-US"/>
              <a:pPr/>
              <a:t>‹#›</a:t>
            </a:fld>
            <a:endParaRPr lang="en-US"/>
          </a:p>
        </p:txBody>
      </p:sp>
    </p:spTree>
    <p:extLst>
      <p:ext uri="{BB962C8B-B14F-4D97-AF65-F5344CB8AC3E}">
        <p14:creationId xmlns:p14="http://schemas.microsoft.com/office/powerpoint/2010/main" val="2783116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7172" name="Slide Number Placeholder 3"/>
          <p:cNvSpPr>
            <a:spLocks noGrp="1"/>
          </p:cNvSpPr>
          <p:nvPr>
            <p:ph type="sldNum" sz="quarter" idx="5"/>
          </p:nvPr>
        </p:nvSpPr>
        <p:spPr bwMode="auto">
          <a:noFill/>
          <a:ln>
            <a:miter lim="800000"/>
            <a:headEnd/>
            <a:tailEnd/>
          </a:ln>
        </p:spPr>
        <p:txBody>
          <a:bodyPr/>
          <a:lstStyle/>
          <a:p>
            <a:fld id="{E6FC5F81-E9DC-4BF2-8D96-ECB1305D6B59}" type="slidenum">
              <a:rPr lang="en-US"/>
              <a:pPr/>
              <a:t>1</a:t>
            </a:fld>
            <a:endParaRPr lang="en-US"/>
          </a:p>
        </p:txBody>
      </p:sp>
    </p:spTree>
    <p:extLst>
      <p:ext uri="{BB962C8B-B14F-4D97-AF65-F5344CB8AC3E}">
        <p14:creationId xmlns:p14="http://schemas.microsoft.com/office/powerpoint/2010/main" val="2968584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p:spPr>
      </p:sp>
      <p:sp>
        <p:nvSpPr>
          <p:cNvPr id="71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7172" name="Slide Number Placeholder 3"/>
          <p:cNvSpPr>
            <a:spLocks noGrp="1"/>
          </p:cNvSpPr>
          <p:nvPr>
            <p:ph type="sldNum" sz="quarter" idx="5"/>
          </p:nvPr>
        </p:nvSpPr>
        <p:spPr bwMode="auto">
          <a:noFill/>
          <a:ln>
            <a:miter lim="800000"/>
            <a:headEnd/>
            <a:tailEnd/>
          </a:ln>
        </p:spPr>
        <p:txBody>
          <a:bodyPr/>
          <a:lstStyle/>
          <a:p>
            <a:fld id="{E6FC5F81-E9DC-4BF2-8D96-ECB1305D6B59}" type="slidenum">
              <a:rPr lang="en-US"/>
              <a:pPr/>
              <a:t>2</a:t>
            </a:fld>
            <a:endParaRPr lang="en-US"/>
          </a:p>
        </p:txBody>
      </p:sp>
    </p:spTree>
    <p:extLst>
      <p:ext uri="{BB962C8B-B14F-4D97-AF65-F5344CB8AC3E}">
        <p14:creationId xmlns:p14="http://schemas.microsoft.com/office/powerpoint/2010/main" val="2968584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bwMode="auto">
          <a:noFill/>
          <a:ln>
            <a:miter lim="800000"/>
            <a:headEnd/>
            <a:tailEnd/>
          </a:ln>
        </p:spPr>
        <p:txBody>
          <a:bodyPr/>
          <a:lstStyle/>
          <a:p>
            <a:fld id="{9F7146EC-13C1-438B-A96D-5DD50494B108}" type="slidenum">
              <a:rPr lang="x-none"/>
              <a:pPr/>
              <a:t>3</a:t>
            </a:fld>
            <a:endParaRPr lang="en-GB"/>
          </a:p>
        </p:txBody>
      </p:sp>
      <p:sp>
        <p:nvSpPr>
          <p:cNvPr id="9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Tree>
    <p:extLst>
      <p:ext uri="{BB962C8B-B14F-4D97-AF65-F5344CB8AC3E}">
        <p14:creationId xmlns:p14="http://schemas.microsoft.com/office/powerpoint/2010/main" val="175619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ln>
            <a:miter lim="800000"/>
            <a:headEnd/>
            <a:tailEnd/>
          </a:ln>
        </p:spPr>
        <p:txBody>
          <a:bodyPr/>
          <a:lstStyle/>
          <a:p>
            <a:fld id="{F1667892-4D5E-40CE-9451-C5B773206CE7}" type="slidenum">
              <a:rPr lang="x-none"/>
              <a:pPr/>
              <a:t>17</a:t>
            </a:fld>
            <a:endParaRPr lang="en-GB"/>
          </a:p>
        </p:txBody>
      </p:sp>
      <p:sp>
        <p:nvSpPr>
          <p:cNvPr id="16387" name="Rectangle 2"/>
          <p:cNvSpPr>
            <a:spLocks noGrp="1" noRot="1" noChangeAspect="1" noChangeArrowheads="1" noTextEdit="1"/>
          </p:cNvSpPr>
          <p:nvPr>
            <p:ph type="sldImg"/>
          </p:nvPr>
        </p:nvSpPr>
        <p:spPr bwMode="auto">
          <a:xfrm>
            <a:off x="1150938" y="692150"/>
            <a:ext cx="4554537" cy="3416300"/>
          </a:xfrm>
          <a:noFill/>
          <a:ln>
            <a:solidFill>
              <a:srgbClr val="000000"/>
            </a:solidFill>
            <a:miter lim="800000"/>
            <a:headEnd/>
            <a:tailEnd/>
          </a:ln>
        </p:spPr>
      </p:sp>
      <p:sp>
        <p:nvSpPr>
          <p:cNvPr id="16388" name="Rectangle 3"/>
          <p:cNvSpPr>
            <a:spLocks noGrp="1" noChangeArrowheads="1"/>
          </p:cNvSpPr>
          <p:nvPr>
            <p:ph type="body" idx="1"/>
          </p:nvPr>
        </p:nvSpPr>
        <p:spPr bwMode="auto">
          <a:xfrm>
            <a:off x="901700" y="4343400"/>
            <a:ext cx="5049838" cy="4113213"/>
          </a:xfrm>
          <a:noFill/>
        </p:spPr>
        <p:txBody>
          <a:bodyPr wrap="square" numCol="1" anchor="t" anchorCtr="0" compatLnSpc="1">
            <a:prstTxWarp prst="textNoShape">
              <a:avLst/>
            </a:prstTxWarp>
          </a:bodyPr>
          <a:lstStyle/>
          <a:p>
            <a:pPr defTabSz="920750" eaLnBrk="1" hangingPunct="1">
              <a:spcBef>
                <a:spcPct val="0"/>
              </a:spcBef>
            </a:pPr>
            <a:endParaRPr lang="en-GB"/>
          </a:p>
        </p:txBody>
      </p:sp>
    </p:spTree>
    <p:extLst>
      <p:ext uri="{BB962C8B-B14F-4D97-AF65-F5344CB8AC3E}">
        <p14:creationId xmlns:p14="http://schemas.microsoft.com/office/powerpoint/2010/main" val="142145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There are two types</a:t>
            </a:r>
            <a:r>
              <a:rPr lang="en-GB" baseline="0" dirty="0" smtClean="0"/>
              <a:t> of cohorts (Perspective and retrospective)</a:t>
            </a:r>
            <a:endParaRPr lang="en-GB" dirty="0"/>
          </a:p>
        </p:txBody>
      </p:sp>
      <p:sp>
        <p:nvSpPr>
          <p:cNvPr id="4" name="Slide Number Placeholder 3"/>
          <p:cNvSpPr>
            <a:spLocks noGrp="1"/>
          </p:cNvSpPr>
          <p:nvPr>
            <p:ph type="sldNum" sz="quarter" idx="10"/>
          </p:nvPr>
        </p:nvSpPr>
        <p:spPr/>
        <p:txBody>
          <a:bodyPr/>
          <a:lstStyle/>
          <a:p>
            <a:fld id="{E2324C38-71B8-44B6-8BB6-CBA1E2779645}" type="slidenum">
              <a:rPr lang="en-US" smtClean="0"/>
              <a:pPr/>
              <a:t>19</a:t>
            </a:fld>
            <a:endParaRPr lang="en-US"/>
          </a:p>
        </p:txBody>
      </p:sp>
    </p:spTree>
    <p:extLst>
      <p:ext uri="{BB962C8B-B14F-4D97-AF65-F5344CB8AC3E}">
        <p14:creationId xmlns:p14="http://schemas.microsoft.com/office/powerpoint/2010/main" val="2524569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Sometimes people</a:t>
            </a:r>
            <a:r>
              <a:rPr lang="en-GB" baseline="0" dirty="0" smtClean="0"/>
              <a:t> can use a combination of both prospective and retrospective approaches. For example, collecting information of exposure from previous medical records and following up </a:t>
            </a:r>
          </a:p>
          <a:p>
            <a:r>
              <a:rPr lang="en-GB" baseline="0" dirty="0" smtClean="0"/>
              <a:t>people for only one year until they develop the disease. </a:t>
            </a:r>
            <a:endParaRPr lang="en-GB" dirty="0"/>
          </a:p>
        </p:txBody>
      </p:sp>
      <p:sp>
        <p:nvSpPr>
          <p:cNvPr id="4" name="Slide Number Placeholder 3"/>
          <p:cNvSpPr>
            <a:spLocks noGrp="1"/>
          </p:cNvSpPr>
          <p:nvPr>
            <p:ph type="sldNum" sz="quarter" idx="10"/>
          </p:nvPr>
        </p:nvSpPr>
        <p:spPr/>
        <p:txBody>
          <a:bodyPr/>
          <a:lstStyle/>
          <a:p>
            <a:fld id="{E2324C38-71B8-44B6-8BB6-CBA1E2779645}" type="slidenum">
              <a:rPr lang="en-US" smtClean="0"/>
              <a:pPr/>
              <a:t>23</a:t>
            </a:fld>
            <a:endParaRPr lang="en-US"/>
          </a:p>
        </p:txBody>
      </p:sp>
    </p:spTree>
    <p:extLst>
      <p:ext uri="{BB962C8B-B14F-4D97-AF65-F5344CB8AC3E}">
        <p14:creationId xmlns:p14="http://schemas.microsoft.com/office/powerpoint/2010/main" val="2397658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E2324C38-71B8-44B6-8BB6-CBA1E2779645}" type="slidenum">
              <a:rPr lang="en-US" smtClean="0"/>
              <a:pPr/>
              <a:t>24</a:t>
            </a:fld>
            <a:endParaRPr lang="en-US"/>
          </a:p>
        </p:txBody>
      </p:sp>
    </p:spTree>
    <p:extLst>
      <p:ext uri="{BB962C8B-B14F-4D97-AF65-F5344CB8AC3E}">
        <p14:creationId xmlns:p14="http://schemas.microsoft.com/office/powerpoint/2010/main" val="3692895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of the most famous cohorts.</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E2324C38-71B8-44B6-8BB6-CBA1E2779645}" type="slidenum">
              <a:rPr lang="en-US" smtClean="0"/>
              <a:pPr/>
              <a:t>26</a:t>
            </a:fld>
            <a:endParaRPr lang="en-US"/>
          </a:p>
        </p:txBody>
      </p:sp>
    </p:spTree>
    <p:extLst>
      <p:ext uri="{BB962C8B-B14F-4D97-AF65-F5344CB8AC3E}">
        <p14:creationId xmlns:p14="http://schemas.microsoft.com/office/powerpoint/2010/main" val="2826789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AA29D8C3-97DD-45B5-A1AD-0DDFE9D18551}" type="datetimeFigureOut">
              <a:rPr lang="en-US" smtClean="0"/>
              <a:pPr>
                <a:defRPr/>
              </a:pPr>
              <a:t>10/11/2017</a:t>
            </a:fld>
            <a:endParaRPr lang="en-US"/>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248579DA-2BC6-4555-A813-CBA28A61FEC3}" type="slidenum">
              <a:rPr lang="en-US" smtClean="0"/>
              <a:pPr/>
              <a:t>‹#›</a:t>
            </a:fld>
            <a:endParaRPr lang="en-US"/>
          </a:p>
        </p:txBody>
      </p:sp>
    </p:spTree>
    <p:extLst>
      <p:ext uri="{BB962C8B-B14F-4D97-AF65-F5344CB8AC3E}">
        <p14:creationId xmlns:p14="http://schemas.microsoft.com/office/powerpoint/2010/main" val="3801699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DEA680E-DE49-41CA-A388-9F81AAFC4DF2}" type="datetimeFigureOut">
              <a:rPr lang="en-US" smtClean="0"/>
              <a:pPr>
                <a:defRPr/>
              </a:pPr>
              <a:t>10/11/2017</a:t>
            </a:fld>
            <a:endParaRPr lang="en-US"/>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E677E5EC-737A-4607-8866-B0DFAC67CEDD}" type="slidenum">
              <a:rPr lang="en-US" smtClean="0"/>
              <a:pPr/>
              <a:t>‹#›</a:t>
            </a:fld>
            <a:endParaRPr lang="en-US"/>
          </a:p>
        </p:txBody>
      </p:sp>
    </p:spTree>
    <p:extLst>
      <p:ext uri="{BB962C8B-B14F-4D97-AF65-F5344CB8AC3E}">
        <p14:creationId xmlns:p14="http://schemas.microsoft.com/office/powerpoint/2010/main" val="2472190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A74A131-601B-455D-A5CC-9F7EED7FDE24}" type="datetimeFigureOut">
              <a:rPr lang="en-US" smtClean="0"/>
              <a:pPr>
                <a:defRPr/>
              </a:pPr>
              <a:t>10/11/2017</a:t>
            </a:fld>
            <a:endParaRPr lang="en-US"/>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61DFB22D-18A1-48DA-8702-588D118816C0}" type="slidenum">
              <a:rPr lang="en-US" smtClean="0"/>
              <a:pPr/>
              <a:t>‹#›</a:t>
            </a:fld>
            <a:endParaRPr lang="en-US"/>
          </a:p>
        </p:txBody>
      </p:sp>
    </p:spTree>
    <p:extLst>
      <p:ext uri="{BB962C8B-B14F-4D97-AF65-F5344CB8AC3E}">
        <p14:creationId xmlns:p14="http://schemas.microsoft.com/office/powerpoint/2010/main" val="3190351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a:t>Click to edit Master title style</a:t>
            </a:r>
          </a:p>
        </p:txBody>
      </p:sp>
      <p:sp>
        <p:nvSpPr>
          <p:cNvPr id="3" name="Table Placeholder 2"/>
          <p:cNvSpPr>
            <a:spLocks noGrp="1"/>
          </p:cNvSpPr>
          <p:nvPr>
            <p:ph type="tbl" idx="1"/>
          </p:nvPr>
        </p:nvSpPr>
        <p:spPr>
          <a:xfrm>
            <a:off x="566738" y="1752600"/>
            <a:ext cx="8001000" cy="4267200"/>
          </a:xfrm>
        </p:spPr>
        <p:txBody>
          <a:bodyPr/>
          <a:lstStyle/>
          <a:p>
            <a:pPr lvl="0"/>
            <a:endParaRPr lang="en-US" noProof="0"/>
          </a:p>
        </p:txBody>
      </p:sp>
      <p:sp>
        <p:nvSpPr>
          <p:cNvPr id="4" name="Date Placeholder 3"/>
          <p:cNvSpPr>
            <a:spLocks noGrp="1"/>
          </p:cNvSpPr>
          <p:nvPr>
            <p:ph type="dt" sz="half" idx="10"/>
          </p:nvPr>
        </p:nvSpPr>
        <p:spPr>
          <a:xfrm>
            <a:off x="609600" y="6245225"/>
            <a:ext cx="1981200" cy="476250"/>
          </a:xfrm>
        </p:spPr>
        <p:txBody>
          <a:bodyPr/>
          <a:lstStyle>
            <a:lvl1pPr>
              <a:defRPr>
                <a:latin typeface="Calibri" panose="020F0502020204030204" pitchFamily="34" charset="0"/>
                <a:ea typeface="+mn-ea"/>
                <a:cs typeface="Arial" panose="020B0604020202020204" pitchFamily="34" charset="0"/>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6553200" y="6245225"/>
            <a:ext cx="1981200" cy="476250"/>
          </a:xfrm>
        </p:spPr>
        <p:txBody>
          <a:bodyPr/>
          <a:lstStyle>
            <a:lvl1pPr>
              <a:defRPr/>
            </a:lvl1pPr>
          </a:lstStyle>
          <a:p>
            <a:fld id="{8E4A6D0A-8225-48F5-8E09-450499BBB9C0}" type="slidenum">
              <a:rPr lang="x-none"/>
              <a:pPr/>
              <a:t>‹#›</a:t>
            </a:fld>
            <a:endParaRPr lang="en-US"/>
          </a:p>
        </p:txBody>
      </p:sp>
    </p:spTree>
    <p:extLst>
      <p:ext uri="{BB962C8B-B14F-4D97-AF65-F5344CB8AC3E}">
        <p14:creationId xmlns:p14="http://schemas.microsoft.com/office/powerpoint/2010/main" val="339880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a:t>Click to edit Master title style</a:t>
            </a:r>
          </a:p>
        </p:txBody>
      </p:sp>
      <p:sp>
        <p:nvSpPr>
          <p:cNvPr id="3" name="Text Placeholder 2"/>
          <p:cNvSpPr>
            <a:spLocks noGrp="1"/>
          </p:cNvSpPr>
          <p:nvPr>
            <p:ph type="body"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5225"/>
            <a:ext cx="1981200" cy="476250"/>
          </a:xfrm>
        </p:spPr>
        <p:txBody>
          <a:bodyPr/>
          <a:lstStyle>
            <a:lvl1pPr>
              <a:defRPr>
                <a:latin typeface="Calibri" panose="020F0502020204030204" pitchFamily="34" charset="0"/>
                <a:ea typeface="+mn-ea"/>
                <a:cs typeface="Arial" panose="020B0604020202020204" pitchFamily="34" charset="0"/>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6553200" y="6245225"/>
            <a:ext cx="1981200" cy="476250"/>
          </a:xfrm>
        </p:spPr>
        <p:txBody>
          <a:bodyPr/>
          <a:lstStyle>
            <a:lvl1pPr>
              <a:defRPr/>
            </a:lvl1pPr>
          </a:lstStyle>
          <a:p>
            <a:fld id="{69D5DED6-7971-4F50-A1C5-D1C2F6A43576}" type="slidenum">
              <a:rPr lang="x-none"/>
              <a:pPr/>
              <a:t>‹#›</a:t>
            </a:fld>
            <a:endParaRPr lang="en-US"/>
          </a:p>
        </p:txBody>
      </p:sp>
    </p:spTree>
    <p:extLst>
      <p:ext uri="{BB962C8B-B14F-4D97-AF65-F5344CB8AC3E}">
        <p14:creationId xmlns:p14="http://schemas.microsoft.com/office/powerpoint/2010/main" val="107715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0F6C89C7-9BCB-4B60-B5A3-A9CF5E421639}" type="datetimeFigureOut">
              <a:rPr lang="en-US" smtClean="0"/>
              <a:pPr>
                <a:defRPr/>
              </a:pPr>
              <a:t>10/11/2017</a:t>
            </a:fld>
            <a:endParaRPr lang="en-US"/>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87581988-B92E-43BD-971A-1CA65B5E80B7}" type="slidenum">
              <a:rPr lang="en-US" smtClean="0"/>
              <a:pPr/>
              <a:t>‹#›</a:t>
            </a:fld>
            <a:endParaRPr lang="en-US"/>
          </a:p>
        </p:txBody>
      </p:sp>
    </p:spTree>
    <p:extLst>
      <p:ext uri="{BB962C8B-B14F-4D97-AF65-F5344CB8AC3E}">
        <p14:creationId xmlns:p14="http://schemas.microsoft.com/office/powerpoint/2010/main" val="253072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157840E8-E36F-4CCC-9C91-7847B8CFF9FE}" type="datetimeFigureOut">
              <a:rPr lang="en-US" smtClean="0"/>
              <a:pPr>
                <a:defRPr/>
              </a:pPr>
              <a:t>10/11/2017</a:t>
            </a:fld>
            <a:endParaRPr lang="en-US"/>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74802CBF-F8B5-4747-8F2A-9446BC0B26E6}" type="slidenum">
              <a:rPr lang="en-US" smtClean="0"/>
              <a:pPr/>
              <a:t>‹#›</a:t>
            </a:fld>
            <a:endParaRPr lang="en-US"/>
          </a:p>
        </p:txBody>
      </p:sp>
    </p:spTree>
    <p:extLst>
      <p:ext uri="{BB962C8B-B14F-4D97-AF65-F5344CB8AC3E}">
        <p14:creationId xmlns:p14="http://schemas.microsoft.com/office/powerpoint/2010/main" val="856389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6F1AD832-FB1E-479D-A39D-562841BA0C8D}" type="datetimeFigureOut">
              <a:rPr lang="en-US" smtClean="0"/>
              <a:pPr>
                <a:defRPr/>
              </a:pPr>
              <a:t>10/11/2017</a:t>
            </a:fld>
            <a:endParaRPr lang="en-US"/>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A4DA2254-A3B7-442E-85AF-74E306F7AFAD}" type="slidenum">
              <a:rPr lang="en-US" smtClean="0"/>
              <a:pPr/>
              <a:t>‹#›</a:t>
            </a:fld>
            <a:endParaRPr lang="en-US"/>
          </a:p>
        </p:txBody>
      </p:sp>
    </p:spTree>
    <p:extLst>
      <p:ext uri="{BB962C8B-B14F-4D97-AF65-F5344CB8AC3E}">
        <p14:creationId xmlns:p14="http://schemas.microsoft.com/office/powerpoint/2010/main" val="2380113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54EA07C2-04BD-4772-BC94-1301E9E9EC2F}" type="datetimeFigureOut">
              <a:rPr lang="en-US" smtClean="0"/>
              <a:pPr>
                <a:defRPr/>
              </a:pPr>
              <a:t>10/11/2017</a:t>
            </a:fld>
            <a:endParaRPr lang="en-US"/>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2705A1CA-A8C9-481D-B2AE-2BDF0CCBEB7E}" type="slidenum">
              <a:rPr lang="en-US" smtClean="0"/>
              <a:pPr/>
              <a:t>‹#›</a:t>
            </a:fld>
            <a:endParaRPr lang="en-US"/>
          </a:p>
        </p:txBody>
      </p:sp>
    </p:spTree>
    <p:extLst>
      <p:ext uri="{BB962C8B-B14F-4D97-AF65-F5344CB8AC3E}">
        <p14:creationId xmlns:p14="http://schemas.microsoft.com/office/powerpoint/2010/main" val="254142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5A927110-CA04-42F0-8762-D84B1286DE7C}" type="datetimeFigureOut">
              <a:rPr lang="en-US" smtClean="0"/>
              <a:pPr>
                <a:defRPr/>
              </a:pPr>
              <a:t>10/11/2017</a:t>
            </a:fld>
            <a:endParaRPr lang="en-US"/>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fld id="{08250A71-B88F-41A6-B621-DD40887EF087}" type="slidenum">
              <a:rPr lang="en-US" smtClean="0"/>
              <a:pPr/>
              <a:t>‹#›</a:t>
            </a:fld>
            <a:endParaRPr lang="en-US"/>
          </a:p>
        </p:txBody>
      </p:sp>
    </p:spTree>
    <p:extLst>
      <p:ext uri="{BB962C8B-B14F-4D97-AF65-F5344CB8AC3E}">
        <p14:creationId xmlns:p14="http://schemas.microsoft.com/office/powerpoint/2010/main" val="60478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F071E83-CC0B-45C0-A891-41B2A393728C}" type="datetimeFigureOut">
              <a:rPr lang="en-US" smtClean="0"/>
              <a:pPr>
                <a:defRPr/>
              </a:pPr>
              <a:t>10/11/2017</a:t>
            </a:fld>
            <a:endParaRPr lang="en-US"/>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fld id="{FC4B15F3-1140-40D4-A5D3-12AA8B642B91}" type="slidenum">
              <a:rPr lang="en-US" smtClean="0"/>
              <a:pPr/>
              <a:t>‹#›</a:t>
            </a:fld>
            <a:endParaRPr lang="en-US"/>
          </a:p>
        </p:txBody>
      </p:sp>
    </p:spTree>
    <p:extLst>
      <p:ext uri="{BB962C8B-B14F-4D97-AF65-F5344CB8AC3E}">
        <p14:creationId xmlns:p14="http://schemas.microsoft.com/office/powerpoint/2010/main" val="4262802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805CDDE-A1BD-4FC1-A8EB-80B65B1C48A8}" type="datetimeFigureOut">
              <a:rPr lang="en-US" smtClean="0"/>
              <a:pPr>
                <a:defRPr/>
              </a:pPr>
              <a:t>10/11/2017</a:t>
            </a:fld>
            <a:endParaRPr lang="en-US"/>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FB6B8487-8A9B-46CA-8613-1FF8755D46F8}" type="slidenum">
              <a:rPr lang="en-US" smtClean="0"/>
              <a:pPr/>
              <a:t>‹#›</a:t>
            </a:fld>
            <a:endParaRPr lang="en-US"/>
          </a:p>
        </p:txBody>
      </p:sp>
    </p:spTree>
    <p:extLst>
      <p:ext uri="{BB962C8B-B14F-4D97-AF65-F5344CB8AC3E}">
        <p14:creationId xmlns:p14="http://schemas.microsoft.com/office/powerpoint/2010/main" val="2149837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8E0F3D7-0FF8-4DA8-ADE8-606280C44024}" type="datetimeFigureOut">
              <a:rPr lang="en-US" smtClean="0"/>
              <a:pPr>
                <a:defRPr/>
              </a:pPr>
              <a:t>10/11/2017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86C908-6CAE-4E4D-8D7F-6479E4CCC0E6}" type="slidenum">
              <a:rPr lang="en-US" smtClean="0"/>
              <a:pPr/>
              <a:t>‹#›</a:t>
            </a:fld>
            <a:endParaRPr lang="en-US"/>
          </a:p>
        </p:txBody>
      </p:sp>
    </p:spTree>
    <p:extLst>
      <p:ext uri="{BB962C8B-B14F-4D97-AF65-F5344CB8AC3E}">
        <p14:creationId xmlns:p14="http://schemas.microsoft.com/office/powerpoint/2010/main" val="84086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3B2EC3F6-715F-4BB7-81F8-A1BBFCE04183}" type="datetimeFigureOut">
              <a:rPr lang="en-US" smtClean="0"/>
              <a:pPr>
                <a:defRPr/>
              </a:pPr>
              <a:t>10/11/2017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311F5-D3DA-4D48-B8CE-8B2E5AD8AF9A}" type="slidenum">
              <a:rPr lang="en-US" smtClean="0"/>
              <a:pPr/>
              <a:t>‹#›</a:t>
            </a:fld>
            <a:endParaRPr lang="en-US"/>
          </a:p>
        </p:txBody>
      </p:sp>
    </p:spTree>
    <p:extLst>
      <p:ext uri="{BB962C8B-B14F-4D97-AF65-F5344CB8AC3E}">
        <p14:creationId xmlns:p14="http://schemas.microsoft.com/office/powerpoint/2010/main" val="3793936746"/>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 id="2147483969" r:id="rId12"/>
    <p:sldLayoutId id="214748397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df"/></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d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5013176"/>
            <a:ext cx="9144000" cy="536575"/>
          </a:xfrm>
        </p:spPr>
        <p:txBody>
          <a:bodyPr>
            <a:normAutofit fontScale="90000"/>
          </a:bodyPr>
          <a:lstStyle/>
          <a:p>
            <a:pPr algn="l">
              <a:defRPr/>
            </a:pPr>
            <a:r>
              <a:rPr lang="en-US" sz="2900" b="1" dirty="0" smtClean="0">
                <a:solidFill>
                  <a:srgbClr val="C00000"/>
                </a:solidFill>
                <a:effectLst>
                  <a:outerShdw blurRad="38100" dist="38100" dir="2700000" algn="tl">
                    <a:srgbClr val="C0C0C0"/>
                  </a:outerShdw>
                </a:effectLst>
              </a:rPr>
              <a:t>                                     </a:t>
            </a:r>
            <a:r>
              <a:rPr lang="en-US" sz="2900" b="1" dirty="0" smtClean="0">
                <a:solidFill>
                  <a:schemeClr val="accent4">
                    <a:lumMod val="75000"/>
                  </a:schemeClr>
                </a:solidFill>
                <a:effectLst>
                  <a:outerShdw blurRad="38100" dist="38100" dir="2700000" algn="tl">
                    <a:srgbClr val="C0C0C0"/>
                  </a:outerShdw>
                </a:effectLst>
              </a:rPr>
              <a:t> </a:t>
            </a:r>
            <a:r>
              <a:rPr lang="en-US" sz="2900" b="1" dirty="0" smtClean="0">
                <a:solidFill>
                  <a:srgbClr val="C00000"/>
                </a:solidFill>
                <a:effectLst>
                  <a:outerShdw blurRad="38100" dist="38100" dir="2700000" algn="tl">
                    <a:srgbClr val="C0C0C0"/>
                  </a:outerShdw>
                </a:effectLst>
              </a:rPr>
              <a:t/>
            </a:r>
            <a:br>
              <a:rPr lang="en-US" sz="2900" b="1" dirty="0" smtClean="0">
                <a:solidFill>
                  <a:srgbClr val="C00000"/>
                </a:solidFill>
                <a:effectLst>
                  <a:outerShdw blurRad="38100" dist="38100" dir="2700000" algn="tl">
                    <a:srgbClr val="C0C0C0"/>
                  </a:outerShdw>
                </a:effectLst>
              </a:rPr>
            </a:br>
            <a:r>
              <a:rPr lang="en-US" sz="2900" b="1" dirty="0" smtClean="0">
                <a:solidFill>
                  <a:srgbClr val="C00000"/>
                </a:solidFill>
                <a:effectLst>
                  <a:outerShdw blurRad="38100" dist="38100" dir="2700000" algn="tl">
                    <a:srgbClr val="C0C0C0"/>
                  </a:outerShdw>
                </a:effectLst>
              </a:rPr>
              <a:t>      </a:t>
            </a:r>
            <a:r>
              <a:rPr lang="en-US" sz="2900" b="1" dirty="0" smtClean="0">
                <a:solidFill>
                  <a:srgbClr val="000000"/>
                </a:solidFill>
                <a:effectLst>
                  <a:outerShdw blurRad="38100" dist="38100" dir="2700000" algn="tl">
                    <a:srgbClr val="C0C0C0"/>
                  </a:outerShdw>
                </a:effectLst>
              </a:rPr>
              <a:t>Dr. </a:t>
            </a:r>
            <a:r>
              <a:rPr lang="en-US" sz="2900" b="1" dirty="0" err="1" smtClean="0">
                <a:solidFill>
                  <a:srgbClr val="000000"/>
                </a:solidFill>
                <a:effectLst>
                  <a:outerShdw blurRad="38100" dist="38100" dir="2700000" algn="tl">
                    <a:srgbClr val="C0C0C0"/>
                  </a:outerShdw>
                </a:effectLst>
              </a:rPr>
              <a:t>Rufaidah</a:t>
            </a:r>
            <a:r>
              <a:rPr lang="en-US" sz="2900" b="1" dirty="0" smtClean="0">
                <a:solidFill>
                  <a:srgbClr val="000000"/>
                </a:solidFill>
                <a:effectLst>
                  <a:outerShdw blurRad="38100" dist="38100" dir="2700000" algn="tl">
                    <a:srgbClr val="C0C0C0"/>
                  </a:outerShdw>
                </a:effectLst>
              </a:rPr>
              <a:t> </a:t>
            </a:r>
            <a:r>
              <a:rPr lang="en-US" sz="2900" b="1" dirty="0" err="1" smtClean="0">
                <a:solidFill>
                  <a:srgbClr val="000000"/>
                </a:solidFill>
                <a:effectLst>
                  <a:outerShdw blurRad="38100" dist="38100" dir="2700000" algn="tl">
                    <a:srgbClr val="C0C0C0"/>
                  </a:outerShdw>
                </a:effectLst>
              </a:rPr>
              <a:t>Dabbagh</a:t>
            </a:r>
            <a:endParaRPr lang="en-US" sz="2900" b="1" dirty="0">
              <a:effectLst>
                <a:outerShdw blurRad="38100" dist="38100" dir="2700000" algn="tl">
                  <a:srgbClr val="C0C0C0"/>
                </a:outerShdw>
              </a:effectLst>
            </a:endParaRPr>
          </a:p>
        </p:txBody>
      </p:sp>
      <p:sp>
        <p:nvSpPr>
          <p:cNvPr id="6147" name="Subtitle 2"/>
          <p:cNvSpPr>
            <a:spLocks noGrp="1"/>
          </p:cNvSpPr>
          <p:nvPr>
            <p:ph type="subTitle" idx="1"/>
          </p:nvPr>
        </p:nvSpPr>
        <p:spPr>
          <a:xfrm>
            <a:off x="251520" y="3330823"/>
            <a:ext cx="5334000" cy="1066800"/>
          </a:xfrm>
        </p:spPr>
        <p:txBody>
          <a:bodyPr>
            <a:normAutofit/>
          </a:bodyPr>
          <a:lstStyle/>
          <a:p>
            <a:pPr>
              <a:defRPr/>
            </a:pPr>
            <a:r>
              <a:rPr lang="en-US" sz="6600" b="1" dirty="0" smtClean="0">
                <a:solidFill>
                  <a:srgbClr val="FF6600"/>
                </a:solidFill>
                <a:effectLst>
                  <a:outerShdw blurRad="38100" dist="38100" dir="2700000" algn="tl">
                    <a:srgbClr val="000000">
                      <a:alpha val="43137"/>
                    </a:srgbClr>
                  </a:outerShdw>
                </a:effectLst>
                <a:latin typeface="+mj-lt"/>
                <a:ea typeface="ＭＳ Ｐゴシック" charset="0"/>
                <a:cs typeface="Arial" charset="0"/>
              </a:rPr>
              <a:t>Cohort Studies</a:t>
            </a:r>
          </a:p>
          <a:p>
            <a:pPr>
              <a:defRPr/>
            </a:pPr>
            <a:endParaRPr lang="en-US" sz="2800" b="1" dirty="0">
              <a:solidFill>
                <a:schemeClr val="tx1"/>
              </a:solidFill>
              <a:latin typeface="Arial" charset="0"/>
              <a:ea typeface="ＭＳ Ｐゴシック" charset="0"/>
              <a:cs typeface="Arial" charset="0"/>
            </a:endParaRPr>
          </a:p>
        </p:txBody>
      </p:sp>
      <p:pic>
        <p:nvPicPr>
          <p:cNvPr id="4" name="Picture 3" descr="Cohort cover slide.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4"/>
              <a:stretch>
                <a:fillRect/>
              </a:stretch>
            </p:blipFill>
          </mc:Choice>
          <mc:Fallback>
            <p:blipFill>
              <a:blip r:embed="rId5"/>
              <a:stretch>
                <a:fillRect/>
              </a:stretch>
            </p:blipFill>
          </mc:Fallback>
        </mc:AlternateContent>
        <p:spPr>
          <a:xfrm>
            <a:off x="4191000" y="457200"/>
            <a:ext cx="4656095" cy="2362200"/>
          </a:xfrm>
          <a:prstGeom prst="rect">
            <a:avLst/>
          </a:prstGeom>
        </p:spPr>
      </p:pic>
      <p:sp>
        <p:nvSpPr>
          <p:cNvPr id="3" name="TextBox 2"/>
          <p:cNvSpPr txBox="1"/>
          <p:nvPr/>
        </p:nvSpPr>
        <p:spPr>
          <a:xfrm>
            <a:off x="7524328" y="6165304"/>
            <a:ext cx="1322767" cy="369332"/>
          </a:xfrm>
          <a:prstGeom prst="rect">
            <a:avLst/>
          </a:prstGeom>
          <a:noFill/>
        </p:spPr>
        <p:txBody>
          <a:bodyPr wrap="square" rtlCol="0">
            <a:spAutoFit/>
          </a:bodyPr>
          <a:lstStyle/>
          <a:p>
            <a:r>
              <a:rPr lang="en-US" dirty="0" smtClean="0"/>
              <a:t>CMED 305 </a:t>
            </a:r>
            <a:endParaRPr lang="en-US" dirty="0"/>
          </a:p>
        </p:txBody>
      </p:sp>
      <p:sp>
        <p:nvSpPr>
          <p:cNvPr id="5" name="TextBox 4"/>
          <p:cNvSpPr txBox="1"/>
          <p:nvPr/>
        </p:nvSpPr>
        <p:spPr>
          <a:xfrm>
            <a:off x="251520" y="6165304"/>
            <a:ext cx="2520280" cy="369332"/>
          </a:xfrm>
          <a:prstGeom prst="rect">
            <a:avLst/>
          </a:prstGeom>
          <a:noFill/>
        </p:spPr>
        <p:txBody>
          <a:bodyPr wrap="square" rtlCol="0">
            <a:spAutoFit/>
          </a:bodyPr>
          <a:lstStyle/>
          <a:p>
            <a:r>
              <a:rPr lang="en-US" dirty="0" smtClean="0"/>
              <a:t>11/10/2017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533400"/>
            <a:ext cx="8229600" cy="1143000"/>
          </a:xfrm>
        </p:spPr>
        <p:txBody>
          <a:bodyPr>
            <a:normAutofit fontScale="90000"/>
          </a:bodyPr>
          <a:lstStyle/>
          <a:p>
            <a:r>
              <a:rPr lang="en-US" b="1" dirty="0">
                <a:solidFill>
                  <a:srgbClr val="E46C0A"/>
                </a:solidFill>
              </a:rPr>
              <a:t>Population at Risk</a:t>
            </a:r>
            <a:r>
              <a:rPr lang="th-TH" b="1" dirty="0">
                <a:solidFill>
                  <a:srgbClr val="000000"/>
                </a:solidFill>
              </a:rPr>
              <a:t/>
            </a:r>
            <a:br>
              <a:rPr lang="th-TH" b="1" dirty="0">
                <a:solidFill>
                  <a:srgbClr val="000000"/>
                </a:solidFill>
              </a:rPr>
            </a:br>
            <a:endParaRPr lang="en-US" dirty="0"/>
          </a:p>
        </p:txBody>
      </p:sp>
      <p:sp>
        <p:nvSpPr>
          <p:cNvPr id="6" name="TextBox 5"/>
          <p:cNvSpPr txBox="1"/>
          <p:nvPr/>
        </p:nvSpPr>
        <p:spPr>
          <a:xfrm>
            <a:off x="685800" y="1371600"/>
            <a:ext cx="8153400" cy="1569660"/>
          </a:xfrm>
          <a:prstGeom prst="rect">
            <a:avLst/>
          </a:prstGeom>
          <a:noFill/>
        </p:spPr>
        <p:txBody>
          <a:bodyPr wrap="square" rtlCol="0">
            <a:spAutoFit/>
          </a:bodyPr>
          <a:lstStyle/>
          <a:p>
            <a:r>
              <a:rPr lang="en-GB" sz="2400" dirty="0" smtClean="0"/>
              <a:t>The population at risk in a cohort study is a well-defined population that is free of the disease at the beginning of the study and has certain characteristics that put them at risk for developing the disease</a:t>
            </a:r>
            <a:endParaRPr lang="en-GB" sz="2400" dirty="0"/>
          </a:p>
        </p:txBody>
      </p:sp>
      <p:pic>
        <p:nvPicPr>
          <p:cNvPr id="7" name="Picture 6" descr="Population at risk.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609600" y="2895600"/>
            <a:ext cx="8026400" cy="3066265"/>
          </a:xfrm>
          <a:prstGeom prst="rect">
            <a:avLst/>
          </a:prstGeom>
        </p:spPr>
      </p:pic>
      <p:sp>
        <p:nvSpPr>
          <p:cNvPr id="8" name="TextBox 24"/>
          <p:cNvSpPr txBox="1">
            <a:spLocks noChangeArrowheads="1"/>
          </p:cNvSpPr>
          <p:nvPr/>
        </p:nvSpPr>
        <p:spPr bwMode="auto">
          <a:xfrm>
            <a:off x="685800" y="6248400"/>
            <a:ext cx="5335588" cy="369887"/>
          </a:xfrm>
          <a:prstGeom prst="rect">
            <a:avLst/>
          </a:prstGeom>
          <a:noFill/>
          <a:ln w="9525">
            <a:noFill/>
            <a:miter lim="800000"/>
            <a:headEnd/>
            <a:tailEnd/>
          </a:ln>
        </p:spPr>
        <p:txBody>
          <a:bodyPr wrap="none">
            <a:spAutoFit/>
          </a:bodyPr>
          <a:lstStyle/>
          <a:p>
            <a:pPr eaLnBrk="1" hangingPunct="1"/>
            <a:r>
              <a:rPr lang="en-US" b="1" dirty="0" err="1">
                <a:latin typeface="Calibri" pitchFamily="34" charset="0"/>
              </a:rPr>
              <a:t>Eg</a:t>
            </a:r>
            <a:r>
              <a:rPr lang="en-US" b="1" dirty="0">
                <a:latin typeface="Calibri" pitchFamily="34" charset="0"/>
              </a:rPr>
              <a:t>. Population at risk in a study of carcinoma of cervix</a:t>
            </a:r>
            <a:endParaRPr lang="th-TH" b="1" dirty="0">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15194" y="3124200"/>
            <a:ext cx="41155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1143000" y="5181600"/>
            <a:ext cx="754380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flipH="1" flipV="1">
            <a:off x="2132806" y="5181600"/>
            <a:ext cx="1531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flipH="1" flipV="1">
            <a:off x="342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4725194" y="5181600"/>
            <a:ext cx="151606"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flipV="1">
            <a:off x="60205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flipH="1" flipV="1">
            <a:off x="723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flipV="1">
            <a:off x="8382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1143000" y="1295400"/>
            <a:ext cx="236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143000" y="1600200"/>
            <a:ext cx="617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143000" y="1905000"/>
            <a:ext cx="49530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1143000" y="2286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1143000" y="2667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1143000" y="31242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143000" y="35814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1143000" y="40386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143000" y="4495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143000" y="4876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581400" y="1066800"/>
            <a:ext cx="762000" cy="369332"/>
          </a:xfrm>
          <a:prstGeom prst="rect">
            <a:avLst/>
          </a:prstGeom>
          <a:noFill/>
        </p:spPr>
        <p:txBody>
          <a:bodyPr wrap="square" rtlCol="0">
            <a:spAutoFit/>
          </a:bodyPr>
          <a:lstStyle/>
          <a:p>
            <a:r>
              <a:rPr lang="en-GB" b="1" dirty="0" smtClean="0"/>
              <a:t>D</a:t>
            </a:r>
            <a:endParaRPr lang="en-GB" b="1" dirty="0"/>
          </a:p>
        </p:txBody>
      </p:sp>
      <p:sp>
        <p:nvSpPr>
          <p:cNvPr id="41" name="TextBox 40"/>
          <p:cNvSpPr txBox="1"/>
          <p:nvPr/>
        </p:nvSpPr>
        <p:spPr>
          <a:xfrm>
            <a:off x="7315200" y="1371600"/>
            <a:ext cx="762000" cy="369332"/>
          </a:xfrm>
          <a:prstGeom prst="rect">
            <a:avLst/>
          </a:prstGeom>
          <a:noFill/>
        </p:spPr>
        <p:txBody>
          <a:bodyPr wrap="square" rtlCol="0">
            <a:spAutoFit/>
          </a:bodyPr>
          <a:lstStyle/>
          <a:p>
            <a:r>
              <a:rPr lang="en-GB" b="1" dirty="0" smtClean="0"/>
              <a:t>D</a:t>
            </a:r>
            <a:endParaRPr lang="en-GB" b="1" dirty="0"/>
          </a:p>
        </p:txBody>
      </p:sp>
      <p:sp>
        <p:nvSpPr>
          <p:cNvPr id="42" name="TextBox 41"/>
          <p:cNvSpPr txBox="1"/>
          <p:nvPr/>
        </p:nvSpPr>
        <p:spPr>
          <a:xfrm>
            <a:off x="6172200" y="1676400"/>
            <a:ext cx="762000" cy="369332"/>
          </a:xfrm>
          <a:prstGeom prst="rect">
            <a:avLst/>
          </a:prstGeom>
          <a:noFill/>
        </p:spPr>
        <p:txBody>
          <a:bodyPr wrap="square" rtlCol="0">
            <a:spAutoFit/>
          </a:bodyPr>
          <a:lstStyle/>
          <a:p>
            <a:r>
              <a:rPr lang="en-GB" b="1" dirty="0" smtClean="0"/>
              <a:t>D</a:t>
            </a:r>
            <a:endParaRPr lang="en-GB" b="1" dirty="0"/>
          </a:p>
        </p:txBody>
      </p:sp>
      <p:sp>
        <p:nvSpPr>
          <p:cNvPr id="43" name="TextBox 42"/>
          <p:cNvSpPr txBox="1"/>
          <p:nvPr/>
        </p:nvSpPr>
        <p:spPr>
          <a:xfrm>
            <a:off x="8382000" y="2133600"/>
            <a:ext cx="762000" cy="369332"/>
          </a:xfrm>
          <a:prstGeom prst="rect">
            <a:avLst/>
          </a:prstGeom>
          <a:noFill/>
        </p:spPr>
        <p:txBody>
          <a:bodyPr wrap="square" rtlCol="0">
            <a:spAutoFit/>
          </a:bodyPr>
          <a:lstStyle/>
          <a:p>
            <a:r>
              <a:rPr lang="en-GB" b="1" dirty="0" smtClean="0"/>
              <a:t>D</a:t>
            </a:r>
            <a:endParaRPr lang="en-GB" b="1" dirty="0"/>
          </a:p>
        </p:txBody>
      </p:sp>
      <p:sp>
        <p:nvSpPr>
          <p:cNvPr id="44" name="TextBox 43"/>
          <p:cNvSpPr txBox="1"/>
          <p:nvPr/>
        </p:nvSpPr>
        <p:spPr>
          <a:xfrm>
            <a:off x="8382000" y="2895600"/>
            <a:ext cx="762000" cy="369332"/>
          </a:xfrm>
          <a:prstGeom prst="rect">
            <a:avLst/>
          </a:prstGeom>
          <a:noFill/>
        </p:spPr>
        <p:txBody>
          <a:bodyPr wrap="square" rtlCol="0">
            <a:spAutoFit/>
          </a:bodyPr>
          <a:lstStyle/>
          <a:p>
            <a:r>
              <a:rPr lang="en-GB" b="1" dirty="0" smtClean="0"/>
              <a:t>D</a:t>
            </a:r>
            <a:endParaRPr lang="en-GB" b="1" dirty="0"/>
          </a:p>
        </p:txBody>
      </p:sp>
      <p:sp>
        <p:nvSpPr>
          <p:cNvPr id="45" name="TextBox 44"/>
          <p:cNvSpPr txBox="1"/>
          <p:nvPr/>
        </p:nvSpPr>
        <p:spPr>
          <a:xfrm>
            <a:off x="8382000" y="3352800"/>
            <a:ext cx="762000" cy="369332"/>
          </a:xfrm>
          <a:prstGeom prst="rect">
            <a:avLst/>
          </a:prstGeom>
          <a:noFill/>
        </p:spPr>
        <p:txBody>
          <a:bodyPr wrap="square" rtlCol="0">
            <a:spAutoFit/>
          </a:bodyPr>
          <a:lstStyle/>
          <a:p>
            <a:r>
              <a:rPr lang="en-GB" b="1" dirty="0" smtClean="0"/>
              <a:t>D</a:t>
            </a:r>
            <a:endParaRPr lang="en-GB" b="1" dirty="0"/>
          </a:p>
        </p:txBody>
      </p:sp>
      <p:sp>
        <p:nvSpPr>
          <p:cNvPr id="46" name="TextBox 45"/>
          <p:cNvSpPr txBox="1"/>
          <p:nvPr/>
        </p:nvSpPr>
        <p:spPr>
          <a:xfrm>
            <a:off x="2057400" y="5334000"/>
            <a:ext cx="762000" cy="369332"/>
          </a:xfrm>
          <a:prstGeom prst="rect">
            <a:avLst/>
          </a:prstGeom>
          <a:noFill/>
        </p:spPr>
        <p:txBody>
          <a:bodyPr wrap="square" rtlCol="0">
            <a:spAutoFit/>
          </a:bodyPr>
          <a:lstStyle/>
          <a:p>
            <a:r>
              <a:rPr lang="en-GB" b="1" dirty="0" smtClean="0"/>
              <a:t>1 </a:t>
            </a:r>
            <a:r>
              <a:rPr lang="en-GB" b="1" dirty="0" err="1" smtClean="0"/>
              <a:t>y</a:t>
            </a:r>
            <a:endParaRPr lang="en-GB" b="1" dirty="0"/>
          </a:p>
        </p:txBody>
      </p:sp>
      <p:sp>
        <p:nvSpPr>
          <p:cNvPr id="47" name="TextBox 46"/>
          <p:cNvSpPr txBox="1"/>
          <p:nvPr/>
        </p:nvSpPr>
        <p:spPr>
          <a:xfrm>
            <a:off x="3276600" y="5334000"/>
            <a:ext cx="762000" cy="369332"/>
          </a:xfrm>
          <a:prstGeom prst="rect">
            <a:avLst/>
          </a:prstGeom>
          <a:noFill/>
        </p:spPr>
        <p:txBody>
          <a:bodyPr wrap="square" rtlCol="0">
            <a:spAutoFit/>
          </a:bodyPr>
          <a:lstStyle/>
          <a:p>
            <a:r>
              <a:rPr lang="en-GB" b="1" dirty="0" smtClean="0"/>
              <a:t>2 </a:t>
            </a:r>
            <a:r>
              <a:rPr lang="en-GB" b="1" dirty="0" err="1" smtClean="0"/>
              <a:t>y</a:t>
            </a:r>
            <a:endParaRPr lang="en-GB" b="1" dirty="0"/>
          </a:p>
        </p:txBody>
      </p:sp>
      <p:sp>
        <p:nvSpPr>
          <p:cNvPr id="48" name="TextBox 47"/>
          <p:cNvSpPr txBox="1"/>
          <p:nvPr/>
        </p:nvSpPr>
        <p:spPr>
          <a:xfrm>
            <a:off x="4648200" y="5334000"/>
            <a:ext cx="762000" cy="369332"/>
          </a:xfrm>
          <a:prstGeom prst="rect">
            <a:avLst/>
          </a:prstGeom>
          <a:noFill/>
        </p:spPr>
        <p:txBody>
          <a:bodyPr wrap="square" rtlCol="0">
            <a:spAutoFit/>
          </a:bodyPr>
          <a:lstStyle/>
          <a:p>
            <a:r>
              <a:rPr lang="en-GB" b="1" dirty="0" smtClean="0"/>
              <a:t>3 </a:t>
            </a:r>
            <a:r>
              <a:rPr lang="en-GB" b="1" dirty="0" err="1" smtClean="0"/>
              <a:t>y</a:t>
            </a:r>
            <a:endParaRPr lang="en-GB" b="1" dirty="0"/>
          </a:p>
        </p:txBody>
      </p:sp>
      <p:sp>
        <p:nvSpPr>
          <p:cNvPr id="49" name="TextBox 48"/>
          <p:cNvSpPr txBox="1"/>
          <p:nvPr/>
        </p:nvSpPr>
        <p:spPr>
          <a:xfrm>
            <a:off x="5943600" y="5334000"/>
            <a:ext cx="762000" cy="369332"/>
          </a:xfrm>
          <a:prstGeom prst="rect">
            <a:avLst/>
          </a:prstGeom>
          <a:noFill/>
        </p:spPr>
        <p:txBody>
          <a:bodyPr wrap="square" rtlCol="0">
            <a:spAutoFit/>
          </a:bodyPr>
          <a:lstStyle/>
          <a:p>
            <a:r>
              <a:rPr lang="en-GB" b="1" dirty="0" smtClean="0"/>
              <a:t>4 </a:t>
            </a:r>
            <a:r>
              <a:rPr lang="en-GB" b="1" dirty="0" err="1" smtClean="0"/>
              <a:t>y</a:t>
            </a:r>
            <a:endParaRPr lang="en-GB" b="1" dirty="0"/>
          </a:p>
        </p:txBody>
      </p:sp>
      <p:sp>
        <p:nvSpPr>
          <p:cNvPr id="50" name="TextBox 49"/>
          <p:cNvSpPr txBox="1"/>
          <p:nvPr/>
        </p:nvSpPr>
        <p:spPr>
          <a:xfrm>
            <a:off x="7086600" y="5334000"/>
            <a:ext cx="762000" cy="369332"/>
          </a:xfrm>
          <a:prstGeom prst="rect">
            <a:avLst/>
          </a:prstGeom>
          <a:noFill/>
        </p:spPr>
        <p:txBody>
          <a:bodyPr wrap="square" rtlCol="0">
            <a:spAutoFit/>
          </a:bodyPr>
          <a:lstStyle/>
          <a:p>
            <a:r>
              <a:rPr lang="en-GB" b="1" dirty="0" smtClean="0"/>
              <a:t>5 </a:t>
            </a:r>
            <a:r>
              <a:rPr lang="en-GB" b="1" dirty="0" err="1" smtClean="0"/>
              <a:t>y</a:t>
            </a:r>
            <a:endParaRPr lang="en-GB" b="1" dirty="0"/>
          </a:p>
        </p:txBody>
      </p:sp>
      <p:sp>
        <p:nvSpPr>
          <p:cNvPr id="51" name="TextBox 50"/>
          <p:cNvSpPr txBox="1"/>
          <p:nvPr/>
        </p:nvSpPr>
        <p:spPr>
          <a:xfrm>
            <a:off x="8153400" y="5334000"/>
            <a:ext cx="762000" cy="369332"/>
          </a:xfrm>
          <a:prstGeom prst="rect">
            <a:avLst/>
          </a:prstGeom>
          <a:noFill/>
        </p:spPr>
        <p:txBody>
          <a:bodyPr wrap="square" rtlCol="0">
            <a:spAutoFit/>
          </a:bodyPr>
          <a:lstStyle/>
          <a:p>
            <a:r>
              <a:rPr lang="en-GB" b="1" dirty="0" smtClean="0"/>
              <a:t>6 </a:t>
            </a:r>
            <a:r>
              <a:rPr lang="en-GB" b="1" dirty="0" err="1" smtClean="0"/>
              <a:t>y</a:t>
            </a:r>
            <a:endParaRPr lang="en-GB" b="1" dirty="0"/>
          </a:p>
        </p:txBody>
      </p:sp>
      <p:sp>
        <p:nvSpPr>
          <p:cNvPr id="52" name="TextBox 51"/>
          <p:cNvSpPr txBox="1"/>
          <p:nvPr/>
        </p:nvSpPr>
        <p:spPr>
          <a:xfrm>
            <a:off x="1371600" y="304800"/>
            <a:ext cx="7086600" cy="646331"/>
          </a:xfrm>
          <a:prstGeom prst="rect">
            <a:avLst/>
          </a:prstGeom>
          <a:noFill/>
        </p:spPr>
        <p:txBody>
          <a:bodyPr wrap="square" rtlCol="0">
            <a:spAutoFit/>
          </a:bodyPr>
          <a:lstStyle/>
          <a:p>
            <a:pPr algn="ctr"/>
            <a:r>
              <a:rPr lang="en-GB" sz="3600" b="1" dirty="0" smtClean="0">
                <a:solidFill>
                  <a:schemeClr val="accent6">
                    <a:lumMod val="75000"/>
                  </a:schemeClr>
                </a:solidFill>
                <a:latin typeface="+mj-lt"/>
              </a:rPr>
              <a:t>Follow-up in a Cohort Study</a:t>
            </a:r>
            <a:endParaRPr lang="en-GB" sz="3600" b="1" dirty="0">
              <a:solidFill>
                <a:schemeClr val="accent6">
                  <a:lumMod val="75000"/>
                </a:schemeClr>
              </a:solidFill>
              <a:latin typeface="+mj-lt"/>
            </a:endParaRPr>
          </a:p>
        </p:txBody>
      </p:sp>
      <p:sp>
        <p:nvSpPr>
          <p:cNvPr id="53" name="TextBox 52"/>
          <p:cNvSpPr txBox="1"/>
          <p:nvPr/>
        </p:nvSpPr>
        <p:spPr>
          <a:xfrm>
            <a:off x="457200" y="5791200"/>
            <a:ext cx="7010400" cy="923330"/>
          </a:xfrm>
          <a:prstGeom prst="rect">
            <a:avLst/>
          </a:prstGeom>
          <a:noFill/>
        </p:spPr>
        <p:txBody>
          <a:bodyPr wrap="square" rtlCol="0">
            <a:spAutoFit/>
          </a:bodyPr>
          <a:lstStyle/>
          <a:p>
            <a:r>
              <a:rPr lang="en-GB" dirty="0" smtClean="0"/>
              <a:t># of people at risk at baseline? </a:t>
            </a:r>
          </a:p>
          <a:p>
            <a:r>
              <a:rPr lang="en-GB" dirty="0" smtClean="0"/>
              <a:t># of cases developed during the 6 year follow-up period?</a:t>
            </a:r>
          </a:p>
          <a:p>
            <a:r>
              <a:rPr lang="en-GB" dirty="0" smtClean="0"/>
              <a:t>Total person-time at risk?</a:t>
            </a:r>
            <a:endParaRPr lang="en-GB" dirty="0"/>
          </a:p>
        </p:txBody>
      </p:sp>
      <p:sp>
        <p:nvSpPr>
          <p:cNvPr id="54" name="TextBox 53"/>
          <p:cNvSpPr txBox="1"/>
          <p:nvPr/>
        </p:nvSpPr>
        <p:spPr>
          <a:xfrm rot="16200000">
            <a:off x="-1872734" y="3091934"/>
            <a:ext cx="5486400" cy="369332"/>
          </a:xfrm>
          <a:prstGeom prst="rect">
            <a:avLst/>
          </a:prstGeom>
          <a:noFill/>
        </p:spPr>
        <p:txBody>
          <a:bodyPr wrap="square" rtlCol="0">
            <a:spAutoFit/>
          </a:bodyPr>
          <a:lstStyle/>
          <a:p>
            <a:pPr algn="ctr"/>
            <a:r>
              <a:rPr lang="en-GB" b="1" dirty="0" smtClean="0">
                <a:solidFill>
                  <a:schemeClr val="accent4">
                    <a:lumMod val="75000"/>
                  </a:schemeClr>
                </a:solidFill>
              </a:rPr>
              <a:t>Population at risk</a:t>
            </a:r>
            <a:endParaRPr lang="en-GB"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15194" y="3124200"/>
            <a:ext cx="41155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1143000" y="5181600"/>
            <a:ext cx="754380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flipH="1" flipV="1">
            <a:off x="2132806" y="5181600"/>
            <a:ext cx="1531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flipH="1" flipV="1">
            <a:off x="342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4725194" y="5181600"/>
            <a:ext cx="151606"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flipV="1">
            <a:off x="60205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flipH="1" flipV="1">
            <a:off x="723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flipV="1">
            <a:off x="8382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1143000" y="1295400"/>
            <a:ext cx="236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143000" y="1600200"/>
            <a:ext cx="617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143000" y="1905000"/>
            <a:ext cx="49530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1143000" y="2286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1143000" y="2667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1143000" y="31242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143000" y="35814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1143000" y="40386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143000" y="4495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143000" y="4876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581400" y="1066800"/>
            <a:ext cx="762000" cy="369332"/>
          </a:xfrm>
          <a:prstGeom prst="rect">
            <a:avLst/>
          </a:prstGeom>
          <a:noFill/>
        </p:spPr>
        <p:txBody>
          <a:bodyPr wrap="square" rtlCol="0">
            <a:spAutoFit/>
          </a:bodyPr>
          <a:lstStyle/>
          <a:p>
            <a:r>
              <a:rPr lang="en-GB" b="1" dirty="0" smtClean="0"/>
              <a:t>D</a:t>
            </a:r>
            <a:endParaRPr lang="en-GB" b="1" dirty="0"/>
          </a:p>
        </p:txBody>
      </p:sp>
      <p:sp>
        <p:nvSpPr>
          <p:cNvPr id="41" name="TextBox 40"/>
          <p:cNvSpPr txBox="1"/>
          <p:nvPr/>
        </p:nvSpPr>
        <p:spPr>
          <a:xfrm>
            <a:off x="7315200" y="1371600"/>
            <a:ext cx="762000" cy="369332"/>
          </a:xfrm>
          <a:prstGeom prst="rect">
            <a:avLst/>
          </a:prstGeom>
          <a:noFill/>
        </p:spPr>
        <p:txBody>
          <a:bodyPr wrap="square" rtlCol="0">
            <a:spAutoFit/>
          </a:bodyPr>
          <a:lstStyle/>
          <a:p>
            <a:r>
              <a:rPr lang="en-GB" b="1" dirty="0" smtClean="0"/>
              <a:t>D</a:t>
            </a:r>
            <a:endParaRPr lang="en-GB" b="1" dirty="0"/>
          </a:p>
        </p:txBody>
      </p:sp>
      <p:sp>
        <p:nvSpPr>
          <p:cNvPr id="42" name="TextBox 41"/>
          <p:cNvSpPr txBox="1"/>
          <p:nvPr/>
        </p:nvSpPr>
        <p:spPr>
          <a:xfrm>
            <a:off x="6096000" y="1752600"/>
            <a:ext cx="762000" cy="369332"/>
          </a:xfrm>
          <a:prstGeom prst="rect">
            <a:avLst/>
          </a:prstGeom>
          <a:noFill/>
        </p:spPr>
        <p:txBody>
          <a:bodyPr wrap="square" rtlCol="0">
            <a:spAutoFit/>
          </a:bodyPr>
          <a:lstStyle/>
          <a:p>
            <a:r>
              <a:rPr lang="en-GB" b="1" dirty="0" smtClean="0"/>
              <a:t>D</a:t>
            </a:r>
            <a:endParaRPr lang="en-GB" b="1" dirty="0"/>
          </a:p>
        </p:txBody>
      </p:sp>
      <p:sp>
        <p:nvSpPr>
          <p:cNvPr id="43" name="TextBox 42"/>
          <p:cNvSpPr txBox="1"/>
          <p:nvPr/>
        </p:nvSpPr>
        <p:spPr>
          <a:xfrm>
            <a:off x="8382000" y="2133600"/>
            <a:ext cx="762000" cy="369332"/>
          </a:xfrm>
          <a:prstGeom prst="rect">
            <a:avLst/>
          </a:prstGeom>
          <a:noFill/>
        </p:spPr>
        <p:txBody>
          <a:bodyPr wrap="square" rtlCol="0">
            <a:spAutoFit/>
          </a:bodyPr>
          <a:lstStyle/>
          <a:p>
            <a:r>
              <a:rPr lang="en-GB" b="1" dirty="0" smtClean="0"/>
              <a:t>D</a:t>
            </a:r>
            <a:endParaRPr lang="en-GB" b="1" dirty="0"/>
          </a:p>
        </p:txBody>
      </p:sp>
      <p:sp>
        <p:nvSpPr>
          <p:cNvPr id="44" name="TextBox 43"/>
          <p:cNvSpPr txBox="1"/>
          <p:nvPr/>
        </p:nvSpPr>
        <p:spPr>
          <a:xfrm>
            <a:off x="8382000" y="2895600"/>
            <a:ext cx="762000" cy="369332"/>
          </a:xfrm>
          <a:prstGeom prst="rect">
            <a:avLst/>
          </a:prstGeom>
          <a:noFill/>
        </p:spPr>
        <p:txBody>
          <a:bodyPr wrap="square" rtlCol="0">
            <a:spAutoFit/>
          </a:bodyPr>
          <a:lstStyle/>
          <a:p>
            <a:r>
              <a:rPr lang="en-GB" b="1" dirty="0" smtClean="0"/>
              <a:t>D</a:t>
            </a:r>
            <a:endParaRPr lang="en-GB" b="1" dirty="0"/>
          </a:p>
        </p:txBody>
      </p:sp>
      <p:sp>
        <p:nvSpPr>
          <p:cNvPr id="45" name="TextBox 44"/>
          <p:cNvSpPr txBox="1"/>
          <p:nvPr/>
        </p:nvSpPr>
        <p:spPr>
          <a:xfrm>
            <a:off x="8382000" y="3352800"/>
            <a:ext cx="762000" cy="369332"/>
          </a:xfrm>
          <a:prstGeom prst="rect">
            <a:avLst/>
          </a:prstGeom>
          <a:noFill/>
        </p:spPr>
        <p:txBody>
          <a:bodyPr wrap="square" rtlCol="0">
            <a:spAutoFit/>
          </a:bodyPr>
          <a:lstStyle/>
          <a:p>
            <a:r>
              <a:rPr lang="en-GB" b="1" dirty="0" smtClean="0"/>
              <a:t>D</a:t>
            </a:r>
            <a:endParaRPr lang="en-GB" b="1" dirty="0"/>
          </a:p>
        </p:txBody>
      </p:sp>
      <p:sp>
        <p:nvSpPr>
          <p:cNvPr id="46" name="TextBox 45"/>
          <p:cNvSpPr txBox="1"/>
          <p:nvPr/>
        </p:nvSpPr>
        <p:spPr>
          <a:xfrm>
            <a:off x="2057400" y="5334000"/>
            <a:ext cx="762000" cy="369332"/>
          </a:xfrm>
          <a:prstGeom prst="rect">
            <a:avLst/>
          </a:prstGeom>
          <a:noFill/>
        </p:spPr>
        <p:txBody>
          <a:bodyPr wrap="square" rtlCol="0">
            <a:spAutoFit/>
          </a:bodyPr>
          <a:lstStyle/>
          <a:p>
            <a:r>
              <a:rPr lang="en-GB" b="1" dirty="0" smtClean="0"/>
              <a:t>1 </a:t>
            </a:r>
            <a:r>
              <a:rPr lang="en-GB" b="1" dirty="0" err="1" smtClean="0"/>
              <a:t>y</a:t>
            </a:r>
            <a:endParaRPr lang="en-GB" b="1" dirty="0"/>
          </a:p>
        </p:txBody>
      </p:sp>
      <p:sp>
        <p:nvSpPr>
          <p:cNvPr id="47" name="TextBox 46"/>
          <p:cNvSpPr txBox="1"/>
          <p:nvPr/>
        </p:nvSpPr>
        <p:spPr>
          <a:xfrm>
            <a:off x="3276600" y="5334000"/>
            <a:ext cx="762000" cy="369332"/>
          </a:xfrm>
          <a:prstGeom prst="rect">
            <a:avLst/>
          </a:prstGeom>
          <a:noFill/>
        </p:spPr>
        <p:txBody>
          <a:bodyPr wrap="square" rtlCol="0">
            <a:spAutoFit/>
          </a:bodyPr>
          <a:lstStyle/>
          <a:p>
            <a:r>
              <a:rPr lang="en-GB" b="1" dirty="0" smtClean="0"/>
              <a:t>2 </a:t>
            </a:r>
            <a:r>
              <a:rPr lang="en-GB" b="1" dirty="0" err="1" smtClean="0"/>
              <a:t>y</a:t>
            </a:r>
            <a:endParaRPr lang="en-GB" b="1" dirty="0"/>
          </a:p>
        </p:txBody>
      </p:sp>
      <p:sp>
        <p:nvSpPr>
          <p:cNvPr id="48" name="TextBox 47"/>
          <p:cNvSpPr txBox="1"/>
          <p:nvPr/>
        </p:nvSpPr>
        <p:spPr>
          <a:xfrm>
            <a:off x="4648200" y="5334000"/>
            <a:ext cx="762000" cy="369332"/>
          </a:xfrm>
          <a:prstGeom prst="rect">
            <a:avLst/>
          </a:prstGeom>
          <a:noFill/>
        </p:spPr>
        <p:txBody>
          <a:bodyPr wrap="square" rtlCol="0">
            <a:spAutoFit/>
          </a:bodyPr>
          <a:lstStyle/>
          <a:p>
            <a:r>
              <a:rPr lang="en-GB" b="1" dirty="0" smtClean="0"/>
              <a:t>3 </a:t>
            </a:r>
            <a:r>
              <a:rPr lang="en-GB" b="1" dirty="0" err="1" smtClean="0"/>
              <a:t>y</a:t>
            </a:r>
            <a:endParaRPr lang="en-GB" b="1" dirty="0"/>
          </a:p>
        </p:txBody>
      </p:sp>
      <p:sp>
        <p:nvSpPr>
          <p:cNvPr id="49" name="TextBox 48"/>
          <p:cNvSpPr txBox="1"/>
          <p:nvPr/>
        </p:nvSpPr>
        <p:spPr>
          <a:xfrm>
            <a:off x="5943600" y="5334000"/>
            <a:ext cx="762000" cy="369332"/>
          </a:xfrm>
          <a:prstGeom prst="rect">
            <a:avLst/>
          </a:prstGeom>
          <a:noFill/>
        </p:spPr>
        <p:txBody>
          <a:bodyPr wrap="square" rtlCol="0">
            <a:spAutoFit/>
          </a:bodyPr>
          <a:lstStyle/>
          <a:p>
            <a:r>
              <a:rPr lang="en-GB" b="1" dirty="0" smtClean="0"/>
              <a:t>4 </a:t>
            </a:r>
            <a:r>
              <a:rPr lang="en-GB" b="1" dirty="0" err="1" smtClean="0"/>
              <a:t>y</a:t>
            </a:r>
            <a:endParaRPr lang="en-GB" b="1" dirty="0"/>
          </a:p>
        </p:txBody>
      </p:sp>
      <p:sp>
        <p:nvSpPr>
          <p:cNvPr id="50" name="TextBox 49"/>
          <p:cNvSpPr txBox="1"/>
          <p:nvPr/>
        </p:nvSpPr>
        <p:spPr>
          <a:xfrm>
            <a:off x="7086600" y="5334000"/>
            <a:ext cx="762000" cy="369332"/>
          </a:xfrm>
          <a:prstGeom prst="rect">
            <a:avLst/>
          </a:prstGeom>
          <a:noFill/>
        </p:spPr>
        <p:txBody>
          <a:bodyPr wrap="square" rtlCol="0">
            <a:spAutoFit/>
          </a:bodyPr>
          <a:lstStyle/>
          <a:p>
            <a:r>
              <a:rPr lang="en-GB" b="1" dirty="0" smtClean="0"/>
              <a:t>5 </a:t>
            </a:r>
            <a:r>
              <a:rPr lang="en-GB" b="1" dirty="0" err="1" smtClean="0"/>
              <a:t>y</a:t>
            </a:r>
            <a:endParaRPr lang="en-GB" b="1" dirty="0"/>
          </a:p>
        </p:txBody>
      </p:sp>
      <p:sp>
        <p:nvSpPr>
          <p:cNvPr id="51" name="TextBox 50"/>
          <p:cNvSpPr txBox="1"/>
          <p:nvPr/>
        </p:nvSpPr>
        <p:spPr>
          <a:xfrm>
            <a:off x="8153400" y="5334000"/>
            <a:ext cx="762000" cy="369332"/>
          </a:xfrm>
          <a:prstGeom prst="rect">
            <a:avLst/>
          </a:prstGeom>
          <a:noFill/>
        </p:spPr>
        <p:txBody>
          <a:bodyPr wrap="square" rtlCol="0">
            <a:spAutoFit/>
          </a:bodyPr>
          <a:lstStyle/>
          <a:p>
            <a:r>
              <a:rPr lang="en-GB" b="1" dirty="0" smtClean="0"/>
              <a:t>6 </a:t>
            </a:r>
            <a:r>
              <a:rPr lang="en-GB" b="1" dirty="0" err="1" smtClean="0"/>
              <a:t>y</a:t>
            </a:r>
            <a:endParaRPr lang="en-GB" b="1" dirty="0"/>
          </a:p>
        </p:txBody>
      </p:sp>
      <p:sp>
        <p:nvSpPr>
          <p:cNvPr id="52" name="TextBox 51"/>
          <p:cNvSpPr txBox="1"/>
          <p:nvPr/>
        </p:nvSpPr>
        <p:spPr>
          <a:xfrm>
            <a:off x="838200" y="304800"/>
            <a:ext cx="7620000" cy="646331"/>
          </a:xfrm>
          <a:prstGeom prst="rect">
            <a:avLst/>
          </a:prstGeom>
          <a:noFill/>
        </p:spPr>
        <p:txBody>
          <a:bodyPr wrap="square" rtlCol="0">
            <a:spAutoFit/>
          </a:bodyPr>
          <a:lstStyle/>
          <a:p>
            <a:pPr algn="ctr"/>
            <a:r>
              <a:rPr lang="en-GB" sz="3600" b="1" dirty="0">
                <a:solidFill>
                  <a:schemeClr val="accent6">
                    <a:lumMod val="75000"/>
                  </a:schemeClr>
                </a:solidFill>
                <a:latin typeface="+mj-lt"/>
              </a:rPr>
              <a:t>Follow-up in a Cohort Study</a:t>
            </a:r>
          </a:p>
        </p:txBody>
      </p:sp>
      <p:sp>
        <p:nvSpPr>
          <p:cNvPr id="53" name="TextBox 52"/>
          <p:cNvSpPr txBox="1"/>
          <p:nvPr/>
        </p:nvSpPr>
        <p:spPr>
          <a:xfrm>
            <a:off x="457200" y="5791200"/>
            <a:ext cx="8686800" cy="923330"/>
          </a:xfrm>
          <a:prstGeom prst="rect">
            <a:avLst/>
          </a:prstGeom>
          <a:noFill/>
        </p:spPr>
        <p:txBody>
          <a:bodyPr wrap="square" rtlCol="0">
            <a:spAutoFit/>
          </a:bodyPr>
          <a:lstStyle/>
          <a:p>
            <a:r>
              <a:rPr lang="en-GB" dirty="0" smtClean="0"/>
              <a:t># of people at risk at baseline?    </a:t>
            </a:r>
            <a:r>
              <a:rPr lang="en-GB" dirty="0" smtClean="0">
                <a:solidFill>
                  <a:srgbClr val="E46C0A"/>
                </a:solidFill>
              </a:rPr>
              <a:t>10 </a:t>
            </a:r>
            <a:endParaRPr lang="en-GB" dirty="0" smtClean="0"/>
          </a:p>
          <a:p>
            <a:r>
              <a:rPr lang="en-GB" dirty="0" smtClean="0"/>
              <a:t># of cases developed during the 6 year follow-up period? </a:t>
            </a:r>
            <a:r>
              <a:rPr lang="en-GB" dirty="0" smtClean="0">
                <a:solidFill>
                  <a:srgbClr val="E46C0A"/>
                </a:solidFill>
              </a:rPr>
              <a:t>6 cases</a:t>
            </a:r>
            <a:endParaRPr lang="en-GB" dirty="0" smtClean="0"/>
          </a:p>
          <a:p>
            <a:r>
              <a:rPr lang="en-GB" dirty="0" smtClean="0"/>
              <a:t>Total person-time at risk?  </a:t>
            </a:r>
            <a:r>
              <a:rPr lang="en-GB" dirty="0" smtClean="0">
                <a:solidFill>
                  <a:srgbClr val="E46C0A"/>
                </a:solidFill>
              </a:rPr>
              <a:t>2+5+4+6+6+6+6+6+6+6= </a:t>
            </a:r>
            <a:r>
              <a:rPr lang="en-GB" dirty="0" smtClean="0">
                <a:solidFill>
                  <a:srgbClr val="E46C0A"/>
                </a:solidFill>
              </a:rPr>
              <a:t>53 person-years</a:t>
            </a:r>
            <a:endParaRPr lang="en-GB" dirty="0"/>
          </a:p>
        </p:txBody>
      </p:sp>
      <p:sp>
        <p:nvSpPr>
          <p:cNvPr id="54" name="TextBox 53"/>
          <p:cNvSpPr txBox="1"/>
          <p:nvPr/>
        </p:nvSpPr>
        <p:spPr>
          <a:xfrm rot="16200000">
            <a:off x="-1872734" y="3091934"/>
            <a:ext cx="5486400" cy="369332"/>
          </a:xfrm>
          <a:prstGeom prst="rect">
            <a:avLst/>
          </a:prstGeom>
          <a:noFill/>
        </p:spPr>
        <p:txBody>
          <a:bodyPr wrap="square" rtlCol="0">
            <a:spAutoFit/>
          </a:bodyPr>
          <a:lstStyle/>
          <a:p>
            <a:pPr algn="ctr"/>
            <a:r>
              <a:rPr lang="en-GB" b="1" dirty="0" smtClean="0">
                <a:solidFill>
                  <a:schemeClr val="accent4">
                    <a:lumMod val="75000"/>
                  </a:schemeClr>
                </a:solidFill>
              </a:rPr>
              <a:t>Population at risk</a:t>
            </a:r>
            <a:endParaRPr lang="en-GB"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15194" y="3124200"/>
            <a:ext cx="41155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1143000" y="5181600"/>
            <a:ext cx="754380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flipH="1" flipV="1">
            <a:off x="2132806" y="5181600"/>
            <a:ext cx="1531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flipH="1" flipV="1">
            <a:off x="342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4725194" y="5181600"/>
            <a:ext cx="151606"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flipV="1">
            <a:off x="60205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flipH="1" flipV="1">
            <a:off x="723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flipV="1">
            <a:off x="8382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1143000" y="1295400"/>
            <a:ext cx="236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143000" y="1600200"/>
            <a:ext cx="617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143000" y="1905000"/>
            <a:ext cx="49530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1143000" y="2286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1143000" y="2667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1143000" y="31242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143000" y="35814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1143000" y="40386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143000" y="4495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143000" y="4876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581400" y="1066800"/>
            <a:ext cx="762000" cy="369332"/>
          </a:xfrm>
          <a:prstGeom prst="rect">
            <a:avLst/>
          </a:prstGeom>
          <a:noFill/>
        </p:spPr>
        <p:txBody>
          <a:bodyPr wrap="square" rtlCol="0">
            <a:spAutoFit/>
          </a:bodyPr>
          <a:lstStyle/>
          <a:p>
            <a:r>
              <a:rPr lang="en-GB" b="1" dirty="0" smtClean="0"/>
              <a:t>D</a:t>
            </a:r>
            <a:endParaRPr lang="en-GB" b="1" dirty="0"/>
          </a:p>
        </p:txBody>
      </p:sp>
      <p:sp>
        <p:nvSpPr>
          <p:cNvPr id="41" name="TextBox 40"/>
          <p:cNvSpPr txBox="1"/>
          <p:nvPr/>
        </p:nvSpPr>
        <p:spPr>
          <a:xfrm>
            <a:off x="7315200" y="1371600"/>
            <a:ext cx="762000" cy="369332"/>
          </a:xfrm>
          <a:prstGeom prst="rect">
            <a:avLst/>
          </a:prstGeom>
          <a:noFill/>
        </p:spPr>
        <p:txBody>
          <a:bodyPr wrap="square" rtlCol="0">
            <a:spAutoFit/>
          </a:bodyPr>
          <a:lstStyle/>
          <a:p>
            <a:r>
              <a:rPr lang="en-GB" b="1" dirty="0" smtClean="0"/>
              <a:t>D</a:t>
            </a:r>
            <a:endParaRPr lang="en-GB" b="1" dirty="0"/>
          </a:p>
        </p:txBody>
      </p:sp>
      <p:sp>
        <p:nvSpPr>
          <p:cNvPr id="42" name="TextBox 41"/>
          <p:cNvSpPr txBox="1"/>
          <p:nvPr/>
        </p:nvSpPr>
        <p:spPr>
          <a:xfrm>
            <a:off x="6096000" y="1752600"/>
            <a:ext cx="762000" cy="369332"/>
          </a:xfrm>
          <a:prstGeom prst="rect">
            <a:avLst/>
          </a:prstGeom>
          <a:noFill/>
        </p:spPr>
        <p:txBody>
          <a:bodyPr wrap="square" rtlCol="0">
            <a:spAutoFit/>
          </a:bodyPr>
          <a:lstStyle/>
          <a:p>
            <a:r>
              <a:rPr lang="en-GB" b="1" dirty="0" smtClean="0"/>
              <a:t>D</a:t>
            </a:r>
            <a:endParaRPr lang="en-GB" b="1" dirty="0"/>
          </a:p>
        </p:txBody>
      </p:sp>
      <p:sp>
        <p:nvSpPr>
          <p:cNvPr id="43" name="TextBox 42"/>
          <p:cNvSpPr txBox="1"/>
          <p:nvPr/>
        </p:nvSpPr>
        <p:spPr>
          <a:xfrm>
            <a:off x="8382000" y="2133600"/>
            <a:ext cx="762000" cy="369332"/>
          </a:xfrm>
          <a:prstGeom prst="rect">
            <a:avLst/>
          </a:prstGeom>
          <a:noFill/>
        </p:spPr>
        <p:txBody>
          <a:bodyPr wrap="square" rtlCol="0">
            <a:spAutoFit/>
          </a:bodyPr>
          <a:lstStyle/>
          <a:p>
            <a:r>
              <a:rPr lang="en-GB" b="1" dirty="0" smtClean="0"/>
              <a:t>D</a:t>
            </a:r>
            <a:endParaRPr lang="en-GB" b="1" dirty="0"/>
          </a:p>
        </p:txBody>
      </p:sp>
      <p:sp>
        <p:nvSpPr>
          <p:cNvPr id="44" name="TextBox 43"/>
          <p:cNvSpPr txBox="1"/>
          <p:nvPr/>
        </p:nvSpPr>
        <p:spPr>
          <a:xfrm>
            <a:off x="8382000" y="2895600"/>
            <a:ext cx="762000" cy="369332"/>
          </a:xfrm>
          <a:prstGeom prst="rect">
            <a:avLst/>
          </a:prstGeom>
          <a:noFill/>
        </p:spPr>
        <p:txBody>
          <a:bodyPr wrap="square" rtlCol="0">
            <a:spAutoFit/>
          </a:bodyPr>
          <a:lstStyle/>
          <a:p>
            <a:r>
              <a:rPr lang="en-GB" b="1" dirty="0" smtClean="0"/>
              <a:t>D</a:t>
            </a:r>
            <a:endParaRPr lang="en-GB" b="1" dirty="0"/>
          </a:p>
        </p:txBody>
      </p:sp>
      <p:sp>
        <p:nvSpPr>
          <p:cNvPr id="45" name="TextBox 44"/>
          <p:cNvSpPr txBox="1"/>
          <p:nvPr/>
        </p:nvSpPr>
        <p:spPr>
          <a:xfrm>
            <a:off x="8382000" y="3352800"/>
            <a:ext cx="762000" cy="369332"/>
          </a:xfrm>
          <a:prstGeom prst="rect">
            <a:avLst/>
          </a:prstGeom>
          <a:noFill/>
        </p:spPr>
        <p:txBody>
          <a:bodyPr wrap="square" rtlCol="0">
            <a:spAutoFit/>
          </a:bodyPr>
          <a:lstStyle/>
          <a:p>
            <a:r>
              <a:rPr lang="en-GB" b="1" dirty="0" smtClean="0"/>
              <a:t>D</a:t>
            </a:r>
            <a:endParaRPr lang="en-GB" b="1" dirty="0"/>
          </a:p>
        </p:txBody>
      </p:sp>
      <p:sp>
        <p:nvSpPr>
          <p:cNvPr id="46" name="TextBox 45"/>
          <p:cNvSpPr txBox="1"/>
          <p:nvPr/>
        </p:nvSpPr>
        <p:spPr>
          <a:xfrm>
            <a:off x="2057400" y="5334000"/>
            <a:ext cx="762000" cy="369332"/>
          </a:xfrm>
          <a:prstGeom prst="rect">
            <a:avLst/>
          </a:prstGeom>
          <a:noFill/>
        </p:spPr>
        <p:txBody>
          <a:bodyPr wrap="square" rtlCol="0">
            <a:spAutoFit/>
          </a:bodyPr>
          <a:lstStyle/>
          <a:p>
            <a:r>
              <a:rPr lang="en-GB" b="1" dirty="0" smtClean="0"/>
              <a:t>1 </a:t>
            </a:r>
            <a:r>
              <a:rPr lang="en-GB" b="1" dirty="0" err="1" smtClean="0"/>
              <a:t>y</a:t>
            </a:r>
            <a:endParaRPr lang="en-GB" b="1" dirty="0"/>
          </a:p>
        </p:txBody>
      </p:sp>
      <p:sp>
        <p:nvSpPr>
          <p:cNvPr id="47" name="TextBox 46"/>
          <p:cNvSpPr txBox="1"/>
          <p:nvPr/>
        </p:nvSpPr>
        <p:spPr>
          <a:xfrm>
            <a:off x="3276600" y="5334000"/>
            <a:ext cx="762000" cy="369332"/>
          </a:xfrm>
          <a:prstGeom prst="rect">
            <a:avLst/>
          </a:prstGeom>
          <a:noFill/>
        </p:spPr>
        <p:txBody>
          <a:bodyPr wrap="square" rtlCol="0">
            <a:spAutoFit/>
          </a:bodyPr>
          <a:lstStyle/>
          <a:p>
            <a:r>
              <a:rPr lang="en-GB" b="1" dirty="0" smtClean="0"/>
              <a:t>2 </a:t>
            </a:r>
            <a:r>
              <a:rPr lang="en-GB" b="1" dirty="0" err="1" smtClean="0"/>
              <a:t>y</a:t>
            </a:r>
            <a:endParaRPr lang="en-GB" b="1" dirty="0"/>
          </a:p>
        </p:txBody>
      </p:sp>
      <p:sp>
        <p:nvSpPr>
          <p:cNvPr id="48" name="TextBox 47"/>
          <p:cNvSpPr txBox="1"/>
          <p:nvPr/>
        </p:nvSpPr>
        <p:spPr>
          <a:xfrm>
            <a:off x="4648200" y="5334000"/>
            <a:ext cx="762000" cy="369332"/>
          </a:xfrm>
          <a:prstGeom prst="rect">
            <a:avLst/>
          </a:prstGeom>
          <a:noFill/>
        </p:spPr>
        <p:txBody>
          <a:bodyPr wrap="square" rtlCol="0">
            <a:spAutoFit/>
          </a:bodyPr>
          <a:lstStyle/>
          <a:p>
            <a:r>
              <a:rPr lang="en-GB" b="1" dirty="0" smtClean="0"/>
              <a:t>3 </a:t>
            </a:r>
            <a:r>
              <a:rPr lang="en-GB" b="1" dirty="0" err="1" smtClean="0"/>
              <a:t>y</a:t>
            </a:r>
            <a:endParaRPr lang="en-GB" b="1" dirty="0"/>
          </a:p>
        </p:txBody>
      </p:sp>
      <p:sp>
        <p:nvSpPr>
          <p:cNvPr id="49" name="TextBox 48"/>
          <p:cNvSpPr txBox="1"/>
          <p:nvPr/>
        </p:nvSpPr>
        <p:spPr>
          <a:xfrm>
            <a:off x="5943600" y="5334000"/>
            <a:ext cx="762000" cy="369332"/>
          </a:xfrm>
          <a:prstGeom prst="rect">
            <a:avLst/>
          </a:prstGeom>
          <a:noFill/>
        </p:spPr>
        <p:txBody>
          <a:bodyPr wrap="square" rtlCol="0">
            <a:spAutoFit/>
          </a:bodyPr>
          <a:lstStyle/>
          <a:p>
            <a:r>
              <a:rPr lang="en-GB" b="1" dirty="0" smtClean="0"/>
              <a:t>4 </a:t>
            </a:r>
            <a:r>
              <a:rPr lang="en-GB" b="1" dirty="0" err="1" smtClean="0"/>
              <a:t>y</a:t>
            </a:r>
            <a:endParaRPr lang="en-GB" b="1" dirty="0"/>
          </a:p>
        </p:txBody>
      </p:sp>
      <p:sp>
        <p:nvSpPr>
          <p:cNvPr id="50" name="TextBox 49"/>
          <p:cNvSpPr txBox="1"/>
          <p:nvPr/>
        </p:nvSpPr>
        <p:spPr>
          <a:xfrm>
            <a:off x="7086600" y="5334000"/>
            <a:ext cx="762000" cy="369332"/>
          </a:xfrm>
          <a:prstGeom prst="rect">
            <a:avLst/>
          </a:prstGeom>
          <a:noFill/>
        </p:spPr>
        <p:txBody>
          <a:bodyPr wrap="square" rtlCol="0">
            <a:spAutoFit/>
          </a:bodyPr>
          <a:lstStyle/>
          <a:p>
            <a:r>
              <a:rPr lang="en-GB" b="1" dirty="0" smtClean="0"/>
              <a:t>5 </a:t>
            </a:r>
            <a:r>
              <a:rPr lang="en-GB" b="1" dirty="0" err="1" smtClean="0"/>
              <a:t>y</a:t>
            </a:r>
            <a:endParaRPr lang="en-GB" b="1" dirty="0"/>
          </a:p>
        </p:txBody>
      </p:sp>
      <p:sp>
        <p:nvSpPr>
          <p:cNvPr id="51" name="TextBox 50"/>
          <p:cNvSpPr txBox="1"/>
          <p:nvPr/>
        </p:nvSpPr>
        <p:spPr>
          <a:xfrm>
            <a:off x="8153400" y="5334000"/>
            <a:ext cx="762000" cy="369332"/>
          </a:xfrm>
          <a:prstGeom prst="rect">
            <a:avLst/>
          </a:prstGeom>
          <a:noFill/>
        </p:spPr>
        <p:txBody>
          <a:bodyPr wrap="square" rtlCol="0">
            <a:spAutoFit/>
          </a:bodyPr>
          <a:lstStyle/>
          <a:p>
            <a:r>
              <a:rPr lang="en-GB" b="1" dirty="0" smtClean="0"/>
              <a:t>6 </a:t>
            </a:r>
            <a:r>
              <a:rPr lang="en-GB" b="1" dirty="0" err="1" smtClean="0"/>
              <a:t>y</a:t>
            </a:r>
            <a:endParaRPr lang="en-GB" b="1" dirty="0"/>
          </a:p>
        </p:txBody>
      </p:sp>
      <p:sp>
        <p:nvSpPr>
          <p:cNvPr id="52" name="TextBox 51"/>
          <p:cNvSpPr txBox="1"/>
          <p:nvPr/>
        </p:nvSpPr>
        <p:spPr>
          <a:xfrm>
            <a:off x="838200" y="304800"/>
            <a:ext cx="7620000" cy="646331"/>
          </a:xfrm>
          <a:prstGeom prst="rect">
            <a:avLst/>
          </a:prstGeom>
          <a:noFill/>
        </p:spPr>
        <p:txBody>
          <a:bodyPr wrap="square" rtlCol="0">
            <a:spAutoFit/>
          </a:bodyPr>
          <a:lstStyle/>
          <a:p>
            <a:pPr algn="ctr"/>
            <a:r>
              <a:rPr lang="en-GB" sz="3600" b="1" dirty="0" smtClean="0">
                <a:solidFill>
                  <a:schemeClr val="accent6">
                    <a:lumMod val="75000"/>
                  </a:schemeClr>
                </a:solidFill>
                <a:latin typeface="+mj-lt"/>
              </a:rPr>
              <a:t>Follow-up in a Cohort Study</a:t>
            </a:r>
            <a:endParaRPr lang="en-GB" sz="3600" b="1" dirty="0">
              <a:solidFill>
                <a:schemeClr val="accent6">
                  <a:lumMod val="75000"/>
                </a:schemeClr>
              </a:solidFill>
              <a:latin typeface="+mj-lt"/>
            </a:endParaRPr>
          </a:p>
        </p:txBody>
      </p:sp>
      <p:sp>
        <p:nvSpPr>
          <p:cNvPr id="53" name="TextBox 52"/>
          <p:cNvSpPr txBox="1"/>
          <p:nvPr/>
        </p:nvSpPr>
        <p:spPr>
          <a:xfrm>
            <a:off x="457200" y="6019800"/>
            <a:ext cx="8686800" cy="461665"/>
          </a:xfrm>
          <a:prstGeom prst="rect">
            <a:avLst/>
          </a:prstGeom>
          <a:noFill/>
        </p:spPr>
        <p:txBody>
          <a:bodyPr wrap="square" rtlCol="0">
            <a:spAutoFit/>
          </a:bodyPr>
          <a:lstStyle/>
          <a:p>
            <a:r>
              <a:rPr lang="en-GB" sz="2400" dirty="0" smtClean="0"/>
              <a:t>What is the risk at year 4?</a:t>
            </a:r>
            <a:r>
              <a:rPr lang="en-GB" sz="2400" dirty="0" smtClean="0">
                <a:solidFill>
                  <a:srgbClr val="E46C0A"/>
                </a:solidFill>
              </a:rPr>
              <a:t> </a:t>
            </a:r>
            <a:endParaRPr lang="en-GB" sz="2400" dirty="0" smtClean="0"/>
          </a:p>
        </p:txBody>
      </p:sp>
      <p:sp>
        <p:nvSpPr>
          <p:cNvPr id="54" name="TextBox 53"/>
          <p:cNvSpPr txBox="1"/>
          <p:nvPr/>
        </p:nvSpPr>
        <p:spPr>
          <a:xfrm rot="16200000">
            <a:off x="-1872734" y="3091934"/>
            <a:ext cx="5486400" cy="369332"/>
          </a:xfrm>
          <a:prstGeom prst="rect">
            <a:avLst/>
          </a:prstGeom>
          <a:noFill/>
        </p:spPr>
        <p:txBody>
          <a:bodyPr wrap="square" rtlCol="0">
            <a:spAutoFit/>
          </a:bodyPr>
          <a:lstStyle/>
          <a:p>
            <a:pPr algn="ctr"/>
            <a:r>
              <a:rPr lang="en-GB" b="1" dirty="0" smtClean="0">
                <a:solidFill>
                  <a:schemeClr val="accent4">
                    <a:lumMod val="75000"/>
                  </a:schemeClr>
                </a:solidFill>
              </a:rPr>
              <a:t>Population at risk</a:t>
            </a:r>
            <a:endParaRPr lang="en-GB"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15194" y="3124200"/>
            <a:ext cx="41155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1143000" y="5181600"/>
            <a:ext cx="754380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flipH="1" flipV="1">
            <a:off x="2132806" y="5181600"/>
            <a:ext cx="1531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flipH="1" flipV="1">
            <a:off x="342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4725194" y="5181600"/>
            <a:ext cx="151606"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flipV="1">
            <a:off x="60205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flipH="1" flipV="1">
            <a:off x="723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flipV="1">
            <a:off x="8382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1143000" y="1295400"/>
            <a:ext cx="236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143000" y="1600200"/>
            <a:ext cx="617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143000" y="1905000"/>
            <a:ext cx="49530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1143000" y="2286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1143000" y="2667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1143000" y="31242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143000" y="35814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1143000" y="40386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143000" y="4495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143000" y="4876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581400" y="1066800"/>
            <a:ext cx="762000" cy="369332"/>
          </a:xfrm>
          <a:prstGeom prst="rect">
            <a:avLst/>
          </a:prstGeom>
          <a:noFill/>
        </p:spPr>
        <p:txBody>
          <a:bodyPr wrap="square" rtlCol="0">
            <a:spAutoFit/>
          </a:bodyPr>
          <a:lstStyle/>
          <a:p>
            <a:r>
              <a:rPr lang="en-GB" b="1" dirty="0" smtClean="0"/>
              <a:t>D</a:t>
            </a:r>
            <a:endParaRPr lang="en-GB" b="1" dirty="0"/>
          </a:p>
        </p:txBody>
      </p:sp>
      <p:sp>
        <p:nvSpPr>
          <p:cNvPr id="41" name="TextBox 40"/>
          <p:cNvSpPr txBox="1"/>
          <p:nvPr/>
        </p:nvSpPr>
        <p:spPr>
          <a:xfrm>
            <a:off x="7315200" y="1371600"/>
            <a:ext cx="762000" cy="369332"/>
          </a:xfrm>
          <a:prstGeom prst="rect">
            <a:avLst/>
          </a:prstGeom>
          <a:noFill/>
        </p:spPr>
        <p:txBody>
          <a:bodyPr wrap="square" rtlCol="0">
            <a:spAutoFit/>
          </a:bodyPr>
          <a:lstStyle/>
          <a:p>
            <a:r>
              <a:rPr lang="en-GB" b="1" dirty="0" smtClean="0"/>
              <a:t>D</a:t>
            </a:r>
            <a:endParaRPr lang="en-GB" b="1" dirty="0"/>
          </a:p>
        </p:txBody>
      </p:sp>
      <p:sp>
        <p:nvSpPr>
          <p:cNvPr id="42" name="TextBox 41"/>
          <p:cNvSpPr txBox="1"/>
          <p:nvPr/>
        </p:nvSpPr>
        <p:spPr>
          <a:xfrm>
            <a:off x="6096000" y="1752600"/>
            <a:ext cx="762000" cy="369332"/>
          </a:xfrm>
          <a:prstGeom prst="rect">
            <a:avLst/>
          </a:prstGeom>
          <a:noFill/>
        </p:spPr>
        <p:txBody>
          <a:bodyPr wrap="square" rtlCol="0">
            <a:spAutoFit/>
          </a:bodyPr>
          <a:lstStyle/>
          <a:p>
            <a:r>
              <a:rPr lang="en-GB" b="1" dirty="0" smtClean="0"/>
              <a:t>D</a:t>
            </a:r>
            <a:endParaRPr lang="en-GB" b="1" dirty="0"/>
          </a:p>
        </p:txBody>
      </p:sp>
      <p:sp>
        <p:nvSpPr>
          <p:cNvPr id="43" name="TextBox 42"/>
          <p:cNvSpPr txBox="1"/>
          <p:nvPr/>
        </p:nvSpPr>
        <p:spPr>
          <a:xfrm>
            <a:off x="8382000" y="2133600"/>
            <a:ext cx="762000" cy="369332"/>
          </a:xfrm>
          <a:prstGeom prst="rect">
            <a:avLst/>
          </a:prstGeom>
          <a:noFill/>
        </p:spPr>
        <p:txBody>
          <a:bodyPr wrap="square" rtlCol="0">
            <a:spAutoFit/>
          </a:bodyPr>
          <a:lstStyle/>
          <a:p>
            <a:r>
              <a:rPr lang="en-GB" b="1" dirty="0" smtClean="0"/>
              <a:t>D</a:t>
            </a:r>
            <a:endParaRPr lang="en-GB" b="1" dirty="0"/>
          </a:p>
        </p:txBody>
      </p:sp>
      <p:sp>
        <p:nvSpPr>
          <p:cNvPr id="44" name="TextBox 43"/>
          <p:cNvSpPr txBox="1"/>
          <p:nvPr/>
        </p:nvSpPr>
        <p:spPr>
          <a:xfrm>
            <a:off x="8382000" y="2895600"/>
            <a:ext cx="762000" cy="369332"/>
          </a:xfrm>
          <a:prstGeom prst="rect">
            <a:avLst/>
          </a:prstGeom>
          <a:noFill/>
        </p:spPr>
        <p:txBody>
          <a:bodyPr wrap="square" rtlCol="0">
            <a:spAutoFit/>
          </a:bodyPr>
          <a:lstStyle/>
          <a:p>
            <a:r>
              <a:rPr lang="en-GB" b="1" dirty="0" smtClean="0"/>
              <a:t>D</a:t>
            </a:r>
            <a:endParaRPr lang="en-GB" b="1" dirty="0"/>
          </a:p>
        </p:txBody>
      </p:sp>
      <p:sp>
        <p:nvSpPr>
          <p:cNvPr id="45" name="TextBox 44"/>
          <p:cNvSpPr txBox="1"/>
          <p:nvPr/>
        </p:nvSpPr>
        <p:spPr>
          <a:xfrm>
            <a:off x="8382000" y="3352800"/>
            <a:ext cx="762000" cy="369332"/>
          </a:xfrm>
          <a:prstGeom prst="rect">
            <a:avLst/>
          </a:prstGeom>
          <a:noFill/>
        </p:spPr>
        <p:txBody>
          <a:bodyPr wrap="square" rtlCol="0">
            <a:spAutoFit/>
          </a:bodyPr>
          <a:lstStyle/>
          <a:p>
            <a:r>
              <a:rPr lang="en-GB" b="1" dirty="0" smtClean="0"/>
              <a:t>D</a:t>
            </a:r>
            <a:endParaRPr lang="en-GB" b="1" dirty="0"/>
          </a:p>
        </p:txBody>
      </p:sp>
      <p:sp>
        <p:nvSpPr>
          <p:cNvPr id="46" name="TextBox 45"/>
          <p:cNvSpPr txBox="1"/>
          <p:nvPr/>
        </p:nvSpPr>
        <p:spPr>
          <a:xfrm>
            <a:off x="2057400" y="5334000"/>
            <a:ext cx="762000" cy="369332"/>
          </a:xfrm>
          <a:prstGeom prst="rect">
            <a:avLst/>
          </a:prstGeom>
          <a:noFill/>
        </p:spPr>
        <p:txBody>
          <a:bodyPr wrap="square" rtlCol="0">
            <a:spAutoFit/>
          </a:bodyPr>
          <a:lstStyle/>
          <a:p>
            <a:r>
              <a:rPr lang="en-GB" b="1" dirty="0" smtClean="0"/>
              <a:t>1 </a:t>
            </a:r>
            <a:r>
              <a:rPr lang="en-GB" b="1" dirty="0" err="1" smtClean="0"/>
              <a:t>y</a:t>
            </a:r>
            <a:endParaRPr lang="en-GB" b="1" dirty="0"/>
          </a:p>
        </p:txBody>
      </p:sp>
      <p:sp>
        <p:nvSpPr>
          <p:cNvPr id="47" name="TextBox 46"/>
          <p:cNvSpPr txBox="1"/>
          <p:nvPr/>
        </p:nvSpPr>
        <p:spPr>
          <a:xfrm>
            <a:off x="3276600" y="5334000"/>
            <a:ext cx="762000" cy="369332"/>
          </a:xfrm>
          <a:prstGeom prst="rect">
            <a:avLst/>
          </a:prstGeom>
          <a:noFill/>
        </p:spPr>
        <p:txBody>
          <a:bodyPr wrap="square" rtlCol="0">
            <a:spAutoFit/>
          </a:bodyPr>
          <a:lstStyle/>
          <a:p>
            <a:r>
              <a:rPr lang="en-GB" b="1" dirty="0" smtClean="0"/>
              <a:t>2 </a:t>
            </a:r>
            <a:r>
              <a:rPr lang="en-GB" b="1" dirty="0" err="1" smtClean="0"/>
              <a:t>y</a:t>
            </a:r>
            <a:endParaRPr lang="en-GB" b="1" dirty="0"/>
          </a:p>
        </p:txBody>
      </p:sp>
      <p:sp>
        <p:nvSpPr>
          <p:cNvPr id="48" name="TextBox 47"/>
          <p:cNvSpPr txBox="1"/>
          <p:nvPr/>
        </p:nvSpPr>
        <p:spPr>
          <a:xfrm>
            <a:off x="4648200" y="5334000"/>
            <a:ext cx="762000" cy="369332"/>
          </a:xfrm>
          <a:prstGeom prst="rect">
            <a:avLst/>
          </a:prstGeom>
          <a:noFill/>
        </p:spPr>
        <p:txBody>
          <a:bodyPr wrap="square" rtlCol="0">
            <a:spAutoFit/>
          </a:bodyPr>
          <a:lstStyle/>
          <a:p>
            <a:r>
              <a:rPr lang="en-GB" b="1" dirty="0" smtClean="0"/>
              <a:t>3 </a:t>
            </a:r>
            <a:r>
              <a:rPr lang="en-GB" b="1" dirty="0" err="1" smtClean="0"/>
              <a:t>y</a:t>
            </a:r>
            <a:endParaRPr lang="en-GB" b="1" dirty="0"/>
          </a:p>
        </p:txBody>
      </p:sp>
      <p:sp>
        <p:nvSpPr>
          <p:cNvPr id="49" name="TextBox 48"/>
          <p:cNvSpPr txBox="1"/>
          <p:nvPr/>
        </p:nvSpPr>
        <p:spPr>
          <a:xfrm>
            <a:off x="5943600" y="5334000"/>
            <a:ext cx="762000" cy="369332"/>
          </a:xfrm>
          <a:prstGeom prst="rect">
            <a:avLst/>
          </a:prstGeom>
          <a:noFill/>
        </p:spPr>
        <p:txBody>
          <a:bodyPr wrap="square" rtlCol="0">
            <a:spAutoFit/>
          </a:bodyPr>
          <a:lstStyle/>
          <a:p>
            <a:r>
              <a:rPr lang="en-GB" b="1" dirty="0" smtClean="0"/>
              <a:t>4 </a:t>
            </a:r>
            <a:r>
              <a:rPr lang="en-GB" b="1" dirty="0" err="1" smtClean="0"/>
              <a:t>y</a:t>
            </a:r>
            <a:endParaRPr lang="en-GB" b="1" dirty="0"/>
          </a:p>
        </p:txBody>
      </p:sp>
      <p:sp>
        <p:nvSpPr>
          <p:cNvPr id="50" name="TextBox 49"/>
          <p:cNvSpPr txBox="1"/>
          <p:nvPr/>
        </p:nvSpPr>
        <p:spPr>
          <a:xfrm>
            <a:off x="7086600" y="5334000"/>
            <a:ext cx="762000" cy="369332"/>
          </a:xfrm>
          <a:prstGeom prst="rect">
            <a:avLst/>
          </a:prstGeom>
          <a:noFill/>
        </p:spPr>
        <p:txBody>
          <a:bodyPr wrap="square" rtlCol="0">
            <a:spAutoFit/>
          </a:bodyPr>
          <a:lstStyle/>
          <a:p>
            <a:r>
              <a:rPr lang="en-GB" b="1" dirty="0" smtClean="0"/>
              <a:t>5 </a:t>
            </a:r>
            <a:r>
              <a:rPr lang="en-GB" b="1" dirty="0" err="1" smtClean="0"/>
              <a:t>y</a:t>
            </a:r>
            <a:endParaRPr lang="en-GB" b="1" dirty="0"/>
          </a:p>
        </p:txBody>
      </p:sp>
      <p:sp>
        <p:nvSpPr>
          <p:cNvPr id="51" name="TextBox 50"/>
          <p:cNvSpPr txBox="1"/>
          <p:nvPr/>
        </p:nvSpPr>
        <p:spPr>
          <a:xfrm>
            <a:off x="8153400" y="5334000"/>
            <a:ext cx="762000" cy="369332"/>
          </a:xfrm>
          <a:prstGeom prst="rect">
            <a:avLst/>
          </a:prstGeom>
          <a:noFill/>
        </p:spPr>
        <p:txBody>
          <a:bodyPr wrap="square" rtlCol="0">
            <a:spAutoFit/>
          </a:bodyPr>
          <a:lstStyle/>
          <a:p>
            <a:r>
              <a:rPr lang="en-GB" b="1" dirty="0" smtClean="0"/>
              <a:t>6 </a:t>
            </a:r>
            <a:r>
              <a:rPr lang="en-GB" b="1" dirty="0" err="1" smtClean="0"/>
              <a:t>y</a:t>
            </a:r>
            <a:endParaRPr lang="en-GB" b="1" dirty="0"/>
          </a:p>
        </p:txBody>
      </p:sp>
      <p:sp>
        <p:nvSpPr>
          <p:cNvPr id="52" name="TextBox 51"/>
          <p:cNvSpPr txBox="1"/>
          <p:nvPr/>
        </p:nvSpPr>
        <p:spPr>
          <a:xfrm>
            <a:off x="838200" y="304800"/>
            <a:ext cx="7620000" cy="646331"/>
          </a:xfrm>
          <a:prstGeom prst="rect">
            <a:avLst/>
          </a:prstGeom>
          <a:noFill/>
        </p:spPr>
        <p:txBody>
          <a:bodyPr wrap="square" rtlCol="0">
            <a:spAutoFit/>
          </a:bodyPr>
          <a:lstStyle/>
          <a:p>
            <a:pPr algn="ctr"/>
            <a:r>
              <a:rPr lang="en-GB" sz="3600" b="1" dirty="0" smtClean="0">
                <a:solidFill>
                  <a:schemeClr val="accent6">
                    <a:lumMod val="75000"/>
                  </a:schemeClr>
                </a:solidFill>
                <a:latin typeface="+mj-lt"/>
              </a:rPr>
              <a:t>Follow-up in a Cohort Study</a:t>
            </a:r>
            <a:endParaRPr lang="en-GB" sz="3600" b="1" dirty="0">
              <a:solidFill>
                <a:schemeClr val="accent6">
                  <a:lumMod val="75000"/>
                </a:schemeClr>
              </a:solidFill>
              <a:latin typeface="+mj-lt"/>
            </a:endParaRPr>
          </a:p>
        </p:txBody>
      </p:sp>
      <p:sp>
        <p:nvSpPr>
          <p:cNvPr id="53" name="TextBox 52"/>
          <p:cNvSpPr txBox="1"/>
          <p:nvPr/>
        </p:nvSpPr>
        <p:spPr>
          <a:xfrm>
            <a:off x="457200" y="6019800"/>
            <a:ext cx="8686800" cy="461665"/>
          </a:xfrm>
          <a:prstGeom prst="rect">
            <a:avLst/>
          </a:prstGeom>
          <a:noFill/>
        </p:spPr>
        <p:txBody>
          <a:bodyPr wrap="square" rtlCol="0">
            <a:spAutoFit/>
          </a:bodyPr>
          <a:lstStyle/>
          <a:p>
            <a:r>
              <a:rPr lang="en-GB" sz="2400" dirty="0" smtClean="0"/>
              <a:t>What is the risk at year 4?    </a:t>
            </a:r>
            <a:r>
              <a:rPr lang="en-GB" sz="2400" dirty="0" smtClean="0">
                <a:solidFill>
                  <a:srgbClr val="E46C0A"/>
                </a:solidFill>
              </a:rPr>
              <a:t>2 / 10 = 0.2 </a:t>
            </a:r>
            <a:endParaRPr lang="en-GB" sz="2400" dirty="0" smtClean="0"/>
          </a:p>
        </p:txBody>
      </p:sp>
      <p:sp>
        <p:nvSpPr>
          <p:cNvPr id="54" name="TextBox 53"/>
          <p:cNvSpPr txBox="1"/>
          <p:nvPr/>
        </p:nvSpPr>
        <p:spPr>
          <a:xfrm rot="16200000">
            <a:off x="-1872734" y="3091934"/>
            <a:ext cx="5486400" cy="369332"/>
          </a:xfrm>
          <a:prstGeom prst="rect">
            <a:avLst/>
          </a:prstGeom>
          <a:noFill/>
        </p:spPr>
        <p:txBody>
          <a:bodyPr wrap="square" rtlCol="0">
            <a:spAutoFit/>
          </a:bodyPr>
          <a:lstStyle/>
          <a:p>
            <a:pPr algn="ctr"/>
            <a:r>
              <a:rPr lang="en-GB" b="1" dirty="0" smtClean="0">
                <a:solidFill>
                  <a:schemeClr val="accent4">
                    <a:lumMod val="75000"/>
                  </a:schemeClr>
                </a:solidFill>
              </a:rPr>
              <a:t>Population at risk</a:t>
            </a:r>
            <a:endParaRPr lang="en-GB"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15194" y="3124200"/>
            <a:ext cx="41155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1143000" y="5181600"/>
            <a:ext cx="754380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flipH="1" flipV="1">
            <a:off x="2132806" y="5181600"/>
            <a:ext cx="1531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flipH="1" flipV="1">
            <a:off x="342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4725194" y="5181600"/>
            <a:ext cx="151606"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flipV="1">
            <a:off x="60205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flipH="1" flipV="1">
            <a:off x="723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flipV="1">
            <a:off x="8382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1143000" y="1295400"/>
            <a:ext cx="236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143000" y="1600200"/>
            <a:ext cx="617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143000" y="1905000"/>
            <a:ext cx="49530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1143000" y="2286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1143000" y="2667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1143000" y="31242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143000" y="35814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1143000" y="40386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143000" y="4495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143000" y="4876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581400" y="1066800"/>
            <a:ext cx="762000" cy="369332"/>
          </a:xfrm>
          <a:prstGeom prst="rect">
            <a:avLst/>
          </a:prstGeom>
          <a:noFill/>
        </p:spPr>
        <p:txBody>
          <a:bodyPr wrap="square" rtlCol="0">
            <a:spAutoFit/>
          </a:bodyPr>
          <a:lstStyle/>
          <a:p>
            <a:r>
              <a:rPr lang="en-GB" b="1" dirty="0" smtClean="0"/>
              <a:t>D</a:t>
            </a:r>
            <a:endParaRPr lang="en-GB" b="1" dirty="0"/>
          </a:p>
        </p:txBody>
      </p:sp>
      <p:sp>
        <p:nvSpPr>
          <p:cNvPr id="41" name="TextBox 40"/>
          <p:cNvSpPr txBox="1"/>
          <p:nvPr/>
        </p:nvSpPr>
        <p:spPr>
          <a:xfrm>
            <a:off x="7315200" y="1371600"/>
            <a:ext cx="762000" cy="369332"/>
          </a:xfrm>
          <a:prstGeom prst="rect">
            <a:avLst/>
          </a:prstGeom>
          <a:noFill/>
        </p:spPr>
        <p:txBody>
          <a:bodyPr wrap="square" rtlCol="0">
            <a:spAutoFit/>
          </a:bodyPr>
          <a:lstStyle/>
          <a:p>
            <a:r>
              <a:rPr lang="en-GB" b="1" dirty="0" smtClean="0"/>
              <a:t>D</a:t>
            </a:r>
            <a:endParaRPr lang="en-GB" b="1" dirty="0"/>
          </a:p>
        </p:txBody>
      </p:sp>
      <p:sp>
        <p:nvSpPr>
          <p:cNvPr id="42" name="TextBox 41"/>
          <p:cNvSpPr txBox="1"/>
          <p:nvPr/>
        </p:nvSpPr>
        <p:spPr>
          <a:xfrm>
            <a:off x="6096000" y="1752600"/>
            <a:ext cx="762000" cy="369332"/>
          </a:xfrm>
          <a:prstGeom prst="rect">
            <a:avLst/>
          </a:prstGeom>
          <a:noFill/>
        </p:spPr>
        <p:txBody>
          <a:bodyPr wrap="square" rtlCol="0">
            <a:spAutoFit/>
          </a:bodyPr>
          <a:lstStyle/>
          <a:p>
            <a:r>
              <a:rPr lang="en-GB" b="1" dirty="0" smtClean="0"/>
              <a:t>D</a:t>
            </a:r>
            <a:endParaRPr lang="en-GB" b="1" dirty="0"/>
          </a:p>
        </p:txBody>
      </p:sp>
      <p:sp>
        <p:nvSpPr>
          <p:cNvPr id="43" name="TextBox 42"/>
          <p:cNvSpPr txBox="1"/>
          <p:nvPr/>
        </p:nvSpPr>
        <p:spPr>
          <a:xfrm>
            <a:off x="8382000" y="2133600"/>
            <a:ext cx="762000" cy="369332"/>
          </a:xfrm>
          <a:prstGeom prst="rect">
            <a:avLst/>
          </a:prstGeom>
          <a:noFill/>
        </p:spPr>
        <p:txBody>
          <a:bodyPr wrap="square" rtlCol="0">
            <a:spAutoFit/>
          </a:bodyPr>
          <a:lstStyle/>
          <a:p>
            <a:r>
              <a:rPr lang="en-GB" b="1" dirty="0" smtClean="0"/>
              <a:t>D</a:t>
            </a:r>
            <a:endParaRPr lang="en-GB" b="1" dirty="0"/>
          </a:p>
        </p:txBody>
      </p:sp>
      <p:sp>
        <p:nvSpPr>
          <p:cNvPr id="44" name="TextBox 43"/>
          <p:cNvSpPr txBox="1"/>
          <p:nvPr/>
        </p:nvSpPr>
        <p:spPr>
          <a:xfrm>
            <a:off x="8382000" y="2895600"/>
            <a:ext cx="762000" cy="369332"/>
          </a:xfrm>
          <a:prstGeom prst="rect">
            <a:avLst/>
          </a:prstGeom>
          <a:noFill/>
        </p:spPr>
        <p:txBody>
          <a:bodyPr wrap="square" rtlCol="0">
            <a:spAutoFit/>
          </a:bodyPr>
          <a:lstStyle/>
          <a:p>
            <a:r>
              <a:rPr lang="en-GB" b="1" dirty="0" smtClean="0"/>
              <a:t>D</a:t>
            </a:r>
            <a:endParaRPr lang="en-GB" b="1" dirty="0"/>
          </a:p>
        </p:txBody>
      </p:sp>
      <p:sp>
        <p:nvSpPr>
          <p:cNvPr id="45" name="TextBox 44"/>
          <p:cNvSpPr txBox="1"/>
          <p:nvPr/>
        </p:nvSpPr>
        <p:spPr>
          <a:xfrm>
            <a:off x="8382000" y="3352800"/>
            <a:ext cx="762000" cy="369332"/>
          </a:xfrm>
          <a:prstGeom prst="rect">
            <a:avLst/>
          </a:prstGeom>
          <a:noFill/>
        </p:spPr>
        <p:txBody>
          <a:bodyPr wrap="square" rtlCol="0">
            <a:spAutoFit/>
          </a:bodyPr>
          <a:lstStyle/>
          <a:p>
            <a:r>
              <a:rPr lang="en-GB" b="1" dirty="0" smtClean="0"/>
              <a:t>D</a:t>
            </a:r>
            <a:endParaRPr lang="en-GB" b="1" dirty="0"/>
          </a:p>
        </p:txBody>
      </p:sp>
      <p:sp>
        <p:nvSpPr>
          <p:cNvPr id="46" name="TextBox 45"/>
          <p:cNvSpPr txBox="1"/>
          <p:nvPr/>
        </p:nvSpPr>
        <p:spPr>
          <a:xfrm>
            <a:off x="2057400" y="5334000"/>
            <a:ext cx="762000" cy="369332"/>
          </a:xfrm>
          <a:prstGeom prst="rect">
            <a:avLst/>
          </a:prstGeom>
          <a:noFill/>
        </p:spPr>
        <p:txBody>
          <a:bodyPr wrap="square" rtlCol="0">
            <a:spAutoFit/>
          </a:bodyPr>
          <a:lstStyle/>
          <a:p>
            <a:r>
              <a:rPr lang="en-GB" b="1" dirty="0" smtClean="0"/>
              <a:t>1 </a:t>
            </a:r>
            <a:r>
              <a:rPr lang="en-GB" b="1" dirty="0" err="1" smtClean="0"/>
              <a:t>y</a:t>
            </a:r>
            <a:endParaRPr lang="en-GB" b="1" dirty="0"/>
          </a:p>
        </p:txBody>
      </p:sp>
      <p:sp>
        <p:nvSpPr>
          <p:cNvPr id="47" name="TextBox 46"/>
          <p:cNvSpPr txBox="1"/>
          <p:nvPr/>
        </p:nvSpPr>
        <p:spPr>
          <a:xfrm>
            <a:off x="3276600" y="5334000"/>
            <a:ext cx="762000" cy="369332"/>
          </a:xfrm>
          <a:prstGeom prst="rect">
            <a:avLst/>
          </a:prstGeom>
          <a:noFill/>
        </p:spPr>
        <p:txBody>
          <a:bodyPr wrap="square" rtlCol="0">
            <a:spAutoFit/>
          </a:bodyPr>
          <a:lstStyle/>
          <a:p>
            <a:r>
              <a:rPr lang="en-GB" b="1" dirty="0" smtClean="0"/>
              <a:t>2 </a:t>
            </a:r>
            <a:r>
              <a:rPr lang="en-GB" b="1" dirty="0" err="1" smtClean="0"/>
              <a:t>y</a:t>
            </a:r>
            <a:endParaRPr lang="en-GB" b="1" dirty="0"/>
          </a:p>
        </p:txBody>
      </p:sp>
      <p:sp>
        <p:nvSpPr>
          <p:cNvPr id="48" name="TextBox 47"/>
          <p:cNvSpPr txBox="1"/>
          <p:nvPr/>
        </p:nvSpPr>
        <p:spPr>
          <a:xfrm>
            <a:off x="4648200" y="5334000"/>
            <a:ext cx="762000" cy="369332"/>
          </a:xfrm>
          <a:prstGeom prst="rect">
            <a:avLst/>
          </a:prstGeom>
          <a:noFill/>
        </p:spPr>
        <p:txBody>
          <a:bodyPr wrap="square" rtlCol="0">
            <a:spAutoFit/>
          </a:bodyPr>
          <a:lstStyle/>
          <a:p>
            <a:r>
              <a:rPr lang="en-GB" b="1" dirty="0" smtClean="0"/>
              <a:t>3 </a:t>
            </a:r>
            <a:r>
              <a:rPr lang="en-GB" b="1" dirty="0" err="1" smtClean="0"/>
              <a:t>y</a:t>
            </a:r>
            <a:endParaRPr lang="en-GB" b="1" dirty="0"/>
          </a:p>
        </p:txBody>
      </p:sp>
      <p:sp>
        <p:nvSpPr>
          <p:cNvPr id="49" name="TextBox 48"/>
          <p:cNvSpPr txBox="1"/>
          <p:nvPr/>
        </p:nvSpPr>
        <p:spPr>
          <a:xfrm>
            <a:off x="5943600" y="5334000"/>
            <a:ext cx="762000" cy="369332"/>
          </a:xfrm>
          <a:prstGeom prst="rect">
            <a:avLst/>
          </a:prstGeom>
          <a:noFill/>
        </p:spPr>
        <p:txBody>
          <a:bodyPr wrap="square" rtlCol="0">
            <a:spAutoFit/>
          </a:bodyPr>
          <a:lstStyle/>
          <a:p>
            <a:r>
              <a:rPr lang="en-GB" b="1" dirty="0" smtClean="0"/>
              <a:t>4 </a:t>
            </a:r>
            <a:r>
              <a:rPr lang="en-GB" b="1" dirty="0" err="1" smtClean="0"/>
              <a:t>y</a:t>
            </a:r>
            <a:endParaRPr lang="en-GB" b="1" dirty="0"/>
          </a:p>
        </p:txBody>
      </p:sp>
      <p:sp>
        <p:nvSpPr>
          <p:cNvPr id="50" name="TextBox 49"/>
          <p:cNvSpPr txBox="1"/>
          <p:nvPr/>
        </p:nvSpPr>
        <p:spPr>
          <a:xfrm>
            <a:off x="7086600" y="5334000"/>
            <a:ext cx="762000" cy="369332"/>
          </a:xfrm>
          <a:prstGeom prst="rect">
            <a:avLst/>
          </a:prstGeom>
          <a:noFill/>
        </p:spPr>
        <p:txBody>
          <a:bodyPr wrap="square" rtlCol="0">
            <a:spAutoFit/>
          </a:bodyPr>
          <a:lstStyle/>
          <a:p>
            <a:r>
              <a:rPr lang="en-GB" b="1" dirty="0" smtClean="0"/>
              <a:t>5 </a:t>
            </a:r>
            <a:r>
              <a:rPr lang="en-GB" b="1" dirty="0" err="1" smtClean="0"/>
              <a:t>y</a:t>
            </a:r>
            <a:endParaRPr lang="en-GB" b="1" dirty="0"/>
          </a:p>
        </p:txBody>
      </p:sp>
      <p:sp>
        <p:nvSpPr>
          <p:cNvPr id="51" name="TextBox 50"/>
          <p:cNvSpPr txBox="1"/>
          <p:nvPr/>
        </p:nvSpPr>
        <p:spPr>
          <a:xfrm>
            <a:off x="8153400" y="5334000"/>
            <a:ext cx="762000" cy="369332"/>
          </a:xfrm>
          <a:prstGeom prst="rect">
            <a:avLst/>
          </a:prstGeom>
          <a:noFill/>
        </p:spPr>
        <p:txBody>
          <a:bodyPr wrap="square" rtlCol="0">
            <a:spAutoFit/>
          </a:bodyPr>
          <a:lstStyle/>
          <a:p>
            <a:r>
              <a:rPr lang="en-GB" b="1" dirty="0" smtClean="0"/>
              <a:t>6 </a:t>
            </a:r>
            <a:r>
              <a:rPr lang="en-GB" b="1" dirty="0" err="1" smtClean="0"/>
              <a:t>y</a:t>
            </a:r>
            <a:endParaRPr lang="en-GB" b="1" dirty="0"/>
          </a:p>
        </p:txBody>
      </p:sp>
      <p:sp>
        <p:nvSpPr>
          <p:cNvPr id="52" name="TextBox 51"/>
          <p:cNvSpPr txBox="1"/>
          <p:nvPr/>
        </p:nvSpPr>
        <p:spPr>
          <a:xfrm>
            <a:off x="838200" y="304800"/>
            <a:ext cx="7620000" cy="646331"/>
          </a:xfrm>
          <a:prstGeom prst="rect">
            <a:avLst/>
          </a:prstGeom>
          <a:noFill/>
        </p:spPr>
        <p:txBody>
          <a:bodyPr wrap="square" rtlCol="0">
            <a:spAutoFit/>
          </a:bodyPr>
          <a:lstStyle/>
          <a:p>
            <a:pPr algn="ctr"/>
            <a:r>
              <a:rPr lang="en-GB" sz="3600" b="1" dirty="0" smtClean="0">
                <a:solidFill>
                  <a:schemeClr val="accent6">
                    <a:lumMod val="75000"/>
                  </a:schemeClr>
                </a:solidFill>
                <a:latin typeface="+mj-lt"/>
              </a:rPr>
              <a:t>Follow-up in a Cohort Study</a:t>
            </a:r>
            <a:endParaRPr lang="en-GB" sz="3600" b="1" dirty="0">
              <a:solidFill>
                <a:schemeClr val="accent6">
                  <a:lumMod val="75000"/>
                </a:schemeClr>
              </a:solidFill>
              <a:latin typeface="+mj-lt"/>
            </a:endParaRPr>
          </a:p>
        </p:txBody>
      </p:sp>
      <p:sp>
        <p:nvSpPr>
          <p:cNvPr id="53" name="TextBox 52"/>
          <p:cNvSpPr txBox="1"/>
          <p:nvPr/>
        </p:nvSpPr>
        <p:spPr>
          <a:xfrm>
            <a:off x="457200" y="5867400"/>
            <a:ext cx="8686800" cy="830997"/>
          </a:xfrm>
          <a:prstGeom prst="rect">
            <a:avLst/>
          </a:prstGeom>
          <a:noFill/>
        </p:spPr>
        <p:txBody>
          <a:bodyPr wrap="square" rtlCol="0">
            <a:spAutoFit/>
          </a:bodyPr>
          <a:lstStyle/>
          <a:p>
            <a:r>
              <a:rPr lang="en-GB" sz="2400" dirty="0" smtClean="0"/>
              <a:t>What is the risk between 3y and 5y? </a:t>
            </a:r>
          </a:p>
          <a:p>
            <a:r>
              <a:rPr lang="en-GB" sz="2400" dirty="0" smtClean="0"/>
              <a:t>What is the prevalence between 3y and 5y? </a:t>
            </a:r>
          </a:p>
        </p:txBody>
      </p:sp>
      <p:sp>
        <p:nvSpPr>
          <p:cNvPr id="54" name="TextBox 53"/>
          <p:cNvSpPr txBox="1"/>
          <p:nvPr/>
        </p:nvSpPr>
        <p:spPr>
          <a:xfrm rot="16200000">
            <a:off x="-1872734" y="3091934"/>
            <a:ext cx="5486400" cy="369332"/>
          </a:xfrm>
          <a:prstGeom prst="rect">
            <a:avLst/>
          </a:prstGeom>
          <a:noFill/>
        </p:spPr>
        <p:txBody>
          <a:bodyPr wrap="square" rtlCol="0">
            <a:spAutoFit/>
          </a:bodyPr>
          <a:lstStyle/>
          <a:p>
            <a:pPr algn="ctr"/>
            <a:r>
              <a:rPr lang="en-GB" b="1" dirty="0" smtClean="0">
                <a:solidFill>
                  <a:schemeClr val="accent4">
                    <a:lumMod val="75000"/>
                  </a:schemeClr>
                </a:solidFill>
              </a:rPr>
              <a:t>Population at risk</a:t>
            </a:r>
            <a:endParaRPr lang="en-GB"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15194" y="3124200"/>
            <a:ext cx="41155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1143000" y="5181600"/>
            <a:ext cx="754380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flipH="1" flipV="1">
            <a:off x="2132806" y="5181600"/>
            <a:ext cx="1531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flipH="1" flipV="1">
            <a:off x="342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4725194" y="5181600"/>
            <a:ext cx="151606"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flipV="1">
            <a:off x="60205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flipH="1" flipV="1">
            <a:off x="723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flipV="1">
            <a:off x="8382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1143000" y="1295400"/>
            <a:ext cx="236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143000" y="1600200"/>
            <a:ext cx="617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143000" y="1905000"/>
            <a:ext cx="49530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1143000" y="2286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1143000" y="2667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1143000" y="31242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143000" y="35814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1143000" y="40386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143000" y="4495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143000" y="4876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581400" y="1066800"/>
            <a:ext cx="762000" cy="369332"/>
          </a:xfrm>
          <a:prstGeom prst="rect">
            <a:avLst/>
          </a:prstGeom>
          <a:noFill/>
        </p:spPr>
        <p:txBody>
          <a:bodyPr wrap="square" rtlCol="0">
            <a:spAutoFit/>
          </a:bodyPr>
          <a:lstStyle/>
          <a:p>
            <a:r>
              <a:rPr lang="en-GB" b="1" dirty="0" smtClean="0"/>
              <a:t>D</a:t>
            </a:r>
            <a:endParaRPr lang="en-GB" b="1" dirty="0"/>
          </a:p>
        </p:txBody>
      </p:sp>
      <p:sp>
        <p:nvSpPr>
          <p:cNvPr id="41" name="TextBox 40"/>
          <p:cNvSpPr txBox="1"/>
          <p:nvPr/>
        </p:nvSpPr>
        <p:spPr>
          <a:xfrm>
            <a:off x="7315200" y="1371600"/>
            <a:ext cx="762000" cy="369332"/>
          </a:xfrm>
          <a:prstGeom prst="rect">
            <a:avLst/>
          </a:prstGeom>
          <a:noFill/>
        </p:spPr>
        <p:txBody>
          <a:bodyPr wrap="square" rtlCol="0">
            <a:spAutoFit/>
          </a:bodyPr>
          <a:lstStyle/>
          <a:p>
            <a:r>
              <a:rPr lang="en-GB" b="1" dirty="0" smtClean="0"/>
              <a:t>D</a:t>
            </a:r>
            <a:endParaRPr lang="en-GB" b="1" dirty="0"/>
          </a:p>
        </p:txBody>
      </p:sp>
      <p:sp>
        <p:nvSpPr>
          <p:cNvPr id="42" name="TextBox 41"/>
          <p:cNvSpPr txBox="1"/>
          <p:nvPr/>
        </p:nvSpPr>
        <p:spPr>
          <a:xfrm>
            <a:off x="6096000" y="1752600"/>
            <a:ext cx="762000" cy="369332"/>
          </a:xfrm>
          <a:prstGeom prst="rect">
            <a:avLst/>
          </a:prstGeom>
          <a:noFill/>
        </p:spPr>
        <p:txBody>
          <a:bodyPr wrap="square" rtlCol="0">
            <a:spAutoFit/>
          </a:bodyPr>
          <a:lstStyle/>
          <a:p>
            <a:r>
              <a:rPr lang="en-GB" b="1" dirty="0" smtClean="0"/>
              <a:t>D</a:t>
            </a:r>
            <a:endParaRPr lang="en-GB" b="1" dirty="0"/>
          </a:p>
        </p:txBody>
      </p:sp>
      <p:sp>
        <p:nvSpPr>
          <p:cNvPr id="43" name="TextBox 42"/>
          <p:cNvSpPr txBox="1"/>
          <p:nvPr/>
        </p:nvSpPr>
        <p:spPr>
          <a:xfrm>
            <a:off x="8382000" y="2133600"/>
            <a:ext cx="762000" cy="369332"/>
          </a:xfrm>
          <a:prstGeom prst="rect">
            <a:avLst/>
          </a:prstGeom>
          <a:noFill/>
        </p:spPr>
        <p:txBody>
          <a:bodyPr wrap="square" rtlCol="0">
            <a:spAutoFit/>
          </a:bodyPr>
          <a:lstStyle/>
          <a:p>
            <a:r>
              <a:rPr lang="en-GB" b="1" dirty="0" smtClean="0"/>
              <a:t>D</a:t>
            </a:r>
            <a:endParaRPr lang="en-GB" b="1" dirty="0"/>
          </a:p>
        </p:txBody>
      </p:sp>
      <p:sp>
        <p:nvSpPr>
          <p:cNvPr id="44" name="TextBox 43"/>
          <p:cNvSpPr txBox="1"/>
          <p:nvPr/>
        </p:nvSpPr>
        <p:spPr>
          <a:xfrm>
            <a:off x="8382000" y="2895600"/>
            <a:ext cx="762000" cy="369332"/>
          </a:xfrm>
          <a:prstGeom prst="rect">
            <a:avLst/>
          </a:prstGeom>
          <a:noFill/>
        </p:spPr>
        <p:txBody>
          <a:bodyPr wrap="square" rtlCol="0">
            <a:spAutoFit/>
          </a:bodyPr>
          <a:lstStyle/>
          <a:p>
            <a:r>
              <a:rPr lang="en-GB" b="1" dirty="0" smtClean="0"/>
              <a:t>D</a:t>
            </a:r>
            <a:endParaRPr lang="en-GB" b="1" dirty="0"/>
          </a:p>
        </p:txBody>
      </p:sp>
      <p:sp>
        <p:nvSpPr>
          <p:cNvPr id="45" name="TextBox 44"/>
          <p:cNvSpPr txBox="1"/>
          <p:nvPr/>
        </p:nvSpPr>
        <p:spPr>
          <a:xfrm>
            <a:off x="8382000" y="3352800"/>
            <a:ext cx="762000" cy="369332"/>
          </a:xfrm>
          <a:prstGeom prst="rect">
            <a:avLst/>
          </a:prstGeom>
          <a:noFill/>
        </p:spPr>
        <p:txBody>
          <a:bodyPr wrap="square" rtlCol="0">
            <a:spAutoFit/>
          </a:bodyPr>
          <a:lstStyle/>
          <a:p>
            <a:r>
              <a:rPr lang="en-GB" b="1" dirty="0" smtClean="0"/>
              <a:t>D</a:t>
            </a:r>
            <a:endParaRPr lang="en-GB" b="1" dirty="0"/>
          </a:p>
        </p:txBody>
      </p:sp>
      <p:sp>
        <p:nvSpPr>
          <p:cNvPr id="46" name="TextBox 45"/>
          <p:cNvSpPr txBox="1"/>
          <p:nvPr/>
        </p:nvSpPr>
        <p:spPr>
          <a:xfrm>
            <a:off x="2057400" y="5334000"/>
            <a:ext cx="762000" cy="369332"/>
          </a:xfrm>
          <a:prstGeom prst="rect">
            <a:avLst/>
          </a:prstGeom>
          <a:noFill/>
        </p:spPr>
        <p:txBody>
          <a:bodyPr wrap="square" rtlCol="0">
            <a:spAutoFit/>
          </a:bodyPr>
          <a:lstStyle/>
          <a:p>
            <a:r>
              <a:rPr lang="en-GB" b="1" dirty="0" smtClean="0"/>
              <a:t>1 </a:t>
            </a:r>
            <a:r>
              <a:rPr lang="en-GB" b="1" dirty="0" err="1" smtClean="0"/>
              <a:t>y</a:t>
            </a:r>
            <a:endParaRPr lang="en-GB" b="1" dirty="0"/>
          </a:p>
        </p:txBody>
      </p:sp>
      <p:sp>
        <p:nvSpPr>
          <p:cNvPr id="47" name="TextBox 46"/>
          <p:cNvSpPr txBox="1"/>
          <p:nvPr/>
        </p:nvSpPr>
        <p:spPr>
          <a:xfrm>
            <a:off x="3276600" y="5334000"/>
            <a:ext cx="762000" cy="369332"/>
          </a:xfrm>
          <a:prstGeom prst="rect">
            <a:avLst/>
          </a:prstGeom>
          <a:noFill/>
        </p:spPr>
        <p:txBody>
          <a:bodyPr wrap="square" rtlCol="0">
            <a:spAutoFit/>
          </a:bodyPr>
          <a:lstStyle/>
          <a:p>
            <a:r>
              <a:rPr lang="en-GB" b="1" dirty="0" smtClean="0"/>
              <a:t>2 </a:t>
            </a:r>
            <a:r>
              <a:rPr lang="en-GB" b="1" dirty="0" err="1" smtClean="0"/>
              <a:t>y</a:t>
            </a:r>
            <a:endParaRPr lang="en-GB" b="1" dirty="0"/>
          </a:p>
        </p:txBody>
      </p:sp>
      <p:sp>
        <p:nvSpPr>
          <p:cNvPr id="48" name="TextBox 47"/>
          <p:cNvSpPr txBox="1"/>
          <p:nvPr/>
        </p:nvSpPr>
        <p:spPr>
          <a:xfrm>
            <a:off x="4648200" y="5334000"/>
            <a:ext cx="762000" cy="369332"/>
          </a:xfrm>
          <a:prstGeom prst="rect">
            <a:avLst/>
          </a:prstGeom>
          <a:noFill/>
        </p:spPr>
        <p:txBody>
          <a:bodyPr wrap="square" rtlCol="0">
            <a:spAutoFit/>
          </a:bodyPr>
          <a:lstStyle/>
          <a:p>
            <a:r>
              <a:rPr lang="en-GB" b="1" dirty="0" smtClean="0"/>
              <a:t>3 </a:t>
            </a:r>
            <a:r>
              <a:rPr lang="en-GB" b="1" dirty="0" err="1" smtClean="0"/>
              <a:t>y</a:t>
            </a:r>
            <a:endParaRPr lang="en-GB" b="1" dirty="0"/>
          </a:p>
        </p:txBody>
      </p:sp>
      <p:sp>
        <p:nvSpPr>
          <p:cNvPr id="49" name="TextBox 48"/>
          <p:cNvSpPr txBox="1"/>
          <p:nvPr/>
        </p:nvSpPr>
        <p:spPr>
          <a:xfrm>
            <a:off x="5943600" y="5334000"/>
            <a:ext cx="762000" cy="369332"/>
          </a:xfrm>
          <a:prstGeom prst="rect">
            <a:avLst/>
          </a:prstGeom>
          <a:noFill/>
        </p:spPr>
        <p:txBody>
          <a:bodyPr wrap="square" rtlCol="0">
            <a:spAutoFit/>
          </a:bodyPr>
          <a:lstStyle/>
          <a:p>
            <a:r>
              <a:rPr lang="en-GB" b="1" dirty="0" smtClean="0"/>
              <a:t>4 </a:t>
            </a:r>
            <a:r>
              <a:rPr lang="en-GB" b="1" dirty="0" err="1" smtClean="0"/>
              <a:t>y</a:t>
            </a:r>
            <a:endParaRPr lang="en-GB" b="1" dirty="0"/>
          </a:p>
        </p:txBody>
      </p:sp>
      <p:sp>
        <p:nvSpPr>
          <p:cNvPr id="50" name="TextBox 49"/>
          <p:cNvSpPr txBox="1"/>
          <p:nvPr/>
        </p:nvSpPr>
        <p:spPr>
          <a:xfrm>
            <a:off x="7086600" y="5334000"/>
            <a:ext cx="762000" cy="369332"/>
          </a:xfrm>
          <a:prstGeom prst="rect">
            <a:avLst/>
          </a:prstGeom>
          <a:noFill/>
        </p:spPr>
        <p:txBody>
          <a:bodyPr wrap="square" rtlCol="0">
            <a:spAutoFit/>
          </a:bodyPr>
          <a:lstStyle/>
          <a:p>
            <a:r>
              <a:rPr lang="en-GB" b="1" dirty="0" smtClean="0"/>
              <a:t>5 </a:t>
            </a:r>
            <a:r>
              <a:rPr lang="en-GB" b="1" dirty="0" err="1" smtClean="0"/>
              <a:t>y</a:t>
            </a:r>
            <a:endParaRPr lang="en-GB" b="1" dirty="0"/>
          </a:p>
        </p:txBody>
      </p:sp>
      <p:sp>
        <p:nvSpPr>
          <p:cNvPr id="51" name="TextBox 50"/>
          <p:cNvSpPr txBox="1"/>
          <p:nvPr/>
        </p:nvSpPr>
        <p:spPr>
          <a:xfrm>
            <a:off x="8153400" y="5334000"/>
            <a:ext cx="762000" cy="369332"/>
          </a:xfrm>
          <a:prstGeom prst="rect">
            <a:avLst/>
          </a:prstGeom>
          <a:noFill/>
        </p:spPr>
        <p:txBody>
          <a:bodyPr wrap="square" rtlCol="0">
            <a:spAutoFit/>
          </a:bodyPr>
          <a:lstStyle/>
          <a:p>
            <a:r>
              <a:rPr lang="en-GB" b="1" dirty="0" smtClean="0"/>
              <a:t>6 </a:t>
            </a:r>
            <a:r>
              <a:rPr lang="en-GB" b="1" dirty="0" err="1" smtClean="0"/>
              <a:t>y</a:t>
            </a:r>
            <a:endParaRPr lang="en-GB" b="1" dirty="0"/>
          </a:p>
        </p:txBody>
      </p:sp>
      <p:sp>
        <p:nvSpPr>
          <p:cNvPr id="52" name="TextBox 51"/>
          <p:cNvSpPr txBox="1"/>
          <p:nvPr/>
        </p:nvSpPr>
        <p:spPr>
          <a:xfrm>
            <a:off x="838200" y="304800"/>
            <a:ext cx="7620000" cy="646331"/>
          </a:xfrm>
          <a:prstGeom prst="rect">
            <a:avLst/>
          </a:prstGeom>
          <a:noFill/>
        </p:spPr>
        <p:txBody>
          <a:bodyPr wrap="square" rtlCol="0">
            <a:spAutoFit/>
          </a:bodyPr>
          <a:lstStyle/>
          <a:p>
            <a:pPr algn="ctr"/>
            <a:r>
              <a:rPr lang="en-GB" sz="3600" b="1" dirty="0" smtClean="0">
                <a:solidFill>
                  <a:schemeClr val="accent6">
                    <a:lumMod val="75000"/>
                  </a:schemeClr>
                </a:solidFill>
                <a:latin typeface="+mj-lt"/>
              </a:rPr>
              <a:t>Follow-up in a Cohort Study</a:t>
            </a:r>
            <a:endParaRPr lang="en-GB" sz="3600" b="1" dirty="0">
              <a:solidFill>
                <a:schemeClr val="accent6">
                  <a:lumMod val="75000"/>
                </a:schemeClr>
              </a:solidFill>
              <a:latin typeface="+mj-lt"/>
            </a:endParaRPr>
          </a:p>
        </p:txBody>
      </p:sp>
      <p:sp>
        <p:nvSpPr>
          <p:cNvPr id="53" name="TextBox 52"/>
          <p:cNvSpPr txBox="1"/>
          <p:nvPr/>
        </p:nvSpPr>
        <p:spPr>
          <a:xfrm>
            <a:off x="457200" y="5867400"/>
            <a:ext cx="8686800" cy="830997"/>
          </a:xfrm>
          <a:prstGeom prst="rect">
            <a:avLst/>
          </a:prstGeom>
          <a:noFill/>
        </p:spPr>
        <p:txBody>
          <a:bodyPr wrap="square" rtlCol="0">
            <a:spAutoFit/>
          </a:bodyPr>
          <a:lstStyle/>
          <a:p>
            <a:r>
              <a:rPr lang="en-GB" sz="2400" dirty="0" smtClean="0"/>
              <a:t>What is the risk between 3y and 5y?  </a:t>
            </a:r>
            <a:r>
              <a:rPr lang="en-GB" sz="2400" dirty="0" smtClean="0">
                <a:solidFill>
                  <a:schemeClr val="accent6">
                    <a:lumMod val="75000"/>
                  </a:schemeClr>
                </a:solidFill>
              </a:rPr>
              <a:t>2/ 9 =  0.22 </a:t>
            </a:r>
            <a:endParaRPr lang="en-GB" sz="2400" dirty="0" smtClean="0"/>
          </a:p>
          <a:p>
            <a:r>
              <a:rPr lang="en-GB" sz="2400" dirty="0" smtClean="0"/>
              <a:t>What is the prevalence between 3y and 5y?  </a:t>
            </a:r>
            <a:r>
              <a:rPr lang="en-GB" sz="2400" dirty="0" smtClean="0">
                <a:solidFill>
                  <a:srgbClr val="E46C0A"/>
                </a:solidFill>
              </a:rPr>
              <a:t>3 / 10 = 0.33 </a:t>
            </a:r>
            <a:r>
              <a:rPr lang="en-GB" sz="2400" dirty="0" smtClean="0"/>
              <a:t> </a:t>
            </a:r>
          </a:p>
        </p:txBody>
      </p:sp>
      <p:sp>
        <p:nvSpPr>
          <p:cNvPr id="54" name="TextBox 53"/>
          <p:cNvSpPr txBox="1"/>
          <p:nvPr/>
        </p:nvSpPr>
        <p:spPr>
          <a:xfrm rot="16200000">
            <a:off x="-1872734" y="3091934"/>
            <a:ext cx="5486400" cy="369332"/>
          </a:xfrm>
          <a:prstGeom prst="rect">
            <a:avLst/>
          </a:prstGeom>
          <a:noFill/>
        </p:spPr>
        <p:txBody>
          <a:bodyPr wrap="square" rtlCol="0">
            <a:spAutoFit/>
          </a:bodyPr>
          <a:lstStyle/>
          <a:p>
            <a:pPr algn="ctr"/>
            <a:r>
              <a:rPr lang="en-GB" b="1" dirty="0" smtClean="0">
                <a:solidFill>
                  <a:schemeClr val="accent4">
                    <a:lumMod val="75000"/>
                  </a:schemeClr>
                </a:solidFill>
              </a:rPr>
              <a:t>Population at risk</a:t>
            </a:r>
            <a:endParaRPr lang="en-GB" b="1" dirty="0">
              <a:solidFill>
                <a:schemeClr val="accent4">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533400" y="152400"/>
            <a:ext cx="8610600" cy="914400"/>
          </a:xfrm>
        </p:spPr>
        <p:txBody>
          <a:bodyPr>
            <a:normAutofit/>
          </a:bodyPr>
          <a:lstStyle/>
          <a:p>
            <a:r>
              <a:rPr lang="en-US" sz="3600" b="1" dirty="0" smtClean="0">
                <a:solidFill>
                  <a:srgbClr val="E46C0A"/>
                </a:solidFill>
              </a:rPr>
              <a:t>What are we assessing in a Cohort study?</a:t>
            </a:r>
            <a:endParaRPr lang="en-US" sz="3600" dirty="0">
              <a:latin typeface="Arial"/>
              <a:cs typeface="Arial"/>
            </a:endParaRPr>
          </a:p>
        </p:txBody>
      </p:sp>
      <p:sp>
        <p:nvSpPr>
          <p:cNvPr id="183299" name="Rectangle 3"/>
          <p:cNvSpPr>
            <a:spLocks noGrp="1" noChangeArrowheads="1"/>
          </p:cNvSpPr>
          <p:nvPr>
            <p:ph idx="1"/>
          </p:nvPr>
        </p:nvSpPr>
        <p:spPr>
          <a:xfrm>
            <a:off x="533400" y="1219200"/>
            <a:ext cx="8305800" cy="1905000"/>
          </a:xfrm>
        </p:spPr>
        <p:txBody>
          <a:bodyPr>
            <a:normAutofit/>
          </a:bodyPr>
          <a:lstStyle/>
          <a:p>
            <a:pPr>
              <a:lnSpc>
                <a:spcPct val="90000"/>
              </a:lnSpc>
              <a:buFont typeface="Wingdings" panose="05000000000000000000" pitchFamily="2" charset="2"/>
              <a:buNone/>
              <a:defRPr/>
            </a:pPr>
            <a:r>
              <a:rPr lang="en-US" dirty="0"/>
              <a:t>Are exposure and disease linked?</a:t>
            </a:r>
          </a:p>
          <a:p>
            <a:pPr>
              <a:lnSpc>
                <a:spcPct val="90000"/>
              </a:lnSpc>
              <a:buFont typeface="Wingdings" panose="05000000000000000000" pitchFamily="2" charset="2"/>
              <a:buNone/>
              <a:defRPr/>
            </a:pPr>
            <a:endParaRPr lang="en-US" dirty="0"/>
          </a:p>
          <a:p>
            <a:pPr>
              <a:lnSpc>
                <a:spcPct val="90000"/>
              </a:lnSpc>
              <a:buFont typeface="Wingdings" panose="05000000000000000000" pitchFamily="2" charset="2"/>
              <a:buNone/>
              <a:defRPr/>
            </a:pPr>
            <a:r>
              <a:rPr lang="en-US" dirty="0">
                <a:effectLst>
                  <a:outerShdw blurRad="38100" dist="38100" dir="2700000" algn="tl">
                    <a:srgbClr val="C0C0C0"/>
                  </a:outerShdw>
                </a:effectLst>
              </a:rPr>
              <a:t>Direction of inquiry in cohort study</a:t>
            </a:r>
          </a:p>
        </p:txBody>
      </p:sp>
      <p:sp>
        <p:nvSpPr>
          <p:cNvPr id="183300" name="WordArt 4"/>
          <p:cNvSpPr>
            <a:spLocks noChangeArrowheads="1" noChangeShapeType="1" noTextEdit="1"/>
          </p:cNvSpPr>
          <p:nvPr/>
        </p:nvSpPr>
        <p:spPr bwMode="auto">
          <a:xfrm>
            <a:off x="1981200" y="3200400"/>
            <a:ext cx="990600" cy="13716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4997"/>
                    </a:srgbClr>
                  </a:outerShdw>
                </a:effectLst>
                <a:latin typeface="Impact"/>
              </a:rPr>
              <a:t>E</a:t>
            </a:r>
          </a:p>
        </p:txBody>
      </p:sp>
      <p:sp>
        <p:nvSpPr>
          <p:cNvPr id="183301" name="WordArt 5"/>
          <p:cNvSpPr>
            <a:spLocks noChangeArrowheads="1" noChangeShapeType="1" noTextEdit="1"/>
          </p:cNvSpPr>
          <p:nvPr/>
        </p:nvSpPr>
        <p:spPr bwMode="auto">
          <a:xfrm>
            <a:off x="5943600" y="3200400"/>
            <a:ext cx="990600" cy="1371600"/>
          </a:xfrm>
          <a:prstGeom prst="rect">
            <a:avLst/>
          </a:prstGeom>
        </p:spPr>
        <p:txBody>
          <a:bodyPr wrap="none" fromWordArt="1">
            <a:prstTxWarp prst="textPlain">
              <a:avLst>
                <a:gd name="adj" fmla="val 50000"/>
              </a:avLst>
            </a:prstTxWarp>
          </a:bodyPr>
          <a:lstStyle/>
          <a:p>
            <a:pPr algn="ctr"/>
            <a:r>
              <a:rPr lang="en-US" sz="3600" kern="10">
                <a:ln w="9525">
                  <a:no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4997"/>
                    </a:srgbClr>
                  </a:outerShdw>
                </a:effectLst>
                <a:latin typeface="Impact"/>
              </a:rPr>
              <a:t>D</a:t>
            </a:r>
          </a:p>
        </p:txBody>
      </p:sp>
      <p:sp>
        <p:nvSpPr>
          <p:cNvPr id="183302" name="Text Box 6"/>
          <p:cNvSpPr txBox="1">
            <a:spLocks noChangeArrowheads="1"/>
          </p:cNvSpPr>
          <p:nvPr/>
        </p:nvSpPr>
        <p:spPr bwMode="auto">
          <a:xfrm>
            <a:off x="1295400" y="4953000"/>
            <a:ext cx="2854334" cy="1508105"/>
          </a:xfrm>
          <a:prstGeom prst="rect">
            <a:avLst/>
          </a:prstGeom>
          <a:noFill/>
          <a:ln w="12699">
            <a:noFill/>
            <a:miter lim="800000"/>
            <a:headEnd type="none" w="sm" len="sm"/>
            <a:tailEnd type="none" w="sm" len="sm"/>
          </a:ln>
        </p:spPr>
        <p:txBody>
          <a:bodyPr wrap="none">
            <a:spAutoFit/>
          </a:bodyPr>
          <a:lstStyle/>
          <a:p>
            <a:r>
              <a:rPr lang="en-US" sz="3600" b="1" dirty="0">
                <a:latin typeface="Times New Roman" pitchFamily="18" charset="0"/>
              </a:rPr>
              <a:t>Exposure</a:t>
            </a:r>
          </a:p>
          <a:p>
            <a:r>
              <a:rPr lang="en-US" sz="2800" b="1" i="1" dirty="0" smtClean="0">
                <a:solidFill>
                  <a:schemeClr val="accent2">
                    <a:lumMod val="75000"/>
                  </a:schemeClr>
                </a:solidFill>
                <a:latin typeface="Times New Roman" pitchFamily="18" charset="0"/>
              </a:rPr>
              <a:t>Risk factor e.g</a:t>
            </a:r>
            <a:r>
              <a:rPr lang="en-US" sz="2800" b="1" i="1" dirty="0">
                <a:solidFill>
                  <a:schemeClr val="accent2">
                    <a:lumMod val="75000"/>
                  </a:schemeClr>
                </a:solidFill>
                <a:latin typeface="Times New Roman" pitchFamily="18" charset="0"/>
              </a:rPr>
              <a:t>.</a:t>
            </a:r>
          </a:p>
          <a:p>
            <a:r>
              <a:rPr lang="en-US" sz="2800" b="1" i="1" dirty="0">
                <a:solidFill>
                  <a:schemeClr val="accent2">
                    <a:lumMod val="75000"/>
                  </a:schemeClr>
                </a:solidFill>
                <a:latin typeface="Times New Roman" pitchFamily="18" charset="0"/>
              </a:rPr>
              <a:t>Tobacco chewing</a:t>
            </a:r>
          </a:p>
        </p:txBody>
      </p:sp>
      <p:sp>
        <p:nvSpPr>
          <p:cNvPr id="183303" name="Text Box 7"/>
          <p:cNvSpPr txBox="1">
            <a:spLocks noChangeArrowheads="1"/>
          </p:cNvSpPr>
          <p:nvPr/>
        </p:nvSpPr>
        <p:spPr bwMode="auto">
          <a:xfrm>
            <a:off x="5407025" y="4953000"/>
            <a:ext cx="3448050" cy="1508125"/>
          </a:xfrm>
          <a:prstGeom prst="rect">
            <a:avLst/>
          </a:prstGeom>
          <a:noFill/>
          <a:ln w="12699">
            <a:noFill/>
            <a:miter lim="800000"/>
            <a:headEnd type="none" w="sm" len="sm"/>
            <a:tailEnd type="none" w="sm" len="sm"/>
          </a:ln>
        </p:spPr>
        <p:txBody>
          <a:bodyPr wrap="none">
            <a:spAutoFit/>
          </a:bodyPr>
          <a:lstStyle/>
          <a:p>
            <a:r>
              <a:rPr lang="en-US" sz="3600" b="1">
                <a:latin typeface="Times New Roman" pitchFamily="18" charset="0"/>
              </a:rPr>
              <a:t>Disease </a:t>
            </a:r>
            <a:r>
              <a:rPr lang="en-US" sz="3200">
                <a:latin typeface="Times New Roman" pitchFamily="18" charset="0"/>
              </a:rPr>
              <a:t>(outcome)</a:t>
            </a:r>
          </a:p>
          <a:p>
            <a:r>
              <a:rPr lang="en-US" sz="2800" b="1" i="1">
                <a:solidFill>
                  <a:srgbClr val="FF99FF"/>
                </a:solidFill>
                <a:latin typeface="Times New Roman" pitchFamily="18" charset="0"/>
              </a:rPr>
              <a:t>e.g.</a:t>
            </a:r>
            <a:r>
              <a:rPr lang="en-US" sz="2800" i="1">
                <a:solidFill>
                  <a:srgbClr val="FF99FF"/>
                </a:solidFill>
                <a:latin typeface="Times New Roman" pitchFamily="18" charset="0"/>
              </a:rPr>
              <a:t> </a:t>
            </a:r>
            <a:r>
              <a:rPr lang="en-US" sz="2800" b="1" i="1">
                <a:solidFill>
                  <a:srgbClr val="FF99FF"/>
                </a:solidFill>
                <a:latin typeface="Times New Roman" pitchFamily="18" charset="0"/>
              </a:rPr>
              <a:t>Myocardial </a:t>
            </a:r>
          </a:p>
          <a:p>
            <a:r>
              <a:rPr lang="en-US" sz="2800" b="1" i="1">
                <a:solidFill>
                  <a:srgbClr val="FF99FF"/>
                </a:solidFill>
                <a:latin typeface="Times New Roman" pitchFamily="18" charset="0"/>
              </a:rPr>
              <a:t>Infarction (MI)</a:t>
            </a:r>
          </a:p>
        </p:txBody>
      </p:sp>
      <p:sp>
        <p:nvSpPr>
          <p:cNvPr id="183304" name="AutoShape 8"/>
          <p:cNvSpPr>
            <a:spLocks noChangeArrowheads="1"/>
          </p:cNvSpPr>
          <p:nvPr/>
        </p:nvSpPr>
        <p:spPr bwMode="auto">
          <a:xfrm>
            <a:off x="3733800" y="3886200"/>
            <a:ext cx="1600200" cy="457200"/>
          </a:xfrm>
          <a:prstGeom prst="rightArrow">
            <a:avLst>
              <a:gd name="adj1" fmla="val 50000"/>
              <a:gd name="adj2" fmla="val 87500"/>
            </a:avLst>
          </a:prstGeom>
          <a:solidFill>
            <a:schemeClr val="accent1"/>
          </a:solidFill>
          <a:ln w="12699">
            <a:solidFill>
              <a:schemeClr val="tx1"/>
            </a:solidFill>
            <a:miter lim="800000"/>
            <a:headEnd type="none" w="sm" len="sm"/>
            <a:tailEnd type="none" w="sm" len="sm"/>
          </a:ln>
        </p:spPr>
        <p:txBody>
          <a:bodyPr wrap="none" anchor="ctr"/>
          <a:lstStyle/>
          <a:p>
            <a:pPr eaLnBrk="1" hangingPunct="1"/>
            <a:endParaRPr lang="en-GB">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1" name="Rectangle 13"/>
          <p:cNvSpPr>
            <a:spLocks noChangeArrowheads="1"/>
          </p:cNvSpPr>
          <p:nvPr/>
        </p:nvSpPr>
        <p:spPr bwMode="auto">
          <a:xfrm>
            <a:off x="457200" y="274638"/>
            <a:ext cx="8229600" cy="1143000"/>
          </a:xfrm>
          <a:prstGeom prst="rect">
            <a:avLst/>
          </a:prstGeom>
          <a:noFill/>
          <a:ln w="9525">
            <a:noFill/>
            <a:miter lim="800000"/>
            <a:headEnd/>
            <a:tailEnd/>
          </a:ln>
          <a:effec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sz="3600" b="1">
              <a:solidFill>
                <a:srgbClr val="000000"/>
              </a:solidFill>
              <a:effectLst>
                <a:outerShdw blurRad="38100" dist="38100" dir="2700000" algn="tl">
                  <a:srgbClr val="C0C0C0"/>
                </a:outerShdw>
              </a:effectLst>
              <a:ea typeface="+mn-ea"/>
            </a:endParaRPr>
          </a:p>
        </p:txBody>
      </p:sp>
      <p:sp>
        <p:nvSpPr>
          <p:cNvPr id="20483" name="Text Box 14"/>
          <p:cNvSpPr txBox="1">
            <a:spLocks noChangeArrowheads="1"/>
          </p:cNvSpPr>
          <p:nvPr/>
        </p:nvSpPr>
        <p:spPr bwMode="auto">
          <a:xfrm>
            <a:off x="3505200" y="2209800"/>
            <a:ext cx="2133600" cy="366713"/>
          </a:xfrm>
          <a:prstGeom prst="rect">
            <a:avLst/>
          </a:prstGeom>
          <a:noFill/>
          <a:ln w="9525">
            <a:noFill/>
            <a:miter lim="800000"/>
            <a:headEnd/>
            <a:tailEnd/>
          </a:ln>
        </p:spPr>
        <p:txBody>
          <a:bodyPr>
            <a:spAutoFit/>
          </a:bodyPr>
          <a:lstStyle/>
          <a:p>
            <a:pPr eaLnBrk="1" hangingPunct="1">
              <a:spcBef>
                <a:spcPct val="50000"/>
              </a:spcBef>
            </a:pPr>
            <a:endParaRPr lang="en-GB">
              <a:solidFill>
                <a:srgbClr val="000000"/>
              </a:solidFill>
            </a:endParaRPr>
          </a:p>
        </p:txBody>
      </p:sp>
      <p:grpSp>
        <p:nvGrpSpPr>
          <p:cNvPr id="2" name="Group 15"/>
          <p:cNvGrpSpPr>
            <a:grpSpLocks/>
          </p:cNvGrpSpPr>
          <p:nvPr/>
        </p:nvGrpSpPr>
        <p:grpSpPr bwMode="auto">
          <a:xfrm>
            <a:off x="304800" y="3505200"/>
            <a:ext cx="1600200" cy="990600"/>
            <a:chOff x="240" y="1248"/>
            <a:chExt cx="1008" cy="432"/>
          </a:xfrm>
          <a:solidFill>
            <a:schemeClr val="bg1"/>
          </a:solidFill>
        </p:grpSpPr>
        <p:sp>
          <p:nvSpPr>
            <p:cNvPr id="13330" name="Rectangle 16"/>
            <p:cNvSpPr>
              <a:spLocks noChangeArrowheads="1"/>
            </p:cNvSpPr>
            <p:nvPr/>
          </p:nvSpPr>
          <p:spPr bwMode="auto">
            <a:xfrm>
              <a:off x="240" y="1248"/>
              <a:ext cx="1008" cy="432"/>
            </a:xfrm>
            <a:prstGeom prst="rect">
              <a:avLst/>
            </a:prstGeom>
            <a:grpFill/>
            <a:ln w="28575">
              <a:solidFill>
                <a:srgbClr val="CC0000"/>
              </a:solidFill>
              <a:miter lim="800000"/>
              <a:headEnd/>
              <a:tailEnd/>
            </a:ln>
          </p:spPr>
          <p:txBody>
            <a:bodyPr wrap="none" anchor="ctr"/>
            <a:lstStyle/>
            <a:p>
              <a:pPr eaLnBrk="1" hangingPunct="1">
                <a:defRPr/>
              </a:pPr>
              <a:endParaRPr lang="en-US">
                <a:solidFill>
                  <a:schemeClr val="accent3"/>
                </a:solidFill>
                <a:ea typeface="+mn-ea"/>
                <a:cs typeface="Arial" charset="0"/>
              </a:endParaRPr>
            </a:p>
          </p:txBody>
        </p:sp>
        <p:sp>
          <p:nvSpPr>
            <p:cNvPr id="13331" name="Text Box 17"/>
            <p:cNvSpPr txBox="1">
              <a:spLocks noChangeArrowheads="1"/>
            </p:cNvSpPr>
            <p:nvPr/>
          </p:nvSpPr>
          <p:spPr bwMode="auto">
            <a:xfrm>
              <a:off x="358" y="1271"/>
              <a:ext cx="844" cy="340"/>
            </a:xfrm>
            <a:prstGeom prst="rect">
              <a:avLst/>
            </a:prstGeom>
            <a:grpFill/>
            <a:ln w="9525">
              <a:noFill/>
              <a:miter lim="800000"/>
              <a:headEnd/>
              <a:tailEnd/>
            </a:ln>
          </p:spPr>
          <p:txBody>
            <a:bodyPr>
              <a:spAutoFit/>
            </a:bodyPr>
            <a:lstStyle/>
            <a:p>
              <a:pPr algn="ctr" eaLnBrk="1" hangingPunct="1">
                <a:spcBef>
                  <a:spcPct val="50000"/>
                </a:spcBef>
                <a:defRPr/>
              </a:pPr>
              <a:r>
                <a:rPr lang="en-US" b="1">
                  <a:solidFill>
                    <a:schemeClr val="accent3"/>
                  </a:solidFill>
                  <a:ea typeface="+mn-ea"/>
                  <a:cs typeface="Arial" charset="0"/>
                </a:rPr>
                <a:t>DEVELOP </a:t>
              </a:r>
            </a:p>
            <a:p>
              <a:pPr algn="ctr" eaLnBrk="1" hangingPunct="1">
                <a:spcBef>
                  <a:spcPct val="50000"/>
                </a:spcBef>
                <a:defRPr/>
              </a:pPr>
              <a:r>
                <a:rPr lang="en-US" b="1">
                  <a:solidFill>
                    <a:schemeClr val="accent3"/>
                  </a:solidFill>
                  <a:ea typeface="+mn-ea"/>
                  <a:cs typeface="Arial" charset="0"/>
                </a:rPr>
                <a:t>DISEASE</a:t>
              </a:r>
            </a:p>
          </p:txBody>
        </p:sp>
      </p:grpSp>
      <p:sp>
        <p:nvSpPr>
          <p:cNvPr id="13317" name="Rectangle 18"/>
          <p:cNvSpPr>
            <a:spLocks noChangeArrowheads="1"/>
          </p:cNvSpPr>
          <p:nvPr/>
        </p:nvSpPr>
        <p:spPr bwMode="auto">
          <a:xfrm>
            <a:off x="2743200" y="3505200"/>
            <a:ext cx="1752600" cy="944563"/>
          </a:xfrm>
          <a:prstGeom prst="rect">
            <a:avLst/>
          </a:prstGeom>
          <a:solidFill>
            <a:schemeClr val="bg1"/>
          </a:solidFill>
          <a:ln w="28575">
            <a:solidFill>
              <a:srgbClr val="336600"/>
            </a:solidFill>
            <a:miter lim="800000"/>
            <a:headEnd/>
            <a:tailEnd/>
          </a:ln>
        </p:spPr>
        <p:txBody>
          <a:bodyPr>
            <a:spAutoFit/>
          </a:bodyPr>
          <a:lstStyle/>
          <a:p>
            <a:pPr algn="ctr" eaLnBrk="1" hangingPunct="1">
              <a:defRPr/>
            </a:pPr>
            <a:r>
              <a:rPr lang="en-US" b="1" dirty="0">
                <a:solidFill>
                  <a:schemeClr val="accent3"/>
                </a:solidFill>
                <a:ea typeface="+mn-ea"/>
                <a:cs typeface="Arial" charset="0"/>
              </a:rPr>
              <a:t>DO NOT</a:t>
            </a:r>
          </a:p>
          <a:p>
            <a:pPr algn="ctr" eaLnBrk="1" hangingPunct="1">
              <a:defRPr/>
            </a:pPr>
            <a:r>
              <a:rPr lang="en-US" b="1" dirty="0">
                <a:solidFill>
                  <a:schemeClr val="accent3"/>
                </a:solidFill>
                <a:ea typeface="+mn-ea"/>
                <a:cs typeface="Arial" charset="0"/>
              </a:rPr>
              <a:t>DEVELOP DISEASE</a:t>
            </a:r>
          </a:p>
        </p:txBody>
      </p:sp>
      <p:grpSp>
        <p:nvGrpSpPr>
          <p:cNvPr id="3" name="Group 19"/>
          <p:cNvGrpSpPr>
            <a:grpSpLocks/>
          </p:cNvGrpSpPr>
          <p:nvPr/>
        </p:nvGrpSpPr>
        <p:grpSpPr bwMode="auto">
          <a:xfrm>
            <a:off x="4953000" y="3505200"/>
            <a:ext cx="1676400" cy="990600"/>
            <a:chOff x="240" y="1248"/>
            <a:chExt cx="1008" cy="432"/>
          </a:xfrm>
          <a:solidFill>
            <a:schemeClr val="bg1"/>
          </a:solidFill>
        </p:grpSpPr>
        <p:sp>
          <p:nvSpPr>
            <p:cNvPr id="13328" name="Rectangle 20"/>
            <p:cNvSpPr>
              <a:spLocks noChangeArrowheads="1"/>
            </p:cNvSpPr>
            <p:nvPr/>
          </p:nvSpPr>
          <p:spPr bwMode="auto">
            <a:xfrm>
              <a:off x="240" y="1248"/>
              <a:ext cx="1008" cy="432"/>
            </a:xfrm>
            <a:prstGeom prst="rect">
              <a:avLst/>
            </a:prstGeom>
            <a:grpFill/>
            <a:ln w="28575">
              <a:solidFill>
                <a:srgbClr val="CC0000"/>
              </a:solidFill>
              <a:miter lim="800000"/>
              <a:headEnd/>
              <a:tailEnd/>
            </a:ln>
          </p:spPr>
          <p:txBody>
            <a:bodyPr wrap="none" anchor="ctr"/>
            <a:lstStyle/>
            <a:p>
              <a:pPr eaLnBrk="1" hangingPunct="1">
                <a:defRPr/>
              </a:pPr>
              <a:endParaRPr lang="en-US">
                <a:solidFill>
                  <a:schemeClr val="accent3"/>
                </a:solidFill>
                <a:ea typeface="+mn-ea"/>
                <a:cs typeface="Arial" charset="0"/>
              </a:endParaRPr>
            </a:p>
          </p:txBody>
        </p:sp>
        <p:sp>
          <p:nvSpPr>
            <p:cNvPr id="13329" name="Text Box 21"/>
            <p:cNvSpPr txBox="1">
              <a:spLocks noChangeArrowheads="1"/>
            </p:cNvSpPr>
            <p:nvPr/>
          </p:nvSpPr>
          <p:spPr bwMode="auto">
            <a:xfrm>
              <a:off x="374" y="1271"/>
              <a:ext cx="812" cy="280"/>
            </a:xfrm>
            <a:prstGeom prst="rect">
              <a:avLst/>
            </a:prstGeom>
            <a:grpFill/>
            <a:ln w="9525">
              <a:noFill/>
              <a:miter lim="800000"/>
              <a:headEnd/>
              <a:tailEnd/>
            </a:ln>
          </p:spPr>
          <p:txBody>
            <a:bodyPr>
              <a:spAutoFit/>
            </a:bodyPr>
            <a:lstStyle/>
            <a:p>
              <a:pPr eaLnBrk="1" hangingPunct="1">
                <a:defRPr/>
              </a:pPr>
              <a:r>
                <a:rPr lang="en-US" b="1" dirty="0">
                  <a:solidFill>
                    <a:schemeClr val="accent3"/>
                  </a:solidFill>
                  <a:ea typeface="+mn-ea"/>
                  <a:cs typeface="Arial" charset="0"/>
                </a:rPr>
                <a:t>DEVELOP </a:t>
              </a:r>
            </a:p>
            <a:p>
              <a:pPr eaLnBrk="1" hangingPunct="1">
                <a:defRPr/>
              </a:pPr>
              <a:r>
                <a:rPr lang="en-US" b="1" dirty="0">
                  <a:solidFill>
                    <a:schemeClr val="accent3"/>
                  </a:solidFill>
                  <a:ea typeface="+mn-ea"/>
                  <a:cs typeface="Arial" charset="0"/>
                </a:rPr>
                <a:t>DISEASE</a:t>
              </a:r>
            </a:p>
          </p:txBody>
        </p:sp>
      </p:grpSp>
      <p:sp>
        <p:nvSpPr>
          <p:cNvPr id="20487" name="Text Box 23"/>
          <p:cNvSpPr txBox="1">
            <a:spLocks noChangeArrowheads="1"/>
          </p:cNvSpPr>
          <p:nvPr/>
        </p:nvSpPr>
        <p:spPr bwMode="auto">
          <a:xfrm>
            <a:off x="1219200" y="1828800"/>
            <a:ext cx="2514600" cy="369888"/>
          </a:xfrm>
          <a:prstGeom prst="rect">
            <a:avLst/>
          </a:prstGeom>
          <a:solidFill>
            <a:schemeClr val="bg1"/>
          </a:solidFill>
          <a:ln w="38100">
            <a:solidFill>
              <a:srgbClr val="6600FF"/>
            </a:solidFill>
            <a:miter lim="800000"/>
            <a:headEnd/>
            <a:tailEnd/>
          </a:ln>
        </p:spPr>
        <p:txBody>
          <a:bodyPr>
            <a:spAutoFit/>
          </a:bodyPr>
          <a:lstStyle/>
          <a:p>
            <a:pPr algn="ctr" eaLnBrk="1" hangingPunct="1">
              <a:spcBef>
                <a:spcPct val="50000"/>
              </a:spcBef>
            </a:pPr>
            <a:endParaRPr lang="en-GB" b="1">
              <a:solidFill>
                <a:srgbClr val="000000"/>
              </a:solidFill>
            </a:endParaRPr>
          </a:p>
        </p:txBody>
      </p:sp>
      <p:sp>
        <p:nvSpPr>
          <p:cNvPr id="13320" name="Text Box 25"/>
          <p:cNvSpPr txBox="1">
            <a:spLocks noChangeArrowheads="1"/>
          </p:cNvSpPr>
          <p:nvPr/>
        </p:nvSpPr>
        <p:spPr bwMode="auto">
          <a:xfrm>
            <a:off x="5257800" y="1828800"/>
            <a:ext cx="2514600" cy="369888"/>
          </a:xfrm>
          <a:prstGeom prst="rect">
            <a:avLst/>
          </a:prstGeom>
          <a:solidFill>
            <a:schemeClr val="bg1"/>
          </a:solidFill>
          <a:ln w="28575">
            <a:solidFill>
              <a:srgbClr val="6600FF"/>
            </a:solidFill>
            <a:miter lim="800000"/>
            <a:headEnd/>
            <a:tailEnd/>
          </a:ln>
        </p:spPr>
        <p:txBody>
          <a:bodyPr>
            <a:spAutoFit/>
          </a:bodyPr>
          <a:lstStyle/>
          <a:p>
            <a:pPr algn="ctr" eaLnBrk="1" hangingPunct="1">
              <a:defRPr/>
            </a:pPr>
            <a:r>
              <a:rPr lang="en-US" b="1" dirty="0">
                <a:solidFill>
                  <a:schemeClr val="accent3"/>
                </a:solidFill>
                <a:ea typeface="+mn-ea"/>
                <a:cs typeface="Arial" charset="0"/>
              </a:rPr>
              <a:t>NOT EXPOSED </a:t>
            </a:r>
          </a:p>
        </p:txBody>
      </p:sp>
      <p:sp>
        <p:nvSpPr>
          <p:cNvPr id="13321" name="Line 26"/>
          <p:cNvSpPr>
            <a:spLocks noChangeShapeType="1"/>
          </p:cNvSpPr>
          <p:nvPr/>
        </p:nvSpPr>
        <p:spPr bwMode="auto">
          <a:xfrm>
            <a:off x="2743200" y="2362200"/>
            <a:ext cx="838200" cy="838200"/>
          </a:xfrm>
          <a:prstGeom prst="line">
            <a:avLst/>
          </a:prstGeom>
          <a:noFill/>
          <a:ln w="38100">
            <a:solidFill>
              <a:schemeClr val="tx1"/>
            </a:solidFill>
            <a:round/>
            <a:headEnd/>
            <a:tailEnd type="triangle" w="med" len="med"/>
          </a:ln>
        </p:spPr>
        <p:txBody>
          <a:bodyPr/>
          <a:lstStyle/>
          <a:p>
            <a:pPr eaLnBrk="1" hangingPunct="1">
              <a:defRPr/>
            </a:pPr>
            <a:endParaRPr lang="en-US">
              <a:solidFill>
                <a:schemeClr val="accent3"/>
              </a:solidFill>
              <a:ea typeface="+mn-ea"/>
              <a:cs typeface="Arial" charset="0"/>
            </a:endParaRPr>
          </a:p>
        </p:txBody>
      </p:sp>
      <p:sp>
        <p:nvSpPr>
          <p:cNvPr id="13322" name="Line 27"/>
          <p:cNvSpPr>
            <a:spLocks noChangeShapeType="1"/>
          </p:cNvSpPr>
          <p:nvPr/>
        </p:nvSpPr>
        <p:spPr bwMode="auto">
          <a:xfrm>
            <a:off x="7162800" y="2438400"/>
            <a:ext cx="762000" cy="914400"/>
          </a:xfrm>
          <a:prstGeom prst="line">
            <a:avLst/>
          </a:prstGeom>
          <a:noFill/>
          <a:ln w="38100">
            <a:solidFill>
              <a:schemeClr val="tx1"/>
            </a:solidFill>
            <a:round/>
            <a:headEnd/>
            <a:tailEnd type="triangle" w="med" len="med"/>
          </a:ln>
        </p:spPr>
        <p:txBody>
          <a:bodyPr/>
          <a:lstStyle/>
          <a:p>
            <a:pPr eaLnBrk="1" hangingPunct="1">
              <a:defRPr/>
            </a:pPr>
            <a:endParaRPr lang="en-US">
              <a:solidFill>
                <a:schemeClr val="accent3"/>
              </a:solidFill>
              <a:ea typeface="+mn-ea"/>
              <a:cs typeface="Arial" charset="0"/>
            </a:endParaRPr>
          </a:p>
        </p:txBody>
      </p:sp>
      <p:sp>
        <p:nvSpPr>
          <p:cNvPr id="13323" name="Line 28"/>
          <p:cNvSpPr>
            <a:spLocks noChangeShapeType="1"/>
          </p:cNvSpPr>
          <p:nvPr/>
        </p:nvSpPr>
        <p:spPr bwMode="auto">
          <a:xfrm flipH="1">
            <a:off x="838200" y="2286000"/>
            <a:ext cx="990600" cy="914400"/>
          </a:xfrm>
          <a:prstGeom prst="line">
            <a:avLst/>
          </a:prstGeom>
          <a:noFill/>
          <a:ln w="38100">
            <a:solidFill>
              <a:schemeClr val="tx1"/>
            </a:solidFill>
            <a:round/>
            <a:headEnd/>
            <a:tailEnd type="triangle" w="med" len="med"/>
          </a:ln>
        </p:spPr>
        <p:txBody>
          <a:bodyPr/>
          <a:lstStyle/>
          <a:p>
            <a:pPr eaLnBrk="1" hangingPunct="1">
              <a:defRPr/>
            </a:pPr>
            <a:endParaRPr lang="en-US">
              <a:solidFill>
                <a:schemeClr val="accent3"/>
              </a:solidFill>
              <a:ea typeface="+mn-ea"/>
              <a:cs typeface="Arial" charset="0"/>
            </a:endParaRPr>
          </a:p>
        </p:txBody>
      </p:sp>
      <p:sp>
        <p:nvSpPr>
          <p:cNvPr id="13324" name="Line 29"/>
          <p:cNvSpPr>
            <a:spLocks noChangeShapeType="1"/>
          </p:cNvSpPr>
          <p:nvPr/>
        </p:nvSpPr>
        <p:spPr bwMode="auto">
          <a:xfrm flipH="1">
            <a:off x="5562600" y="2362200"/>
            <a:ext cx="685800" cy="914400"/>
          </a:xfrm>
          <a:prstGeom prst="line">
            <a:avLst/>
          </a:prstGeom>
          <a:noFill/>
          <a:ln w="38100">
            <a:solidFill>
              <a:schemeClr val="tx1"/>
            </a:solidFill>
            <a:round/>
            <a:headEnd/>
            <a:tailEnd type="triangle" w="med" len="med"/>
          </a:ln>
        </p:spPr>
        <p:txBody>
          <a:bodyPr/>
          <a:lstStyle/>
          <a:p>
            <a:pPr eaLnBrk="1" hangingPunct="1">
              <a:defRPr/>
            </a:pPr>
            <a:endParaRPr lang="en-US">
              <a:solidFill>
                <a:schemeClr val="accent3"/>
              </a:solidFill>
              <a:ea typeface="+mn-ea"/>
              <a:cs typeface="Arial" charset="0"/>
            </a:endParaRPr>
          </a:p>
        </p:txBody>
      </p:sp>
      <p:sp>
        <p:nvSpPr>
          <p:cNvPr id="13325" name="Text Box 32"/>
          <p:cNvSpPr txBox="1">
            <a:spLocks noChangeArrowheads="1"/>
          </p:cNvSpPr>
          <p:nvPr/>
        </p:nvSpPr>
        <p:spPr bwMode="auto">
          <a:xfrm>
            <a:off x="609600" y="381000"/>
            <a:ext cx="8077200" cy="707886"/>
          </a:xfrm>
          <a:prstGeom prst="rect">
            <a:avLst/>
          </a:prstGeom>
          <a:noFill/>
          <a:ln w="9525">
            <a:noFill/>
            <a:miter lim="800000"/>
            <a:headEnd/>
            <a:tailEnd/>
          </a:ln>
        </p:spPr>
        <p:txBody>
          <a:bodyPr wrap="square">
            <a:spAutoFit/>
          </a:bodyPr>
          <a:lstStyle/>
          <a:p>
            <a:pPr algn="ctr" eaLnBrk="1" hangingPunct="1">
              <a:defRPr/>
            </a:pPr>
            <a:r>
              <a:rPr lang="en-US" sz="4000" b="1" dirty="0">
                <a:solidFill>
                  <a:schemeClr val="accent3">
                    <a:lumMod val="75000"/>
                  </a:schemeClr>
                </a:solidFill>
                <a:latin typeface="+mj-lt"/>
                <a:ea typeface="+mn-ea"/>
                <a:cs typeface="Arial"/>
              </a:rPr>
              <a:t>Design of a </a:t>
            </a:r>
            <a:r>
              <a:rPr lang="en-US" sz="4000" b="1" dirty="0" smtClean="0">
                <a:solidFill>
                  <a:schemeClr val="accent3">
                    <a:lumMod val="75000"/>
                  </a:schemeClr>
                </a:solidFill>
                <a:latin typeface="+mj-lt"/>
                <a:ea typeface="+mn-ea"/>
                <a:cs typeface="Arial"/>
              </a:rPr>
              <a:t>Cohort </a:t>
            </a:r>
            <a:r>
              <a:rPr lang="en-US" sz="4000" b="1" dirty="0">
                <a:solidFill>
                  <a:schemeClr val="accent3">
                    <a:lumMod val="75000"/>
                  </a:schemeClr>
                </a:solidFill>
                <a:latin typeface="+mj-lt"/>
                <a:ea typeface="+mn-ea"/>
                <a:cs typeface="Arial"/>
              </a:rPr>
              <a:t>Study</a:t>
            </a:r>
          </a:p>
        </p:txBody>
      </p:sp>
      <p:sp>
        <p:nvSpPr>
          <p:cNvPr id="13326" name="Text Box 33"/>
          <p:cNvSpPr txBox="1">
            <a:spLocks noChangeArrowheads="1"/>
          </p:cNvSpPr>
          <p:nvPr/>
        </p:nvSpPr>
        <p:spPr bwMode="auto">
          <a:xfrm>
            <a:off x="1812925" y="1789113"/>
            <a:ext cx="1289050" cy="366712"/>
          </a:xfrm>
          <a:prstGeom prst="rect">
            <a:avLst/>
          </a:prstGeom>
          <a:noFill/>
          <a:ln w="9525">
            <a:noFill/>
            <a:miter lim="800000"/>
            <a:headEnd/>
            <a:tailEnd/>
          </a:ln>
        </p:spPr>
        <p:txBody>
          <a:bodyPr wrap="none">
            <a:spAutoFit/>
          </a:bodyPr>
          <a:lstStyle/>
          <a:p>
            <a:pPr eaLnBrk="1" hangingPunct="1">
              <a:defRPr/>
            </a:pPr>
            <a:r>
              <a:rPr lang="en-US" b="1" dirty="0">
                <a:solidFill>
                  <a:schemeClr val="accent3"/>
                </a:solidFill>
                <a:ea typeface="+mn-ea"/>
                <a:cs typeface="Arial" charset="0"/>
              </a:rPr>
              <a:t>EXPOSED</a:t>
            </a:r>
          </a:p>
        </p:txBody>
      </p:sp>
      <p:sp>
        <p:nvSpPr>
          <p:cNvPr id="20495" name="Rectangle 35"/>
          <p:cNvSpPr>
            <a:spLocks noChangeArrowheads="1"/>
          </p:cNvSpPr>
          <p:nvPr/>
        </p:nvSpPr>
        <p:spPr bwMode="auto">
          <a:xfrm>
            <a:off x="7086600" y="3505200"/>
            <a:ext cx="1524000" cy="914400"/>
          </a:xfrm>
          <a:prstGeom prst="rect">
            <a:avLst/>
          </a:prstGeom>
          <a:solidFill>
            <a:schemeClr val="bg1"/>
          </a:solidFill>
          <a:ln w="38100">
            <a:solidFill>
              <a:srgbClr val="74AC7F"/>
            </a:solidFill>
            <a:miter lim="800000"/>
            <a:headEnd/>
            <a:tailEnd/>
          </a:ln>
        </p:spPr>
        <p:txBody>
          <a:bodyPr wrap="none" anchor="ctr"/>
          <a:lstStyle/>
          <a:p>
            <a:pPr algn="ctr" eaLnBrk="1" hangingPunct="1"/>
            <a:endParaRPr lang="en-US" b="1">
              <a:solidFill>
                <a:srgbClr val="000000"/>
              </a:solidFill>
            </a:endParaRPr>
          </a:p>
          <a:p>
            <a:pPr algn="ctr" eaLnBrk="1" hangingPunct="1"/>
            <a:r>
              <a:rPr lang="en-US" b="1">
                <a:solidFill>
                  <a:srgbClr val="000000"/>
                </a:solidFill>
              </a:rPr>
              <a:t>DO NOT</a:t>
            </a:r>
          </a:p>
          <a:p>
            <a:pPr algn="ctr" eaLnBrk="1" hangingPunct="1"/>
            <a:r>
              <a:rPr lang="en-US" b="1">
                <a:solidFill>
                  <a:srgbClr val="000000"/>
                </a:solidFill>
              </a:rPr>
              <a:t>DEVELOP</a:t>
            </a:r>
          </a:p>
          <a:p>
            <a:pPr algn="ctr" eaLnBrk="1" hangingPunct="1"/>
            <a:r>
              <a:rPr lang="en-US" b="1">
                <a:solidFill>
                  <a:srgbClr val="000000"/>
                </a:solidFill>
              </a:rPr>
              <a:t> DISEASE</a:t>
            </a:r>
          </a:p>
          <a:p>
            <a:pPr algn="ctr" eaLnBrk="1" hangingPunct="1"/>
            <a:endParaRPr lang="en-US" b="1">
              <a:solidFill>
                <a:srgbClr val="0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25" name="Rectangle 13"/>
          <p:cNvSpPr>
            <a:spLocks noChangeArrowheads="1"/>
          </p:cNvSpPr>
          <p:nvPr/>
        </p:nvSpPr>
        <p:spPr bwMode="auto">
          <a:xfrm>
            <a:off x="457200" y="228600"/>
            <a:ext cx="8229600" cy="1143000"/>
          </a:xfrm>
          <a:prstGeom prst="rect">
            <a:avLst/>
          </a:prstGeom>
          <a:noFill/>
          <a:ln w="9525">
            <a:noFill/>
            <a:miter lim="800000"/>
            <a:headEnd/>
            <a:tailEnd/>
          </a:ln>
          <a:effec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endParaRPr lang="en-GB" sz="3600" b="1">
              <a:solidFill>
                <a:srgbClr val="6600FF"/>
              </a:solidFill>
              <a:effectLst>
                <a:outerShdw blurRad="38100" dist="38100" dir="2700000" algn="tl">
                  <a:srgbClr val="C0C0C0"/>
                </a:outerShdw>
              </a:effectLst>
              <a:ea typeface="+mn-ea"/>
            </a:endParaRPr>
          </a:p>
        </p:txBody>
      </p:sp>
      <p:sp>
        <p:nvSpPr>
          <p:cNvPr id="23555" name="Text Box 14"/>
          <p:cNvSpPr txBox="1">
            <a:spLocks noChangeArrowheads="1"/>
          </p:cNvSpPr>
          <p:nvPr/>
        </p:nvSpPr>
        <p:spPr bwMode="auto">
          <a:xfrm>
            <a:off x="3505200" y="2209800"/>
            <a:ext cx="2133600" cy="366713"/>
          </a:xfrm>
          <a:prstGeom prst="rect">
            <a:avLst/>
          </a:prstGeom>
          <a:noFill/>
          <a:ln w="9525">
            <a:noFill/>
            <a:miter lim="800000"/>
            <a:headEnd/>
            <a:tailEnd/>
          </a:ln>
        </p:spPr>
        <p:txBody>
          <a:bodyPr>
            <a:spAutoFit/>
          </a:bodyPr>
          <a:lstStyle/>
          <a:p>
            <a:pPr eaLnBrk="1" hangingPunct="1">
              <a:spcBef>
                <a:spcPct val="50000"/>
              </a:spcBef>
            </a:pPr>
            <a:endParaRPr lang="en-GB"/>
          </a:p>
        </p:txBody>
      </p:sp>
      <p:grpSp>
        <p:nvGrpSpPr>
          <p:cNvPr id="2" name="Group 15"/>
          <p:cNvGrpSpPr>
            <a:grpSpLocks/>
          </p:cNvGrpSpPr>
          <p:nvPr/>
        </p:nvGrpSpPr>
        <p:grpSpPr bwMode="auto">
          <a:xfrm>
            <a:off x="685800" y="3657600"/>
            <a:ext cx="1524000" cy="990600"/>
            <a:chOff x="240" y="1248"/>
            <a:chExt cx="1008" cy="432"/>
          </a:xfrm>
          <a:solidFill>
            <a:schemeClr val="bg1"/>
          </a:solidFill>
        </p:grpSpPr>
        <p:sp>
          <p:nvSpPr>
            <p:cNvPr id="16418" name="Rectangle 16"/>
            <p:cNvSpPr>
              <a:spLocks noChangeArrowheads="1"/>
            </p:cNvSpPr>
            <p:nvPr/>
          </p:nvSpPr>
          <p:spPr bwMode="auto">
            <a:xfrm>
              <a:off x="240" y="1248"/>
              <a:ext cx="1008" cy="432"/>
            </a:xfrm>
            <a:prstGeom prst="rect">
              <a:avLst/>
            </a:prstGeom>
            <a:grpFill/>
            <a:ln w="28575">
              <a:solidFill>
                <a:srgbClr val="CC0000"/>
              </a:solidFill>
              <a:miter lim="800000"/>
              <a:headEnd/>
              <a:tailEnd/>
            </a:ln>
          </p:spPr>
          <p:txBody>
            <a:bodyPr wrap="none" anchor="ctr"/>
            <a:lstStyle/>
            <a:p>
              <a:pPr eaLnBrk="1" hangingPunct="1">
                <a:defRPr/>
              </a:pPr>
              <a:endParaRPr lang="en-US">
                <a:ea typeface="+mn-ea"/>
                <a:cs typeface="Arial" charset="0"/>
              </a:endParaRPr>
            </a:p>
          </p:txBody>
        </p:sp>
        <p:sp>
          <p:nvSpPr>
            <p:cNvPr id="16419" name="Text Box 17"/>
            <p:cNvSpPr txBox="1">
              <a:spLocks noChangeArrowheads="1"/>
            </p:cNvSpPr>
            <p:nvPr/>
          </p:nvSpPr>
          <p:spPr bwMode="auto">
            <a:xfrm>
              <a:off x="358" y="1271"/>
              <a:ext cx="844" cy="340"/>
            </a:xfrm>
            <a:prstGeom prst="rect">
              <a:avLst/>
            </a:prstGeom>
            <a:grpFill/>
            <a:ln w="9525">
              <a:noFill/>
              <a:miter lim="800000"/>
              <a:headEnd/>
              <a:tailEnd/>
            </a:ln>
          </p:spPr>
          <p:txBody>
            <a:bodyPr>
              <a:spAutoFit/>
            </a:bodyPr>
            <a:lstStyle/>
            <a:p>
              <a:pPr algn="ctr" eaLnBrk="1" hangingPunct="1">
                <a:spcBef>
                  <a:spcPct val="50000"/>
                </a:spcBef>
                <a:defRPr/>
              </a:pPr>
              <a:r>
                <a:rPr lang="en-US" b="1" dirty="0">
                  <a:solidFill>
                    <a:srgbClr val="CC0000"/>
                  </a:solidFill>
                  <a:ea typeface="+mn-ea"/>
                  <a:cs typeface="Arial" charset="0"/>
                </a:rPr>
                <a:t>DEVELOP </a:t>
              </a:r>
            </a:p>
            <a:p>
              <a:pPr algn="ctr" eaLnBrk="1" hangingPunct="1">
                <a:spcBef>
                  <a:spcPct val="50000"/>
                </a:spcBef>
                <a:defRPr/>
              </a:pPr>
              <a:r>
                <a:rPr lang="en-US" b="1" dirty="0">
                  <a:solidFill>
                    <a:srgbClr val="CC0000"/>
                  </a:solidFill>
                  <a:ea typeface="+mn-ea"/>
                  <a:cs typeface="Arial" charset="0"/>
                </a:rPr>
                <a:t>DISEASE</a:t>
              </a:r>
            </a:p>
          </p:txBody>
        </p:sp>
      </p:grpSp>
      <p:sp>
        <p:nvSpPr>
          <p:cNvPr id="23557" name="Rectangle 18"/>
          <p:cNvSpPr>
            <a:spLocks noChangeArrowheads="1"/>
          </p:cNvSpPr>
          <p:nvPr/>
        </p:nvSpPr>
        <p:spPr bwMode="auto">
          <a:xfrm>
            <a:off x="2667000" y="3657600"/>
            <a:ext cx="1752600" cy="944563"/>
          </a:xfrm>
          <a:prstGeom prst="rect">
            <a:avLst/>
          </a:prstGeom>
          <a:solidFill>
            <a:schemeClr val="bg1"/>
          </a:solidFill>
          <a:ln w="28575">
            <a:solidFill>
              <a:srgbClr val="336600"/>
            </a:solidFill>
            <a:miter lim="800000"/>
            <a:headEnd/>
            <a:tailEnd/>
          </a:ln>
        </p:spPr>
        <p:txBody>
          <a:bodyPr>
            <a:spAutoFit/>
          </a:bodyPr>
          <a:lstStyle/>
          <a:p>
            <a:pPr algn="ctr" eaLnBrk="1" hangingPunct="1"/>
            <a:r>
              <a:rPr lang="en-US" b="1">
                <a:solidFill>
                  <a:srgbClr val="008000"/>
                </a:solidFill>
              </a:rPr>
              <a:t>DO NOT</a:t>
            </a:r>
          </a:p>
          <a:p>
            <a:pPr algn="ctr" eaLnBrk="1" hangingPunct="1"/>
            <a:r>
              <a:rPr lang="en-US" b="1">
                <a:solidFill>
                  <a:srgbClr val="008000"/>
                </a:solidFill>
              </a:rPr>
              <a:t>DEVELOP DISEASE</a:t>
            </a:r>
          </a:p>
        </p:txBody>
      </p:sp>
      <p:grpSp>
        <p:nvGrpSpPr>
          <p:cNvPr id="3" name="Group 19"/>
          <p:cNvGrpSpPr>
            <a:grpSpLocks/>
          </p:cNvGrpSpPr>
          <p:nvPr/>
        </p:nvGrpSpPr>
        <p:grpSpPr bwMode="auto">
          <a:xfrm>
            <a:off x="4953000" y="3733800"/>
            <a:ext cx="1676400" cy="990600"/>
            <a:chOff x="240" y="1248"/>
            <a:chExt cx="1008" cy="432"/>
          </a:xfrm>
          <a:solidFill>
            <a:schemeClr val="bg1"/>
          </a:solidFill>
        </p:grpSpPr>
        <p:sp>
          <p:nvSpPr>
            <p:cNvPr id="16416" name="Rectangle 20"/>
            <p:cNvSpPr>
              <a:spLocks noChangeArrowheads="1"/>
            </p:cNvSpPr>
            <p:nvPr/>
          </p:nvSpPr>
          <p:spPr bwMode="auto">
            <a:xfrm>
              <a:off x="240" y="1248"/>
              <a:ext cx="1008" cy="432"/>
            </a:xfrm>
            <a:prstGeom prst="rect">
              <a:avLst/>
            </a:prstGeom>
            <a:grpFill/>
            <a:ln w="28575">
              <a:solidFill>
                <a:srgbClr val="CC0000"/>
              </a:solidFill>
              <a:miter lim="800000"/>
              <a:headEnd/>
              <a:tailEnd/>
            </a:ln>
          </p:spPr>
          <p:txBody>
            <a:bodyPr wrap="none" anchor="ctr"/>
            <a:lstStyle/>
            <a:p>
              <a:pPr eaLnBrk="1" hangingPunct="1">
                <a:defRPr/>
              </a:pPr>
              <a:endParaRPr lang="en-US">
                <a:ea typeface="+mn-ea"/>
                <a:cs typeface="Arial" charset="0"/>
              </a:endParaRPr>
            </a:p>
          </p:txBody>
        </p:sp>
        <p:sp>
          <p:nvSpPr>
            <p:cNvPr id="16417" name="Text Box 21"/>
            <p:cNvSpPr txBox="1">
              <a:spLocks noChangeArrowheads="1"/>
            </p:cNvSpPr>
            <p:nvPr/>
          </p:nvSpPr>
          <p:spPr bwMode="auto">
            <a:xfrm>
              <a:off x="374" y="1271"/>
              <a:ext cx="812" cy="280"/>
            </a:xfrm>
            <a:prstGeom prst="rect">
              <a:avLst/>
            </a:prstGeom>
            <a:grpFill/>
            <a:ln w="9525">
              <a:noFill/>
              <a:miter lim="800000"/>
              <a:headEnd/>
              <a:tailEnd/>
            </a:ln>
          </p:spPr>
          <p:txBody>
            <a:bodyPr>
              <a:spAutoFit/>
            </a:bodyPr>
            <a:lstStyle/>
            <a:p>
              <a:pPr eaLnBrk="1" hangingPunct="1">
                <a:defRPr/>
              </a:pPr>
              <a:r>
                <a:rPr lang="en-US" b="1">
                  <a:solidFill>
                    <a:srgbClr val="CC0000"/>
                  </a:solidFill>
                  <a:ea typeface="+mn-ea"/>
                  <a:cs typeface="Arial" charset="0"/>
                </a:rPr>
                <a:t>DEVELOP </a:t>
              </a:r>
            </a:p>
            <a:p>
              <a:pPr eaLnBrk="1" hangingPunct="1">
                <a:defRPr/>
              </a:pPr>
              <a:r>
                <a:rPr lang="en-US" b="1">
                  <a:solidFill>
                    <a:srgbClr val="CC0000"/>
                  </a:solidFill>
                  <a:ea typeface="+mn-ea"/>
                  <a:cs typeface="Arial" charset="0"/>
                </a:rPr>
                <a:t>DISEASE</a:t>
              </a:r>
            </a:p>
          </p:txBody>
        </p:sp>
      </p:grpSp>
      <p:sp>
        <p:nvSpPr>
          <p:cNvPr id="23559" name="Text Box 22"/>
          <p:cNvSpPr txBox="1">
            <a:spLocks noChangeArrowheads="1"/>
          </p:cNvSpPr>
          <p:nvPr/>
        </p:nvSpPr>
        <p:spPr bwMode="auto">
          <a:xfrm>
            <a:off x="1143000" y="2209800"/>
            <a:ext cx="2514600" cy="404813"/>
          </a:xfrm>
          <a:prstGeom prst="rect">
            <a:avLst/>
          </a:prstGeom>
          <a:solidFill>
            <a:schemeClr val="bg1"/>
          </a:solidFill>
          <a:ln w="38100">
            <a:solidFill>
              <a:srgbClr val="6600FF"/>
            </a:solidFill>
            <a:miter lim="800000"/>
            <a:headEnd/>
            <a:tailEnd/>
          </a:ln>
        </p:spPr>
        <p:txBody>
          <a:bodyPr>
            <a:spAutoFit/>
          </a:bodyPr>
          <a:lstStyle/>
          <a:p>
            <a:pPr algn="ctr" eaLnBrk="1" hangingPunct="1">
              <a:spcBef>
                <a:spcPct val="50000"/>
              </a:spcBef>
            </a:pPr>
            <a:endParaRPr lang="en-GB" b="1">
              <a:solidFill>
                <a:srgbClr val="CC0000"/>
              </a:solidFill>
            </a:endParaRPr>
          </a:p>
        </p:txBody>
      </p:sp>
      <p:sp>
        <p:nvSpPr>
          <p:cNvPr id="23560" name="Text Box 23"/>
          <p:cNvSpPr txBox="1">
            <a:spLocks noChangeArrowheads="1"/>
          </p:cNvSpPr>
          <p:nvPr/>
        </p:nvSpPr>
        <p:spPr bwMode="auto">
          <a:xfrm>
            <a:off x="5334000" y="2286000"/>
            <a:ext cx="2514600" cy="395288"/>
          </a:xfrm>
          <a:prstGeom prst="rect">
            <a:avLst/>
          </a:prstGeom>
          <a:solidFill>
            <a:schemeClr val="bg1"/>
          </a:solidFill>
          <a:ln w="28575">
            <a:solidFill>
              <a:srgbClr val="6600FF"/>
            </a:solidFill>
            <a:miter lim="800000"/>
            <a:headEnd/>
            <a:tailEnd/>
          </a:ln>
        </p:spPr>
        <p:txBody>
          <a:bodyPr>
            <a:spAutoFit/>
          </a:bodyPr>
          <a:lstStyle/>
          <a:p>
            <a:pPr algn="ctr" eaLnBrk="1" hangingPunct="1"/>
            <a:r>
              <a:rPr lang="en-US" b="1">
                <a:solidFill>
                  <a:srgbClr val="008000"/>
                </a:solidFill>
              </a:rPr>
              <a:t>NOT EXPOSED </a:t>
            </a:r>
          </a:p>
        </p:txBody>
      </p:sp>
      <p:sp>
        <p:nvSpPr>
          <p:cNvPr id="23561" name="Line 24"/>
          <p:cNvSpPr>
            <a:spLocks noChangeShapeType="1"/>
          </p:cNvSpPr>
          <p:nvPr/>
        </p:nvSpPr>
        <p:spPr bwMode="auto">
          <a:xfrm>
            <a:off x="2895600" y="2743200"/>
            <a:ext cx="838200" cy="838200"/>
          </a:xfrm>
          <a:prstGeom prst="line">
            <a:avLst/>
          </a:prstGeom>
          <a:noFill/>
          <a:ln w="38100">
            <a:solidFill>
              <a:schemeClr val="tx1"/>
            </a:solidFill>
            <a:round/>
            <a:headEnd/>
            <a:tailEnd type="triangle" w="med" len="med"/>
          </a:ln>
        </p:spPr>
        <p:txBody>
          <a:bodyPr/>
          <a:lstStyle/>
          <a:p>
            <a:endParaRPr lang="en-US"/>
          </a:p>
        </p:txBody>
      </p:sp>
      <p:sp>
        <p:nvSpPr>
          <p:cNvPr id="23562" name="Line 25"/>
          <p:cNvSpPr>
            <a:spLocks noChangeShapeType="1"/>
          </p:cNvSpPr>
          <p:nvPr/>
        </p:nvSpPr>
        <p:spPr bwMode="auto">
          <a:xfrm>
            <a:off x="7086600" y="2819400"/>
            <a:ext cx="762000" cy="914400"/>
          </a:xfrm>
          <a:prstGeom prst="line">
            <a:avLst/>
          </a:prstGeom>
          <a:noFill/>
          <a:ln w="38100">
            <a:solidFill>
              <a:schemeClr val="tx1"/>
            </a:solidFill>
            <a:round/>
            <a:headEnd/>
            <a:tailEnd type="triangle" w="med" len="med"/>
          </a:ln>
        </p:spPr>
        <p:txBody>
          <a:bodyPr/>
          <a:lstStyle/>
          <a:p>
            <a:endParaRPr lang="en-US"/>
          </a:p>
        </p:txBody>
      </p:sp>
      <p:sp>
        <p:nvSpPr>
          <p:cNvPr id="23563" name="Line 26"/>
          <p:cNvSpPr>
            <a:spLocks noChangeShapeType="1"/>
          </p:cNvSpPr>
          <p:nvPr/>
        </p:nvSpPr>
        <p:spPr bwMode="auto">
          <a:xfrm flipH="1">
            <a:off x="1219200" y="2667000"/>
            <a:ext cx="990600" cy="914400"/>
          </a:xfrm>
          <a:prstGeom prst="line">
            <a:avLst/>
          </a:prstGeom>
          <a:noFill/>
          <a:ln w="38100">
            <a:solidFill>
              <a:schemeClr val="tx1"/>
            </a:solidFill>
            <a:round/>
            <a:headEnd/>
            <a:tailEnd type="triangle" w="med" len="med"/>
          </a:ln>
        </p:spPr>
        <p:txBody>
          <a:bodyPr/>
          <a:lstStyle/>
          <a:p>
            <a:endParaRPr lang="en-US"/>
          </a:p>
        </p:txBody>
      </p:sp>
      <p:sp>
        <p:nvSpPr>
          <p:cNvPr id="23564" name="Line 27"/>
          <p:cNvSpPr>
            <a:spLocks noChangeShapeType="1"/>
          </p:cNvSpPr>
          <p:nvPr/>
        </p:nvSpPr>
        <p:spPr bwMode="auto">
          <a:xfrm flipH="1">
            <a:off x="5486400" y="2819400"/>
            <a:ext cx="685800" cy="914400"/>
          </a:xfrm>
          <a:prstGeom prst="line">
            <a:avLst/>
          </a:prstGeom>
          <a:noFill/>
          <a:ln w="38100">
            <a:solidFill>
              <a:schemeClr val="tx1"/>
            </a:solidFill>
            <a:round/>
            <a:headEnd/>
            <a:tailEnd type="triangle" w="med" len="med"/>
          </a:ln>
        </p:spPr>
        <p:txBody>
          <a:bodyPr/>
          <a:lstStyle/>
          <a:p>
            <a:endParaRPr lang="en-US"/>
          </a:p>
        </p:txBody>
      </p:sp>
      <p:sp>
        <p:nvSpPr>
          <p:cNvPr id="23565" name="Text Box 29"/>
          <p:cNvSpPr txBox="1">
            <a:spLocks noChangeArrowheads="1"/>
          </p:cNvSpPr>
          <p:nvPr/>
        </p:nvSpPr>
        <p:spPr bwMode="auto">
          <a:xfrm>
            <a:off x="1676400" y="2209800"/>
            <a:ext cx="1289050" cy="366713"/>
          </a:xfrm>
          <a:prstGeom prst="rect">
            <a:avLst/>
          </a:prstGeom>
          <a:noFill/>
          <a:ln w="9525">
            <a:noFill/>
            <a:miter lim="800000"/>
            <a:headEnd/>
            <a:tailEnd/>
          </a:ln>
        </p:spPr>
        <p:txBody>
          <a:bodyPr wrap="none">
            <a:spAutoFit/>
          </a:bodyPr>
          <a:lstStyle/>
          <a:p>
            <a:pPr eaLnBrk="1" hangingPunct="1"/>
            <a:r>
              <a:rPr lang="en-US" b="1">
                <a:solidFill>
                  <a:srgbClr val="008000"/>
                </a:solidFill>
              </a:rPr>
              <a:t>EXPOSED</a:t>
            </a:r>
          </a:p>
        </p:txBody>
      </p:sp>
      <p:sp>
        <p:nvSpPr>
          <p:cNvPr id="23566" name="Rectangle 30"/>
          <p:cNvSpPr>
            <a:spLocks noChangeArrowheads="1"/>
          </p:cNvSpPr>
          <p:nvPr/>
        </p:nvSpPr>
        <p:spPr bwMode="auto">
          <a:xfrm>
            <a:off x="7086600" y="3810000"/>
            <a:ext cx="1524000" cy="914400"/>
          </a:xfrm>
          <a:prstGeom prst="rect">
            <a:avLst/>
          </a:prstGeom>
          <a:solidFill>
            <a:schemeClr val="bg1"/>
          </a:solidFill>
          <a:ln w="9525">
            <a:solidFill>
              <a:srgbClr val="008000"/>
            </a:solidFill>
            <a:miter lim="800000"/>
            <a:headEnd/>
            <a:tailEnd/>
          </a:ln>
        </p:spPr>
        <p:txBody>
          <a:bodyPr wrap="none" anchor="ctr"/>
          <a:lstStyle/>
          <a:p>
            <a:pPr algn="ctr" eaLnBrk="1" hangingPunct="1"/>
            <a:endParaRPr lang="en-US" b="1">
              <a:solidFill>
                <a:srgbClr val="008000"/>
              </a:solidFill>
            </a:endParaRPr>
          </a:p>
          <a:p>
            <a:pPr algn="ctr" eaLnBrk="1" hangingPunct="1"/>
            <a:r>
              <a:rPr lang="en-US" b="1">
                <a:solidFill>
                  <a:srgbClr val="008000"/>
                </a:solidFill>
              </a:rPr>
              <a:t>DO NOT</a:t>
            </a:r>
          </a:p>
          <a:p>
            <a:pPr algn="ctr" eaLnBrk="1" hangingPunct="1"/>
            <a:r>
              <a:rPr lang="en-US" b="1">
                <a:solidFill>
                  <a:srgbClr val="008000"/>
                </a:solidFill>
              </a:rPr>
              <a:t>DEVELOP</a:t>
            </a:r>
          </a:p>
          <a:p>
            <a:pPr algn="ctr" eaLnBrk="1" hangingPunct="1"/>
            <a:r>
              <a:rPr lang="en-US" b="1">
                <a:solidFill>
                  <a:srgbClr val="008000"/>
                </a:solidFill>
              </a:rPr>
              <a:t> DISEASE</a:t>
            </a:r>
          </a:p>
          <a:p>
            <a:pPr algn="ctr" eaLnBrk="1" hangingPunct="1"/>
            <a:endParaRPr lang="en-US" b="1"/>
          </a:p>
        </p:txBody>
      </p:sp>
      <p:sp>
        <p:nvSpPr>
          <p:cNvPr id="23567" name="Rectangle 31"/>
          <p:cNvSpPr>
            <a:spLocks noChangeArrowheads="1"/>
          </p:cNvSpPr>
          <p:nvPr/>
        </p:nvSpPr>
        <p:spPr bwMode="auto">
          <a:xfrm>
            <a:off x="3352800" y="457200"/>
            <a:ext cx="2514600" cy="53340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a:t>Defined population</a:t>
            </a:r>
            <a:r>
              <a:rPr lang="en-US" b="1"/>
              <a:t> </a:t>
            </a:r>
          </a:p>
        </p:txBody>
      </p:sp>
      <p:sp>
        <p:nvSpPr>
          <p:cNvPr id="23568" name="Line 33"/>
          <p:cNvSpPr>
            <a:spLocks noChangeShapeType="1"/>
          </p:cNvSpPr>
          <p:nvPr/>
        </p:nvSpPr>
        <p:spPr bwMode="auto">
          <a:xfrm>
            <a:off x="4572000" y="1066800"/>
            <a:ext cx="0" cy="381000"/>
          </a:xfrm>
          <a:prstGeom prst="line">
            <a:avLst/>
          </a:prstGeom>
          <a:noFill/>
          <a:ln w="9525">
            <a:solidFill>
              <a:schemeClr val="tx1"/>
            </a:solidFill>
            <a:round/>
            <a:headEnd/>
            <a:tailEnd type="triangle" w="med" len="med"/>
          </a:ln>
        </p:spPr>
        <p:txBody>
          <a:bodyPr/>
          <a:lstStyle/>
          <a:p>
            <a:endParaRPr lang="en-US"/>
          </a:p>
        </p:txBody>
      </p:sp>
      <p:sp>
        <p:nvSpPr>
          <p:cNvPr id="23570" name="Line 35"/>
          <p:cNvSpPr>
            <a:spLocks noChangeShapeType="1"/>
          </p:cNvSpPr>
          <p:nvPr/>
        </p:nvSpPr>
        <p:spPr bwMode="auto">
          <a:xfrm>
            <a:off x="5029200" y="1752600"/>
            <a:ext cx="838200" cy="381000"/>
          </a:xfrm>
          <a:prstGeom prst="line">
            <a:avLst/>
          </a:prstGeom>
          <a:noFill/>
          <a:ln w="9525">
            <a:solidFill>
              <a:schemeClr val="tx1"/>
            </a:solidFill>
            <a:round/>
            <a:headEnd/>
            <a:tailEnd type="triangle" w="med" len="med"/>
          </a:ln>
        </p:spPr>
        <p:txBody>
          <a:bodyPr/>
          <a:lstStyle/>
          <a:p>
            <a:endParaRPr lang="en-US"/>
          </a:p>
        </p:txBody>
      </p:sp>
      <p:sp>
        <p:nvSpPr>
          <p:cNvPr id="23571" name="Line 36"/>
          <p:cNvSpPr>
            <a:spLocks noChangeShapeType="1"/>
          </p:cNvSpPr>
          <p:nvPr/>
        </p:nvSpPr>
        <p:spPr bwMode="auto">
          <a:xfrm flipH="1">
            <a:off x="3200400" y="1752600"/>
            <a:ext cx="838200" cy="381000"/>
          </a:xfrm>
          <a:prstGeom prst="line">
            <a:avLst/>
          </a:prstGeom>
          <a:noFill/>
          <a:ln w="9525">
            <a:solidFill>
              <a:schemeClr val="tx1"/>
            </a:solidFill>
            <a:round/>
            <a:headEnd/>
            <a:tailEnd type="triangle" w="med" len="med"/>
          </a:ln>
        </p:spPr>
        <p:txBody>
          <a:bodyPr/>
          <a:lstStyle/>
          <a:p>
            <a:endParaRPr lang="en-US"/>
          </a:p>
        </p:txBody>
      </p:sp>
      <p:sp>
        <p:nvSpPr>
          <p:cNvPr id="23572" name="Line 37"/>
          <p:cNvSpPr>
            <a:spLocks noChangeShapeType="1"/>
          </p:cNvSpPr>
          <p:nvPr/>
        </p:nvSpPr>
        <p:spPr bwMode="auto">
          <a:xfrm>
            <a:off x="304800" y="1981200"/>
            <a:ext cx="0" cy="1524000"/>
          </a:xfrm>
          <a:prstGeom prst="line">
            <a:avLst/>
          </a:prstGeom>
          <a:noFill/>
          <a:ln w="9525">
            <a:solidFill>
              <a:schemeClr val="tx1"/>
            </a:solidFill>
            <a:round/>
            <a:headEnd/>
            <a:tailEnd type="triangle" w="med" len="med"/>
          </a:ln>
        </p:spPr>
        <p:txBody>
          <a:bodyPr/>
          <a:lstStyle/>
          <a:p>
            <a:endParaRPr lang="en-US"/>
          </a:p>
        </p:txBody>
      </p:sp>
      <p:sp>
        <p:nvSpPr>
          <p:cNvPr id="23573" name="Text Box 38"/>
          <p:cNvSpPr txBox="1">
            <a:spLocks noChangeArrowheads="1"/>
          </p:cNvSpPr>
          <p:nvPr/>
        </p:nvSpPr>
        <p:spPr bwMode="auto">
          <a:xfrm>
            <a:off x="0" y="1219200"/>
            <a:ext cx="2120900" cy="369888"/>
          </a:xfrm>
          <a:prstGeom prst="rect">
            <a:avLst/>
          </a:prstGeom>
          <a:noFill/>
          <a:ln w="9525">
            <a:noFill/>
            <a:miter lim="800000"/>
            <a:headEnd/>
            <a:tailEnd/>
          </a:ln>
        </p:spPr>
        <p:txBody>
          <a:bodyPr wrap="none">
            <a:spAutoFit/>
          </a:bodyPr>
          <a:lstStyle/>
          <a:p>
            <a:pPr eaLnBrk="1" hangingPunct="1"/>
            <a:r>
              <a:rPr lang="en-US" b="1"/>
              <a:t>2011 Current time</a:t>
            </a:r>
          </a:p>
        </p:txBody>
      </p:sp>
      <p:sp>
        <p:nvSpPr>
          <p:cNvPr id="23574" name="Text Box 44"/>
          <p:cNvSpPr txBox="1">
            <a:spLocks noChangeArrowheads="1"/>
          </p:cNvSpPr>
          <p:nvPr/>
        </p:nvSpPr>
        <p:spPr bwMode="auto">
          <a:xfrm>
            <a:off x="0" y="3505200"/>
            <a:ext cx="696913" cy="369888"/>
          </a:xfrm>
          <a:prstGeom prst="rect">
            <a:avLst/>
          </a:prstGeom>
          <a:noFill/>
          <a:ln w="9525">
            <a:noFill/>
            <a:miter lim="800000"/>
            <a:headEnd/>
            <a:tailEnd/>
          </a:ln>
        </p:spPr>
        <p:txBody>
          <a:bodyPr wrap="none">
            <a:spAutoFit/>
          </a:bodyPr>
          <a:lstStyle/>
          <a:p>
            <a:pPr eaLnBrk="1" hangingPunct="1"/>
            <a:r>
              <a:rPr lang="en-US"/>
              <a:t>2025</a:t>
            </a:r>
          </a:p>
        </p:txBody>
      </p:sp>
      <p:sp>
        <p:nvSpPr>
          <p:cNvPr id="23575" name="Line 48"/>
          <p:cNvSpPr>
            <a:spLocks noChangeShapeType="1"/>
          </p:cNvSpPr>
          <p:nvPr/>
        </p:nvSpPr>
        <p:spPr bwMode="auto">
          <a:xfrm>
            <a:off x="8686800" y="1752600"/>
            <a:ext cx="0" cy="1447800"/>
          </a:xfrm>
          <a:prstGeom prst="line">
            <a:avLst/>
          </a:prstGeom>
          <a:noFill/>
          <a:ln w="9525">
            <a:solidFill>
              <a:schemeClr val="tx1"/>
            </a:solidFill>
            <a:round/>
            <a:headEnd/>
            <a:tailEnd type="triangle" w="med" len="med"/>
          </a:ln>
        </p:spPr>
        <p:txBody>
          <a:bodyPr/>
          <a:lstStyle/>
          <a:p>
            <a:endParaRPr lang="en-US"/>
          </a:p>
        </p:txBody>
      </p:sp>
      <p:sp>
        <p:nvSpPr>
          <p:cNvPr id="23576" name="Text Box 49"/>
          <p:cNvSpPr txBox="1">
            <a:spLocks noChangeArrowheads="1"/>
          </p:cNvSpPr>
          <p:nvPr/>
        </p:nvSpPr>
        <p:spPr bwMode="auto">
          <a:xfrm>
            <a:off x="7924800" y="3200400"/>
            <a:ext cx="1371600" cy="646113"/>
          </a:xfrm>
          <a:prstGeom prst="rect">
            <a:avLst/>
          </a:prstGeom>
          <a:noFill/>
          <a:ln w="9525">
            <a:noFill/>
            <a:miter lim="800000"/>
            <a:headEnd/>
            <a:tailEnd/>
          </a:ln>
        </p:spPr>
        <p:txBody>
          <a:bodyPr>
            <a:spAutoFit/>
          </a:bodyPr>
          <a:lstStyle/>
          <a:p>
            <a:pPr eaLnBrk="1" hangingPunct="1"/>
            <a:r>
              <a:rPr lang="en-US" b="1"/>
              <a:t>Current time 2011</a:t>
            </a:r>
          </a:p>
        </p:txBody>
      </p:sp>
      <p:sp>
        <p:nvSpPr>
          <p:cNvPr id="23578" name="Text Box 51"/>
          <p:cNvSpPr txBox="1">
            <a:spLocks noChangeArrowheads="1"/>
          </p:cNvSpPr>
          <p:nvPr/>
        </p:nvSpPr>
        <p:spPr bwMode="auto">
          <a:xfrm>
            <a:off x="0" y="1524000"/>
            <a:ext cx="1492250" cy="369888"/>
          </a:xfrm>
          <a:prstGeom prst="rect">
            <a:avLst/>
          </a:prstGeom>
          <a:noFill/>
          <a:ln w="9525">
            <a:noFill/>
            <a:miter lim="800000"/>
            <a:headEnd/>
            <a:tailEnd/>
          </a:ln>
        </p:spPr>
        <p:txBody>
          <a:bodyPr wrap="none">
            <a:spAutoFit/>
          </a:bodyPr>
          <a:lstStyle/>
          <a:p>
            <a:pPr eaLnBrk="1" hangingPunct="1"/>
            <a:r>
              <a:rPr lang="en-US" b="1"/>
              <a:t>Prospective</a:t>
            </a:r>
          </a:p>
        </p:txBody>
      </p:sp>
      <p:sp>
        <p:nvSpPr>
          <p:cNvPr id="23579" name="Text Box 52"/>
          <p:cNvSpPr txBox="1">
            <a:spLocks noChangeArrowheads="1"/>
          </p:cNvSpPr>
          <p:nvPr/>
        </p:nvSpPr>
        <p:spPr bwMode="auto">
          <a:xfrm>
            <a:off x="7429500" y="1219200"/>
            <a:ext cx="1714500" cy="584200"/>
          </a:xfrm>
          <a:prstGeom prst="rect">
            <a:avLst/>
          </a:prstGeom>
          <a:noFill/>
          <a:ln w="9525">
            <a:noFill/>
            <a:miter lim="800000"/>
            <a:headEnd/>
            <a:tailEnd/>
          </a:ln>
        </p:spPr>
        <p:txBody>
          <a:bodyPr wrap="none">
            <a:spAutoFit/>
          </a:bodyPr>
          <a:lstStyle/>
          <a:p>
            <a:pPr eaLnBrk="1" hangingPunct="1"/>
            <a:r>
              <a:rPr lang="en-US" sz="1600" b="1"/>
              <a:t>Data from 1995/</a:t>
            </a:r>
          </a:p>
          <a:p>
            <a:pPr eaLnBrk="1" hangingPunct="1"/>
            <a:r>
              <a:rPr lang="en-US" sz="1600" b="1"/>
              <a:t>Retrospective</a:t>
            </a:r>
          </a:p>
        </p:txBody>
      </p:sp>
      <p:sp>
        <p:nvSpPr>
          <p:cNvPr id="23580" name="Line 48"/>
          <p:cNvSpPr>
            <a:spLocks noChangeShapeType="1"/>
          </p:cNvSpPr>
          <p:nvPr/>
        </p:nvSpPr>
        <p:spPr bwMode="auto">
          <a:xfrm>
            <a:off x="304800" y="457200"/>
            <a:ext cx="0" cy="609600"/>
          </a:xfrm>
          <a:prstGeom prst="line">
            <a:avLst/>
          </a:prstGeom>
          <a:noFill/>
          <a:ln w="9525">
            <a:solidFill>
              <a:schemeClr val="tx1"/>
            </a:solidFill>
            <a:round/>
            <a:headEnd/>
            <a:tailEnd type="triangle" w="med" len="med"/>
          </a:ln>
        </p:spPr>
        <p:txBody>
          <a:bodyPr/>
          <a:lstStyle/>
          <a:p>
            <a:endParaRPr lang="en-US"/>
          </a:p>
        </p:txBody>
      </p:sp>
      <p:sp>
        <p:nvSpPr>
          <p:cNvPr id="33" name="TextBox 32"/>
          <p:cNvSpPr txBox="1"/>
          <p:nvPr/>
        </p:nvSpPr>
        <p:spPr>
          <a:xfrm>
            <a:off x="152400" y="4745464"/>
            <a:ext cx="7696200" cy="1569660"/>
          </a:xfrm>
          <a:prstGeom prst="rect">
            <a:avLst/>
          </a:prstGeom>
          <a:noFill/>
        </p:spPr>
        <p:txBody>
          <a:bodyPr wrap="square" rtlCol="0">
            <a:spAutoFit/>
          </a:bodyPr>
          <a:lstStyle/>
          <a:p>
            <a:r>
              <a:rPr lang="en-GB" sz="3200" b="1" dirty="0" smtClean="0">
                <a:solidFill>
                  <a:srgbClr val="FF6600"/>
                </a:solidFill>
              </a:rPr>
              <a:t>There are two types of cohort studies: </a:t>
            </a:r>
          </a:p>
          <a:p>
            <a:pPr lvl="1"/>
            <a:r>
              <a:rPr lang="en-GB" sz="3200" dirty="0" smtClean="0"/>
              <a:t>1. Prospective </a:t>
            </a:r>
          </a:p>
          <a:p>
            <a:pPr lvl="1"/>
            <a:r>
              <a:rPr lang="en-GB" sz="3200" dirty="0" smtClean="0"/>
              <a:t>2. Retrospective</a:t>
            </a:r>
            <a:endParaRPr lang="en-GB" sz="3200" dirty="0"/>
          </a:p>
        </p:txBody>
      </p:sp>
      <p:sp>
        <p:nvSpPr>
          <p:cNvPr id="34" name="TextBox 33"/>
          <p:cNvSpPr txBox="1"/>
          <p:nvPr/>
        </p:nvSpPr>
        <p:spPr>
          <a:xfrm>
            <a:off x="3124200" y="1371600"/>
            <a:ext cx="3048000" cy="381000"/>
          </a:xfrm>
          <a:prstGeom prst="rect">
            <a:avLst/>
          </a:prstGeom>
          <a:noFill/>
        </p:spPr>
        <p:txBody>
          <a:bodyPr wrap="square" rtlCol="0">
            <a:spAutoFit/>
          </a:bodyPr>
          <a:lstStyle/>
          <a:p>
            <a:r>
              <a:rPr lang="en-GB" dirty="0" smtClean="0"/>
              <a:t>Select based on exposure</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endParaRPr lang="en-GB"/>
          </a:p>
        </p:txBody>
      </p:sp>
      <p:pic>
        <p:nvPicPr>
          <p:cNvPr id="5" name="Picture 4" descr="cohort-dramna.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684584" y="-387424"/>
            <a:ext cx="10081120" cy="7560839"/>
          </a:xfrm>
          <a:prstGeom prst="rect">
            <a:avLst/>
          </a:prstGeom>
        </p:spPr>
      </p:pic>
      <p:sp>
        <p:nvSpPr>
          <p:cNvPr id="6" name="TextBox 5"/>
          <p:cNvSpPr txBox="1"/>
          <p:nvPr/>
        </p:nvSpPr>
        <p:spPr>
          <a:xfrm>
            <a:off x="228600" y="304800"/>
            <a:ext cx="5638800" cy="646331"/>
          </a:xfrm>
          <a:prstGeom prst="rect">
            <a:avLst/>
          </a:prstGeom>
          <a:noFill/>
        </p:spPr>
        <p:txBody>
          <a:bodyPr wrap="square" rtlCol="0">
            <a:spAutoFit/>
          </a:bodyPr>
          <a:lstStyle/>
          <a:p>
            <a:r>
              <a:rPr lang="en-GB" dirty="0" smtClean="0"/>
              <a:t>Most of the content in this presentation has been retrieved from a previous lecture: </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533400" y="228600"/>
            <a:ext cx="7772400" cy="685800"/>
          </a:xfrm>
          <a:prstGeom prst="rect">
            <a:avLst/>
          </a:prstGeom>
          <a:noFill/>
          <a:ln w="9525">
            <a:noFill/>
            <a:miter lim="800000"/>
            <a:headEnd/>
            <a:tailEnd/>
          </a:ln>
        </p:spPr>
        <p:txBody>
          <a:bodyPr lIns="91433" tIns="45717" rIns="91433" bIns="45717" anchor="ctr"/>
          <a:lstStyle/>
          <a:p>
            <a:pPr eaLnBrk="1" hangingPunct="1"/>
            <a:r>
              <a:rPr lang="en-US" sz="4400" b="1" dirty="0" smtClean="0">
                <a:solidFill>
                  <a:schemeClr val="accent6"/>
                </a:solidFill>
                <a:latin typeface="+mj-lt"/>
              </a:rPr>
              <a:t>Prospective Cohort Study</a:t>
            </a:r>
            <a:endParaRPr lang="en-US" sz="4400" b="1" dirty="0">
              <a:solidFill>
                <a:schemeClr val="accent6"/>
              </a:solidFill>
              <a:latin typeface="+mj-lt"/>
            </a:endParaRPr>
          </a:p>
        </p:txBody>
      </p:sp>
      <p:sp>
        <p:nvSpPr>
          <p:cNvPr id="30725" name="AutoShape 5"/>
          <p:cNvSpPr>
            <a:spLocks noChangeArrowheads="1"/>
          </p:cNvSpPr>
          <p:nvPr/>
        </p:nvSpPr>
        <p:spPr bwMode="auto">
          <a:xfrm>
            <a:off x="685800" y="1905000"/>
            <a:ext cx="1981200" cy="1143000"/>
          </a:xfrm>
          <a:prstGeom prst="flowChartProcess">
            <a:avLst/>
          </a:prstGeom>
          <a:solidFill>
            <a:srgbClr val="0000FF"/>
          </a:solidFill>
          <a:ln w="9525">
            <a:solidFill>
              <a:schemeClr val="tx1"/>
            </a:solidFill>
            <a:miter lim="800000"/>
            <a:headEnd/>
            <a:tailEnd/>
          </a:ln>
        </p:spPr>
        <p:txBody>
          <a:bodyPr wrap="none" lIns="91433" tIns="45717" rIns="91433" bIns="45717" anchor="ctr"/>
          <a:lstStyle/>
          <a:p>
            <a:pPr algn="ctr" eaLnBrk="1" hangingPunct="1"/>
            <a:r>
              <a:rPr lang="en-US" sz="2400" b="1">
                <a:solidFill>
                  <a:schemeClr val="bg1"/>
                </a:solidFill>
              </a:rPr>
              <a:t>Exposed</a:t>
            </a:r>
          </a:p>
        </p:txBody>
      </p:sp>
      <p:sp>
        <p:nvSpPr>
          <p:cNvPr id="30726" name="AutoShape 6"/>
          <p:cNvSpPr>
            <a:spLocks noChangeArrowheads="1"/>
          </p:cNvSpPr>
          <p:nvPr/>
        </p:nvSpPr>
        <p:spPr bwMode="auto">
          <a:xfrm>
            <a:off x="685800" y="4495800"/>
            <a:ext cx="1981200" cy="1143000"/>
          </a:xfrm>
          <a:prstGeom prst="flowChartProcess">
            <a:avLst/>
          </a:prstGeom>
          <a:solidFill>
            <a:schemeClr val="accent1"/>
          </a:solidFill>
          <a:ln w="9525">
            <a:solidFill>
              <a:schemeClr val="tx1"/>
            </a:solidFill>
            <a:miter lim="800000"/>
            <a:headEnd/>
            <a:tailEnd/>
          </a:ln>
          <a:effectLst/>
        </p:spPr>
        <p:txBody>
          <a:bodyPr wrap="none" lIns="91433" tIns="45717" rIns="91433" bIns="45717" anchor="ctr"/>
          <a:lstStyle/>
          <a:p>
            <a:pPr algn="ctr" eaLnBrk="1" hangingPunct="1">
              <a:defRPr/>
            </a:pPr>
            <a:r>
              <a:rPr lang="en-US" sz="2400" b="1" dirty="0">
                <a:solidFill>
                  <a:schemeClr val="tx1">
                    <a:lumMod val="65000"/>
                    <a:lumOff val="35000"/>
                  </a:schemeClr>
                </a:solidFill>
                <a:ea typeface="+mn-ea"/>
                <a:cs typeface="Arial" charset="0"/>
              </a:rPr>
              <a:t>Unexposed</a:t>
            </a:r>
          </a:p>
        </p:txBody>
      </p:sp>
      <p:sp>
        <p:nvSpPr>
          <p:cNvPr id="30727" name="AutoShape 7"/>
          <p:cNvSpPr>
            <a:spLocks noChangeArrowheads="1"/>
          </p:cNvSpPr>
          <p:nvPr/>
        </p:nvSpPr>
        <p:spPr bwMode="auto">
          <a:xfrm>
            <a:off x="5791200" y="1295400"/>
            <a:ext cx="2971800" cy="1066800"/>
          </a:xfrm>
          <a:prstGeom prst="diamond">
            <a:avLst/>
          </a:prstGeom>
          <a:solidFill>
            <a:srgbClr val="0000FF"/>
          </a:solidFill>
          <a:ln w="9525">
            <a:solidFill>
              <a:schemeClr val="tx1"/>
            </a:solidFill>
            <a:miter lim="800000"/>
            <a:headEnd/>
            <a:tailEnd/>
          </a:ln>
        </p:spPr>
        <p:txBody>
          <a:bodyPr wrap="none" lIns="91433" tIns="45717" rIns="91433" bIns="45717" anchor="ctr"/>
          <a:lstStyle/>
          <a:p>
            <a:pPr algn="ctr" eaLnBrk="1" hangingPunct="1"/>
            <a:r>
              <a:rPr lang="en-US" sz="2400" b="1">
                <a:solidFill>
                  <a:schemeClr val="bg1"/>
                </a:solidFill>
              </a:rPr>
              <a:t>Disease occurs </a:t>
            </a:r>
          </a:p>
        </p:txBody>
      </p:sp>
      <p:sp>
        <p:nvSpPr>
          <p:cNvPr id="30728" name="AutoShape 8"/>
          <p:cNvSpPr>
            <a:spLocks noChangeArrowheads="1"/>
          </p:cNvSpPr>
          <p:nvPr/>
        </p:nvSpPr>
        <p:spPr bwMode="auto">
          <a:xfrm>
            <a:off x="5867400" y="2590800"/>
            <a:ext cx="2819400" cy="1066800"/>
          </a:xfrm>
          <a:prstGeom prst="diamond">
            <a:avLst/>
          </a:prstGeom>
          <a:solidFill>
            <a:srgbClr val="0000FF"/>
          </a:solidFill>
          <a:ln w="9525">
            <a:solidFill>
              <a:schemeClr val="tx1"/>
            </a:solidFill>
            <a:miter lim="800000"/>
            <a:headEnd/>
            <a:tailEnd/>
          </a:ln>
        </p:spPr>
        <p:txBody>
          <a:bodyPr wrap="none" lIns="91433" tIns="45717" rIns="91433" bIns="45717" anchor="ctr"/>
          <a:lstStyle/>
          <a:p>
            <a:pPr algn="ctr" eaLnBrk="1" hangingPunct="1"/>
            <a:endParaRPr lang="en-US" sz="2400" b="1">
              <a:solidFill>
                <a:schemeClr val="bg1"/>
              </a:solidFill>
            </a:endParaRPr>
          </a:p>
          <a:p>
            <a:pPr algn="ctr" eaLnBrk="1" hangingPunct="1"/>
            <a:r>
              <a:rPr lang="en-US" sz="2400" b="1">
                <a:solidFill>
                  <a:schemeClr val="bg1"/>
                </a:solidFill>
              </a:rPr>
              <a:t>No disease </a:t>
            </a:r>
          </a:p>
          <a:p>
            <a:pPr algn="ctr" eaLnBrk="1" hangingPunct="1"/>
            <a:endParaRPr lang="en-US" sz="2400" b="1">
              <a:solidFill>
                <a:schemeClr val="bg1"/>
              </a:solidFill>
            </a:endParaRPr>
          </a:p>
        </p:txBody>
      </p:sp>
      <p:sp>
        <p:nvSpPr>
          <p:cNvPr id="30729" name="AutoShape 9"/>
          <p:cNvSpPr>
            <a:spLocks noChangeArrowheads="1"/>
          </p:cNvSpPr>
          <p:nvPr/>
        </p:nvSpPr>
        <p:spPr bwMode="auto">
          <a:xfrm>
            <a:off x="5943600" y="5334000"/>
            <a:ext cx="2667000" cy="1066800"/>
          </a:xfrm>
          <a:prstGeom prst="diamond">
            <a:avLst/>
          </a:prstGeom>
          <a:solidFill>
            <a:schemeClr val="accent1"/>
          </a:solidFill>
          <a:ln w="9525">
            <a:solidFill>
              <a:schemeClr val="tx1"/>
            </a:solidFill>
            <a:miter lim="800000"/>
            <a:headEnd/>
            <a:tailEnd/>
          </a:ln>
          <a:effectLst/>
        </p:spPr>
        <p:txBody>
          <a:bodyPr wrap="none" lIns="91433" tIns="45717" rIns="91433" bIns="45717" anchor="ctr"/>
          <a:lstStyle/>
          <a:p>
            <a:pPr algn="ctr" eaLnBrk="1" hangingPunct="1">
              <a:defRPr/>
            </a:pPr>
            <a:r>
              <a:rPr lang="en-US" sz="2400" b="1" dirty="0">
                <a:solidFill>
                  <a:schemeClr val="tx1">
                    <a:lumMod val="65000"/>
                    <a:lumOff val="35000"/>
                  </a:schemeClr>
                </a:solidFill>
                <a:ea typeface="+mn-ea"/>
                <a:cs typeface="Arial" charset="0"/>
              </a:rPr>
              <a:t>No disease</a:t>
            </a:r>
          </a:p>
        </p:txBody>
      </p:sp>
      <p:sp>
        <p:nvSpPr>
          <p:cNvPr id="30730" name="AutoShape 10"/>
          <p:cNvSpPr>
            <a:spLocks noChangeArrowheads="1"/>
          </p:cNvSpPr>
          <p:nvPr/>
        </p:nvSpPr>
        <p:spPr bwMode="auto">
          <a:xfrm>
            <a:off x="5943600" y="4038600"/>
            <a:ext cx="2667000" cy="1066800"/>
          </a:xfrm>
          <a:prstGeom prst="diamond">
            <a:avLst/>
          </a:prstGeom>
          <a:solidFill>
            <a:schemeClr val="accent1"/>
          </a:solidFill>
          <a:ln w="9525">
            <a:solidFill>
              <a:schemeClr val="tx1"/>
            </a:solidFill>
            <a:miter lim="800000"/>
            <a:headEnd/>
            <a:tailEnd/>
          </a:ln>
          <a:effectLst/>
        </p:spPr>
        <p:txBody>
          <a:bodyPr wrap="none" lIns="91433" tIns="45717" rIns="91433" bIns="45717" anchor="ctr"/>
          <a:lstStyle/>
          <a:p>
            <a:pPr algn="ctr" eaLnBrk="1" hangingPunct="1">
              <a:defRPr/>
            </a:pPr>
            <a:r>
              <a:rPr lang="en-US" sz="2400" b="1" dirty="0">
                <a:solidFill>
                  <a:schemeClr val="bg1"/>
                </a:solidFill>
                <a:ea typeface="+mn-ea"/>
                <a:cs typeface="Arial" charset="0"/>
              </a:rPr>
              <a:t> </a:t>
            </a:r>
            <a:r>
              <a:rPr lang="en-US" sz="2400" b="1" dirty="0">
                <a:solidFill>
                  <a:schemeClr val="tx1">
                    <a:lumMod val="65000"/>
                    <a:lumOff val="35000"/>
                  </a:schemeClr>
                </a:solidFill>
                <a:ea typeface="+mn-ea"/>
                <a:cs typeface="Arial" charset="0"/>
              </a:rPr>
              <a:t>Disease occurs</a:t>
            </a:r>
          </a:p>
        </p:txBody>
      </p:sp>
      <p:cxnSp>
        <p:nvCxnSpPr>
          <p:cNvPr id="30731" name="AutoShape 11"/>
          <p:cNvCxnSpPr>
            <a:cxnSpLocks noChangeShapeType="1"/>
            <a:stCxn id="30725" idx="3"/>
            <a:endCxn id="30728" idx="1"/>
          </p:cNvCxnSpPr>
          <p:nvPr/>
        </p:nvCxnSpPr>
        <p:spPr bwMode="auto">
          <a:xfrm>
            <a:off x="2667000" y="2476500"/>
            <a:ext cx="3200400" cy="647700"/>
          </a:xfrm>
          <a:prstGeom prst="straightConnector1">
            <a:avLst/>
          </a:prstGeom>
          <a:noFill/>
          <a:ln w="38100">
            <a:solidFill>
              <a:schemeClr val="tx1"/>
            </a:solidFill>
            <a:round/>
            <a:headEnd/>
            <a:tailEnd type="triangle" w="med" len="med"/>
          </a:ln>
        </p:spPr>
      </p:cxnSp>
      <p:cxnSp>
        <p:nvCxnSpPr>
          <p:cNvPr id="30732" name="AutoShape 12"/>
          <p:cNvCxnSpPr>
            <a:cxnSpLocks noChangeShapeType="1"/>
            <a:stCxn id="30725" idx="3"/>
            <a:endCxn id="30727" idx="1"/>
          </p:cNvCxnSpPr>
          <p:nvPr/>
        </p:nvCxnSpPr>
        <p:spPr bwMode="auto">
          <a:xfrm flipV="1">
            <a:off x="2667000" y="1828800"/>
            <a:ext cx="3124200" cy="647700"/>
          </a:xfrm>
          <a:prstGeom prst="straightConnector1">
            <a:avLst/>
          </a:prstGeom>
          <a:noFill/>
          <a:ln w="38100">
            <a:solidFill>
              <a:schemeClr val="tx1"/>
            </a:solidFill>
            <a:round/>
            <a:headEnd/>
            <a:tailEnd type="triangle" w="med" len="med"/>
          </a:ln>
        </p:spPr>
      </p:cxnSp>
      <p:cxnSp>
        <p:nvCxnSpPr>
          <p:cNvPr id="30733" name="AutoShape 13"/>
          <p:cNvCxnSpPr>
            <a:cxnSpLocks noChangeShapeType="1"/>
            <a:stCxn id="30726" idx="3"/>
            <a:endCxn id="30730" idx="1"/>
          </p:cNvCxnSpPr>
          <p:nvPr/>
        </p:nvCxnSpPr>
        <p:spPr bwMode="auto">
          <a:xfrm flipV="1">
            <a:off x="2667000" y="4572000"/>
            <a:ext cx="3276600" cy="495300"/>
          </a:xfrm>
          <a:prstGeom prst="straightConnector1">
            <a:avLst/>
          </a:prstGeom>
          <a:noFill/>
          <a:ln w="38100">
            <a:solidFill>
              <a:schemeClr val="tx1"/>
            </a:solidFill>
            <a:round/>
            <a:headEnd/>
            <a:tailEnd type="triangle" w="med" len="med"/>
          </a:ln>
        </p:spPr>
      </p:cxnSp>
      <p:cxnSp>
        <p:nvCxnSpPr>
          <p:cNvPr id="30734" name="AutoShape 14"/>
          <p:cNvCxnSpPr>
            <a:cxnSpLocks noChangeShapeType="1"/>
            <a:stCxn id="30726" idx="3"/>
            <a:endCxn id="30729" idx="1"/>
          </p:cNvCxnSpPr>
          <p:nvPr/>
        </p:nvCxnSpPr>
        <p:spPr bwMode="auto">
          <a:xfrm>
            <a:off x="2667000" y="5067300"/>
            <a:ext cx="3276600" cy="800100"/>
          </a:xfrm>
          <a:prstGeom prst="straightConnector1">
            <a:avLst/>
          </a:prstGeom>
          <a:noFill/>
          <a:ln w="38100">
            <a:solidFill>
              <a:schemeClr val="tx1"/>
            </a:solidFill>
            <a:round/>
            <a:headEnd/>
            <a:tailEnd type="triangle" w="med" len="med"/>
          </a:ln>
        </p:spPr>
      </p:cxnSp>
      <p:sp>
        <p:nvSpPr>
          <p:cNvPr id="30735" name="Text Box 15"/>
          <p:cNvSpPr txBox="1">
            <a:spLocks noChangeArrowheads="1"/>
          </p:cNvSpPr>
          <p:nvPr/>
        </p:nvSpPr>
        <p:spPr bwMode="auto">
          <a:xfrm>
            <a:off x="6792913" y="6400800"/>
            <a:ext cx="2046287" cy="461963"/>
          </a:xfrm>
          <a:prstGeom prst="rect">
            <a:avLst/>
          </a:prstGeom>
          <a:noFill/>
          <a:ln w="9525">
            <a:noFill/>
            <a:miter lim="800000"/>
            <a:headEnd/>
            <a:tailEnd/>
          </a:ln>
        </p:spPr>
        <p:txBody>
          <a:bodyPr lIns="91433" tIns="45717" rIns="91433" bIns="45717">
            <a:spAutoFit/>
          </a:bodyPr>
          <a:lstStyle/>
          <a:p>
            <a:pPr eaLnBrk="1" hangingPunct="1"/>
            <a:r>
              <a:rPr lang="en-US" sz="2400" b="1"/>
              <a:t>Future time</a:t>
            </a:r>
          </a:p>
        </p:txBody>
      </p:sp>
      <p:sp>
        <p:nvSpPr>
          <p:cNvPr id="30736" name="Text Box 16"/>
          <p:cNvSpPr txBox="1">
            <a:spLocks noChangeArrowheads="1"/>
          </p:cNvSpPr>
          <p:nvPr/>
        </p:nvSpPr>
        <p:spPr bwMode="auto">
          <a:xfrm>
            <a:off x="304800" y="6400800"/>
            <a:ext cx="2609850" cy="461963"/>
          </a:xfrm>
          <a:prstGeom prst="rect">
            <a:avLst/>
          </a:prstGeom>
          <a:noFill/>
          <a:ln w="9525">
            <a:noFill/>
            <a:miter lim="800000"/>
            <a:headEnd/>
            <a:tailEnd/>
          </a:ln>
        </p:spPr>
        <p:txBody>
          <a:bodyPr lIns="91433" tIns="45717" rIns="91433" bIns="45717">
            <a:spAutoFit/>
          </a:bodyPr>
          <a:lstStyle/>
          <a:p>
            <a:pPr eaLnBrk="1" hangingPunct="1"/>
            <a:r>
              <a:rPr lang="en-US" sz="2400" b="1"/>
              <a:t>2011 Present</a:t>
            </a:r>
          </a:p>
        </p:txBody>
      </p:sp>
      <p:sp>
        <p:nvSpPr>
          <p:cNvPr id="30737" name="Line 17"/>
          <p:cNvSpPr>
            <a:spLocks noChangeShapeType="1"/>
          </p:cNvSpPr>
          <p:nvPr/>
        </p:nvSpPr>
        <p:spPr bwMode="auto">
          <a:xfrm>
            <a:off x="2362200" y="6629400"/>
            <a:ext cx="4419600" cy="0"/>
          </a:xfrm>
          <a:prstGeom prst="line">
            <a:avLst/>
          </a:prstGeom>
          <a:noFill/>
          <a:ln w="38100">
            <a:solidFill>
              <a:schemeClr val="tx1"/>
            </a:solidFill>
            <a:prstDash val="dash"/>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073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073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072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0726"/>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30733"/>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0730"/>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3073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072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0736"/>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0737"/>
                                        </p:tgtEl>
                                        <p:attrNameLst>
                                          <p:attrName>style.visibility</p:attrName>
                                        </p:attrNameLst>
                                      </p:cBhvr>
                                      <p:to>
                                        <p:strVal val="visible"/>
                                      </p:to>
                                    </p:set>
                                    <p:anim calcmode="lin" valueType="num">
                                      <p:cBhvr additive="base">
                                        <p:cTn id="51" dur="500" fill="hold"/>
                                        <p:tgtEl>
                                          <p:spTgt spid="30737"/>
                                        </p:tgtEl>
                                        <p:attrNameLst>
                                          <p:attrName>ppt_x</p:attrName>
                                        </p:attrNameLst>
                                      </p:cBhvr>
                                      <p:tavLst>
                                        <p:tav tm="0">
                                          <p:val>
                                            <p:strVal val="0-#ppt_w/2"/>
                                          </p:val>
                                        </p:tav>
                                        <p:tav tm="100000">
                                          <p:val>
                                            <p:strVal val="#ppt_x"/>
                                          </p:val>
                                        </p:tav>
                                      </p:tavLst>
                                    </p:anim>
                                    <p:anim calcmode="lin" valueType="num">
                                      <p:cBhvr additive="base">
                                        <p:cTn id="52" dur="500" fill="hold"/>
                                        <p:tgtEl>
                                          <p:spTgt spid="30737"/>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307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nimBg="1" autoUpdateAnimBg="0"/>
      <p:bldP spid="30726" grpId="0" animBg="1" autoUpdateAnimBg="0"/>
      <p:bldP spid="30727" grpId="0" animBg="1" autoUpdateAnimBg="0"/>
      <p:bldP spid="30728" grpId="0" animBg="1" autoUpdateAnimBg="0"/>
      <p:bldP spid="30729" grpId="0" animBg="1" autoUpdateAnimBg="0"/>
      <p:bldP spid="30730" grpId="0" animBg="1" autoUpdateAnimBg="0"/>
      <p:bldP spid="30735" grpId="0" autoUpdateAnimBg="0"/>
      <p:bldP spid="30736" grpId="0" autoUpdateAnimBg="0"/>
      <p:bldP spid="307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81000" y="304800"/>
            <a:ext cx="8534400" cy="685800"/>
          </a:xfrm>
          <a:prstGeom prst="rect">
            <a:avLst/>
          </a:prstGeom>
          <a:noFill/>
          <a:ln w="9525">
            <a:noFill/>
            <a:miter lim="800000"/>
            <a:headEnd/>
            <a:tailEnd/>
          </a:ln>
        </p:spPr>
        <p:txBody>
          <a:bodyPr lIns="91433" tIns="45717" rIns="91433" bIns="45717" anchor="ctr"/>
          <a:lstStyle/>
          <a:p>
            <a:pPr eaLnBrk="1" hangingPunct="1"/>
            <a:r>
              <a:rPr lang="en-US" sz="4400" b="1" dirty="0" smtClean="0">
                <a:solidFill>
                  <a:srgbClr val="F79646"/>
                </a:solidFill>
                <a:latin typeface="+mj-lt"/>
              </a:rPr>
              <a:t>Prospective Cohort Study cont.</a:t>
            </a:r>
            <a:endParaRPr lang="en-US" sz="4400" b="1" dirty="0">
              <a:solidFill>
                <a:srgbClr val="F79646"/>
              </a:solidFill>
              <a:latin typeface="+mj-lt"/>
            </a:endParaRPr>
          </a:p>
        </p:txBody>
      </p:sp>
      <p:sp>
        <p:nvSpPr>
          <p:cNvPr id="3" name="Rectangle 3"/>
          <p:cNvSpPr txBox="1">
            <a:spLocks noChangeArrowheads="1"/>
          </p:cNvSpPr>
          <p:nvPr/>
        </p:nvSpPr>
        <p:spPr>
          <a:xfrm>
            <a:off x="457200" y="1600200"/>
            <a:ext cx="8229600" cy="4525963"/>
          </a:xfrm>
          <a:prstGeom prst="rect">
            <a:avLst/>
          </a:prstGeom>
        </p:spPr>
        <p:txBody>
          <a:bodyPr vert="horz" lIns="91440" tIns="45720" rIns="91440" bIns="45720" rtlCol="0">
            <a:no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 a prospective cohort the investigator</a:t>
            </a:r>
            <a:r>
              <a:rPr kumimoji="0" lang="en-US" sz="3200" b="0" i="0" u="none" strike="noStrike" kern="1200" cap="none" spc="0" normalizeH="0" noProof="0" dirty="0" smtClean="0">
                <a:ln>
                  <a:noFill/>
                </a:ln>
                <a:solidFill>
                  <a:schemeClr val="tx1"/>
                </a:solidFill>
                <a:effectLst/>
                <a:uLnTx/>
                <a:uFillTx/>
                <a:latin typeface="+mn-lt"/>
                <a:ea typeface="+mn-ea"/>
                <a:cs typeface="+mn-cs"/>
              </a:rPr>
              <a:t> identifies the population at risk at the begin</a:t>
            </a:r>
            <a:r>
              <a:rPr kumimoji="0" lang="en-US" sz="3200" b="0" i="0" u="none" strike="noStrike" kern="1200" cap="none" spc="0" normalizeH="0" noProof="0" dirty="0" err="1" smtClean="0">
                <a:ln>
                  <a:noFill/>
                </a:ln>
                <a:solidFill>
                  <a:schemeClr val="tx1"/>
                </a:solidFill>
                <a:effectLst/>
                <a:uLnTx/>
                <a:uFillTx/>
                <a:latin typeface="+mn-lt"/>
                <a:ea typeface="+mn-ea"/>
                <a:cs typeface="+mn-cs"/>
              </a:rPr>
              <a:t>ning</a:t>
            </a:r>
            <a:r>
              <a:rPr kumimoji="0" lang="en-US" sz="3200" b="0" i="0" u="none" strike="noStrike" kern="1200" cap="none" spc="0" normalizeH="0" noProof="0" dirty="0" smtClean="0">
                <a:ln>
                  <a:noFill/>
                </a:ln>
                <a:solidFill>
                  <a:schemeClr val="tx1"/>
                </a:solidFill>
                <a:effectLst/>
                <a:uLnTx/>
                <a:uFillTx/>
                <a:latin typeface="+mn-lt"/>
                <a:ea typeface="+mn-ea"/>
                <a:cs typeface="+mn-cs"/>
              </a:rPr>
              <a:t> of the study, and their exposure to the risk factor (determine who is exposed and who is not)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US" sz="3200" dirty="0" smtClean="0">
              <a:latin typeface="+mn-lt"/>
              <a:ea typeface="+mn-ea"/>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3200" dirty="0" smtClean="0">
                <a:latin typeface="+mn-lt"/>
                <a:ea typeface="+mn-ea"/>
              </a:rPr>
              <a:t>Then follows them up through a period of time to see who develops the disease and who does not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ChangeArrowheads="1"/>
          </p:cNvSpPr>
          <p:nvPr/>
        </p:nvSpPr>
        <p:spPr bwMode="auto">
          <a:xfrm>
            <a:off x="381000" y="304800"/>
            <a:ext cx="7772400" cy="685800"/>
          </a:xfrm>
          <a:prstGeom prst="rect">
            <a:avLst/>
          </a:prstGeom>
          <a:noFill/>
          <a:ln w="9525">
            <a:noFill/>
            <a:miter lim="800000"/>
            <a:headEnd/>
            <a:tailEnd/>
          </a:ln>
        </p:spPr>
        <p:txBody>
          <a:bodyPr lIns="91433" tIns="45717" rIns="91433" bIns="45717" anchor="ctr"/>
          <a:lstStyle/>
          <a:p>
            <a:pPr eaLnBrk="1" hangingPunct="1"/>
            <a:r>
              <a:rPr lang="en-US" sz="4400" b="1" dirty="0" smtClean="0">
                <a:solidFill>
                  <a:srgbClr val="F79646"/>
                </a:solidFill>
                <a:latin typeface="+mj-lt"/>
              </a:rPr>
              <a:t>Retrospective Cohort Study</a:t>
            </a:r>
            <a:endParaRPr lang="en-US" sz="4400" b="1" dirty="0">
              <a:solidFill>
                <a:srgbClr val="F79646"/>
              </a:solidFill>
              <a:latin typeface="+mj-lt"/>
            </a:endParaRPr>
          </a:p>
        </p:txBody>
      </p:sp>
      <p:sp>
        <p:nvSpPr>
          <p:cNvPr id="31749" name="AutoShape 5"/>
          <p:cNvSpPr>
            <a:spLocks noChangeArrowheads="1"/>
          </p:cNvSpPr>
          <p:nvPr/>
        </p:nvSpPr>
        <p:spPr bwMode="auto">
          <a:xfrm>
            <a:off x="685800" y="1905000"/>
            <a:ext cx="1981200" cy="1143000"/>
          </a:xfrm>
          <a:prstGeom prst="flowChartProcess">
            <a:avLst/>
          </a:prstGeom>
          <a:solidFill>
            <a:srgbClr val="0000FF"/>
          </a:solidFill>
          <a:ln w="9525">
            <a:solidFill>
              <a:schemeClr val="tx1"/>
            </a:solidFill>
            <a:miter lim="800000"/>
            <a:headEnd/>
            <a:tailEnd/>
          </a:ln>
        </p:spPr>
        <p:txBody>
          <a:bodyPr wrap="none" lIns="91433" tIns="45717" rIns="91433" bIns="45717" anchor="ctr"/>
          <a:lstStyle/>
          <a:p>
            <a:pPr algn="ctr" eaLnBrk="1" hangingPunct="1"/>
            <a:r>
              <a:rPr lang="en-US" sz="2400" b="1">
                <a:solidFill>
                  <a:schemeClr val="bg1"/>
                </a:solidFill>
              </a:rPr>
              <a:t>Exposed</a:t>
            </a:r>
          </a:p>
        </p:txBody>
      </p:sp>
      <p:sp>
        <p:nvSpPr>
          <p:cNvPr id="31750" name="AutoShape 6"/>
          <p:cNvSpPr>
            <a:spLocks noChangeArrowheads="1"/>
          </p:cNvSpPr>
          <p:nvPr/>
        </p:nvSpPr>
        <p:spPr bwMode="auto">
          <a:xfrm>
            <a:off x="685800" y="4495800"/>
            <a:ext cx="1981200" cy="1143000"/>
          </a:xfrm>
          <a:prstGeom prst="flowChartProcess">
            <a:avLst/>
          </a:prstGeom>
          <a:solidFill>
            <a:schemeClr val="accent1"/>
          </a:solidFill>
          <a:ln w="9525">
            <a:solidFill>
              <a:schemeClr val="tx1"/>
            </a:solidFill>
            <a:miter lim="800000"/>
            <a:headEnd/>
            <a:tailEnd/>
          </a:ln>
          <a:effectLst/>
        </p:spPr>
        <p:txBody>
          <a:bodyPr wrap="none" lIns="91433" tIns="45717" rIns="91433" bIns="45717" anchor="ctr"/>
          <a:lstStyle/>
          <a:p>
            <a:pPr algn="ctr" eaLnBrk="1" hangingPunct="1">
              <a:defRPr/>
            </a:pPr>
            <a:r>
              <a:rPr lang="en-US" sz="2400" b="1" dirty="0">
                <a:solidFill>
                  <a:schemeClr val="tx1">
                    <a:lumMod val="65000"/>
                    <a:lumOff val="35000"/>
                  </a:schemeClr>
                </a:solidFill>
                <a:ea typeface="+mn-ea"/>
                <a:cs typeface="Arial" charset="0"/>
              </a:rPr>
              <a:t>Unexposed</a:t>
            </a:r>
          </a:p>
        </p:txBody>
      </p:sp>
      <p:sp>
        <p:nvSpPr>
          <p:cNvPr id="31751" name="AutoShape 7"/>
          <p:cNvSpPr>
            <a:spLocks noChangeArrowheads="1"/>
          </p:cNvSpPr>
          <p:nvPr/>
        </p:nvSpPr>
        <p:spPr bwMode="auto">
          <a:xfrm>
            <a:off x="5791200" y="1295400"/>
            <a:ext cx="2971800" cy="1066800"/>
          </a:xfrm>
          <a:prstGeom prst="diamond">
            <a:avLst/>
          </a:prstGeom>
          <a:solidFill>
            <a:srgbClr val="0000FF"/>
          </a:solidFill>
          <a:ln w="9525">
            <a:solidFill>
              <a:schemeClr val="tx1"/>
            </a:solidFill>
            <a:miter lim="800000"/>
            <a:headEnd/>
            <a:tailEnd/>
          </a:ln>
        </p:spPr>
        <p:txBody>
          <a:bodyPr wrap="none" lIns="91433" tIns="45717" rIns="91433" bIns="45717" anchor="ctr"/>
          <a:lstStyle/>
          <a:p>
            <a:pPr algn="ctr" eaLnBrk="1" hangingPunct="1"/>
            <a:r>
              <a:rPr lang="en-US" sz="2400" b="1">
                <a:solidFill>
                  <a:schemeClr val="bg1"/>
                </a:solidFill>
              </a:rPr>
              <a:t>Disease occurs</a:t>
            </a:r>
          </a:p>
        </p:txBody>
      </p:sp>
      <p:sp>
        <p:nvSpPr>
          <p:cNvPr id="31752" name="AutoShape 8"/>
          <p:cNvSpPr>
            <a:spLocks noChangeArrowheads="1"/>
          </p:cNvSpPr>
          <p:nvPr/>
        </p:nvSpPr>
        <p:spPr bwMode="auto">
          <a:xfrm>
            <a:off x="5867400" y="2590800"/>
            <a:ext cx="2819400" cy="1066800"/>
          </a:xfrm>
          <a:prstGeom prst="diamond">
            <a:avLst/>
          </a:prstGeom>
          <a:solidFill>
            <a:srgbClr val="0000FF"/>
          </a:solidFill>
          <a:ln w="9525">
            <a:solidFill>
              <a:schemeClr val="tx1"/>
            </a:solidFill>
            <a:miter lim="800000"/>
            <a:headEnd/>
            <a:tailEnd/>
          </a:ln>
        </p:spPr>
        <p:txBody>
          <a:bodyPr wrap="none" lIns="91433" tIns="45717" rIns="91433" bIns="45717" anchor="ctr"/>
          <a:lstStyle/>
          <a:p>
            <a:pPr algn="ctr" eaLnBrk="1" hangingPunct="1"/>
            <a:r>
              <a:rPr lang="en-US" sz="2400" b="1">
                <a:solidFill>
                  <a:schemeClr val="bg1"/>
                </a:solidFill>
              </a:rPr>
              <a:t>No disease</a:t>
            </a:r>
          </a:p>
        </p:txBody>
      </p:sp>
      <p:sp>
        <p:nvSpPr>
          <p:cNvPr id="31753" name="AutoShape 9"/>
          <p:cNvSpPr>
            <a:spLocks noChangeArrowheads="1"/>
          </p:cNvSpPr>
          <p:nvPr/>
        </p:nvSpPr>
        <p:spPr bwMode="auto">
          <a:xfrm>
            <a:off x="5943600" y="5334000"/>
            <a:ext cx="2667000" cy="1066800"/>
          </a:xfrm>
          <a:prstGeom prst="diamond">
            <a:avLst/>
          </a:prstGeom>
          <a:solidFill>
            <a:schemeClr val="accent1"/>
          </a:solidFill>
          <a:ln w="9525">
            <a:solidFill>
              <a:schemeClr val="tx1"/>
            </a:solidFill>
            <a:miter lim="800000"/>
            <a:headEnd/>
            <a:tailEnd/>
          </a:ln>
          <a:effectLst/>
        </p:spPr>
        <p:txBody>
          <a:bodyPr wrap="none" lIns="91433" tIns="45717" rIns="91433" bIns="45717" anchor="ctr"/>
          <a:lstStyle/>
          <a:p>
            <a:pPr algn="ctr" eaLnBrk="1" hangingPunct="1">
              <a:defRPr/>
            </a:pPr>
            <a:r>
              <a:rPr lang="en-US" sz="2400" b="1" dirty="0">
                <a:solidFill>
                  <a:schemeClr val="tx1">
                    <a:lumMod val="65000"/>
                    <a:lumOff val="35000"/>
                  </a:schemeClr>
                </a:solidFill>
                <a:ea typeface="+mn-ea"/>
                <a:cs typeface="Arial" charset="0"/>
              </a:rPr>
              <a:t>No disease</a:t>
            </a:r>
          </a:p>
        </p:txBody>
      </p:sp>
      <p:sp>
        <p:nvSpPr>
          <p:cNvPr id="31754" name="AutoShape 10"/>
          <p:cNvSpPr>
            <a:spLocks noChangeArrowheads="1"/>
          </p:cNvSpPr>
          <p:nvPr/>
        </p:nvSpPr>
        <p:spPr bwMode="auto">
          <a:xfrm>
            <a:off x="5943600" y="4038600"/>
            <a:ext cx="2667000" cy="1066800"/>
          </a:xfrm>
          <a:prstGeom prst="diamond">
            <a:avLst/>
          </a:prstGeom>
          <a:solidFill>
            <a:schemeClr val="accent1"/>
          </a:solidFill>
          <a:ln w="9525">
            <a:solidFill>
              <a:schemeClr val="tx1"/>
            </a:solidFill>
            <a:miter lim="800000"/>
            <a:headEnd/>
            <a:tailEnd/>
          </a:ln>
          <a:effectLst/>
        </p:spPr>
        <p:txBody>
          <a:bodyPr wrap="none" lIns="91433" tIns="45717" rIns="91433" bIns="45717" anchor="ctr"/>
          <a:lstStyle/>
          <a:p>
            <a:pPr algn="ctr" eaLnBrk="1" hangingPunct="1">
              <a:defRPr/>
            </a:pPr>
            <a:r>
              <a:rPr lang="en-US" sz="2400" b="1" dirty="0">
                <a:solidFill>
                  <a:schemeClr val="tx1">
                    <a:lumMod val="65000"/>
                    <a:lumOff val="35000"/>
                  </a:schemeClr>
                </a:solidFill>
                <a:ea typeface="+mn-ea"/>
                <a:cs typeface="Arial" charset="0"/>
              </a:rPr>
              <a:t>Disease occurs</a:t>
            </a:r>
          </a:p>
        </p:txBody>
      </p:sp>
      <p:cxnSp>
        <p:nvCxnSpPr>
          <p:cNvPr id="31755" name="AutoShape 11"/>
          <p:cNvCxnSpPr>
            <a:cxnSpLocks noChangeShapeType="1"/>
            <a:stCxn id="31749" idx="3"/>
            <a:endCxn id="31752" idx="1"/>
          </p:cNvCxnSpPr>
          <p:nvPr/>
        </p:nvCxnSpPr>
        <p:spPr bwMode="auto">
          <a:xfrm>
            <a:off x="2667000" y="2476500"/>
            <a:ext cx="3200400" cy="647700"/>
          </a:xfrm>
          <a:prstGeom prst="straightConnector1">
            <a:avLst/>
          </a:prstGeom>
          <a:noFill/>
          <a:ln w="38100">
            <a:solidFill>
              <a:schemeClr val="tx1"/>
            </a:solidFill>
            <a:round/>
            <a:headEnd/>
            <a:tailEnd type="triangle" w="med" len="med"/>
          </a:ln>
        </p:spPr>
      </p:cxnSp>
      <p:cxnSp>
        <p:nvCxnSpPr>
          <p:cNvPr id="31756" name="AutoShape 12"/>
          <p:cNvCxnSpPr>
            <a:cxnSpLocks noChangeShapeType="1"/>
            <a:stCxn id="31749" idx="3"/>
            <a:endCxn id="31751" idx="1"/>
          </p:cNvCxnSpPr>
          <p:nvPr/>
        </p:nvCxnSpPr>
        <p:spPr bwMode="auto">
          <a:xfrm flipV="1">
            <a:off x="2667000" y="1828800"/>
            <a:ext cx="3124200" cy="647700"/>
          </a:xfrm>
          <a:prstGeom prst="straightConnector1">
            <a:avLst/>
          </a:prstGeom>
          <a:noFill/>
          <a:ln w="38100">
            <a:solidFill>
              <a:schemeClr val="tx1"/>
            </a:solidFill>
            <a:round/>
            <a:headEnd/>
            <a:tailEnd type="triangle" w="med" len="med"/>
          </a:ln>
        </p:spPr>
      </p:cxnSp>
      <p:cxnSp>
        <p:nvCxnSpPr>
          <p:cNvPr id="31757" name="AutoShape 13"/>
          <p:cNvCxnSpPr>
            <a:cxnSpLocks noChangeShapeType="1"/>
            <a:stCxn id="31750" idx="3"/>
            <a:endCxn id="31754" idx="1"/>
          </p:cNvCxnSpPr>
          <p:nvPr/>
        </p:nvCxnSpPr>
        <p:spPr bwMode="auto">
          <a:xfrm flipV="1">
            <a:off x="2667000" y="4572000"/>
            <a:ext cx="3276600" cy="495300"/>
          </a:xfrm>
          <a:prstGeom prst="straightConnector1">
            <a:avLst/>
          </a:prstGeom>
          <a:noFill/>
          <a:ln w="38100">
            <a:solidFill>
              <a:schemeClr val="tx1"/>
            </a:solidFill>
            <a:round/>
            <a:headEnd/>
            <a:tailEnd type="triangle" w="med" len="med"/>
          </a:ln>
        </p:spPr>
      </p:cxnSp>
      <p:cxnSp>
        <p:nvCxnSpPr>
          <p:cNvPr id="31758" name="AutoShape 14"/>
          <p:cNvCxnSpPr>
            <a:cxnSpLocks noChangeShapeType="1"/>
            <a:stCxn id="31750" idx="3"/>
            <a:endCxn id="31753" idx="1"/>
          </p:cNvCxnSpPr>
          <p:nvPr/>
        </p:nvCxnSpPr>
        <p:spPr bwMode="auto">
          <a:xfrm>
            <a:off x="2667000" y="5067300"/>
            <a:ext cx="3276600" cy="800100"/>
          </a:xfrm>
          <a:prstGeom prst="straightConnector1">
            <a:avLst/>
          </a:prstGeom>
          <a:noFill/>
          <a:ln w="38100">
            <a:solidFill>
              <a:schemeClr val="tx1"/>
            </a:solidFill>
            <a:round/>
            <a:headEnd/>
            <a:tailEnd type="triangle" w="med" len="med"/>
          </a:ln>
        </p:spPr>
      </p:cxnSp>
      <p:sp>
        <p:nvSpPr>
          <p:cNvPr id="31759" name="Text Box 15"/>
          <p:cNvSpPr txBox="1">
            <a:spLocks noChangeArrowheads="1"/>
          </p:cNvSpPr>
          <p:nvPr/>
        </p:nvSpPr>
        <p:spPr bwMode="auto">
          <a:xfrm>
            <a:off x="6792913" y="6400800"/>
            <a:ext cx="2068512" cy="461963"/>
          </a:xfrm>
          <a:prstGeom prst="rect">
            <a:avLst/>
          </a:prstGeom>
          <a:noFill/>
          <a:ln w="9525">
            <a:noFill/>
            <a:miter lim="800000"/>
            <a:headEnd/>
            <a:tailEnd/>
          </a:ln>
        </p:spPr>
        <p:txBody>
          <a:bodyPr wrap="none" lIns="91433" tIns="45717" rIns="91433" bIns="45717">
            <a:spAutoFit/>
          </a:bodyPr>
          <a:lstStyle/>
          <a:p>
            <a:pPr eaLnBrk="1" hangingPunct="1"/>
            <a:r>
              <a:rPr lang="en-US" sz="2400" b="1"/>
              <a:t>Present 2011</a:t>
            </a:r>
          </a:p>
        </p:txBody>
      </p:sp>
      <p:sp>
        <p:nvSpPr>
          <p:cNvPr id="31760" name="Text Box 16"/>
          <p:cNvSpPr txBox="1">
            <a:spLocks noChangeArrowheads="1"/>
          </p:cNvSpPr>
          <p:nvPr/>
        </p:nvSpPr>
        <p:spPr bwMode="auto">
          <a:xfrm>
            <a:off x="0" y="5780088"/>
            <a:ext cx="5029200" cy="1077212"/>
          </a:xfrm>
          <a:prstGeom prst="rect">
            <a:avLst/>
          </a:prstGeom>
          <a:noFill/>
          <a:ln w="9525">
            <a:noFill/>
            <a:miter lim="800000"/>
            <a:headEnd/>
            <a:tailEnd/>
          </a:ln>
        </p:spPr>
        <p:txBody>
          <a:bodyPr wrap="square" lIns="91433" tIns="45717" rIns="91433" bIns="45717">
            <a:spAutoFit/>
          </a:bodyPr>
          <a:lstStyle/>
          <a:p>
            <a:pPr eaLnBrk="1" hangingPunct="1"/>
            <a:r>
              <a:rPr lang="en-US" sz="2000" b="1" i="1" dirty="0"/>
              <a:t>Examine exposure </a:t>
            </a:r>
            <a:r>
              <a:rPr lang="en-US" sz="2000" b="1" i="1" dirty="0" smtClean="0"/>
              <a:t>in historical data (medical records, survey data….etc)</a:t>
            </a:r>
          </a:p>
          <a:p>
            <a:pPr eaLnBrk="1" hangingPunct="1"/>
            <a:r>
              <a:rPr lang="en-US" sz="2400" b="1" dirty="0">
                <a:solidFill>
                  <a:srgbClr val="C00000"/>
                </a:solidFill>
              </a:rPr>
              <a:t>1995 Past</a:t>
            </a:r>
          </a:p>
        </p:txBody>
      </p:sp>
      <p:sp>
        <p:nvSpPr>
          <p:cNvPr id="31761" name="Line 17"/>
          <p:cNvSpPr>
            <a:spLocks noChangeShapeType="1"/>
          </p:cNvSpPr>
          <p:nvPr/>
        </p:nvSpPr>
        <p:spPr bwMode="auto">
          <a:xfrm>
            <a:off x="1752600" y="6629400"/>
            <a:ext cx="4419600" cy="0"/>
          </a:xfrm>
          <a:prstGeom prst="line">
            <a:avLst/>
          </a:prstGeom>
          <a:noFill/>
          <a:ln w="3810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175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175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175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3175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499"/>
                                          </p:stCondLst>
                                        </p:cTn>
                                        <p:tgtEl>
                                          <p:spTgt spid="3175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31754"/>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499"/>
                                          </p:stCondLst>
                                        </p:cTn>
                                        <p:tgtEl>
                                          <p:spTgt spid="3175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31753"/>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3176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1761"/>
                                        </p:tgtEl>
                                        <p:attrNameLst>
                                          <p:attrName>style.visibility</p:attrName>
                                        </p:attrNameLst>
                                      </p:cBhvr>
                                      <p:to>
                                        <p:strVal val="visible"/>
                                      </p:to>
                                    </p:set>
                                    <p:anim calcmode="lin" valueType="num">
                                      <p:cBhvr additive="base">
                                        <p:cTn id="51" dur="500" fill="hold"/>
                                        <p:tgtEl>
                                          <p:spTgt spid="31761"/>
                                        </p:tgtEl>
                                        <p:attrNameLst>
                                          <p:attrName>ppt_x</p:attrName>
                                        </p:attrNameLst>
                                      </p:cBhvr>
                                      <p:tavLst>
                                        <p:tav tm="0">
                                          <p:val>
                                            <p:strVal val="0-#ppt_w/2"/>
                                          </p:val>
                                        </p:tav>
                                        <p:tav tm="100000">
                                          <p:val>
                                            <p:strVal val="#ppt_x"/>
                                          </p:val>
                                        </p:tav>
                                      </p:tavLst>
                                    </p:anim>
                                    <p:anim calcmode="lin" valueType="num">
                                      <p:cBhvr additive="base">
                                        <p:cTn id="52" dur="500" fill="hold"/>
                                        <p:tgtEl>
                                          <p:spTgt spid="31761"/>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499"/>
                                          </p:stCondLst>
                                        </p:cTn>
                                        <p:tgtEl>
                                          <p:spTgt spid="317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animBg="1" autoUpdateAnimBg="0"/>
      <p:bldP spid="31750" grpId="0" animBg="1" autoUpdateAnimBg="0"/>
      <p:bldP spid="31751" grpId="0" animBg="1" autoUpdateAnimBg="0"/>
      <p:bldP spid="31752" grpId="0" animBg="1" autoUpdateAnimBg="0"/>
      <p:bldP spid="31753" grpId="0" animBg="1" autoUpdateAnimBg="0"/>
      <p:bldP spid="31754" grpId="0" animBg="1" autoUpdateAnimBg="0"/>
      <p:bldP spid="31759" grpId="0" autoUpdateAnimBg="0"/>
      <p:bldP spid="31760" grpId="0" autoUpdateAnimBg="0"/>
      <p:bldP spid="3176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81000" y="304800"/>
            <a:ext cx="8763000" cy="685800"/>
          </a:xfrm>
          <a:prstGeom prst="rect">
            <a:avLst/>
          </a:prstGeom>
          <a:noFill/>
          <a:ln w="9525">
            <a:noFill/>
            <a:miter lim="800000"/>
            <a:headEnd/>
            <a:tailEnd/>
          </a:ln>
        </p:spPr>
        <p:txBody>
          <a:bodyPr lIns="91433" tIns="45717" rIns="91433" bIns="45717" anchor="ctr"/>
          <a:lstStyle/>
          <a:p>
            <a:pPr eaLnBrk="1" hangingPunct="1"/>
            <a:r>
              <a:rPr lang="en-US" sz="4000" b="1" dirty="0" smtClean="0">
                <a:solidFill>
                  <a:srgbClr val="F79646"/>
                </a:solidFill>
                <a:latin typeface="+mj-lt"/>
              </a:rPr>
              <a:t>Retrospective Cohort Study cont.</a:t>
            </a:r>
            <a:endParaRPr lang="en-US" sz="4000" b="1" dirty="0">
              <a:solidFill>
                <a:srgbClr val="F79646"/>
              </a:solidFill>
              <a:latin typeface="+mj-lt"/>
            </a:endParaRPr>
          </a:p>
        </p:txBody>
      </p:sp>
      <p:sp>
        <p:nvSpPr>
          <p:cNvPr id="3" name="Rectangle 3"/>
          <p:cNvSpPr txBox="1">
            <a:spLocks noChangeArrowheads="1"/>
          </p:cNvSpPr>
          <p:nvPr/>
        </p:nvSpPr>
        <p:spPr>
          <a:xfrm>
            <a:off x="457200" y="1600200"/>
            <a:ext cx="8229600" cy="52578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 a retrospective</a:t>
            </a:r>
            <a:r>
              <a:rPr kumimoji="0" lang="en-US" sz="2800" b="0" i="0" u="none" strike="noStrike" kern="1200" cap="none" spc="0" normalizeH="0" noProof="0" dirty="0" smtClean="0">
                <a:ln>
                  <a:noFill/>
                </a:ln>
                <a:solidFill>
                  <a:schemeClr val="tx1"/>
                </a:solidFill>
                <a:effectLst/>
                <a:uLnTx/>
                <a:uFillTx/>
                <a:latin typeface="+mn-lt"/>
                <a:ea typeface="+mn-ea"/>
                <a:cs typeface="+mn-cs"/>
              </a:rPr>
              <a:t> cohort, the investigator </a:t>
            </a:r>
            <a:r>
              <a:rPr lang="en-US" sz="2800" dirty="0" smtClean="0">
                <a:latin typeface="+mn-lt"/>
                <a:ea typeface="+mn-ea"/>
              </a:rPr>
              <a:t>searches in the medical records (already collected data) to see who had the exposure and who did not and also who developed the disease and who did not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2800" dirty="0" smtClean="0">
                <a:latin typeface="+mn-lt"/>
                <a:ea typeface="+mn-ea"/>
              </a:rPr>
              <a:t>Note that here the recording of the exposure and the disease all happened in the past, but the records have enough information to determine the timeline of events (that the exposure happened before the disease)</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81000" y="457200"/>
            <a:ext cx="8763000" cy="685800"/>
          </a:xfrm>
          <a:prstGeom prst="rect">
            <a:avLst/>
          </a:prstGeom>
          <a:noFill/>
          <a:ln w="9525">
            <a:noFill/>
            <a:miter lim="800000"/>
            <a:headEnd/>
            <a:tailEnd/>
          </a:ln>
        </p:spPr>
        <p:txBody>
          <a:bodyPr lIns="91433" tIns="45717" rIns="91433" bIns="45717" anchor="ctr"/>
          <a:lstStyle/>
          <a:p>
            <a:pPr algn="ctr" eaLnBrk="1" hangingPunct="1"/>
            <a:r>
              <a:rPr lang="en-US" sz="4000" b="1" dirty="0" smtClean="0">
                <a:solidFill>
                  <a:srgbClr val="F79646"/>
                </a:solidFill>
                <a:latin typeface="+mj-lt"/>
              </a:rPr>
              <a:t> </a:t>
            </a:r>
            <a:r>
              <a:rPr lang="en-US" sz="4000" b="1" i="1" u="sng" dirty="0" smtClean="0">
                <a:solidFill>
                  <a:schemeClr val="accent2">
                    <a:lumMod val="75000"/>
                  </a:schemeClr>
                </a:solidFill>
                <a:latin typeface="+mj-lt"/>
              </a:rPr>
              <a:t>Retrospective Cohort compared to Prospective Cohort</a:t>
            </a:r>
            <a:endParaRPr lang="en-US" sz="4000" b="1" i="1" u="sng" dirty="0">
              <a:solidFill>
                <a:schemeClr val="accent2">
                  <a:lumMod val="75000"/>
                </a:schemeClr>
              </a:solidFill>
              <a:latin typeface="+mj-lt"/>
            </a:endParaRPr>
          </a:p>
        </p:txBody>
      </p:sp>
      <p:sp>
        <p:nvSpPr>
          <p:cNvPr id="3" name="Rectangle 3"/>
          <p:cNvSpPr txBox="1">
            <a:spLocks noChangeArrowheads="1"/>
          </p:cNvSpPr>
          <p:nvPr/>
        </p:nvSpPr>
        <p:spPr>
          <a:xfrm>
            <a:off x="457200" y="1828800"/>
            <a:ext cx="8229600" cy="4648200"/>
          </a:xfrm>
          <a:prstGeom prst="rect">
            <a:avLst/>
          </a:prstGeom>
        </p:spPr>
        <p:txBody>
          <a:bodyPr vert="horz" lIns="91440" tIns="45720" rIns="91440" bIns="45720" rtlCol="0">
            <a:normAutofit fontScale="925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Advantages: </a:t>
            </a:r>
          </a:p>
          <a:p>
            <a:pPr marL="800100" lvl="1" indent="-342900" defTabSz="457200" eaLnBrk="1" fontAlgn="auto" hangingPunct="1">
              <a:spcBef>
                <a:spcPct val="20000"/>
              </a:spcBef>
              <a:spcAft>
                <a:spcPts val="0"/>
              </a:spcAft>
              <a:buFont typeface="Arial"/>
              <a:buChar char="•"/>
            </a:pPr>
            <a:r>
              <a:rPr lang="en-US" sz="2800" dirty="0" smtClean="0">
                <a:latin typeface="+mn-lt"/>
                <a:ea typeface="+mn-ea"/>
              </a:rPr>
              <a:t>In retrospective there is less time consumed for the study (the data is already there)</a:t>
            </a:r>
          </a:p>
          <a:p>
            <a:pPr marL="800100" lvl="1" indent="-342900" defTabSz="457200" eaLnBrk="1" fontAlgn="auto" hangingPunct="1">
              <a:spcBef>
                <a:spcPct val="20000"/>
              </a:spcBef>
              <a:spcAft>
                <a:spcPts val="0"/>
              </a:spcAft>
              <a:buFont typeface="Arial"/>
              <a:buChar char="•"/>
            </a:pPr>
            <a:r>
              <a:rPr lang="en-US" sz="2800" dirty="0" smtClean="0">
                <a:latin typeface="+mn-lt"/>
                <a:ea typeface="+mn-ea"/>
              </a:rPr>
              <a:t>Retrospective is cheaper than prospective cohort</a:t>
            </a:r>
          </a:p>
          <a:p>
            <a:pPr marL="800100" lvl="1" indent="-342900" defTabSz="457200" eaLnBrk="1" fontAlgn="auto" hangingPunct="1">
              <a:spcBef>
                <a:spcPct val="20000"/>
              </a:spcBef>
              <a:spcAft>
                <a:spcPts val="0"/>
              </a:spcAft>
              <a:buFont typeface="Arial"/>
              <a:buChar char="•"/>
            </a:pPr>
            <a:r>
              <a:rPr lang="en-US" sz="2800" dirty="0" smtClean="0">
                <a:latin typeface="+mn-lt"/>
                <a:ea typeface="+mn-ea"/>
              </a:rPr>
              <a:t>Retrospective is suitable for diseases that take a long time to develop (e.g. cancers, Parkinson's, etc.)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2800" dirty="0" smtClean="0">
                <a:latin typeface="+mn-lt"/>
                <a:ea typeface="+mn-ea"/>
              </a:rPr>
              <a:t>Disadvantages:</a:t>
            </a:r>
          </a:p>
          <a:p>
            <a:pPr marL="800100" lvl="1" indent="-342900" defTabSz="457200" eaLnBrk="1" fontAlgn="auto" hangingPunct="1">
              <a:spcBef>
                <a:spcPct val="20000"/>
              </a:spcBef>
              <a:spcAft>
                <a:spcPts val="0"/>
              </a:spcAft>
              <a:buFont typeface="Arial"/>
              <a:buChar char="•"/>
            </a:pPr>
            <a:r>
              <a:rPr lang="en-US" sz="2800" dirty="0" smtClean="0">
                <a:latin typeface="+mn-lt"/>
                <a:ea typeface="+mn-ea"/>
              </a:rPr>
              <a:t>Some times difficult to determine the accuracy of the historical data in retrospective studies</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81000" y="457200"/>
            <a:ext cx="8382000" cy="5029200"/>
          </a:xfrm>
          <a:prstGeom prst="rect">
            <a:avLst/>
          </a:prstGeom>
          <a:noFill/>
          <a:ln w="9525">
            <a:noFill/>
            <a:miter lim="800000"/>
            <a:headEnd/>
            <a:tailEnd/>
          </a:ln>
        </p:spPr>
        <p:txBody>
          <a:bodyPr lIns="91433" tIns="45717" rIns="91433" bIns="45717" anchor="ctr"/>
          <a:lstStyle/>
          <a:p>
            <a:pPr eaLnBrk="1" hangingPunct="1"/>
            <a:r>
              <a:rPr lang="en-US" sz="5400" b="1" dirty="0" smtClean="0">
                <a:solidFill>
                  <a:srgbClr val="ED7817"/>
                </a:solidFill>
                <a:effectLst>
                  <a:outerShdw blurRad="38100" dist="38100" dir="2700000" algn="tl">
                    <a:srgbClr val="000000">
                      <a:alpha val="43137"/>
                    </a:srgbClr>
                  </a:outerShdw>
                </a:effectLst>
                <a:latin typeface="+mj-lt"/>
              </a:rPr>
              <a:t>Examples of Famous Cohort Studies </a:t>
            </a:r>
            <a:endParaRPr lang="en-US" sz="5400" b="1" i="1" u="sng" dirty="0">
              <a:solidFill>
                <a:srgbClr val="ED7817"/>
              </a:solidFill>
              <a:effectLst>
                <a:outerShdw blurRad="38100" dist="38100" dir="2700000" algn="tl">
                  <a:srgbClr val="000000">
                    <a:alpha val="43137"/>
                  </a:srgbClr>
                </a:outerShdw>
              </a:effectLst>
              <a:latin typeface="+mj-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dirty="0">
                <a:solidFill>
                  <a:srgbClr val="00B050"/>
                </a:solidFill>
              </a:rPr>
              <a:t>The Framingham Study </a:t>
            </a:r>
          </a:p>
        </p:txBody>
      </p:sp>
      <p:sp>
        <p:nvSpPr>
          <p:cNvPr id="24579" name="Rectangle 3"/>
          <p:cNvSpPr>
            <a:spLocks noGrp="1" noChangeArrowheads="1"/>
          </p:cNvSpPr>
          <p:nvPr>
            <p:ph idx="1"/>
          </p:nvPr>
        </p:nvSpPr>
        <p:spPr/>
        <p:txBody>
          <a:bodyPr>
            <a:normAutofit/>
          </a:bodyPr>
          <a:lstStyle/>
          <a:p>
            <a:pPr eaLnBrk="1" hangingPunct="1"/>
            <a:r>
              <a:rPr lang="en-US" sz="2800" dirty="0"/>
              <a:t>Began in 1948 for Cardiovascular disease</a:t>
            </a:r>
          </a:p>
          <a:p>
            <a:pPr eaLnBrk="1" hangingPunct="1"/>
            <a:r>
              <a:rPr lang="en-US" sz="2800" dirty="0"/>
              <a:t>A small town 20 miles from Boston in Massachusetts, USA </a:t>
            </a:r>
          </a:p>
          <a:p>
            <a:pPr eaLnBrk="1" hangingPunct="1"/>
            <a:r>
              <a:rPr lang="en-US" sz="2800" dirty="0"/>
              <a:t>Population under 30,000</a:t>
            </a:r>
          </a:p>
          <a:p>
            <a:pPr eaLnBrk="1" hangingPunct="1"/>
            <a:r>
              <a:rPr lang="en-US" sz="2800" dirty="0"/>
              <a:t>Participants between 30-62 years of </a:t>
            </a:r>
            <a:r>
              <a:rPr lang="en-US" sz="2800" dirty="0" smtClean="0"/>
              <a:t>age ..why?</a:t>
            </a:r>
          </a:p>
          <a:p>
            <a:pPr eaLnBrk="1" hangingPunct="1"/>
            <a:r>
              <a:rPr lang="en-US" sz="2800" dirty="0"/>
              <a:t>Follow up for 20 years </a:t>
            </a:r>
          </a:p>
          <a:p>
            <a:pPr eaLnBrk="1" hangingPunct="1"/>
            <a:r>
              <a:rPr lang="en-US" sz="2800" dirty="0"/>
              <a:t>Sample size of 5000</a:t>
            </a:r>
          </a:p>
        </p:txBody>
      </p:sp>
      <p:sp>
        <p:nvSpPr>
          <p:cNvPr id="24580" name="TextBox 3"/>
          <p:cNvSpPr txBox="1">
            <a:spLocks noChangeArrowheads="1"/>
          </p:cNvSpPr>
          <p:nvPr/>
        </p:nvSpPr>
        <p:spPr bwMode="auto">
          <a:xfrm>
            <a:off x="152400" y="6019800"/>
            <a:ext cx="8189913" cy="584200"/>
          </a:xfrm>
          <a:prstGeom prst="rect">
            <a:avLst/>
          </a:prstGeom>
          <a:noFill/>
          <a:ln w="9525">
            <a:noFill/>
            <a:miter lim="800000"/>
            <a:headEnd/>
            <a:tailEnd/>
          </a:ln>
        </p:spPr>
        <p:txBody>
          <a:bodyPr wrap="none">
            <a:spAutoFit/>
          </a:bodyPr>
          <a:lstStyle/>
          <a:p>
            <a:pPr eaLnBrk="1" hangingPunct="1"/>
            <a:r>
              <a:rPr lang="en-US" sz="1600"/>
              <a:t>Other famous cohorts include; </a:t>
            </a:r>
            <a:r>
              <a:rPr lang="en-US" sz="1600" i="1"/>
              <a:t>British Physicians Cohort UK; Nurses Health Study USA, </a:t>
            </a:r>
          </a:p>
          <a:p>
            <a:pPr eaLnBrk="1" hangingPunct="1"/>
            <a:r>
              <a:rPr lang="en-US" sz="1600" i="1"/>
              <a:t>Women Health Initiative   (WHI), Study of women across the nation (SWAN) in USA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971600" y="116632"/>
            <a:ext cx="6629400" cy="1143000"/>
          </a:xfrm>
        </p:spPr>
        <p:txBody>
          <a:bodyPr>
            <a:normAutofit/>
          </a:bodyPr>
          <a:lstStyle/>
          <a:p>
            <a:pPr algn="ctr" eaLnBrk="1" hangingPunct="1"/>
            <a:r>
              <a:rPr lang="en-US" sz="3600" b="1" dirty="0">
                <a:solidFill>
                  <a:srgbClr val="00B050"/>
                </a:solidFill>
              </a:rPr>
              <a:t>Framingham </a:t>
            </a:r>
            <a:r>
              <a:rPr lang="en-US" sz="3600" b="1" dirty="0" smtClean="0">
                <a:solidFill>
                  <a:srgbClr val="00B050"/>
                </a:solidFill>
              </a:rPr>
              <a:t>Study</a:t>
            </a:r>
            <a:endParaRPr lang="en-US" sz="3600" b="1" dirty="0"/>
          </a:p>
        </p:txBody>
      </p:sp>
      <p:sp>
        <p:nvSpPr>
          <p:cNvPr id="9219" name="Rectangle 5"/>
          <p:cNvSpPr>
            <a:spLocks noGrp="1" noChangeArrowheads="1"/>
          </p:cNvSpPr>
          <p:nvPr>
            <p:ph sz="half" idx="1"/>
          </p:nvPr>
        </p:nvSpPr>
        <p:spPr>
          <a:ln>
            <a:solidFill>
              <a:schemeClr val="bg1">
                <a:lumMod val="95000"/>
              </a:schemeClr>
            </a:solidFill>
          </a:ln>
        </p:spPr>
        <p:txBody>
          <a:bodyPr>
            <a:normAutofit/>
          </a:bodyPr>
          <a:lstStyle/>
          <a:p>
            <a:pPr eaLnBrk="1" hangingPunct="1">
              <a:buFont typeface="Arial" panose="020B0604020202020204" pitchFamily="34" charset="0"/>
              <a:buChar char="•"/>
              <a:defRPr/>
            </a:pPr>
            <a:r>
              <a:rPr lang="en-US" dirty="0">
                <a:ea typeface="+mn-ea"/>
              </a:rPr>
              <a:t>Smoking </a:t>
            </a:r>
          </a:p>
          <a:p>
            <a:pPr eaLnBrk="1" hangingPunct="1">
              <a:buFont typeface="Arial" panose="020B0604020202020204" pitchFamily="34" charset="0"/>
              <a:buChar char="•"/>
              <a:defRPr/>
            </a:pPr>
            <a:r>
              <a:rPr lang="en-US" dirty="0">
                <a:ea typeface="+mn-ea"/>
              </a:rPr>
              <a:t>Obesity </a:t>
            </a:r>
          </a:p>
          <a:p>
            <a:pPr eaLnBrk="1" hangingPunct="1">
              <a:buFont typeface="Arial" panose="020B0604020202020204" pitchFamily="34" charset="0"/>
              <a:buChar char="•"/>
              <a:defRPr/>
            </a:pPr>
            <a:r>
              <a:rPr lang="en-US" dirty="0">
                <a:ea typeface="+mn-ea"/>
              </a:rPr>
              <a:t>Elevated blood pressure </a:t>
            </a:r>
          </a:p>
          <a:p>
            <a:pPr eaLnBrk="1" hangingPunct="1">
              <a:buFont typeface="Arial" panose="020B0604020202020204" pitchFamily="34" charset="0"/>
              <a:buChar char="•"/>
              <a:defRPr/>
            </a:pPr>
            <a:r>
              <a:rPr lang="en-US" dirty="0">
                <a:ea typeface="+mn-ea"/>
              </a:rPr>
              <a:t>Elevated Cholesterol levels</a:t>
            </a:r>
          </a:p>
          <a:p>
            <a:pPr eaLnBrk="1" hangingPunct="1">
              <a:buFont typeface="Arial" panose="020B0604020202020204" pitchFamily="34" charset="0"/>
              <a:buChar char="•"/>
              <a:defRPr/>
            </a:pPr>
            <a:r>
              <a:rPr lang="en-US" dirty="0">
                <a:ea typeface="+mn-ea"/>
              </a:rPr>
              <a:t>Physical activity</a:t>
            </a:r>
            <a:r>
              <a:rPr lang="en-US" sz="2400" dirty="0">
                <a:ea typeface="+mn-ea"/>
              </a:rPr>
              <a:t> </a:t>
            </a:r>
          </a:p>
          <a:p>
            <a:pPr eaLnBrk="1" hangingPunct="1">
              <a:buFont typeface="Wingdings" panose="05000000000000000000" pitchFamily="2" charset="2"/>
              <a:buNone/>
              <a:defRPr/>
            </a:pPr>
            <a:r>
              <a:rPr lang="en-US" sz="2400" dirty="0">
                <a:ea typeface="+mn-ea"/>
              </a:rPr>
              <a:t> </a:t>
            </a:r>
          </a:p>
          <a:p>
            <a:pPr eaLnBrk="1" hangingPunct="1">
              <a:buFont typeface="Wingdings" panose="05000000000000000000" pitchFamily="2" charset="2"/>
              <a:buNone/>
              <a:defRPr/>
            </a:pPr>
            <a:endParaRPr lang="en-US" sz="2400" dirty="0">
              <a:ea typeface="+mn-ea"/>
            </a:endParaRPr>
          </a:p>
        </p:txBody>
      </p:sp>
      <p:sp>
        <p:nvSpPr>
          <p:cNvPr id="9220" name="Rectangle 6"/>
          <p:cNvSpPr>
            <a:spLocks noGrp="1" noChangeArrowheads="1"/>
          </p:cNvSpPr>
          <p:nvPr>
            <p:ph sz="half" idx="2"/>
          </p:nvPr>
        </p:nvSpPr>
        <p:spPr>
          <a:ln>
            <a:solidFill>
              <a:schemeClr val="bg1">
                <a:lumMod val="95000"/>
              </a:schemeClr>
            </a:solidFill>
          </a:ln>
        </p:spPr>
        <p:txBody>
          <a:bodyPr>
            <a:normAutofit/>
          </a:bodyPr>
          <a:lstStyle/>
          <a:p>
            <a:pPr eaLnBrk="1" hangingPunct="1">
              <a:buFont typeface="Arial" panose="020B0604020202020204" pitchFamily="34" charset="0"/>
              <a:buChar char="•"/>
              <a:defRPr/>
            </a:pPr>
            <a:r>
              <a:rPr lang="en-US" b="1">
                <a:solidFill>
                  <a:schemeClr val="tx1"/>
                </a:solidFill>
                <a:ea typeface="+mn-ea"/>
              </a:rPr>
              <a:t>New Coronary events determined by </a:t>
            </a:r>
            <a:endParaRPr lang="en-US" sz="1000" b="1">
              <a:solidFill>
                <a:schemeClr val="tx1"/>
              </a:solidFill>
              <a:ea typeface="+mn-ea"/>
            </a:endParaRPr>
          </a:p>
          <a:p>
            <a:pPr eaLnBrk="1" hangingPunct="1">
              <a:buFont typeface="Wingdings" panose="05000000000000000000" pitchFamily="2" charset="2"/>
              <a:buNone/>
              <a:defRPr/>
            </a:pPr>
            <a:r>
              <a:rPr lang="en-US" sz="1000">
                <a:ea typeface="+mn-ea"/>
              </a:rPr>
              <a:t>    </a:t>
            </a:r>
            <a:endParaRPr lang="en-US">
              <a:ea typeface="+mn-ea"/>
            </a:endParaRPr>
          </a:p>
          <a:p>
            <a:pPr eaLnBrk="1" hangingPunct="1">
              <a:buFont typeface="Wingdings" panose="05000000000000000000" pitchFamily="2" charset="2"/>
              <a:buNone/>
              <a:defRPr/>
            </a:pPr>
            <a:r>
              <a:rPr lang="en-US">
                <a:ea typeface="+mn-ea"/>
              </a:rPr>
              <a:t>   -</a:t>
            </a:r>
            <a:r>
              <a:rPr lang="en-US" sz="2400">
                <a:solidFill>
                  <a:srgbClr val="8EB4E3"/>
                </a:solidFill>
                <a:ea typeface="+mn-ea"/>
              </a:rPr>
              <a:t>Daily surveillance </a:t>
            </a:r>
          </a:p>
          <a:p>
            <a:pPr eaLnBrk="1" hangingPunct="1">
              <a:buFont typeface="Wingdings" panose="05000000000000000000" pitchFamily="2" charset="2"/>
              <a:buNone/>
              <a:defRPr/>
            </a:pPr>
            <a:r>
              <a:rPr lang="en-US" sz="2400">
                <a:solidFill>
                  <a:srgbClr val="8EB4E3"/>
                </a:solidFill>
                <a:ea typeface="+mn-ea"/>
              </a:rPr>
              <a:t>   -Examination / 2 years </a:t>
            </a:r>
          </a:p>
        </p:txBody>
      </p:sp>
      <p:sp>
        <p:nvSpPr>
          <p:cNvPr id="2" name="TextBox 1"/>
          <p:cNvSpPr txBox="1"/>
          <p:nvPr/>
        </p:nvSpPr>
        <p:spPr>
          <a:xfrm>
            <a:off x="827584" y="1052736"/>
            <a:ext cx="3024336" cy="584775"/>
          </a:xfrm>
          <a:prstGeom prst="rect">
            <a:avLst/>
          </a:prstGeom>
          <a:noFill/>
        </p:spPr>
        <p:txBody>
          <a:bodyPr wrap="square" rtlCol="0">
            <a:spAutoFit/>
          </a:bodyPr>
          <a:lstStyle/>
          <a:p>
            <a:r>
              <a:rPr lang="en-US" sz="3200" b="1" dirty="0" smtClean="0">
                <a:solidFill>
                  <a:schemeClr val="accent6">
                    <a:lumMod val="75000"/>
                  </a:schemeClr>
                </a:solidFill>
                <a:latin typeface="+mj-lt"/>
              </a:rPr>
              <a:t>Exposure</a:t>
            </a:r>
            <a:endParaRPr lang="en-US" b="1" dirty="0">
              <a:solidFill>
                <a:schemeClr val="accent6">
                  <a:lumMod val="75000"/>
                </a:schemeClr>
              </a:solidFill>
              <a:latin typeface="+mj-lt"/>
            </a:endParaRPr>
          </a:p>
        </p:txBody>
      </p:sp>
      <p:sp>
        <p:nvSpPr>
          <p:cNvPr id="6" name="TextBox 5"/>
          <p:cNvSpPr txBox="1"/>
          <p:nvPr/>
        </p:nvSpPr>
        <p:spPr>
          <a:xfrm>
            <a:off x="4720680" y="1052736"/>
            <a:ext cx="3024336" cy="584775"/>
          </a:xfrm>
          <a:prstGeom prst="rect">
            <a:avLst/>
          </a:prstGeom>
          <a:noFill/>
        </p:spPr>
        <p:txBody>
          <a:bodyPr wrap="square" rtlCol="0">
            <a:spAutoFit/>
          </a:bodyPr>
          <a:lstStyle/>
          <a:p>
            <a:r>
              <a:rPr lang="en-US" sz="3200" b="1" dirty="0" smtClean="0">
                <a:solidFill>
                  <a:schemeClr val="accent6">
                    <a:lumMod val="75000"/>
                  </a:schemeClr>
                </a:solidFill>
                <a:latin typeface="+mj-lt"/>
              </a:rPr>
              <a:t>Outcome</a:t>
            </a:r>
            <a:endParaRPr lang="en-US" b="1" dirty="0">
              <a:solidFill>
                <a:schemeClr val="accent6">
                  <a:lumMod val="75000"/>
                </a:schemeClr>
              </a:solidFill>
              <a:latin typeface="+mj-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152400"/>
            <a:ext cx="8229600" cy="685800"/>
          </a:xfrm>
        </p:spPr>
        <p:txBody>
          <a:bodyPr/>
          <a:lstStyle/>
          <a:p>
            <a:r>
              <a:rPr lang="en-US" sz="3600" b="1">
                <a:solidFill>
                  <a:srgbClr val="00B050"/>
                </a:solidFill>
              </a:rPr>
              <a:t>Nurses Health Study </a:t>
            </a:r>
            <a:endParaRPr lang="en-US" sz="3600">
              <a:solidFill>
                <a:srgbClr val="00B050"/>
              </a:solidFill>
            </a:endParaRPr>
          </a:p>
        </p:txBody>
      </p:sp>
      <p:sp>
        <p:nvSpPr>
          <p:cNvPr id="26627" name="Content Placeholder 2"/>
          <p:cNvSpPr>
            <a:spLocks noGrp="1"/>
          </p:cNvSpPr>
          <p:nvPr>
            <p:ph sz="half" idx="1"/>
          </p:nvPr>
        </p:nvSpPr>
        <p:spPr>
          <a:ln>
            <a:solidFill>
              <a:srgbClr val="0033CC"/>
            </a:solidFill>
          </a:ln>
        </p:spPr>
        <p:txBody>
          <a:bodyPr>
            <a:normAutofit/>
          </a:bodyPr>
          <a:lstStyle/>
          <a:p>
            <a:pPr>
              <a:buFont typeface="Arial" charset="0"/>
              <a:buNone/>
            </a:pPr>
            <a:r>
              <a:rPr lang="en-US">
                <a:solidFill>
                  <a:schemeClr val="tx1"/>
                </a:solidFill>
              </a:rPr>
              <a:t>Exposure </a:t>
            </a:r>
          </a:p>
          <a:p>
            <a:pPr>
              <a:buFont typeface="Arial" charset="0"/>
              <a:buNone/>
            </a:pPr>
            <a:endParaRPr lang="en-US" sz="1600">
              <a:solidFill>
                <a:schemeClr val="tx1"/>
              </a:solidFill>
            </a:endParaRPr>
          </a:p>
          <a:p>
            <a:r>
              <a:rPr lang="en-US" b="1">
                <a:solidFill>
                  <a:schemeClr val="tx1"/>
                </a:solidFill>
              </a:rPr>
              <a:t>Biological </a:t>
            </a:r>
          </a:p>
          <a:p>
            <a:r>
              <a:rPr lang="en-US" b="1">
                <a:solidFill>
                  <a:schemeClr val="tx1"/>
                </a:solidFill>
              </a:rPr>
              <a:t>Demographic </a:t>
            </a:r>
          </a:p>
          <a:p>
            <a:r>
              <a:rPr lang="en-US" b="1">
                <a:solidFill>
                  <a:schemeClr val="tx1"/>
                </a:solidFill>
              </a:rPr>
              <a:t>Hormonal</a:t>
            </a:r>
          </a:p>
          <a:p>
            <a:r>
              <a:rPr lang="en-US" b="1">
                <a:solidFill>
                  <a:schemeClr val="tx1"/>
                </a:solidFill>
              </a:rPr>
              <a:t>Lifestyle</a:t>
            </a:r>
          </a:p>
          <a:p>
            <a:r>
              <a:rPr lang="en-US" b="1">
                <a:solidFill>
                  <a:schemeClr val="tx1"/>
                </a:solidFill>
              </a:rPr>
              <a:t>Nutritional and </a:t>
            </a:r>
          </a:p>
          <a:p>
            <a:r>
              <a:rPr lang="en-US" b="1">
                <a:solidFill>
                  <a:schemeClr val="tx1"/>
                </a:solidFill>
              </a:rPr>
              <a:t>Other risk factors. </a:t>
            </a:r>
          </a:p>
          <a:p>
            <a:pPr>
              <a:buFont typeface="Arial" charset="0"/>
              <a:buNone/>
            </a:pPr>
            <a:endParaRPr lang="en-US">
              <a:solidFill>
                <a:schemeClr val="tx1"/>
              </a:solidFill>
            </a:endParaRPr>
          </a:p>
        </p:txBody>
      </p:sp>
      <p:sp>
        <p:nvSpPr>
          <p:cNvPr id="26628" name="Content Placeholder 3"/>
          <p:cNvSpPr>
            <a:spLocks noGrp="1"/>
          </p:cNvSpPr>
          <p:nvPr>
            <p:ph sz="half" idx="2"/>
          </p:nvPr>
        </p:nvSpPr>
        <p:spPr>
          <a:ln>
            <a:solidFill>
              <a:srgbClr val="C00000"/>
            </a:solidFill>
          </a:ln>
        </p:spPr>
        <p:txBody>
          <a:bodyPr>
            <a:normAutofit/>
          </a:bodyPr>
          <a:lstStyle/>
          <a:p>
            <a:pPr>
              <a:buFont typeface="Arial" charset="0"/>
              <a:buNone/>
            </a:pPr>
            <a:r>
              <a:rPr lang="en-US">
                <a:solidFill>
                  <a:schemeClr val="tx1"/>
                </a:solidFill>
              </a:rPr>
              <a:t>Outcomes in </a:t>
            </a:r>
          </a:p>
          <a:p>
            <a:pPr>
              <a:buFont typeface="Arial" charset="0"/>
              <a:buNone/>
            </a:pPr>
            <a:endParaRPr lang="en-US">
              <a:solidFill>
                <a:schemeClr val="tx1"/>
              </a:solidFill>
            </a:endParaRPr>
          </a:p>
          <a:p>
            <a:r>
              <a:rPr lang="en-US" b="1">
                <a:solidFill>
                  <a:schemeClr val="tx1"/>
                </a:solidFill>
              </a:rPr>
              <a:t>Chronic diseases,</a:t>
            </a:r>
          </a:p>
          <a:p>
            <a:r>
              <a:rPr lang="en-US" b="1">
                <a:solidFill>
                  <a:schemeClr val="tx1"/>
                </a:solidFill>
              </a:rPr>
              <a:t>Cancer in general</a:t>
            </a:r>
          </a:p>
          <a:p>
            <a:r>
              <a:rPr lang="en-US" b="1">
                <a:solidFill>
                  <a:schemeClr val="tx1"/>
                </a:solidFill>
              </a:rPr>
              <a:t>Cancers related to female reproductive tract</a:t>
            </a:r>
          </a:p>
        </p:txBody>
      </p:sp>
      <p:sp>
        <p:nvSpPr>
          <p:cNvPr id="26629" name="TextBox 4"/>
          <p:cNvSpPr txBox="1">
            <a:spLocks noChangeArrowheads="1"/>
          </p:cNvSpPr>
          <p:nvPr/>
        </p:nvSpPr>
        <p:spPr bwMode="auto">
          <a:xfrm>
            <a:off x="152400" y="838200"/>
            <a:ext cx="8610600" cy="584200"/>
          </a:xfrm>
          <a:prstGeom prst="rect">
            <a:avLst/>
          </a:prstGeom>
          <a:noFill/>
          <a:ln w="9525">
            <a:noFill/>
            <a:miter lim="800000"/>
            <a:headEnd/>
            <a:tailEnd/>
          </a:ln>
        </p:spPr>
        <p:txBody>
          <a:bodyPr>
            <a:spAutoFit/>
          </a:bodyPr>
          <a:lstStyle/>
          <a:p>
            <a:pPr eaLnBrk="1" hangingPunct="1"/>
            <a:r>
              <a:rPr lang="en-US" sz="1600"/>
              <a:t>Nurses' Health Study, a large cohort study involving over121,700 women, who enrolled in 1976 from eleven states of  USA; using a questionnaire in mail every two years to determine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5" name="Slide Number Placeholder 3"/>
          <p:cNvSpPr>
            <a:spLocks noGrp="1"/>
          </p:cNvSpPr>
          <p:nvPr>
            <p:ph type="sldNum" sz="quarter" idx="12"/>
          </p:nvPr>
        </p:nvSpPr>
        <p:spPr bwMode="auto">
          <a:noFill/>
          <a:ln>
            <a:miter lim="800000"/>
            <a:headEnd/>
            <a:tailEnd/>
          </a:ln>
        </p:spPr>
        <p:txBody>
          <a:bodyPr/>
          <a:lstStyle/>
          <a:p>
            <a:fld id="{9059C9AD-4729-445B-80B1-643C02F94A6C}" type="slidenum">
              <a:rPr lang="en-US"/>
              <a:pPr/>
              <a:t>29</a:t>
            </a:fld>
            <a:endParaRPr lang="en-US"/>
          </a:p>
        </p:txBody>
      </p:sp>
      <p:sp>
        <p:nvSpPr>
          <p:cNvPr id="5" name="TextBox 4"/>
          <p:cNvSpPr txBox="1"/>
          <p:nvPr/>
        </p:nvSpPr>
        <p:spPr>
          <a:xfrm>
            <a:off x="414908" y="4972508"/>
            <a:ext cx="8458200" cy="646331"/>
          </a:xfrm>
          <a:prstGeom prst="rect">
            <a:avLst/>
          </a:prstGeom>
          <a:noFill/>
        </p:spPr>
        <p:txBody>
          <a:bodyPr wrap="square" rtlCol="0">
            <a:spAutoFit/>
          </a:bodyPr>
          <a:lstStyle/>
          <a:p>
            <a:pPr algn="ctr"/>
            <a:r>
              <a:rPr lang="en-GB" sz="3600" b="1" dirty="0" smtClean="0">
                <a:solidFill>
                  <a:schemeClr val="accent6">
                    <a:lumMod val="75000"/>
                  </a:schemeClr>
                </a:solidFill>
                <a:latin typeface="+mj-lt"/>
              </a:rPr>
              <a:t>Traditional Evidence-based Medicine Pyramid</a:t>
            </a:r>
            <a:endParaRPr lang="en-GB" sz="3600" b="1" dirty="0">
              <a:solidFill>
                <a:schemeClr val="accent6">
                  <a:lumMod val="75000"/>
                </a:schemeClr>
              </a:solidFill>
              <a:latin typeface="+mj-lt"/>
            </a:endParaRPr>
          </a:p>
        </p:txBody>
      </p:sp>
      <p:cxnSp>
        <p:nvCxnSpPr>
          <p:cNvPr id="4" name="Straight Connector 3"/>
          <p:cNvCxnSpPr/>
          <p:nvPr/>
        </p:nvCxnSpPr>
        <p:spPr>
          <a:xfrm flipH="1">
            <a:off x="3870201" y="2276872"/>
            <a:ext cx="14938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561593" y="2759442"/>
            <a:ext cx="2090526" cy="915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275856" y="3284984"/>
            <a:ext cx="266600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915816" y="3789040"/>
            <a:ext cx="338437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627784" y="4293096"/>
            <a:ext cx="39604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2267744" y="4869160"/>
            <a:ext cx="46805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708277" y="1352403"/>
            <a:ext cx="576064" cy="216024"/>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635896" y="1869801"/>
            <a:ext cx="494332" cy="191046"/>
          </a:xfrm>
          <a:prstGeom prst="straightConnector1">
            <a:avLst/>
          </a:prstGeom>
          <a:ln w="412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436096" y="1012686"/>
            <a:ext cx="2880320" cy="584775"/>
          </a:xfrm>
          <a:prstGeom prst="rect">
            <a:avLst/>
          </a:prstGeom>
          <a:noFill/>
        </p:spPr>
        <p:txBody>
          <a:bodyPr wrap="square" rtlCol="0">
            <a:spAutoFit/>
          </a:bodyPr>
          <a:lstStyle/>
          <a:p>
            <a:r>
              <a:rPr lang="en-US" sz="1600" dirty="0" smtClean="0">
                <a:solidFill>
                  <a:schemeClr val="accent4">
                    <a:lumMod val="50000"/>
                  </a:schemeClr>
                </a:solidFill>
              </a:rPr>
              <a:t>Meta-analysis and systematic reviews of RCTs</a:t>
            </a:r>
            <a:endParaRPr lang="en-US" sz="1600" dirty="0">
              <a:solidFill>
                <a:schemeClr val="accent4">
                  <a:lumMod val="50000"/>
                </a:schemeClr>
              </a:solidFill>
            </a:endParaRPr>
          </a:p>
        </p:txBody>
      </p:sp>
      <p:sp>
        <p:nvSpPr>
          <p:cNvPr id="29" name="TextBox 28"/>
          <p:cNvSpPr txBox="1"/>
          <p:nvPr/>
        </p:nvSpPr>
        <p:spPr>
          <a:xfrm>
            <a:off x="1528763" y="1412776"/>
            <a:ext cx="2107133" cy="584775"/>
          </a:xfrm>
          <a:prstGeom prst="rect">
            <a:avLst/>
          </a:prstGeom>
          <a:noFill/>
        </p:spPr>
        <p:txBody>
          <a:bodyPr wrap="square" rtlCol="0">
            <a:spAutoFit/>
          </a:bodyPr>
          <a:lstStyle/>
          <a:p>
            <a:r>
              <a:rPr lang="en-US" sz="1600" dirty="0" smtClean="0">
                <a:solidFill>
                  <a:schemeClr val="accent4">
                    <a:lumMod val="50000"/>
                  </a:schemeClr>
                </a:solidFill>
              </a:rPr>
              <a:t>RCTs followed by non-randomized CTs</a:t>
            </a:r>
            <a:endParaRPr lang="en-US" sz="1600" dirty="0">
              <a:solidFill>
                <a:schemeClr val="accent4">
                  <a:lumMod val="50000"/>
                </a:schemeClr>
              </a:solidFill>
            </a:endParaRPr>
          </a:p>
        </p:txBody>
      </p:sp>
      <p:sp>
        <p:nvSpPr>
          <p:cNvPr id="30" name="TextBox 29"/>
          <p:cNvSpPr txBox="1"/>
          <p:nvPr/>
        </p:nvSpPr>
        <p:spPr>
          <a:xfrm>
            <a:off x="3851920" y="2420888"/>
            <a:ext cx="1512168" cy="338554"/>
          </a:xfrm>
          <a:prstGeom prst="rect">
            <a:avLst/>
          </a:prstGeom>
          <a:noFill/>
        </p:spPr>
        <p:txBody>
          <a:bodyPr wrap="square" rtlCol="0">
            <a:spAutoFit/>
          </a:bodyPr>
          <a:lstStyle/>
          <a:p>
            <a:r>
              <a:rPr lang="en-US" sz="1600" dirty="0" smtClean="0">
                <a:solidFill>
                  <a:schemeClr val="accent4">
                    <a:lumMod val="50000"/>
                  </a:schemeClr>
                </a:solidFill>
              </a:rPr>
              <a:t>Cohort studies</a:t>
            </a:r>
            <a:endParaRPr lang="en-US" sz="1600" dirty="0">
              <a:solidFill>
                <a:schemeClr val="accent4">
                  <a:lumMod val="50000"/>
                </a:schemeClr>
              </a:solidFill>
            </a:endParaRPr>
          </a:p>
        </p:txBody>
      </p:sp>
      <p:sp>
        <p:nvSpPr>
          <p:cNvPr id="32" name="TextBox 31"/>
          <p:cNvSpPr txBox="1"/>
          <p:nvPr/>
        </p:nvSpPr>
        <p:spPr>
          <a:xfrm>
            <a:off x="3582168" y="2874422"/>
            <a:ext cx="2069951" cy="338554"/>
          </a:xfrm>
          <a:prstGeom prst="rect">
            <a:avLst/>
          </a:prstGeom>
          <a:noFill/>
        </p:spPr>
        <p:txBody>
          <a:bodyPr wrap="square" rtlCol="0">
            <a:spAutoFit/>
          </a:bodyPr>
          <a:lstStyle/>
          <a:p>
            <a:r>
              <a:rPr lang="en-US" sz="1600" dirty="0" smtClean="0">
                <a:solidFill>
                  <a:schemeClr val="accent4">
                    <a:lumMod val="50000"/>
                  </a:schemeClr>
                </a:solidFill>
              </a:rPr>
              <a:t>Case-control studies</a:t>
            </a:r>
            <a:endParaRPr lang="en-US" sz="1600" dirty="0">
              <a:solidFill>
                <a:schemeClr val="accent4">
                  <a:lumMod val="50000"/>
                </a:schemeClr>
              </a:solidFill>
            </a:endParaRPr>
          </a:p>
        </p:txBody>
      </p:sp>
      <p:sp>
        <p:nvSpPr>
          <p:cNvPr id="33" name="TextBox 32"/>
          <p:cNvSpPr txBox="1"/>
          <p:nvPr/>
        </p:nvSpPr>
        <p:spPr>
          <a:xfrm>
            <a:off x="3197547" y="3356992"/>
            <a:ext cx="2744316" cy="338554"/>
          </a:xfrm>
          <a:prstGeom prst="rect">
            <a:avLst/>
          </a:prstGeom>
          <a:noFill/>
        </p:spPr>
        <p:txBody>
          <a:bodyPr wrap="square" rtlCol="0">
            <a:spAutoFit/>
          </a:bodyPr>
          <a:lstStyle/>
          <a:p>
            <a:pPr algn="ctr"/>
            <a:r>
              <a:rPr lang="en-US" sz="1600" dirty="0" smtClean="0">
                <a:solidFill>
                  <a:schemeClr val="accent4">
                    <a:lumMod val="50000"/>
                  </a:schemeClr>
                </a:solidFill>
              </a:rPr>
              <a:t>Cross-sectional Studies</a:t>
            </a:r>
            <a:endParaRPr lang="en-US" sz="1600" dirty="0">
              <a:solidFill>
                <a:schemeClr val="accent4">
                  <a:lumMod val="50000"/>
                </a:schemeClr>
              </a:solidFill>
            </a:endParaRPr>
          </a:p>
        </p:txBody>
      </p:sp>
      <p:sp>
        <p:nvSpPr>
          <p:cNvPr id="34" name="TextBox 33"/>
          <p:cNvSpPr txBox="1"/>
          <p:nvPr/>
        </p:nvSpPr>
        <p:spPr>
          <a:xfrm>
            <a:off x="2907802" y="3867126"/>
            <a:ext cx="3392389" cy="338554"/>
          </a:xfrm>
          <a:prstGeom prst="rect">
            <a:avLst/>
          </a:prstGeom>
          <a:noFill/>
        </p:spPr>
        <p:txBody>
          <a:bodyPr wrap="square" rtlCol="0">
            <a:spAutoFit/>
          </a:bodyPr>
          <a:lstStyle/>
          <a:p>
            <a:pPr algn="ctr"/>
            <a:r>
              <a:rPr lang="en-US" sz="1600" dirty="0" smtClean="0">
                <a:solidFill>
                  <a:schemeClr val="accent4">
                    <a:lumMod val="50000"/>
                  </a:schemeClr>
                </a:solidFill>
              </a:rPr>
              <a:t>Case-series</a:t>
            </a:r>
            <a:endParaRPr lang="en-US" sz="1600" dirty="0">
              <a:solidFill>
                <a:schemeClr val="accent4">
                  <a:lumMod val="50000"/>
                </a:schemeClr>
              </a:solidFill>
            </a:endParaRPr>
          </a:p>
        </p:txBody>
      </p:sp>
      <p:sp>
        <p:nvSpPr>
          <p:cNvPr id="35" name="TextBox 34"/>
          <p:cNvSpPr txBox="1"/>
          <p:nvPr/>
        </p:nvSpPr>
        <p:spPr>
          <a:xfrm>
            <a:off x="2500027" y="4446964"/>
            <a:ext cx="4232213" cy="338554"/>
          </a:xfrm>
          <a:prstGeom prst="rect">
            <a:avLst/>
          </a:prstGeom>
          <a:noFill/>
        </p:spPr>
        <p:txBody>
          <a:bodyPr wrap="square" rtlCol="0">
            <a:spAutoFit/>
          </a:bodyPr>
          <a:lstStyle/>
          <a:p>
            <a:pPr algn="ctr"/>
            <a:r>
              <a:rPr lang="en-US" sz="1600" dirty="0" smtClean="0">
                <a:solidFill>
                  <a:schemeClr val="accent4">
                    <a:lumMod val="50000"/>
                  </a:schemeClr>
                </a:solidFill>
              </a:rPr>
              <a:t>Case-reports</a:t>
            </a:r>
            <a:endParaRPr lang="en-US" sz="1600" dirty="0">
              <a:solidFill>
                <a:schemeClr val="accent4">
                  <a:lumMod val="50000"/>
                </a:schemeClr>
              </a:solidFill>
            </a:endParaRPr>
          </a:p>
        </p:txBody>
      </p:sp>
      <p:sp>
        <p:nvSpPr>
          <p:cNvPr id="31" name="Isosceles Triangle 30"/>
          <p:cNvSpPr/>
          <p:nvPr/>
        </p:nvSpPr>
        <p:spPr>
          <a:xfrm>
            <a:off x="2267744" y="1012686"/>
            <a:ext cx="4680520" cy="3856474"/>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Connector 46"/>
          <p:cNvCxnSpPr/>
          <p:nvPr/>
        </p:nvCxnSpPr>
        <p:spPr>
          <a:xfrm flipH="1" flipV="1">
            <a:off x="4130228" y="1869800"/>
            <a:ext cx="1017836" cy="3"/>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10940" y="6305545"/>
            <a:ext cx="8089451" cy="523220"/>
          </a:xfrm>
          <a:prstGeom prst="rect">
            <a:avLst/>
          </a:prstGeom>
          <a:noFill/>
        </p:spPr>
        <p:txBody>
          <a:bodyPr wrap="square" rtlCol="0">
            <a:spAutoFit/>
          </a:bodyPr>
          <a:lstStyle/>
          <a:p>
            <a:r>
              <a:rPr lang="en-US" sz="1400" dirty="0" smtClean="0"/>
              <a:t>Source: </a:t>
            </a:r>
            <a:r>
              <a:rPr lang="en-US" sz="1400" i="1" dirty="0" smtClean="0"/>
              <a:t>Murad MH, </a:t>
            </a:r>
            <a:r>
              <a:rPr lang="en-US" sz="1400" i="1" dirty="0" err="1" smtClean="0"/>
              <a:t>Asi</a:t>
            </a:r>
            <a:r>
              <a:rPr lang="en-US" sz="1400" i="1" dirty="0" smtClean="0"/>
              <a:t> N, </a:t>
            </a:r>
            <a:r>
              <a:rPr lang="en-US" sz="1400" i="1" dirty="0" err="1" smtClean="0"/>
              <a:t>Alsawas</a:t>
            </a:r>
            <a:r>
              <a:rPr lang="en-US" sz="1400" i="1" dirty="0" smtClean="0"/>
              <a:t> M, </a:t>
            </a:r>
            <a:r>
              <a:rPr lang="en-US" sz="1400" i="1" dirty="0" err="1" smtClean="0"/>
              <a:t>Alahdab</a:t>
            </a:r>
            <a:r>
              <a:rPr lang="en-US" sz="1400" i="1" dirty="0" smtClean="0"/>
              <a:t> F. New evidence pyramid. </a:t>
            </a:r>
            <a:r>
              <a:rPr lang="en-US" sz="1400" i="1" dirty="0" err="1" smtClean="0"/>
              <a:t>Evid</a:t>
            </a:r>
            <a:r>
              <a:rPr lang="en-US" sz="1400" i="1" dirty="0" smtClean="0"/>
              <a:t> Based Med 2016; 21(4): 125-7 </a:t>
            </a:r>
            <a:endParaRPr lang="en-US" sz="14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228600"/>
            <a:ext cx="8001000" cy="914400"/>
          </a:xfrm>
        </p:spPr>
        <p:txBody>
          <a:bodyPr/>
          <a:lstStyle/>
          <a:p>
            <a:pPr>
              <a:defRPr/>
            </a:pPr>
            <a:r>
              <a:rPr lang="en-US" b="1" dirty="0">
                <a:solidFill>
                  <a:schemeClr val="accent4">
                    <a:lumMod val="75000"/>
                  </a:schemeClr>
                </a:solidFill>
                <a:effectLst>
                  <a:outerShdw blurRad="38100" dist="38100" dir="2700000" algn="tl">
                    <a:srgbClr val="C0C0C0"/>
                  </a:outerShdw>
                </a:effectLst>
                <a:latin typeface="Arial"/>
                <a:ea typeface="+mj-ea"/>
                <a:cs typeface="Arial"/>
              </a:rPr>
              <a:t>Learning Objectives</a:t>
            </a:r>
            <a:endParaRPr lang="en-GB" b="1" dirty="0">
              <a:solidFill>
                <a:schemeClr val="accent4">
                  <a:lumMod val="75000"/>
                </a:schemeClr>
              </a:solidFill>
              <a:effectLst>
                <a:outerShdw blurRad="38100" dist="38100" dir="2700000" algn="tl">
                  <a:srgbClr val="C0C0C0"/>
                </a:outerShdw>
              </a:effectLst>
              <a:latin typeface="Arial"/>
              <a:ea typeface="+mj-ea"/>
              <a:cs typeface="Arial"/>
            </a:endParaRPr>
          </a:p>
        </p:txBody>
      </p:sp>
      <p:sp>
        <p:nvSpPr>
          <p:cNvPr id="24579" name="Rectangle 3"/>
          <p:cNvSpPr>
            <a:spLocks noGrp="1" noChangeArrowheads="1"/>
          </p:cNvSpPr>
          <p:nvPr>
            <p:ph idx="1"/>
          </p:nvPr>
        </p:nvSpPr>
        <p:spPr>
          <a:xfrm>
            <a:off x="457200" y="1844824"/>
            <a:ext cx="8686800" cy="5013176"/>
          </a:xfrm>
        </p:spPr>
        <p:txBody>
          <a:bodyPr>
            <a:normAutofit/>
          </a:bodyPr>
          <a:lstStyle/>
          <a:p>
            <a:pPr marL="571500" indent="-571500">
              <a:buClr>
                <a:schemeClr val="tx1"/>
              </a:buClr>
            </a:pPr>
            <a:r>
              <a:rPr lang="en-US" sz="2800" dirty="0" smtClean="0">
                <a:latin typeface="Arial Unicode MS" pitchFamily="34" charset="-128"/>
                <a:ea typeface="Arial Unicode MS" pitchFamily="34" charset="-128"/>
                <a:cs typeface="Arial Unicode MS" pitchFamily="34" charset="-128"/>
              </a:rPr>
              <a:t>To understand what a cohort design is</a:t>
            </a:r>
          </a:p>
          <a:p>
            <a:pPr marL="571500" indent="-571500">
              <a:buClr>
                <a:schemeClr val="tx1"/>
              </a:buClr>
            </a:pPr>
            <a:r>
              <a:rPr lang="en-US" sz="2800" dirty="0" smtClean="0">
                <a:latin typeface="Arial Unicode MS" pitchFamily="34" charset="-128"/>
                <a:ea typeface="Arial Unicode MS" pitchFamily="34" charset="-128"/>
                <a:cs typeface="Arial Unicode MS" pitchFamily="34" charset="-128"/>
              </a:rPr>
              <a:t>To differentiate between “a cohort” and a “cohort study”</a:t>
            </a:r>
          </a:p>
          <a:p>
            <a:pPr marL="571500" indent="-571500">
              <a:buClr>
                <a:schemeClr val="tx1"/>
              </a:buClr>
            </a:pPr>
            <a:r>
              <a:rPr lang="en-US" sz="2800" dirty="0" smtClean="0">
                <a:latin typeface="Arial Unicode MS" pitchFamily="34" charset="-128"/>
                <a:ea typeface="Arial Unicode MS" pitchFamily="34" charset="-128"/>
                <a:cs typeface="Arial Unicode MS" pitchFamily="34" charset="-128"/>
              </a:rPr>
              <a:t>To differentiate between types of cohort studies; prospective cohort, retrospective cohort</a:t>
            </a:r>
          </a:p>
          <a:p>
            <a:pPr marL="571500" indent="-571500">
              <a:buClr>
                <a:schemeClr val="tx1"/>
              </a:buClr>
            </a:pPr>
            <a:r>
              <a:rPr lang="en-US" sz="2800" dirty="0" smtClean="0">
                <a:latin typeface="Arial Unicode MS" pitchFamily="34" charset="-128"/>
                <a:ea typeface="Arial Unicode MS" pitchFamily="34" charset="-128"/>
                <a:cs typeface="Arial Unicode MS" pitchFamily="34" charset="-128"/>
              </a:rPr>
              <a:t>To learn the advantages and disadvantages of a cohort study</a:t>
            </a:r>
          </a:p>
          <a:p>
            <a:pPr marL="571500" indent="-571500">
              <a:buClr>
                <a:schemeClr val="tx1"/>
              </a:buClr>
            </a:pPr>
            <a:r>
              <a:rPr lang="en-US" sz="2800" dirty="0" smtClean="0">
                <a:latin typeface="Arial Unicode MS" pitchFamily="34" charset="-128"/>
                <a:ea typeface="Arial Unicode MS" pitchFamily="34" charset="-128"/>
                <a:cs typeface="Arial Unicode MS" pitchFamily="34" charset="-128"/>
              </a:rPr>
              <a:t>To calculate the appropriate measures of disease frequency in cohort studies: incidence, RR, RD</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wedge">
                                      <p:cBhvr>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body" idx="4294967295"/>
          </p:nvPr>
        </p:nvSpPr>
        <p:spPr>
          <a:xfrm>
            <a:off x="467544" y="152400"/>
            <a:ext cx="8424936" cy="6019800"/>
          </a:xfrm>
        </p:spPr>
        <p:txBody>
          <a:bodyPr>
            <a:normAutofit/>
          </a:bodyPr>
          <a:lstStyle/>
          <a:p>
            <a:pPr>
              <a:lnSpc>
                <a:spcPct val="100000"/>
              </a:lnSpc>
              <a:buClr>
                <a:schemeClr val="hlink"/>
              </a:buClr>
              <a:buFont typeface="Wingdings" panose="05000000000000000000" pitchFamily="2" charset="2"/>
              <a:buNone/>
              <a:defRPr/>
            </a:pPr>
            <a:r>
              <a:rPr lang="en-US" sz="3200" b="1" dirty="0" smtClean="0">
                <a:solidFill>
                  <a:srgbClr val="FF6600"/>
                </a:solidFill>
                <a:latin typeface="+mj-lt"/>
              </a:rPr>
              <a:t>   The Cohort study design provides the best evidence compared to other observational studies</a:t>
            </a:r>
          </a:p>
          <a:p>
            <a:pPr>
              <a:lnSpc>
                <a:spcPct val="160000"/>
              </a:lnSpc>
              <a:buClr>
                <a:schemeClr val="hlink"/>
              </a:buClr>
              <a:buFont typeface="Wingdings" panose="05000000000000000000" pitchFamily="2" charset="2"/>
              <a:buNone/>
              <a:defRPr/>
            </a:pPr>
            <a:r>
              <a:rPr lang="en-US" b="1" dirty="0" smtClean="0">
                <a:solidFill>
                  <a:srgbClr val="A50021"/>
                </a:solidFill>
                <a:effectLst>
                  <a:outerShdw blurRad="38100" dist="38100" dir="2700000" algn="tl">
                    <a:srgbClr val="C0C0C0"/>
                  </a:outerShdw>
                </a:effectLst>
              </a:rPr>
              <a:t>    Why</a:t>
            </a:r>
            <a:r>
              <a:rPr lang="en-US" b="1" dirty="0">
                <a:solidFill>
                  <a:srgbClr val="A50021"/>
                </a:solidFill>
                <a:effectLst>
                  <a:outerShdw blurRad="38100" dist="38100" dir="2700000" algn="tl">
                    <a:srgbClr val="C0C0C0"/>
                  </a:outerShdw>
                </a:effectLst>
              </a:rPr>
              <a:t>?</a:t>
            </a:r>
          </a:p>
          <a:p>
            <a:pPr>
              <a:buClr>
                <a:schemeClr val="hlink"/>
              </a:buClr>
              <a:buFont typeface="Wingdings" panose="05000000000000000000" pitchFamily="2" charset="2"/>
              <a:buNone/>
              <a:defRPr/>
            </a:pPr>
            <a:endParaRPr lang="en-US" b="1" dirty="0" smtClean="0">
              <a:solidFill>
                <a:srgbClr val="A50021"/>
              </a:solidFill>
              <a:effectLst>
                <a:outerShdw blurRad="38100" dist="38100" dir="2700000" algn="tl">
                  <a:srgbClr val="C0C0C0"/>
                </a:outerShdw>
              </a:effectLst>
            </a:endParaRPr>
          </a:p>
          <a:p>
            <a:pPr>
              <a:buClr>
                <a:schemeClr val="hlink"/>
              </a:buClr>
              <a:buFont typeface="Wingdings" panose="05000000000000000000" pitchFamily="2" charset="2"/>
              <a:buChar char="¯"/>
              <a:defRPr/>
            </a:pPr>
            <a:r>
              <a:rPr lang="en-US" sz="2800" dirty="0" smtClean="0">
                <a:effectLst>
                  <a:outerShdw blurRad="1270000" dist="38100" dir="2700000" algn="tl">
                    <a:srgbClr val="C0C0C0"/>
                  </a:outerShdw>
                </a:effectLst>
              </a:rPr>
              <a:t>The temporal relationship between exposure and disease is clear (i.e. we know that the exposure occurred before disease, so it provides stronger evidence for possible causation relationship)</a:t>
            </a:r>
            <a:endParaRPr lang="en-US" altLang="ja-JP" sz="2800" dirty="0" smtClean="0">
              <a:effectLst>
                <a:outerShdw blurRad="1270000" dist="38100" dir="2700000" algn="tl">
                  <a:srgbClr val="C0C0C0"/>
                </a:outerShdw>
              </a:effectLst>
            </a:endParaRPr>
          </a:p>
          <a:p>
            <a:pPr>
              <a:buClr>
                <a:schemeClr val="hlink"/>
              </a:buClr>
              <a:buFontTx/>
              <a:buNone/>
              <a:defRPr/>
            </a:pPr>
            <a:endParaRPr lang="en-US" sz="2800" dirty="0">
              <a:effectLst>
                <a:outerShdw blurRad="12700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7490">
                                            <p:txEl>
                                              <p:pRg st="0" end="0"/>
                                            </p:txEl>
                                          </p:spTgt>
                                        </p:tgtEl>
                                        <p:attrNameLst>
                                          <p:attrName>style.visibility</p:attrName>
                                        </p:attrNameLst>
                                      </p:cBhvr>
                                      <p:to>
                                        <p:strVal val="visible"/>
                                      </p:to>
                                    </p:set>
                                    <p:animEffect transition="in" filter="checkerboard(across)">
                                      <p:cBhvr>
                                        <p:cTn id="7" dur="500"/>
                                        <p:tgtEl>
                                          <p:spTgt spid="44749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7490">
                                            <p:txEl>
                                              <p:pRg st="1" end="1"/>
                                            </p:txEl>
                                          </p:spTgt>
                                        </p:tgtEl>
                                        <p:attrNameLst>
                                          <p:attrName>style.visibility</p:attrName>
                                        </p:attrNameLst>
                                      </p:cBhvr>
                                      <p:to>
                                        <p:strVal val="visible"/>
                                      </p:to>
                                    </p:set>
                                    <p:animEffect transition="in" filter="checkerboard(across)">
                                      <p:cBhvr>
                                        <p:cTn id="12" dur="500"/>
                                        <p:tgtEl>
                                          <p:spTgt spid="44749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47490">
                                            <p:txEl>
                                              <p:pRg st="3" end="3"/>
                                            </p:txEl>
                                          </p:spTgt>
                                        </p:tgtEl>
                                        <p:attrNameLst>
                                          <p:attrName>style.visibility</p:attrName>
                                        </p:attrNameLst>
                                      </p:cBhvr>
                                      <p:to>
                                        <p:strVal val="visible"/>
                                      </p:to>
                                    </p:set>
                                    <p:animEffect transition="in" filter="checkerboard(across)">
                                      <p:cBhvr>
                                        <p:cTn id="17" dur="500"/>
                                        <p:tgtEl>
                                          <p:spTgt spid="44749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749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rot="5400000">
            <a:off x="-915194" y="3124200"/>
            <a:ext cx="41155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flipV="1">
            <a:off x="1143000" y="5181600"/>
            <a:ext cx="7543800" cy="762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rot="5400000" flipH="1" flipV="1">
            <a:off x="2132806" y="5181600"/>
            <a:ext cx="153194"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5400000" flipH="1" flipV="1">
            <a:off x="342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rot="5400000" flipH="1" flipV="1">
            <a:off x="4725194" y="5181600"/>
            <a:ext cx="151606"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flipH="1" flipV="1">
            <a:off x="60205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5400000" flipH="1" flipV="1">
            <a:off x="7239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flipV="1">
            <a:off x="8382794" y="5180806"/>
            <a:ext cx="1524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a:off x="1143000" y="1295400"/>
            <a:ext cx="236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1143000" y="1600200"/>
            <a:ext cx="6172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1143000" y="1905000"/>
            <a:ext cx="49530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1143000" y="2286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1143000" y="26670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1143000" y="31242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p:nvPr/>
        </p:nvCxnSpPr>
        <p:spPr>
          <a:xfrm>
            <a:off x="1143000" y="35814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7" name="Straight Arrow Connector 36"/>
          <p:cNvCxnSpPr/>
          <p:nvPr/>
        </p:nvCxnSpPr>
        <p:spPr>
          <a:xfrm>
            <a:off x="1143000" y="40386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p:nvPr/>
        </p:nvCxnSpPr>
        <p:spPr>
          <a:xfrm>
            <a:off x="1143000" y="4495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1143000" y="4876800"/>
            <a:ext cx="7315200" cy="1588"/>
          </a:xfrm>
          <a:prstGeom prst="straightConnector1">
            <a:avLst/>
          </a:prstGeom>
          <a:ln w="57150" cmpd="sng">
            <a:solidFill>
              <a:schemeClr val="accent4">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3581400" y="1066800"/>
            <a:ext cx="762000" cy="369332"/>
          </a:xfrm>
          <a:prstGeom prst="rect">
            <a:avLst/>
          </a:prstGeom>
          <a:noFill/>
        </p:spPr>
        <p:txBody>
          <a:bodyPr wrap="square" rtlCol="0">
            <a:spAutoFit/>
          </a:bodyPr>
          <a:lstStyle/>
          <a:p>
            <a:r>
              <a:rPr lang="en-GB" b="1" dirty="0" smtClean="0"/>
              <a:t>D</a:t>
            </a:r>
            <a:endParaRPr lang="en-GB" b="1" dirty="0"/>
          </a:p>
        </p:txBody>
      </p:sp>
      <p:sp>
        <p:nvSpPr>
          <p:cNvPr id="41" name="TextBox 40"/>
          <p:cNvSpPr txBox="1"/>
          <p:nvPr/>
        </p:nvSpPr>
        <p:spPr>
          <a:xfrm>
            <a:off x="7315200" y="1371600"/>
            <a:ext cx="762000" cy="369332"/>
          </a:xfrm>
          <a:prstGeom prst="rect">
            <a:avLst/>
          </a:prstGeom>
          <a:noFill/>
        </p:spPr>
        <p:txBody>
          <a:bodyPr wrap="square" rtlCol="0">
            <a:spAutoFit/>
          </a:bodyPr>
          <a:lstStyle/>
          <a:p>
            <a:r>
              <a:rPr lang="en-GB" b="1" dirty="0" smtClean="0"/>
              <a:t>D</a:t>
            </a:r>
            <a:endParaRPr lang="en-GB" b="1" dirty="0"/>
          </a:p>
        </p:txBody>
      </p:sp>
      <p:sp>
        <p:nvSpPr>
          <p:cNvPr id="42" name="TextBox 41"/>
          <p:cNvSpPr txBox="1"/>
          <p:nvPr/>
        </p:nvSpPr>
        <p:spPr>
          <a:xfrm>
            <a:off x="6096000" y="1752600"/>
            <a:ext cx="762000" cy="369332"/>
          </a:xfrm>
          <a:prstGeom prst="rect">
            <a:avLst/>
          </a:prstGeom>
          <a:noFill/>
        </p:spPr>
        <p:txBody>
          <a:bodyPr wrap="square" rtlCol="0">
            <a:spAutoFit/>
          </a:bodyPr>
          <a:lstStyle/>
          <a:p>
            <a:r>
              <a:rPr lang="en-GB" b="1" dirty="0" smtClean="0"/>
              <a:t>D</a:t>
            </a:r>
            <a:endParaRPr lang="en-GB" b="1" dirty="0"/>
          </a:p>
        </p:txBody>
      </p:sp>
      <p:sp>
        <p:nvSpPr>
          <p:cNvPr id="43" name="TextBox 42"/>
          <p:cNvSpPr txBox="1"/>
          <p:nvPr/>
        </p:nvSpPr>
        <p:spPr>
          <a:xfrm>
            <a:off x="8382000" y="2133600"/>
            <a:ext cx="762000" cy="369332"/>
          </a:xfrm>
          <a:prstGeom prst="rect">
            <a:avLst/>
          </a:prstGeom>
          <a:noFill/>
        </p:spPr>
        <p:txBody>
          <a:bodyPr wrap="square" rtlCol="0">
            <a:spAutoFit/>
          </a:bodyPr>
          <a:lstStyle/>
          <a:p>
            <a:r>
              <a:rPr lang="en-GB" b="1" dirty="0" smtClean="0"/>
              <a:t>D</a:t>
            </a:r>
            <a:endParaRPr lang="en-GB" b="1" dirty="0"/>
          </a:p>
        </p:txBody>
      </p:sp>
      <p:sp>
        <p:nvSpPr>
          <p:cNvPr id="44" name="TextBox 43"/>
          <p:cNvSpPr txBox="1"/>
          <p:nvPr/>
        </p:nvSpPr>
        <p:spPr>
          <a:xfrm>
            <a:off x="8382000" y="2895600"/>
            <a:ext cx="762000" cy="369332"/>
          </a:xfrm>
          <a:prstGeom prst="rect">
            <a:avLst/>
          </a:prstGeom>
          <a:noFill/>
        </p:spPr>
        <p:txBody>
          <a:bodyPr wrap="square" rtlCol="0">
            <a:spAutoFit/>
          </a:bodyPr>
          <a:lstStyle/>
          <a:p>
            <a:r>
              <a:rPr lang="en-GB" b="1" dirty="0" smtClean="0"/>
              <a:t>D</a:t>
            </a:r>
            <a:endParaRPr lang="en-GB" b="1" dirty="0"/>
          </a:p>
        </p:txBody>
      </p:sp>
      <p:sp>
        <p:nvSpPr>
          <p:cNvPr id="45" name="TextBox 44"/>
          <p:cNvSpPr txBox="1"/>
          <p:nvPr/>
        </p:nvSpPr>
        <p:spPr>
          <a:xfrm>
            <a:off x="8382000" y="3352800"/>
            <a:ext cx="762000" cy="369332"/>
          </a:xfrm>
          <a:prstGeom prst="rect">
            <a:avLst/>
          </a:prstGeom>
          <a:noFill/>
        </p:spPr>
        <p:txBody>
          <a:bodyPr wrap="square" rtlCol="0">
            <a:spAutoFit/>
          </a:bodyPr>
          <a:lstStyle/>
          <a:p>
            <a:r>
              <a:rPr lang="en-GB" b="1" dirty="0" smtClean="0"/>
              <a:t>D</a:t>
            </a:r>
            <a:endParaRPr lang="en-GB" b="1" dirty="0"/>
          </a:p>
        </p:txBody>
      </p:sp>
      <p:sp>
        <p:nvSpPr>
          <p:cNvPr id="46" name="TextBox 45"/>
          <p:cNvSpPr txBox="1"/>
          <p:nvPr/>
        </p:nvSpPr>
        <p:spPr>
          <a:xfrm>
            <a:off x="2057400" y="5334000"/>
            <a:ext cx="762000" cy="369332"/>
          </a:xfrm>
          <a:prstGeom prst="rect">
            <a:avLst/>
          </a:prstGeom>
          <a:noFill/>
        </p:spPr>
        <p:txBody>
          <a:bodyPr wrap="square" rtlCol="0">
            <a:spAutoFit/>
          </a:bodyPr>
          <a:lstStyle/>
          <a:p>
            <a:r>
              <a:rPr lang="en-GB" b="1" dirty="0" smtClean="0"/>
              <a:t>1 </a:t>
            </a:r>
            <a:r>
              <a:rPr lang="en-GB" b="1" dirty="0" err="1" smtClean="0"/>
              <a:t>y</a:t>
            </a:r>
            <a:endParaRPr lang="en-GB" b="1" dirty="0"/>
          </a:p>
        </p:txBody>
      </p:sp>
      <p:sp>
        <p:nvSpPr>
          <p:cNvPr id="47" name="TextBox 46"/>
          <p:cNvSpPr txBox="1"/>
          <p:nvPr/>
        </p:nvSpPr>
        <p:spPr>
          <a:xfrm>
            <a:off x="3276600" y="5334000"/>
            <a:ext cx="762000" cy="369332"/>
          </a:xfrm>
          <a:prstGeom prst="rect">
            <a:avLst/>
          </a:prstGeom>
          <a:noFill/>
        </p:spPr>
        <p:txBody>
          <a:bodyPr wrap="square" rtlCol="0">
            <a:spAutoFit/>
          </a:bodyPr>
          <a:lstStyle/>
          <a:p>
            <a:r>
              <a:rPr lang="en-GB" b="1" dirty="0" smtClean="0"/>
              <a:t>2 </a:t>
            </a:r>
            <a:r>
              <a:rPr lang="en-GB" b="1" dirty="0" err="1" smtClean="0"/>
              <a:t>y</a:t>
            </a:r>
            <a:endParaRPr lang="en-GB" b="1" dirty="0"/>
          </a:p>
        </p:txBody>
      </p:sp>
      <p:sp>
        <p:nvSpPr>
          <p:cNvPr id="48" name="TextBox 47"/>
          <p:cNvSpPr txBox="1"/>
          <p:nvPr/>
        </p:nvSpPr>
        <p:spPr>
          <a:xfrm>
            <a:off x="4648200" y="5334000"/>
            <a:ext cx="762000" cy="369332"/>
          </a:xfrm>
          <a:prstGeom prst="rect">
            <a:avLst/>
          </a:prstGeom>
          <a:noFill/>
        </p:spPr>
        <p:txBody>
          <a:bodyPr wrap="square" rtlCol="0">
            <a:spAutoFit/>
          </a:bodyPr>
          <a:lstStyle/>
          <a:p>
            <a:r>
              <a:rPr lang="en-GB" b="1" dirty="0" smtClean="0"/>
              <a:t>3 </a:t>
            </a:r>
            <a:r>
              <a:rPr lang="en-GB" b="1" dirty="0" err="1" smtClean="0"/>
              <a:t>y</a:t>
            </a:r>
            <a:endParaRPr lang="en-GB" b="1" dirty="0"/>
          </a:p>
        </p:txBody>
      </p:sp>
      <p:sp>
        <p:nvSpPr>
          <p:cNvPr id="49" name="TextBox 48"/>
          <p:cNvSpPr txBox="1"/>
          <p:nvPr/>
        </p:nvSpPr>
        <p:spPr>
          <a:xfrm>
            <a:off x="5943600" y="5334000"/>
            <a:ext cx="762000" cy="369332"/>
          </a:xfrm>
          <a:prstGeom prst="rect">
            <a:avLst/>
          </a:prstGeom>
          <a:noFill/>
        </p:spPr>
        <p:txBody>
          <a:bodyPr wrap="square" rtlCol="0">
            <a:spAutoFit/>
          </a:bodyPr>
          <a:lstStyle/>
          <a:p>
            <a:r>
              <a:rPr lang="en-GB" b="1" dirty="0" smtClean="0"/>
              <a:t>4 </a:t>
            </a:r>
            <a:r>
              <a:rPr lang="en-GB" b="1" dirty="0" err="1" smtClean="0"/>
              <a:t>y</a:t>
            </a:r>
            <a:endParaRPr lang="en-GB" b="1" dirty="0"/>
          </a:p>
        </p:txBody>
      </p:sp>
      <p:sp>
        <p:nvSpPr>
          <p:cNvPr id="50" name="TextBox 49"/>
          <p:cNvSpPr txBox="1"/>
          <p:nvPr/>
        </p:nvSpPr>
        <p:spPr>
          <a:xfrm>
            <a:off x="7086600" y="5334000"/>
            <a:ext cx="762000" cy="369332"/>
          </a:xfrm>
          <a:prstGeom prst="rect">
            <a:avLst/>
          </a:prstGeom>
          <a:noFill/>
        </p:spPr>
        <p:txBody>
          <a:bodyPr wrap="square" rtlCol="0">
            <a:spAutoFit/>
          </a:bodyPr>
          <a:lstStyle/>
          <a:p>
            <a:r>
              <a:rPr lang="en-GB" b="1" dirty="0" smtClean="0"/>
              <a:t>5 </a:t>
            </a:r>
            <a:r>
              <a:rPr lang="en-GB" b="1" dirty="0" err="1" smtClean="0"/>
              <a:t>y</a:t>
            </a:r>
            <a:endParaRPr lang="en-GB" b="1" dirty="0"/>
          </a:p>
        </p:txBody>
      </p:sp>
      <p:sp>
        <p:nvSpPr>
          <p:cNvPr id="51" name="TextBox 50"/>
          <p:cNvSpPr txBox="1"/>
          <p:nvPr/>
        </p:nvSpPr>
        <p:spPr>
          <a:xfrm>
            <a:off x="8153400" y="5334000"/>
            <a:ext cx="762000" cy="369332"/>
          </a:xfrm>
          <a:prstGeom prst="rect">
            <a:avLst/>
          </a:prstGeom>
          <a:noFill/>
        </p:spPr>
        <p:txBody>
          <a:bodyPr wrap="square" rtlCol="0">
            <a:spAutoFit/>
          </a:bodyPr>
          <a:lstStyle/>
          <a:p>
            <a:r>
              <a:rPr lang="en-GB" b="1" dirty="0" smtClean="0"/>
              <a:t>6 </a:t>
            </a:r>
            <a:r>
              <a:rPr lang="en-GB" b="1" dirty="0" err="1" smtClean="0"/>
              <a:t>y</a:t>
            </a:r>
            <a:endParaRPr lang="en-GB" b="1" dirty="0"/>
          </a:p>
        </p:txBody>
      </p:sp>
      <p:sp>
        <p:nvSpPr>
          <p:cNvPr id="52" name="TextBox 51"/>
          <p:cNvSpPr txBox="1"/>
          <p:nvPr/>
        </p:nvSpPr>
        <p:spPr>
          <a:xfrm>
            <a:off x="838200" y="304800"/>
            <a:ext cx="7620000" cy="584775"/>
          </a:xfrm>
          <a:prstGeom prst="rect">
            <a:avLst/>
          </a:prstGeom>
          <a:noFill/>
        </p:spPr>
        <p:txBody>
          <a:bodyPr wrap="square" rtlCol="0">
            <a:spAutoFit/>
          </a:bodyPr>
          <a:lstStyle/>
          <a:p>
            <a:pPr algn="ctr"/>
            <a:r>
              <a:rPr lang="en-GB" sz="3200" b="1" dirty="0" smtClean="0">
                <a:solidFill>
                  <a:schemeClr val="accent6">
                    <a:lumMod val="75000"/>
                  </a:schemeClr>
                </a:solidFill>
                <a:latin typeface="+mj-lt"/>
              </a:rPr>
              <a:t>What can measure in cohort study?</a:t>
            </a:r>
            <a:endParaRPr lang="en-GB" sz="3200" b="1" dirty="0">
              <a:solidFill>
                <a:schemeClr val="accent6">
                  <a:lumMod val="75000"/>
                </a:schemeClr>
              </a:solidFill>
              <a:latin typeface="+mj-lt"/>
            </a:endParaRPr>
          </a:p>
        </p:txBody>
      </p:sp>
      <p:sp>
        <p:nvSpPr>
          <p:cNvPr id="53" name="TextBox 52"/>
          <p:cNvSpPr txBox="1"/>
          <p:nvPr/>
        </p:nvSpPr>
        <p:spPr>
          <a:xfrm>
            <a:off x="457200" y="5791200"/>
            <a:ext cx="8686800" cy="923330"/>
          </a:xfrm>
          <a:prstGeom prst="rect">
            <a:avLst/>
          </a:prstGeom>
          <a:noFill/>
        </p:spPr>
        <p:txBody>
          <a:bodyPr wrap="square" rtlCol="0">
            <a:spAutoFit/>
          </a:bodyPr>
          <a:lstStyle/>
          <a:p>
            <a:r>
              <a:rPr lang="en-GB" dirty="0" smtClean="0"/>
              <a:t># of people at risk at baseline</a:t>
            </a:r>
          </a:p>
          <a:p>
            <a:r>
              <a:rPr lang="en-GB" dirty="0" smtClean="0"/>
              <a:t># of cases developed during the 6 year follow-up period</a:t>
            </a:r>
          </a:p>
          <a:p>
            <a:r>
              <a:rPr lang="en-GB" dirty="0" smtClean="0"/>
              <a:t>Total person-time at risk</a:t>
            </a:r>
            <a:endParaRPr lang="en-GB" dirty="0"/>
          </a:p>
        </p:txBody>
      </p:sp>
      <p:sp>
        <p:nvSpPr>
          <p:cNvPr id="54" name="TextBox 53"/>
          <p:cNvSpPr txBox="1"/>
          <p:nvPr/>
        </p:nvSpPr>
        <p:spPr>
          <a:xfrm rot="16200000">
            <a:off x="-1872734" y="3091934"/>
            <a:ext cx="5486400" cy="369332"/>
          </a:xfrm>
          <a:prstGeom prst="rect">
            <a:avLst/>
          </a:prstGeom>
          <a:noFill/>
        </p:spPr>
        <p:txBody>
          <a:bodyPr wrap="square" rtlCol="0">
            <a:spAutoFit/>
          </a:bodyPr>
          <a:lstStyle/>
          <a:p>
            <a:pPr algn="ctr"/>
            <a:r>
              <a:rPr lang="en-GB" b="1" dirty="0" smtClean="0">
                <a:solidFill>
                  <a:schemeClr val="accent4">
                    <a:lumMod val="75000"/>
                  </a:schemeClr>
                </a:solidFill>
              </a:rPr>
              <a:t>Population at risk</a:t>
            </a:r>
            <a:endParaRPr lang="en-GB" b="1" dirty="0">
              <a:solidFill>
                <a:schemeClr val="accent4">
                  <a:lumMod val="7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US" b="1" dirty="0" smtClean="0">
                <a:solidFill>
                  <a:srgbClr val="E46C0A"/>
                </a:solidFill>
              </a:rPr>
              <a:t>What can we measure in a Cohort study?</a:t>
            </a:r>
            <a:endParaRPr lang="en-US" b="1" dirty="0">
              <a:solidFill>
                <a:srgbClr val="E46C0A"/>
              </a:solidFill>
            </a:endParaRPr>
          </a:p>
        </p:txBody>
      </p:sp>
      <p:sp>
        <p:nvSpPr>
          <p:cNvPr id="11267" name="Content Placeholder 2"/>
          <p:cNvSpPr>
            <a:spLocks noGrp="1"/>
          </p:cNvSpPr>
          <p:nvPr>
            <p:ph idx="1"/>
          </p:nvPr>
        </p:nvSpPr>
        <p:spPr>
          <a:xfrm>
            <a:off x="990600" y="1981200"/>
            <a:ext cx="7696200" cy="4343400"/>
          </a:xfrm>
        </p:spPr>
        <p:txBody>
          <a:bodyPr>
            <a:normAutofit fontScale="92500" lnSpcReduction="20000"/>
          </a:bodyPr>
          <a:lstStyle/>
          <a:p>
            <a:pPr marL="514350" indent="-514350" eaLnBrk="1" hangingPunct="1">
              <a:lnSpc>
                <a:spcPct val="80000"/>
              </a:lnSpc>
              <a:buFont typeface="+mj-lt"/>
              <a:buAutoNum type="arabicPeriod"/>
            </a:pPr>
            <a:r>
              <a:rPr lang="en-GB" sz="2800" b="1" dirty="0" smtClean="0"/>
              <a:t>Risk (incidence proportion)</a:t>
            </a:r>
          </a:p>
          <a:p>
            <a:pPr marL="514350" indent="-514350" eaLnBrk="1" hangingPunct="1">
              <a:lnSpc>
                <a:spcPct val="80000"/>
              </a:lnSpc>
              <a:buFont typeface="+mj-lt"/>
              <a:buAutoNum type="arabicPeriod"/>
            </a:pPr>
            <a:endParaRPr lang="en-GB" sz="2800" b="1" dirty="0" smtClean="0">
              <a:solidFill>
                <a:schemeClr val="tx1"/>
              </a:solidFill>
            </a:endParaRPr>
          </a:p>
          <a:p>
            <a:pPr marL="514350" indent="-514350" eaLnBrk="1" hangingPunct="1">
              <a:lnSpc>
                <a:spcPct val="80000"/>
              </a:lnSpc>
              <a:buFont typeface="+mj-lt"/>
              <a:buAutoNum type="arabicPeriod"/>
            </a:pPr>
            <a:r>
              <a:rPr lang="en-GB" sz="2800" b="1" dirty="0" smtClean="0"/>
              <a:t>Rate (incidence rate)</a:t>
            </a:r>
          </a:p>
          <a:p>
            <a:pPr marL="514350" indent="-514350" eaLnBrk="1" hangingPunct="1">
              <a:lnSpc>
                <a:spcPct val="80000"/>
              </a:lnSpc>
              <a:buFont typeface="+mj-lt"/>
              <a:buAutoNum type="arabicPeriod"/>
            </a:pPr>
            <a:endParaRPr lang="en-GB" sz="2800" b="1" dirty="0" smtClean="0"/>
          </a:p>
          <a:p>
            <a:pPr marL="514350" indent="-514350" eaLnBrk="1" hangingPunct="1">
              <a:lnSpc>
                <a:spcPct val="80000"/>
              </a:lnSpc>
              <a:buFont typeface="+mj-lt"/>
              <a:buAutoNum type="arabicPeriod"/>
            </a:pPr>
            <a:r>
              <a:rPr lang="en-GB" sz="2800" b="1" dirty="0" smtClean="0"/>
              <a:t>Prevalence</a:t>
            </a:r>
          </a:p>
          <a:p>
            <a:pPr marL="514350" indent="-514350" eaLnBrk="1" hangingPunct="1">
              <a:lnSpc>
                <a:spcPct val="80000"/>
              </a:lnSpc>
              <a:buFont typeface="+mj-lt"/>
              <a:buAutoNum type="arabicPeriod"/>
            </a:pPr>
            <a:endParaRPr lang="en-GB" sz="2800" b="1" dirty="0" smtClean="0">
              <a:solidFill>
                <a:schemeClr val="tx1"/>
              </a:solidFill>
            </a:endParaRPr>
          </a:p>
          <a:p>
            <a:pPr marL="514350" indent="-514350" eaLnBrk="1" hangingPunct="1">
              <a:lnSpc>
                <a:spcPct val="80000"/>
              </a:lnSpc>
              <a:buFont typeface="+mj-lt"/>
              <a:buAutoNum type="arabicPeriod"/>
            </a:pPr>
            <a:r>
              <a:rPr lang="en-GB" sz="2800" b="1" dirty="0" smtClean="0"/>
              <a:t>Risk Ratio (relative risk)</a:t>
            </a:r>
          </a:p>
          <a:p>
            <a:pPr marL="514350" indent="-514350" eaLnBrk="1" hangingPunct="1">
              <a:lnSpc>
                <a:spcPct val="80000"/>
              </a:lnSpc>
              <a:buNone/>
            </a:pPr>
            <a:endParaRPr lang="en-GB" sz="2800" b="1" dirty="0" smtClean="0">
              <a:solidFill>
                <a:schemeClr val="tx1"/>
              </a:solidFill>
            </a:endParaRPr>
          </a:p>
          <a:p>
            <a:pPr marL="514350" indent="-514350" eaLnBrk="1" hangingPunct="1">
              <a:lnSpc>
                <a:spcPct val="80000"/>
              </a:lnSpc>
              <a:buFont typeface="+mj-lt"/>
              <a:buAutoNum type="arabicPeriod"/>
            </a:pPr>
            <a:r>
              <a:rPr lang="en-GB" sz="2800" b="1" dirty="0" smtClean="0"/>
              <a:t>Risk Difference</a:t>
            </a:r>
          </a:p>
          <a:p>
            <a:pPr marL="514350" indent="-514350" eaLnBrk="1" hangingPunct="1">
              <a:lnSpc>
                <a:spcPct val="80000"/>
              </a:lnSpc>
              <a:buFont typeface="+mj-lt"/>
              <a:buAutoNum type="arabicPeriod"/>
            </a:pPr>
            <a:endParaRPr lang="en-GB" sz="2800" b="1" dirty="0" smtClean="0">
              <a:solidFill>
                <a:schemeClr val="tx1"/>
              </a:solidFill>
            </a:endParaRPr>
          </a:p>
          <a:p>
            <a:pPr marL="514350" indent="-514350" eaLnBrk="1" hangingPunct="1">
              <a:lnSpc>
                <a:spcPct val="80000"/>
              </a:lnSpc>
              <a:buFont typeface="+mj-lt"/>
              <a:buAutoNum type="arabicPeriod"/>
            </a:pPr>
            <a:r>
              <a:rPr lang="en-GB" sz="2800" b="1" dirty="0" smtClean="0"/>
              <a:t>Attributable Risk Fraction</a:t>
            </a:r>
            <a:endParaRPr lang="en-GB" sz="2800" b="1" dirty="0" smtClean="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62" name="Rectangle 2"/>
          <p:cNvSpPr>
            <a:spLocks noGrp="1" noChangeArrowheads="1"/>
          </p:cNvSpPr>
          <p:nvPr>
            <p:ph idx="1"/>
          </p:nvPr>
        </p:nvSpPr>
        <p:spPr>
          <a:xfrm>
            <a:off x="685800" y="228600"/>
            <a:ext cx="8064500" cy="6192837"/>
          </a:xfrm>
        </p:spPr>
        <p:txBody>
          <a:bodyPr>
            <a:normAutofit fontScale="92500" lnSpcReduction="10000"/>
          </a:bodyPr>
          <a:lstStyle/>
          <a:p>
            <a:pPr marL="609600" indent="-609600">
              <a:lnSpc>
                <a:spcPct val="150000"/>
              </a:lnSpc>
              <a:buClr>
                <a:schemeClr val="hlink"/>
              </a:buClr>
              <a:buFont typeface="Wingdings" panose="05000000000000000000" pitchFamily="2" charset="2"/>
              <a:buNone/>
              <a:tabLst>
                <a:tab pos="2070100" algn="l"/>
              </a:tabLst>
              <a:defRPr/>
            </a:pPr>
            <a:r>
              <a:rPr lang="en-US" sz="4000" b="1" dirty="0" smtClean="0">
                <a:solidFill>
                  <a:srgbClr val="FF6600"/>
                </a:solidFill>
                <a:latin typeface="+mj-lt"/>
                <a:ea typeface="+mn-ea"/>
                <a:cs typeface="Arial"/>
              </a:rPr>
              <a:t>Analysis in Cohort Studies</a:t>
            </a:r>
          </a:p>
          <a:p>
            <a:pPr marL="609600" indent="-609600">
              <a:lnSpc>
                <a:spcPct val="150000"/>
              </a:lnSpc>
              <a:buClr>
                <a:schemeClr val="hlink"/>
              </a:buClr>
              <a:buFont typeface="Wingdings" panose="05000000000000000000" pitchFamily="2" charset="2"/>
              <a:buNone/>
              <a:tabLst>
                <a:tab pos="2070100" algn="l"/>
              </a:tabLst>
              <a:defRPr/>
            </a:pPr>
            <a:r>
              <a:rPr lang="en-US" sz="2800" dirty="0">
                <a:ea typeface="+mn-ea"/>
              </a:rPr>
              <a:t>The basic analysis involves:</a:t>
            </a:r>
          </a:p>
          <a:p>
            <a:pPr marL="609600" indent="-609600">
              <a:buClr>
                <a:schemeClr val="hlink"/>
              </a:buClr>
              <a:buFont typeface="Wingdings" panose="05000000000000000000" pitchFamily="2" charset="2"/>
              <a:buChar char="¯"/>
              <a:tabLst>
                <a:tab pos="2070100" algn="l"/>
              </a:tabLst>
              <a:defRPr/>
            </a:pPr>
            <a:r>
              <a:rPr lang="en-US" sz="2800" dirty="0">
                <a:ea typeface="+mn-ea"/>
              </a:rPr>
              <a:t>Calculation of incidence</a:t>
            </a:r>
            <a:r>
              <a:rPr lang="en-US" sz="2800" dirty="0" smtClean="0">
                <a:ea typeface="+mn-ea"/>
              </a:rPr>
              <a:t> proportion </a:t>
            </a:r>
            <a:r>
              <a:rPr lang="en-US" sz="2800" dirty="0">
                <a:ea typeface="+mn-ea"/>
              </a:rPr>
              <a:t>among the exposed </a:t>
            </a:r>
          </a:p>
          <a:p>
            <a:pPr marL="609600" indent="-609600">
              <a:buClr>
                <a:schemeClr val="hlink"/>
              </a:buClr>
              <a:buFont typeface="Wingdings" panose="05000000000000000000" pitchFamily="2" charset="2"/>
              <a:buChar char="¯"/>
              <a:tabLst>
                <a:tab pos="2070100" algn="l"/>
              </a:tabLst>
              <a:defRPr/>
            </a:pPr>
            <a:endParaRPr lang="en-US" sz="2400" dirty="0">
              <a:ea typeface="+mn-ea"/>
            </a:endParaRPr>
          </a:p>
          <a:p>
            <a:pPr marL="609600" indent="-609600">
              <a:buClr>
                <a:schemeClr val="hlink"/>
              </a:buClr>
              <a:buFont typeface="Wingdings" panose="05000000000000000000" pitchFamily="2" charset="2"/>
              <a:buChar char="¯"/>
              <a:tabLst>
                <a:tab pos="2070100" algn="l"/>
              </a:tabLst>
              <a:defRPr/>
            </a:pPr>
            <a:r>
              <a:rPr lang="en-US" sz="2800" dirty="0">
                <a:ea typeface="+mn-ea"/>
              </a:rPr>
              <a:t>Calculation of incidence</a:t>
            </a:r>
            <a:r>
              <a:rPr lang="en-US" sz="2800" dirty="0" smtClean="0">
                <a:ea typeface="+mn-ea"/>
              </a:rPr>
              <a:t> proportion </a:t>
            </a:r>
            <a:r>
              <a:rPr lang="en-US" sz="2800" dirty="0">
                <a:ea typeface="+mn-ea"/>
              </a:rPr>
              <a:t>among the non-</a:t>
            </a:r>
            <a:r>
              <a:rPr lang="en-US" sz="2800" dirty="0" smtClean="0">
                <a:ea typeface="+mn-ea"/>
              </a:rPr>
              <a:t>exposed</a:t>
            </a:r>
          </a:p>
          <a:p>
            <a:pPr marL="609600" indent="-609600">
              <a:buClr>
                <a:schemeClr val="hlink"/>
              </a:buClr>
              <a:buFont typeface="Wingdings" panose="05000000000000000000" pitchFamily="2" charset="2"/>
              <a:buChar char="¯"/>
              <a:tabLst>
                <a:tab pos="2070100" algn="l"/>
              </a:tabLst>
              <a:defRPr/>
            </a:pPr>
            <a:endParaRPr lang="en-US" sz="2800" dirty="0" smtClean="0"/>
          </a:p>
          <a:p>
            <a:pPr marL="609600" indent="-609600">
              <a:buClr>
                <a:schemeClr val="hlink"/>
              </a:buClr>
              <a:buFont typeface="Wingdings" panose="05000000000000000000" pitchFamily="2" charset="2"/>
              <a:buChar char="¯"/>
              <a:tabLst>
                <a:tab pos="2070100" algn="l"/>
              </a:tabLst>
              <a:defRPr/>
            </a:pPr>
            <a:r>
              <a:rPr lang="en-US" sz="2800" dirty="0" smtClean="0">
                <a:ea typeface="+mn-ea"/>
              </a:rPr>
              <a:t>Compare the two by calculating the Risk Ratio </a:t>
            </a:r>
            <a:endParaRPr lang="en-US" sz="2800" dirty="0">
              <a:ea typeface="+mn-ea"/>
            </a:endParaRPr>
          </a:p>
          <a:p>
            <a:pPr marL="609600" indent="-609600">
              <a:buClr>
                <a:schemeClr val="hlink"/>
              </a:buClr>
              <a:buFont typeface="Wingdings" panose="05000000000000000000" pitchFamily="2" charset="2"/>
              <a:buChar char="¯"/>
              <a:tabLst>
                <a:tab pos="2070100" algn="l"/>
              </a:tabLst>
              <a:defRPr/>
            </a:pPr>
            <a:endParaRPr lang="en-US" sz="2400" dirty="0" smtClean="0">
              <a:ea typeface="+mn-ea"/>
            </a:endParaRPr>
          </a:p>
          <a:p>
            <a:pPr marL="609600" indent="-609600">
              <a:buClr>
                <a:schemeClr val="hlink"/>
              </a:buClr>
              <a:buFont typeface="Wingdings" panose="05000000000000000000" pitchFamily="2" charset="2"/>
              <a:buChar char="¯"/>
              <a:tabLst>
                <a:tab pos="2070100" algn="l"/>
              </a:tabLst>
              <a:defRPr/>
            </a:pPr>
            <a:r>
              <a:rPr lang="en-US" sz="2800" dirty="0" smtClean="0">
                <a:ea typeface="+mn-ea"/>
              </a:rPr>
              <a:t>We can also calculate the “incidence rates”, because we measure the time during which individuals were at risk (i.e. person-time at risk)</a:t>
            </a:r>
          </a:p>
          <a:p>
            <a:pPr marL="609600" indent="-609600">
              <a:lnSpc>
                <a:spcPct val="150000"/>
              </a:lnSpc>
              <a:buClr>
                <a:schemeClr val="hlink"/>
              </a:buClr>
              <a:buFont typeface="Wingdings" panose="05000000000000000000" pitchFamily="2" charset="2"/>
              <a:buChar char="¯"/>
              <a:tabLst>
                <a:tab pos="2070100" algn="l"/>
              </a:tabLst>
              <a:defRPr/>
            </a:pPr>
            <a:endParaRPr lang="en-US" dirty="0">
              <a:ea typeface="+mn-ea"/>
            </a:endParaRPr>
          </a:p>
          <a:p>
            <a:pPr marL="609600" indent="-609600">
              <a:lnSpc>
                <a:spcPct val="150000"/>
              </a:lnSpc>
              <a:buClr>
                <a:schemeClr val="hlink"/>
              </a:buClr>
              <a:buFont typeface="Wingdings" panose="05000000000000000000" pitchFamily="2" charset="2"/>
              <a:buNone/>
              <a:tabLst>
                <a:tab pos="2070100" algn="l"/>
              </a:tabLst>
              <a:defRPr/>
            </a:pPr>
            <a:endParaRPr lang="en-US" dirty="0">
              <a:ea typeface="+mn-ea"/>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50562">
                                            <p:txEl>
                                              <p:pRg st="0" end="0"/>
                                            </p:txEl>
                                          </p:spTgt>
                                        </p:tgtEl>
                                        <p:attrNameLst>
                                          <p:attrName>style.visibility</p:attrName>
                                        </p:attrNameLst>
                                      </p:cBhvr>
                                      <p:to>
                                        <p:strVal val="visible"/>
                                      </p:to>
                                    </p:set>
                                    <p:animEffect transition="in" filter="randombar(horizontal)">
                                      <p:cBhvr>
                                        <p:cTn id="7" dur="500"/>
                                        <p:tgtEl>
                                          <p:spTgt spid="4505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50562">
                                            <p:txEl>
                                              <p:pRg st="1" end="1"/>
                                            </p:txEl>
                                          </p:spTgt>
                                        </p:tgtEl>
                                        <p:attrNameLst>
                                          <p:attrName>style.visibility</p:attrName>
                                        </p:attrNameLst>
                                      </p:cBhvr>
                                      <p:to>
                                        <p:strVal val="visible"/>
                                      </p:to>
                                    </p:set>
                                    <p:animEffect transition="in" filter="randombar(horizontal)">
                                      <p:cBhvr>
                                        <p:cTn id="12" dur="500"/>
                                        <p:tgtEl>
                                          <p:spTgt spid="45056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50562">
                                            <p:txEl>
                                              <p:pRg st="2" end="2"/>
                                            </p:txEl>
                                          </p:spTgt>
                                        </p:tgtEl>
                                        <p:attrNameLst>
                                          <p:attrName>style.visibility</p:attrName>
                                        </p:attrNameLst>
                                      </p:cBhvr>
                                      <p:to>
                                        <p:strVal val="visible"/>
                                      </p:to>
                                    </p:set>
                                    <p:animEffect transition="in" filter="randombar(horizontal)">
                                      <p:cBhvr>
                                        <p:cTn id="17" dur="500"/>
                                        <p:tgtEl>
                                          <p:spTgt spid="45056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50562">
                                            <p:txEl>
                                              <p:pRg st="4" end="4"/>
                                            </p:txEl>
                                          </p:spTgt>
                                        </p:tgtEl>
                                        <p:attrNameLst>
                                          <p:attrName>style.visibility</p:attrName>
                                        </p:attrNameLst>
                                      </p:cBhvr>
                                      <p:to>
                                        <p:strVal val="visible"/>
                                      </p:to>
                                    </p:set>
                                    <p:animEffect transition="in" filter="randombar(horizontal)">
                                      <p:cBhvr>
                                        <p:cTn id="22" dur="500"/>
                                        <p:tgtEl>
                                          <p:spTgt spid="45056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50562">
                                            <p:txEl>
                                              <p:pRg st="6" end="6"/>
                                            </p:txEl>
                                          </p:spTgt>
                                        </p:tgtEl>
                                        <p:attrNameLst>
                                          <p:attrName>style.visibility</p:attrName>
                                        </p:attrNameLst>
                                      </p:cBhvr>
                                      <p:to>
                                        <p:strVal val="visible"/>
                                      </p:to>
                                    </p:set>
                                    <p:animEffect transition="in" filter="randombar(horizontal)">
                                      <p:cBhvr>
                                        <p:cTn id="27" dur="500"/>
                                        <p:tgtEl>
                                          <p:spTgt spid="450562">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50562">
                                            <p:txEl>
                                              <p:pRg st="8" end="8"/>
                                            </p:txEl>
                                          </p:spTgt>
                                        </p:tgtEl>
                                        <p:attrNameLst>
                                          <p:attrName>style.visibility</p:attrName>
                                        </p:attrNameLst>
                                      </p:cBhvr>
                                      <p:to>
                                        <p:strVal val="visible"/>
                                      </p:to>
                                    </p:set>
                                    <p:animEffect transition="in" filter="randombar(horizontal)">
                                      <p:cBhvr>
                                        <p:cTn id="32" dur="500"/>
                                        <p:tgtEl>
                                          <p:spTgt spid="45056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62"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b="1" dirty="0" smtClean="0">
                <a:solidFill>
                  <a:srgbClr val="FF6600"/>
                </a:solidFill>
              </a:rPr>
              <a:t>Risk Ratio </a:t>
            </a:r>
            <a:r>
              <a:rPr lang="en-US" b="1" dirty="0">
                <a:solidFill>
                  <a:srgbClr val="FF6600"/>
                </a:solidFill>
              </a:rPr>
              <a:t>(RR)</a:t>
            </a:r>
          </a:p>
        </p:txBody>
      </p:sp>
      <p:sp>
        <p:nvSpPr>
          <p:cNvPr id="31747" name="Rectangle 3"/>
          <p:cNvSpPr>
            <a:spLocks noGrp="1" noChangeArrowheads="1"/>
          </p:cNvSpPr>
          <p:nvPr>
            <p:ph idx="1"/>
          </p:nvPr>
        </p:nvSpPr>
        <p:spPr>
          <a:xfrm>
            <a:off x="457200" y="3810000"/>
            <a:ext cx="8229600" cy="2697163"/>
          </a:xfrm>
        </p:spPr>
        <p:txBody>
          <a:bodyPr>
            <a:normAutofit fontScale="92500" lnSpcReduction="10000"/>
          </a:bodyPr>
          <a:lstStyle/>
          <a:p>
            <a:pPr eaLnBrk="1" hangingPunct="1">
              <a:lnSpc>
                <a:spcPct val="90000"/>
              </a:lnSpc>
              <a:buFontTx/>
              <a:buNone/>
            </a:pPr>
            <a:r>
              <a:rPr lang="en-US" sz="2800" dirty="0" smtClean="0"/>
              <a:t>RR </a:t>
            </a:r>
            <a:r>
              <a:rPr lang="en-US" sz="2800" dirty="0"/>
              <a:t>=	</a:t>
            </a:r>
            <a:r>
              <a:rPr lang="en-US" sz="2800" u="sng" dirty="0"/>
              <a:t>Incidence in exposed    </a:t>
            </a:r>
            <a:r>
              <a:rPr lang="en-US" sz="2800" dirty="0"/>
              <a:t>= </a:t>
            </a:r>
            <a:r>
              <a:rPr lang="en-US" sz="2800" u="sng" dirty="0"/>
              <a:t>a/</a:t>
            </a:r>
            <a:r>
              <a:rPr lang="en-US" sz="2800" u="sng" dirty="0" err="1"/>
              <a:t>a+b</a:t>
            </a:r>
            <a:endParaRPr lang="en-US" sz="2800" u="sng" dirty="0"/>
          </a:p>
          <a:p>
            <a:pPr eaLnBrk="1" hangingPunct="1">
              <a:lnSpc>
                <a:spcPct val="90000"/>
              </a:lnSpc>
              <a:buFontTx/>
              <a:buNone/>
            </a:pPr>
            <a:r>
              <a:rPr lang="en-US" sz="2800" dirty="0"/>
              <a:t>		Incidence in unexposed   </a:t>
            </a:r>
            <a:r>
              <a:rPr lang="en-US" sz="2800" dirty="0" err="1"/>
              <a:t>c/c+d</a:t>
            </a:r>
            <a:endParaRPr lang="en-US" sz="2800" dirty="0" smtClean="0"/>
          </a:p>
          <a:p>
            <a:pPr eaLnBrk="1" hangingPunct="1">
              <a:lnSpc>
                <a:spcPct val="90000"/>
              </a:lnSpc>
              <a:buFontTx/>
              <a:buNone/>
            </a:pPr>
            <a:endParaRPr lang="en-US" sz="2800" dirty="0" smtClean="0"/>
          </a:p>
          <a:p>
            <a:pPr eaLnBrk="1" hangingPunct="1">
              <a:lnSpc>
                <a:spcPct val="90000"/>
              </a:lnSpc>
              <a:buFontTx/>
              <a:buNone/>
            </a:pPr>
            <a:r>
              <a:rPr lang="en-US" sz="2800" dirty="0"/>
              <a:t>What does RR=1 means </a:t>
            </a:r>
            <a:r>
              <a:rPr lang="en-US" sz="2800" dirty="0" smtClean="0"/>
              <a:t>?</a:t>
            </a:r>
          </a:p>
          <a:p>
            <a:pPr eaLnBrk="1" hangingPunct="1">
              <a:lnSpc>
                <a:spcPct val="90000"/>
              </a:lnSpc>
              <a:buFontTx/>
              <a:buNone/>
            </a:pPr>
            <a:endParaRPr lang="en-US" sz="2800" dirty="0" smtClean="0"/>
          </a:p>
          <a:p>
            <a:pPr eaLnBrk="1" hangingPunct="1">
              <a:lnSpc>
                <a:spcPct val="90000"/>
              </a:lnSpc>
              <a:buFontTx/>
              <a:buNone/>
            </a:pPr>
            <a:r>
              <a:rPr lang="en-US" sz="2800" dirty="0" smtClean="0"/>
              <a:t>What does RR &gt; 1 mean? RR &lt; 1?</a:t>
            </a:r>
          </a:p>
          <a:p>
            <a:pPr eaLnBrk="1" hangingPunct="1">
              <a:lnSpc>
                <a:spcPct val="90000"/>
              </a:lnSpc>
              <a:buFontTx/>
              <a:buNone/>
            </a:pPr>
            <a:endParaRPr lang="en-US" sz="2800" dirty="0"/>
          </a:p>
        </p:txBody>
      </p:sp>
      <p:graphicFrame>
        <p:nvGraphicFramePr>
          <p:cNvPr id="4" name="Table 3"/>
          <p:cNvGraphicFramePr>
            <a:graphicFrameLocks noGrp="1"/>
          </p:cNvGraphicFramePr>
          <p:nvPr/>
        </p:nvGraphicFramePr>
        <p:xfrm>
          <a:off x="457200" y="1752600"/>
          <a:ext cx="8153400" cy="1524000"/>
        </p:xfrm>
        <a:graphic>
          <a:graphicData uri="http://schemas.openxmlformats.org/drawingml/2006/table">
            <a:tbl>
              <a:tblPr firstRow="1" bandRow="1">
                <a:tableStyleId>{7E9639D4-E3E2-4D34-9284-5A2195B3D0D7}</a:tableStyleId>
              </a:tblPr>
              <a:tblGrid>
                <a:gridCol w="2038350"/>
                <a:gridCol w="2038350"/>
                <a:gridCol w="2038350"/>
                <a:gridCol w="2038350"/>
              </a:tblGrid>
              <a:tr h="508000">
                <a:tc>
                  <a:txBody>
                    <a:bodyPr/>
                    <a:lstStyle/>
                    <a:p>
                      <a:endParaRPr lang="en-GB" dirty="0"/>
                    </a:p>
                  </a:txBody>
                  <a:tcPr/>
                </a:tc>
                <a:tc>
                  <a:txBody>
                    <a:bodyPr/>
                    <a:lstStyle/>
                    <a:p>
                      <a:r>
                        <a:rPr lang="en-GB" sz="2400" dirty="0" smtClean="0"/>
                        <a:t>Disease </a:t>
                      </a:r>
                      <a:endParaRPr lang="en-GB" sz="2400" dirty="0"/>
                    </a:p>
                  </a:txBody>
                  <a:tcPr/>
                </a:tc>
                <a:tc>
                  <a:txBody>
                    <a:bodyPr/>
                    <a:lstStyle/>
                    <a:p>
                      <a:r>
                        <a:rPr lang="en-GB" sz="2400" dirty="0" smtClean="0"/>
                        <a:t>No disease</a:t>
                      </a:r>
                      <a:endParaRPr lang="en-GB" sz="2400" dirty="0"/>
                    </a:p>
                  </a:txBody>
                  <a:tcPr/>
                </a:tc>
                <a:tc>
                  <a:txBody>
                    <a:bodyPr/>
                    <a:lstStyle/>
                    <a:p>
                      <a:r>
                        <a:rPr lang="en-GB" sz="2400" dirty="0" smtClean="0"/>
                        <a:t>Total </a:t>
                      </a:r>
                      <a:endParaRPr lang="en-GB" sz="2400" dirty="0"/>
                    </a:p>
                  </a:txBody>
                  <a:tcPr/>
                </a:tc>
              </a:tr>
              <a:tr h="508000">
                <a:tc>
                  <a:txBody>
                    <a:bodyPr/>
                    <a:lstStyle/>
                    <a:p>
                      <a:r>
                        <a:rPr lang="en-GB" sz="2400" b="1" dirty="0" smtClean="0"/>
                        <a:t>Exposed </a:t>
                      </a:r>
                      <a:endParaRPr lang="en-GB" sz="2400" b="1" dirty="0"/>
                    </a:p>
                  </a:txBody>
                  <a:tcPr/>
                </a:tc>
                <a:tc>
                  <a:txBody>
                    <a:bodyPr/>
                    <a:lstStyle/>
                    <a:p>
                      <a:r>
                        <a:rPr lang="en-GB" sz="2400" b="1" dirty="0" smtClean="0"/>
                        <a:t>a</a:t>
                      </a:r>
                      <a:endParaRPr lang="en-GB" sz="2400" b="1" dirty="0"/>
                    </a:p>
                  </a:txBody>
                  <a:tcPr/>
                </a:tc>
                <a:tc>
                  <a:txBody>
                    <a:bodyPr/>
                    <a:lstStyle/>
                    <a:p>
                      <a:r>
                        <a:rPr lang="en-GB" sz="2400" b="1" dirty="0" err="1" smtClean="0"/>
                        <a:t>b</a:t>
                      </a:r>
                      <a:endParaRPr lang="en-GB" sz="2400" b="1" dirty="0"/>
                    </a:p>
                  </a:txBody>
                  <a:tcPr/>
                </a:tc>
                <a:tc>
                  <a:txBody>
                    <a:bodyPr/>
                    <a:lstStyle/>
                    <a:p>
                      <a:r>
                        <a:rPr lang="en-GB" sz="2400" b="1" dirty="0" err="1" smtClean="0"/>
                        <a:t>a+b</a:t>
                      </a:r>
                      <a:endParaRPr lang="en-GB" sz="2400" b="1" dirty="0"/>
                    </a:p>
                  </a:txBody>
                  <a:tcPr/>
                </a:tc>
              </a:tr>
              <a:tr h="508000">
                <a:tc>
                  <a:txBody>
                    <a:bodyPr/>
                    <a:lstStyle/>
                    <a:p>
                      <a:r>
                        <a:rPr lang="en-GB" sz="2400" b="1" dirty="0" smtClean="0"/>
                        <a:t>Unexposed</a:t>
                      </a:r>
                      <a:endParaRPr lang="en-GB" sz="2400" b="1" dirty="0"/>
                    </a:p>
                  </a:txBody>
                  <a:tcPr/>
                </a:tc>
                <a:tc>
                  <a:txBody>
                    <a:bodyPr/>
                    <a:lstStyle/>
                    <a:p>
                      <a:r>
                        <a:rPr lang="en-GB" sz="2400" b="1" dirty="0" err="1" smtClean="0"/>
                        <a:t>c</a:t>
                      </a:r>
                      <a:endParaRPr lang="en-GB" sz="2400" b="1" dirty="0"/>
                    </a:p>
                  </a:txBody>
                  <a:tcPr/>
                </a:tc>
                <a:tc>
                  <a:txBody>
                    <a:bodyPr/>
                    <a:lstStyle/>
                    <a:p>
                      <a:r>
                        <a:rPr lang="en-GB" sz="2400" b="1" dirty="0" err="1" smtClean="0"/>
                        <a:t>d</a:t>
                      </a:r>
                      <a:endParaRPr lang="en-GB" sz="2400" b="1" dirty="0"/>
                    </a:p>
                  </a:txBody>
                  <a:tcPr/>
                </a:tc>
                <a:tc>
                  <a:txBody>
                    <a:bodyPr/>
                    <a:lstStyle/>
                    <a:p>
                      <a:r>
                        <a:rPr lang="en-GB" sz="2400" b="1" dirty="0" err="1" smtClean="0"/>
                        <a:t>c+d</a:t>
                      </a:r>
                      <a:endParaRPr lang="en-GB" sz="2400" b="1" dirty="0"/>
                    </a:p>
                  </a:txBody>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95536" y="381000"/>
            <a:ext cx="8519864" cy="838200"/>
          </a:xfrm>
        </p:spPr>
        <p:txBody>
          <a:bodyPr>
            <a:normAutofit/>
          </a:bodyPr>
          <a:lstStyle/>
          <a:p>
            <a:r>
              <a:rPr lang="en-US" sz="3600" b="1" dirty="0">
                <a:solidFill>
                  <a:srgbClr val="FF6600"/>
                </a:solidFill>
              </a:rPr>
              <a:t>Interpretation of</a:t>
            </a:r>
            <a:r>
              <a:rPr lang="en-US" sz="3600" b="1" dirty="0" smtClean="0">
                <a:solidFill>
                  <a:srgbClr val="FF6600"/>
                </a:solidFill>
              </a:rPr>
              <a:t> Risk Ratio </a:t>
            </a:r>
            <a:r>
              <a:rPr lang="en-US" sz="3600" b="1" dirty="0">
                <a:solidFill>
                  <a:srgbClr val="FF6600"/>
                </a:solidFill>
              </a:rPr>
              <a:t>(RR)</a:t>
            </a:r>
            <a:endParaRPr lang="en-US" sz="3600" dirty="0">
              <a:solidFill>
                <a:srgbClr val="FF6600"/>
              </a:solidFill>
            </a:endParaRPr>
          </a:p>
        </p:txBody>
      </p:sp>
      <p:sp>
        <p:nvSpPr>
          <p:cNvPr id="455683" name="Rectangle 3"/>
          <p:cNvSpPr>
            <a:spLocks noGrp="1" noChangeArrowheads="1"/>
          </p:cNvSpPr>
          <p:nvPr>
            <p:ph idx="1"/>
          </p:nvPr>
        </p:nvSpPr>
        <p:spPr>
          <a:xfrm>
            <a:off x="304800" y="914400"/>
            <a:ext cx="9220200" cy="5791200"/>
          </a:xfrm>
        </p:spPr>
        <p:txBody>
          <a:bodyPr>
            <a:normAutofit/>
          </a:bodyPr>
          <a:lstStyle/>
          <a:p>
            <a:pPr>
              <a:lnSpc>
                <a:spcPct val="130000"/>
              </a:lnSpc>
              <a:buFont typeface="Wingdings" panose="05000000000000000000" pitchFamily="2" charset="2"/>
              <a:buNone/>
              <a:defRPr/>
            </a:pPr>
            <a:endParaRPr lang="en-US" sz="2400" dirty="0">
              <a:ea typeface="+mn-ea"/>
            </a:endParaRPr>
          </a:p>
          <a:p>
            <a:pPr>
              <a:lnSpc>
                <a:spcPct val="130000"/>
              </a:lnSpc>
              <a:buFont typeface="Wingdings" panose="05000000000000000000" pitchFamily="2" charset="2"/>
              <a:buNone/>
              <a:defRPr/>
            </a:pPr>
            <a:r>
              <a:rPr lang="en-US" sz="2400" dirty="0">
                <a:ea typeface="+mn-ea"/>
              </a:rPr>
              <a:t>RR=1: </a:t>
            </a:r>
            <a:r>
              <a:rPr lang="en-US" sz="2400" dirty="0">
                <a:solidFill>
                  <a:srgbClr val="FF6600"/>
                </a:solidFill>
                <a:effectLst>
                  <a:outerShdw blurRad="1270000" dist="38100" dir="2700000" algn="tl">
                    <a:srgbClr val="000000"/>
                  </a:outerShdw>
                </a:effectLst>
                <a:ea typeface="+mn-ea"/>
              </a:rPr>
              <a:t>No association</a:t>
            </a:r>
            <a:r>
              <a:rPr lang="en-US" sz="2400" dirty="0">
                <a:solidFill>
                  <a:srgbClr val="FF6600"/>
                </a:solidFill>
                <a:effectLst>
                  <a:outerShdw blurRad="1270000" dist="38100" dir="2700000">
                    <a:srgbClr val="000000"/>
                  </a:outerShdw>
                </a:effectLst>
                <a:ea typeface="+mn-ea"/>
              </a:rPr>
              <a:t> </a:t>
            </a:r>
            <a:r>
              <a:rPr lang="en-US" sz="2400" dirty="0">
                <a:ea typeface="+mn-ea"/>
              </a:rPr>
              <a:t>between exposure and disease </a:t>
            </a:r>
          </a:p>
          <a:p>
            <a:pPr lvl="1">
              <a:lnSpc>
                <a:spcPct val="130000"/>
              </a:lnSpc>
              <a:buFont typeface="Wingdings" panose="05000000000000000000" pitchFamily="2" charset="2"/>
              <a:buNone/>
              <a:defRPr/>
            </a:pPr>
            <a:r>
              <a:rPr lang="en-US" sz="2400" dirty="0">
                <a:ea typeface="+mn-ea"/>
              </a:rPr>
              <a:t>       incidence</a:t>
            </a:r>
            <a:r>
              <a:rPr lang="en-US" sz="2400" dirty="0" smtClean="0">
                <a:ea typeface="+mn-ea"/>
              </a:rPr>
              <a:t> proportions </a:t>
            </a:r>
            <a:r>
              <a:rPr lang="en-US" sz="2400" dirty="0">
                <a:ea typeface="+mn-ea"/>
              </a:rPr>
              <a:t>are identical between groups</a:t>
            </a:r>
          </a:p>
          <a:p>
            <a:pPr lvl="1">
              <a:lnSpc>
                <a:spcPct val="130000"/>
              </a:lnSpc>
              <a:buFont typeface="Wingdings" panose="05000000000000000000" pitchFamily="2" charset="2"/>
              <a:buNone/>
              <a:defRPr/>
            </a:pPr>
            <a:endParaRPr lang="en-US" sz="2400" dirty="0">
              <a:ea typeface="+mn-ea"/>
            </a:endParaRPr>
          </a:p>
          <a:p>
            <a:pPr>
              <a:lnSpc>
                <a:spcPct val="130000"/>
              </a:lnSpc>
              <a:buFont typeface="Wingdings" panose="05000000000000000000" pitchFamily="2" charset="2"/>
              <a:buNone/>
              <a:defRPr/>
            </a:pPr>
            <a:r>
              <a:rPr lang="en-US" sz="2400" dirty="0">
                <a:ea typeface="+mn-ea"/>
              </a:rPr>
              <a:t>RR&gt; 1: Positive association (</a:t>
            </a:r>
            <a:r>
              <a:rPr lang="en-US" sz="2400" dirty="0">
                <a:solidFill>
                  <a:srgbClr val="FF6600"/>
                </a:solidFill>
                <a:effectLst>
                  <a:outerShdw blurRad="1270000" dist="38100" dir="2700000" algn="tl">
                    <a:srgbClr val="C0C0C0"/>
                  </a:outerShdw>
                </a:effectLst>
                <a:ea typeface="+mn-ea"/>
              </a:rPr>
              <a:t>increased risk in exposed</a:t>
            </a:r>
            <a:r>
              <a:rPr lang="en-US" sz="2400" b="1" dirty="0">
                <a:ea typeface="+mn-ea"/>
              </a:rPr>
              <a:t>)</a:t>
            </a:r>
            <a:endParaRPr lang="en-US" sz="2400" dirty="0">
              <a:ea typeface="+mn-ea"/>
            </a:endParaRPr>
          </a:p>
          <a:p>
            <a:pPr lvl="1">
              <a:lnSpc>
                <a:spcPct val="130000"/>
              </a:lnSpc>
              <a:buFont typeface="Wingdings" panose="05000000000000000000" pitchFamily="2" charset="2"/>
              <a:buNone/>
              <a:defRPr/>
            </a:pPr>
            <a:r>
              <a:rPr lang="en-US" sz="2400" dirty="0">
                <a:ea typeface="+mn-ea"/>
              </a:rPr>
              <a:t>      exposed group has higher incidence than unexposed group</a:t>
            </a:r>
          </a:p>
          <a:p>
            <a:pPr>
              <a:lnSpc>
                <a:spcPct val="130000"/>
              </a:lnSpc>
              <a:buFont typeface="Wingdings" panose="05000000000000000000" pitchFamily="2" charset="2"/>
              <a:buNone/>
              <a:defRPr/>
            </a:pPr>
            <a:endParaRPr lang="en-US" sz="2400" dirty="0">
              <a:ea typeface="+mn-ea"/>
            </a:endParaRPr>
          </a:p>
          <a:p>
            <a:pPr>
              <a:lnSpc>
                <a:spcPct val="130000"/>
              </a:lnSpc>
              <a:buFont typeface="Wingdings" panose="05000000000000000000" pitchFamily="2" charset="2"/>
              <a:buNone/>
              <a:defRPr/>
            </a:pPr>
            <a:r>
              <a:rPr lang="en-US" sz="2400" dirty="0">
                <a:ea typeface="+mn-ea"/>
              </a:rPr>
              <a:t>RR&lt; 1: Negative association </a:t>
            </a:r>
            <a:r>
              <a:rPr lang="en-US" sz="2400" dirty="0" smtClean="0">
                <a:ea typeface="+mn-ea"/>
              </a:rPr>
              <a:t>(</a:t>
            </a:r>
            <a:r>
              <a:rPr lang="en-US" sz="2400" dirty="0" smtClean="0">
                <a:solidFill>
                  <a:srgbClr val="FF6600"/>
                </a:solidFill>
                <a:effectLst>
                  <a:outerShdw blurRad="1270000" dist="38100" dir="2700000" algn="tl">
                    <a:srgbClr val="C0C0C0"/>
                  </a:outerShdw>
                </a:effectLst>
              </a:rPr>
              <a:t>decreased risk</a:t>
            </a:r>
            <a:r>
              <a:rPr lang="en-US" sz="2400" dirty="0" smtClean="0">
                <a:solidFill>
                  <a:srgbClr val="FF6600"/>
                </a:solidFill>
                <a:effectLst>
                  <a:outerShdw blurRad="1270000" dist="38100" dir="2700000" algn="tl">
                    <a:srgbClr val="C0C0C0"/>
                  </a:outerShdw>
                </a:effectLst>
                <a:ea typeface="+mn-ea"/>
              </a:rPr>
              <a:t> </a:t>
            </a:r>
            <a:r>
              <a:rPr lang="en-US" sz="2400" dirty="0">
                <a:solidFill>
                  <a:srgbClr val="FF6600"/>
                </a:solidFill>
                <a:effectLst>
                  <a:outerShdw blurRad="1270000" dist="38100" dir="2700000" algn="tl">
                    <a:srgbClr val="C0C0C0"/>
                  </a:outerShdw>
                </a:effectLst>
                <a:ea typeface="+mn-ea"/>
              </a:rPr>
              <a:t>in exposed</a:t>
            </a:r>
            <a:r>
              <a:rPr lang="en-US" sz="2400" dirty="0">
                <a:ea typeface="+mn-ea"/>
              </a:rPr>
              <a:t>)</a:t>
            </a:r>
          </a:p>
          <a:p>
            <a:pPr lvl="1">
              <a:lnSpc>
                <a:spcPct val="130000"/>
              </a:lnSpc>
              <a:buFont typeface="Wingdings" panose="05000000000000000000" pitchFamily="2" charset="2"/>
              <a:buNone/>
              <a:defRPr/>
            </a:pPr>
            <a:r>
              <a:rPr lang="en-US" sz="2400" dirty="0">
                <a:ea typeface="+mn-ea"/>
              </a:rPr>
              <a:t>       unexposed group has higher incidence than exposed </a:t>
            </a:r>
            <a:r>
              <a:rPr lang="en-US" sz="2400" dirty="0" smtClean="0">
                <a:ea typeface="+mn-ea"/>
              </a:rPr>
              <a:t>group. This means the exposure could probably be protective</a:t>
            </a:r>
            <a:endParaRPr lang="en-US" sz="2400" dirty="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55683">
                                            <p:txEl>
                                              <p:pRg st="1" end="1"/>
                                            </p:txEl>
                                          </p:spTgt>
                                        </p:tgtEl>
                                        <p:attrNameLst>
                                          <p:attrName>style.visibility</p:attrName>
                                        </p:attrNameLst>
                                      </p:cBhvr>
                                      <p:to>
                                        <p:strVal val="visible"/>
                                      </p:to>
                                    </p:set>
                                    <p:animScale>
                                      <p:cBhvr>
                                        <p:cTn id="7" dur="1000" decel="50000" fill="hold">
                                          <p:stCondLst>
                                            <p:cond delay="0"/>
                                          </p:stCondLst>
                                        </p:cTn>
                                        <p:tgtEl>
                                          <p:spTgt spid="45568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55683">
                                            <p:txEl>
                                              <p:pRg st="1" end="1"/>
                                            </p:txEl>
                                          </p:spTgt>
                                        </p:tgtEl>
                                        <p:attrNameLst>
                                          <p:attrName>ppt_x</p:attrName>
                                          <p:attrName>ppt_y</p:attrName>
                                        </p:attrNameLst>
                                      </p:cBhvr>
                                    </p:animMotion>
                                    <p:animEffect transition="in" filter="fade">
                                      <p:cBhvr>
                                        <p:cTn id="9" dur="1000"/>
                                        <p:tgtEl>
                                          <p:spTgt spid="455683">
                                            <p:txEl>
                                              <p:pRg st="1" end="1"/>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55683">
                                            <p:txEl>
                                              <p:pRg st="2" end="2"/>
                                            </p:txEl>
                                          </p:spTgt>
                                        </p:tgtEl>
                                        <p:attrNameLst>
                                          <p:attrName>style.visibility</p:attrName>
                                        </p:attrNameLst>
                                      </p:cBhvr>
                                      <p:to>
                                        <p:strVal val="visible"/>
                                      </p:to>
                                    </p:set>
                                    <p:animScale>
                                      <p:cBhvr>
                                        <p:cTn id="14" dur="1000" decel="50000" fill="hold">
                                          <p:stCondLst>
                                            <p:cond delay="0"/>
                                          </p:stCondLst>
                                        </p:cTn>
                                        <p:tgtEl>
                                          <p:spTgt spid="45568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55683">
                                            <p:txEl>
                                              <p:pRg st="2" end="2"/>
                                            </p:txEl>
                                          </p:spTgt>
                                        </p:tgtEl>
                                        <p:attrNameLst>
                                          <p:attrName>ppt_x</p:attrName>
                                          <p:attrName>ppt_y</p:attrName>
                                        </p:attrNameLst>
                                      </p:cBhvr>
                                    </p:animMotion>
                                    <p:animEffect transition="in" filter="fade">
                                      <p:cBhvr>
                                        <p:cTn id="16" dur="1000"/>
                                        <p:tgtEl>
                                          <p:spTgt spid="455683">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55683">
                                            <p:txEl>
                                              <p:pRg st="4" end="4"/>
                                            </p:txEl>
                                          </p:spTgt>
                                        </p:tgtEl>
                                        <p:attrNameLst>
                                          <p:attrName>style.visibility</p:attrName>
                                        </p:attrNameLst>
                                      </p:cBhvr>
                                      <p:to>
                                        <p:strVal val="visible"/>
                                      </p:to>
                                    </p:set>
                                    <p:animScale>
                                      <p:cBhvr>
                                        <p:cTn id="21" dur="1000" decel="50000" fill="hold">
                                          <p:stCondLst>
                                            <p:cond delay="0"/>
                                          </p:stCondLst>
                                        </p:cTn>
                                        <p:tgtEl>
                                          <p:spTgt spid="45568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55683">
                                            <p:txEl>
                                              <p:pRg st="4" end="4"/>
                                            </p:txEl>
                                          </p:spTgt>
                                        </p:tgtEl>
                                        <p:attrNameLst>
                                          <p:attrName>ppt_x</p:attrName>
                                          <p:attrName>ppt_y</p:attrName>
                                        </p:attrNameLst>
                                      </p:cBhvr>
                                    </p:animMotion>
                                    <p:animEffect transition="in" filter="fade">
                                      <p:cBhvr>
                                        <p:cTn id="23" dur="1000"/>
                                        <p:tgtEl>
                                          <p:spTgt spid="455683">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55683">
                                            <p:txEl>
                                              <p:pRg st="5" end="5"/>
                                            </p:txEl>
                                          </p:spTgt>
                                        </p:tgtEl>
                                        <p:attrNameLst>
                                          <p:attrName>style.visibility</p:attrName>
                                        </p:attrNameLst>
                                      </p:cBhvr>
                                      <p:to>
                                        <p:strVal val="visible"/>
                                      </p:to>
                                    </p:set>
                                    <p:animScale>
                                      <p:cBhvr>
                                        <p:cTn id="28" dur="1000" decel="50000" fill="hold">
                                          <p:stCondLst>
                                            <p:cond delay="0"/>
                                          </p:stCondLst>
                                        </p:cTn>
                                        <p:tgtEl>
                                          <p:spTgt spid="45568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55683">
                                            <p:txEl>
                                              <p:pRg st="5" end="5"/>
                                            </p:txEl>
                                          </p:spTgt>
                                        </p:tgtEl>
                                        <p:attrNameLst>
                                          <p:attrName>ppt_x</p:attrName>
                                          <p:attrName>ppt_y</p:attrName>
                                        </p:attrNameLst>
                                      </p:cBhvr>
                                    </p:animMotion>
                                    <p:animEffect transition="in" filter="fade">
                                      <p:cBhvr>
                                        <p:cTn id="30" dur="1000"/>
                                        <p:tgtEl>
                                          <p:spTgt spid="455683">
                                            <p:txEl>
                                              <p:pRg st="5" end="5"/>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55683">
                                            <p:txEl>
                                              <p:pRg st="7" end="7"/>
                                            </p:txEl>
                                          </p:spTgt>
                                        </p:tgtEl>
                                        <p:attrNameLst>
                                          <p:attrName>style.visibility</p:attrName>
                                        </p:attrNameLst>
                                      </p:cBhvr>
                                      <p:to>
                                        <p:strVal val="visible"/>
                                      </p:to>
                                    </p:set>
                                    <p:animScale>
                                      <p:cBhvr>
                                        <p:cTn id="35" dur="1000" decel="50000" fill="hold">
                                          <p:stCondLst>
                                            <p:cond delay="0"/>
                                          </p:stCondLst>
                                        </p:cTn>
                                        <p:tgtEl>
                                          <p:spTgt spid="45568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455683">
                                            <p:txEl>
                                              <p:pRg st="7" end="7"/>
                                            </p:txEl>
                                          </p:spTgt>
                                        </p:tgtEl>
                                        <p:attrNameLst>
                                          <p:attrName>ppt_x</p:attrName>
                                          <p:attrName>ppt_y</p:attrName>
                                        </p:attrNameLst>
                                      </p:cBhvr>
                                    </p:animMotion>
                                    <p:animEffect transition="in" filter="fade">
                                      <p:cBhvr>
                                        <p:cTn id="37" dur="1000"/>
                                        <p:tgtEl>
                                          <p:spTgt spid="455683">
                                            <p:txEl>
                                              <p:pRg st="7" end="7"/>
                                            </p:txEl>
                                          </p:spTgt>
                                        </p:tgtEl>
                                      </p:cBhvr>
                                    </p:animEffect>
                                  </p:childTnLst>
                                </p:cTn>
                              </p:par>
                              <p:par>
                                <p:cTn id="38" presetID="52" presetClass="entr" presetSubtype="0" fill="hold" grpId="0" nodeType="withEffect">
                                  <p:stCondLst>
                                    <p:cond delay="0"/>
                                  </p:stCondLst>
                                  <p:childTnLst>
                                    <p:set>
                                      <p:cBhvr>
                                        <p:cTn id="39" dur="1" fill="hold">
                                          <p:stCondLst>
                                            <p:cond delay="0"/>
                                          </p:stCondLst>
                                        </p:cTn>
                                        <p:tgtEl>
                                          <p:spTgt spid="455683">
                                            <p:txEl>
                                              <p:pRg st="8" end="8"/>
                                            </p:txEl>
                                          </p:spTgt>
                                        </p:tgtEl>
                                        <p:attrNameLst>
                                          <p:attrName>style.visibility</p:attrName>
                                        </p:attrNameLst>
                                      </p:cBhvr>
                                      <p:to>
                                        <p:strVal val="visible"/>
                                      </p:to>
                                    </p:set>
                                    <p:animScale>
                                      <p:cBhvr>
                                        <p:cTn id="40" dur="1000" decel="50000" fill="hold">
                                          <p:stCondLst>
                                            <p:cond delay="0"/>
                                          </p:stCondLst>
                                        </p:cTn>
                                        <p:tgtEl>
                                          <p:spTgt spid="45568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455683">
                                            <p:txEl>
                                              <p:pRg st="8" end="8"/>
                                            </p:txEl>
                                          </p:spTgt>
                                        </p:tgtEl>
                                        <p:attrNameLst>
                                          <p:attrName>ppt_x</p:attrName>
                                          <p:attrName>ppt_y</p:attrName>
                                        </p:attrNameLst>
                                      </p:cBhvr>
                                    </p:animMotion>
                                    <p:animEffect transition="in" filter="fade">
                                      <p:cBhvr>
                                        <p:cTn id="42" dur="1000"/>
                                        <p:tgtEl>
                                          <p:spTgt spid="4556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568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Rectangle 2"/>
          <p:cNvSpPr>
            <a:spLocks noGrp="1" noChangeArrowheads="1"/>
          </p:cNvSpPr>
          <p:nvPr>
            <p:ph type="title"/>
          </p:nvPr>
        </p:nvSpPr>
        <p:spPr>
          <a:xfrm>
            <a:off x="228600" y="152400"/>
            <a:ext cx="7772400" cy="830263"/>
          </a:xfrm>
        </p:spPr>
        <p:txBody>
          <a:bodyPr>
            <a:normAutofit/>
          </a:bodyPr>
          <a:lstStyle/>
          <a:p>
            <a:pPr>
              <a:defRPr/>
            </a:pPr>
            <a:r>
              <a:rPr lang="en-US" sz="3200" b="1" dirty="0" smtClean="0">
                <a:solidFill>
                  <a:srgbClr val="C00000"/>
                </a:solidFill>
                <a:effectLst>
                  <a:outerShdw blurRad="38100" dist="38100" dir="2700000" algn="tl">
                    <a:srgbClr val="C0C0C0"/>
                  </a:outerShdw>
                </a:effectLst>
              </a:rPr>
              <a:t>Example: Risk Ratio Calculation</a:t>
            </a:r>
            <a:endParaRPr lang="en-US" sz="3200" b="1" dirty="0">
              <a:solidFill>
                <a:srgbClr val="C00000"/>
              </a:solidFill>
              <a:effectLst>
                <a:outerShdw blurRad="38100" dist="38100" dir="2700000" algn="tl">
                  <a:srgbClr val="C0C0C0"/>
                </a:outerShdw>
              </a:effectLst>
            </a:endParaRPr>
          </a:p>
        </p:txBody>
      </p:sp>
      <p:sp>
        <p:nvSpPr>
          <p:cNvPr id="456707" name="Text Box 3"/>
          <p:cNvSpPr txBox="1">
            <a:spLocks noChangeArrowheads="1"/>
          </p:cNvSpPr>
          <p:nvPr/>
        </p:nvSpPr>
        <p:spPr bwMode="auto">
          <a:xfrm>
            <a:off x="228600" y="4953000"/>
            <a:ext cx="8915400" cy="1717675"/>
          </a:xfrm>
          <a:prstGeom prst="rect">
            <a:avLst/>
          </a:prstGeom>
          <a:noFill/>
          <a:ln w="9525">
            <a:noFill/>
            <a:miter lim="800000"/>
            <a:headEnd/>
            <a:tailEnd/>
          </a:ln>
          <a:effec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10000"/>
              </a:lnSpc>
              <a:defRPr/>
            </a:pPr>
            <a:r>
              <a:rPr lang="en-US" sz="3200" dirty="0">
                <a:effectLst>
                  <a:outerShdw blurRad="38100" dist="38100" dir="2700000" algn="tl">
                    <a:srgbClr val="C0C0C0"/>
                  </a:outerShdw>
                </a:effectLst>
                <a:latin typeface="Times New Roman" panose="02020603050405020304" pitchFamily="18" charset="0"/>
                <a:ea typeface="+mn-ea"/>
              </a:rPr>
              <a:t>Incidence in smokers 	      = 84/3000  =</a:t>
            </a:r>
            <a:r>
              <a:rPr lang="en-US" sz="3200" dirty="0" smtClean="0">
                <a:effectLst>
                  <a:outerShdw blurRad="38100" dist="38100" dir="2700000" algn="tl">
                    <a:srgbClr val="C0C0C0"/>
                  </a:outerShdw>
                </a:effectLst>
                <a:latin typeface="Times New Roman" panose="02020603050405020304" pitchFamily="18" charset="0"/>
                <a:ea typeface="+mn-ea"/>
              </a:rPr>
              <a:t> 0.028</a:t>
            </a:r>
          </a:p>
          <a:p>
            <a:pPr>
              <a:lnSpc>
                <a:spcPct val="110000"/>
              </a:lnSpc>
              <a:defRPr/>
            </a:pPr>
            <a:r>
              <a:rPr lang="en-US" sz="3200" dirty="0">
                <a:effectLst>
                  <a:outerShdw blurRad="38100" dist="38100" dir="2700000" algn="tl">
                    <a:srgbClr val="C0C0C0"/>
                  </a:outerShdw>
                </a:effectLst>
                <a:latin typeface="Times New Roman" panose="02020603050405020304" pitchFamily="18" charset="0"/>
                <a:ea typeface="+mn-ea"/>
              </a:rPr>
              <a:t>Incidence in non-smokers = 87/5000  =</a:t>
            </a:r>
            <a:r>
              <a:rPr lang="en-US" sz="3200" dirty="0" smtClean="0">
                <a:effectLst>
                  <a:outerShdw blurRad="38100" dist="38100" dir="2700000" algn="tl">
                    <a:srgbClr val="C0C0C0"/>
                  </a:outerShdw>
                </a:effectLst>
                <a:latin typeface="Times New Roman" panose="02020603050405020304" pitchFamily="18" charset="0"/>
                <a:ea typeface="+mn-ea"/>
              </a:rPr>
              <a:t> 0.0174</a:t>
            </a:r>
          </a:p>
          <a:p>
            <a:pPr>
              <a:lnSpc>
                <a:spcPct val="110000"/>
              </a:lnSpc>
              <a:defRPr/>
            </a:pPr>
            <a:r>
              <a:rPr lang="en-US" sz="3200" b="1" dirty="0" smtClean="0">
                <a:solidFill>
                  <a:srgbClr val="FF6600"/>
                </a:solidFill>
                <a:effectLst>
                  <a:outerShdw blurRad="38100" dist="38100" dir="2700000" algn="tl">
                    <a:srgbClr val="C0C0C0"/>
                  </a:outerShdw>
                </a:effectLst>
                <a:latin typeface="Times New Roman" panose="02020603050405020304" pitchFamily="18" charset="0"/>
                <a:ea typeface="+mn-ea"/>
              </a:rPr>
              <a:t>Risk ratio 	</a:t>
            </a:r>
            <a:r>
              <a:rPr lang="en-US" sz="3200" b="1" dirty="0">
                <a:solidFill>
                  <a:srgbClr val="FF6600"/>
                </a:solidFill>
                <a:effectLst>
                  <a:outerShdw blurRad="38100" dist="38100" dir="2700000" algn="tl">
                    <a:srgbClr val="C0C0C0"/>
                  </a:outerShdw>
                </a:effectLst>
                <a:latin typeface="Times New Roman" panose="02020603050405020304" pitchFamily="18" charset="0"/>
                <a:ea typeface="+mn-ea"/>
              </a:rPr>
              <a:t>	      =</a:t>
            </a:r>
            <a:r>
              <a:rPr lang="en-US" sz="3200" b="1" dirty="0" smtClean="0">
                <a:solidFill>
                  <a:srgbClr val="FF6600"/>
                </a:solidFill>
                <a:effectLst>
                  <a:outerShdw blurRad="38100" dist="38100" dir="2700000" algn="tl">
                    <a:srgbClr val="C0C0C0"/>
                  </a:outerShdw>
                </a:effectLst>
                <a:latin typeface="Times New Roman" panose="02020603050405020304" pitchFamily="18" charset="0"/>
                <a:ea typeface="+mn-ea"/>
              </a:rPr>
              <a:t> 0.028/0.0174 </a:t>
            </a:r>
            <a:r>
              <a:rPr lang="en-US" sz="3200" b="1" dirty="0">
                <a:solidFill>
                  <a:srgbClr val="FF6600"/>
                </a:solidFill>
                <a:effectLst>
                  <a:outerShdw blurRad="38100" dist="38100" dir="2700000" algn="tl">
                    <a:srgbClr val="C0C0C0"/>
                  </a:outerShdw>
                </a:effectLst>
                <a:latin typeface="Times New Roman" panose="02020603050405020304" pitchFamily="18" charset="0"/>
                <a:ea typeface="+mn-ea"/>
              </a:rPr>
              <a:t>= 1.61</a:t>
            </a:r>
            <a:endParaRPr lang="en-US" b="1" dirty="0">
              <a:solidFill>
                <a:srgbClr val="FF6600"/>
              </a:solidFill>
              <a:effectLst>
                <a:outerShdw blurRad="38100" dist="38100" dir="2700000" algn="tl">
                  <a:srgbClr val="C0C0C0"/>
                </a:outerShdw>
              </a:effectLst>
              <a:latin typeface="Times New Roman" panose="02020603050405020304" pitchFamily="18" charset="0"/>
              <a:ea typeface="+mn-ea"/>
            </a:endParaRPr>
          </a:p>
        </p:txBody>
      </p:sp>
      <p:graphicFrame>
        <p:nvGraphicFramePr>
          <p:cNvPr id="5" name="Table 4"/>
          <p:cNvGraphicFramePr>
            <a:graphicFrameLocks noGrp="1"/>
          </p:cNvGraphicFramePr>
          <p:nvPr/>
        </p:nvGraphicFramePr>
        <p:xfrm>
          <a:off x="457200" y="2209800"/>
          <a:ext cx="8001000" cy="2667000"/>
        </p:xfrm>
        <a:graphic>
          <a:graphicData uri="http://schemas.openxmlformats.org/drawingml/2006/table">
            <a:tbl>
              <a:tblPr firstRow="1" bandRow="1">
                <a:tableStyleId>{5C22544A-7EE6-4342-B048-85BDC9FD1C3A}</a:tableStyleId>
              </a:tblPr>
              <a:tblGrid>
                <a:gridCol w="2000250"/>
                <a:gridCol w="2000250"/>
                <a:gridCol w="2000250"/>
                <a:gridCol w="2000250"/>
              </a:tblGrid>
              <a:tr h="982910">
                <a:tc>
                  <a:txBody>
                    <a:bodyPr/>
                    <a:lstStyle/>
                    <a:p>
                      <a:endParaRPr lang="en-GB" dirty="0"/>
                    </a:p>
                  </a:txBody>
                  <a:tcPr/>
                </a:tc>
                <a:tc>
                  <a:txBody>
                    <a:bodyPr/>
                    <a:lstStyle/>
                    <a:p>
                      <a:r>
                        <a:rPr lang="en-GB" sz="2400" dirty="0" smtClean="0"/>
                        <a:t>Develop </a:t>
                      </a:r>
                    </a:p>
                    <a:p>
                      <a:r>
                        <a:rPr lang="en-GB" sz="2400" dirty="0" smtClean="0"/>
                        <a:t>CHD</a:t>
                      </a:r>
                      <a:endParaRPr lang="en-GB" sz="2400" dirty="0"/>
                    </a:p>
                  </a:txBody>
                  <a:tcPr/>
                </a:tc>
                <a:tc>
                  <a:txBody>
                    <a:bodyPr/>
                    <a:lstStyle/>
                    <a:p>
                      <a:r>
                        <a:rPr lang="en-GB" sz="2400" dirty="0" smtClean="0"/>
                        <a:t>Not Develop</a:t>
                      </a:r>
                      <a:r>
                        <a:rPr lang="en-GB" sz="2400" baseline="0" dirty="0" smtClean="0"/>
                        <a:t> </a:t>
                      </a:r>
                    </a:p>
                    <a:p>
                      <a:r>
                        <a:rPr lang="en-GB" sz="2400" baseline="0" dirty="0" smtClean="0"/>
                        <a:t>CHD</a:t>
                      </a:r>
                      <a:endParaRPr lang="en-GB" sz="2400" dirty="0"/>
                    </a:p>
                  </a:txBody>
                  <a:tcPr/>
                </a:tc>
                <a:tc>
                  <a:txBody>
                    <a:bodyPr/>
                    <a:lstStyle/>
                    <a:p>
                      <a:r>
                        <a:rPr lang="en-GB" sz="2400" dirty="0" smtClean="0"/>
                        <a:t>Total </a:t>
                      </a:r>
                      <a:endParaRPr lang="en-GB" sz="2400" dirty="0"/>
                    </a:p>
                  </a:txBody>
                  <a:tcPr anchor="b"/>
                </a:tc>
              </a:tr>
              <a:tr h="842045">
                <a:tc>
                  <a:txBody>
                    <a:bodyPr/>
                    <a:lstStyle/>
                    <a:p>
                      <a:r>
                        <a:rPr lang="en-GB" sz="2400" b="1" dirty="0" smtClean="0">
                          <a:solidFill>
                            <a:schemeClr val="tx1"/>
                          </a:solidFill>
                        </a:rPr>
                        <a:t>Smokers</a:t>
                      </a:r>
                      <a:endParaRPr lang="en-GB" sz="2400" b="1" dirty="0">
                        <a:solidFill>
                          <a:schemeClr val="tx1"/>
                        </a:solidFill>
                      </a:endParaRPr>
                    </a:p>
                  </a:txBody>
                  <a:tcPr/>
                </a:tc>
                <a:tc>
                  <a:txBody>
                    <a:bodyPr/>
                    <a:lstStyle/>
                    <a:p>
                      <a:pPr algn="l"/>
                      <a:r>
                        <a:rPr lang="en-GB" sz="2400" b="0" dirty="0" smtClean="0">
                          <a:solidFill>
                            <a:schemeClr val="tx1"/>
                          </a:solidFill>
                        </a:rPr>
                        <a:t>84</a:t>
                      </a:r>
                      <a:endParaRPr lang="en-GB" sz="2400" b="0" dirty="0">
                        <a:solidFill>
                          <a:schemeClr val="tx1"/>
                        </a:solidFill>
                      </a:endParaRPr>
                    </a:p>
                  </a:txBody>
                  <a:tcPr/>
                </a:tc>
                <a:tc>
                  <a:txBody>
                    <a:bodyPr/>
                    <a:lstStyle/>
                    <a:p>
                      <a:pPr algn="l"/>
                      <a:r>
                        <a:rPr lang="en-GB" sz="2400" b="0" dirty="0" smtClean="0">
                          <a:solidFill>
                            <a:schemeClr val="tx1"/>
                          </a:solidFill>
                        </a:rPr>
                        <a:t>2916</a:t>
                      </a:r>
                      <a:endParaRPr lang="en-GB" sz="2400" b="0" dirty="0">
                        <a:solidFill>
                          <a:schemeClr val="tx1"/>
                        </a:solidFill>
                      </a:endParaRPr>
                    </a:p>
                  </a:txBody>
                  <a:tcPr/>
                </a:tc>
                <a:tc>
                  <a:txBody>
                    <a:bodyPr/>
                    <a:lstStyle/>
                    <a:p>
                      <a:pPr algn="l"/>
                      <a:r>
                        <a:rPr lang="en-GB" sz="2400" b="0" dirty="0" smtClean="0">
                          <a:solidFill>
                            <a:schemeClr val="tx1"/>
                          </a:solidFill>
                        </a:rPr>
                        <a:t>3000</a:t>
                      </a:r>
                      <a:endParaRPr lang="en-GB" sz="2400" b="0" dirty="0">
                        <a:solidFill>
                          <a:schemeClr val="tx1"/>
                        </a:solidFill>
                      </a:endParaRPr>
                    </a:p>
                  </a:txBody>
                  <a:tcPr/>
                </a:tc>
              </a:tr>
              <a:tr h="842045">
                <a:tc>
                  <a:txBody>
                    <a:bodyPr/>
                    <a:lstStyle/>
                    <a:p>
                      <a:r>
                        <a:rPr lang="en-GB" sz="2400" b="1" dirty="0" smtClean="0">
                          <a:solidFill>
                            <a:schemeClr val="tx1"/>
                          </a:solidFill>
                        </a:rPr>
                        <a:t>Non-smokers</a:t>
                      </a:r>
                      <a:endParaRPr lang="en-GB" sz="2400" b="1" dirty="0">
                        <a:solidFill>
                          <a:schemeClr val="tx1"/>
                        </a:solidFill>
                      </a:endParaRPr>
                    </a:p>
                  </a:txBody>
                  <a:tcPr/>
                </a:tc>
                <a:tc>
                  <a:txBody>
                    <a:bodyPr/>
                    <a:lstStyle/>
                    <a:p>
                      <a:pPr algn="l"/>
                      <a:r>
                        <a:rPr lang="en-GB" sz="2400" b="0" dirty="0" smtClean="0">
                          <a:solidFill>
                            <a:schemeClr val="tx1"/>
                          </a:solidFill>
                        </a:rPr>
                        <a:t>87</a:t>
                      </a:r>
                      <a:endParaRPr lang="en-GB" sz="2400" b="0" dirty="0">
                        <a:solidFill>
                          <a:schemeClr val="tx1"/>
                        </a:solidFill>
                      </a:endParaRPr>
                    </a:p>
                  </a:txBody>
                  <a:tcPr/>
                </a:tc>
                <a:tc>
                  <a:txBody>
                    <a:bodyPr/>
                    <a:lstStyle/>
                    <a:p>
                      <a:pPr algn="l"/>
                      <a:r>
                        <a:rPr lang="en-GB" sz="2400" b="0" dirty="0" smtClean="0">
                          <a:solidFill>
                            <a:schemeClr val="tx1"/>
                          </a:solidFill>
                        </a:rPr>
                        <a:t>4913</a:t>
                      </a:r>
                      <a:endParaRPr lang="en-GB" sz="2400" b="0" dirty="0">
                        <a:solidFill>
                          <a:schemeClr val="tx1"/>
                        </a:solidFill>
                      </a:endParaRPr>
                    </a:p>
                  </a:txBody>
                  <a:tcPr/>
                </a:tc>
                <a:tc>
                  <a:txBody>
                    <a:bodyPr/>
                    <a:lstStyle/>
                    <a:p>
                      <a:pPr algn="l"/>
                      <a:r>
                        <a:rPr lang="en-GB" sz="2400" b="0" dirty="0" smtClean="0">
                          <a:solidFill>
                            <a:schemeClr val="tx1"/>
                          </a:solidFill>
                        </a:rPr>
                        <a:t>5000</a:t>
                      </a:r>
                      <a:endParaRPr lang="en-GB" sz="2400" b="0" dirty="0">
                        <a:solidFill>
                          <a:schemeClr val="tx1"/>
                        </a:solidFill>
                      </a:endParaRPr>
                    </a:p>
                  </a:txBody>
                  <a:tcPr/>
                </a:tc>
              </a:tr>
            </a:tbl>
          </a:graphicData>
        </a:graphic>
      </p:graphicFrame>
      <p:sp>
        <p:nvSpPr>
          <p:cNvPr id="6" name="TextBox 5"/>
          <p:cNvSpPr txBox="1"/>
          <p:nvPr/>
        </p:nvSpPr>
        <p:spPr>
          <a:xfrm>
            <a:off x="457200" y="1447800"/>
            <a:ext cx="7391400" cy="461665"/>
          </a:xfrm>
          <a:prstGeom prst="rect">
            <a:avLst/>
          </a:prstGeom>
          <a:noFill/>
        </p:spPr>
        <p:txBody>
          <a:bodyPr wrap="square" rtlCol="0">
            <a:spAutoFit/>
          </a:bodyPr>
          <a:lstStyle/>
          <a:p>
            <a:r>
              <a:rPr lang="en-GB" sz="2400" b="1" dirty="0" smtClean="0"/>
              <a:t>Cohort study following up individuals for 1 year</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67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670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667000"/>
            <a:ext cx="8001000" cy="1216025"/>
          </a:xfrm>
        </p:spPr>
        <p:txBody>
          <a:bodyPr>
            <a:noAutofit/>
          </a:bodyPr>
          <a:lstStyle/>
          <a:p>
            <a:r>
              <a:rPr lang="en-US" sz="6000" b="1" dirty="0" smtClean="0">
                <a:solidFill>
                  <a:srgbClr val="ED7817"/>
                </a:solidFill>
                <a:effectLst>
                  <a:outerShdw blurRad="38100" dist="38100" dir="2700000" algn="tl">
                    <a:srgbClr val="C0C0C0"/>
                  </a:outerShdw>
                </a:effectLst>
              </a:rPr>
              <a:t>Risk Difference and Attributable Risk Fraction</a:t>
            </a:r>
            <a:endParaRPr lang="en-GB" sz="6000" dirty="0">
              <a:solidFill>
                <a:srgbClr val="ED7817"/>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304800" y="264840"/>
            <a:ext cx="8839200" cy="954360"/>
          </a:xfrm>
        </p:spPr>
        <p:txBody>
          <a:bodyPr>
            <a:normAutofit/>
          </a:bodyPr>
          <a:lstStyle/>
          <a:p>
            <a:pPr algn="l" eaLnBrk="1" hangingPunct="1"/>
            <a:r>
              <a:rPr lang="en-US" sz="3600" b="1" dirty="0" smtClean="0">
                <a:solidFill>
                  <a:srgbClr val="FF0000"/>
                </a:solidFill>
              </a:rPr>
              <a:t>Risk Difference</a:t>
            </a:r>
            <a:endParaRPr lang="en-US" sz="3600" b="1" dirty="0">
              <a:solidFill>
                <a:srgbClr val="FF0000"/>
              </a:solidFill>
            </a:endParaRPr>
          </a:p>
        </p:txBody>
      </p:sp>
      <p:sp>
        <p:nvSpPr>
          <p:cNvPr id="36867" name="Rectangle 3"/>
          <p:cNvSpPr>
            <a:spLocks noGrp="1" noChangeArrowheads="1"/>
          </p:cNvSpPr>
          <p:nvPr>
            <p:ph idx="1"/>
          </p:nvPr>
        </p:nvSpPr>
        <p:spPr>
          <a:xfrm>
            <a:off x="457200" y="1219200"/>
            <a:ext cx="8686800" cy="5334000"/>
          </a:xfrm>
        </p:spPr>
        <p:txBody>
          <a:bodyPr>
            <a:normAutofit/>
          </a:bodyPr>
          <a:lstStyle/>
          <a:p>
            <a:pPr eaLnBrk="1" hangingPunct="1"/>
            <a:r>
              <a:rPr lang="en-US" sz="2800" dirty="0" smtClean="0"/>
              <a:t>The difference between the Risk of the disease in the exposed to unexposed </a:t>
            </a:r>
          </a:p>
          <a:p>
            <a:pPr eaLnBrk="1" hangingPunct="1"/>
            <a:r>
              <a:rPr lang="en-US" sz="4400" dirty="0" smtClean="0"/>
              <a:t>RD= R </a:t>
            </a:r>
            <a:r>
              <a:rPr lang="en-US" sz="4400" baseline="-25000" dirty="0" err="1"/>
              <a:t>e</a:t>
            </a:r>
            <a:r>
              <a:rPr lang="en-US" sz="4400" dirty="0"/>
              <a:t> </a:t>
            </a:r>
            <a:r>
              <a:rPr lang="en-US" sz="4400" dirty="0" smtClean="0"/>
              <a:t>– </a:t>
            </a:r>
            <a:r>
              <a:rPr lang="en-US" sz="4400" dirty="0" err="1" smtClean="0"/>
              <a:t>R</a:t>
            </a:r>
            <a:r>
              <a:rPr lang="en-US" sz="4400" baseline="-25000" dirty="0" err="1" smtClean="0"/>
              <a:t>u</a:t>
            </a:r>
            <a:endParaRPr lang="en-US" sz="2800" baseline="-25000" dirty="0"/>
          </a:p>
          <a:p>
            <a:pPr eaLnBrk="1" hangingPunct="1">
              <a:buFont typeface="Arial" charset="0"/>
              <a:buNone/>
            </a:pPr>
            <a:endParaRPr lang="en-US" sz="2800" baseline="-25000" dirty="0" smtClean="0"/>
          </a:p>
          <a:p>
            <a:pPr>
              <a:buNone/>
            </a:pPr>
            <a:r>
              <a:rPr lang="en-US" sz="3600" b="1" dirty="0" smtClean="0">
                <a:solidFill>
                  <a:srgbClr val="FF0000"/>
                </a:solidFill>
                <a:latin typeface="+mj-lt"/>
              </a:rPr>
              <a:t>Attributable Risk Fraction (Excess Fraction)</a:t>
            </a:r>
            <a:endParaRPr lang="en-US" sz="3600" b="1" baseline="-25000" dirty="0" smtClean="0">
              <a:latin typeface="+mj-lt"/>
            </a:endParaRPr>
          </a:p>
          <a:p>
            <a:pPr eaLnBrk="1" hangingPunct="1"/>
            <a:r>
              <a:rPr lang="en-US" sz="2800" dirty="0" smtClean="0">
                <a:solidFill>
                  <a:srgbClr val="000000"/>
                </a:solidFill>
              </a:rPr>
              <a:t>The excess proportion of cases that is attributed to exposure</a:t>
            </a:r>
          </a:p>
          <a:p>
            <a:pPr eaLnBrk="1" hangingPunct="1"/>
            <a:r>
              <a:rPr lang="en-US" sz="4400" dirty="0" smtClean="0"/>
              <a:t>ARF= (R </a:t>
            </a:r>
            <a:r>
              <a:rPr lang="en-US" sz="4400" baseline="-25000" dirty="0" err="1"/>
              <a:t>e</a:t>
            </a:r>
            <a:r>
              <a:rPr lang="en-US" sz="4400" dirty="0"/>
              <a:t> </a:t>
            </a:r>
            <a:r>
              <a:rPr lang="en-US" sz="4400" dirty="0" smtClean="0"/>
              <a:t>– </a:t>
            </a:r>
            <a:r>
              <a:rPr lang="en-US" sz="4400" dirty="0" err="1" smtClean="0"/>
              <a:t>R</a:t>
            </a:r>
            <a:r>
              <a:rPr lang="en-US" sz="4400" baseline="-25000" dirty="0" err="1" smtClean="0"/>
              <a:t>u</a:t>
            </a:r>
            <a:r>
              <a:rPr lang="en-US" sz="4400" baseline="-25000" dirty="0" smtClean="0"/>
              <a:t> </a:t>
            </a:r>
            <a:r>
              <a:rPr lang="en-US" sz="4400" dirty="0" smtClean="0"/>
              <a:t>) / R</a:t>
            </a:r>
            <a:r>
              <a:rPr lang="en-US" sz="4400" baseline="-25000" dirty="0" smtClean="0"/>
              <a:t>e</a:t>
            </a:r>
            <a:r>
              <a:rPr lang="en-US" sz="4400" dirty="0" smtClean="0"/>
              <a:t> </a:t>
            </a:r>
            <a:endParaRPr lang="en-US" sz="4400" dirty="0"/>
          </a:p>
          <a:p>
            <a:pPr eaLnBrk="1" hangingPunct="1"/>
            <a:endParaRPr lang="en-US" sz="4400" dirty="0"/>
          </a:p>
          <a:p>
            <a:pPr eaLnBrk="1" hangingPunct="1"/>
            <a:endParaRPr lang="en-US" sz="4400" dirty="0"/>
          </a:p>
        </p:txBody>
      </p:sp>
      <p:sp>
        <p:nvSpPr>
          <p:cNvPr id="36868" name="TextBox 3"/>
          <p:cNvSpPr txBox="1">
            <a:spLocks noChangeArrowheads="1"/>
          </p:cNvSpPr>
          <p:nvPr/>
        </p:nvSpPr>
        <p:spPr bwMode="auto">
          <a:xfrm>
            <a:off x="304800" y="6324600"/>
            <a:ext cx="4984057" cy="461665"/>
          </a:xfrm>
          <a:prstGeom prst="rect">
            <a:avLst/>
          </a:prstGeom>
          <a:noFill/>
          <a:ln w="9525">
            <a:noFill/>
            <a:miter lim="800000"/>
            <a:headEnd/>
            <a:tailEnd/>
          </a:ln>
        </p:spPr>
        <p:txBody>
          <a:bodyPr wrap="none">
            <a:spAutoFit/>
          </a:bodyPr>
          <a:lstStyle/>
          <a:p>
            <a:pPr eaLnBrk="1" hangingPunct="1"/>
            <a:r>
              <a:rPr lang="en-US" sz="2400" dirty="0"/>
              <a:t>R</a:t>
            </a:r>
            <a:r>
              <a:rPr lang="en-US" sz="2400" dirty="0" smtClean="0"/>
              <a:t>=Risk. </a:t>
            </a:r>
            <a:r>
              <a:rPr lang="en-US" sz="2400" dirty="0" err="1"/>
              <a:t>e</a:t>
            </a:r>
            <a:r>
              <a:rPr lang="en-US" sz="2400" dirty="0"/>
              <a:t>= exposed, </a:t>
            </a:r>
            <a:r>
              <a:rPr lang="en-US" sz="2400" dirty="0" err="1"/>
              <a:t>u</a:t>
            </a:r>
            <a:r>
              <a:rPr lang="en-US" sz="2400" dirty="0"/>
              <a:t>=unexposed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00"/>
                </a:solidFill>
                <a:effectLst>
                  <a:outerShdw blurRad="38100" dist="38100" dir="2700000" algn="tl">
                    <a:srgbClr val="C0C0C0"/>
                  </a:outerShdw>
                </a:effectLst>
              </a:rPr>
              <a:t>Attributable Risk Fraction</a:t>
            </a:r>
            <a:endParaRPr lang="en-GB" dirty="0"/>
          </a:p>
        </p:txBody>
      </p:sp>
      <p:sp>
        <p:nvSpPr>
          <p:cNvPr id="3" name="Content Placeholder 2"/>
          <p:cNvSpPr>
            <a:spLocks noGrp="1"/>
          </p:cNvSpPr>
          <p:nvPr>
            <p:ph idx="1"/>
          </p:nvPr>
        </p:nvSpPr>
        <p:spPr>
          <a:xfrm>
            <a:off x="457200" y="4267200"/>
            <a:ext cx="8229600" cy="2362200"/>
          </a:xfrm>
        </p:spPr>
        <p:txBody>
          <a:bodyPr>
            <a:normAutofit fontScale="77500" lnSpcReduction="20000"/>
          </a:bodyPr>
          <a:lstStyle/>
          <a:p>
            <a:r>
              <a:rPr lang="en-GB" dirty="0" smtClean="0"/>
              <a:t>What is the excess proportion of CHD cases that is attributed to smoking?</a:t>
            </a:r>
          </a:p>
          <a:p>
            <a:r>
              <a:rPr lang="en-GB" sz="2800" dirty="0" smtClean="0">
                <a:solidFill>
                  <a:srgbClr val="FF6600"/>
                </a:solidFill>
              </a:rPr>
              <a:t>ARF= </a:t>
            </a:r>
            <a:r>
              <a:rPr lang="en-GB" sz="2800" u="sng" dirty="0" smtClean="0">
                <a:solidFill>
                  <a:srgbClr val="FF6600"/>
                </a:solidFill>
              </a:rPr>
              <a:t>(84/3000) </a:t>
            </a:r>
            <a:r>
              <a:rPr lang="en-US" sz="2800" u="sng" dirty="0" smtClean="0">
                <a:solidFill>
                  <a:srgbClr val="FF6600"/>
                </a:solidFill>
              </a:rPr>
              <a:t>–</a:t>
            </a:r>
            <a:r>
              <a:rPr lang="en-GB" sz="2800" u="sng" dirty="0" smtClean="0">
                <a:solidFill>
                  <a:srgbClr val="FF6600"/>
                </a:solidFill>
              </a:rPr>
              <a:t> (87/5000) </a:t>
            </a:r>
            <a:r>
              <a:rPr lang="en-GB" sz="2800" dirty="0" smtClean="0">
                <a:solidFill>
                  <a:srgbClr val="FF6600"/>
                </a:solidFill>
              </a:rPr>
              <a:t>≈ 0.38 = 38% </a:t>
            </a:r>
          </a:p>
          <a:p>
            <a:pPr>
              <a:buNone/>
            </a:pPr>
            <a:r>
              <a:rPr lang="en-GB" sz="2800" dirty="0" smtClean="0">
                <a:solidFill>
                  <a:srgbClr val="FF6600"/>
                </a:solidFill>
              </a:rPr>
              <a:t>                        (84/5000)</a:t>
            </a:r>
          </a:p>
          <a:p>
            <a:pPr>
              <a:buNone/>
            </a:pPr>
            <a:endParaRPr lang="en-GB" sz="2800" dirty="0" smtClean="0">
              <a:solidFill>
                <a:srgbClr val="FF6600"/>
              </a:solidFill>
            </a:endParaRPr>
          </a:p>
          <a:p>
            <a:pPr>
              <a:buNone/>
            </a:pPr>
            <a:r>
              <a:rPr lang="en-GB" sz="2800" dirty="0" smtClean="0">
                <a:solidFill>
                  <a:srgbClr val="FF6600"/>
                </a:solidFill>
              </a:rPr>
              <a:t>This means that 38% of </a:t>
            </a:r>
            <a:r>
              <a:rPr lang="en-GB" dirty="0" smtClean="0">
                <a:solidFill>
                  <a:srgbClr val="FF6600"/>
                </a:solidFill>
              </a:rPr>
              <a:t>excess</a:t>
            </a:r>
            <a:r>
              <a:rPr lang="en-GB" sz="2800" dirty="0" smtClean="0">
                <a:solidFill>
                  <a:srgbClr val="FF6600"/>
                </a:solidFill>
              </a:rPr>
              <a:t> CHD cases are attributed to smoking in this study</a:t>
            </a:r>
            <a:endParaRPr lang="en-GB" sz="2800" dirty="0">
              <a:solidFill>
                <a:srgbClr val="FF6600"/>
              </a:solidFill>
            </a:endParaRPr>
          </a:p>
        </p:txBody>
      </p:sp>
      <p:graphicFrame>
        <p:nvGraphicFramePr>
          <p:cNvPr id="4" name="Table 3"/>
          <p:cNvGraphicFramePr>
            <a:graphicFrameLocks noGrp="1"/>
          </p:cNvGraphicFramePr>
          <p:nvPr/>
        </p:nvGraphicFramePr>
        <p:xfrm>
          <a:off x="457200" y="1676400"/>
          <a:ext cx="8001000" cy="2514599"/>
        </p:xfrm>
        <a:graphic>
          <a:graphicData uri="http://schemas.openxmlformats.org/drawingml/2006/table">
            <a:tbl>
              <a:tblPr firstRow="1" bandRow="1">
                <a:tableStyleId>{5C22544A-7EE6-4342-B048-85BDC9FD1C3A}</a:tableStyleId>
              </a:tblPr>
              <a:tblGrid>
                <a:gridCol w="2000250"/>
                <a:gridCol w="2000250"/>
                <a:gridCol w="2000250"/>
                <a:gridCol w="2000250"/>
              </a:tblGrid>
              <a:tr h="926743">
                <a:tc>
                  <a:txBody>
                    <a:bodyPr/>
                    <a:lstStyle/>
                    <a:p>
                      <a:endParaRPr lang="en-GB" dirty="0"/>
                    </a:p>
                  </a:txBody>
                  <a:tcPr/>
                </a:tc>
                <a:tc>
                  <a:txBody>
                    <a:bodyPr/>
                    <a:lstStyle/>
                    <a:p>
                      <a:r>
                        <a:rPr lang="en-GB" sz="2400" dirty="0" smtClean="0"/>
                        <a:t>Develop </a:t>
                      </a:r>
                    </a:p>
                    <a:p>
                      <a:r>
                        <a:rPr lang="en-GB" sz="2400" dirty="0" smtClean="0"/>
                        <a:t>CHD</a:t>
                      </a:r>
                      <a:endParaRPr lang="en-GB" sz="2400" dirty="0"/>
                    </a:p>
                  </a:txBody>
                  <a:tcPr/>
                </a:tc>
                <a:tc>
                  <a:txBody>
                    <a:bodyPr/>
                    <a:lstStyle/>
                    <a:p>
                      <a:r>
                        <a:rPr lang="en-GB" sz="2400" dirty="0" smtClean="0"/>
                        <a:t>Not Develop</a:t>
                      </a:r>
                      <a:r>
                        <a:rPr lang="en-GB" sz="2400" baseline="0" dirty="0" smtClean="0"/>
                        <a:t> </a:t>
                      </a:r>
                    </a:p>
                    <a:p>
                      <a:r>
                        <a:rPr lang="en-GB" sz="2400" baseline="0" dirty="0" smtClean="0"/>
                        <a:t>CHD</a:t>
                      </a:r>
                      <a:endParaRPr lang="en-GB" sz="2400" dirty="0"/>
                    </a:p>
                  </a:txBody>
                  <a:tcPr/>
                </a:tc>
                <a:tc>
                  <a:txBody>
                    <a:bodyPr/>
                    <a:lstStyle/>
                    <a:p>
                      <a:r>
                        <a:rPr lang="en-GB" sz="2400" dirty="0" smtClean="0"/>
                        <a:t>Total </a:t>
                      </a:r>
                      <a:endParaRPr lang="en-GB" sz="2400" dirty="0"/>
                    </a:p>
                  </a:txBody>
                  <a:tcPr anchor="b"/>
                </a:tc>
              </a:tr>
              <a:tr h="793928">
                <a:tc>
                  <a:txBody>
                    <a:bodyPr/>
                    <a:lstStyle/>
                    <a:p>
                      <a:r>
                        <a:rPr lang="en-GB" sz="2400" b="1" dirty="0" smtClean="0">
                          <a:solidFill>
                            <a:schemeClr val="tx1"/>
                          </a:solidFill>
                        </a:rPr>
                        <a:t>Smokers</a:t>
                      </a:r>
                      <a:endParaRPr lang="en-GB" sz="2400" b="1" dirty="0">
                        <a:solidFill>
                          <a:schemeClr val="tx1"/>
                        </a:solidFill>
                      </a:endParaRPr>
                    </a:p>
                  </a:txBody>
                  <a:tcPr/>
                </a:tc>
                <a:tc>
                  <a:txBody>
                    <a:bodyPr/>
                    <a:lstStyle/>
                    <a:p>
                      <a:pPr algn="l"/>
                      <a:r>
                        <a:rPr lang="en-GB" sz="2400" b="0" dirty="0" smtClean="0">
                          <a:solidFill>
                            <a:schemeClr val="tx1"/>
                          </a:solidFill>
                        </a:rPr>
                        <a:t>84</a:t>
                      </a:r>
                      <a:endParaRPr lang="en-GB" sz="2400" b="0" dirty="0">
                        <a:solidFill>
                          <a:schemeClr val="tx1"/>
                        </a:solidFill>
                      </a:endParaRPr>
                    </a:p>
                  </a:txBody>
                  <a:tcPr/>
                </a:tc>
                <a:tc>
                  <a:txBody>
                    <a:bodyPr/>
                    <a:lstStyle/>
                    <a:p>
                      <a:pPr algn="l"/>
                      <a:r>
                        <a:rPr lang="en-GB" sz="2400" b="0" dirty="0" smtClean="0">
                          <a:solidFill>
                            <a:schemeClr val="tx1"/>
                          </a:solidFill>
                        </a:rPr>
                        <a:t>2916</a:t>
                      </a:r>
                      <a:endParaRPr lang="en-GB" sz="2400" b="0" dirty="0">
                        <a:solidFill>
                          <a:schemeClr val="tx1"/>
                        </a:solidFill>
                      </a:endParaRPr>
                    </a:p>
                  </a:txBody>
                  <a:tcPr/>
                </a:tc>
                <a:tc>
                  <a:txBody>
                    <a:bodyPr/>
                    <a:lstStyle/>
                    <a:p>
                      <a:pPr algn="l"/>
                      <a:r>
                        <a:rPr lang="en-GB" sz="2400" b="0" dirty="0" smtClean="0">
                          <a:solidFill>
                            <a:schemeClr val="tx1"/>
                          </a:solidFill>
                        </a:rPr>
                        <a:t>3000</a:t>
                      </a:r>
                      <a:endParaRPr lang="en-GB" sz="2400" b="0" dirty="0">
                        <a:solidFill>
                          <a:schemeClr val="tx1"/>
                        </a:solidFill>
                      </a:endParaRPr>
                    </a:p>
                  </a:txBody>
                  <a:tcPr/>
                </a:tc>
              </a:tr>
              <a:tr h="793928">
                <a:tc>
                  <a:txBody>
                    <a:bodyPr/>
                    <a:lstStyle/>
                    <a:p>
                      <a:r>
                        <a:rPr lang="en-GB" sz="2400" b="1" dirty="0" smtClean="0">
                          <a:solidFill>
                            <a:schemeClr val="tx1"/>
                          </a:solidFill>
                        </a:rPr>
                        <a:t>Non-smokers</a:t>
                      </a:r>
                      <a:endParaRPr lang="en-GB" sz="2400" b="1" dirty="0">
                        <a:solidFill>
                          <a:schemeClr val="tx1"/>
                        </a:solidFill>
                      </a:endParaRPr>
                    </a:p>
                  </a:txBody>
                  <a:tcPr/>
                </a:tc>
                <a:tc>
                  <a:txBody>
                    <a:bodyPr/>
                    <a:lstStyle/>
                    <a:p>
                      <a:pPr algn="l"/>
                      <a:r>
                        <a:rPr lang="en-GB" sz="2400" b="0" dirty="0" smtClean="0">
                          <a:solidFill>
                            <a:schemeClr val="tx1"/>
                          </a:solidFill>
                        </a:rPr>
                        <a:t>87</a:t>
                      </a:r>
                      <a:endParaRPr lang="en-GB" sz="2400" b="0" dirty="0">
                        <a:solidFill>
                          <a:schemeClr val="tx1"/>
                        </a:solidFill>
                      </a:endParaRPr>
                    </a:p>
                  </a:txBody>
                  <a:tcPr/>
                </a:tc>
                <a:tc>
                  <a:txBody>
                    <a:bodyPr/>
                    <a:lstStyle/>
                    <a:p>
                      <a:pPr algn="l"/>
                      <a:r>
                        <a:rPr lang="en-GB" sz="2400" b="0" dirty="0" smtClean="0">
                          <a:solidFill>
                            <a:schemeClr val="tx1"/>
                          </a:solidFill>
                        </a:rPr>
                        <a:t>4913</a:t>
                      </a:r>
                      <a:endParaRPr lang="en-GB" sz="2400" b="0" dirty="0">
                        <a:solidFill>
                          <a:schemeClr val="tx1"/>
                        </a:solidFill>
                      </a:endParaRPr>
                    </a:p>
                  </a:txBody>
                  <a:tcPr/>
                </a:tc>
                <a:tc>
                  <a:txBody>
                    <a:bodyPr/>
                    <a:lstStyle/>
                    <a:p>
                      <a:pPr algn="l"/>
                      <a:r>
                        <a:rPr lang="en-GB" sz="2400" b="0" dirty="0" smtClean="0">
                          <a:solidFill>
                            <a:schemeClr val="tx1"/>
                          </a:solidFill>
                        </a:rPr>
                        <a:t>5000</a:t>
                      </a:r>
                      <a:endParaRPr lang="en-GB" sz="2400" b="0" dirty="0">
                        <a:solidFill>
                          <a:schemeClr val="tx1"/>
                        </a:solidFill>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tudy Designs.jpg"/>
          <p:cNvPicPr>
            <a:picLocks noChangeAspect="1"/>
          </p:cNvPicPr>
          <p:nvPr/>
        </p:nvPicPr>
        <p:blipFill>
          <a:blip r:embed="rId2"/>
          <a:stretch>
            <a:fillRect/>
          </a:stretch>
        </p:blipFill>
        <p:spPr>
          <a:xfrm>
            <a:off x="914400" y="304800"/>
            <a:ext cx="7315200" cy="5481471"/>
          </a:xfrm>
          <a:prstGeom prst="rect">
            <a:avLst/>
          </a:prstGeom>
        </p:spPr>
      </p:pic>
      <p:sp>
        <p:nvSpPr>
          <p:cNvPr id="3" name="TextBox 2"/>
          <p:cNvSpPr txBox="1"/>
          <p:nvPr/>
        </p:nvSpPr>
        <p:spPr>
          <a:xfrm>
            <a:off x="0" y="6334780"/>
            <a:ext cx="9144000" cy="523220"/>
          </a:xfrm>
          <a:prstGeom prst="rect">
            <a:avLst/>
          </a:prstGeom>
          <a:noFill/>
        </p:spPr>
        <p:txBody>
          <a:bodyPr wrap="square" rtlCol="0">
            <a:spAutoFit/>
          </a:bodyPr>
          <a:lstStyle/>
          <a:p>
            <a:r>
              <a:rPr lang="en-GB" sz="1400" dirty="0" smtClean="0"/>
              <a:t>Source: </a:t>
            </a:r>
            <a:r>
              <a:rPr lang="en-GB" sz="1400" i="1" dirty="0" smtClean="0"/>
              <a:t>Avila H, </a:t>
            </a:r>
            <a:r>
              <a:rPr lang="en-GB" sz="1400" i="1" dirty="0" err="1" smtClean="0"/>
              <a:t>Pandey</a:t>
            </a:r>
            <a:r>
              <a:rPr lang="en-GB" sz="1400" i="1" dirty="0" smtClean="0"/>
              <a:t> R, </a:t>
            </a:r>
            <a:r>
              <a:rPr lang="en-GB" sz="1400" i="1" dirty="0" err="1" smtClean="0"/>
              <a:t>Bolla</a:t>
            </a:r>
            <a:r>
              <a:rPr lang="en-GB" sz="1400" i="1" dirty="0" smtClean="0"/>
              <a:t> V, </a:t>
            </a:r>
            <a:r>
              <a:rPr lang="en-GB" sz="1400" i="1" dirty="0" err="1" smtClean="0"/>
              <a:t>Roa</a:t>
            </a:r>
            <a:r>
              <a:rPr lang="en-GB" sz="1400" i="1" dirty="0" smtClean="0"/>
              <a:t> H, </a:t>
            </a:r>
            <a:r>
              <a:rPr lang="en-GB" sz="1400" i="1" dirty="0" err="1" smtClean="0"/>
              <a:t>Avula</a:t>
            </a:r>
            <a:r>
              <a:rPr lang="en-GB" sz="1400" i="1" dirty="0" smtClean="0"/>
              <a:t> JK. Periodontal research: basics and beyond </a:t>
            </a:r>
            <a:r>
              <a:rPr lang="en-US" sz="1400" i="1" dirty="0" smtClean="0"/>
              <a:t>–</a:t>
            </a:r>
            <a:r>
              <a:rPr lang="en-GB" sz="1400" i="1" dirty="0" smtClean="0"/>
              <a:t>part 1 (defining the research problem, study design and levels of evidence). J Indian Soc </a:t>
            </a:r>
            <a:r>
              <a:rPr lang="en-GB" sz="1400" i="1" dirty="0" err="1" smtClean="0"/>
              <a:t>Periodontol</a:t>
            </a:r>
            <a:r>
              <a:rPr lang="en-GB" sz="1400" i="1" dirty="0" smtClean="0"/>
              <a:t> 2013; 17(5): 565-70.</a:t>
            </a:r>
            <a:endParaRPr lang="en-GB" sz="1400" i="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28600" y="274638"/>
            <a:ext cx="8610600" cy="1143000"/>
          </a:xfrm>
        </p:spPr>
        <p:txBody>
          <a:bodyPr>
            <a:noAutofit/>
          </a:bodyPr>
          <a:lstStyle/>
          <a:p>
            <a:pPr>
              <a:defRPr/>
            </a:pPr>
            <a:r>
              <a:rPr lang="en-US" b="1" dirty="0">
                <a:solidFill>
                  <a:srgbClr val="FF6600"/>
                </a:solidFill>
                <a:effectLst>
                  <a:outerShdw blurRad="38100" dist="38100" dir="2700000" algn="tl">
                    <a:srgbClr val="C0C0C0"/>
                  </a:outerShdw>
                </a:effectLst>
              </a:rPr>
              <a:t>Potential Biases in</a:t>
            </a:r>
            <a:r>
              <a:rPr lang="en-US" b="1" dirty="0" smtClean="0">
                <a:solidFill>
                  <a:srgbClr val="FF6600"/>
                </a:solidFill>
                <a:effectLst>
                  <a:outerShdw blurRad="38100" dist="38100" dir="2700000" algn="tl">
                    <a:srgbClr val="C0C0C0"/>
                  </a:outerShdw>
                </a:effectLst>
              </a:rPr>
              <a:t> Cohort </a:t>
            </a:r>
            <a:r>
              <a:rPr lang="en-US" b="1" dirty="0">
                <a:solidFill>
                  <a:srgbClr val="FF6600"/>
                </a:solidFill>
                <a:effectLst>
                  <a:outerShdw blurRad="38100" dist="38100" dir="2700000" algn="tl">
                    <a:srgbClr val="C0C0C0"/>
                  </a:outerShdw>
                </a:effectLst>
              </a:rPr>
              <a:t>Studies </a:t>
            </a:r>
          </a:p>
        </p:txBody>
      </p:sp>
      <p:sp>
        <p:nvSpPr>
          <p:cNvPr id="41987" name="Rectangle 3"/>
          <p:cNvSpPr>
            <a:spLocks noGrp="1" noChangeArrowheads="1"/>
          </p:cNvSpPr>
          <p:nvPr>
            <p:ph idx="1"/>
          </p:nvPr>
        </p:nvSpPr>
        <p:spPr>
          <a:xfrm>
            <a:off x="457200" y="1219200"/>
            <a:ext cx="8229600" cy="5638800"/>
          </a:xfrm>
        </p:spPr>
        <p:txBody>
          <a:bodyPr>
            <a:normAutofit fontScale="70000" lnSpcReduction="20000"/>
          </a:bodyPr>
          <a:lstStyle/>
          <a:p>
            <a:pPr algn="just">
              <a:lnSpc>
                <a:spcPct val="150000"/>
              </a:lnSpc>
              <a:buNone/>
            </a:pPr>
            <a:r>
              <a:rPr lang="en-US" sz="3200" dirty="0" smtClean="0"/>
              <a:t>Bias refers to any systematic error in the study (design or analysis) that results in a mistake in </a:t>
            </a:r>
            <a:r>
              <a:rPr lang="en-US" dirty="0" smtClean="0"/>
              <a:t>our</a:t>
            </a:r>
            <a:r>
              <a:rPr lang="en-US" sz="3200" dirty="0" smtClean="0"/>
              <a:t> estimates</a:t>
            </a:r>
          </a:p>
          <a:p>
            <a:pPr algn="just">
              <a:lnSpc>
                <a:spcPct val="150000"/>
              </a:lnSpc>
              <a:buNone/>
            </a:pPr>
            <a:r>
              <a:rPr lang="en-US" b="1" u="sng" dirty="0" smtClean="0"/>
              <a:t>In a cohort study bias can arise from:</a:t>
            </a:r>
            <a:endParaRPr lang="en-US" sz="3200" b="1" u="sng" dirty="0" smtClean="0"/>
          </a:p>
          <a:p>
            <a:pPr>
              <a:lnSpc>
                <a:spcPct val="150000"/>
              </a:lnSpc>
            </a:pPr>
            <a:r>
              <a:rPr lang="en-US" sz="3200" i="1" dirty="0" smtClean="0">
                <a:solidFill>
                  <a:srgbClr val="000090"/>
                </a:solidFill>
              </a:rPr>
              <a:t>Non </a:t>
            </a:r>
            <a:r>
              <a:rPr lang="en-US" sz="3200" i="1" dirty="0">
                <a:solidFill>
                  <a:srgbClr val="000090"/>
                </a:solidFill>
              </a:rPr>
              <a:t>response</a:t>
            </a:r>
            <a:r>
              <a:rPr lang="en-US" sz="3200" i="1" dirty="0" smtClean="0">
                <a:solidFill>
                  <a:srgbClr val="000090"/>
                </a:solidFill>
              </a:rPr>
              <a:t> </a:t>
            </a:r>
            <a:r>
              <a:rPr lang="en-US" sz="3200" dirty="0" smtClean="0"/>
              <a:t>=&gt; people do not participate</a:t>
            </a:r>
          </a:p>
          <a:p>
            <a:pPr>
              <a:lnSpc>
                <a:spcPct val="150000"/>
              </a:lnSpc>
            </a:pPr>
            <a:r>
              <a:rPr lang="en-US" sz="3200" i="1" dirty="0">
                <a:solidFill>
                  <a:srgbClr val="000090"/>
                </a:solidFill>
              </a:rPr>
              <a:t>Loss to follow </a:t>
            </a:r>
            <a:r>
              <a:rPr lang="en-US" sz="3200" i="1" dirty="0" smtClean="0">
                <a:solidFill>
                  <a:srgbClr val="000090"/>
                </a:solidFill>
              </a:rPr>
              <a:t>up </a:t>
            </a:r>
            <a:r>
              <a:rPr lang="en-US" sz="3200" dirty="0" smtClean="0"/>
              <a:t>=&gt; people leave</a:t>
            </a:r>
          </a:p>
          <a:p>
            <a:pPr>
              <a:lnSpc>
                <a:spcPct val="150000"/>
              </a:lnSpc>
            </a:pPr>
            <a:r>
              <a:rPr lang="en-US" i="1" dirty="0" smtClean="0">
                <a:solidFill>
                  <a:srgbClr val="000090"/>
                </a:solidFill>
              </a:rPr>
              <a:t>Error in measuring</a:t>
            </a:r>
            <a:r>
              <a:rPr lang="en-US" sz="3200" i="1" dirty="0" smtClean="0">
                <a:solidFill>
                  <a:srgbClr val="000090"/>
                </a:solidFill>
              </a:rPr>
              <a:t> exposure or outcome </a:t>
            </a:r>
            <a:r>
              <a:rPr lang="en-US" sz="3200" dirty="0" smtClean="0"/>
              <a:t>=&gt; </a:t>
            </a:r>
            <a:r>
              <a:rPr lang="en-US" dirty="0" smtClean="0"/>
              <a:t>mistakes in the classification of the exposure or the disease</a:t>
            </a:r>
          </a:p>
          <a:p>
            <a:pPr>
              <a:lnSpc>
                <a:spcPct val="150000"/>
              </a:lnSpc>
              <a:buNone/>
            </a:pPr>
            <a:endParaRPr lang="en-US" sz="3200" dirty="0" smtClean="0"/>
          </a:p>
          <a:p>
            <a:pPr>
              <a:lnSpc>
                <a:spcPct val="150000"/>
              </a:lnSpc>
              <a:buNone/>
            </a:pPr>
            <a:r>
              <a:rPr lang="en-US" sz="3200" dirty="0" smtClean="0"/>
              <a:t>In addition to other sources of bias encountered in other study designs</a:t>
            </a:r>
          </a:p>
          <a:p>
            <a:pPr>
              <a:lnSpc>
                <a:spcPct val="150000"/>
              </a:lnSpc>
              <a:buFontTx/>
              <a:buNone/>
            </a:pPr>
            <a:endParaRPr lang="en-US" sz="32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4898" name="Text Box 2"/>
          <p:cNvSpPr txBox="1">
            <a:spLocks noChangeArrowheads="1"/>
          </p:cNvSpPr>
          <p:nvPr/>
        </p:nvSpPr>
        <p:spPr bwMode="auto">
          <a:xfrm>
            <a:off x="395536" y="1052736"/>
            <a:ext cx="8610600" cy="5105400"/>
          </a:xfrm>
          <a:prstGeom prst="rect">
            <a:avLst/>
          </a:prstGeom>
          <a:noFill/>
          <a:ln w="9525" algn="ctr">
            <a:noFill/>
            <a:miter lim="800000"/>
            <a:headEnd/>
            <a:tailEnd/>
          </a:ln>
          <a:effectLst/>
        </p:spPr>
        <p:txBody>
          <a:bodyPr/>
          <a:lstStyle/>
          <a:p>
            <a:pPr marL="609600" indent="-609600" eaLnBrk="1" hangingPunct="1">
              <a:spcBef>
                <a:spcPct val="20000"/>
              </a:spcBef>
              <a:buClr>
                <a:schemeClr val="hlink"/>
              </a:buClr>
              <a:buFont typeface="+mj-lt"/>
              <a:buAutoNum type="arabicPeriod"/>
              <a:tabLst>
                <a:tab pos="2070100" algn="l"/>
              </a:tabLst>
              <a:defRPr/>
            </a:pPr>
            <a:r>
              <a:rPr lang="en-US" sz="2400" dirty="0" smtClean="0">
                <a:ea typeface="+mn-ea"/>
                <a:cs typeface="Arial" charset="0"/>
              </a:rPr>
              <a:t>Useful in </a:t>
            </a:r>
            <a:r>
              <a:rPr lang="en-US" sz="2400" dirty="0">
                <a:ea typeface="+mn-ea"/>
                <a:cs typeface="Arial" charset="0"/>
              </a:rPr>
              <a:t>rare exposures</a:t>
            </a:r>
            <a:r>
              <a:rPr lang="en-US" sz="2400" dirty="0" smtClean="0">
                <a:ea typeface="+mn-ea"/>
                <a:cs typeface="Arial" charset="0"/>
              </a:rPr>
              <a:t>.</a:t>
            </a:r>
          </a:p>
          <a:p>
            <a:pPr marL="609600" indent="-609600" eaLnBrk="1" hangingPunct="1">
              <a:spcBef>
                <a:spcPct val="20000"/>
              </a:spcBef>
              <a:buClr>
                <a:schemeClr val="hlink"/>
              </a:buClr>
              <a:buFont typeface="+mj-lt"/>
              <a:buAutoNum type="arabicPeriod"/>
              <a:tabLst>
                <a:tab pos="2070100" algn="l"/>
              </a:tabLst>
              <a:defRPr/>
            </a:pPr>
            <a:endParaRPr lang="en-US" sz="2400" dirty="0">
              <a:ea typeface="+mn-ea"/>
              <a:cs typeface="Arial" charset="0"/>
            </a:endParaRPr>
          </a:p>
          <a:p>
            <a:pPr marL="609600" indent="-609600" eaLnBrk="1" hangingPunct="1">
              <a:spcBef>
                <a:spcPts val="0"/>
              </a:spcBef>
              <a:buClr>
                <a:schemeClr val="hlink"/>
              </a:buClr>
              <a:buFont typeface="+mj-lt"/>
              <a:buAutoNum type="arabicPeriod"/>
              <a:tabLst>
                <a:tab pos="2070100" algn="l"/>
              </a:tabLst>
              <a:defRPr/>
            </a:pPr>
            <a:r>
              <a:rPr lang="en-US" sz="2400" dirty="0">
                <a:ea typeface="+mn-ea"/>
                <a:cs typeface="Arial" charset="0"/>
              </a:rPr>
              <a:t>Can study multiple outcomes of a single exposure / risk factor.</a:t>
            </a:r>
            <a:endParaRPr lang="en-US" sz="2400" dirty="0" smtClean="0">
              <a:ea typeface="+mn-ea"/>
              <a:cs typeface="Arial" charset="0"/>
            </a:endParaRPr>
          </a:p>
          <a:p>
            <a:pPr marL="609600" indent="-609600" eaLnBrk="1" hangingPunct="1">
              <a:spcBef>
                <a:spcPct val="20000"/>
              </a:spcBef>
              <a:buClr>
                <a:schemeClr val="hlink"/>
              </a:buClr>
              <a:buFont typeface="+mj-lt"/>
              <a:buAutoNum type="arabicPeriod"/>
              <a:tabLst>
                <a:tab pos="2070100" algn="l"/>
              </a:tabLst>
              <a:defRPr/>
            </a:pPr>
            <a:r>
              <a:rPr lang="en-US" sz="2400" dirty="0" smtClean="0">
                <a:ea typeface="+mn-ea"/>
                <a:cs typeface="Arial" charset="0"/>
              </a:rPr>
              <a:t>Certain about the </a:t>
            </a:r>
            <a:r>
              <a:rPr lang="en-US" sz="2400" b="1" dirty="0" smtClean="0">
                <a:ea typeface="+mn-ea"/>
                <a:cs typeface="Arial" charset="0"/>
              </a:rPr>
              <a:t>temporality</a:t>
            </a:r>
            <a:r>
              <a:rPr lang="en-US" sz="2400" dirty="0" smtClean="0">
                <a:ea typeface="+mn-ea"/>
                <a:cs typeface="Arial" charset="0"/>
              </a:rPr>
              <a:t> of exposure and disease (disease occurs after exposure)</a:t>
            </a:r>
          </a:p>
          <a:p>
            <a:pPr marL="609600" indent="-609600" eaLnBrk="1" hangingPunct="1">
              <a:lnSpc>
                <a:spcPct val="150000"/>
              </a:lnSpc>
              <a:spcBef>
                <a:spcPct val="20000"/>
              </a:spcBef>
              <a:buClr>
                <a:schemeClr val="hlink"/>
              </a:buClr>
              <a:buFont typeface="+mj-lt"/>
              <a:buAutoNum type="arabicPeriod"/>
              <a:tabLst>
                <a:tab pos="2070100" algn="l"/>
              </a:tabLst>
              <a:defRPr/>
            </a:pPr>
            <a:r>
              <a:rPr lang="en-US" sz="2400" dirty="0" smtClean="0">
                <a:ea typeface="+mn-ea"/>
                <a:cs typeface="Arial" charset="0"/>
              </a:rPr>
              <a:t>We can calculate incidence proportion and rate</a:t>
            </a:r>
          </a:p>
          <a:p>
            <a:pPr marL="609600" indent="-609600" eaLnBrk="1" hangingPunct="1">
              <a:lnSpc>
                <a:spcPct val="150000"/>
              </a:lnSpc>
              <a:spcBef>
                <a:spcPct val="20000"/>
              </a:spcBef>
              <a:buClr>
                <a:schemeClr val="hlink"/>
              </a:buClr>
              <a:buFont typeface="+mj-lt"/>
              <a:buAutoNum type="arabicPeriod"/>
              <a:tabLst>
                <a:tab pos="2070100" algn="l"/>
              </a:tabLst>
              <a:defRPr/>
            </a:pPr>
            <a:r>
              <a:rPr lang="en-US" sz="2400" dirty="0">
                <a:effectLst>
                  <a:outerShdw blurRad="38100" dist="38100" dir="2700000" algn="tl">
                    <a:srgbClr val="C0C0C0"/>
                  </a:outerShdw>
                </a:effectLst>
                <a:ea typeface="+mn-ea"/>
                <a:cs typeface="Arial" charset="0"/>
              </a:rPr>
              <a:t>Can quantify</a:t>
            </a:r>
            <a:r>
              <a:rPr lang="en-US" sz="2400" dirty="0" smtClean="0">
                <a:effectLst>
                  <a:outerShdw blurRad="38100" dist="38100" dir="2700000" algn="tl">
                    <a:srgbClr val="C0C0C0"/>
                  </a:outerShdw>
                </a:effectLst>
                <a:ea typeface="+mn-ea"/>
                <a:cs typeface="Arial" charset="0"/>
              </a:rPr>
              <a:t> Risk Ratio and Risk Difference</a:t>
            </a:r>
          </a:p>
          <a:p>
            <a:pPr marL="609600" indent="-609600" eaLnBrk="1" hangingPunct="1">
              <a:spcBef>
                <a:spcPct val="20000"/>
              </a:spcBef>
              <a:buClr>
                <a:schemeClr val="hlink"/>
              </a:buClr>
              <a:buFont typeface="+mj-lt"/>
              <a:buAutoNum type="arabicPeriod"/>
              <a:tabLst>
                <a:tab pos="2070100" algn="l"/>
              </a:tabLst>
              <a:defRPr/>
            </a:pPr>
            <a:r>
              <a:rPr lang="en-US" sz="2400" dirty="0">
                <a:effectLst>
                  <a:outerShdw blurRad="38100" dist="38100" dir="2700000" algn="tl">
                    <a:srgbClr val="C0C0C0"/>
                  </a:outerShdw>
                </a:effectLst>
                <a:ea typeface="+mn-ea"/>
                <a:cs typeface="Arial" charset="0"/>
              </a:rPr>
              <a:t>P</a:t>
            </a:r>
            <a:r>
              <a:rPr lang="en-US" sz="2400" dirty="0" smtClean="0">
                <a:effectLst>
                  <a:outerShdw blurRad="38100" dist="38100" dir="2700000" algn="tl">
                    <a:srgbClr val="C0C0C0"/>
                  </a:outerShdw>
                </a:effectLst>
                <a:ea typeface="+mn-ea"/>
                <a:cs typeface="Arial" charset="0"/>
              </a:rPr>
              <a:t>rovides better evidence than </a:t>
            </a:r>
            <a:r>
              <a:rPr lang="en-US" sz="2400" dirty="0">
                <a:effectLst>
                  <a:outerShdw blurRad="38100" dist="38100" dir="2700000" algn="tl">
                    <a:srgbClr val="C0C0C0"/>
                  </a:outerShdw>
                </a:effectLst>
                <a:ea typeface="+mn-ea"/>
                <a:cs typeface="Arial" charset="0"/>
              </a:rPr>
              <a:t>case-control </a:t>
            </a:r>
            <a:r>
              <a:rPr lang="en-US" sz="2400" dirty="0" smtClean="0">
                <a:effectLst>
                  <a:outerShdw blurRad="38100" dist="38100" dir="2700000" algn="tl">
                    <a:srgbClr val="C0C0C0"/>
                  </a:outerShdw>
                </a:effectLst>
                <a:ea typeface="+mn-ea"/>
                <a:cs typeface="Arial" charset="0"/>
              </a:rPr>
              <a:t>study, and cross-sectional study</a:t>
            </a:r>
            <a:endParaRPr lang="en-US" sz="2400" dirty="0">
              <a:effectLst>
                <a:outerShdw blurRad="38100" dist="38100" dir="2700000" algn="tl">
                  <a:srgbClr val="C0C0C0"/>
                </a:outerShdw>
              </a:effectLst>
              <a:ea typeface="+mn-ea"/>
              <a:cs typeface="Arial" charset="0"/>
            </a:endParaRPr>
          </a:p>
          <a:p>
            <a:pPr marL="609600" indent="-609600" eaLnBrk="1" hangingPunct="1">
              <a:lnSpc>
                <a:spcPct val="150000"/>
              </a:lnSpc>
              <a:spcBef>
                <a:spcPct val="20000"/>
              </a:spcBef>
              <a:buClr>
                <a:schemeClr val="hlink"/>
              </a:buClr>
              <a:buFont typeface="+mj-lt"/>
              <a:buAutoNum type="arabicPeriod"/>
              <a:tabLst>
                <a:tab pos="2070100" algn="l"/>
              </a:tabLst>
              <a:defRPr/>
            </a:pPr>
            <a:r>
              <a:rPr lang="en-US" sz="2400" dirty="0">
                <a:effectLst>
                  <a:outerShdw blurRad="38100" dist="38100" dir="2700000" algn="tl">
                    <a:srgbClr val="C0C0C0"/>
                  </a:outerShdw>
                </a:effectLst>
                <a:ea typeface="+mn-ea"/>
                <a:cs typeface="Arial" charset="0"/>
              </a:rPr>
              <a:t>Can establish a natural history of disease when not known  </a:t>
            </a:r>
            <a:r>
              <a:rPr lang="en-US" sz="2400" dirty="0">
                <a:ea typeface="+mn-ea"/>
                <a:cs typeface="Arial" charset="0"/>
              </a:rPr>
              <a:t> </a:t>
            </a:r>
          </a:p>
        </p:txBody>
      </p:sp>
      <p:sp>
        <p:nvSpPr>
          <p:cNvPr id="2" name="TextBox 1"/>
          <p:cNvSpPr txBox="1"/>
          <p:nvPr/>
        </p:nvSpPr>
        <p:spPr>
          <a:xfrm>
            <a:off x="971600" y="188640"/>
            <a:ext cx="6624736" cy="769441"/>
          </a:xfrm>
          <a:prstGeom prst="rect">
            <a:avLst/>
          </a:prstGeom>
          <a:noFill/>
        </p:spPr>
        <p:txBody>
          <a:bodyPr wrap="square" rtlCol="0">
            <a:spAutoFit/>
          </a:bodyPr>
          <a:lstStyle/>
          <a:p>
            <a:r>
              <a:rPr lang="en-US" sz="4400" b="1" dirty="0" smtClean="0">
                <a:solidFill>
                  <a:srgbClr val="ED7817"/>
                </a:solidFill>
                <a:latin typeface="+mj-lt"/>
              </a:rPr>
              <a:t>Advantages of Cohort studies</a:t>
            </a:r>
            <a:endParaRPr lang="en-US" sz="4400" b="1" dirty="0">
              <a:solidFill>
                <a:srgbClr val="ED7817"/>
              </a:solidFill>
              <a:latin typeface="+mj-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464898">
                                            <p:txEl>
                                              <p:pRg st="0" end="0"/>
                                            </p:txEl>
                                          </p:spTgt>
                                        </p:tgtEl>
                                        <p:attrNameLst>
                                          <p:attrName>style.visibility</p:attrName>
                                        </p:attrNameLst>
                                      </p:cBhvr>
                                      <p:to>
                                        <p:strVal val="visible"/>
                                      </p:to>
                                    </p:set>
                                    <p:anim calcmode="lin" valueType="num">
                                      <p:cBhvr>
                                        <p:cTn id="7" dur="1000" fill="hold"/>
                                        <p:tgtEl>
                                          <p:spTgt spid="464898">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64898">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64898">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nodeType="clickEffect">
                                  <p:stCondLst>
                                    <p:cond delay="0"/>
                                  </p:stCondLst>
                                  <p:childTnLst>
                                    <p:set>
                                      <p:cBhvr>
                                        <p:cTn id="13" dur="1" fill="hold">
                                          <p:stCondLst>
                                            <p:cond delay="0"/>
                                          </p:stCondLst>
                                        </p:cTn>
                                        <p:tgtEl>
                                          <p:spTgt spid="464898">
                                            <p:txEl>
                                              <p:pRg st="2" end="2"/>
                                            </p:txEl>
                                          </p:spTgt>
                                        </p:tgtEl>
                                        <p:attrNameLst>
                                          <p:attrName>style.visibility</p:attrName>
                                        </p:attrNameLst>
                                      </p:cBhvr>
                                      <p:to>
                                        <p:strVal val="visible"/>
                                      </p:to>
                                    </p:set>
                                    <p:anim calcmode="lin" valueType="num">
                                      <p:cBhvr>
                                        <p:cTn id="14" dur="1000" fill="hold"/>
                                        <p:tgtEl>
                                          <p:spTgt spid="464898">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464898">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64898">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nodeType="clickEffect">
                                  <p:stCondLst>
                                    <p:cond delay="0"/>
                                  </p:stCondLst>
                                  <p:childTnLst>
                                    <p:set>
                                      <p:cBhvr>
                                        <p:cTn id="20" dur="1" fill="hold">
                                          <p:stCondLst>
                                            <p:cond delay="0"/>
                                          </p:stCondLst>
                                        </p:cTn>
                                        <p:tgtEl>
                                          <p:spTgt spid="464898">
                                            <p:txEl>
                                              <p:pRg st="3" end="3"/>
                                            </p:txEl>
                                          </p:spTgt>
                                        </p:tgtEl>
                                        <p:attrNameLst>
                                          <p:attrName>style.visibility</p:attrName>
                                        </p:attrNameLst>
                                      </p:cBhvr>
                                      <p:to>
                                        <p:strVal val="visible"/>
                                      </p:to>
                                    </p:set>
                                    <p:anim calcmode="lin" valueType="num">
                                      <p:cBhvr>
                                        <p:cTn id="21" dur="1000" fill="hold"/>
                                        <p:tgtEl>
                                          <p:spTgt spid="464898">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464898">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64898">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9" presetClass="entr" presetSubtype="0" fill="hold" nodeType="clickEffect">
                                  <p:stCondLst>
                                    <p:cond delay="0"/>
                                  </p:stCondLst>
                                  <p:childTnLst>
                                    <p:set>
                                      <p:cBhvr>
                                        <p:cTn id="27" dur="1" fill="hold">
                                          <p:stCondLst>
                                            <p:cond delay="0"/>
                                          </p:stCondLst>
                                        </p:cTn>
                                        <p:tgtEl>
                                          <p:spTgt spid="464898">
                                            <p:txEl>
                                              <p:pRg st="4" end="4"/>
                                            </p:txEl>
                                          </p:spTgt>
                                        </p:tgtEl>
                                        <p:attrNameLst>
                                          <p:attrName>style.visibility</p:attrName>
                                        </p:attrNameLst>
                                      </p:cBhvr>
                                      <p:to>
                                        <p:strVal val="visible"/>
                                      </p:to>
                                    </p:set>
                                    <p:anim calcmode="lin" valueType="num">
                                      <p:cBhvr>
                                        <p:cTn id="28" dur="1000" fill="hold"/>
                                        <p:tgtEl>
                                          <p:spTgt spid="464898">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464898">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464898">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9" presetClass="entr" presetSubtype="0" fill="hold" nodeType="clickEffect">
                                  <p:stCondLst>
                                    <p:cond delay="0"/>
                                  </p:stCondLst>
                                  <p:childTnLst>
                                    <p:set>
                                      <p:cBhvr>
                                        <p:cTn id="34" dur="1" fill="hold">
                                          <p:stCondLst>
                                            <p:cond delay="0"/>
                                          </p:stCondLst>
                                        </p:cTn>
                                        <p:tgtEl>
                                          <p:spTgt spid="464898">
                                            <p:txEl>
                                              <p:pRg st="6" end="6"/>
                                            </p:txEl>
                                          </p:spTgt>
                                        </p:tgtEl>
                                        <p:attrNameLst>
                                          <p:attrName>style.visibility</p:attrName>
                                        </p:attrNameLst>
                                      </p:cBhvr>
                                      <p:to>
                                        <p:strVal val="visible"/>
                                      </p:to>
                                    </p:set>
                                    <p:anim calcmode="lin" valueType="num">
                                      <p:cBhvr>
                                        <p:cTn id="35" dur="1000" fill="hold"/>
                                        <p:tgtEl>
                                          <p:spTgt spid="464898">
                                            <p:txEl>
                                              <p:pRg st="6" end="6"/>
                                            </p:txEl>
                                          </p:spTgt>
                                        </p:tgtEl>
                                        <p:attrNameLst>
                                          <p:attrName>ppt_x</p:attrName>
                                        </p:attrNameLst>
                                      </p:cBhvr>
                                      <p:tavLst>
                                        <p:tav tm="0">
                                          <p:val>
                                            <p:strVal val="#ppt_x-.2"/>
                                          </p:val>
                                        </p:tav>
                                        <p:tav tm="100000">
                                          <p:val>
                                            <p:strVal val="#ppt_x"/>
                                          </p:val>
                                        </p:tav>
                                      </p:tavLst>
                                    </p:anim>
                                    <p:anim calcmode="lin" valueType="num">
                                      <p:cBhvr>
                                        <p:cTn id="36" dur="1000" fill="hold"/>
                                        <p:tgtEl>
                                          <p:spTgt spid="464898">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464898">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9" presetClass="entr" presetSubtype="0" fill="hold" nodeType="clickEffect">
                                  <p:stCondLst>
                                    <p:cond delay="0"/>
                                  </p:stCondLst>
                                  <p:childTnLst>
                                    <p:set>
                                      <p:cBhvr>
                                        <p:cTn id="41" dur="1" fill="hold">
                                          <p:stCondLst>
                                            <p:cond delay="0"/>
                                          </p:stCondLst>
                                        </p:cTn>
                                        <p:tgtEl>
                                          <p:spTgt spid="464898">
                                            <p:txEl>
                                              <p:pRg st="7" end="7"/>
                                            </p:txEl>
                                          </p:spTgt>
                                        </p:tgtEl>
                                        <p:attrNameLst>
                                          <p:attrName>style.visibility</p:attrName>
                                        </p:attrNameLst>
                                      </p:cBhvr>
                                      <p:to>
                                        <p:strVal val="visible"/>
                                      </p:to>
                                    </p:set>
                                    <p:anim calcmode="lin" valueType="num">
                                      <p:cBhvr>
                                        <p:cTn id="42" dur="1000" fill="hold"/>
                                        <p:tgtEl>
                                          <p:spTgt spid="464898">
                                            <p:txEl>
                                              <p:pRg st="7" end="7"/>
                                            </p:txEl>
                                          </p:spTgt>
                                        </p:tgtEl>
                                        <p:attrNameLst>
                                          <p:attrName>ppt_x</p:attrName>
                                        </p:attrNameLst>
                                      </p:cBhvr>
                                      <p:tavLst>
                                        <p:tav tm="0">
                                          <p:val>
                                            <p:strVal val="#ppt_x-.2"/>
                                          </p:val>
                                        </p:tav>
                                        <p:tav tm="100000">
                                          <p:val>
                                            <p:strVal val="#ppt_x"/>
                                          </p:val>
                                        </p:tav>
                                      </p:tavLst>
                                    </p:anim>
                                    <p:anim calcmode="lin" valueType="num">
                                      <p:cBhvr>
                                        <p:cTn id="43" dur="1000" fill="hold"/>
                                        <p:tgtEl>
                                          <p:spTgt spid="464898">
                                            <p:txEl>
                                              <p:pRg st="7" end="7"/>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464898">
                                            <p:txEl>
                                              <p:pRg st="7" end="7"/>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9" presetClass="entr" presetSubtype="0" fill="hold" nodeType="clickEffect">
                                  <p:stCondLst>
                                    <p:cond delay="0"/>
                                  </p:stCondLst>
                                  <p:childTnLst>
                                    <p:set>
                                      <p:cBhvr>
                                        <p:cTn id="48" dur="1" fill="hold">
                                          <p:stCondLst>
                                            <p:cond delay="0"/>
                                          </p:stCondLst>
                                        </p:cTn>
                                        <p:tgtEl>
                                          <p:spTgt spid="464898">
                                            <p:txEl>
                                              <p:pRg st="5" end="5"/>
                                            </p:txEl>
                                          </p:spTgt>
                                        </p:tgtEl>
                                        <p:attrNameLst>
                                          <p:attrName>style.visibility</p:attrName>
                                        </p:attrNameLst>
                                      </p:cBhvr>
                                      <p:to>
                                        <p:strVal val="visible"/>
                                      </p:to>
                                    </p:set>
                                    <p:anim calcmode="lin" valueType="num">
                                      <p:cBhvr>
                                        <p:cTn id="49" dur="1000" fill="hold"/>
                                        <p:tgtEl>
                                          <p:spTgt spid="464898">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464898">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46489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6946" name="Text Box 2"/>
          <p:cNvSpPr txBox="1">
            <a:spLocks noChangeArrowheads="1"/>
          </p:cNvSpPr>
          <p:nvPr/>
        </p:nvSpPr>
        <p:spPr bwMode="auto">
          <a:xfrm>
            <a:off x="323528" y="548679"/>
            <a:ext cx="8610600" cy="4191000"/>
          </a:xfrm>
          <a:prstGeom prst="rect">
            <a:avLst/>
          </a:prstGeom>
          <a:noFill/>
          <a:ln w="9525" algn="ctr">
            <a:noFill/>
            <a:miter lim="800000"/>
            <a:headEnd/>
            <a:tailEnd/>
          </a:ln>
          <a:effectLst/>
        </p:spPr>
        <p:txBody>
          <a:bodyPr/>
          <a:lstStyle>
            <a:lvl1pPr marL="609600" indent="-609600" eaLnBrk="0" hangingPunct="0">
              <a:tabLst>
                <a:tab pos="20701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20701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20701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20701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2070100" algn="l"/>
              </a:tabLst>
              <a:defRPr>
                <a:solidFill>
                  <a:schemeClr val="tx1"/>
                </a:solidFill>
                <a:latin typeface="Arial" panose="020B0604020202020204" pitchFamily="34" charset="0"/>
                <a:cs typeface="Arial" panose="020B0604020202020204" pitchFamily="34" charset="0"/>
              </a:defRPr>
            </a:lvl5pPr>
            <a:lvl6pPr marL="2514600" indent="-228600" algn="l" rtl="0" eaLnBrk="0" fontAlgn="base" hangingPunct="0">
              <a:spcBef>
                <a:spcPct val="0"/>
              </a:spcBef>
              <a:spcAft>
                <a:spcPct val="0"/>
              </a:spcAft>
              <a:tabLst>
                <a:tab pos="2070100" algn="l"/>
              </a:tabLst>
              <a:defRPr>
                <a:solidFill>
                  <a:schemeClr val="tx1"/>
                </a:solidFill>
                <a:latin typeface="Arial" panose="020B0604020202020204" pitchFamily="34" charset="0"/>
                <a:cs typeface="Arial" panose="020B0604020202020204" pitchFamily="34" charset="0"/>
              </a:defRPr>
            </a:lvl6pPr>
            <a:lvl7pPr marL="2971800" indent="-228600" algn="l" rtl="0" eaLnBrk="0" fontAlgn="base" hangingPunct="0">
              <a:spcBef>
                <a:spcPct val="0"/>
              </a:spcBef>
              <a:spcAft>
                <a:spcPct val="0"/>
              </a:spcAft>
              <a:tabLst>
                <a:tab pos="2070100" algn="l"/>
              </a:tabLst>
              <a:defRPr>
                <a:solidFill>
                  <a:schemeClr val="tx1"/>
                </a:solidFill>
                <a:latin typeface="Arial" panose="020B0604020202020204" pitchFamily="34" charset="0"/>
                <a:cs typeface="Arial" panose="020B0604020202020204" pitchFamily="34" charset="0"/>
              </a:defRPr>
            </a:lvl7pPr>
            <a:lvl8pPr marL="3429000" indent="-228600" algn="l" rtl="0" eaLnBrk="0" fontAlgn="base" hangingPunct="0">
              <a:spcBef>
                <a:spcPct val="0"/>
              </a:spcBef>
              <a:spcAft>
                <a:spcPct val="0"/>
              </a:spcAft>
              <a:tabLst>
                <a:tab pos="2070100" algn="l"/>
              </a:tabLst>
              <a:defRPr>
                <a:solidFill>
                  <a:schemeClr val="tx1"/>
                </a:solidFill>
                <a:latin typeface="Arial" panose="020B0604020202020204" pitchFamily="34" charset="0"/>
                <a:cs typeface="Arial" panose="020B0604020202020204" pitchFamily="34" charset="0"/>
              </a:defRPr>
            </a:lvl8pPr>
            <a:lvl9pPr marL="3886200" indent="-228600" algn="l" rtl="0" eaLnBrk="0" fontAlgn="base" hangingPunct="0">
              <a:spcBef>
                <a:spcPct val="0"/>
              </a:spcBef>
              <a:spcAft>
                <a:spcPct val="0"/>
              </a:spcAft>
              <a:tabLst>
                <a:tab pos="2070100" algn="l"/>
              </a:tabLst>
              <a:defRPr>
                <a:solidFill>
                  <a:schemeClr val="tx1"/>
                </a:solidFill>
                <a:latin typeface="Arial" panose="020B0604020202020204" pitchFamily="34" charset="0"/>
                <a:cs typeface="Arial" panose="020B0604020202020204" pitchFamily="34" charset="0"/>
              </a:defRPr>
            </a:lvl9pPr>
          </a:lstStyle>
          <a:p>
            <a:pPr marL="0" indent="0" algn="justLow" eaLnBrk="1" hangingPunct="1">
              <a:spcBef>
                <a:spcPct val="20000"/>
              </a:spcBef>
              <a:buClr>
                <a:schemeClr val="hlink"/>
              </a:buClr>
              <a:defRPr/>
            </a:pPr>
            <a:endParaRPr lang="en-US" sz="3200" dirty="0" smtClean="0">
              <a:effectLst>
                <a:outerShdw blurRad="38100" dist="38100" dir="2700000" algn="tl">
                  <a:srgbClr val="C0C0C0"/>
                </a:outerShdw>
              </a:effectLst>
              <a:ea typeface="+mn-ea"/>
            </a:endParaRPr>
          </a:p>
          <a:p>
            <a:pPr eaLnBrk="1" hangingPunct="1">
              <a:spcBef>
                <a:spcPct val="20000"/>
              </a:spcBef>
              <a:buClr>
                <a:schemeClr val="hlink"/>
              </a:buClr>
              <a:buFont typeface="Wingdings" panose="05000000000000000000" pitchFamily="2" charset="2"/>
              <a:buAutoNum type="arabicPeriod"/>
              <a:defRPr/>
            </a:pPr>
            <a:r>
              <a:rPr lang="en-US" sz="2400" dirty="0" smtClean="0">
                <a:ea typeface="+mn-ea"/>
              </a:rPr>
              <a:t>There is potential for loss to follow up, especially in diseases that take a long time to develop</a:t>
            </a:r>
          </a:p>
          <a:p>
            <a:pPr eaLnBrk="1" hangingPunct="1">
              <a:spcBef>
                <a:spcPct val="20000"/>
              </a:spcBef>
              <a:buClr>
                <a:schemeClr val="hlink"/>
              </a:buClr>
              <a:buFont typeface="Wingdings" panose="05000000000000000000" pitchFamily="2" charset="2"/>
              <a:buAutoNum type="arabicPeriod"/>
              <a:defRPr/>
            </a:pPr>
            <a:endParaRPr lang="en-US" sz="2400" dirty="0" smtClean="0">
              <a:ea typeface="+mn-ea"/>
            </a:endParaRPr>
          </a:p>
          <a:p>
            <a:pPr eaLnBrk="1" hangingPunct="1">
              <a:spcBef>
                <a:spcPct val="20000"/>
              </a:spcBef>
              <a:buClr>
                <a:schemeClr val="hlink"/>
              </a:buClr>
              <a:buFont typeface="Wingdings" panose="05000000000000000000" pitchFamily="2" charset="2"/>
              <a:buAutoNum type="arabicPeriod"/>
              <a:defRPr/>
            </a:pPr>
            <a:r>
              <a:rPr lang="en-US" sz="2400" dirty="0">
                <a:ea typeface="+mn-ea"/>
              </a:rPr>
              <a:t>Measurement errors, multiple interviews, </a:t>
            </a:r>
            <a:r>
              <a:rPr lang="en-US" sz="2400" dirty="0" smtClean="0">
                <a:ea typeface="+mn-ea"/>
              </a:rPr>
              <a:t>tests</a:t>
            </a:r>
          </a:p>
          <a:p>
            <a:pPr eaLnBrk="1" hangingPunct="1">
              <a:spcBef>
                <a:spcPct val="20000"/>
              </a:spcBef>
              <a:buClr>
                <a:schemeClr val="hlink"/>
              </a:buClr>
              <a:buFont typeface="Wingdings" panose="05000000000000000000" pitchFamily="2" charset="2"/>
              <a:buAutoNum type="arabicPeriod"/>
              <a:defRPr/>
            </a:pPr>
            <a:endParaRPr lang="en-US" sz="2400" dirty="0" smtClean="0">
              <a:ea typeface="+mn-ea"/>
            </a:endParaRPr>
          </a:p>
          <a:p>
            <a:pPr eaLnBrk="1" hangingPunct="1">
              <a:spcBef>
                <a:spcPct val="20000"/>
              </a:spcBef>
              <a:buClr>
                <a:schemeClr val="hlink"/>
              </a:buClr>
              <a:buFont typeface="Wingdings" panose="05000000000000000000" pitchFamily="2" charset="2"/>
              <a:buAutoNum type="arabicPeriod"/>
              <a:defRPr/>
            </a:pPr>
            <a:r>
              <a:rPr lang="en-US" sz="2400" dirty="0" smtClean="0">
                <a:ea typeface="+mn-ea"/>
              </a:rPr>
              <a:t>Not suitable </a:t>
            </a:r>
            <a:r>
              <a:rPr lang="en-US" sz="2400" dirty="0">
                <a:ea typeface="+mn-ea"/>
              </a:rPr>
              <a:t>for evaluation of rare </a:t>
            </a:r>
            <a:r>
              <a:rPr lang="en-US" sz="2400" dirty="0" smtClean="0">
                <a:ea typeface="+mn-ea"/>
              </a:rPr>
              <a:t>diseases</a:t>
            </a:r>
          </a:p>
          <a:p>
            <a:pPr eaLnBrk="1" hangingPunct="1">
              <a:spcBef>
                <a:spcPct val="20000"/>
              </a:spcBef>
              <a:buClr>
                <a:schemeClr val="hlink"/>
              </a:buClr>
              <a:buFont typeface="Wingdings" panose="05000000000000000000" pitchFamily="2" charset="2"/>
              <a:buAutoNum type="arabicPeriod"/>
              <a:defRPr/>
            </a:pPr>
            <a:endParaRPr lang="en-US" sz="2400" dirty="0">
              <a:ea typeface="+mn-ea"/>
            </a:endParaRPr>
          </a:p>
          <a:p>
            <a:pPr eaLnBrk="1" hangingPunct="1">
              <a:spcBef>
                <a:spcPct val="20000"/>
              </a:spcBef>
              <a:buClr>
                <a:schemeClr val="hlink"/>
              </a:buClr>
              <a:buFont typeface="Wingdings" panose="05000000000000000000" pitchFamily="2" charset="2"/>
              <a:buAutoNum type="arabicPeriod"/>
              <a:defRPr/>
            </a:pPr>
            <a:r>
              <a:rPr lang="en-US" sz="2400" dirty="0">
                <a:ea typeface="+mn-ea"/>
              </a:rPr>
              <a:t>Takes a long </a:t>
            </a:r>
            <a:r>
              <a:rPr lang="en-US" sz="2400" dirty="0" smtClean="0">
                <a:ea typeface="+mn-ea"/>
              </a:rPr>
              <a:t>time (if prospective)</a:t>
            </a:r>
          </a:p>
          <a:p>
            <a:pPr eaLnBrk="1" hangingPunct="1">
              <a:spcBef>
                <a:spcPct val="20000"/>
              </a:spcBef>
              <a:buClr>
                <a:schemeClr val="hlink"/>
              </a:buClr>
              <a:buFont typeface="Wingdings" panose="05000000000000000000" pitchFamily="2" charset="2"/>
              <a:buAutoNum type="arabicPeriod"/>
              <a:defRPr/>
            </a:pPr>
            <a:endParaRPr lang="en-US" sz="2400" dirty="0" smtClean="0">
              <a:ea typeface="+mn-ea"/>
            </a:endParaRPr>
          </a:p>
          <a:p>
            <a:pPr eaLnBrk="1" hangingPunct="1">
              <a:spcBef>
                <a:spcPct val="20000"/>
              </a:spcBef>
              <a:buClr>
                <a:schemeClr val="hlink"/>
              </a:buClr>
              <a:buFont typeface="Wingdings" panose="05000000000000000000" pitchFamily="2" charset="2"/>
              <a:buAutoNum type="arabicPeriod"/>
              <a:defRPr/>
            </a:pPr>
            <a:r>
              <a:rPr lang="en-US" sz="2400" dirty="0" smtClean="0">
                <a:ea typeface="+mn-ea"/>
              </a:rPr>
              <a:t>More expensive than case-control and cross-sectional studies</a:t>
            </a:r>
          </a:p>
          <a:p>
            <a:pPr eaLnBrk="1" hangingPunct="1">
              <a:spcBef>
                <a:spcPct val="20000"/>
              </a:spcBef>
              <a:buClr>
                <a:schemeClr val="hlink"/>
              </a:buClr>
              <a:buFont typeface="Wingdings" panose="05000000000000000000" pitchFamily="2" charset="2"/>
              <a:buAutoNum type="arabicPeriod"/>
              <a:defRPr/>
            </a:pPr>
            <a:endParaRPr lang="en-US" sz="2400" dirty="0" smtClean="0">
              <a:ea typeface="+mn-ea"/>
            </a:endParaRPr>
          </a:p>
          <a:p>
            <a:pPr eaLnBrk="1" hangingPunct="1">
              <a:spcBef>
                <a:spcPct val="20000"/>
              </a:spcBef>
              <a:buClr>
                <a:schemeClr val="hlink"/>
              </a:buClr>
              <a:buFont typeface="Wingdings" panose="05000000000000000000" pitchFamily="2" charset="2"/>
              <a:buAutoNum type="arabicPeriod"/>
              <a:defRPr/>
            </a:pPr>
            <a:r>
              <a:rPr lang="en-US" sz="2400" dirty="0" smtClean="0">
                <a:ea typeface="+mn-ea"/>
              </a:rPr>
              <a:t>Provides weaker evidence than RCTs</a:t>
            </a:r>
          </a:p>
          <a:p>
            <a:pPr algn="justLow" eaLnBrk="1" hangingPunct="1">
              <a:spcBef>
                <a:spcPct val="20000"/>
              </a:spcBef>
              <a:buClr>
                <a:schemeClr val="hlink"/>
              </a:buClr>
              <a:buFont typeface="Wingdings" panose="05000000000000000000" pitchFamily="2" charset="2"/>
              <a:buAutoNum type="arabicPeriod"/>
              <a:defRPr/>
            </a:pPr>
            <a:endParaRPr lang="en-US" sz="3200" dirty="0">
              <a:effectLst>
                <a:outerShdw blurRad="38100" dist="38100" dir="2700000" algn="tl">
                  <a:srgbClr val="C0C0C0"/>
                </a:outerShdw>
              </a:effectLst>
              <a:ea typeface="+mn-ea"/>
            </a:endParaRPr>
          </a:p>
        </p:txBody>
      </p:sp>
      <p:sp>
        <p:nvSpPr>
          <p:cNvPr id="5" name="TextBox 4"/>
          <p:cNvSpPr txBox="1"/>
          <p:nvPr/>
        </p:nvSpPr>
        <p:spPr>
          <a:xfrm>
            <a:off x="755576" y="163959"/>
            <a:ext cx="7344816" cy="769441"/>
          </a:xfrm>
          <a:prstGeom prst="rect">
            <a:avLst/>
          </a:prstGeom>
          <a:noFill/>
        </p:spPr>
        <p:txBody>
          <a:bodyPr wrap="square" rtlCol="0">
            <a:spAutoFit/>
          </a:bodyPr>
          <a:lstStyle/>
          <a:p>
            <a:r>
              <a:rPr lang="en-US" sz="4400" b="1" dirty="0" smtClean="0">
                <a:solidFill>
                  <a:srgbClr val="ED7817"/>
                </a:solidFill>
                <a:latin typeface="+mj-lt"/>
              </a:rPr>
              <a:t>Disadvantages of Cohort studies</a:t>
            </a:r>
            <a:endParaRPr lang="en-US" sz="4400" b="1" dirty="0">
              <a:solidFill>
                <a:srgbClr val="ED7817"/>
              </a:solidFill>
              <a:latin typeface="+mj-l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466946">
                                            <p:txEl>
                                              <p:pRg st="1" end="1"/>
                                            </p:txEl>
                                          </p:spTgt>
                                        </p:tgtEl>
                                        <p:attrNameLst>
                                          <p:attrName>style.visibility</p:attrName>
                                        </p:attrNameLst>
                                      </p:cBhvr>
                                      <p:to>
                                        <p:strVal val="visible"/>
                                      </p:to>
                                    </p:set>
                                    <p:anim calcmode="lin" valueType="num">
                                      <p:cBhvr>
                                        <p:cTn id="7" dur="500" fill="hold"/>
                                        <p:tgtEl>
                                          <p:spTgt spid="46694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66946">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466946">
                                            <p:txEl>
                                              <p:pRg st="3" end="3"/>
                                            </p:txEl>
                                          </p:spTgt>
                                        </p:tgtEl>
                                        <p:attrNameLst>
                                          <p:attrName>style.visibility</p:attrName>
                                        </p:attrNameLst>
                                      </p:cBhvr>
                                      <p:to>
                                        <p:strVal val="visible"/>
                                      </p:to>
                                    </p:set>
                                    <p:anim calcmode="lin" valueType="num">
                                      <p:cBhvr>
                                        <p:cTn id="13" dur="500" fill="hold"/>
                                        <p:tgtEl>
                                          <p:spTgt spid="466946">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466946">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nodeType="clickEffect">
                                  <p:stCondLst>
                                    <p:cond delay="0"/>
                                  </p:stCondLst>
                                  <p:childTnLst>
                                    <p:set>
                                      <p:cBhvr>
                                        <p:cTn id="18" dur="1" fill="hold">
                                          <p:stCondLst>
                                            <p:cond delay="0"/>
                                          </p:stCondLst>
                                        </p:cTn>
                                        <p:tgtEl>
                                          <p:spTgt spid="466946">
                                            <p:txEl>
                                              <p:pRg st="5" end="5"/>
                                            </p:txEl>
                                          </p:spTgt>
                                        </p:tgtEl>
                                        <p:attrNameLst>
                                          <p:attrName>style.visibility</p:attrName>
                                        </p:attrNameLst>
                                      </p:cBhvr>
                                      <p:to>
                                        <p:strVal val="visible"/>
                                      </p:to>
                                    </p:set>
                                    <p:anim calcmode="lin" valueType="num">
                                      <p:cBhvr>
                                        <p:cTn id="19" dur="500" fill="hold"/>
                                        <p:tgtEl>
                                          <p:spTgt spid="466946">
                                            <p:txEl>
                                              <p:pRg st="5" end="5"/>
                                            </p:txEl>
                                          </p:spTgt>
                                        </p:tgtEl>
                                        <p:attrNameLst>
                                          <p:attrName>ppt_w</p:attrName>
                                        </p:attrNameLst>
                                      </p:cBhvr>
                                      <p:tavLst>
                                        <p:tav tm="0">
                                          <p:val>
                                            <p:fltVal val="0"/>
                                          </p:val>
                                        </p:tav>
                                        <p:tav tm="100000">
                                          <p:val>
                                            <p:strVal val="#ppt_w"/>
                                          </p:val>
                                        </p:tav>
                                      </p:tavLst>
                                    </p:anim>
                                    <p:anim calcmode="lin" valueType="num">
                                      <p:cBhvr>
                                        <p:cTn id="20" dur="500" fill="hold"/>
                                        <p:tgtEl>
                                          <p:spTgt spid="466946">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466946">
                                            <p:txEl>
                                              <p:pRg st="7" end="7"/>
                                            </p:txEl>
                                          </p:spTgt>
                                        </p:tgtEl>
                                        <p:attrNameLst>
                                          <p:attrName>style.visibility</p:attrName>
                                        </p:attrNameLst>
                                      </p:cBhvr>
                                      <p:to>
                                        <p:strVal val="visible"/>
                                      </p:to>
                                    </p:set>
                                    <p:anim calcmode="lin" valueType="num">
                                      <p:cBhvr>
                                        <p:cTn id="25" dur="500" fill="hold"/>
                                        <p:tgtEl>
                                          <p:spTgt spid="466946">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466946">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nodeType="clickEffect">
                                  <p:stCondLst>
                                    <p:cond delay="0"/>
                                  </p:stCondLst>
                                  <p:childTnLst>
                                    <p:set>
                                      <p:cBhvr>
                                        <p:cTn id="30" dur="1" fill="hold">
                                          <p:stCondLst>
                                            <p:cond delay="0"/>
                                          </p:stCondLst>
                                        </p:cTn>
                                        <p:tgtEl>
                                          <p:spTgt spid="466946">
                                            <p:txEl>
                                              <p:pRg st="9" end="9"/>
                                            </p:txEl>
                                          </p:spTgt>
                                        </p:tgtEl>
                                        <p:attrNameLst>
                                          <p:attrName>style.visibility</p:attrName>
                                        </p:attrNameLst>
                                      </p:cBhvr>
                                      <p:to>
                                        <p:strVal val="visible"/>
                                      </p:to>
                                    </p:set>
                                    <p:anim calcmode="lin" valueType="num">
                                      <p:cBhvr>
                                        <p:cTn id="31" dur="500" fill="hold"/>
                                        <p:tgtEl>
                                          <p:spTgt spid="466946">
                                            <p:txEl>
                                              <p:pRg st="9" end="9"/>
                                            </p:txEl>
                                          </p:spTgt>
                                        </p:tgtEl>
                                        <p:attrNameLst>
                                          <p:attrName>ppt_w</p:attrName>
                                        </p:attrNameLst>
                                      </p:cBhvr>
                                      <p:tavLst>
                                        <p:tav tm="0">
                                          <p:val>
                                            <p:fltVal val="0"/>
                                          </p:val>
                                        </p:tav>
                                        <p:tav tm="100000">
                                          <p:val>
                                            <p:strVal val="#ppt_w"/>
                                          </p:val>
                                        </p:tav>
                                      </p:tavLst>
                                    </p:anim>
                                    <p:anim calcmode="lin" valueType="num">
                                      <p:cBhvr>
                                        <p:cTn id="32" dur="500" fill="hold"/>
                                        <p:tgtEl>
                                          <p:spTgt spid="466946">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466946">
                                            <p:txEl>
                                              <p:pRg st="11" end="11"/>
                                            </p:txEl>
                                          </p:spTgt>
                                        </p:tgtEl>
                                        <p:attrNameLst>
                                          <p:attrName>style.visibility</p:attrName>
                                        </p:attrNameLst>
                                      </p:cBhvr>
                                      <p:to>
                                        <p:strVal val="visible"/>
                                      </p:to>
                                    </p:set>
                                    <p:anim calcmode="lin" valueType="num">
                                      <p:cBhvr>
                                        <p:cTn id="37" dur="500" fill="hold"/>
                                        <p:tgtEl>
                                          <p:spTgt spid="466946">
                                            <p:txEl>
                                              <p:pRg st="11" end="11"/>
                                            </p:txEl>
                                          </p:spTgt>
                                        </p:tgtEl>
                                        <p:attrNameLst>
                                          <p:attrName>ppt_w</p:attrName>
                                        </p:attrNameLst>
                                      </p:cBhvr>
                                      <p:tavLst>
                                        <p:tav tm="0">
                                          <p:val>
                                            <p:fltVal val="0"/>
                                          </p:val>
                                        </p:tav>
                                        <p:tav tm="100000">
                                          <p:val>
                                            <p:strVal val="#ppt_w"/>
                                          </p:val>
                                        </p:tav>
                                      </p:tavLst>
                                    </p:anim>
                                    <p:anim calcmode="lin" valueType="num">
                                      <p:cBhvr>
                                        <p:cTn id="38" dur="500" fill="hold"/>
                                        <p:tgtEl>
                                          <p:spTgt spid="466946">
                                            <p:txEl>
                                              <p:pRg st="11" end="1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590550" y="188640"/>
            <a:ext cx="7886700" cy="1325563"/>
          </a:xfrm>
        </p:spPr>
        <p:txBody>
          <a:bodyPr/>
          <a:lstStyle/>
          <a:p>
            <a:r>
              <a:rPr lang="en-US" b="1" dirty="0">
                <a:solidFill>
                  <a:srgbClr val="0033CC"/>
                </a:solidFill>
              </a:rPr>
              <a:t>Summary</a:t>
            </a:r>
          </a:p>
        </p:txBody>
      </p:sp>
      <p:sp>
        <p:nvSpPr>
          <p:cNvPr id="45059" name="Content Placeholder 2"/>
          <p:cNvSpPr>
            <a:spLocks noGrp="1"/>
          </p:cNvSpPr>
          <p:nvPr>
            <p:ph idx="1"/>
          </p:nvPr>
        </p:nvSpPr>
        <p:spPr>
          <a:xfrm>
            <a:off x="228600" y="1295400"/>
            <a:ext cx="8610600" cy="5257800"/>
          </a:xfrm>
        </p:spPr>
        <p:txBody>
          <a:bodyPr>
            <a:normAutofit lnSpcReduction="10000"/>
          </a:bodyPr>
          <a:lstStyle/>
          <a:p>
            <a:r>
              <a:rPr lang="en-US" sz="2800" dirty="0"/>
              <a:t>Cohort studies are observational in nature</a:t>
            </a:r>
            <a:r>
              <a:rPr lang="en-US" sz="2800" dirty="0" smtClean="0"/>
              <a:t> ( but also analytical) and </a:t>
            </a:r>
            <a:r>
              <a:rPr lang="en-US" sz="2800" dirty="0"/>
              <a:t>are useful in comparing risks in subgroups of populations within a specific time frame</a:t>
            </a:r>
          </a:p>
          <a:p>
            <a:endParaRPr lang="en-US" sz="1400" dirty="0"/>
          </a:p>
          <a:p>
            <a:r>
              <a:rPr lang="en-US" sz="2800" dirty="0"/>
              <a:t>Availability of data from previous years can lead to less expensive estimates for Risk, RR, and</a:t>
            </a:r>
            <a:r>
              <a:rPr lang="en-US" sz="2800" dirty="0" smtClean="0"/>
              <a:t> RD,  </a:t>
            </a:r>
            <a:r>
              <a:rPr lang="en-US" sz="2800" dirty="0"/>
              <a:t>using a retrospective cohort study</a:t>
            </a:r>
            <a:endParaRPr lang="en-US" sz="1400" dirty="0"/>
          </a:p>
          <a:p>
            <a:pPr>
              <a:buFont typeface="Arial" charset="0"/>
              <a:buNone/>
            </a:pPr>
            <a:r>
              <a:rPr lang="en-US" sz="1400" dirty="0"/>
              <a:t> </a:t>
            </a:r>
            <a:endParaRPr lang="en-US" sz="2800" dirty="0"/>
          </a:p>
          <a:p>
            <a:r>
              <a:rPr lang="en-US" sz="2800" dirty="0"/>
              <a:t>Prospective Cohort studies are expensive in time and </a:t>
            </a:r>
            <a:r>
              <a:rPr lang="en-US" sz="2800" dirty="0" smtClean="0"/>
              <a:t>resources</a:t>
            </a:r>
          </a:p>
          <a:p>
            <a:r>
              <a:rPr lang="en-US" sz="2800" dirty="0" smtClean="0"/>
              <a:t>When a cohort is conducted accurately, estimates </a:t>
            </a:r>
            <a:r>
              <a:rPr lang="en-US" sz="2800" dirty="0"/>
              <a:t>of Risk, RR and </a:t>
            </a:r>
            <a:r>
              <a:rPr lang="en-US" sz="2800" dirty="0" smtClean="0"/>
              <a:t>AR can help make inferences about a causal </a:t>
            </a:r>
            <a:r>
              <a:rPr lang="en-US" sz="2800" dirty="0"/>
              <a:t>link between risk factors and disease/other outcomes e.g. cancer.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6600"/>
                </a:solidFill>
              </a:rPr>
              <a:t>References</a:t>
            </a:r>
            <a:endParaRPr lang="en-GB" b="1" dirty="0">
              <a:solidFill>
                <a:srgbClr val="FF6600"/>
              </a:solidFill>
            </a:endParaRPr>
          </a:p>
        </p:txBody>
      </p:sp>
      <p:sp>
        <p:nvSpPr>
          <p:cNvPr id="3" name="Content Placeholder 2"/>
          <p:cNvSpPr>
            <a:spLocks noGrp="1"/>
          </p:cNvSpPr>
          <p:nvPr>
            <p:ph idx="1"/>
          </p:nvPr>
        </p:nvSpPr>
        <p:spPr/>
        <p:txBody>
          <a:bodyPr/>
          <a:lstStyle/>
          <a:p>
            <a:r>
              <a:rPr lang="en-GB" dirty="0" err="1" smtClean="0"/>
              <a:t>Gordis</a:t>
            </a:r>
            <a:r>
              <a:rPr lang="en-GB" dirty="0" smtClean="0"/>
              <a:t> L. Epidemiology. 4</a:t>
            </a:r>
            <a:r>
              <a:rPr lang="en-GB" baseline="30000" dirty="0" smtClean="0"/>
              <a:t>th</a:t>
            </a:r>
            <a:r>
              <a:rPr lang="en-GB" dirty="0" smtClean="0"/>
              <a:t> Edition. Philadelphia, PA: Saunders Elsevier; 2009.</a:t>
            </a:r>
          </a:p>
          <a:p>
            <a:endParaRPr lang="en-GB" dirty="0" smtClean="0"/>
          </a:p>
          <a:p>
            <a:r>
              <a:rPr lang="en-GB" dirty="0" smtClean="0"/>
              <a:t>Rothman KJ, Greenland S, Lash TL. Modern Epidemiology. 3</a:t>
            </a:r>
            <a:r>
              <a:rPr lang="en-GB" baseline="30000" dirty="0" smtClean="0"/>
              <a:t>rd</a:t>
            </a:r>
            <a:r>
              <a:rPr lang="en-GB" dirty="0" smtClean="0"/>
              <a:t> Edition. Philadelphia, PA: Lippincott Williams and Wilkins; 2008.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29600" cy="1554162"/>
          </a:xfrm>
        </p:spPr>
        <p:txBody>
          <a:bodyPr>
            <a:normAutofit/>
          </a:bodyPr>
          <a:lstStyle/>
          <a:p>
            <a:pPr eaLnBrk="1" hangingPunct="1">
              <a:defRPr/>
            </a:pPr>
            <a:r>
              <a:rPr lang="en-US" b="1">
                <a:solidFill>
                  <a:srgbClr val="C00000"/>
                </a:solidFill>
              </a:rPr>
              <a:t>Design of Cohort Studies</a:t>
            </a:r>
            <a:br>
              <a:rPr lang="en-US" b="1">
                <a:solidFill>
                  <a:srgbClr val="C00000"/>
                </a:solidFill>
              </a:rPr>
            </a:br>
            <a:r>
              <a:rPr lang="en-US" b="1">
                <a:solidFill>
                  <a:srgbClr val="F79646"/>
                </a:solidFill>
                <a:effectLst>
                  <a:outerShdw blurRad="38100" dist="38100" dir="2700000" algn="tl">
                    <a:srgbClr val="C0C0C0"/>
                  </a:outerShdw>
                </a:effectLst>
              </a:rPr>
              <a:t>What is a cohort ? </a:t>
            </a:r>
          </a:p>
        </p:txBody>
      </p:sp>
      <p:sp>
        <p:nvSpPr>
          <p:cNvPr id="17411" name="Rectangle 3"/>
          <p:cNvSpPr>
            <a:spLocks noGrp="1" noChangeArrowheads="1"/>
          </p:cNvSpPr>
          <p:nvPr>
            <p:ph idx="1"/>
          </p:nvPr>
        </p:nvSpPr>
        <p:spPr>
          <a:xfrm>
            <a:off x="457200" y="1600200"/>
            <a:ext cx="8382000" cy="4525963"/>
          </a:xfrm>
        </p:spPr>
        <p:txBody>
          <a:bodyPr>
            <a:normAutofit/>
          </a:bodyPr>
          <a:lstStyle/>
          <a:p>
            <a:pPr eaLnBrk="1" hangingPunct="1"/>
            <a:endParaRPr lang="en-US" sz="2800" dirty="0"/>
          </a:p>
          <a:p>
            <a:pPr eaLnBrk="1" hangingPunct="1"/>
            <a:r>
              <a:rPr lang="en-US" sz="2800" b="1" i="1" dirty="0">
                <a:solidFill>
                  <a:srgbClr val="FF0000"/>
                </a:solidFill>
              </a:rPr>
              <a:t>Cohort</a:t>
            </a:r>
            <a:r>
              <a:rPr lang="en-US" sz="2800" b="1" dirty="0">
                <a:solidFill>
                  <a:srgbClr val="FF0000"/>
                </a:solidFill>
              </a:rPr>
              <a:t>:  </a:t>
            </a:r>
            <a:r>
              <a:rPr lang="en-US" sz="2800" dirty="0"/>
              <a:t>group of individual with a common characteristic who are followed over a period of time e.g. </a:t>
            </a:r>
            <a:r>
              <a:rPr lang="en-US" sz="2800" i="1" dirty="0"/>
              <a:t>A smoker</a:t>
            </a:r>
            <a:r>
              <a:rPr lang="ja-JP" altLang="en-US" sz="2800" i="1" dirty="0"/>
              <a:t>’</a:t>
            </a:r>
            <a:r>
              <a:rPr lang="en-US" altLang="ja-JP" sz="2800" i="1" dirty="0" err="1"/>
              <a:t>s</a:t>
            </a:r>
            <a:r>
              <a:rPr lang="en-US" altLang="ja-JP" sz="2800" i="1" dirty="0"/>
              <a:t> cohort means all are smokers in that </a:t>
            </a:r>
            <a:r>
              <a:rPr lang="en-US" altLang="ja-JP" sz="2800" i="1" dirty="0" smtClean="0"/>
              <a:t>group; birth cohort; class cohort</a:t>
            </a:r>
          </a:p>
          <a:p>
            <a:pPr eaLnBrk="1" hangingPunct="1"/>
            <a:endParaRPr lang="en-US" sz="2800" dirty="0" smtClean="0"/>
          </a:p>
          <a:p>
            <a:pPr eaLnBrk="1" hangingPunct="1"/>
            <a:r>
              <a:rPr lang="en-US" sz="2800" b="1" i="1" dirty="0" smtClean="0">
                <a:solidFill>
                  <a:srgbClr val="FF0000"/>
                </a:solidFill>
              </a:rPr>
              <a:t>Cohort study design</a:t>
            </a:r>
            <a:r>
              <a:rPr lang="en-US" sz="2800" b="1" dirty="0" smtClean="0">
                <a:solidFill>
                  <a:srgbClr val="FF0000"/>
                </a:solidFill>
              </a:rPr>
              <a:t>: </a:t>
            </a:r>
            <a:r>
              <a:rPr lang="en-US" sz="2800" dirty="0" smtClean="0"/>
              <a:t>selection </a:t>
            </a:r>
            <a:r>
              <a:rPr lang="en-US" sz="2800" dirty="0"/>
              <a:t>of cohorts based on exposed and unexposed </a:t>
            </a:r>
            <a:r>
              <a:rPr lang="en-US" sz="2800" dirty="0" smtClean="0"/>
              <a:t>individuals, and following them over specified </a:t>
            </a:r>
            <a:r>
              <a:rPr lang="en-US" sz="2800" dirty="0"/>
              <a:t>time or until development of outcome (disease/death) </a:t>
            </a:r>
          </a:p>
          <a:p>
            <a:pPr eaLnBrk="1" hangingPunct="1"/>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23528" y="476672"/>
            <a:ext cx="8229600" cy="1210146"/>
          </a:xfrm>
        </p:spPr>
        <p:txBody>
          <a:bodyPr>
            <a:normAutofit fontScale="90000"/>
          </a:bodyPr>
          <a:lstStyle/>
          <a:p>
            <a:pPr eaLnBrk="1" hangingPunct="1">
              <a:defRPr/>
            </a:pPr>
            <a:r>
              <a:rPr lang="en-US" b="1" dirty="0">
                <a:solidFill>
                  <a:srgbClr val="C00000"/>
                </a:solidFill>
              </a:rPr>
              <a:t>Design of Cohort </a:t>
            </a:r>
            <a:r>
              <a:rPr lang="en-US" b="1" dirty="0" smtClean="0">
                <a:solidFill>
                  <a:srgbClr val="C00000"/>
                </a:solidFill>
              </a:rPr>
              <a:t>Studies cont.</a:t>
            </a:r>
            <a:br>
              <a:rPr lang="en-US" b="1" dirty="0" smtClean="0">
                <a:solidFill>
                  <a:srgbClr val="C00000"/>
                </a:solidFill>
              </a:rPr>
            </a:br>
            <a:endParaRPr lang="en-US" b="1" dirty="0">
              <a:solidFill>
                <a:srgbClr val="F79646"/>
              </a:solidFill>
              <a:effectLst>
                <a:outerShdw blurRad="38100" dist="38100" dir="2700000" algn="tl">
                  <a:srgbClr val="C0C0C0"/>
                </a:outerShdw>
              </a:effectLst>
            </a:endParaRPr>
          </a:p>
        </p:txBody>
      </p:sp>
      <p:sp>
        <p:nvSpPr>
          <p:cNvPr id="17411" name="Rectangle 3"/>
          <p:cNvSpPr>
            <a:spLocks noGrp="1" noChangeArrowheads="1"/>
          </p:cNvSpPr>
          <p:nvPr>
            <p:ph idx="1"/>
          </p:nvPr>
        </p:nvSpPr>
        <p:spPr>
          <a:xfrm>
            <a:off x="457200" y="1484784"/>
            <a:ext cx="8382000" cy="5068416"/>
          </a:xfrm>
        </p:spPr>
        <p:txBody>
          <a:bodyPr>
            <a:normAutofit fontScale="92500" lnSpcReduction="20000"/>
          </a:bodyPr>
          <a:lstStyle/>
          <a:p>
            <a:pPr eaLnBrk="1" hangingPunct="1"/>
            <a:endParaRPr lang="en-US" sz="2800" dirty="0" smtClean="0"/>
          </a:p>
          <a:p>
            <a:pPr eaLnBrk="1" hangingPunct="1"/>
            <a:r>
              <a:rPr lang="en-US" sz="2800" dirty="0" smtClean="0"/>
              <a:t>And so in a cohort study we select individuals based on their exposure to a specific risk factor (exposed group and non-exposed group)</a:t>
            </a:r>
          </a:p>
          <a:p>
            <a:pPr eaLnBrk="1" hangingPunct="1"/>
            <a:endParaRPr lang="en-US" sz="2800" dirty="0" smtClean="0"/>
          </a:p>
          <a:p>
            <a:pPr eaLnBrk="1" hangingPunct="1"/>
            <a:r>
              <a:rPr lang="en-US" sz="2800" dirty="0" smtClean="0"/>
              <a:t>It I important that these people are free of the disease at the beginning of the study </a:t>
            </a:r>
          </a:p>
          <a:p>
            <a:pPr eaLnBrk="1" hangingPunct="1"/>
            <a:endParaRPr lang="en-US" sz="2800" dirty="0"/>
          </a:p>
          <a:p>
            <a:pPr eaLnBrk="1" hangingPunct="1"/>
            <a:r>
              <a:rPr lang="en-US" sz="2800" dirty="0" smtClean="0"/>
              <a:t>then we follow them over a certain period of time and record the following measures: </a:t>
            </a:r>
          </a:p>
          <a:p>
            <a:pPr lvl="1"/>
            <a:r>
              <a:rPr lang="en-US" sz="2400" dirty="0" smtClean="0"/>
              <a:t>Total number of people at risk at the beginning (total at risk at baseline)</a:t>
            </a:r>
          </a:p>
          <a:p>
            <a:pPr lvl="1"/>
            <a:r>
              <a:rPr lang="en-US" sz="2400" dirty="0" smtClean="0"/>
              <a:t>Time until the development of the disease (time at risk)</a:t>
            </a:r>
          </a:p>
          <a:p>
            <a:pPr lvl="1"/>
            <a:r>
              <a:rPr lang="en-US" sz="2400" dirty="0" smtClean="0"/>
              <a:t>Number of new cases that have developed the disease</a:t>
            </a:r>
          </a:p>
          <a:p>
            <a:pPr lvl="1"/>
            <a:r>
              <a:rPr lang="en-US" sz="2400" dirty="0" smtClean="0"/>
              <a:t>Number of people who were lost to follow-up</a:t>
            </a:r>
          </a:p>
          <a:p>
            <a:pPr eaLnBrk="1" hangingPunct="1"/>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334780"/>
            <a:ext cx="8458200" cy="523220"/>
          </a:xfrm>
          <a:prstGeom prst="rect">
            <a:avLst/>
          </a:prstGeom>
          <a:noFill/>
        </p:spPr>
        <p:txBody>
          <a:bodyPr wrap="square" rtlCol="0">
            <a:spAutoFit/>
          </a:bodyPr>
          <a:lstStyle/>
          <a:p>
            <a:r>
              <a:rPr lang="en-US" sz="1400" dirty="0" err="1" smtClean="0"/>
              <a:t>Etikan</a:t>
            </a:r>
            <a:r>
              <a:rPr lang="en-US" sz="1400" dirty="0" smtClean="0"/>
              <a:t> I, </a:t>
            </a:r>
            <a:r>
              <a:rPr lang="en-US" sz="1400" dirty="0" err="1" smtClean="0"/>
              <a:t>Abubakar</a:t>
            </a:r>
            <a:r>
              <a:rPr lang="en-US" sz="1400" dirty="0" smtClean="0"/>
              <a:t> S, </a:t>
            </a:r>
            <a:r>
              <a:rPr lang="en-US" sz="1400" dirty="0" err="1" smtClean="0"/>
              <a:t>Alkassim</a:t>
            </a:r>
            <a:r>
              <a:rPr lang="en-US" sz="1400" dirty="0" smtClean="0"/>
              <a:t> R (2017) Frequency Measures of Epidemiological Studies. </a:t>
            </a:r>
            <a:r>
              <a:rPr lang="en-US" sz="1400" dirty="0" err="1" smtClean="0"/>
              <a:t>Biom</a:t>
            </a:r>
            <a:r>
              <a:rPr lang="en-US" sz="1400" dirty="0" smtClean="0"/>
              <a:t> </a:t>
            </a:r>
            <a:r>
              <a:rPr lang="en-US" sz="1400" dirty="0" err="1" smtClean="0"/>
              <a:t>Biostat</a:t>
            </a:r>
            <a:r>
              <a:rPr lang="en-US" sz="1400" dirty="0" smtClean="0"/>
              <a:t> </a:t>
            </a:r>
            <a:r>
              <a:rPr lang="en-US" sz="1400" dirty="0" err="1" smtClean="0"/>
              <a:t>Int</a:t>
            </a:r>
            <a:r>
              <a:rPr lang="en-US" sz="1400" dirty="0" smtClean="0"/>
              <a:t> J 5(1): 00124. </a:t>
            </a:r>
            <a:endParaRPr lang="en-GB" sz="1400" dirty="0"/>
          </a:p>
        </p:txBody>
      </p:sp>
      <p:sp>
        <p:nvSpPr>
          <p:cNvPr id="3" name="TextBox 2"/>
          <p:cNvSpPr txBox="1"/>
          <p:nvPr/>
        </p:nvSpPr>
        <p:spPr>
          <a:xfrm>
            <a:off x="685800" y="304800"/>
            <a:ext cx="8458200" cy="1200329"/>
          </a:xfrm>
          <a:prstGeom prst="rect">
            <a:avLst/>
          </a:prstGeom>
          <a:noFill/>
        </p:spPr>
        <p:txBody>
          <a:bodyPr wrap="square" rtlCol="0">
            <a:spAutoFit/>
          </a:bodyPr>
          <a:lstStyle/>
          <a:p>
            <a:r>
              <a:rPr lang="en-GB" sz="3600" b="1" dirty="0" smtClean="0">
                <a:solidFill>
                  <a:schemeClr val="accent6">
                    <a:lumMod val="75000"/>
                  </a:schemeClr>
                </a:solidFill>
                <a:latin typeface="+mj-lt"/>
              </a:rPr>
              <a:t>Direction of Investigation Time in Study Designs</a:t>
            </a:r>
            <a:endParaRPr lang="en-GB" sz="3600" b="1" dirty="0">
              <a:solidFill>
                <a:schemeClr val="accent6">
                  <a:lumMod val="75000"/>
                </a:schemeClr>
              </a:solidFill>
              <a:latin typeface="+mj-lt"/>
            </a:endParaRPr>
          </a:p>
        </p:txBody>
      </p:sp>
      <p:pic>
        <p:nvPicPr>
          <p:cNvPr id="4" name="Picture 3" descr="Direction of investigation time.png"/>
          <p:cNvPicPr>
            <a:picLocks noChangeAspect="1"/>
          </p:cNvPicPr>
          <p:nvPr/>
        </p:nvPicPr>
        <p:blipFill>
          <a:blip r:embed="rId2">
            <a:alphaModFix/>
            <a:lum bright="-20000" contrast="35000"/>
          </a:blip>
          <a:stretch>
            <a:fillRect/>
          </a:stretch>
        </p:blipFill>
        <p:spPr>
          <a:xfrm>
            <a:off x="914400" y="1447800"/>
            <a:ext cx="7239000" cy="429334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solidFill>
                  <a:srgbClr val="E46C0A"/>
                </a:solidFill>
              </a:rPr>
              <a:t>What is a Risk?</a:t>
            </a:r>
            <a:endParaRPr lang="en-GB" dirty="0"/>
          </a:p>
        </p:txBody>
      </p:sp>
      <p:sp>
        <p:nvSpPr>
          <p:cNvPr id="11267" name="Content Placeholder 2"/>
          <p:cNvSpPr>
            <a:spLocks noGrp="1"/>
          </p:cNvSpPr>
          <p:nvPr>
            <p:ph idx="1"/>
          </p:nvPr>
        </p:nvSpPr>
        <p:spPr/>
        <p:txBody>
          <a:bodyPr>
            <a:normAutofit/>
          </a:bodyPr>
          <a:lstStyle/>
          <a:p>
            <a:pPr>
              <a:lnSpc>
                <a:spcPct val="80000"/>
              </a:lnSpc>
            </a:pPr>
            <a:r>
              <a:rPr lang="en-GB" sz="2800" dirty="0" smtClean="0">
                <a:solidFill>
                  <a:schemeClr val="tx1"/>
                </a:solidFill>
              </a:rPr>
              <a:t>Risk </a:t>
            </a:r>
            <a:r>
              <a:rPr lang="en-GB" sz="2800" dirty="0">
                <a:solidFill>
                  <a:schemeClr val="tx1"/>
                </a:solidFill>
              </a:rPr>
              <a:t>is the possibility of harm</a:t>
            </a:r>
            <a:endParaRPr lang="en-GB" sz="2800" dirty="0" smtClean="0">
              <a:solidFill>
                <a:schemeClr val="tx1"/>
              </a:solidFill>
            </a:endParaRPr>
          </a:p>
          <a:p>
            <a:pPr eaLnBrk="1" hangingPunct="1">
              <a:lnSpc>
                <a:spcPct val="80000"/>
              </a:lnSpc>
              <a:buNone/>
            </a:pPr>
            <a:endParaRPr lang="en-GB" sz="2800" dirty="0" smtClean="0">
              <a:solidFill>
                <a:schemeClr val="tx1"/>
              </a:solidFill>
            </a:endParaRPr>
          </a:p>
          <a:p>
            <a:pPr eaLnBrk="1" hangingPunct="1">
              <a:lnSpc>
                <a:spcPct val="80000"/>
              </a:lnSpc>
            </a:pPr>
            <a:r>
              <a:rPr lang="en-GB" sz="2800" dirty="0" smtClean="0">
                <a:solidFill>
                  <a:schemeClr val="tx1"/>
                </a:solidFill>
              </a:rPr>
              <a:t>In </a:t>
            </a:r>
            <a:r>
              <a:rPr lang="en-GB" sz="2800" dirty="0">
                <a:solidFill>
                  <a:schemeClr val="tx1"/>
                </a:solidFill>
              </a:rPr>
              <a:t>epidemiology risk is the likelihood of an</a:t>
            </a:r>
          </a:p>
          <a:p>
            <a:pPr eaLnBrk="1" hangingPunct="1">
              <a:lnSpc>
                <a:spcPct val="80000"/>
              </a:lnSpc>
              <a:buFont typeface="Arial" charset="0"/>
              <a:buNone/>
            </a:pPr>
            <a:r>
              <a:rPr lang="en-GB" sz="2800" dirty="0">
                <a:solidFill>
                  <a:schemeClr val="tx1"/>
                </a:solidFill>
              </a:rPr>
              <a:t>      individual in a defined population</a:t>
            </a:r>
            <a:r>
              <a:rPr lang="en-GB" sz="2800" dirty="0" smtClean="0">
                <a:solidFill>
                  <a:schemeClr val="tx1"/>
                </a:solidFill>
              </a:rPr>
              <a:t> to develop </a:t>
            </a:r>
            <a:r>
              <a:rPr lang="en-GB" sz="2800" dirty="0">
                <a:solidFill>
                  <a:schemeClr val="tx1"/>
                </a:solidFill>
              </a:rPr>
              <a:t>a </a:t>
            </a:r>
          </a:p>
          <a:p>
            <a:pPr eaLnBrk="1" hangingPunct="1">
              <a:lnSpc>
                <a:spcPct val="80000"/>
              </a:lnSpc>
              <a:buFont typeface="Arial" charset="0"/>
              <a:buNone/>
            </a:pPr>
            <a:r>
              <a:rPr lang="en-GB" sz="2800" dirty="0">
                <a:solidFill>
                  <a:schemeClr val="tx1"/>
                </a:solidFill>
              </a:rPr>
              <a:t>      disease or other adverse health </a:t>
            </a:r>
            <a:r>
              <a:rPr lang="en-GB" sz="2800" dirty="0" smtClean="0">
                <a:solidFill>
                  <a:schemeClr val="tx1"/>
                </a:solidFill>
              </a:rPr>
              <a:t>problem</a:t>
            </a:r>
          </a:p>
          <a:p>
            <a:pPr eaLnBrk="1" hangingPunct="1">
              <a:lnSpc>
                <a:spcPct val="80000"/>
              </a:lnSpc>
              <a:buFont typeface="Arial" charset="0"/>
              <a:buNone/>
            </a:pPr>
            <a:endParaRPr lang="en-GB" sz="2800" dirty="0" smtClean="0"/>
          </a:p>
          <a:p>
            <a:pPr>
              <a:lnSpc>
                <a:spcPct val="80000"/>
              </a:lnSpc>
            </a:pPr>
            <a:r>
              <a:rPr lang="en-GB" sz="2800" dirty="0" smtClean="0">
                <a:solidFill>
                  <a:schemeClr val="tx1"/>
                </a:solidFill>
              </a:rPr>
              <a:t>It is usually used to refer to the </a:t>
            </a:r>
            <a:r>
              <a:rPr lang="en-GB" sz="2800" b="1" i="1" dirty="0" smtClean="0">
                <a:solidFill>
                  <a:schemeClr val="tx1"/>
                </a:solidFill>
              </a:rPr>
              <a:t>incidence proportion</a:t>
            </a:r>
          </a:p>
          <a:p>
            <a:pPr eaLnBrk="1" hangingPunct="1">
              <a:lnSpc>
                <a:spcPct val="80000"/>
              </a:lnSpc>
              <a:buFont typeface="Arial" charset="0"/>
              <a:buNone/>
            </a:pPr>
            <a:endParaRPr lang="en-GB"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b="1" dirty="0" smtClean="0">
                <a:solidFill>
                  <a:srgbClr val="E46C0A"/>
                </a:solidFill>
              </a:rPr>
              <a:t>What is a Risk Factor?</a:t>
            </a:r>
            <a:endParaRPr lang="en-US" dirty="0"/>
          </a:p>
        </p:txBody>
      </p:sp>
      <p:sp>
        <p:nvSpPr>
          <p:cNvPr id="12291" name="Content Placeholder 2"/>
          <p:cNvSpPr>
            <a:spLocks noGrp="1"/>
          </p:cNvSpPr>
          <p:nvPr>
            <p:ph idx="1"/>
          </p:nvPr>
        </p:nvSpPr>
        <p:spPr>
          <a:xfrm>
            <a:off x="457200" y="1219200"/>
            <a:ext cx="8229600" cy="5257800"/>
          </a:xfrm>
        </p:spPr>
        <p:txBody>
          <a:bodyPr>
            <a:normAutofit/>
          </a:bodyPr>
          <a:lstStyle/>
          <a:p>
            <a:pPr eaLnBrk="1" hangingPunct="1">
              <a:lnSpc>
                <a:spcPct val="80000"/>
              </a:lnSpc>
              <a:buFont typeface="Arial" charset="0"/>
              <a:buNone/>
            </a:pPr>
            <a:endParaRPr lang="en-GB" sz="2800" dirty="0">
              <a:solidFill>
                <a:schemeClr val="tx1"/>
              </a:solidFill>
            </a:endParaRPr>
          </a:p>
          <a:p>
            <a:pPr eaLnBrk="1" hangingPunct="1">
              <a:lnSpc>
                <a:spcPct val="80000"/>
              </a:lnSpc>
            </a:pPr>
            <a:r>
              <a:rPr lang="en-GB" sz="2800" dirty="0">
                <a:solidFill>
                  <a:schemeClr val="tx1"/>
                </a:solidFill>
              </a:rPr>
              <a:t>A </a:t>
            </a:r>
            <a:r>
              <a:rPr lang="en-GB" sz="2800" b="1" dirty="0">
                <a:solidFill>
                  <a:srgbClr val="FF0000"/>
                </a:solidFill>
              </a:rPr>
              <a:t>risk factor </a:t>
            </a:r>
            <a:r>
              <a:rPr lang="en-GB" sz="2800" dirty="0">
                <a:solidFill>
                  <a:schemeClr val="tx1"/>
                </a:solidFill>
              </a:rPr>
              <a:t>is a characteristic associated with </a:t>
            </a:r>
            <a:r>
              <a:rPr lang="en-GB" sz="2800" dirty="0" smtClean="0">
                <a:solidFill>
                  <a:schemeClr val="tx1"/>
                </a:solidFill>
              </a:rPr>
              <a:t>disease.</a:t>
            </a:r>
            <a:endParaRPr lang="en-GB" sz="2800" dirty="0" smtClean="0"/>
          </a:p>
          <a:p>
            <a:pPr eaLnBrk="1" hangingPunct="1">
              <a:lnSpc>
                <a:spcPct val="80000"/>
              </a:lnSpc>
            </a:pPr>
            <a:endParaRPr lang="en-GB" sz="2800" dirty="0" smtClean="0">
              <a:solidFill>
                <a:schemeClr val="tx1"/>
              </a:solidFill>
            </a:endParaRPr>
          </a:p>
          <a:p>
            <a:pPr eaLnBrk="1" hangingPunct="1">
              <a:lnSpc>
                <a:spcPct val="80000"/>
              </a:lnSpc>
            </a:pPr>
            <a:r>
              <a:rPr lang="en-GB" sz="2800" dirty="0" smtClean="0"/>
              <a:t>In cohort studies, we measure the exposure to a certain </a:t>
            </a:r>
            <a:r>
              <a:rPr lang="en-GB" sz="2800" b="1" dirty="0" smtClean="0">
                <a:solidFill>
                  <a:srgbClr val="FF0000"/>
                </a:solidFill>
              </a:rPr>
              <a:t>risk factor </a:t>
            </a:r>
            <a:r>
              <a:rPr lang="en-GB" sz="2800" dirty="0" smtClean="0"/>
              <a:t>(exposure or non-exposure), and then we calculate the</a:t>
            </a:r>
            <a:r>
              <a:rPr lang="en-GB" sz="2800" b="1" dirty="0" smtClean="0">
                <a:solidFill>
                  <a:srgbClr val="0000FF"/>
                </a:solidFill>
              </a:rPr>
              <a:t> risk </a:t>
            </a:r>
            <a:r>
              <a:rPr lang="en-GB" sz="2800" dirty="0" smtClean="0"/>
              <a:t>for developing the disease based on the exposure</a:t>
            </a:r>
            <a:endParaRPr lang="en-GB" sz="2800" dirty="0" smtClean="0">
              <a:solidFill>
                <a:schemeClr val="tx1"/>
              </a:solidFill>
            </a:endParaRPr>
          </a:p>
          <a:p>
            <a:pPr eaLnBrk="1" hangingPunct="1">
              <a:lnSpc>
                <a:spcPct val="80000"/>
              </a:lnSpc>
              <a:buFont typeface="Arial" charset="0"/>
              <a:buNone/>
            </a:pPr>
            <a:endParaRPr lang="en-GB" sz="2800" dirty="0" smtClean="0">
              <a:solidFill>
                <a:schemeClr val="tx1"/>
              </a:solidFill>
            </a:endParaRPr>
          </a:p>
          <a:p>
            <a:pPr>
              <a:spcBef>
                <a:spcPct val="0"/>
              </a:spcBef>
            </a:pPr>
            <a:r>
              <a:rPr lang="en-GB" sz="2800" dirty="0">
                <a:solidFill>
                  <a:schemeClr val="tx1"/>
                </a:solidFill>
              </a:rPr>
              <a:t> </a:t>
            </a:r>
            <a:r>
              <a:rPr lang="en-GB" sz="2800" dirty="0" smtClean="0">
                <a:solidFill>
                  <a:schemeClr val="tx1"/>
                </a:solidFill>
              </a:rPr>
              <a:t> We then assess the association between </a:t>
            </a:r>
            <a:r>
              <a:rPr lang="en-GB" sz="2800" b="1" dirty="0" smtClean="0">
                <a:solidFill>
                  <a:srgbClr val="FF0000"/>
                </a:solidFill>
              </a:rPr>
              <a:t>risk factor </a:t>
            </a:r>
            <a:r>
              <a:rPr lang="en-GB" sz="2800" dirty="0" smtClean="0">
                <a:solidFill>
                  <a:schemeClr val="tx1"/>
                </a:solidFill>
              </a:rPr>
              <a:t>exposure and development of disease by comparing the </a:t>
            </a:r>
            <a:r>
              <a:rPr lang="en-GB" sz="2800" b="1" dirty="0" smtClean="0">
                <a:solidFill>
                  <a:srgbClr val="0000FF"/>
                </a:solidFill>
              </a:rPr>
              <a:t>Risks</a:t>
            </a:r>
            <a:r>
              <a:rPr lang="en-GB" sz="2800" dirty="0" smtClean="0">
                <a:solidFill>
                  <a:schemeClr val="tx1"/>
                </a:solidFill>
              </a:rPr>
              <a:t> in the two groups (exposed and non-exposed); i.e. </a:t>
            </a:r>
            <a:r>
              <a:rPr lang="en-GB" sz="2800" i="1" dirty="0" smtClean="0">
                <a:solidFill>
                  <a:schemeClr val="tx1"/>
                </a:solidFill>
              </a:rPr>
              <a:t>compare the incidence proportions</a:t>
            </a:r>
          </a:p>
          <a:p>
            <a:endParaRPr lang="en-US" sz="28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827</TotalTime>
  <Words>2227</Words>
  <Application>Microsoft Office PowerPoint</Application>
  <PresentationFormat>On-screen Show (4:3)</PresentationFormat>
  <Paragraphs>445</Paragraphs>
  <Slides>44</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44</vt:i4>
      </vt:variant>
    </vt:vector>
  </HeadingPairs>
  <TitlesOfParts>
    <vt:vector size="56" baseType="lpstr">
      <vt:lpstr>Arial Unicode MS</vt:lpstr>
      <vt:lpstr>ＭＳ Ｐゴシック</vt:lpstr>
      <vt:lpstr>ＭＳ Ｐゴシック</vt:lpstr>
      <vt:lpstr>Angsana New</vt:lpstr>
      <vt:lpstr>Arial</vt:lpstr>
      <vt:lpstr>Calibri</vt:lpstr>
      <vt:lpstr>Calibri Light</vt:lpstr>
      <vt:lpstr>Cordia New</vt:lpstr>
      <vt:lpstr>Impact</vt:lpstr>
      <vt:lpstr>Times New Roman</vt:lpstr>
      <vt:lpstr>Wingdings</vt:lpstr>
      <vt:lpstr>Office Theme</vt:lpstr>
      <vt:lpstr>                                             Dr. Rufaidah Dabbagh</vt:lpstr>
      <vt:lpstr>PowerPoint Presentation</vt:lpstr>
      <vt:lpstr>Learning Objectives</vt:lpstr>
      <vt:lpstr>PowerPoint Presentation</vt:lpstr>
      <vt:lpstr>Design of Cohort Studies What is a cohort ? </vt:lpstr>
      <vt:lpstr>Design of Cohort Studies cont. </vt:lpstr>
      <vt:lpstr>PowerPoint Presentation</vt:lpstr>
      <vt:lpstr>What is a Risk?</vt:lpstr>
      <vt:lpstr>What is a Risk Factor?</vt:lpstr>
      <vt:lpstr>Population at Risk </vt:lpstr>
      <vt:lpstr>PowerPoint Presentation</vt:lpstr>
      <vt:lpstr>PowerPoint Presentation</vt:lpstr>
      <vt:lpstr>PowerPoint Presentation</vt:lpstr>
      <vt:lpstr>PowerPoint Presentation</vt:lpstr>
      <vt:lpstr>PowerPoint Presentation</vt:lpstr>
      <vt:lpstr>PowerPoint Presentation</vt:lpstr>
      <vt:lpstr>What are we assessing in a Cohort study?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Framingham Study </vt:lpstr>
      <vt:lpstr>Framingham Study</vt:lpstr>
      <vt:lpstr>Nurses Health Study </vt:lpstr>
      <vt:lpstr>PowerPoint Presentation</vt:lpstr>
      <vt:lpstr>PowerPoint Presentation</vt:lpstr>
      <vt:lpstr>PowerPoint Presentation</vt:lpstr>
      <vt:lpstr>What can we measure in a Cohort study?</vt:lpstr>
      <vt:lpstr>PowerPoint Presentation</vt:lpstr>
      <vt:lpstr>Risk Ratio (RR)</vt:lpstr>
      <vt:lpstr>Interpretation of Risk Ratio (RR)</vt:lpstr>
      <vt:lpstr>Example: Risk Ratio Calculation</vt:lpstr>
      <vt:lpstr>Risk Difference and Attributable Risk Fraction</vt:lpstr>
      <vt:lpstr>Risk Difference</vt:lpstr>
      <vt:lpstr>Attributable Risk Fraction</vt:lpstr>
      <vt:lpstr>Potential Biases in Cohort Studies </vt:lpstr>
      <vt:lpstr>PowerPoint Presentation</vt:lpstr>
      <vt:lpstr>PowerPoint Presentation</vt:lpstr>
      <vt:lpstr>Summary</vt:lpstr>
      <vt:lpstr>References</vt:lpstr>
    </vt:vector>
  </TitlesOfParts>
  <Company>KKUH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OF LECTURE</dc:title>
  <dc:creator>Anne</dc:creator>
  <cp:lastModifiedBy>Rufaidah Dabbagh</cp:lastModifiedBy>
  <cp:revision>129</cp:revision>
  <cp:lastPrinted>2017-10-08T13:56:20Z</cp:lastPrinted>
  <dcterms:created xsi:type="dcterms:W3CDTF">2017-10-08T19:24:26Z</dcterms:created>
  <dcterms:modified xsi:type="dcterms:W3CDTF">2017-10-11T12:52:20Z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TC019679209991</vt:lpwstr>
  </property>
</Properties>
</file>