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59" r:id="rId5"/>
    <p:sldId id="265" r:id="rId6"/>
    <p:sldId id="260" r:id="rId7"/>
    <p:sldId id="266" r:id="rId8"/>
    <p:sldId id="261" r:id="rId9"/>
    <p:sldId id="267" r:id="rId10"/>
    <p:sldId id="262" r:id="rId11"/>
    <p:sldId id="268" r:id="rId12"/>
    <p:sldId id="263" r:id="rId13"/>
    <p:sldId id="273" r:id="rId14"/>
    <p:sldId id="274" r:id="rId15"/>
    <p:sldId id="269" r:id="rId16"/>
    <p:sldId id="275" r:id="rId17"/>
    <p:sldId id="270" r:id="rId18"/>
    <p:sldId id="271" r:id="rId19"/>
    <p:sldId id="276" r:id="rId20"/>
    <p:sldId id="277" r:id="rId21"/>
    <p:sldId id="272" r:id="rId22"/>
    <p:sldId id="280" r:id="rId23"/>
    <p:sldId id="278" r:id="rId24"/>
    <p:sldId id="279" r:id="rId25"/>
    <p:sldId id="281" r:id="rId26"/>
    <p:sldId id="284" r:id="rId27"/>
    <p:sldId id="282" r:id="rId28"/>
    <p:sldId id="283" r:id="rId29"/>
    <p:sldId id="288" r:id="rId30"/>
    <p:sldId id="285" r:id="rId31"/>
    <p:sldId id="289" r:id="rId32"/>
    <p:sldId id="286" r:id="rId33"/>
    <p:sldId id="290" r:id="rId34"/>
    <p:sldId id="287" r:id="rId35"/>
    <p:sldId id="292"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701"/>
  </p:normalViewPr>
  <p:slideViewPr>
    <p:cSldViewPr snapToGrid="0" snapToObjects="1">
      <p:cViewPr varScale="1">
        <p:scale>
          <a:sx n="95" d="100"/>
          <a:sy n="95" d="100"/>
        </p:scale>
        <p:origin x="4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D6916-9C00-7944-9405-20957AF72DA2}"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213360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D6916-9C00-7944-9405-20957AF72DA2}"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8088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D6916-9C00-7944-9405-20957AF72DA2}"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54793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D6916-9C00-7944-9405-20957AF72DA2}"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1691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D6916-9C00-7944-9405-20957AF72DA2}"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214275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D6916-9C00-7944-9405-20957AF72DA2}"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210777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D6916-9C00-7944-9405-20957AF72DA2}" type="datetimeFigureOut">
              <a:rPr lang="en-US" smtClean="0"/>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44714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D6916-9C00-7944-9405-20957AF72DA2}" type="datetimeFigureOut">
              <a:rPr lang="en-US" smtClean="0"/>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106123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6916-9C00-7944-9405-20957AF72DA2}" type="datetimeFigureOut">
              <a:rPr lang="en-US" smtClean="0"/>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136473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D6916-9C00-7944-9405-20957AF72DA2}"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204023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D6916-9C00-7944-9405-20957AF72DA2}"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8B385-D1EF-1B4E-9E93-C08B9856DED5}" type="slidenum">
              <a:rPr lang="en-US" smtClean="0"/>
              <a:t>‹#›</a:t>
            </a:fld>
            <a:endParaRPr lang="en-US"/>
          </a:p>
        </p:txBody>
      </p:sp>
    </p:spTree>
    <p:extLst>
      <p:ext uri="{BB962C8B-B14F-4D97-AF65-F5344CB8AC3E}">
        <p14:creationId xmlns:p14="http://schemas.microsoft.com/office/powerpoint/2010/main" val="1325950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6916-9C00-7944-9405-20957AF72DA2}" type="datetimeFigureOut">
              <a:rPr lang="en-US" smtClean="0"/>
              <a:t>11/26/17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8B385-D1EF-1B4E-9E93-C08B9856DED5}" type="slidenum">
              <a:rPr lang="en-US" smtClean="0"/>
              <a:t>‹#›</a:t>
            </a:fld>
            <a:endParaRPr lang="en-US"/>
          </a:p>
        </p:txBody>
      </p:sp>
    </p:spTree>
    <p:extLst>
      <p:ext uri="{BB962C8B-B14F-4D97-AF65-F5344CB8AC3E}">
        <p14:creationId xmlns:p14="http://schemas.microsoft.com/office/powerpoint/2010/main" val="63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5" Type="http://schemas.openxmlformats.org/officeDocument/2006/relationships/oleObject" Target="../embeddings/oleObject2.bin"/><Relationship Id="rId6"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826155"/>
          </a:xfrm>
        </p:spPr>
        <p:txBody>
          <a:bodyPr>
            <a:noAutofit/>
          </a:bodyPr>
          <a:lstStyle/>
          <a:p>
            <a:r>
              <a:rPr lang="en-US" sz="4000" b="1" dirty="0"/>
              <a:t>CMD 305 - COURSE</a:t>
            </a:r>
            <a:r>
              <a:rPr lang="en-US" sz="4000" dirty="0"/>
              <a:t/>
            </a:r>
            <a:br>
              <a:rPr lang="en-US" sz="4000" dirty="0"/>
            </a:br>
            <a:r>
              <a:rPr lang="en-US" sz="4000" b="1" dirty="0"/>
              <a:t>(RESEARCH METHODOLOGY &amp; BIOSTATISTICS)</a:t>
            </a:r>
            <a:r>
              <a:rPr lang="en-US" sz="4000" dirty="0"/>
              <a:t/>
            </a:r>
            <a:br>
              <a:rPr lang="en-US" sz="4000" dirty="0"/>
            </a:br>
            <a:r>
              <a:rPr lang="en-US" sz="4000" b="1" u="sng" dirty="0"/>
              <a:t>(2017-2018)</a:t>
            </a:r>
            <a:r>
              <a:rPr lang="en-US" sz="4000" dirty="0"/>
              <a:t/>
            </a:r>
            <a:br>
              <a:rPr lang="en-US" sz="4000" dirty="0"/>
            </a:br>
            <a:r>
              <a:rPr lang="en-US" sz="4000" dirty="0"/>
              <a:t>    </a:t>
            </a:r>
            <a:r>
              <a:rPr lang="en-US" sz="4000" b="1" dirty="0" smtClean="0"/>
              <a:t>p-value </a:t>
            </a:r>
            <a:r>
              <a:rPr lang="en-US" sz="4000" b="1" dirty="0"/>
              <a:t>&amp; CONFIDENCE INTERVALS </a:t>
            </a:r>
            <a:endParaRPr lang="en-US" sz="4000" dirty="0"/>
          </a:p>
        </p:txBody>
      </p:sp>
    </p:spTree>
    <p:extLst>
      <p:ext uri="{BB962C8B-B14F-4D97-AF65-F5344CB8AC3E}">
        <p14:creationId xmlns:p14="http://schemas.microsoft.com/office/powerpoint/2010/main" val="795313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572"/>
            <a:ext cx="10515600" cy="1325563"/>
          </a:xfrm>
        </p:spPr>
        <p:txBody>
          <a:bodyPr>
            <a:normAutofit/>
          </a:bodyPr>
          <a:lstStyle/>
          <a:p>
            <a:r>
              <a:rPr lang="en-US" sz="4000" b="1" u="sng" dirty="0"/>
              <a:t>4). Duality of p-value and 95% confidence intervals: </a:t>
            </a:r>
            <a:endParaRPr lang="en-US" sz="4000" dirty="0"/>
          </a:p>
        </p:txBody>
      </p:sp>
      <p:sp>
        <p:nvSpPr>
          <p:cNvPr id="3" name="Content Placeholder 2"/>
          <p:cNvSpPr>
            <a:spLocks noGrp="1"/>
          </p:cNvSpPr>
          <p:nvPr>
            <p:ph idx="1"/>
          </p:nvPr>
        </p:nvSpPr>
        <p:spPr>
          <a:xfrm>
            <a:off x="838200" y="2013883"/>
            <a:ext cx="10515600" cy="4351338"/>
          </a:xfrm>
        </p:spPr>
        <p:txBody>
          <a:bodyPr/>
          <a:lstStyle/>
          <a:p>
            <a:pPr marL="0" indent="0">
              <a:buNone/>
            </a:pPr>
            <a:r>
              <a:rPr lang="en-US" b="1" dirty="0"/>
              <a:t>Which of the 4 statements given below are either consistent or inconsistent by both p-values and 95% confidence intervals? And also comment on the width of the confidence interval where ever it is </a:t>
            </a:r>
            <a:r>
              <a:rPr lang="en-US" b="1" dirty="0" smtClean="0"/>
              <a:t>consistent.</a:t>
            </a:r>
            <a:endParaRPr lang="en-US" dirty="0" smtClean="0"/>
          </a:p>
          <a:p>
            <a:pPr marL="0" indent="0">
              <a:buNone/>
            </a:pPr>
            <a:r>
              <a:rPr lang="en-US" dirty="0" smtClean="0"/>
              <a:t>a) A </a:t>
            </a:r>
            <a:r>
              <a:rPr lang="en-US" dirty="0"/>
              <a:t>study comparing BMI (each 50 male and female) reported mean difference (male-female) </a:t>
            </a:r>
            <a:r>
              <a:rPr lang="en-US" dirty="0" smtClean="0"/>
              <a:t>= </a:t>
            </a:r>
            <a:r>
              <a:rPr lang="en-US" dirty="0"/>
              <a:t>6.0, p = 0.10, CI 95% = [-1 to 40]  </a:t>
            </a:r>
          </a:p>
          <a:p>
            <a:endParaRPr lang="en-US" dirty="0"/>
          </a:p>
        </p:txBody>
      </p:sp>
    </p:spTree>
    <p:extLst>
      <p:ext uri="{BB962C8B-B14F-4D97-AF65-F5344CB8AC3E}">
        <p14:creationId xmlns:p14="http://schemas.microsoft.com/office/powerpoint/2010/main" val="58380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4). Duality of p-value and 95% confidence intervals: </a:t>
            </a:r>
            <a:endParaRPr lang="en-US" sz="4000" dirty="0"/>
          </a:p>
        </p:txBody>
      </p:sp>
      <p:sp>
        <p:nvSpPr>
          <p:cNvPr id="3" name="Content Placeholder 2"/>
          <p:cNvSpPr>
            <a:spLocks noGrp="1"/>
          </p:cNvSpPr>
          <p:nvPr>
            <p:ph idx="1"/>
          </p:nvPr>
        </p:nvSpPr>
        <p:spPr>
          <a:xfrm>
            <a:off x="838200" y="2003612"/>
            <a:ext cx="10515600" cy="4450975"/>
          </a:xfrm>
        </p:spPr>
        <p:txBody>
          <a:bodyPr>
            <a:normAutofit fontScale="92500" lnSpcReduction="10000"/>
          </a:bodyPr>
          <a:lstStyle/>
          <a:p>
            <a:pPr marL="0" indent="0">
              <a:buNone/>
            </a:pPr>
            <a:r>
              <a:rPr lang="en-US" b="1" dirty="0"/>
              <a:t>Which of the 4 statements given below are either consistent or inconsistent by both p-values and 95% confidence intervals? And also comment on the width of the confidence interval where ever it is </a:t>
            </a:r>
            <a:r>
              <a:rPr lang="en-US" b="1" dirty="0" smtClean="0"/>
              <a:t>consistent.</a:t>
            </a:r>
            <a:endParaRPr lang="en-US" dirty="0" smtClean="0"/>
          </a:p>
          <a:p>
            <a:pPr marL="514350" indent="-514350">
              <a:buAutoNum type="alphaLcParenR"/>
            </a:pPr>
            <a:r>
              <a:rPr lang="en-US" dirty="0" smtClean="0"/>
              <a:t>A </a:t>
            </a:r>
            <a:r>
              <a:rPr lang="en-US" dirty="0"/>
              <a:t>study comparing BMI (each 50 male and female) reported mean difference (male-female) </a:t>
            </a:r>
            <a:r>
              <a:rPr lang="en-US" dirty="0" smtClean="0"/>
              <a:t>= </a:t>
            </a:r>
            <a:r>
              <a:rPr lang="en-US" dirty="0"/>
              <a:t>6.0, p = 0.10, CI 95% = [-1 to 40] </a:t>
            </a:r>
            <a:endParaRPr lang="en-US" dirty="0" smtClean="0"/>
          </a:p>
          <a:p>
            <a:pPr marL="0" indent="0">
              <a:buNone/>
            </a:pPr>
            <a:r>
              <a:rPr lang="en-US" dirty="0" smtClean="0"/>
              <a:t> </a:t>
            </a:r>
          </a:p>
          <a:p>
            <a:pPr marL="0" indent="0">
              <a:buNone/>
            </a:pPr>
            <a:r>
              <a:rPr lang="en-US" sz="2600" b="1" u="sng" dirty="0"/>
              <a:t>Answer:</a:t>
            </a:r>
            <a:r>
              <a:rPr lang="en-US" sz="2600" dirty="0"/>
              <a:t>  The mean BMI difference between male and female in the target population is not statistically significant (p=0.10, which is &gt;0.05) also the 95% confidence interval for difference of mean value of BMI included the null value   “zero” (of no difference). </a:t>
            </a:r>
            <a:r>
              <a:rPr lang="en-US" sz="2600" b="1" dirty="0"/>
              <a:t>Hence both p-value and 95% CI are consistent</a:t>
            </a:r>
            <a:r>
              <a:rPr lang="en-US" sz="2600" dirty="0"/>
              <a:t>. The width of confidence interval is large due to small sample size (each 50 male and female), which indicates low precision of the estimate</a:t>
            </a:r>
            <a:r>
              <a:rPr lang="en-US" sz="2600" dirty="0" smtClean="0"/>
              <a:t>.</a:t>
            </a:r>
            <a:endParaRPr lang="en-US" dirty="0"/>
          </a:p>
          <a:p>
            <a:endParaRPr lang="en-US" dirty="0"/>
          </a:p>
        </p:txBody>
      </p:sp>
    </p:spTree>
    <p:extLst>
      <p:ext uri="{BB962C8B-B14F-4D97-AF65-F5344CB8AC3E}">
        <p14:creationId xmlns:p14="http://schemas.microsoft.com/office/powerpoint/2010/main" val="60128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US" dirty="0" smtClean="0">
                <a:solidFill>
                  <a:srgbClr val="000000"/>
                </a:solidFill>
                <a:effectLst/>
                <a:latin typeface="Arial" charset="0"/>
                <a:ea typeface="Calibri" charset="0"/>
              </a:rPr>
              <a:t>b) A study comparing   BMI (each 500 male and female) reported means difference (male-female) = 10.5, p = 0.01 CI 95% = [-2; 15] </a:t>
            </a:r>
            <a:endParaRPr lang="en-US" sz="4000" dirty="0" smtClean="0">
              <a:effectLst/>
              <a:latin typeface="Arial" charset="0"/>
              <a:ea typeface="Calibri" charset="0"/>
            </a:endParaRPr>
          </a:p>
          <a:p>
            <a:pPr marL="0" indent="0">
              <a:buNone/>
            </a:pPr>
            <a:endParaRPr lang="en-US" dirty="0"/>
          </a:p>
        </p:txBody>
      </p:sp>
    </p:spTree>
    <p:extLst>
      <p:ext uri="{BB962C8B-B14F-4D97-AF65-F5344CB8AC3E}">
        <p14:creationId xmlns:p14="http://schemas.microsoft.com/office/powerpoint/2010/main" val="58138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US" dirty="0" smtClean="0">
                <a:solidFill>
                  <a:srgbClr val="000000"/>
                </a:solidFill>
                <a:effectLst/>
                <a:latin typeface="Arial" charset="0"/>
                <a:ea typeface="Calibri" charset="0"/>
              </a:rPr>
              <a:t>b) A study comparing   BMI (each 500 male and female) reported means difference (male-female) = 10.5, p = 0.01 CI 95% = [-2; 15] </a:t>
            </a:r>
          </a:p>
          <a:p>
            <a:pPr indent="0">
              <a:buNone/>
            </a:pPr>
            <a:endParaRPr lang="en-US" dirty="0" smtClean="0">
              <a:solidFill>
                <a:srgbClr val="000000"/>
              </a:solidFill>
              <a:effectLst/>
              <a:latin typeface="Arial" charset="0"/>
              <a:ea typeface="Calibri" charset="0"/>
            </a:endParaRPr>
          </a:p>
          <a:p>
            <a:pPr indent="0">
              <a:buNone/>
            </a:pPr>
            <a:r>
              <a:rPr lang="en-US" sz="2400" b="1" u="sng" dirty="0"/>
              <a:t>Answer:</a:t>
            </a:r>
            <a:r>
              <a:rPr lang="en-US" sz="2400" dirty="0"/>
              <a:t> </a:t>
            </a:r>
            <a:endParaRPr lang="en-US" sz="2400" dirty="0" smtClean="0"/>
          </a:p>
          <a:p>
            <a:pPr indent="0">
              <a:buNone/>
            </a:pPr>
            <a:r>
              <a:rPr lang="en-US" sz="2400" b="1" dirty="0" smtClean="0"/>
              <a:t>The </a:t>
            </a:r>
            <a:r>
              <a:rPr lang="en-US" sz="2400" b="1" dirty="0"/>
              <a:t>p-value and 95% CI are not consistent</a:t>
            </a:r>
            <a:r>
              <a:rPr lang="en-US" sz="2400" dirty="0"/>
              <a:t>. Because p=0.01 which is &lt;0.05 (statistically significant), where as 95% CI included the null value “zero” (of no difference).</a:t>
            </a:r>
          </a:p>
          <a:p>
            <a:pPr indent="0">
              <a:buNone/>
            </a:pPr>
            <a:endParaRPr lang="en-US" sz="4000" dirty="0" smtClean="0">
              <a:effectLst/>
              <a:latin typeface="Arial" charset="0"/>
              <a:ea typeface="Calibri" charset="0"/>
            </a:endParaRPr>
          </a:p>
          <a:p>
            <a:pPr marL="0" indent="0">
              <a:buNone/>
            </a:pPr>
            <a:endParaRPr lang="en-US" dirty="0"/>
          </a:p>
        </p:txBody>
      </p:sp>
    </p:spTree>
    <p:extLst>
      <p:ext uri="{BB962C8B-B14F-4D97-AF65-F5344CB8AC3E}">
        <p14:creationId xmlns:p14="http://schemas.microsoft.com/office/powerpoint/2010/main" val="191802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US" dirty="0" smtClean="0">
                <a:solidFill>
                  <a:srgbClr val="000000"/>
                </a:solidFill>
                <a:effectLst/>
                <a:latin typeface="Arial" charset="0"/>
                <a:ea typeface="Calibri" charset="0"/>
              </a:rPr>
              <a:t>c) A study comparing Systolic .BP (each 50 male and female) reported mean difference (male-female) = 8.0, p = 0.0001 CI 95% = [-2; 20] </a:t>
            </a:r>
            <a:endParaRPr lang="en-US" dirty="0" smtClean="0">
              <a:effectLst/>
              <a:latin typeface="Arial" charset="0"/>
              <a:ea typeface="Calibri" charset="0"/>
            </a:endParaRPr>
          </a:p>
          <a:p>
            <a:pPr indent="0">
              <a:buNone/>
            </a:pPr>
            <a:r>
              <a:rPr lang="en-US" dirty="0" smtClean="0">
                <a:solidFill>
                  <a:srgbClr val="000000"/>
                </a:solidFill>
                <a:effectLst/>
                <a:latin typeface="Arial" charset="0"/>
                <a:ea typeface="Calibri" charset="0"/>
              </a:rPr>
              <a:t> </a:t>
            </a:r>
            <a:endParaRPr lang="en-US" sz="4000" dirty="0" smtClean="0">
              <a:effectLst/>
              <a:latin typeface="Arial" charset="0"/>
              <a:ea typeface="Calibri" charset="0"/>
            </a:endParaRPr>
          </a:p>
          <a:p>
            <a:pPr indent="0">
              <a:buNone/>
            </a:pPr>
            <a:r>
              <a:rPr lang="en-US" dirty="0" smtClean="0">
                <a:solidFill>
                  <a:srgbClr val="000000"/>
                </a:solidFill>
                <a:effectLst/>
                <a:latin typeface="Arial" charset="0"/>
                <a:ea typeface="Calibri" charset="0"/>
              </a:rPr>
              <a:t> </a:t>
            </a:r>
            <a:endParaRPr lang="en-US" sz="4000" dirty="0" smtClean="0">
              <a:effectLst/>
              <a:latin typeface="Arial" charset="0"/>
              <a:ea typeface="Calibri" charset="0"/>
            </a:endParaRPr>
          </a:p>
          <a:p>
            <a:pPr marL="0" indent="0">
              <a:buNone/>
            </a:pPr>
            <a:endParaRPr lang="en-US" dirty="0"/>
          </a:p>
        </p:txBody>
      </p:sp>
    </p:spTree>
    <p:extLst>
      <p:ext uri="{BB962C8B-B14F-4D97-AF65-F5344CB8AC3E}">
        <p14:creationId xmlns:p14="http://schemas.microsoft.com/office/powerpoint/2010/main" val="1435374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US" dirty="0" smtClean="0">
                <a:solidFill>
                  <a:srgbClr val="000000"/>
                </a:solidFill>
                <a:effectLst/>
                <a:latin typeface="Arial" charset="0"/>
                <a:ea typeface="Calibri" charset="0"/>
              </a:rPr>
              <a:t>c) A study comparing Systolic .BP (each 50 male and female) reported mean difference (male-female) = 8.0, p = 0.0001 CI 95% = [-2; 20] </a:t>
            </a:r>
            <a:endParaRPr lang="en-US" dirty="0" smtClean="0">
              <a:effectLst/>
              <a:latin typeface="Arial" charset="0"/>
              <a:ea typeface="Calibri" charset="0"/>
            </a:endParaRPr>
          </a:p>
          <a:p>
            <a:pPr indent="0">
              <a:buNone/>
            </a:pPr>
            <a:r>
              <a:rPr lang="en-US" dirty="0" smtClean="0">
                <a:solidFill>
                  <a:srgbClr val="000000"/>
                </a:solidFill>
                <a:effectLst/>
                <a:latin typeface="Arial" charset="0"/>
                <a:ea typeface="Calibri" charset="0"/>
              </a:rPr>
              <a:t> </a:t>
            </a:r>
            <a:endParaRPr lang="en-US" sz="4000" dirty="0" smtClean="0">
              <a:effectLst/>
              <a:latin typeface="Arial" charset="0"/>
              <a:ea typeface="Calibri" charset="0"/>
            </a:endParaRPr>
          </a:p>
          <a:p>
            <a:pPr marL="0" indent="0">
              <a:spcAft>
                <a:spcPts val="0"/>
              </a:spcAft>
              <a:buNone/>
            </a:pPr>
            <a:r>
              <a:rPr lang="en-US" sz="2400" b="1" u="sng" dirty="0" smtClean="0">
                <a:solidFill>
                  <a:srgbClr val="000000"/>
                </a:solidFill>
                <a:effectLst/>
                <a:latin typeface="Arial" charset="0"/>
                <a:ea typeface="Calibri" charset="0"/>
              </a:rPr>
              <a:t>Answer:</a:t>
            </a:r>
            <a:r>
              <a:rPr lang="en-US" sz="2400" dirty="0" smtClean="0">
                <a:solidFill>
                  <a:srgbClr val="000000"/>
                </a:solidFill>
                <a:effectLst/>
                <a:latin typeface="Arial" charset="0"/>
                <a:ea typeface="Calibri" charset="0"/>
              </a:rPr>
              <a:t> </a:t>
            </a:r>
          </a:p>
          <a:p>
            <a:pPr marL="0" indent="0">
              <a:spcAft>
                <a:spcPts val="0"/>
              </a:spcAft>
              <a:buNone/>
            </a:pPr>
            <a:r>
              <a:rPr lang="en-US" sz="2400" b="1" dirty="0" smtClean="0">
                <a:solidFill>
                  <a:srgbClr val="000000"/>
                </a:solidFill>
                <a:effectLst/>
                <a:latin typeface="Arial" charset="0"/>
                <a:ea typeface="Calibri" charset="0"/>
              </a:rPr>
              <a:t>The p-value and 95% CI are not consistent</a:t>
            </a:r>
            <a:r>
              <a:rPr lang="en-US" sz="2400" dirty="0" smtClean="0">
                <a:solidFill>
                  <a:srgbClr val="000000"/>
                </a:solidFill>
                <a:effectLst/>
                <a:latin typeface="Arial" charset="0"/>
                <a:ea typeface="Calibri" charset="0"/>
              </a:rPr>
              <a:t>. Because p=0.0001 which is &lt;0.05 (highly statistically significant), where as 95% CI included the null value “zero” (of no difference).</a:t>
            </a:r>
            <a:endParaRPr lang="en-US" sz="2400" dirty="0" smtClean="0">
              <a:effectLst/>
              <a:latin typeface="Arial" charset="0"/>
              <a:ea typeface="Calibri" charset="0"/>
            </a:endParaRPr>
          </a:p>
          <a:p>
            <a:pPr indent="0">
              <a:buNone/>
            </a:pPr>
            <a:r>
              <a:rPr lang="en-US" dirty="0" smtClean="0">
                <a:solidFill>
                  <a:srgbClr val="000000"/>
                </a:solidFill>
                <a:effectLst/>
                <a:latin typeface="Arial" charset="0"/>
                <a:ea typeface="Calibri" charset="0"/>
              </a:rPr>
              <a:t> </a:t>
            </a:r>
            <a:endParaRPr lang="en-US" sz="4000" dirty="0" smtClean="0">
              <a:effectLst/>
              <a:latin typeface="Arial" charset="0"/>
              <a:ea typeface="Calibri" charset="0"/>
            </a:endParaRPr>
          </a:p>
          <a:p>
            <a:pPr marL="0" indent="0">
              <a:buNone/>
            </a:pPr>
            <a:endParaRPr lang="en-US" dirty="0"/>
          </a:p>
        </p:txBody>
      </p:sp>
    </p:spTree>
    <p:extLst>
      <p:ext uri="{BB962C8B-B14F-4D97-AF65-F5344CB8AC3E}">
        <p14:creationId xmlns:p14="http://schemas.microsoft.com/office/powerpoint/2010/main" val="197074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6788"/>
            <a:ext cx="10515600" cy="5365377"/>
          </a:xfrm>
        </p:spPr>
        <p:txBody>
          <a:bodyPr>
            <a:normAutofit/>
          </a:bodyPr>
          <a:lstStyle/>
          <a:p>
            <a:pPr indent="0">
              <a:buNone/>
            </a:pPr>
            <a:r>
              <a:rPr lang="en-US" dirty="0" smtClean="0">
                <a:solidFill>
                  <a:srgbClr val="000000"/>
                </a:solidFill>
                <a:effectLst/>
                <a:latin typeface="Arial" charset="0"/>
                <a:ea typeface="Calibri" charset="0"/>
              </a:rPr>
              <a:t>d) A study comparing Systolic BP (each 500 male and female) reported mean difference (male-female) = 7.5, p = 0.0001 CI 95% = [4.5; 12.0] </a:t>
            </a:r>
            <a:endParaRPr lang="en-US" dirty="0" smtClean="0">
              <a:effectLst/>
              <a:latin typeface="Arial" charset="0"/>
              <a:ea typeface="Calibri" charset="0"/>
            </a:endParaRPr>
          </a:p>
          <a:p>
            <a:pPr indent="0">
              <a:buNone/>
            </a:pPr>
            <a:r>
              <a:rPr lang="en-US" sz="2000" dirty="0" smtClean="0">
                <a:solidFill>
                  <a:srgbClr val="000000"/>
                </a:solidFill>
                <a:effectLst/>
                <a:latin typeface="Arial" charset="0"/>
                <a:ea typeface="Calibri" charset="0"/>
              </a:rPr>
              <a:t> </a:t>
            </a:r>
            <a:endParaRPr lang="en-US" sz="3200" dirty="0" smtClean="0">
              <a:effectLst/>
              <a:latin typeface="Arial" charset="0"/>
              <a:ea typeface="Calibri" charset="0"/>
            </a:endParaRPr>
          </a:p>
          <a:p>
            <a:pPr marL="0" indent="0">
              <a:buNone/>
            </a:pPr>
            <a:endParaRPr lang="en-US" dirty="0"/>
          </a:p>
        </p:txBody>
      </p:sp>
    </p:spTree>
    <p:extLst>
      <p:ext uri="{BB962C8B-B14F-4D97-AF65-F5344CB8AC3E}">
        <p14:creationId xmlns:p14="http://schemas.microsoft.com/office/powerpoint/2010/main" val="1839771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6788"/>
            <a:ext cx="10515600" cy="5365377"/>
          </a:xfrm>
        </p:spPr>
        <p:txBody>
          <a:bodyPr>
            <a:normAutofit lnSpcReduction="10000"/>
          </a:bodyPr>
          <a:lstStyle/>
          <a:p>
            <a:pPr indent="0">
              <a:buNone/>
            </a:pPr>
            <a:r>
              <a:rPr lang="en-US" dirty="0" smtClean="0">
                <a:solidFill>
                  <a:srgbClr val="000000"/>
                </a:solidFill>
                <a:effectLst/>
                <a:latin typeface="Arial" charset="0"/>
                <a:ea typeface="Calibri" charset="0"/>
              </a:rPr>
              <a:t>d) A study comparing Systolic BP (each 500 male and female) reported mean difference (male-female) = 7.5, p = 0.0001 CI 95% = [4.5; 12.0] </a:t>
            </a:r>
            <a:endParaRPr lang="en-US" dirty="0" smtClean="0">
              <a:effectLst/>
              <a:latin typeface="Arial" charset="0"/>
              <a:ea typeface="Calibri" charset="0"/>
            </a:endParaRPr>
          </a:p>
          <a:p>
            <a:pPr indent="0">
              <a:buNone/>
            </a:pPr>
            <a:r>
              <a:rPr lang="en-US" sz="2000" dirty="0" smtClean="0">
                <a:solidFill>
                  <a:srgbClr val="000000"/>
                </a:solidFill>
                <a:effectLst/>
                <a:latin typeface="Arial" charset="0"/>
                <a:ea typeface="Calibri" charset="0"/>
              </a:rPr>
              <a:t> </a:t>
            </a:r>
            <a:endParaRPr lang="en-US" sz="3200" dirty="0" smtClean="0">
              <a:effectLst/>
              <a:latin typeface="Arial" charset="0"/>
              <a:ea typeface="Calibri" charset="0"/>
            </a:endParaRPr>
          </a:p>
          <a:p>
            <a:pPr marL="0" indent="0">
              <a:lnSpc>
                <a:spcPct val="115000"/>
              </a:lnSpc>
              <a:spcAft>
                <a:spcPts val="0"/>
              </a:spcAft>
              <a:buNone/>
            </a:pPr>
            <a:r>
              <a:rPr lang="en-US" sz="2600" b="1" u="sng" dirty="0" smtClean="0">
                <a:solidFill>
                  <a:srgbClr val="000000"/>
                </a:solidFill>
                <a:effectLst/>
                <a:latin typeface="Calibri" charset="0"/>
                <a:ea typeface="Calibri" charset="0"/>
                <a:cs typeface="Times New Roman" charset="0"/>
              </a:rPr>
              <a:t>Answer:</a:t>
            </a:r>
            <a:r>
              <a:rPr lang="en-US" sz="2600" dirty="0" smtClean="0">
                <a:solidFill>
                  <a:srgbClr val="000000"/>
                </a:solidFill>
                <a:effectLst/>
                <a:latin typeface="Calibri" charset="0"/>
                <a:ea typeface="Calibri" charset="0"/>
                <a:cs typeface="Times New Roman" charset="0"/>
              </a:rPr>
              <a:t>  </a:t>
            </a:r>
          </a:p>
          <a:p>
            <a:pPr marL="0" indent="0">
              <a:lnSpc>
                <a:spcPct val="115000"/>
              </a:lnSpc>
              <a:spcAft>
                <a:spcPts val="0"/>
              </a:spcAft>
              <a:buNone/>
            </a:pPr>
            <a:r>
              <a:rPr lang="en-US" sz="2600" dirty="0" smtClean="0">
                <a:solidFill>
                  <a:srgbClr val="000000"/>
                </a:solidFill>
                <a:effectLst/>
                <a:latin typeface="Calibri" charset="0"/>
                <a:ea typeface="Calibri" charset="0"/>
                <a:cs typeface="Times New Roman" charset="0"/>
              </a:rPr>
              <a:t>The mean Systolic BP difference between male and female in the target population is highly statistically significant (p=0.0001, which is &lt;0.05) also the 95% confidence interval for difference of mean value of Systolic BP does not included the null value   “zero” ( of no difference). </a:t>
            </a:r>
            <a:r>
              <a:rPr lang="en-US" sz="2600" b="1" dirty="0" smtClean="0">
                <a:solidFill>
                  <a:srgbClr val="000000"/>
                </a:solidFill>
                <a:effectLst/>
                <a:latin typeface="Calibri" charset="0"/>
                <a:ea typeface="Calibri" charset="0"/>
                <a:cs typeface="Times New Roman" charset="0"/>
              </a:rPr>
              <a:t>Hence both p-value and 95% CI are consistent</a:t>
            </a:r>
            <a:r>
              <a:rPr lang="en-US" sz="2600" dirty="0" smtClean="0">
                <a:solidFill>
                  <a:srgbClr val="000000"/>
                </a:solidFill>
                <a:effectLst/>
                <a:latin typeface="Calibri" charset="0"/>
                <a:ea typeface="Calibri" charset="0"/>
                <a:cs typeface="Times New Roman" charset="0"/>
              </a:rPr>
              <a:t>. The width of confidence interval is small due to large sample size (each   500 male and female), which indicates a good precision of the estimate</a:t>
            </a:r>
            <a:endParaRPr lang="en-US" sz="2600" dirty="0" smtClean="0">
              <a:effectLst/>
              <a:latin typeface="Calibri" charset="0"/>
              <a:ea typeface="Calibri" charset="0"/>
              <a:cs typeface="Times New Roman" charset="0"/>
            </a:endParaRPr>
          </a:p>
          <a:p>
            <a:pPr marL="0" indent="0">
              <a:buNone/>
            </a:pPr>
            <a:endParaRPr lang="en-US" dirty="0"/>
          </a:p>
        </p:txBody>
      </p:sp>
    </p:spTree>
    <p:extLst>
      <p:ext uri="{BB962C8B-B14F-4D97-AF65-F5344CB8AC3E}">
        <p14:creationId xmlns:p14="http://schemas.microsoft.com/office/powerpoint/2010/main" val="1476203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1671"/>
            <a:ext cx="10515600" cy="5585292"/>
          </a:xfrm>
        </p:spPr>
        <p:txBody>
          <a:bodyPr/>
          <a:lstStyle/>
          <a:p>
            <a:pPr marL="0" indent="0">
              <a:lnSpc>
                <a:spcPct val="115000"/>
              </a:lnSpc>
              <a:spcAft>
                <a:spcPts val="0"/>
              </a:spcAft>
              <a:buNone/>
            </a:pPr>
            <a:r>
              <a:rPr lang="en-US" b="1" dirty="0" smtClean="0">
                <a:effectLst/>
                <a:latin typeface="Calibri" charset="0"/>
                <a:ea typeface="Calibri" charset="0"/>
                <a:cs typeface="Times New Roman" charset="0"/>
              </a:rPr>
              <a:t>5) In a sample of 100 children taken from a rural community, it was found anemia prevalence as 35%. Construct 95 % confidence interval for the prevalence of anemia for that community and give your inference. Also comment on the width of confidence interval.</a:t>
            </a:r>
            <a:endParaRPr lang="en-US" dirty="0" smtClean="0">
              <a:effectLst/>
              <a:latin typeface="Calibri" charset="0"/>
              <a:ea typeface="Calibri" charset="0"/>
              <a:cs typeface="Times New Roman" charset="0"/>
            </a:endParaRPr>
          </a:p>
          <a:p>
            <a:pPr marL="0" indent="0">
              <a:lnSpc>
                <a:spcPct val="115000"/>
              </a:lnSpc>
              <a:spcAft>
                <a:spcPts val="0"/>
              </a:spcAft>
              <a:buNone/>
            </a:pPr>
            <a:r>
              <a:rPr lang="en-US" b="1" dirty="0" smtClean="0">
                <a:effectLst/>
                <a:latin typeface="Calibri" charset="0"/>
                <a:ea typeface="Calibri" charset="0"/>
                <a:cs typeface="Times New Roman" charset="0"/>
              </a:rPr>
              <a:t>[Use: 95% CI for population proportion = p ± confidence factor × </a:t>
            </a:r>
            <a:r>
              <a:rPr lang="en-US" b="1" dirty="0" err="1" smtClean="0">
                <a:effectLst/>
                <a:latin typeface="Calibri" charset="0"/>
                <a:ea typeface="Calibri" charset="0"/>
                <a:cs typeface="Times New Roman" charset="0"/>
              </a:rPr>
              <a:t>S.error</a:t>
            </a:r>
            <a:r>
              <a:rPr lang="en-US" b="1" dirty="0" smtClean="0">
                <a:effectLst/>
                <a:latin typeface="Calibri" charset="0"/>
                <a:ea typeface="Calibri" charset="0"/>
                <a:cs typeface="Times New Roman" charset="0"/>
              </a:rPr>
              <a:t> of (p), </a:t>
            </a:r>
            <a:endParaRPr lang="en-US" dirty="0" smtClean="0">
              <a:effectLst/>
              <a:latin typeface="Calibri" charset="0"/>
              <a:ea typeface="Calibri" charset="0"/>
              <a:cs typeface="Times New Roman" charset="0"/>
            </a:endParaRPr>
          </a:p>
          <a:p>
            <a:pPr marL="0" indent="0">
              <a:lnSpc>
                <a:spcPct val="115000"/>
              </a:lnSpc>
              <a:spcAft>
                <a:spcPts val="0"/>
              </a:spcAft>
              <a:buNone/>
            </a:pPr>
            <a:r>
              <a:rPr lang="en-US" b="1" dirty="0" smtClean="0">
                <a:effectLst/>
                <a:latin typeface="Calibri" charset="0"/>
                <a:ea typeface="Calibri" charset="0"/>
                <a:cs typeface="Times New Roman" charset="0"/>
              </a:rPr>
              <a:t>Where confidence factor=1.96 and </a:t>
            </a:r>
            <a:r>
              <a:rPr lang="en-US" b="1" dirty="0" err="1" smtClean="0">
                <a:effectLst/>
                <a:latin typeface="Calibri" charset="0"/>
                <a:ea typeface="Calibri" charset="0"/>
                <a:cs typeface="Times New Roman" charset="0"/>
              </a:rPr>
              <a:t>S.error</a:t>
            </a:r>
            <a:r>
              <a:rPr lang="en-US" b="1" dirty="0" smtClean="0">
                <a:effectLst/>
                <a:latin typeface="Calibri" charset="0"/>
                <a:ea typeface="Calibri" charset="0"/>
                <a:cs typeface="Times New Roman" charset="0"/>
              </a:rPr>
              <a:t> of (p) = 4.8]</a:t>
            </a:r>
            <a:endParaRPr lang="en-US" dirty="0" smtClean="0">
              <a:effectLst/>
              <a:latin typeface="Calibri" charset="0"/>
              <a:ea typeface="Calibri" charset="0"/>
              <a:cs typeface="Times New Roman" charset="0"/>
            </a:endParaRPr>
          </a:p>
          <a:p>
            <a:pPr marL="0" indent="0">
              <a:buNone/>
            </a:pPr>
            <a:endParaRPr lang="en-US" dirty="0"/>
          </a:p>
        </p:txBody>
      </p:sp>
    </p:spTree>
    <p:extLst>
      <p:ext uri="{BB962C8B-B14F-4D97-AF65-F5344CB8AC3E}">
        <p14:creationId xmlns:p14="http://schemas.microsoft.com/office/powerpoint/2010/main" val="1099521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1671"/>
            <a:ext cx="10515600" cy="5585292"/>
          </a:xfrm>
        </p:spPr>
        <p:txBody>
          <a:bodyPr>
            <a:normAutofit fontScale="92500"/>
          </a:bodyPr>
          <a:lstStyle/>
          <a:p>
            <a:pPr marL="0" indent="0">
              <a:lnSpc>
                <a:spcPct val="115000"/>
              </a:lnSpc>
              <a:spcAft>
                <a:spcPts val="0"/>
              </a:spcAft>
              <a:buNone/>
            </a:pPr>
            <a:r>
              <a:rPr lang="en-US" dirty="0" smtClean="0">
                <a:effectLst/>
                <a:latin typeface="Calibri" charset="0"/>
                <a:ea typeface="Calibri" charset="0"/>
                <a:cs typeface="Times New Roman" charset="0"/>
              </a:rPr>
              <a:t>5) In a sample of 100 children taken from a rural community, it was found anemia </a:t>
            </a:r>
            <a:r>
              <a:rPr lang="en-US" dirty="0" smtClean="0">
                <a:solidFill>
                  <a:srgbClr val="00B050"/>
                </a:solidFill>
                <a:effectLst/>
                <a:latin typeface="Calibri" charset="0"/>
                <a:ea typeface="Calibri" charset="0"/>
                <a:cs typeface="Times New Roman" charset="0"/>
              </a:rPr>
              <a:t>prevalence as 35%. </a:t>
            </a:r>
            <a:r>
              <a:rPr lang="en-US" dirty="0" smtClean="0">
                <a:effectLst/>
                <a:latin typeface="Calibri" charset="0"/>
                <a:ea typeface="Calibri" charset="0"/>
                <a:cs typeface="Times New Roman" charset="0"/>
              </a:rPr>
              <a:t>Construct 95 % confidence interval for the prevalence of anemia for that community and give your inference. Also comment on the width of confidence interval.</a:t>
            </a:r>
          </a:p>
          <a:p>
            <a:pPr marL="0" indent="0">
              <a:lnSpc>
                <a:spcPct val="115000"/>
              </a:lnSpc>
              <a:spcAft>
                <a:spcPts val="0"/>
              </a:spcAft>
              <a:buNone/>
            </a:pPr>
            <a:r>
              <a:rPr lang="en-US" dirty="0" smtClean="0">
                <a:effectLst/>
                <a:latin typeface="Calibri" charset="0"/>
                <a:ea typeface="Calibri" charset="0"/>
                <a:cs typeface="Times New Roman" charset="0"/>
              </a:rPr>
              <a:t>[Use: </a:t>
            </a:r>
            <a:r>
              <a:rPr lang="en-US" dirty="0" smtClean="0">
                <a:solidFill>
                  <a:schemeClr val="accent5">
                    <a:lumMod val="75000"/>
                  </a:schemeClr>
                </a:solidFill>
                <a:effectLst/>
                <a:latin typeface="Calibri" charset="0"/>
                <a:ea typeface="Calibri" charset="0"/>
                <a:cs typeface="Times New Roman" charset="0"/>
              </a:rPr>
              <a:t>95% CI for population proportion = p ± confidence factor × </a:t>
            </a:r>
            <a:r>
              <a:rPr lang="en-US" dirty="0" err="1" smtClean="0">
                <a:solidFill>
                  <a:schemeClr val="accent5">
                    <a:lumMod val="75000"/>
                  </a:schemeClr>
                </a:solidFill>
                <a:effectLst/>
                <a:latin typeface="Calibri" charset="0"/>
                <a:ea typeface="Calibri" charset="0"/>
                <a:cs typeface="Times New Roman" charset="0"/>
              </a:rPr>
              <a:t>S.error</a:t>
            </a:r>
            <a:r>
              <a:rPr lang="en-US" dirty="0" smtClean="0">
                <a:solidFill>
                  <a:schemeClr val="accent5">
                    <a:lumMod val="75000"/>
                  </a:schemeClr>
                </a:solidFill>
                <a:effectLst/>
                <a:latin typeface="Calibri" charset="0"/>
                <a:ea typeface="Calibri" charset="0"/>
                <a:cs typeface="Times New Roman" charset="0"/>
              </a:rPr>
              <a:t> of (p), </a:t>
            </a:r>
            <a:r>
              <a:rPr lang="en-US" dirty="0" smtClean="0">
                <a:effectLst/>
                <a:latin typeface="Calibri" charset="0"/>
                <a:ea typeface="Calibri" charset="0"/>
                <a:cs typeface="Times New Roman" charset="0"/>
              </a:rPr>
              <a:t>Where </a:t>
            </a:r>
            <a:r>
              <a:rPr lang="en-US" dirty="0" smtClean="0">
                <a:solidFill>
                  <a:srgbClr val="00B050"/>
                </a:solidFill>
                <a:effectLst/>
                <a:latin typeface="Calibri" charset="0"/>
                <a:ea typeface="Calibri" charset="0"/>
                <a:cs typeface="Times New Roman" charset="0"/>
              </a:rPr>
              <a:t>confidence factor=1.96 </a:t>
            </a:r>
            <a:r>
              <a:rPr lang="en-US" dirty="0" smtClean="0">
                <a:effectLst/>
                <a:latin typeface="Calibri" charset="0"/>
                <a:ea typeface="Calibri" charset="0"/>
                <a:cs typeface="Times New Roman" charset="0"/>
              </a:rPr>
              <a:t>and </a:t>
            </a:r>
            <a:r>
              <a:rPr lang="en-US" dirty="0" err="1" smtClean="0">
                <a:solidFill>
                  <a:srgbClr val="00B050"/>
                </a:solidFill>
                <a:effectLst/>
                <a:latin typeface="Calibri" charset="0"/>
                <a:ea typeface="Calibri" charset="0"/>
                <a:cs typeface="Times New Roman" charset="0"/>
              </a:rPr>
              <a:t>S.error</a:t>
            </a:r>
            <a:r>
              <a:rPr lang="en-US" dirty="0" smtClean="0">
                <a:solidFill>
                  <a:srgbClr val="00B050"/>
                </a:solidFill>
                <a:effectLst/>
                <a:latin typeface="Calibri" charset="0"/>
                <a:ea typeface="Calibri" charset="0"/>
                <a:cs typeface="Times New Roman" charset="0"/>
              </a:rPr>
              <a:t> of (p) = 4.8</a:t>
            </a:r>
            <a:r>
              <a:rPr lang="en-US" dirty="0" smtClean="0">
                <a:effectLst/>
                <a:latin typeface="Calibri" charset="0"/>
                <a:ea typeface="Calibri" charset="0"/>
                <a:cs typeface="Times New Roman" charset="0"/>
              </a:rPr>
              <a:t>]</a:t>
            </a:r>
          </a:p>
          <a:p>
            <a:pPr marL="0" indent="0">
              <a:lnSpc>
                <a:spcPct val="115000"/>
              </a:lnSpc>
              <a:spcAft>
                <a:spcPts val="0"/>
              </a:spcAft>
              <a:buNone/>
            </a:pPr>
            <a:endParaRPr lang="en-US" dirty="0" smtClean="0">
              <a:effectLst/>
              <a:latin typeface="Calibri" charset="0"/>
              <a:ea typeface="Calibri" charset="0"/>
              <a:cs typeface="Times New Roman" charset="0"/>
            </a:endParaRPr>
          </a:p>
          <a:p>
            <a:pPr marL="0" indent="0">
              <a:buNone/>
            </a:pPr>
            <a:r>
              <a:rPr lang="en-US" sz="2600" dirty="0"/>
              <a:t>95% confidence limits are (0.35  </a:t>
            </a:r>
            <a:r>
              <a:rPr lang="en-US" sz="2600" dirty="0">
                <a:sym typeface="Symbol" charset="2"/>
              </a:rPr>
              <a:t></a:t>
            </a:r>
            <a:r>
              <a:rPr lang="en-US" sz="2600" dirty="0"/>
              <a:t> 1.96 x 0.048) = 0.2559” to   0.4441” = 26% to 44%</a:t>
            </a:r>
          </a:p>
          <a:p>
            <a:pPr marL="0" indent="0">
              <a:buNone/>
            </a:pPr>
            <a:r>
              <a:rPr lang="en-US" sz="2600" dirty="0"/>
              <a:t>With 95% confidence, we expect that the anemia prevalence in the population will be as minimum as 26% and as high as 44%.  The width of 95% confidence interval   is wide, due to sample size of 100 children, which indicates lack of precision of the estimate.</a:t>
            </a:r>
          </a:p>
          <a:p>
            <a:pPr marL="0" indent="0">
              <a:lnSpc>
                <a:spcPct val="115000"/>
              </a:lnSpc>
              <a:spcAft>
                <a:spcPts val="0"/>
              </a:spcAft>
              <a:buNone/>
            </a:pPr>
            <a:endParaRPr lang="en-US" dirty="0" smtClean="0">
              <a:effectLst/>
              <a:latin typeface="Calibri" charset="0"/>
              <a:ea typeface="Calibri" charset="0"/>
              <a:cs typeface="Times New Roman" charset="0"/>
            </a:endParaRPr>
          </a:p>
          <a:p>
            <a:pPr marL="0" indent="0">
              <a:buNone/>
            </a:pPr>
            <a:endParaRPr lang="en-US" dirty="0"/>
          </a:p>
        </p:txBody>
      </p:sp>
      <p:sp>
        <p:nvSpPr>
          <p:cNvPr id="4" name="Rectangle 3"/>
          <p:cNvSpPr/>
          <p:nvPr/>
        </p:nvSpPr>
        <p:spPr>
          <a:xfrm>
            <a:off x="3048000" y="2108639"/>
            <a:ext cx="6096000" cy="410882"/>
          </a:xfrm>
          <a:prstGeom prst="rect">
            <a:avLst/>
          </a:prstGeom>
        </p:spPr>
        <p:txBody>
          <a:bodyPr>
            <a:spAutoFit/>
          </a:bodyPr>
          <a:lstStyle/>
          <a:p>
            <a:pPr>
              <a:lnSpc>
                <a:spcPct val="115000"/>
              </a:lnSpc>
              <a:spcAft>
                <a:spcPts val="0"/>
              </a:spcAft>
            </a:pPr>
            <a:endParaRPr lang="en-US" dirty="0">
              <a:effectLst/>
              <a:latin typeface="Calibri" charset="0"/>
              <a:ea typeface="Calibri" charset="0"/>
              <a:cs typeface="Times New Roman" charset="0"/>
            </a:endParaRPr>
          </a:p>
        </p:txBody>
      </p:sp>
    </p:spTree>
    <p:extLst>
      <p:ext uri="{BB962C8B-B14F-4D97-AF65-F5344CB8AC3E}">
        <p14:creationId xmlns:p14="http://schemas.microsoft.com/office/powerpoint/2010/main" val="8029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kumimoji="0" lang="en-US" altLang="en-US" sz="4000" b="1" i="0" u="sng" strike="noStrike" cap="none" normalizeH="0" baseline="0" dirty="0" smtClean="0">
                <a:ln>
                  <a:noFill/>
                </a:ln>
                <a:solidFill>
                  <a:schemeClr val="tx1"/>
                </a:solidFill>
                <a:effectLst/>
                <a:latin typeface="Arial" charset="0"/>
              </a:rPr>
              <a:t>1. Definition of “p-value” </a:t>
            </a:r>
            <a:br>
              <a:rPr kumimoji="0" lang="en-US" altLang="en-US" sz="4000" b="1" i="0" u="sng" strike="noStrike" cap="none" normalizeH="0" baseline="0" dirty="0" smtClean="0">
                <a:ln>
                  <a:noFill/>
                </a:ln>
                <a:solidFill>
                  <a:schemeClr val="tx1"/>
                </a:solidFill>
                <a:effectLst/>
                <a:latin typeface="Arial" charset="0"/>
              </a:rPr>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6224635"/>
              </p:ext>
            </p:extLst>
          </p:nvPr>
        </p:nvGraphicFramePr>
        <p:xfrm>
          <a:off x="1047460" y="1237127"/>
          <a:ext cx="10097079" cy="4974672"/>
        </p:xfrm>
        <a:graphic>
          <a:graphicData uri="http://schemas.openxmlformats.org/drawingml/2006/table">
            <a:tbl>
              <a:tblPr/>
              <a:tblGrid>
                <a:gridCol w="9016692"/>
                <a:gridCol w="1080387"/>
              </a:tblGrid>
              <a:tr h="591673">
                <a:tc gridSpan="2">
                  <a:txBody>
                    <a:bodyPr/>
                    <a:lstStyle/>
                    <a:p>
                      <a:pPr marL="457200" indent="-228600">
                        <a:lnSpc>
                          <a:spcPct val="150000"/>
                        </a:lnSpc>
                        <a:spcAft>
                          <a:spcPts val="0"/>
                        </a:spcAft>
                      </a:pPr>
                      <a:r>
                        <a:rPr lang="en-US" sz="2000" dirty="0">
                          <a:solidFill>
                            <a:srgbClr val="000000"/>
                          </a:solidFill>
                          <a:effectLst/>
                          <a:latin typeface="Arial" charset="0"/>
                          <a:ea typeface="Calibri" charset="0"/>
                        </a:rPr>
                        <a:t>Mark correct and false statements as: (Yes/No) </a:t>
                      </a:r>
                      <a:endParaRPr lang="en-US" sz="2000" dirty="0">
                        <a:effectLst/>
                        <a:latin typeface="Arial" charset="0"/>
                        <a:ea typeface="Calibri"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571448">
                <a:tc>
                  <a:txBody>
                    <a:bodyPr/>
                    <a:lstStyle/>
                    <a:p>
                      <a:pPr>
                        <a:spcAft>
                          <a:spcPts val="0"/>
                        </a:spcAft>
                      </a:pPr>
                      <a:r>
                        <a:rPr lang="en-US" sz="2000">
                          <a:effectLst/>
                          <a:latin typeface="Calibri" charset="0"/>
                          <a:ea typeface="Calibri" charset="0"/>
                          <a:cs typeface="Times New Roman" charset="0"/>
                        </a:rPr>
                        <a:t>A “p” stands for probability and it ranges from 0 to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448">
                <a:tc>
                  <a:txBody>
                    <a:bodyPr/>
                    <a:lstStyle/>
                    <a:p>
                      <a:pPr>
                        <a:spcAft>
                          <a:spcPts val="0"/>
                        </a:spcAft>
                      </a:pPr>
                      <a:r>
                        <a:rPr lang="en-US" sz="2000">
                          <a:effectLst/>
                          <a:latin typeface="Calibri" charset="0"/>
                          <a:ea typeface="Calibri" charset="0"/>
                          <a:cs typeface="Times New Roman" charset="0"/>
                        </a:rPr>
                        <a:t>A   p-value of ≤ 0.05 is considered as not statistically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448">
                <a:tc>
                  <a:txBody>
                    <a:bodyPr/>
                    <a:lstStyle/>
                    <a:p>
                      <a:pPr>
                        <a:spcAft>
                          <a:spcPts val="0"/>
                        </a:spcAft>
                      </a:pPr>
                      <a:r>
                        <a:rPr lang="en-US" sz="2000" dirty="0">
                          <a:effectLst/>
                          <a:latin typeface="Calibri" charset="0"/>
                          <a:ea typeface="Calibri" charset="0"/>
                          <a:cs typeface="Times New Roman" charset="0"/>
                        </a:rPr>
                        <a:t>A   p-value of  &gt;0.05 is considered as statistically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448">
                <a:tc>
                  <a:txBody>
                    <a:bodyPr/>
                    <a:lstStyle/>
                    <a:p>
                      <a:pPr>
                        <a:spcAft>
                          <a:spcPts val="0"/>
                        </a:spcAft>
                      </a:pPr>
                      <a:r>
                        <a:rPr lang="en-US" sz="2000">
                          <a:effectLst/>
                          <a:latin typeface="Calibri" charset="0"/>
                          <a:ea typeface="Calibri" charset="0"/>
                          <a:cs typeface="Times New Roman" charset="0"/>
                        </a:rPr>
                        <a:t>Statistically significant is more important than clinical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7193">
                <a:tc>
                  <a:txBody>
                    <a:bodyPr/>
                    <a:lstStyle/>
                    <a:p>
                      <a:pPr>
                        <a:spcAft>
                          <a:spcPts val="0"/>
                        </a:spcAft>
                      </a:pPr>
                      <a:r>
                        <a:rPr lang="en-US" sz="2000">
                          <a:effectLst/>
                          <a:latin typeface="Calibri" charset="0"/>
                          <a:ea typeface="Calibri" charset="0"/>
                          <a:cs typeface="Times New Roman" charset="0"/>
                        </a:rPr>
                        <a:t>The p-value is the probability of getting an outcome as extreme as or more extreme than the actually observed outcome (sample) under the null hypothesis.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4308">
                <a:tc>
                  <a:txBody>
                    <a:bodyPr/>
                    <a:lstStyle/>
                    <a:p>
                      <a:pPr>
                        <a:spcAft>
                          <a:spcPts val="0"/>
                        </a:spcAft>
                      </a:pPr>
                      <a:r>
                        <a:rPr lang="en-US" sz="2000">
                          <a:effectLst/>
                          <a:latin typeface="Calibri" charset="0"/>
                          <a:ea typeface="Calibri" charset="0"/>
                          <a:cs typeface="Times New Roman" charset="0"/>
                        </a:rPr>
                        <a:t> Usually the null hypothesis is a statement of "no effect", "no difference" or "=0" and we are eager to find evidence against it.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5706">
                <a:tc>
                  <a:txBody>
                    <a:bodyPr/>
                    <a:lstStyle/>
                    <a:p>
                      <a:pPr>
                        <a:spcAft>
                          <a:spcPts val="0"/>
                        </a:spcAft>
                      </a:pPr>
                      <a:r>
                        <a:rPr lang="en-US" sz="2000">
                          <a:solidFill>
                            <a:srgbClr val="000000"/>
                          </a:solidFill>
                          <a:effectLst/>
                          <a:latin typeface="Calibri" charset="0"/>
                          <a:ea typeface="Calibri" charset="0"/>
                          <a:cs typeface="Times New Roman" charset="0"/>
                        </a:rPr>
                        <a:t>When large samples are available, even small deviations from the null hypothesis will be significant. </a:t>
                      </a:r>
                      <a:endParaRPr lang="en-US"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1000"/>
                        </a:spcAft>
                      </a:pP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85311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7338"/>
            <a:ext cx="10515600" cy="4351338"/>
          </a:xfrm>
        </p:spPr>
        <p:txBody>
          <a:bodyPr/>
          <a:lstStyle/>
          <a:p>
            <a:pPr marL="0" indent="0">
              <a:buNone/>
            </a:pPr>
            <a:r>
              <a:rPr lang="en-US" dirty="0"/>
              <a:t>	</a:t>
            </a:r>
            <a:endParaRPr lang="en-US" dirty="0" smtClean="0"/>
          </a:p>
          <a:p>
            <a:endParaRPr lang="en-US" dirty="0"/>
          </a:p>
          <a:p>
            <a:endParaRPr lang="en-US" dirty="0" smtClean="0"/>
          </a:p>
          <a:p>
            <a:pPr marL="0" indent="0">
              <a:buNone/>
            </a:pPr>
            <a:r>
              <a:rPr lang="en-US" dirty="0" smtClean="0"/>
              <a:t>Given    </a:t>
            </a:r>
            <a:r>
              <a:rPr lang="en-US" dirty="0"/>
              <a:t>sample proportion p = 0.35   ,</a:t>
            </a:r>
          </a:p>
          <a:p>
            <a:endParaRPr lang="en-US" dirty="0"/>
          </a:p>
        </p:txBody>
      </p:sp>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54496253"/>
              </p:ext>
            </p:extLst>
          </p:nvPr>
        </p:nvGraphicFramePr>
        <p:xfrm>
          <a:off x="1506069" y="1571720"/>
          <a:ext cx="3173506" cy="1068007"/>
        </p:xfrm>
        <a:graphic>
          <a:graphicData uri="http://schemas.openxmlformats.org/presentationml/2006/ole">
            <mc:AlternateContent xmlns:mc="http://schemas.openxmlformats.org/markup-compatibility/2006">
              <mc:Choice xmlns:v="urn:schemas-microsoft-com:vml" Requires="v">
                <p:oleObj spid="_x0000_s10257" r:id="rId3" imgW="1320227" imgH="444307" progId="Equation.3">
                  <p:embed/>
                </p:oleObj>
              </mc:Choice>
              <mc:Fallback>
                <p:oleObj r:id="rId3" imgW="1320227"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069" y="1571720"/>
                        <a:ext cx="3173506" cy="1068007"/>
                      </a:xfrm>
                      <a:prstGeom prst="rect">
                        <a:avLst/>
                      </a:prstGeom>
                      <a:noFill/>
                    </p:spPr>
                  </p:pic>
                </p:oleObj>
              </mc:Fallback>
            </mc:AlternateContent>
          </a:graphicData>
        </a:graphic>
      </p:graphicFrame>
      <p:sp>
        <p:nvSpPr>
          <p:cNvPr id="10" name="Rectangle 8"/>
          <p:cNvSpPr>
            <a:spLocks noChangeArrowheads="1"/>
          </p:cNvSpPr>
          <p:nvPr/>
        </p:nvSpPr>
        <p:spPr bwMode="auto">
          <a:xfrm>
            <a:off x="0" y="-38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7410217"/>
              </p:ext>
            </p:extLst>
          </p:nvPr>
        </p:nvGraphicFramePr>
        <p:xfrm>
          <a:off x="1102659" y="4131329"/>
          <a:ext cx="5205132" cy="1301283"/>
        </p:xfrm>
        <a:graphic>
          <a:graphicData uri="http://schemas.openxmlformats.org/presentationml/2006/ole">
            <mc:AlternateContent xmlns:mc="http://schemas.openxmlformats.org/markup-compatibility/2006">
              <mc:Choice xmlns:v="urn:schemas-microsoft-com:vml" Requires="v">
                <p:oleObj spid="_x0000_s10258" r:id="rId5" imgW="2501900" imgH="660400" progId="Equation.3">
                  <p:embed/>
                </p:oleObj>
              </mc:Choice>
              <mc:Fallback>
                <p:oleObj r:id="rId5" imgW="2501900" imgH="6604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2659" y="4131329"/>
                        <a:ext cx="5205132" cy="1301283"/>
                      </a:xfrm>
                      <a:prstGeom prst="rect">
                        <a:avLst/>
                      </a:prstGeom>
                      <a:noFill/>
                    </p:spPr>
                  </p:pic>
                </p:oleObj>
              </mc:Fallback>
            </mc:AlternateContent>
          </a:graphicData>
        </a:graphic>
      </p:graphicFrame>
    </p:spTree>
    <p:extLst>
      <p:ext uri="{BB962C8B-B14F-4D97-AF65-F5344CB8AC3E}">
        <p14:creationId xmlns:p14="http://schemas.microsoft.com/office/powerpoint/2010/main" val="61976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2694"/>
            <a:ext cx="10515600" cy="5464269"/>
          </a:xfrm>
        </p:spPr>
        <p:txBody>
          <a:bodyPr>
            <a:normAutofit/>
          </a:bodyPr>
          <a:lstStyle/>
          <a:p>
            <a:pPr marL="0" indent="0">
              <a:spcAft>
                <a:spcPts val="0"/>
              </a:spcAft>
              <a:buNone/>
            </a:pPr>
            <a:r>
              <a:rPr lang="en-US" b="1" dirty="0" smtClean="0">
                <a:effectLst/>
                <a:latin typeface="Calibri" charset="0"/>
                <a:ea typeface="Calibri" charset="0"/>
                <a:cs typeface="Times New Roman" charset="0"/>
              </a:rPr>
              <a:t>6).  To examine the hypothesis that the low birth weight babies have a higher risk of coronary diseases in later life, a study was conducted in 100 low birth weight babies  and in 100 babies born with normal weight. It was found that 15% among the former 10% in the latter had life time incidence of chronic diseases. Obtain 95% CI for the difference in proportions in these two groups. Is there a statistically significant difference in the incidence of coronary diseases of low birth weight babies and babies born with normal weight?</a:t>
            </a:r>
            <a:endParaRPr lang="en-US" dirty="0" smtClean="0">
              <a:effectLst/>
              <a:latin typeface="Calibri" charset="0"/>
              <a:ea typeface="Calibri" charset="0"/>
              <a:cs typeface="Times New Roman" charset="0"/>
            </a:endParaRPr>
          </a:p>
          <a:p>
            <a:pPr marL="0" indent="0">
              <a:lnSpc>
                <a:spcPct val="115000"/>
              </a:lnSpc>
              <a:spcAft>
                <a:spcPts val="0"/>
              </a:spcAft>
              <a:buNone/>
            </a:pPr>
            <a:r>
              <a:rPr lang="en-US" b="1" dirty="0" smtClean="0">
                <a:effectLst/>
                <a:latin typeface="Calibri" charset="0"/>
                <a:ea typeface="Calibri" charset="0"/>
                <a:cs typeface="Times New Roman" charset="0"/>
              </a:rPr>
              <a:t>[Use: 95% CI for (P1-P2) = (p1-p2) ± confidence factor × </a:t>
            </a:r>
            <a:r>
              <a:rPr lang="en-US" b="1" dirty="0" err="1" smtClean="0">
                <a:effectLst/>
                <a:latin typeface="Calibri" charset="0"/>
                <a:ea typeface="Calibri" charset="0"/>
                <a:cs typeface="Times New Roman" charset="0"/>
              </a:rPr>
              <a:t>S.error</a:t>
            </a:r>
            <a:r>
              <a:rPr lang="en-US" b="1" dirty="0" smtClean="0">
                <a:effectLst/>
                <a:latin typeface="Calibri" charset="0"/>
                <a:ea typeface="Calibri" charset="0"/>
                <a:cs typeface="Times New Roman" charset="0"/>
              </a:rPr>
              <a:t> of (p1-p2), </a:t>
            </a:r>
            <a:endParaRPr lang="en-US" dirty="0" smtClean="0">
              <a:effectLst/>
              <a:latin typeface="Calibri" charset="0"/>
              <a:ea typeface="Calibri" charset="0"/>
              <a:cs typeface="Times New Roman" charset="0"/>
            </a:endParaRPr>
          </a:p>
          <a:p>
            <a:pPr marL="0" indent="0">
              <a:lnSpc>
                <a:spcPct val="115000"/>
              </a:lnSpc>
              <a:spcAft>
                <a:spcPts val="0"/>
              </a:spcAft>
              <a:buNone/>
            </a:pPr>
            <a:r>
              <a:rPr lang="en-US" b="1" dirty="0" smtClean="0">
                <a:effectLst/>
                <a:latin typeface="Calibri" charset="0"/>
                <a:ea typeface="Calibri" charset="0"/>
                <a:cs typeface="Times New Roman" charset="0"/>
              </a:rPr>
              <a:t>Where confidence factor=1.96 and </a:t>
            </a:r>
            <a:r>
              <a:rPr lang="en-US" b="1" dirty="0" err="1" smtClean="0">
                <a:effectLst/>
                <a:latin typeface="Calibri" charset="0"/>
                <a:ea typeface="Calibri" charset="0"/>
                <a:cs typeface="Times New Roman" charset="0"/>
              </a:rPr>
              <a:t>S.error</a:t>
            </a:r>
            <a:r>
              <a:rPr lang="en-US" b="1" dirty="0" smtClean="0">
                <a:effectLst/>
                <a:latin typeface="Calibri" charset="0"/>
                <a:ea typeface="Calibri" charset="0"/>
                <a:cs typeface="Times New Roman" charset="0"/>
              </a:rPr>
              <a:t> of (p1-p2) = 0.0466]</a:t>
            </a:r>
            <a:endParaRPr lang="en-US" dirty="0" smtClean="0">
              <a:effectLst/>
              <a:latin typeface="Calibri" charset="0"/>
              <a:ea typeface="Calibri" charset="0"/>
              <a:cs typeface="Times New Roman" charset="0"/>
            </a:endParaRPr>
          </a:p>
          <a:p>
            <a:pPr marL="0" indent="0">
              <a:buNone/>
            </a:pPr>
            <a:endParaRPr lang="en-US" dirty="0"/>
          </a:p>
        </p:txBody>
      </p:sp>
    </p:spTree>
    <p:extLst>
      <p:ext uri="{BB962C8B-B14F-4D97-AF65-F5344CB8AC3E}">
        <p14:creationId xmlns:p14="http://schemas.microsoft.com/office/powerpoint/2010/main" val="1662498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2694"/>
            <a:ext cx="10515600" cy="5464269"/>
          </a:xfrm>
        </p:spPr>
        <p:txBody>
          <a:bodyPr>
            <a:normAutofit/>
          </a:bodyPr>
          <a:lstStyle/>
          <a:p>
            <a:pPr marL="0" indent="0">
              <a:spcAft>
                <a:spcPts val="0"/>
              </a:spcAft>
              <a:buNone/>
            </a:pPr>
            <a:r>
              <a:rPr lang="en-US" sz="2600" dirty="0" smtClean="0">
                <a:effectLst/>
                <a:latin typeface="Calibri" charset="0"/>
                <a:ea typeface="Calibri" charset="0"/>
                <a:cs typeface="Times New Roman" charset="0"/>
              </a:rPr>
              <a:t>6).  To examine the hypothesis that the low birth weight babies have a higher risk of coronary diseases in later life, a study was conducted in 100 low birth weight babies  and in 100 babies born with normal weight. It was found that </a:t>
            </a:r>
            <a:r>
              <a:rPr lang="en-US" sz="2600" dirty="0" smtClean="0">
                <a:solidFill>
                  <a:srgbClr val="00B050"/>
                </a:solidFill>
                <a:effectLst/>
                <a:latin typeface="Calibri" charset="0"/>
                <a:ea typeface="Calibri" charset="0"/>
                <a:cs typeface="Times New Roman" charset="0"/>
              </a:rPr>
              <a:t>15%</a:t>
            </a:r>
            <a:r>
              <a:rPr lang="en-US" sz="2600" dirty="0" smtClean="0">
                <a:effectLst/>
                <a:latin typeface="Calibri" charset="0"/>
                <a:ea typeface="Calibri" charset="0"/>
                <a:cs typeface="Times New Roman" charset="0"/>
              </a:rPr>
              <a:t> among the former </a:t>
            </a:r>
            <a:r>
              <a:rPr lang="en-US" sz="2600" dirty="0" smtClean="0">
                <a:solidFill>
                  <a:srgbClr val="00B050"/>
                </a:solidFill>
                <a:effectLst/>
                <a:latin typeface="Calibri" charset="0"/>
                <a:ea typeface="Calibri" charset="0"/>
                <a:cs typeface="Times New Roman" charset="0"/>
              </a:rPr>
              <a:t>10%</a:t>
            </a:r>
            <a:r>
              <a:rPr lang="en-US" sz="2600" dirty="0" smtClean="0">
                <a:effectLst/>
                <a:latin typeface="Calibri" charset="0"/>
                <a:ea typeface="Calibri" charset="0"/>
                <a:cs typeface="Times New Roman" charset="0"/>
              </a:rPr>
              <a:t> in the latter had life time incidence of chronic diseases. Obtain 95% CI for the difference in proportions in these two groups. Is there a statistically significant difference in the incidence of coronary diseases of low birth weight babies and babies born with normal weight?</a:t>
            </a:r>
          </a:p>
          <a:p>
            <a:pPr marL="0" indent="0">
              <a:lnSpc>
                <a:spcPct val="115000"/>
              </a:lnSpc>
              <a:spcAft>
                <a:spcPts val="0"/>
              </a:spcAft>
              <a:buNone/>
            </a:pPr>
            <a:r>
              <a:rPr lang="en-US" sz="2600" dirty="0" smtClean="0">
                <a:effectLst/>
                <a:latin typeface="Calibri" charset="0"/>
                <a:ea typeface="Calibri" charset="0"/>
                <a:cs typeface="Times New Roman" charset="0"/>
              </a:rPr>
              <a:t>[</a:t>
            </a:r>
            <a:r>
              <a:rPr lang="en-US" sz="2600" dirty="0" smtClean="0">
                <a:solidFill>
                  <a:schemeClr val="accent5">
                    <a:lumMod val="75000"/>
                  </a:schemeClr>
                </a:solidFill>
                <a:effectLst/>
                <a:latin typeface="Calibri" charset="0"/>
                <a:ea typeface="Calibri" charset="0"/>
                <a:cs typeface="Times New Roman" charset="0"/>
              </a:rPr>
              <a:t>Use: 95% CI for (P1-P2) = (p1-p2) ± confidence factor × </a:t>
            </a:r>
            <a:r>
              <a:rPr lang="en-US" sz="2600" dirty="0" err="1" smtClean="0">
                <a:solidFill>
                  <a:schemeClr val="accent5">
                    <a:lumMod val="75000"/>
                  </a:schemeClr>
                </a:solidFill>
                <a:effectLst/>
                <a:latin typeface="Calibri" charset="0"/>
                <a:ea typeface="Calibri" charset="0"/>
                <a:cs typeface="Times New Roman" charset="0"/>
              </a:rPr>
              <a:t>S.error</a:t>
            </a:r>
            <a:r>
              <a:rPr lang="en-US" sz="2600" dirty="0" smtClean="0">
                <a:solidFill>
                  <a:schemeClr val="accent5">
                    <a:lumMod val="75000"/>
                  </a:schemeClr>
                </a:solidFill>
                <a:effectLst/>
                <a:latin typeface="Calibri" charset="0"/>
                <a:ea typeface="Calibri" charset="0"/>
                <a:cs typeface="Times New Roman" charset="0"/>
              </a:rPr>
              <a:t> of (p1-p2), </a:t>
            </a:r>
          </a:p>
          <a:p>
            <a:pPr marL="0" indent="0">
              <a:lnSpc>
                <a:spcPct val="115000"/>
              </a:lnSpc>
              <a:spcAft>
                <a:spcPts val="0"/>
              </a:spcAft>
              <a:buNone/>
            </a:pPr>
            <a:r>
              <a:rPr lang="en-US" sz="2600" dirty="0" smtClean="0">
                <a:effectLst/>
                <a:latin typeface="Calibri" charset="0"/>
                <a:ea typeface="Calibri" charset="0"/>
                <a:cs typeface="Times New Roman" charset="0"/>
              </a:rPr>
              <a:t>Where </a:t>
            </a:r>
            <a:r>
              <a:rPr lang="en-US" sz="2600" dirty="0" smtClean="0">
                <a:solidFill>
                  <a:srgbClr val="00B050"/>
                </a:solidFill>
                <a:effectLst/>
                <a:latin typeface="Calibri" charset="0"/>
                <a:ea typeface="Calibri" charset="0"/>
                <a:cs typeface="Times New Roman" charset="0"/>
              </a:rPr>
              <a:t>confidence factor=1.96 </a:t>
            </a:r>
            <a:r>
              <a:rPr lang="en-US" sz="2600" dirty="0" smtClean="0">
                <a:effectLst/>
                <a:latin typeface="Calibri" charset="0"/>
                <a:ea typeface="Calibri" charset="0"/>
                <a:cs typeface="Times New Roman" charset="0"/>
              </a:rPr>
              <a:t>and </a:t>
            </a:r>
            <a:r>
              <a:rPr lang="en-US" sz="2600" dirty="0" err="1" smtClean="0">
                <a:solidFill>
                  <a:srgbClr val="00B050"/>
                </a:solidFill>
                <a:effectLst/>
                <a:latin typeface="Calibri" charset="0"/>
                <a:ea typeface="Calibri" charset="0"/>
                <a:cs typeface="Times New Roman" charset="0"/>
              </a:rPr>
              <a:t>S.error</a:t>
            </a:r>
            <a:r>
              <a:rPr lang="en-US" sz="2600" dirty="0" smtClean="0">
                <a:solidFill>
                  <a:srgbClr val="00B050"/>
                </a:solidFill>
                <a:effectLst/>
                <a:latin typeface="Calibri" charset="0"/>
                <a:ea typeface="Calibri" charset="0"/>
                <a:cs typeface="Times New Roman" charset="0"/>
              </a:rPr>
              <a:t> of (p1-p2) = 0.0466</a:t>
            </a:r>
            <a:r>
              <a:rPr lang="en-US" sz="2600" dirty="0" smtClean="0">
                <a:effectLst/>
                <a:latin typeface="Calibri" charset="0"/>
                <a:ea typeface="Calibri" charset="0"/>
                <a:cs typeface="Times New Roman" charset="0"/>
              </a:rPr>
              <a:t>]</a:t>
            </a:r>
          </a:p>
          <a:p>
            <a:pPr marL="0" indent="0">
              <a:buNone/>
            </a:pPr>
            <a:endParaRPr lang="en-US" sz="2600" dirty="0"/>
          </a:p>
        </p:txBody>
      </p:sp>
    </p:spTree>
    <p:extLst>
      <p:ext uri="{BB962C8B-B14F-4D97-AF65-F5344CB8AC3E}">
        <p14:creationId xmlns:p14="http://schemas.microsoft.com/office/powerpoint/2010/main" val="1858460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9588"/>
            <a:ext cx="10515600" cy="5437375"/>
          </a:xfrm>
        </p:spPr>
        <p:txBody>
          <a:bodyPr/>
          <a:lstStyle/>
          <a:p>
            <a:pPr marL="0" indent="0">
              <a:buNone/>
            </a:pPr>
            <a:endParaRPr lang="ar-SA" dirty="0" smtClean="0"/>
          </a:p>
          <a:p>
            <a:pPr marL="0" indent="0">
              <a:buNone/>
            </a:pPr>
            <a:r>
              <a:rPr lang="en-US" dirty="0"/>
              <a:t>95% C I for (P1-P2) is    </a:t>
            </a:r>
            <a:r>
              <a:rPr lang="en-US" dirty="0">
                <a:solidFill>
                  <a:schemeClr val="accent5">
                    <a:lumMod val="75000"/>
                  </a:schemeClr>
                </a:solidFill>
              </a:rPr>
              <a:t>(p1-p2) ± Z</a:t>
            </a:r>
            <a:r>
              <a:rPr lang="en-US" baseline="-25000" dirty="0">
                <a:solidFill>
                  <a:schemeClr val="accent5">
                    <a:lumMod val="75000"/>
                  </a:schemeClr>
                </a:solidFill>
              </a:rPr>
              <a:t> (1-α)</a:t>
            </a:r>
            <a:r>
              <a:rPr lang="en-US" dirty="0">
                <a:solidFill>
                  <a:schemeClr val="accent5">
                    <a:lumMod val="75000"/>
                  </a:schemeClr>
                </a:solidFill>
              </a:rPr>
              <a:t> se (p1-p2)</a:t>
            </a:r>
            <a:r>
              <a:rPr lang="en-US" dirty="0" smtClean="0">
                <a:solidFill>
                  <a:schemeClr val="accent5">
                    <a:lumMod val="75000"/>
                  </a:schemeClr>
                </a:solidFill>
                <a:effectLst/>
              </a:rPr>
              <a:t> </a:t>
            </a:r>
            <a:endParaRPr lang="ar-SA" dirty="0" smtClean="0">
              <a:solidFill>
                <a:schemeClr val="accent5">
                  <a:lumMod val="75000"/>
                </a:schemeClr>
              </a:solidFill>
              <a:effectLst/>
            </a:endParaRPr>
          </a:p>
          <a:p>
            <a:pPr marL="0" indent="0">
              <a:buNone/>
            </a:pPr>
            <a:endParaRPr lang="ar-SA" dirty="0"/>
          </a:p>
          <a:p>
            <a:pPr marL="0" indent="0">
              <a:buNone/>
            </a:pPr>
            <a:r>
              <a:rPr lang="en-US" dirty="0" smtClean="0"/>
              <a:t>95</a:t>
            </a:r>
            <a:r>
              <a:rPr lang="en-US" dirty="0"/>
              <a:t>% C I for (P1-P2) is   [(0.15-0.10) ± 1.96x0.0466] = - 0.0432 to 0.1432= -4.32% to14.32%</a:t>
            </a:r>
          </a:p>
          <a:p>
            <a:pPr marL="0" indent="0">
              <a:buNone/>
            </a:pPr>
            <a:r>
              <a:rPr lang="en-US" dirty="0"/>
              <a:t> </a:t>
            </a:r>
          </a:p>
          <a:p>
            <a:pPr marL="0" indent="0">
              <a:buNone/>
            </a:pPr>
            <a:r>
              <a:rPr lang="en-US" dirty="0"/>
              <a:t>The CI shows that coronary diseases in LBWs would be as higher as 14.32% when compared to normal group. As the 95% confidence intervals for difference of proportions (incidence of coronary disease) included “zero” (null value of no difference), it can inferred that there is no statistically significant difference between low birth weight babies and normal weight babies.</a:t>
            </a:r>
          </a:p>
          <a:p>
            <a:pPr marL="0" indent="0">
              <a:buNone/>
            </a:pPr>
            <a:endParaRPr lang="en-US" dirty="0"/>
          </a:p>
        </p:txBody>
      </p:sp>
    </p:spTree>
    <p:extLst>
      <p:ext uri="{BB962C8B-B14F-4D97-AF65-F5344CB8AC3E}">
        <p14:creationId xmlns:p14="http://schemas.microsoft.com/office/powerpoint/2010/main" val="636762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idx="1"/>
          </p:nvPr>
        </p:nvPicPr>
        <p:blipFill>
          <a:blip r:embed="rId2"/>
          <a:stretch>
            <a:fillRect/>
          </a:stretch>
        </p:blipFill>
        <p:spPr>
          <a:xfrm>
            <a:off x="1595730" y="1247402"/>
            <a:ext cx="8812281" cy="4351338"/>
          </a:xfrm>
          <a:prstGeom prst="rect">
            <a:avLst/>
          </a:prstGeom>
        </p:spPr>
      </p:pic>
    </p:spTree>
    <p:extLst>
      <p:ext uri="{BB962C8B-B14F-4D97-AF65-F5344CB8AC3E}">
        <p14:creationId xmlns:p14="http://schemas.microsoft.com/office/powerpoint/2010/main" val="765544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346"/>
          </a:xfrm>
        </p:spPr>
        <p:txBody>
          <a:bodyPr>
            <a:noAutofit/>
          </a:bodyPr>
          <a:lstStyle/>
          <a:p>
            <a:r>
              <a:rPr lang="en-US" sz="3200" b="1" u="sng" dirty="0"/>
              <a:t>7) Interpretation of p-values and 95% confidence intervals in the following abstract:</a:t>
            </a:r>
            <a:endParaRPr lang="en-US" sz="3200" dirty="0"/>
          </a:p>
        </p:txBody>
      </p:sp>
      <p:sp>
        <p:nvSpPr>
          <p:cNvPr id="3" name="Content Placeholder 2"/>
          <p:cNvSpPr>
            <a:spLocks noGrp="1"/>
          </p:cNvSpPr>
          <p:nvPr>
            <p:ph idx="1"/>
          </p:nvPr>
        </p:nvSpPr>
        <p:spPr>
          <a:xfrm>
            <a:off x="268941" y="1452282"/>
            <a:ext cx="11779623" cy="5096436"/>
          </a:xfrm>
        </p:spPr>
        <p:txBody>
          <a:bodyPr>
            <a:noAutofit/>
          </a:bodyPr>
          <a:lstStyle/>
          <a:p>
            <a:pPr marL="0" indent="0">
              <a:buNone/>
            </a:pPr>
            <a:r>
              <a:rPr lang="en-US" sz="1600" b="1" dirty="0"/>
              <a:t>Title: The Outcome of </a:t>
            </a:r>
            <a:r>
              <a:rPr lang="en-US" sz="1600" b="1" dirty="0" err="1"/>
              <a:t>Extubation</a:t>
            </a:r>
            <a:r>
              <a:rPr lang="en-US" sz="1600" b="1" dirty="0"/>
              <a:t> Failure in a Community Hospital Intensive Care Unit: A </a:t>
            </a:r>
            <a:r>
              <a:rPr lang="en-US" sz="1600" b="1" dirty="0" err="1"/>
              <a:t>CohortStudy</a:t>
            </a:r>
            <a:r>
              <a:rPr lang="en-US" sz="1600" dirty="0"/>
              <a:t>.  Seymour CW, Martinez A, Christie JD, Fuchs BD. </a:t>
            </a:r>
            <a:r>
              <a:rPr lang="en-US" sz="1600" i="1" dirty="0"/>
              <a:t>Critical Care 2004</a:t>
            </a:r>
            <a:r>
              <a:rPr lang="en-US" sz="1600" dirty="0"/>
              <a:t>, 8:R322-R327 (20July 2004) </a:t>
            </a:r>
          </a:p>
          <a:p>
            <a:pPr marL="0" indent="0">
              <a:buNone/>
            </a:pPr>
            <a:r>
              <a:rPr lang="en-US" sz="1600" b="1" dirty="0"/>
              <a:t>Introduction: </a:t>
            </a:r>
            <a:r>
              <a:rPr lang="en-US" sz="1600" dirty="0" err="1"/>
              <a:t>Extubation</a:t>
            </a:r>
            <a:r>
              <a:rPr lang="en-US" sz="1600" dirty="0"/>
              <a:t> failure has been associated with poor intensive care unit (ICU) and hospital outcomes in tertiary care medical centers. Given the large proportion of critical care delivered in the community setting, our purpose was to determine the impact of </a:t>
            </a:r>
            <a:r>
              <a:rPr lang="en-US" sz="1600" dirty="0" err="1"/>
              <a:t>extubation</a:t>
            </a:r>
            <a:r>
              <a:rPr lang="en-US" sz="1600" dirty="0"/>
              <a:t> failure on patient outcomes in a community hospital ICU. </a:t>
            </a:r>
          </a:p>
          <a:p>
            <a:pPr marL="0" indent="0">
              <a:buNone/>
            </a:pPr>
            <a:r>
              <a:rPr lang="en-US" sz="1600" b="1" dirty="0"/>
              <a:t>Methods: </a:t>
            </a:r>
            <a:r>
              <a:rPr lang="en-US" sz="1600" dirty="0"/>
              <a:t>A retrospective cohort study was performed using data gathered in a 16-bed medical/surgical ICU in a community hospital. During 30 months, all patients with acute respiratory failure admitted to the ICU were included in the source population if they were mechanically ventilated by endotracheal tube for more than 12hours. </a:t>
            </a:r>
            <a:r>
              <a:rPr lang="en-US" sz="1600" dirty="0" err="1"/>
              <a:t>Extubation</a:t>
            </a:r>
            <a:r>
              <a:rPr lang="en-US" sz="1600" dirty="0"/>
              <a:t> failure was defined as reinstitution of mechanical ventilation within 72 hours (n= 60), and the control cohort included patients who were successfully </a:t>
            </a:r>
            <a:r>
              <a:rPr lang="en-US" sz="1600" dirty="0" err="1"/>
              <a:t>extubated</a:t>
            </a:r>
            <a:r>
              <a:rPr lang="en-US" sz="1600" dirty="0"/>
              <a:t> at 72 hours (n =93). </a:t>
            </a:r>
          </a:p>
          <a:p>
            <a:pPr marL="0" indent="0">
              <a:buNone/>
            </a:pPr>
            <a:r>
              <a:rPr lang="en-US" sz="1600" b="1" dirty="0"/>
              <a:t>Results: </a:t>
            </a:r>
            <a:r>
              <a:rPr lang="en-US" sz="1600" dirty="0"/>
              <a:t>The primary outcome was total ICU length of stay after the initial </a:t>
            </a:r>
            <a:r>
              <a:rPr lang="en-US" sz="1600" dirty="0" err="1"/>
              <a:t>extubation</a:t>
            </a:r>
            <a:r>
              <a:rPr lang="en-US" sz="1600" dirty="0"/>
              <a:t>. Secondary outcomes were total hospital length of stay after the initial </a:t>
            </a:r>
            <a:r>
              <a:rPr lang="en-US" sz="1600" dirty="0" err="1"/>
              <a:t>extubation</a:t>
            </a:r>
            <a:r>
              <a:rPr lang="en-US" sz="1600" dirty="0"/>
              <a:t>, ICU mortality, hospital mortality, and total hospital cost. Patient groups were similar in terms of age, sex, and severity of illness, as assessed using admission Acute Physiology  and Chronic Health Evaluation II score (P &gt; 0.05). Both ICU (1.0 versus 10 days; P &lt; 0.01) and hospital length of stay (6.0 versus 17 days; P &lt; 0.01) after initial </a:t>
            </a:r>
            <a:r>
              <a:rPr lang="en-US" sz="1600" dirty="0" err="1"/>
              <a:t>extubation</a:t>
            </a:r>
            <a:r>
              <a:rPr lang="en-US" sz="1600" dirty="0"/>
              <a:t> were significantly longer in </a:t>
            </a:r>
            <a:r>
              <a:rPr lang="en-US" sz="1600" dirty="0" err="1"/>
              <a:t>reintubated</a:t>
            </a:r>
            <a:r>
              <a:rPr lang="en-US" sz="1600" dirty="0"/>
              <a:t> </a:t>
            </a:r>
            <a:r>
              <a:rPr lang="en-US" sz="1600" dirty="0" err="1"/>
              <a:t>patients.ICU</a:t>
            </a:r>
            <a:r>
              <a:rPr lang="en-US" sz="1600" dirty="0"/>
              <a:t> mortality was significantly higher in patients who failed </a:t>
            </a:r>
            <a:r>
              <a:rPr lang="en-US" sz="1600" dirty="0" err="1"/>
              <a:t>extubation</a:t>
            </a:r>
            <a:r>
              <a:rPr lang="en-US" sz="1600" dirty="0"/>
              <a:t> (odds ratio = 12.2, 95%confidence interval [CI] = 1.5–101; P &lt; 0.05), but there was no significant difference in hospital mortality (odds ratio = 2.1, 95% CI = 0.8–5.4; P &lt; 0.15). Total hospital costs (estimated from direct and indirect charges) were significantly increased by a mean of US$33,926 (95% CI =US$22,573–45,280; P &lt; 0.01). </a:t>
            </a:r>
          </a:p>
          <a:p>
            <a:pPr marL="0" indent="0">
              <a:buNone/>
            </a:pPr>
            <a:r>
              <a:rPr lang="en-US" sz="1600" b="1" dirty="0"/>
              <a:t>Conclusion: </a:t>
            </a:r>
            <a:r>
              <a:rPr lang="en-US" sz="1600" dirty="0" err="1"/>
              <a:t>Extubation</a:t>
            </a:r>
            <a:r>
              <a:rPr lang="en-US" sz="1600" dirty="0"/>
              <a:t> failure in a community hospital is </a:t>
            </a:r>
            <a:r>
              <a:rPr lang="en-US" sz="1600" dirty="0" err="1"/>
              <a:t>univariately</a:t>
            </a:r>
            <a:r>
              <a:rPr lang="en-US" sz="1600" dirty="0"/>
              <a:t> associated with prolonged inpatient care and significantly increased cost. Corroborating data from tertiary care centers, these adverse outcomes highlight the importance of accurate predictors of </a:t>
            </a:r>
            <a:r>
              <a:rPr lang="en-US" sz="1600" dirty="0" err="1"/>
              <a:t>extubation</a:t>
            </a:r>
            <a:r>
              <a:rPr lang="en-US" sz="1600" dirty="0"/>
              <a:t> outcome.</a:t>
            </a:r>
          </a:p>
          <a:p>
            <a:pPr marL="0" indent="0">
              <a:buNone/>
            </a:pPr>
            <a:endParaRPr lang="en-US" sz="1600" dirty="0"/>
          </a:p>
        </p:txBody>
      </p:sp>
    </p:spTree>
    <p:extLst>
      <p:ext uri="{BB962C8B-B14F-4D97-AF65-F5344CB8AC3E}">
        <p14:creationId xmlns:p14="http://schemas.microsoft.com/office/powerpoint/2010/main" val="2042491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latin typeface="Calibri" charset="0"/>
                <a:ea typeface="Calibri" charset="0"/>
                <a:cs typeface="Times New Roman" charset="0"/>
              </a:rPr>
              <a:t>(1) </a:t>
            </a:r>
            <a:r>
              <a:rPr lang="en-US" dirty="0" smtClean="0">
                <a:effectLst/>
                <a:latin typeface="Calibri" charset="0"/>
                <a:ea typeface="Calibri" charset="0"/>
                <a:cs typeface="Times New Roman" charset="0"/>
              </a:rPr>
              <a:t>What is the sample size in each of </a:t>
            </a:r>
            <a:r>
              <a:rPr lang="en-US" dirty="0" err="1" smtClean="0">
                <a:effectLst/>
                <a:latin typeface="Calibri" charset="0"/>
                <a:ea typeface="Calibri" charset="0"/>
                <a:cs typeface="Times New Roman" charset="0"/>
              </a:rPr>
              <a:t>Extubation</a:t>
            </a:r>
            <a:r>
              <a:rPr lang="en-US" dirty="0" smtClean="0">
                <a:effectLst/>
                <a:latin typeface="Calibri" charset="0"/>
                <a:ea typeface="Calibri" charset="0"/>
                <a:cs typeface="Times New Roman" charset="0"/>
              </a:rPr>
              <a:t> failure and successfully </a:t>
            </a:r>
            <a:r>
              <a:rPr lang="en-US" dirty="0" err="1" smtClean="0">
                <a:effectLst/>
                <a:latin typeface="Calibri" charset="0"/>
                <a:ea typeface="Calibri" charset="0"/>
                <a:cs typeface="Times New Roman" charset="0"/>
              </a:rPr>
              <a:t>extubated</a:t>
            </a:r>
            <a:r>
              <a:rPr lang="en-US" dirty="0" smtClean="0">
                <a:effectLst/>
                <a:latin typeface="Calibri" charset="0"/>
                <a:ea typeface="Calibri" charset="0"/>
                <a:cs typeface="Times New Roman" charset="0"/>
              </a:rPr>
              <a:t> groups?</a:t>
            </a:r>
          </a:p>
          <a:p>
            <a:pPr indent="0">
              <a:lnSpc>
                <a:spcPct val="115000"/>
              </a:lnSpc>
              <a:spcAft>
                <a:spcPts val="0"/>
              </a:spcAft>
              <a:buNone/>
              <a:tabLst>
                <a:tab pos="1819275" algn="l"/>
              </a:tabLst>
            </a:pP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indent="0">
              <a:lnSpc>
                <a:spcPct val="115000"/>
              </a:lnSpc>
              <a:spcAft>
                <a:spcPts val="1000"/>
              </a:spcAft>
              <a:buNone/>
              <a:tabLst>
                <a:tab pos="1819275" algn="l"/>
              </a:tabLst>
            </a:pPr>
            <a:r>
              <a:rPr lang="en-US" dirty="0" smtClean="0">
                <a:effectLst/>
                <a:latin typeface="Calibri" charset="0"/>
                <a:ea typeface="Calibri" charset="0"/>
                <a:cs typeface="Times New Roman" charset="0"/>
              </a:rPr>
              <a:t> </a:t>
            </a:r>
          </a:p>
          <a:p>
            <a:pPr marL="0" indent="0">
              <a:buNone/>
            </a:pPr>
            <a:endParaRPr lang="en-US" dirty="0"/>
          </a:p>
        </p:txBody>
      </p:sp>
    </p:spTree>
    <p:extLst>
      <p:ext uri="{BB962C8B-B14F-4D97-AF65-F5344CB8AC3E}">
        <p14:creationId xmlns:p14="http://schemas.microsoft.com/office/powerpoint/2010/main" val="2079417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latin typeface="Calibri" charset="0"/>
                <a:ea typeface="Calibri" charset="0"/>
                <a:cs typeface="Times New Roman" charset="0"/>
              </a:rPr>
              <a:t>(1) </a:t>
            </a:r>
            <a:r>
              <a:rPr lang="en-US" dirty="0" smtClean="0">
                <a:effectLst/>
                <a:latin typeface="Calibri" charset="0"/>
                <a:ea typeface="Calibri" charset="0"/>
                <a:cs typeface="Times New Roman" charset="0"/>
              </a:rPr>
              <a:t>What is the sample size in each of </a:t>
            </a:r>
            <a:r>
              <a:rPr lang="en-US" dirty="0" err="1" smtClean="0">
                <a:effectLst/>
                <a:latin typeface="Calibri" charset="0"/>
                <a:ea typeface="Calibri" charset="0"/>
                <a:cs typeface="Times New Roman" charset="0"/>
              </a:rPr>
              <a:t>Extubation</a:t>
            </a:r>
            <a:r>
              <a:rPr lang="en-US" dirty="0" smtClean="0">
                <a:effectLst/>
                <a:latin typeface="Calibri" charset="0"/>
                <a:ea typeface="Calibri" charset="0"/>
                <a:cs typeface="Times New Roman" charset="0"/>
              </a:rPr>
              <a:t> failure and successfully </a:t>
            </a:r>
            <a:r>
              <a:rPr lang="en-US" dirty="0" err="1" smtClean="0">
                <a:effectLst/>
                <a:latin typeface="Calibri" charset="0"/>
                <a:ea typeface="Calibri" charset="0"/>
                <a:cs typeface="Times New Roman" charset="0"/>
              </a:rPr>
              <a:t>extubated</a:t>
            </a:r>
            <a:r>
              <a:rPr lang="en-US" dirty="0" smtClean="0">
                <a:effectLst/>
                <a:latin typeface="Calibri" charset="0"/>
                <a:ea typeface="Calibri" charset="0"/>
                <a:cs typeface="Times New Roman" charset="0"/>
              </a:rPr>
              <a:t> groups?</a:t>
            </a:r>
          </a:p>
          <a:p>
            <a:pPr indent="0">
              <a:lnSpc>
                <a:spcPct val="115000"/>
              </a:lnSpc>
              <a:spcAft>
                <a:spcPts val="0"/>
              </a:spcAft>
              <a:buNone/>
              <a:tabLst>
                <a:tab pos="1819275" algn="l"/>
              </a:tabLst>
            </a:pP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indent="0">
              <a:lnSpc>
                <a:spcPct val="115000"/>
              </a:lnSpc>
              <a:spcAft>
                <a:spcPts val="0"/>
              </a:spcAft>
              <a:buNone/>
              <a:tabLst>
                <a:tab pos="1819275" algn="l"/>
              </a:tabLst>
            </a:pPr>
            <a:r>
              <a:rPr lang="en-US" b="1" u="sng" dirty="0" smtClean="0">
                <a:effectLst/>
                <a:latin typeface="Calibri" charset="0"/>
                <a:ea typeface="Calibri" charset="0"/>
                <a:cs typeface="Times New Roman" charset="0"/>
              </a:rPr>
              <a:t>Answer:</a:t>
            </a:r>
            <a:r>
              <a:rPr lang="en-US" b="1" dirty="0" smtClean="0">
                <a:effectLst/>
                <a:latin typeface="Calibri" charset="0"/>
                <a:ea typeface="Calibri" charset="0"/>
                <a:cs typeface="Times New Roman" charset="0"/>
              </a:rPr>
              <a:t>  </a:t>
            </a:r>
            <a:r>
              <a:rPr lang="en-US" dirty="0" err="1" smtClean="0">
                <a:effectLst/>
                <a:latin typeface="Calibri" charset="0"/>
                <a:ea typeface="Calibri" charset="0"/>
                <a:cs typeface="Times New Roman" charset="0"/>
              </a:rPr>
              <a:t>Extubation</a:t>
            </a:r>
            <a:r>
              <a:rPr lang="en-US" dirty="0" smtClean="0">
                <a:effectLst/>
                <a:latin typeface="Calibri" charset="0"/>
                <a:ea typeface="Calibri" charset="0"/>
                <a:cs typeface="Times New Roman" charset="0"/>
              </a:rPr>
              <a:t> failure =60 and successfully </a:t>
            </a:r>
            <a:r>
              <a:rPr lang="en-US" dirty="0" err="1" smtClean="0">
                <a:effectLst/>
                <a:latin typeface="Calibri" charset="0"/>
                <a:ea typeface="Calibri" charset="0"/>
                <a:cs typeface="Times New Roman" charset="0"/>
              </a:rPr>
              <a:t>extubated</a:t>
            </a:r>
            <a:r>
              <a:rPr lang="en-US" dirty="0" smtClean="0">
                <a:effectLst/>
                <a:latin typeface="Calibri" charset="0"/>
                <a:ea typeface="Calibri" charset="0"/>
                <a:cs typeface="Times New Roman" charset="0"/>
              </a:rPr>
              <a:t> =93</a:t>
            </a: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indent="0">
              <a:lnSpc>
                <a:spcPct val="115000"/>
              </a:lnSpc>
              <a:spcAft>
                <a:spcPts val="1000"/>
              </a:spcAft>
              <a:buNone/>
              <a:tabLst>
                <a:tab pos="1819275" algn="l"/>
              </a:tabLst>
            </a:pPr>
            <a:r>
              <a:rPr lang="en-US" dirty="0" smtClean="0">
                <a:effectLst/>
                <a:latin typeface="Calibri" charset="0"/>
                <a:ea typeface="Calibri" charset="0"/>
                <a:cs typeface="Times New Roman" charset="0"/>
              </a:rPr>
              <a:t> </a:t>
            </a:r>
          </a:p>
          <a:p>
            <a:pPr marL="0" indent="0">
              <a:buNone/>
            </a:pPr>
            <a:endParaRPr lang="en-US" dirty="0"/>
          </a:p>
        </p:txBody>
      </p:sp>
    </p:spTree>
    <p:extLst>
      <p:ext uri="{BB962C8B-B14F-4D97-AF65-F5344CB8AC3E}">
        <p14:creationId xmlns:p14="http://schemas.microsoft.com/office/powerpoint/2010/main" val="1232358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effectLst/>
                <a:latin typeface="Calibri" charset="0"/>
                <a:ea typeface="Calibri" charset="0"/>
                <a:cs typeface="Times New Roman" charset="0"/>
              </a:rPr>
              <a:t>(2) On what basis the authors had mentioned that the patients groups were similar?</a:t>
            </a:r>
          </a:p>
          <a:p>
            <a:pPr indent="0">
              <a:lnSpc>
                <a:spcPct val="115000"/>
              </a:lnSpc>
              <a:spcAft>
                <a:spcPts val="1000"/>
              </a:spcAft>
              <a:buNone/>
              <a:tabLst>
                <a:tab pos="4838700" algn="l"/>
              </a:tabLst>
            </a:pP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marL="0" indent="0">
              <a:buNone/>
            </a:pPr>
            <a:endParaRPr lang="en-US" dirty="0"/>
          </a:p>
        </p:txBody>
      </p:sp>
    </p:spTree>
    <p:extLst>
      <p:ext uri="{BB962C8B-B14F-4D97-AF65-F5344CB8AC3E}">
        <p14:creationId xmlns:p14="http://schemas.microsoft.com/office/powerpoint/2010/main" val="131228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smtClean="0">
                <a:effectLst/>
                <a:latin typeface="Calibri" charset="0"/>
                <a:ea typeface="Calibri" charset="0"/>
                <a:cs typeface="Times New Roman" charset="0"/>
              </a:rPr>
              <a:t>(2) On </a:t>
            </a:r>
            <a:r>
              <a:rPr lang="en-US" dirty="0" smtClean="0">
                <a:effectLst/>
                <a:latin typeface="Calibri" charset="0"/>
                <a:ea typeface="Calibri" charset="0"/>
                <a:cs typeface="Times New Roman" charset="0"/>
              </a:rPr>
              <a:t>what basis the authors had mentioned that the patients groups were similar?</a:t>
            </a:r>
          </a:p>
          <a:p>
            <a:pPr indent="0">
              <a:lnSpc>
                <a:spcPct val="115000"/>
              </a:lnSpc>
              <a:spcAft>
                <a:spcPts val="1000"/>
              </a:spcAft>
              <a:buNone/>
              <a:tabLst>
                <a:tab pos="4838700" algn="l"/>
              </a:tabLst>
            </a:pP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marL="0" indent="0">
              <a:buNone/>
            </a:pPr>
            <a:r>
              <a:rPr lang="en-US" b="1" u="sng" dirty="0" smtClean="0">
                <a:effectLst/>
                <a:latin typeface="Calibri" charset="0"/>
                <a:ea typeface="Calibri" charset="0"/>
                <a:cs typeface="Times New Roman" charset="0"/>
              </a:rPr>
              <a:t>Answer:</a:t>
            </a:r>
            <a:r>
              <a:rPr lang="en-US" b="1" dirty="0" smtClean="0">
                <a:effectLst/>
                <a:latin typeface="Calibri" charset="0"/>
                <a:ea typeface="Calibri" charset="0"/>
                <a:cs typeface="Times New Roman" charset="0"/>
              </a:rPr>
              <a:t>  </a:t>
            </a:r>
            <a:r>
              <a:rPr lang="en-US" dirty="0" smtClean="0">
                <a:effectLst/>
                <a:latin typeface="Calibri" charset="0"/>
                <a:ea typeface="Calibri" charset="0"/>
                <a:cs typeface="Times New Roman" charset="0"/>
              </a:rPr>
              <a:t>By using   P &gt;0.05.</a:t>
            </a:r>
            <a:r>
              <a:rPr lang="en-US" dirty="0" smtClean="0">
                <a:effectLst/>
              </a:rPr>
              <a:t> </a:t>
            </a:r>
            <a:endParaRPr lang="en-US" dirty="0" smtClean="0"/>
          </a:p>
          <a:p>
            <a:pPr marL="0" indent="0">
              <a:buNone/>
            </a:pPr>
            <a:endParaRPr lang="en-US" dirty="0"/>
          </a:p>
        </p:txBody>
      </p:sp>
    </p:spTree>
    <p:extLst>
      <p:ext uri="{BB962C8B-B14F-4D97-AF65-F5344CB8AC3E}">
        <p14:creationId xmlns:p14="http://schemas.microsoft.com/office/powerpoint/2010/main" val="109333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kumimoji="0" lang="en-US" altLang="en-US" sz="4000" b="1" i="0" u="sng" strike="noStrike" cap="none" normalizeH="0" baseline="0" dirty="0" smtClean="0">
                <a:ln>
                  <a:noFill/>
                </a:ln>
                <a:solidFill>
                  <a:schemeClr val="tx1"/>
                </a:solidFill>
                <a:effectLst/>
                <a:latin typeface="Arial" charset="0"/>
              </a:rPr>
              <a:t>1. Definition of “p-value” </a:t>
            </a:r>
            <a:br>
              <a:rPr kumimoji="0" lang="en-US" altLang="en-US" sz="4000" b="1" i="0" u="sng" strike="noStrike" cap="none" normalizeH="0" baseline="0" dirty="0" smtClean="0">
                <a:ln>
                  <a:noFill/>
                </a:ln>
                <a:solidFill>
                  <a:schemeClr val="tx1"/>
                </a:solidFill>
                <a:effectLst/>
                <a:latin typeface="Arial" charset="0"/>
              </a:rPr>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0247940"/>
              </p:ext>
            </p:extLst>
          </p:nvPr>
        </p:nvGraphicFramePr>
        <p:xfrm>
          <a:off x="1047460" y="1237127"/>
          <a:ext cx="10097079" cy="4974672"/>
        </p:xfrm>
        <a:graphic>
          <a:graphicData uri="http://schemas.openxmlformats.org/drawingml/2006/table">
            <a:tbl>
              <a:tblPr/>
              <a:tblGrid>
                <a:gridCol w="9016692"/>
                <a:gridCol w="1080387"/>
              </a:tblGrid>
              <a:tr h="591673">
                <a:tc gridSpan="2">
                  <a:txBody>
                    <a:bodyPr/>
                    <a:lstStyle/>
                    <a:p>
                      <a:pPr marL="457200" indent="-228600">
                        <a:lnSpc>
                          <a:spcPct val="150000"/>
                        </a:lnSpc>
                        <a:spcAft>
                          <a:spcPts val="0"/>
                        </a:spcAft>
                      </a:pPr>
                      <a:r>
                        <a:rPr lang="en-US" sz="2000" dirty="0">
                          <a:solidFill>
                            <a:srgbClr val="000000"/>
                          </a:solidFill>
                          <a:effectLst/>
                          <a:latin typeface="Arial" charset="0"/>
                          <a:ea typeface="Calibri" charset="0"/>
                        </a:rPr>
                        <a:t>Mark correct and false statements as: (Yes/No</a:t>
                      </a:r>
                      <a:r>
                        <a:rPr lang="en-US" sz="2000">
                          <a:solidFill>
                            <a:srgbClr val="000000"/>
                          </a:solidFill>
                          <a:effectLst/>
                          <a:latin typeface="Arial" charset="0"/>
                          <a:ea typeface="Calibri" charset="0"/>
                        </a:rPr>
                        <a:t>) </a:t>
                      </a:r>
                      <a:endParaRPr lang="en-US" sz="2000" dirty="0">
                        <a:effectLst/>
                        <a:latin typeface="Arial" charset="0"/>
                        <a:ea typeface="Calibri"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571448">
                <a:tc>
                  <a:txBody>
                    <a:bodyPr/>
                    <a:lstStyle/>
                    <a:p>
                      <a:pPr>
                        <a:spcAft>
                          <a:spcPts val="0"/>
                        </a:spcAft>
                      </a:pPr>
                      <a:r>
                        <a:rPr lang="en-US" sz="2000">
                          <a:effectLst/>
                          <a:latin typeface="Calibri" charset="0"/>
                          <a:ea typeface="Calibri" charset="0"/>
                          <a:cs typeface="Times New Roman" charset="0"/>
                        </a:rPr>
                        <a:t>A “p” stands for probability and it ranges from 0 to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2000">
                          <a:effectLst/>
                          <a:latin typeface="Calibri" charset="0"/>
                          <a:ea typeface="Calibri" charset="0"/>
                          <a:cs typeface="Times New Roman"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448">
                <a:tc>
                  <a:txBody>
                    <a:bodyPr/>
                    <a:lstStyle/>
                    <a:p>
                      <a:pPr>
                        <a:spcAft>
                          <a:spcPts val="0"/>
                        </a:spcAft>
                      </a:pPr>
                      <a:r>
                        <a:rPr lang="en-US" sz="2000" dirty="0">
                          <a:effectLst/>
                          <a:latin typeface="Calibri" charset="0"/>
                          <a:ea typeface="Calibri" charset="0"/>
                          <a:cs typeface="Times New Roman" charset="0"/>
                        </a:rPr>
                        <a:t>A   p-value of ≤ 0.05 is considered as not statistically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2000">
                          <a:effectLst/>
                          <a:latin typeface="Calibri" charset="0"/>
                          <a:ea typeface="Calibri" charset="0"/>
                          <a:cs typeface="Times New Roman"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448">
                <a:tc>
                  <a:txBody>
                    <a:bodyPr/>
                    <a:lstStyle/>
                    <a:p>
                      <a:pPr>
                        <a:spcAft>
                          <a:spcPts val="0"/>
                        </a:spcAft>
                      </a:pPr>
                      <a:r>
                        <a:rPr lang="en-US" sz="2000" dirty="0">
                          <a:effectLst/>
                          <a:latin typeface="Calibri" charset="0"/>
                          <a:ea typeface="Calibri" charset="0"/>
                          <a:cs typeface="Times New Roman" charset="0"/>
                        </a:rPr>
                        <a:t>A   p-value of  &gt;0.05 is considered as statistically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2000">
                          <a:effectLst/>
                          <a:latin typeface="Calibri" charset="0"/>
                          <a:ea typeface="Calibri" charset="0"/>
                          <a:cs typeface="Times New Roman"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448">
                <a:tc>
                  <a:txBody>
                    <a:bodyPr/>
                    <a:lstStyle/>
                    <a:p>
                      <a:pPr>
                        <a:spcAft>
                          <a:spcPts val="0"/>
                        </a:spcAft>
                      </a:pPr>
                      <a:r>
                        <a:rPr lang="en-US" sz="2000">
                          <a:effectLst/>
                          <a:latin typeface="Calibri" charset="0"/>
                          <a:ea typeface="Calibri" charset="0"/>
                          <a:cs typeface="Times New Roman" charset="0"/>
                        </a:rPr>
                        <a:t>Statistically significant is more important than clinical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2000">
                          <a:effectLst/>
                          <a:latin typeface="Calibri" charset="0"/>
                          <a:ea typeface="Calibri" charset="0"/>
                          <a:cs typeface="Times New Roman"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7193">
                <a:tc>
                  <a:txBody>
                    <a:bodyPr/>
                    <a:lstStyle/>
                    <a:p>
                      <a:pPr>
                        <a:spcAft>
                          <a:spcPts val="0"/>
                        </a:spcAft>
                      </a:pPr>
                      <a:r>
                        <a:rPr lang="en-US" sz="2000">
                          <a:effectLst/>
                          <a:latin typeface="Calibri" charset="0"/>
                          <a:ea typeface="Calibri" charset="0"/>
                          <a:cs typeface="Times New Roman" charset="0"/>
                        </a:rPr>
                        <a:t>The p-value is the probability of getting an outcome as extreme as or more extreme than the actually observed outcome (sample) under the null hypothesis.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2000">
                          <a:effectLst/>
                          <a:latin typeface="Calibri" charset="0"/>
                          <a:ea typeface="Calibri" charset="0"/>
                          <a:cs typeface="Times New Roman"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4308">
                <a:tc>
                  <a:txBody>
                    <a:bodyPr/>
                    <a:lstStyle/>
                    <a:p>
                      <a:pPr>
                        <a:spcAft>
                          <a:spcPts val="0"/>
                        </a:spcAft>
                      </a:pPr>
                      <a:r>
                        <a:rPr lang="en-US" sz="2000">
                          <a:effectLst/>
                          <a:latin typeface="Calibri" charset="0"/>
                          <a:ea typeface="Calibri" charset="0"/>
                          <a:cs typeface="Times New Roman" charset="0"/>
                        </a:rPr>
                        <a:t> Usually the null hypothesis is a statement of "no effect", "no difference" or "=0" and we are eager to find evidence against it.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US" sz="2000">
                          <a:effectLst/>
                          <a:latin typeface="Calibri" charset="0"/>
                          <a:ea typeface="Calibri" charset="0"/>
                          <a:cs typeface="Times New Roman"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5706">
                <a:tc>
                  <a:txBody>
                    <a:bodyPr/>
                    <a:lstStyle/>
                    <a:p>
                      <a:pPr>
                        <a:spcAft>
                          <a:spcPts val="0"/>
                        </a:spcAft>
                      </a:pPr>
                      <a:r>
                        <a:rPr lang="en-US" sz="2000">
                          <a:solidFill>
                            <a:srgbClr val="000000"/>
                          </a:solidFill>
                          <a:effectLst/>
                          <a:latin typeface="Calibri" charset="0"/>
                          <a:ea typeface="Calibri" charset="0"/>
                          <a:cs typeface="Times New Roman" charset="0"/>
                        </a:rPr>
                        <a:t>When large samples are available, even small deviations from the null hypothesis will be significant. </a:t>
                      </a:r>
                      <a:endParaRPr lang="en-US" sz="20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1000"/>
                        </a:spcAft>
                      </a:pPr>
                      <a:r>
                        <a:rPr lang="en-US" sz="2000" dirty="0">
                          <a:solidFill>
                            <a:srgbClr val="000000"/>
                          </a:solidFill>
                          <a:effectLst/>
                          <a:latin typeface="Calibri" charset="0"/>
                          <a:ea typeface="Calibri" charset="0"/>
                          <a:cs typeface="Times New Roman" charset="0"/>
                        </a:rPr>
                        <a:t>Yes</a:t>
                      </a: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80803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effectLst/>
                <a:latin typeface="Calibri" charset="0"/>
                <a:ea typeface="Calibri" charset="0"/>
                <a:cs typeface="Times New Roman" charset="0"/>
              </a:rPr>
              <a:t>(3) Is there a statistically significant difference in  ICU and hospital length of stay  initial </a:t>
            </a:r>
            <a:r>
              <a:rPr lang="en-US" dirty="0" err="1" smtClean="0">
                <a:effectLst/>
                <a:latin typeface="Calibri" charset="0"/>
                <a:ea typeface="Calibri" charset="0"/>
                <a:cs typeface="Times New Roman" charset="0"/>
              </a:rPr>
              <a:t>extubation</a:t>
            </a:r>
            <a:r>
              <a:rPr lang="en-US" dirty="0" smtClean="0">
                <a:effectLst/>
                <a:latin typeface="Calibri" charset="0"/>
                <a:ea typeface="Calibri" charset="0"/>
                <a:cs typeface="Times New Roman" charset="0"/>
              </a:rPr>
              <a:t> in re-intubated patients?  </a:t>
            </a:r>
          </a:p>
          <a:p>
            <a:pPr marL="0" indent="0">
              <a:lnSpc>
                <a:spcPct val="115000"/>
              </a:lnSpc>
              <a:buNone/>
            </a:pPr>
            <a:r>
              <a:rPr lang="en-US" dirty="0" smtClean="0">
                <a:effectLst/>
                <a:latin typeface="Calibri" charset="0"/>
                <a:ea typeface="Calibri" charset="0"/>
                <a:cs typeface="Times New Roman" charset="0"/>
              </a:rPr>
              <a:t>If yes what are the corresponding p-values?</a:t>
            </a:r>
          </a:p>
          <a:p>
            <a:pPr marL="0" indent="0">
              <a:buNone/>
            </a:pPr>
            <a:endParaRPr lang="en-US" dirty="0"/>
          </a:p>
        </p:txBody>
      </p:sp>
    </p:spTree>
    <p:extLst>
      <p:ext uri="{BB962C8B-B14F-4D97-AF65-F5344CB8AC3E}">
        <p14:creationId xmlns:p14="http://schemas.microsoft.com/office/powerpoint/2010/main" val="701726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effectLst/>
                <a:latin typeface="Calibri" charset="0"/>
                <a:ea typeface="Calibri" charset="0"/>
                <a:cs typeface="Times New Roman" charset="0"/>
              </a:rPr>
              <a:t>(3) Is there a statistically significant difference in  ICU and hospital length of stay  initial </a:t>
            </a:r>
            <a:r>
              <a:rPr lang="en-US" dirty="0" err="1" smtClean="0">
                <a:effectLst/>
                <a:latin typeface="Calibri" charset="0"/>
                <a:ea typeface="Calibri" charset="0"/>
                <a:cs typeface="Times New Roman" charset="0"/>
              </a:rPr>
              <a:t>extubation</a:t>
            </a:r>
            <a:r>
              <a:rPr lang="en-US" dirty="0" smtClean="0">
                <a:effectLst/>
                <a:latin typeface="Calibri" charset="0"/>
                <a:ea typeface="Calibri" charset="0"/>
                <a:cs typeface="Times New Roman" charset="0"/>
              </a:rPr>
              <a:t> in re-intubated patients?  </a:t>
            </a:r>
          </a:p>
          <a:p>
            <a:pPr marL="0" indent="0">
              <a:lnSpc>
                <a:spcPct val="115000"/>
              </a:lnSpc>
              <a:buNone/>
            </a:pPr>
            <a:r>
              <a:rPr lang="en-US" dirty="0" smtClean="0">
                <a:effectLst/>
                <a:latin typeface="Calibri" charset="0"/>
                <a:ea typeface="Calibri" charset="0"/>
                <a:cs typeface="Times New Roman" charset="0"/>
              </a:rPr>
              <a:t>If yes what are the corresponding p-values?</a:t>
            </a:r>
          </a:p>
          <a:p>
            <a:pPr marL="0" indent="0">
              <a:lnSpc>
                <a:spcPct val="115000"/>
              </a:lnSpc>
              <a:buNone/>
            </a:pPr>
            <a:endParaRPr lang="en-US" dirty="0" smtClean="0">
              <a:effectLst/>
              <a:latin typeface="Calibri" charset="0"/>
              <a:ea typeface="Calibri" charset="0"/>
              <a:cs typeface="Times New Roman" charset="0"/>
            </a:endParaRPr>
          </a:p>
          <a:p>
            <a:pPr marL="0" indent="0">
              <a:buNone/>
            </a:pPr>
            <a:r>
              <a:rPr lang="en-US" b="1" u="sng" dirty="0"/>
              <a:t>Answer:</a:t>
            </a:r>
            <a:r>
              <a:rPr lang="en-US" b="1" dirty="0"/>
              <a:t>  </a:t>
            </a:r>
            <a:r>
              <a:rPr lang="en-US" dirty="0"/>
              <a:t>Yes, Both ICU (1.0 versus 10 days; P &lt; 0.01) and hospital length of stay (6.0 versus 17 days; P &lt; 0.01) after initial </a:t>
            </a:r>
            <a:r>
              <a:rPr lang="en-US" dirty="0" err="1"/>
              <a:t>extubation</a:t>
            </a:r>
            <a:r>
              <a:rPr lang="en-US" dirty="0"/>
              <a:t> were significantly longer in </a:t>
            </a:r>
            <a:r>
              <a:rPr lang="en-US" dirty="0" err="1"/>
              <a:t>reintubated</a:t>
            </a:r>
            <a:r>
              <a:rPr lang="en-US" dirty="0"/>
              <a:t> patients.</a:t>
            </a:r>
          </a:p>
          <a:p>
            <a:pPr marL="0" indent="0">
              <a:buNone/>
            </a:pPr>
            <a:r>
              <a:rPr lang="en-US" b="1" dirty="0"/>
              <a:t> </a:t>
            </a:r>
            <a:endParaRPr lang="en-US" dirty="0"/>
          </a:p>
          <a:p>
            <a:pPr marL="0" indent="0">
              <a:buNone/>
            </a:pPr>
            <a:endParaRPr lang="en-US" dirty="0"/>
          </a:p>
        </p:txBody>
      </p:sp>
    </p:spTree>
    <p:extLst>
      <p:ext uri="{BB962C8B-B14F-4D97-AF65-F5344CB8AC3E}">
        <p14:creationId xmlns:p14="http://schemas.microsoft.com/office/powerpoint/2010/main" val="970546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effectLst/>
                <a:latin typeface="Calibri" charset="0"/>
                <a:ea typeface="Calibri" charset="0"/>
                <a:cs typeface="Times New Roman" charset="0"/>
              </a:rPr>
              <a:t>(4) How to interpret ICU mortality odds ratio =12.2? Is it statistically significant?  </a:t>
            </a:r>
          </a:p>
          <a:p>
            <a:pPr indent="0">
              <a:lnSpc>
                <a:spcPct val="115000"/>
              </a:lnSpc>
              <a:spcAft>
                <a:spcPts val="0"/>
              </a:spcAft>
              <a:buNone/>
            </a:pP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marL="0" indent="0">
              <a:buNone/>
            </a:pPr>
            <a:endParaRPr lang="en-US" dirty="0"/>
          </a:p>
        </p:txBody>
      </p:sp>
    </p:spTree>
    <p:extLst>
      <p:ext uri="{BB962C8B-B14F-4D97-AF65-F5344CB8AC3E}">
        <p14:creationId xmlns:p14="http://schemas.microsoft.com/office/powerpoint/2010/main" val="379217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buNone/>
            </a:pPr>
            <a:r>
              <a:rPr lang="en-US" dirty="0" smtClean="0">
                <a:effectLst/>
                <a:latin typeface="Calibri" charset="0"/>
                <a:ea typeface="Calibri" charset="0"/>
                <a:cs typeface="Times New Roman" charset="0"/>
              </a:rPr>
              <a:t>(4) How to interpret ICU mortality odds ratio =12.2? Is it statistically significant?  </a:t>
            </a:r>
          </a:p>
          <a:p>
            <a:pPr indent="0">
              <a:lnSpc>
                <a:spcPct val="115000"/>
              </a:lnSpc>
              <a:spcAft>
                <a:spcPts val="0"/>
              </a:spcAft>
              <a:buNone/>
            </a:pPr>
            <a:r>
              <a:rPr lang="en-US" b="1" dirty="0" smtClean="0">
                <a:effectLst/>
                <a:latin typeface="Calibri" charset="0"/>
                <a:ea typeface="Calibri" charset="0"/>
                <a:cs typeface="Times New Roman" charset="0"/>
              </a:rPr>
              <a:t> </a:t>
            </a:r>
            <a:endParaRPr lang="en-US" dirty="0" smtClean="0">
              <a:effectLst/>
              <a:latin typeface="Calibri" charset="0"/>
              <a:ea typeface="Calibri" charset="0"/>
              <a:cs typeface="Times New Roman" charset="0"/>
            </a:endParaRPr>
          </a:p>
          <a:p>
            <a:pPr indent="0">
              <a:lnSpc>
                <a:spcPct val="115000"/>
              </a:lnSpc>
              <a:spcAft>
                <a:spcPts val="1000"/>
              </a:spcAft>
              <a:buNone/>
            </a:pPr>
            <a:r>
              <a:rPr lang="en-US" b="1" u="sng" dirty="0" smtClean="0">
                <a:effectLst/>
                <a:latin typeface="Calibri" charset="0"/>
                <a:ea typeface="Calibri" charset="0"/>
                <a:cs typeface="Times New Roman" charset="0"/>
              </a:rPr>
              <a:t>Answer:</a:t>
            </a:r>
            <a:r>
              <a:rPr lang="en-US" dirty="0" smtClean="0">
                <a:effectLst/>
                <a:latin typeface="Calibri" charset="0"/>
                <a:ea typeface="Calibri" charset="0"/>
                <a:cs typeface="Times New Roman" charset="0"/>
              </a:rPr>
              <a:t> The odd s of ICU mortality is 12.2 times higher in patients who failed </a:t>
            </a:r>
            <a:r>
              <a:rPr lang="en-US" dirty="0" err="1" smtClean="0">
                <a:effectLst/>
                <a:latin typeface="Calibri" charset="0"/>
                <a:ea typeface="Calibri" charset="0"/>
                <a:cs typeface="Times New Roman" charset="0"/>
              </a:rPr>
              <a:t>extubation</a:t>
            </a:r>
            <a:r>
              <a:rPr lang="en-US" dirty="0" smtClean="0">
                <a:effectLst/>
                <a:latin typeface="Calibri" charset="0"/>
                <a:ea typeface="Calibri" charset="0"/>
                <a:cs typeface="Times New Roman" charset="0"/>
              </a:rPr>
              <a:t>, when compared with the patients who successfully </a:t>
            </a:r>
            <a:r>
              <a:rPr lang="en-US" dirty="0" err="1" smtClean="0">
                <a:effectLst/>
                <a:latin typeface="Calibri" charset="0"/>
                <a:ea typeface="Calibri" charset="0"/>
                <a:cs typeface="Times New Roman" charset="0"/>
              </a:rPr>
              <a:t>extubated</a:t>
            </a:r>
            <a:r>
              <a:rPr lang="en-US" dirty="0" smtClean="0">
                <a:effectLst/>
                <a:latin typeface="Calibri" charset="0"/>
                <a:ea typeface="Calibri" charset="0"/>
                <a:cs typeface="Times New Roman" charset="0"/>
              </a:rPr>
              <a:t>. Yes the Odds ratio is statistically significant as p-value is &lt;0.05.</a:t>
            </a:r>
          </a:p>
          <a:p>
            <a:pPr marL="0" indent="0">
              <a:buNone/>
            </a:pPr>
            <a:endParaRPr lang="en-US" dirty="0"/>
          </a:p>
        </p:txBody>
      </p:sp>
    </p:spTree>
    <p:extLst>
      <p:ext uri="{BB962C8B-B14F-4D97-AF65-F5344CB8AC3E}">
        <p14:creationId xmlns:p14="http://schemas.microsoft.com/office/powerpoint/2010/main" val="953870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spcAft>
                <a:spcPts val="1000"/>
              </a:spcAft>
              <a:buNone/>
            </a:pPr>
            <a:r>
              <a:rPr lang="en-US" dirty="0" smtClean="0">
                <a:effectLst/>
                <a:latin typeface="Calibri" charset="0"/>
                <a:ea typeface="Calibri" charset="0"/>
                <a:cs typeface="Times New Roman" charset="0"/>
              </a:rPr>
              <a:t>(5) What is the interpretation of its 95% confidence interval: 1.5- 101. Why this confidence interval is very wide?</a:t>
            </a:r>
          </a:p>
          <a:p>
            <a:pPr marL="0" indent="0">
              <a:buNone/>
            </a:pPr>
            <a:endParaRPr lang="en-US" dirty="0"/>
          </a:p>
        </p:txBody>
      </p:sp>
    </p:spTree>
    <p:extLst>
      <p:ext uri="{BB962C8B-B14F-4D97-AF65-F5344CB8AC3E}">
        <p14:creationId xmlns:p14="http://schemas.microsoft.com/office/powerpoint/2010/main" val="798601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spcAft>
                <a:spcPts val="1000"/>
              </a:spcAft>
              <a:buNone/>
            </a:pPr>
            <a:r>
              <a:rPr lang="en-US" smtClean="0">
                <a:effectLst/>
                <a:latin typeface="Calibri" charset="0"/>
                <a:ea typeface="Calibri" charset="0"/>
                <a:cs typeface="Times New Roman" charset="0"/>
              </a:rPr>
              <a:t>(5) What </a:t>
            </a:r>
            <a:r>
              <a:rPr lang="en-US" dirty="0" smtClean="0">
                <a:effectLst/>
                <a:latin typeface="Calibri" charset="0"/>
                <a:ea typeface="Calibri" charset="0"/>
                <a:cs typeface="Times New Roman" charset="0"/>
              </a:rPr>
              <a:t>is the interpretation of its 95% confidence interval: 1.5- 101. Why this confidence interval is very wide?</a:t>
            </a:r>
          </a:p>
          <a:p>
            <a:pPr indent="0">
              <a:lnSpc>
                <a:spcPct val="115000"/>
              </a:lnSpc>
              <a:spcAft>
                <a:spcPts val="1000"/>
              </a:spcAft>
              <a:buNone/>
            </a:pPr>
            <a:r>
              <a:rPr lang="en-US" b="1" u="sng" dirty="0" smtClean="0">
                <a:effectLst/>
                <a:latin typeface="Calibri" charset="0"/>
                <a:ea typeface="Calibri" charset="0"/>
                <a:cs typeface="Times New Roman" charset="0"/>
              </a:rPr>
              <a:t>Answer:</a:t>
            </a:r>
            <a:r>
              <a:rPr lang="en-US" dirty="0" smtClean="0">
                <a:effectLst/>
                <a:latin typeface="Calibri" charset="0"/>
                <a:ea typeface="Calibri" charset="0"/>
                <a:cs typeface="Times New Roman" charset="0"/>
              </a:rPr>
              <a:t>  This study shows an odds ratio of 12.2. If this study is repeated 100 times, 95 times the odds   ratio    lies within 1.5 and 101. This indicates the odds ratio of 12.2 is not a precise estimate. The confidence interval is wide could be due to low sample size (60 and 93).</a:t>
            </a:r>
          </a:p>
          <a:p>
            <a:pPr marL="0" indent="0">
              <a:buNone/>
            </a:pPr>
            <a:endParaRPr lang="en-US" dirty="0"/>
          </a:p>
        </p:txBody>
      </p:sp>
      <p:sp>
        <p:nvSpPr>
          <p:cNvPr id="4" name="Rectangle 3"/>
          <p:cNvSpPr/>
          <p:nvPr/>
        </p:nvSpPr>
        <p:spPr>
          <a:xfrm>
            <a:off x="3048000" y="2203793"/>
            <a:ext cx="6096000" cy="410882"/>
          </a:xfrm>
          <a:prstGeom prst="rect">
            <a:avLst/>
          </a:prstGeom>
        </p:spPr>
        <p:txBody>
          <a:bodyPr>
            <a:spAutoFit/>
          </a:bodyPr>
          <a:lstStyle/>
          <a:p>
            <a:pPr marL="342900" lvl="0" indent="-342900">
              <a:lnSpc>
                <a:spcPct val="115000"/>
              </a:lnSpc>
              <a:spcAft>
                <a:spcPts val="1000"/>
              </a:spcAft>
              <a:buFont typeface="+mj-lt"/>
              <a:buAutoNum type="arabicParenBoth"/>
            </a:pPr>
            <a:endParaRPr lang="en-US" dirty="0">
              <a:effectLst/>
              <a:latin typeface="Calibri" charset="0"/>
              <a:ea typeface="Calibri" charset="0"/>
              <a:cs typeface="Times New Roman" charset="0"/>
            </a:endParaRPr>
          </a:p>
        </p:txBody>
      </p:sp>
    </p:spTree>
    <p:extLst>
      <p:ext uri="{BB962C8B-B14F-4D97-AF65-F5344CB8AC3E}">
        <p14:creationId xmlns:p14="http://schemas.microsoft.com/office/powerpoint/2010/main" val="2129055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4805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7087"/>
          </a:xfrm>
        </p:spPr>
        <p:txBody>
          <a:bodyPr>
            <a:noAutofit/>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4000" b="1" u="sng" dirty="0"/>
              <a:t>2. Conclusions based on “p-value” </a:t>
            </a:r>
            <a:r>
              <a:rPr lang="en-US" sz="2000" dirty="0" smtClean="0"/>
              <a:t/>
            </a:r>
            <a:br>
              <a:rPr lang="en-US" sz="2000" dirty="0" smtClean="0"/>
            </a:br>
            <a:r>
              <a:rPr lang="en-US" sz="2000" dirty="0" smtClean="0"/>
              <a:t>There </a:t>
            </a:r>
            <a:r>
              <a:rPr lang="en-US" sz="2000" dirty="0"/>
              <a:t>are two groups of employees (Teaching staff and Hospital staff) </a:t>
            </a:r>
            <a:br>
              <a:rPr lang="en-US" sz="2000" dirty="0"/>
            </a:br>
            <a:r>
              <a:rPr lang="en-US" sz="2000" dirty="0"/>
              <a:t>H0: Mean Income</a:t>
            </a:r>
            <a:r>
              <a:rPr lang="en-US" sz="2000" baseline="-25000" dirty="0"/>
              <a:t>1</a:t>
            </a:r>
            <a:r>
              <a:rPr lang="en-US" sz="2000" dirty="0"/>
              <a:t> = Mean Income</a:t>
            </a:r>
            <a:r>
              <a:rPr lang="en-US" sz="2000" baseline="-25000" dirty="0"/>
              <a:t>2 </a:t>
            </a:r>
            <a:r>
              <a:rPr lang="en-US" sz="2000" dirty="0"/>
              <a:t/>
            </a:r>
            <a:br>
              <a:rPr lang="en-US" sz="2000" dirty="0"/>
            </a:br>
            <a:r>
              <a:rPr lang="en-US" sz="2000" dirty="0"/>
              <a:t>You draw a random sample of size 30 from each population. </a:t>
            </a:r>
            <a:br>
              <a:rPr lang="en-US" sz="2000" dirty="0"/>
            </a:br>
            <a:r>
              <a:rPr lang="en-US" sz="2000" dirty="0"/>
              <a:t>(</a:t>
            </a:r>
            <a:r>
              <a:rPr lang="en-US" sz="2000" dirty="0" err="1"/>
              <a:t>i</a:t>
            </a:r>
            <a:r>
              <a:rPr lang="en-US" sz="2000" dirty="0"/>
              <a:t>)Statistical Test-result: p = 0.016 </a:t>
            </a:r>
            <a:br>
              <a:rPr lang="en-US" sz="2000" dirty="0"/>
            </a:br>
            <a:r>
              <a:rPr lang="en-US" sz="2000" dirty="0"/>
              <a:t>Mark correct and false conclusions as: (Yes /</a:t>
            </a:r>
            <a:r>
              <a:rPr lang="en-US" sz="2000" dirty="0" smtClean="0"/>
              <a:t>No)</a:t>
            </a:r>
            <a:r>
              <a:rPr lang="en-US" sz="2000" dirty="0" smtClean="0">
                <a:effectLst/>
              </a:rPr>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173090"/>
              </p:ext>
            </p:extLst>
          </p:nvPr>
        </p:nvGraphicFramePr>
        <p:xfrm>
          <a:off x="838200" y="2743201"/>
          <a:ext cx="10515600" cy="3617256"/>
        </p:xfrm>
        <a:graphic>
          <a:graphicData uri="http://schemas.openxmlformats.org/drawingml/2006/table">
            <a:tbl>
              <a:tblPr/>
              <a:tblGrid>
                <a:gridCol w="9428287"/>
                <a:gridCol w="1087313"/>
              </a:tblGrid>
              <a:tr h="462556">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Statistically, the mean income of the two employee groups is equal.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2624">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With probability 0.016 teaching staff has the same mean income as hospital staff.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2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The sample data is not compatible (p=0.016) with the null hypothesis: the mean income in the two groups is equal.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34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We could not find a significant (at level 0.05) difference in mean income of two groups.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2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Data did not show a significant difference in mean income of two groups.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2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The sample data is compatible (p=0.0.016) with the null hypothesis that teaching and hospital staff have the same mean income.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06868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7087"/>
          </a:xfrm>
        </p:spPr>
        <p:txBody>
          <a:bodyPr>
            <a:noAutofit/>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4000" b="1" u="sng" dirty="0"/>
              <a:t>2. Conclusions based on “p-value” </a:t>
            </a:r>
            <a:r>
              <a:rPr lang="en-US" sz="2000" dirty="0" smtClean="0"/>
              <a:t/>
            </a:r>
            <a:br>
              <a:rPr lang="en-US" sz="2000" dirty="0" smtClean="0"/>
            </a:br>
            <a:r>
              <a:rPr lang="en-US" sz="2000" dirty="0" smtClean="0"/>
              <a:t>There </a:t>
            </a:r>
            <a:r>
              <a:rPr lang="en-US" sz="2000" dirty="0"/>
              <a:t>are two groups of employees (Teaching staff and Hospital staff) </a:t>
            </a:r>
            <a:br>
              <a:rPr lang="en-US" sz="2000" dirty="0"/>
            </a:br>
            <a:r>
              <a:rPr lang="en-US" sz="2000" dirty="0"/>
              <a:t>H0: Mean Income</a:t>
            </a:r>
            <a:r>
              <a:rPr lang="en-US" sz="2000" baseline="-25000" dirty="0"/>
              <a:t>1</a:t>
            </a:r>
            <a:r>
              <a:rPr lang="en-US" sz="2000" dirty="0"/>
              <a:t> = Mean Income</a:t>
            </a:r>
            <a:r>
              <a:rPr lang="en-US" sz="2000" baseline="-25000" dirty="0"/>
              <a:t>2 </a:t>
            </a:r>
            <a:r>
              <a:rPr lang="en-US" sz="2000" dirty="0"/>
              <a:t/>
            </a:r>
            <a:br>
              <a:rPr lang="en-US" sz="2000" dirty="0"/>
            </a:br>
            <a:r>
              <a:rPr lang="en-US" sz="2000" dirty="0"/>
              <a:t>You draw a random sample of size 30 from each population. </a:t>
            </a:r>
            <a:br>
              <a:rPr lang="en-US" sz="2000" dirty="0"/>
            </a:br>
            <a:r>
              <a:rPr lang="en-US" sz="2000" dirty="0"/>
              <a:t>(</a:t>
            </a:r>
            <a:r>
              <a:rPr lang="en-US" sz="2000" dirty="0" err="1"/>
              <a:t>i</a:t>
            </a:r>
            <a:r>
              <a:rPr lang="en-US" sz="2000" dirty="0"/>
              <a:t>)Statistical Test-result: p = 0.016 </a:t>
            </a:r>
            <a:br>
              <a:rPr lang="en-US" sz="2000" dirty="0"/>
            </a:br>
            <a:r>
              <a:rPr lang="en-US" sz="2000" dirty="0"/>
              <a:t>Mark correct and false conclusions as: (Yes </a:t>
            </a:r>
            <a:r>
              <a:rPr lang="en-US" sz="2000"/>
              <a:t>/</a:t>
            </a:r>
            <a:r>
              <a:rPr lang="en-US" sz="2000" smtClean="0"/>
              <a:t>No)</a:t>
            </a:r>
            <a:r>
              <a:rPr lang="en-US" sz="2000" smtClean="0">
                <a:effectLst/>
              </a:rPr>
              <a:t> </a:t>
            </a:r>
            <a:endParaRPr lang="en-US" sz="2000" dirty="0"/>
          </a:p>
        </p:txBody>
      </p:sp>
      <p:graphicFrame>
        <p:nvGraphicFramePr>
          <p:cNvPr id="4" name="Content Placeholder 3"/>
          <p:cNvGraphicFramePr>
            <a:graphicFrameLocks noGrp="1"/>
          </p:cNvGraphicFramePr>
          <p:nvPr>
            <p:ph idx="1"/>
          </p:nvPr>
        </p:nvGraphicFramePr>
        <p:xfrm>
          <a:off x="838200" y="2743201"/>
          <a:ext cx="10515600" cy="3617256"/>
        </p:xfrm>
        <a:graphic>
          <a:graphicData uri="http://schemas.openxmlformats.org/drawingml/2006/table">
            <a:tbl>
              <a:tblPr/>
              <a:tblGrid>
                <a:gridCol w="9428287"/>
                <a:gridCol w="1087313"/>
              </a:tblGrid>
              <a:tr h="462556">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Statistically, the mean income of the two employee groups is equal.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2624">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With probability 0.016 teaching staff has the same mean income as hospital staff.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2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The sample data is not compatible (p=0.016) with the null hypothesis: the mean income in the two groups is equal.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r>
                        <a:rPr lang="en-US" sz="1800" dirty="0">
                          <a:solidFill>
                            <a:srgbClr val="000000"/>
                          </a:solidFill>
                          <a:effectLst/>
                          <a:latin typeface="Arial" charset="0"/>
                          <a:ea typeface="Calibri" charset="0"/>
                        </a:rPr>
                        <a:t>YES</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34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We could not find a significant (at level 0.05) difference in mean income of two groups.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2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Data did not show a significant difference in mean income of two groups.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219">
                <a:tc>
                  <a:txBody>
                    <a:bodyPr/>
                    <a:lstStyle/>
                    <a:p>
                      <a:pPr marL="342900" lvl="0" indent="-342900">
                        <a:spcAft>
                          <a:spcPts val="0"/>
                        </a:spcAft>
                        <a:buFont typeface="+mj-lt"/>
                        <a:buAutoNum type="alphaLcParenR"/>
                      </a:pPr>
                      <a:r>
                        <a:rPr lang="en-US" sz="1800" dirty="0">
                          <a:solidFill>
                            <a:srgbClr val="000000"/>
                          </a:solidFill>
                          <a:effectLst/>
                          <a:latin typeface="Arial" charset="0"/>
                          <a:ea typeface="Calibri" charset="0"/>
                        </a:rPr>
                        <a:t>The sample data is compatible (p=0.0.016) with the null hypothesis that teaching and hospital staff have the same mean income.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26336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30910"/>
          </a:xfrm>
        </p:spPr>
        <p:txBody>
          <a:bodyPr>
            <a:normAutofit/>
          </a:bodyPr>
          <a:lstStyle/>
          <a:p>
            <a:r>
              <a:rPr lang="en-US" sz="4000" b="1" dirty="0" smtClean="0"/>
              <a:t>(iii) Statistical </a:t>
            </a:r>
            <a:r>
              <a:rPr lang="en-US" sz="4000" b="1" dirty="0"/>
              <a:t>Test-result: p = 0.09 </a:t>
            </a:r>
            <a:r>
              <a:rPr lang="en-US" dirty="0"/>
              <a:t/>
            </a:r>
            <a:br>
              <a:rPr lang="en-US" dirty="0"/>
            </a:br>
            <a:r>
              <a:rPr lang="en-US" sz="2200" dirty="0"/>
              <a:t>Mark correct and false conclusions as: (Yes/No)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0166201"/>
              </p:ext>
            </p:extLst>
          </p:nvPr>
        </p:nvGraphicFramePr>
        <p:xfrm>
          <a:off x="838200" y="2057397"/>
          <a:ext cx="10515600" cy="4007226"/>
        </p:xfrm>
        <a:graphic>
          <a:graphicData uri="http://schemas.openxmlformats.org/drawingml/2006/table">
            <a:tbl>
              <a:tblPr/>
              <a:tblGrid>
                <a:gridCol w="9382018"/>
                <a:gridCol w="1133582"/>
              </a:tblGrid>
              <a:tr h="841658">
                <a:tc>
                  <a:txBody>
                    <a:bodyPr/>
                    <a:lstStyle/>
                    <a:p>
                      <a:pPr marL="342900" lvl="0" indent="-342900">
                        <a:lnSpc>
                          <a:spcPct val="150000"/>
                        </a:lnSpc>
                        <a:spcAft>
                          <a:spcPts val="0"/>
                        </a:spcAft>
                        <a:buFont typeface="+mj-lt"/>
                        <a:buAutoNum type="alphaLcParenR"/>
                      </a:pPr>
                      <a:r>
                        <a:rPr lang="en-US" sz="1800">
                          <a:solidFill>
                            <a:srgbClr val="000000"/>
                          </a:solidFill>
                          <a:effectLst/>
                          <a:latin typeface="Arial" charset="0"/>
                          <a:ea typeface="Calibri" charset="0"/>
                        </a:rPr>
                        <a:t>Mean income in the two groups did not differ significantly (p=0.09).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1658">
                <a:tc>
                  <a:txBody>
                    <a:bodyPr/>
                    <a:lstStyle/>
                    <a:p>
                      <a:pPr marL="342900" lvl="0" indent="-342900">
                        <a:lnSpc>
                          <a:spcPct val="150000"/>
                        </a:lnSpc>
                        <a:spcAft>
                          <a:spcPts val="0"/>
                        </a:spcAft>
                        <a:buFont typeface="+mj-lt"/>
                        <a:buAutoNum type="alphaLcParenR"/>
                      </a:pPr>
                      <a:r>
                        <a:rPr lang="en-US" sz="1800" dirty="0">
                          <a:solidFill>
                            <a:srgbClr val="000000"/>
                          </a:solidFill>
                          <a:effectLst/>
                          <a:latin typeface="Arial" charset="0"/>
                          <a:ea typeface="Calibri" charset="0"/>
                        </a:rPr>
                        <a:t>Mean income in the two groups differs significantly (p=0.09).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1955">
                <a:tc>
                  <a:txBody>
                    <a:bodyPr/>
                    <a:lstStyle/>
                    <a:p>
                      <a:pPr marL="342900" lvl="0" indent="-342900">
                        <a:spcAft>
                          <a:spcPts val="0"/>
                        </a:spcAft>
                        <a:buFont typeface="+mj-lt"/>
                        <a:buAutoNum type="alphaLcParenR"/>
                      </a:pPr>
                      <a:r>
                        <a:rPr lang="en-US" sz="1800">
                          <a:effectLst/>
                          <a:latin typeface="Calibri" charset="0"/>
                          <a:ea typeface="Calibri" charset="0"/>
                          <a:cs typeface="Times New Roman" charset="0"/>
                        </a:rPr>
                        <a:t>The null hypothesis, that the mean income of teaching and hospital are equal, is rejected at significance level α=0.05.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1955">
                <a:tc>
                  <a:txBody>
                    <a:bodyPr/>
                    <a:lstStyle/>
                    <a:p>
                      <a:pPr marL="342900" lvl="0" indent="-342900">
                        <a:spcAft>
                          <a:spcPts val="0"/>
                        </a:spcAft>
                        <a:buFont typeface="+mj-lt"/>
                        <a:buAutoNum type="alphaLcParenR"/>
                      </a:pPr>
                      <a:r>
                        <a:rPr lang="en-US" sz="1800">
                          <a:effectLst/>
                          <a:latin typeface="Calibri" charset="0"/>
                          <a:ea typeface="Calibri" charset="0"/>
                          <a:cs typeface="Times New Roman" charset="0"/>
                        </a:rPr>
                        <a:t>The null hypothesis, that the mean income of teaching and hospital are equal, is not rejected at significance level α=0.05.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7813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30910"/>
          </a:xfrm>
        </p:spPr>
        <p:txBody>
          <a:bodyPr>
            <a:normAutofit/>
          </a:bodyPr>
          <a:lstStyle/>
          <a:p>
            <a:r>
              <a:rPr lang="en-US" sz="4000" b="1" dirty="0" smtClean="0"/>
              <a:t>(iii) Statistical </a:t>
            </a:r>
            <a:r>
              <a:rPr lang="en-US" sz="4000" b="1" dirty="0"/>
              <a:t>Test-result: p = 0.09 </a:t>
            </a:r>
            <a:r>
              <a:rPr lang="en-US" dirty="0"/>
              <a:t/>
            </a:r>
            <a:br>
              <a:rPr lang="en-US" dirty="0"/>
            </a:br>
            <a:r>
              <a:rPr lang="en-US" sz="2200" dirty="0"/>
              <a:t>Mark correct and false conclusions as: (Yes/No) </a:t>
            </a:r>
            <a:endParaRPr lang="en-US" dirty="0"/>
          </a:p>
        </p:txBody>
      </p:sp>
      <p:graphicFrame>
        <p:nvGraphicFramePr>
          <p:cNvPr id="4" name="Content Placeholder 3"/>
          <p:cNvGraphicFramePr>
            <a:graphicFrameLocks noGrp="1"/>
          </p:cNvGraphicFramePr>
          <p:nvPr>
            <p:ph idx="1"/>
          </p:nvPr>
        </p:nvGraphicFramePr>
        <p:xfrm>
          <a:off x="838200" y="2057397"/>
          <a:ext cx="10515600" cy="4007226"/>
        </p:xfrm>
        <a:graphic>
          <a:graphicData uri="http://schemas.openxmlformats.org/drawingml/2006/table">
            <a:tbl>
              <a:tblPr/>
              <a:tblGrid>
                <a:gridCol w="9382018"/>
                <a:gridCol w="1133582"/>
              </a:tblGrid>
              <a:tr h="841658">
                <a:tc>
                  <a:txBody>
                    <a:bodyPr/>
                    <a:lstStyle/>
                    <a:p>
                      <a:pPr marL="342900" lvl="0" indent="-342900">
                        <a:lnSpc>
                          <a:spcPct val="150000"/>
                        </a:lnSpc>
                        <a:spcAft>
                          <a:spcPts val="0"/>
                        </a:spcAft>
                        <a:buFont typeface="+mj-lt"/>
                        <a:buAutoNum type="alphaLcParenR"/>
                      </a:pPr>
                      <a:r>
                        <a:rPr lang="en-US" sz="1800">
                          <a:solidFill>
                            <a:srgbClr val="000000"/>
                          </a:solidFill>
                          <a:effectLst/>
                          <a:latin typeface="Arial" charset="0"/>
                          <a:ea typeface="Calibri" charset="0"/>
                        </a:rPr>
                        <a:t>Mean income in the two groups did not differ significantly (p=0.09).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r>
                        <a:rPr lang="en-US" sz="1800" dirty="0">
                          <a:solidFill>
                            <a:srgbClr val="000000"/>
                          </a:solidFill>
                          <a:effectLst/>
                          <a:latin typeface="Arial" charset="0"/>
                          <a:ea typeface="Calibri" charset="0"/>
                        </a:rPr>
                        <a:t>Yes</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1658">
                <a:tc>
                  <a:txBody>
                    <a:bodyPr/>
                    <a:lstStyle/>
                    <a:p>
                      <a:pPr marL="342900" lvl="0" indent="-342900">
                        <a:lnSpc>
                          <a:spcPct val="150000"/>
                        </a:lnSpc>
                        <a:spcAft>
                          <a:spcPts val="0"/>
                        </a:spcAft>
                        <a:buFont typeface="+mj-lt"/>
                        <a:buAutoNum type="alphaLcParenR"/>
                      </a:pPr>
                      <a:r>
                        <a:rPr lang="en-US" sz="1800" dirty="0">
                          <a:solidFill>
                            <a:srgbClr val="000000"/>
                          </a:solidFill>
                          <a:effectLst/>
                          <a:latin typeface="Arial" charset="0"/>
                          <a:ea typeface="Calibri" charset="0"/>
                        </a:rPr>
                        <a:t>Mean income in the two groups differs significantly (p=0.09). </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1955">
                <a:tc>
                  <a:txBody>
                    <a:bodyPr/>
                    <a:lstStyle/>
                    <a:p>
                      <a:pPr marL="342900" lvl="0" indent="-342900">
                        <a:spcAft>
                          <a:spcPts val="0"/>
                        </a:spcAft>
                        <a:buFont typeface="+mj-lt"/>
                        <a:buAutoNum type="alphaLcParenR"/>
                      </a:pPr>
                      <a:r>
                        <a:rPr lang="en-US" sz="1800">
                          <a:effectLst/>
                          <a:latin typeface="Calibri" charset="0"/>
                          <a:ea typeface="Calibri" charset="0"/>
                          <a:cs typeface="Times New Roman" charset="0"/>
                        </a:rPr>
                        <a:t>The null hypothesis, that the mean income of teaching and hospital are equal, is rejected at significance level α=0.05.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1955">
                <a:tc>
                  <a:txBody>
                    <a:bodyPr/>
                    <a:lstStyle/>
                    <a:p>
                      <a:pPr marL="342900" lvl="0" indent="-342900">
                        <a:spcAft>
                          <a:spcPts val="0"/>
                        </a:spcAft>
                        <a:buFont typeface="+mj-lt"/>
                        <a:buAutoNum type="alphaLcParenR"/>
                      </a:pPr>
                      <a:r>
                        <a:rPr lang="en-US" sz="1800">
                          <a:effectLst/>
                          <a:latin typeface="Calibri" charset="0"/>
                          <a:ea typeface="Calibri" charset="0"/>
                          <a:cs typeface="Times New Roman" charset="0"/>
                        </a:rPr>
                        <a:t>The null hypothesis, that the mean income of teaching and hospital are equal, is not rejected at significance level α=0.05.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50000"/>
                        </a:lnSpc>
                        <a:spcAft>
                          <a:spcPts val="0"/>
                        </a:spcAft>
                      </a:pPr>
                      <a:r>
                        <a:rPr lang="en-US" sz="1800" dirty="0">
                          <a:solidFill>
                            <a:srgbClr val="000000"/>
                          </a:solidFill>
                          <a:effectLst/>
                          <a:latin typeface="Arial" charset="0"/>
                          <a:ea typeface="Calibri" charset="0"/>
                        </a:rPr>
                        <a:t>Yes</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0103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000000"/>
                </a:solidFill>
                <a:effectLst/>
                <a:latin typeface="Arial" charset="0"/>
                <a:ea typeface="Calibri" charset="0"/>
              </a:rPr>
              <a:t>3) Definition of Confidence Interval </a:t>
            </a:r>
            <a:r>
              <a:rPr lang="en-US" sz="4000" dirty="0" smtClean="0">
                <a:effectLst/>
                <a:latin typeface="Arial" charset="0"/>
                <a:ea typeface="Calibri" charset="0"/>
              </a:rPr>
              <a:t/>
            </a:r>
            <a:br>
              <a:rPr lang="en-US" sz="4000" dirty="0" smtClean="0">
                <a:effectLst/>
                <a:latin typeface="Arial" charset="0"/>
                <a:ea typeface="Calibri" charset="0"/>
              </a:rPr>
            </a:b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135238"/>
              </p:ext>
            </p:extLst>
          </p:nvPr>
        </p:nvGraphicFramePr>
        <p:xfrm>
          <a:off x="861334" y="1936372"/>
          <a:ext cx="10469332" cy="3993780"/>
        </p:xfrm>
        <a:graphic>
          <a:graphicData uri="http://schemas.openxmlformats.org/drawingml/2006/table">
            <a:tbl>
              <a:tblPr/>
              <a:tblGrid>
                <a:gridCol w="9397272"/>
                <a:gridCol w="1072060"/>
              </a:tblGrid>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A confidence interval always covers the true parameter.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A confidence interval covers the true parameter with a given probability.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A confidence interval covers the statistic with a given probability.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In 100 repeated samples, 95% its  confidence intervals will contain the true parameter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234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000000"/>
                </a:solidFill>
                <a:effectLst/>
                <a:latin typeface="Arial" charset="0"/>
                <a:ea typeface="Calibri" charset="0"/>
              </a:rPr>
              <a:t>3) Definition of Confidence Interval </a:t>
            </a:r>
            <a:r>
              <a:rPr lang="en-US" sz="4000" dirty="0" smtClean="0">
                <a:effectLst/>
                <a:latin typeface="Arial" charset="0"/>
                <a:ea typeface="Calibri" charset="0"/>
              </a:rPr>
              <a:t/>
            </a:r>
            <a:br>
              <a:rPr lang="en-US" sz="4000" dirty="0" smtClean="0">
                <a:effectLst/>
                <a:latin typeface="Arial" charset="0"/>
                <a:ea typeface="Calibri" charset="0"/>
              </a:rPr>
            </a:br>
            <a:endParaRPr lang="en-US" sz="4000" dirty="0"/>
          </a:p>
        </p:txBody>
      </p:sp>
      <p:graphicFrame>
        <p:nvGraphicFramePr>
          <p:cNvPr id="5" name="Content Placeholder 4"/>
          <p:cNvGraphicFramePr>
            <a:graphicFrameLocks noGrp="1"/>
          </p:cNvGraphicFramePr>
          <p:nvPr>
            <p:ph idx="1"/>
          </p:nvPr>
        </p:nvGraphicFramePr>
        <p:xfrm>
          <a:off x="861334" y="1936372"/>
          <a:ext cx="10469332" cy="3993780"/>
        </p:xfrm>
        <a:graphic>
          <a:graphicData uri="http://schemas.openxmlformats.org/drawingml/2006/table">
            <a:tbl>
              <a:tblPr/>
              <a:tblGrid>
                <a:gridCol w="9397272"/>
                <a:gridCol w="1072060"/>
              </a:tblGrid>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A confidence interval always covers the true parameter.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A confidence interval covers the true parameter with a given probability.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r>
                        <a:rPr lang="en-US" sz="1800" dirty="0">
                          <a:solidFill>
                            <a:srgbClr val="000000"/>
                          </a:solidFill>
                          <a:effectLst/>
                          <a:latin typeface="Arial" charset="0"/>
                          <a:ea typeface="Calibri" charset="0"/>
                        </a:rPr>
                        <a:t>YES</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A confidence interval covers the statistic with a given probability.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r>
                        <a:rPr lang="en-US" sz="1800" dirty="0">
                          <a:solidFill>
                            <a:srgbClr val="000000"/>
                          </a:solidFill>
                          <a:effectLst/>
                          <a:latin typeface="Arial" charset="0"/>
                          <a:ea typeface="Calibri" charset="0"/>
                        </a:rPr>
                        <a:t>NO</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8445">
                <a:tc>
                  <a:txBody>
                    <a:bodyPr/>
                    <a:lstStyle/>
                    <a:p>
                      <a:pPr marL="342900" lvl="0" indent="-342900">
                        <a:spcAft>
                          <a:spcPts val="0"/>
                        </a:spcAft>
                        <a:buFont typeface="+mj-lt"/>
                        <a:buAutoNum type="alphaLcParenR"/>
                      </a:pPr>
                      <a:r>
                        <a:rPr lang="en-US" sz="1800">
                          <a:solidFill>
                            <a:srgbClr val="000000"/>
                          </a:solidFill>
                          <a:effectLst/>
                          <a:latin typeface="Arial" charset="0"/>
                          <a:ea typeface="Calibri" charset="0"/>
                        </a:rPr>
                        <a:t>In 100 repeated samples, 95% its  confidence intervals will contain the true parameter </a:t>
                      </a:r>
                      <a:endParaRPr lang="en-US" sz="18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r>
                        <a:rPr lang="en-US" sz="1800" dirty="0">
                          <a:solidFill>
                            <a:srgbClr val="000000"/>
                          </a:solidFill>
                          <a:effectLst/>
                          <a:latin typeface="Arial" charset="0"/>
                          <a:ea typeface="Calibri" charset="0"/>
                        </a:rPr>
                        <a:t>YES</a:t>
                      </a:r>
                      <a:endParaRPr lang="en-US" sz="18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31364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2585</Words>
  <Application>Microsoft Macintosh PowerPoint</Application>
  <PresentationFormat>Widescreen</PresentationFormat>
  <Paragraphs>158</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Calibri</vt:lpstr>
      <vt:lpstr>Calibri Light</vt:lpstr>
      <vt:lpstr>Symbol</vt:lpstr>
      <vt:lpstr>Times New Roman</vt:lpstr>
      <vt:lpstr>Arial</vt:lpstr>
      <vt:lpstr>Office Theme</vt:lpstr>
      <vt:lpstr>Equation.3</vt:lpstr>
      <vt:lpstr>CMD 305 - COURSE (RESEARCH METHODOLOGY &amp; BIOSTATISTICS) (2017-2018)     p-value &amp; CONFIDENCE INTERVALS </vt:lpstr>
      <vt:lpstr>1. Definition of “p-value”  </vt:lpstr>
      <vt:lpstr>1. Definition of “p-value”  </vt:lpstr>
      <vt:lpstr>   2. Conclusions based on “p-value”  There are two groups of employees (Teaching staff and Hospital staff)  H0: Mean Income1 = Mean Income2  You draw a random sample of size 30 from each population.  (i)Statistical Test-result: p = 0.016  Mark correct and false conclusions as: (Yes /No) </vt:lpstr>
      <vt:lpstr>   2. Conclusions based on “p-value”  There are two groups of employees (Teaching staff and Hospital staff)  H0: Mean Income1 = Mean Income2  You draw a random sample of size 30 from each population.  (i)Statistical Test-result: p = 0.016  Mark correct and false conclusions as: (Yes /No) </vt:lpstr>
      <vt:lpstr>(iii) Statistical Test-result: p = 0.09  Mark correct and false conclusions as: (Yes/No) </vt:lpstr>
      <vt:lpstr>(iii) Statistical Test-result: p = 0.09  Mark correct and false conclusions as: (Yes/No) </vt:lpstr>
      <vt:lpstr>3) Definition of Confidence Interval  </vt:lpstr>
      <vt:lpstr>3) Definition of Confidence Interval  </vt:lpstr>
      <vt:lpstr>4). Duality of p-value and 95% confidence intervals: </vt:lpstr>
      <vt:lpstr>4). Duality of p-value and 95% confidence intervals: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Interpretation of p-values and 95% confidence intervals in the following 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CMD 305 - COURSE (RESEARCH METHODOLOGY &amp; BIOSTATISTICS) (2017-2018)     p-value &amp; CONFIDENCE INTERVALS </dc:title>
  <dc:creator>Microsoft Office User</dc:creator>
  <cp:lastModifiedBy>Microsoft Office User</cp:lastModifiedBy>
  <cp:revision>13</cp:revision>
  <dcterms:created xsi:type="dcterms:W3CDTF">2017-11-26T08:42:31Z</dcterms:created>
  <dcterms:modified xsi:type="dcterms:W3CDTF">2017-11-26T09:26:48Z</dcterms:modified>
</cp:coreProperties>
</file>