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6666"/>
        </a:solidFill>
        <a:effectLst/>
        <a:uFillTx/>
        <a:latin typeface="Verdana"/>
        <a:ea typeface="Verdana"/>
        <a:cs typeface="Verdana"/>
        <a:sym typeface="Verdan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Verdana"/>
          <a:ea typeface="Verdana"/>
          <a:cs typeface="Verdana"/>
        </a:font>
        <a:srgbClr val="006666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CCDDD2"/>
          </a:solidFill>
        </a:fill>
      </a:tcStyle>
    </a:wholeTbl>
    <a:band2H>
      <a:tcTxStyle b="def" i="def"/>
      <a:tcStyle>
        <a:tcBdr/>
        <a:fill>
          <a:solidFill>
            <a:srgbClr val="E7EFEA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Verdana"/>
          <a:ea typeface="Verdana"/>
          <a:cs typeface="Verdana"/>
        </a:font>
        <a:srgbClr val="006666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Verdana"/>
          <a:ea typeface="Verdana"/>
          <a:cs typeface="Verdana"/>
        </a:font>
        <a:srgbClr val="006666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Verdana"/>
          <a:ea typeface="Verdana"/>
          <a:cs typeface="Verdana"/>
        </a:font>
        <a:srgbClr val="0066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AEA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0066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6666"/>
              </a:solidFill>
              <a:prstDash val="solid"/>
              <a:round/>
            </a:ln>
          </a:top>
          <a:bottom>
            <a:ln w="25400" cap="flat">
              <a:solidFill>
                <a:srgbClr val="0066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6666"/>
              </a:solidFill>
              <a:prstDash val="solid"/>
              <a:round/>
            </a:ln>
          </a:top>
          <a:bottom>
            <a:ln w="25400" cap="flat">
              <a:solidFill>
                <a:srgbClr val="0066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Verdana"/>
          <a:ea typeface="Verdana"/>
          <a:cs typeface="Verdana"/>
        </a:font>
        <a:srgbClr val="006666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CAD2D2"/>
          </a:solidFill>
        </a:fill>
      </a:tcStyle>
    </a:wholeTbl>
    <a:band2H>
      <a:tcTxStyle b="def" i="def"/>
      <a:tcStyle>
        <a:tcBdr/>
        <a:fill>
          <a:solidFill>
            <a:srgbClr val="E6EAEA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006666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006666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0066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EAEAEA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EAEAEA">
              <a:alpha val="20000"/>
            </a:srgbClr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508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254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rtl="1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9E9E"/>
            </a:gs>
            <a:gs pos="100000">
              <a:srgbClr val="006666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تجميع"/>
          <p:cNvGrpSpPr/>
          <p:nvPr/>
        </p:nvGrpSpPr>
        <p:grpSpPr>
          <a:xfrm>
            <a:off x="4716462" y="5345112"/>
            <a:ext cx="4427538" cy="1512888"/>
            <a:chOff x="0" y="0"/>
            <a:chExt cx="4427537" cy="1512887"/>
          </a:xfrm>
        </p:grpSpPr>
        <p:sp>
          <p:nvSpPr>
            <p:cNvPr id="2" name="شكل"/>
            <p:cNvSpPr/>
            <p:nvPr/>
          </p:nvSpPr>
          <p:spPr>
            <a:xfrm>
              <a:off x="0" y="0"/>
              <a:ext cx="4427538" cy="1512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4"/>
                  </a:moveTo>
                  <a:lnTo>
                    <a:pt x="21553" y="544"/>
                  </a:lnTo>
                  <a:lnTo>
                    <a:pt x="21553" y="408"/>
                  </a:lnTo>
                  <a:lnTo>
                    <a:pt x="21507" y="408"/>
                  </a:lnTo>
                  <a:lnTo>
                    <a:pt x="21414" y="272"/>
                  </a:lnTo>
                  <a:lnTo>
                    <a:pt x="21274" y="136"/>
                  </a:lnTo>
                  <a:lnTo>
                    <a:pt x="21087" y="0"/>
                  </a:lnTo>
                  <a:lnTo>
                    <a:pt x="20807" y="544"/>
                  </a:lnTo>
                  <a:lnTo>
                    <a:pt x="20536" y="1224"/>
                  </a:lnTo>
                  <a:lnTo>
                    <a:pt x="20349" y="2040"/>
                  </a:lnTo>
                  <a:lnTo>
                    <a:pt x="20302" y="2176"/>
                  </a:lnTo>
                  <a:lnTo>
                    <a:pt x="20302" y="2312"/>
                  </a:lnTo>
                  <a:lnTo>
                    <a:pt x="20209" y="2448"/>
                  </a:lnTo>
                  <a:lnTo>
                    <a:pt x="20069" y="2720"/>
                  </a:lnTo>
                  <a:lnTo>
                    <a:pt x="19743" y="2992"/>
                  </a:lnTo>
                  <a:lnTo>
                    <a:pt x="19510" y="3536"/>
                  </a:lnTo>
                  <a:lnTo>
                    <a:pt x="19510" y="4760"/>
                  </a:lnTo>
                  <a:lnTo>
                    <a:pt x="19463" y="4896"/>
                  </a:lnTo>
                  <a:lnTo>
                    <a:pt x="19463" y="5032"/>
                  </a:lnTo>
                  <a:lnTo>
                    <a:pt x="19417" y="5168"/>
                  </a:lnTo>
                  <a:lnTo>
                    <a:pt x="19417" y="5440"/>
                  </a:lnTo>
                  <a:lnTo>
                    <a:pt x="19370" y="5576"/>
                  </a:lnTo>
                  <a:lnTo>
                    <a:pt x="19323" y="5576"/>
                  </a:lnTo>
                  <a:lnTo>
                    <a:pt x="19323" y="5712"/>
                  </a:lnTo>
                  <a:lnTo>
                    <a:pt x="19090" y="5712"/>
                  </a:lnTo>
                  <a:lnTo>
                    <a:pt x="18951" y="5848"/>
                  </a:lnTo>
                  <a:lnTo>
                    <a:pt x="18764" y="5032"/>
                  </a:lnTo>
                  <a:lnTo>
                    <a:pt x="18624" y="4760"/>
                  </a:lnTo>
                  <a:lnTo>
                    <a:pt x="18438" y="4896"/>
                  </a:lnTo>
                  <a:lnTo>
                    <a:pt x="18119" y="4896"/>
                  </a:lnTo>
                  <a:lnTo>
                    <a:pt x="17560" y="4352"/>
                  </a:lnTo>
                  <a:lnTo>
                    <a:pt x="17466" y="4216"/>
                  </a:lnTo>
                  <a:lnTo>
                    <a:pt x="17327" y="4216"/>
                  </a:lnTo>
                  <a:lnTo>
                    <a:pt x="17280" y="4352"/>
                  </a:lnTo>
                  <a:lnTo>
                    <a:pt x="17233" y="4352"/>
                  </a:lnTo>
                  <a:lnTo>
                    <a:pt x="17187" y="4488"/>
                  </a:lnTo>
                  <a:lnTo>
                    <a:pt x="17047" y="4624"/>
                  </a:lnTo>
                  <a:lnTo>
                    <a:pt x="16860" y="4760"/>
                  </a:lnTo>
                  <a:lnTo>
                    <a:pt x="16674" y="5168"/>
                  </a:lnTo>
                  <a:lnTo>
                    <a:pt x="16487" y="5440"/>
                  </a:lnTo>
                  <a:lnTo>
                    <a:pt x="16348" y="5440"/>
                  </a:lnTo>
                  <a:lnTo>
                    <a:pt x="16301" y="5576"/>
                  </a:lnTo>
                  <a:lnTo>
                    <a:pt x="16208" y="5576"/>
                  </a:lnTo>
                  <a:lnTo>
                    <a:pt x="16161" y="5712"/>
                  </a:lnTo>
                  <a:lnTo>
                    <a:pt x="16161" y="5848"/>
                  </a:lnTo>
                  <a:lnTo>
                    <a:pt x="16115" y="5848"/>
                  </a:lnTo>
                  <a:lnTo>
                    <a:pt x="16115" y="6256"/>
                  </a:lnTo>
                  <a:lnTo>
                    <a:pt x="16076" y="6528"/>
                  </a:lnTo>
                  <a:lnTo>
                    <a:pt x="15982" y="6800"/>
                  </a:lnTo>
                  <a:lnTo>
                    <a:pt x="15889" y="6800"/>
                  </a:lnTo>
                  <a:lnTo>
                    <a:pt x="15843" y="6936"/>
                  </a:lnTo>
                  <a:lnTo>
                    <a:pt x="15796" y="6936"/>
                  </a:lnTo>
                  <a:lnTo>
                    <a:pt x="15796" y="7072"/>
                  </a:lnTo>
                  <a:lnTo>
                    <a:pt x="15749" y="7072"/>
                  </a:lnTo>
                  <a:lnTo>
                    <a:pt x="15749" y="7208"/>
                  </a:lnTo>
                  <a:lnTo>
                    <a:pt x="15609" y="7616"/>
                  </a:lnTo>
                  <a:lnTo>
                    <a:pt x="15516" y="7616"/>
                  </a:lnTo>
                  <a:lnTo>
                    <a:pt x="15470" y="7752"/>
                  </a:lnTo>
                  <a:lnTo>
                    <a:pt x="15376" y="7752"/>
                  </a:lnTo>
                  <a:lnTo>
                    <a:pt x="15237" y="7616"/>
                  </a:lnTo>
                  <a:lnTo>
                    <a:pt x="14864" y="7616"/>
                  </a:lnTo>
                  <a:lnTo>
                    <a:pt x="14724" y="7480"/>
                  </a:lnTo>
                  <a:lnTo>
                    <a:pt x="14584" y="7480"/>
                  </a:lnTo>
                  <a:lnTo>
                    <a:pt x="14397" y="8024"/>
                  </a:lnTo>
                  <a:lnTo>
                    <a:pt x="14351" y="8024"/>
                  </a:lnTo>
                  <a:lnTo>
                    <a:pt x="14258" y="8159"/>
                  </a:lnTo>
                  <a:lnTo>
                    <a:pt x="14118" y="8159"/>
                  </a:lnTo>
                  <a:lnTo>
                    <a:pt x="13799" y="7752"/>
                  </a:lnTo>
                  <a:lnTo>
                    <a:pt x="13473" y="7752"/>
                  </a:lnTo>
                  <a:lnTo>
                    <a:pt x="13426" y="7888"/>
                  </a:lnTo>
                  <a:lnTo>
                    <a:pt x="13380" y="7888"/>
                  </a:lnTo>
                  <a:lnTo>
                    <a:pt x="13240" y="8295"/>
                  </a:lnTo>
                  <a:lnTo>
                    <a:pt x="13193" y="8567"/>
                  </a:lnTo>
                  <a:lnTo>
                    <a:pt x="13007" y="9111"/>
                  </a:lnTo>
                  <a:lnTo>
                    <a:pt x="12867" y="9633"/>
                  </a:lnTo>
                  <a:lnTo>
                    <a:pt x="12680" y="10449"/>
                  </a:lnTo>
                  <a:lnTo>
                    <a:pt x="12540" y="11537"/>
                  </a:lnTo>
                  <a:lnTo>
                    <a:pt x="12540" y="13984"/>
                  </a:lnTo>
                  <a:lnTo>
                    <a:pt x="12587" y="14528"/>
                  </a:lnTo>
                  <a:lnTo>
                    <a:pt x="12634" y="14528"/>
                  </a:lnTo>
                  <a:lnTo>
                    <a:pt x="12680" y="14664"/>
                  </a:lnTo>
                  <a:lnTo>
                    <a:pt x="12680" y="14936"/>
                  </a:lnTo>
                  <a:lnTo>
                    <a:pt x="12727" y="14936"/>
                  </a:lnTo>
                  <a:lnTo>
                    <a:pt x="12727" y="15208"/>
                  </a:lnTo>
                  <a:lnTo>
                    <a:pt x="12680" y="15208"/>
                  </a:lnTo>
                  <a:lnTo>
                    <a:pt x="12680" y="15344"/>
                  </a:lnTo>
                  <a:lnTo>
                    <a:pt x="12634" y="15344"/>
                  </a:lnTo>
                  <a:lnTo>
                    <a:pt x="12587" y="15480"/>
                  </a:lnTo>
                  <a:lnTo>
                    <a:pt x="12401" y="15616"/>
                  </a:lnTo>
                  <a:lnTo>
                    <a:pt x="11934" y="15616"/>
                  </a:lnTo>
                  <a:lnTo>
                    <a:pt x="11795" y="15480"/>
                  </a:lnTo>
                  <a:lnTo>
                    <a:pt x="11616" y="15208"/>
                  </a:lnTo>
                  <a:lnTo>
                    <a:pt x="11383" y="14256"/>
                  </a:lnTo>
                  <a:lnTo>
                    <a:pt x="11150" y="13576"/>
                  </a:lnTo>
                  <a:lnTo>
                    <a:pt x="10683" y="12761"/>
                  </a:lnTo>
                  <a:lnTo>
                    <a:pt x="10357" y="13305"/>
                  </a:lnTo>
                  <a:lnTo>
                    <a:pt x="10124" y="14800"/>
                  </a:lnTo>
                  <a:lnTo>
                    <a:pt x="9798" y="15072"/>
                  </a:lnTo>
                  <a:lnTo>
                    <a:pt x="9471" y="14800"/>
                  </a:lnTo>
                  <a:lnTo>
                    <a:pt x="9199" y="15208"/>
                  </a:lnTo>
                  <a:lnTo>
                    <a:pt x="8593" y="15208"/>
                  </a:lnTo>
                  <a:lnTo>
                    <a:pt x="8360" y="16024"/>
                  </a:lnTo>
                  <a:lnTo>
                    <a:pt x="7894" y="16568"/>
                  </a:lnTo>
                  <a:lnTo>
                    <a:pt x="7335" y="17248"/>
                  </a:lnTo>
                  <a:lnTo>
                    <a:pt x="7156" y="17520"/>
                  </a:lnTo>
                  <a:lnTo>
                    <a:pt x="6736" y="17520"/>
                  </a:lnTo>
                  <a:lnTo>
                    <a:pt x="6317" y="16840"/>
                  </a:lnTo>
                  <a:lnTo>
                    <a:pt x="6084" y="16296"/>
                  </a:lnTo>
                  <a:lnTo>
                    <a:pt x="5757" y="16160"/>
                  </a:lnTo>
                  <a:lnTo>
                    <a:pt x="5384" y="15888"/>
                  </a:lnTo>
                  <a:lnTo>
                    <a:pt x="4786" y="15888"/>
                  </a:lnTo>
                  <a:lnTo>
                    <a:pt x="4646" y="15752"/>
                  </a:lnTo>
                  <a:lnTo>
                    <a:pt x="4413" y="15752"/>
                  </a:lnTo>
                  <a:lnTo>
                    <a:pt x="4367" y="15888"/>
                  </a:lnTo>
                  <a:lnTo>
                    <a:pt x="4320" y="15888"/>
                  </a:lnTo>
                  <a:lnTo>
                    <a:pt x="4227" y="16160"/>
                  </a:lnTo>
                  <a:lnTo>
                    <a:pt x="3854" y="16976"/>
                  </a:lnTo>
                  <a:lnTo>
                    <a:pt x="3388" y="18336"/>
                  </a:lnTo>
                  <a:lnTo>
                    <a:pt x="3294" y="18472"/>
                  </a:lnTo>
                  <a:lnTo>
                    <a:pt x="3248" y="18608"/>
                  </a:lnTo>
                  <a:lnTo>
                    <a:pt x="2735" y="18608"/>
                  </a:lnTo>
                  <a:lnTo>
                    <a:pt x="2603" y="18744"/>
                  </a:lnTo>
                  <a:lnTo>
                    <a:pt x="2556" y="18744"/>
                  </a:lnTo>
                  <a:lnTo>
                    <a:pt x="1810" y="19016"/>
                  </a:lnTo>
                  <a:lnTo>
                    <a:pt x="1764" y="19152"/>
                  </a:lnTo>
                  <a:lnTo>
                    <a:pt x="1624" y="19288"/>
                  </a:lnTo>
                  <a:lnTo>
                    <a:pt x="1531" y="19288"/>
                  </a:lnTo>
                  <a:lnTo>
                    <a:pt x="1437" y="19424"/>
                  </a:lnTo>
                  <a:lnTo>
                    <a:pt x="1298" y="19424"/>
                  </a:lnTo>
                  <a:lnTo>
                    <a:pt x="1158" y="19288"/>
                  </a:lnTo>
                  <a:lnTo>
                    <a:pt x="971" y="19288"/>
                  </a:lnTo>
                  <a:lnTo>
                    <a:pt x="925" y="19424"/>
                  </a:lnTo>
                  <a:lnTo>
                    <a:pt x="831" y="19424"/>
                  </a:lnTo>
                  <a:lnTo>
                    <a:pt x="785" y="19560"/>
                  </a:lnTo>
                  <a:lnTo>
                    <a:pt x="785" y="19832"/>
                  </a:lnTo>
                  <a:lnTo>
                    <a:pt x="738" y="19832"/>
                  </a:lnTo>
                  <a:lnTo>
                    <a:pt x="738" y="19968"/>
                  </a:lnTo>
                  <a:lnTo>
                    <a:pt x="692" y="19968"/>
                  </a:lnTo>
                  <a:lnTo>
                    <a:pt x="645" y="20104"/>
                  </a:lnTo>
                  <a:lnTo>
                    <a:pt x="598" y="20104"/>
                  </a:lnTo>
                  <a:lnTo>
                    <a:pt x="466" y="20240"/>
                  </a:lnTo>
                  <a:lnTo>
                    <a:pt x="420" y="20376"/>
                  </a:lnTo>
                  <a:lnTo>
                    <a:pt x="373" y="20376"/>
                  </a:lnTo>
                  <a:lnTo>
                    <a:pt x="373" y="2051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54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6666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3" name="المثلث"/>
            <p:cNvSpPr/>
            <p:nvPr/>
          </p:nvSpPr>
          <p:spPr>
            <a:xfrm>
              <a:off x="2589212" y="1027112"/>
              <a:ext cx="19051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4400"/>
                  </a:lnTo>
                  <a:lnTo>
                    <a:pt x="0" y="0"/>
                  </a:lnTo>
                  <a:lnTo>
                    <a:pt x="21600" y="2160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4" name="المثلث"/>
            <p:cNvSpPr/>
            <p:nvPr/>
          </p:nvSpPr>
          <p:spPr>
            <a:xfrm>
              <a:off x="2578100" y="998537"/>
              <a:ext cx="12700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4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1440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5" name="شكل"/>
            <p:cNvSpPr/>
            <p:nvPr/>
          </p:nvSpPr>
          <p:spPr>
            <a:xfrm>
              <a:off x="3506787" y="333375"/>
              <a:ext cx="482601" cy="117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95" y="1224"/>
                  </a:moveTo>
                  <a:lnTo>
                    <a:pt x="18189" y="1224"/>
                  </a:lnTo>
                  <a:lnTo>
                    <a:pt x="16911" y="1399"/>
                  </a:lnTo>
                  <a:lnTo>
                    <a:pt x="15205" y="350"/>
                  </a:lnTo>
                  <a:lnTo>
                    <a:pt x="13926" y="0"/>
                  </a:lnTo>
                  <a:lnTo>
                    <a:pt x="11653" y="4868"/>
                  </a:lnTo>
                  <a:lnTo>
                    <a:pt x="10232" y="6326"/>
                  </a:lnTo>
                  <a:lnTo>
                    <a:pt x="7816" y="8191"/>
                  </a:lnTo>
                  <a:lnTo>
                    <a:pt x="6821" y="9532"/>
                  </a:lnTo>
                  <a:lnTo>
                    <a:pt x="8811" y="11806"/>
                  </a:lnTo>
                  <a:lnTo>
                    <a:pt x="7105" y="13496"/>
                  </a:lnTo>
                  <a:lnTo>
                    <a:pt x="4832" y="14662"/>
                  </a:lnTo>
                  <a:lnTo>
                    <a:pt x="2132" y="15712"/>
                  </a:lnTo>
                  <a:lnTo>
                    <a:pt x="1705" y="17869"/>
                  </a:lnTo>
                  <a:lnTo>
                    <a:pt x="0" y="21600"/>
                  </a:lnTo>
                  <a:lnTo>
                    <a:pt x="14353" y="21600"/>
                  </a:lnTo>
                  <a:lnTo>
                    <a:pt x="12789" y="18627"/>
                  </a:lnTo>
                  <a:lnTo>
                    <a:pt x="13642" y="17169"/>
                  </a:lnTo>
                  <a:lnTo>
                    <a:pt x="12647" y="15712"/>
                  </a:lnTo>
                  <a:lnTo>
                    <a:pt x="13500" y="14546"/>
                  </a:lnTo>
                  <a:lnTo>
                    <a:pt x="13074" y="13555"/>
                  </a:lnTo>
                  <a:lnTo>
                    <a:pt x="13642" y="11398"/>
                  </a:lnTo>
                  <a:lnTo>
                    <a:pt x="15347" y="9124"/>
                  </a:lnTo>
                  <a:lnTo>
                    <a:pt x="16911" y="7258"/>
                  </a:lnTo>
                  <a:lnTo>
                    <a:pt x="19042" y="5393"/>
                  </a:lnTo>
                  <a:lnTo>
                    <a:pt x="20179" y="4635"/>
                  </a:lnTo>
                  <a:lnTo>
                    <a:pt x="21600" y="350"/>
                  </a:lnTo>
                  <a:lnTo>
                    <a:pt x="21174" y="700"/>
                  </a:lnTo>
                  <a:lnTo>
                    <a:pt x="20747" y="874"/>
                  </a:lnTo>
                  <a:lnTo>
                    <a:pt x="20747" y="1049"/>
                  </a:lnTo>
                  <a:lnTo>
                    <a:pt x="20321" y="1049"/>
                  </a:lnTo>
                  <a:lnTo>
                    <a:pt x="20321" y="1224"/>
                  </a:lnTo>
                  <a:lnTo>
                    <a:pt x="19895" y="122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6" name="شكل"/>
            <p:cNvSpPr/>
            <p:nvPr/>
          </p:nvSpPr>
          <p:spPr>
            <a:xfrm>
              <a:off x="3090862" y="295275"/>
              <a:ext cx="498476" cy="121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36" y="169"/>
                  </a:moveTo>
                  <a:lnTo>
                    <a:pt x="19124" y="169"/>
                  </a:lnTo>
                  <a:lnTo>
                    <a:pt x="18711" y="338"/>
                  </a:lnTo>
                  <a:lnTo>
                    <a:pt x="17473" y="507"/>
                  </a:lnTo>
                  <a:lnTo>
                    <a:pt x="15822" y="676"/>
                  </a:lnTo>
                  <a:lnTo>
                    <a:pt x="14171" y="1183"/>
                  </a:lnTo>
                  <a:lnTo>
                    <a:pt x="12932" y="1352"/>
                  </a:lnTo>
                  <a:lnTo>
                    <a:pt x="12107" y="1521"/>
                  </a:lnTo>
                  <a:lnTo>
                    <a:pt x="11694" y="1521"/>
                  </a:lnTo>
                  <a:lnTo>
                    <a:pt x="10318" y="4759"/>
                  </a:lnTo>
                  <a:lnTo>
                    <a:pt x="7567" y="6336"/>
                  </a:lnTo>
                  <a:lnTo>
                    <a:pt x="3715" y="10786"/>
                  </a:lnTo>
                  <a:lnTo>
                    <a:pt x="5641" y="15630"/>
                  </a:lnTo>
                  <a:lnTo>
                    <a:pt x="2752" y="19122"/>
                  </a:lnTo>
                  <a:lnTo>
                    <a:pt x="0" y="21600"/>
                  </a:lnTo>
                  <a:lnTo>
                    <a:pt x="7429" y="21600"/>
                  </a:lnTo>
                  <a:lnTo>
                    <a:pt x="8255" y="17207"/>
                  </a:lnTo>
                  <a:lnTo>
                    <a:pt x="10181" y="14053"/>
                  </a:lnTo>
                  <a:lnTo>
                    <a:pt x="11006" y="10335"/>
                  </a:lnTo>
                  <a:lnTo>
                    <a:pt x="14996" y="9209"/>
                  </a:lnTo>
                  <a:lnTo>
                    <a:pt x="16372" y="6224"/>
                  </a:lnTo>
                  <a:lnTo>
                    <a:pt x="20362" y="3802"/>
                  </a:lnTo>
                  <a:lnTo>
                    <a:pt x="21600" y="0"/>
                  </a:lnTo>
                  <a:lnTo>
                    <a:pt x="19949" y="0"/>
                  </a:lnTo>
                  <a:lnTo>
                    <a:pt x="19536" y="169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7" name="شكل"/>
            <p:cNvSpPr/>
            <p:nvPr/>
          </p:nvSpPr>
          <p:spPr>
            <a:xfrm>
              <a:off x="2744787" y="523875"/>
              <a:ext cx="436563" cy="989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86" y="416"/>
                  </a:moveTo>
                  <a:lnTo>
                    <a:pt x="18772" y="208"/>
                  </a:lnTo>
                  <a:lnTo>
                    <a:pt x="15473" y="208"/>
                  </a:lnTo>
                  <a:lnTo>
                    <a:pt x="14531" y="0"/>
                  </a:lnTo>
                  <a:lnTo>
                    <a:pt x="12567" y="0"/>
                  </a:lnTo>
                  <a:lnTo>
                    <a:pt x="11311" y="4057"/>
                  </a:lnTo>
                  <a:lnTo>
                    <a:pt x="10054" y="6414"/>
                  </a:lnTo>
                  <a:lnTo>
                    <a:pt x="4556" y="10367"/>
                  </a:lnTo>
                  <a:lnTo>
                    <a:pt x="4241" y="15290"/>
                  </a:lnTo>
                  <a:lnTo>
                    <a:pt x="1885" y="18133"/>
                  </a:lnTo>
                  <a:lnTo>
                    <a:pt x="0" y="21600"/>
                  </a:lnTo>
                  <a:lnTo>
                    <a:pt x="6127" y="21600"/>
                  </a:lnTo>
                  <a:lnTo>
                    <a:pt x="7226" y="19242"/>
                  </a:lnTo>
                  <a:lnTo>
                    <a:pt x="10525" y="15498"/>
                  </a:lnTo>
                  <a:lnTo>
                    <a:pt x="12410" y="10921"/>
                  </a:lnTo>
                  <a:lnTo>
                    <a:pt x="14452" y="8910"/>
                  </a:lnTo>
                  <a:lnTo>
                    <a:pt x="16966" y="7316"/>
                  </a:lnTo>
                  <a:lnTo>
                    <a:pt x="17437" y="5027"/>
                  </a:lnTo>
                  <a:lnTo>
                    <a:pt x="18851" y="3848"/>
                  </a:lnTo>
                  <a:lnTo>
                    <a:pt x="20579" y="2739"/>
                  </a:lnTo>
                  <a:lnTo>
                    <a:pt x="21600" y="208"/>
                  </a:lnTo>
                  <a:lnTo>
                    <a:pt x="20657" y="416"/>
                  </a:lnTo>
                  <a:lnTo>
                    <a:pt x="20186" y="416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8" name="شكل"/>
            <p:cNvSpPr/>
            <p:nvPr/>
          </p:nvSpPr>
          <p:spPr>
            <a:xfrm>
              <a:off x="2462212" y="542925"/>
              <a:ext cx="338138" cy="96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41" y="424"/>
                  </a:moveTo>
                  <a:lnTo>
                    <a:pt x="16124" y="848"/>
                  </a:lnTo>
                  <a:lnTo>
                    <a:pt x="15515" y="1273"/>
                  </a:lnTo>
                  <a:lnTo>
                    <a:pt x="12980" y="2121"/>
                  </a:lnTo>
                  <a:lnTo>
                    <a:pt x="11155" y="2934"/>
                  </a:lnTo>
                  <a:lnTo>
                    <a:pt x="8721" y="4207"/>
                  </a:lnTo>
                  <a:lnTo>
                    <a:pt x="6896" y="5904"/>
                  </a:lnTo>
                  <a:lnTo>
                    <a:pt x="6896" y="9510"/>
                  </a:lnTo>
                  <a:lnTo>
                    <a:pt x="8113" y="10782"/>
                  </a:lnTo>
                  <a:lnTo>
                    <a:pt x="9330" y="11207"/>
                  </a:lnTo>
                  <a:lnTo>
                    <a:pt x="9330" y="11419"/>
                  </a:lnTo>
                  <a:lnTo>
                    <a:pt x="2434" y="15449"/>
                  </a:lnTo>
                  <a:lnTo>
                    <a:pt x="1825" y="16651"/>
                  </a:lnTo>
                  <a:lnTo>
                    <a:pt x="0" y="19337"/>
                  </a:lnTo>
                  <a:lnTo>
                    <a:pt x="5070" y="21600"/>
                  </a:lnTo>
                  <a:lnTo>
                    <a:pt x="11561" y="21600"/>
                  </a:lnTo>
                  <a:lnTo>
                    <a:pt x="10546" y="19620"/>
                  </a:lnTo>
                  <a:lnTo>
                    <a:pt x="12169" y="18206"/>
                  </a:lnTo>
                  <a:lnTo>
                    <a:pt x="15211" y="15873"/>
                  </a:lnTo>
                  <a:lnTo>
                    <a:pt x="16834" y="13328"/>
                  </a:lnTo>
                  <a:lnTo>
                    <a:pt x="15820" y="10429"/>
                  </a:lnTo>
                  <a:lnTo>
                    <a:pt x="17239" y="7176"/>
                  </a:lnTo>
                  <a:lnTo>
                    <a:pt x="21499" y="3358"/>
                  </a:lnTo>
                  <a:lnTo>
                    <a:pt x="21600" y="0"/>
                  </a:lnTo>
                  <a:lnTo>
                    <a:pt x="19166" y="0"/>
                  </a:lnTo>
                  <a:lnTo>
                    <a:pt x="18558" y="212"/>
                  </a:lnTo>
                  <a:lnTo>
                    <a:pt x="17949" y="212"/>
                  </a:lnTo>
                  <a:lnTo>
                    <a:pt x="17341" y="42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9" name="شكل"/>
            <p:cNvSpPr/>
            <p:nvPr/>
          </p:nvSpPr>
          <p:spPr>
            <a:xfrm>
              <a:off x="2097087" y="903287"/>
              <a:ext cx="265113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72" y="3375"/>
                  </a:moveTo>
                  <a:lnTo>
                    <a:pt x="15392" y="1688"/>
                  </a:lnTo>
                  <a:lnTo>
                    <a:pt x="11511" y="675"/>
                  </a:lnTo>
                  <a:lnTo>
                    <a:pt x="7631" y="0"/>
                  </a:lnTo>
                  <a:lnTo>
                    <a:pt x="6984" y="3938"/>
                  </a:lnTo>
                  <a:lnTo>
                    <a:pt x="5950" y="6300"/>
                  </a:lnTo>
                  <a:lnTo>
                    <a:pt x="6726" y="9450"/>
                  </a:lnTo>
                  <a:lnTo>
                    <a:pt x="3104" y="10912"/>
                  </a:lnTo>
                  <a:lnTo>
                    <a:pt x="2069" y="14512"/>
                  </a:lnTo>
                  <a:lnTo>
                    <a:pt x="259" y="16875"/>
                  </a:lnTo>
                  <a:lnTo>
                    <a:pt x="0" y="19800"/>
                  </a:lnTo>
                  <a:lnTo>
                    <a:pt x="6079" y="21600"/>
                  </a:lnTo>
                  <a:lnTo>
                    <a:pt x="19272" y="21600"/>
                  </a:lnTo>
                  <a:lnTo>
                    <a:pt x="17332" y="19688"/>
                  </a:lnTo>
                  <a:lnTo>
                    <a:pt x="13451" y="18225"/>
                  </a:lnTo>
                  <a:lnTo>
                    <a:pt x="17849" y="15412"/>
                  </a:lnTo>
                  <a:lnTo>
                    <a:pt x="15780" y="12375"/>
                  </a:lnTo>
                  <a:lnTo>
                    <a:pt x="17073" y="10462"/>
                  </a:lnTo>
                  <a:lnTo>
                    <a:pt x="18108" y="8662"/>
                  </a:lnTo>
                  <a:lnTo>
                    <a:pt x="21600" y="5062"/>
                  </a:lnTo>
                  <a:lnTo>
                    <a:pt x="19272" y="3375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0" name="شكل"/>
            <p:cNvSpPr/>
            <p:nvPr/>
          </p:nvSpPr>
          <p:spPr>
            <a:xfrm>
              <a:off x="1792287" y="1036637"/>
              <a:ext cx="263526" cy="476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96" y="864"/>
                  </a:moveTo>
                  <a:lnTo>
                    <a:pt x="13012" y="0"/>
                  </a:lnTo>
                  <a:lnTo>
                    <a:pt x="10149" y="4608"/>
                  </a:lnTo>
                  <a:lnTo>
                    <a:pt x="9108" y="9072"/>
                  </a:lnTo>
                  <a:lnTo>
                    <a:pt x="5986" y="13248"/>
                  </a:lnTo>
                  <a:lnTo>
                    <a:pt x="7547" y="16704"/>
                  </a:lnTo>
                  <a:lnTo>
                    <a:pt x="4945" y="19296"/>
                  </a:lnTo>
                  <a:lnTo>
                    <a:pt x="0" y="21600"/>
                  </a:lnTo>
                  <a:lnTo>
                    <a:pt x="20819" y="21600"/>
                  </a:lnTo>
                  <a:lnTo>
                    <a:pt x="17696" y="19584"/>
                  </a:lnTo>
                  <a:lnTo>
                    <a:pt x="12752" y="16848"/>
                  </a:lnTo>
                  <a:lnTo>
                    <a:pt x="16916" y="13536"/>
                  </a:lnTo>
                  <a:lnTo>
                    <a:pt x="17957" y="9648"/>
                  </a:lnTo>
                  <a:lnTo>
                    <a:pt x="18737" y="6768"/>
                  </a:lnTo>
                  <a:lnTo>
                    <a:pt x="21340" y="4320"/>
                  </a:lnTo>
                  <a:lnTo>
                    <a:pt x="21600" y="0"/>
                  </a:lnTo>
                  <a:lnTo>
                    <a:pt x="17696" y="86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1" name="شكل"/>
            <p:cNvSpPr/>
            <p:nvPr/>
          </p:nvSpPr>
          <p:spPr>
            <a:xfrm>
              <a:off x="1490662" y="1065212"/>
              <a:ext cx="376238" cy="44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19" y="0"/>
                  </a:moveTo>
                  <a:lnTo>
                    <a:pt x="16678" y="0"/>
                  </a:lnTo>
                  <a:lnTo>
                    <a:pt x="14400" y="3830"/>
                  </a:lnTo>
                  <a:lnTo>
                    <a:pt x="13489" y="7047"/>
                  </a:lnTo>
                  <a:lnTo>
                    <a:pt x="10937" y="11030"/>
                  </a:lnTo>
                  <a:lnTo>
                    <a:pt x="7473" y="13940"/>
                  </a:lnTo>
                  <a:lnTo>
                    <a:pt x="5468" y="17770"/>
                  </a:lnTo>
                  <a:lnTo>
                    <a:pt x="0" y="21600"/>
                  </a:lnTo>
                  <a:lnTo>
                    <a:pt x="11666" y="21600"/>
                  </a:lnTo>
                  <a:lnTo>
                    <a:pt x="14035" y="19455"/>
                  </a:lnTo>
                  <a:lnTo>
                    <a:pt x="14400" y="15013"/>
                  </a:lnTo>
                  <a:lnTo>
                    <a:pt x="17134" y="11336"/>
                  </a:lnTo>
                  <a:lnTo>
                    <a:pt x="17863" y="5362"/>
                  </a:lnTo>
                  <a:lnTo>
                    <a:pt x="21600" y="0"/>
                  </a:lnTo>
                  <a:lnTo>
                    <a:pt x="18319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2" name="شكل"/>
            <p:cNvSpPr/>
            <p:nvPr/>
          </p:nvSpPr>
          <p:spPr>
            <a:xfrm>
              <a:off x="1116012" y="1141412"/>
              <a:ext cx="311151" cy="3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04" y="4985"/>
                  </a:moveTo>
                  <a:lnTo>
                    <a:pt x="12453" y="2215"/>
                  </a:lnTo>
                  <a:lnTo>
                    <a:pt x="9147" y="0"/>
                  </a:lnTo>
                  <a:lnTo>
                    <a:pt x="8816" y="5723"/>
                  </a:lnTo>
                  <a:lnTo>
                    <a:pt x="6392" y="9231"/>
                  </a:lnTo>
                  <a:lnTo>
                    <a:pt x="5951" y="14769"/>
                  </a:lnTo>
                  <a:lnTo>
                    <a:pt x="3967" y="18646"/>
                  </a:lnTo>
                  <a:lnTo>
                    <a:pt x="0" y="21600"/>
                  </a:lnTo>
                  <a:lnTo>
                    <a:pt x="16090" y="21600"/>
                  </a:lnTo>
                  <a:lnTo>
                    <a:pt x="18735" y="18277"/>
                  </a:lnTo>
                  <a:lnTo>
                    <a:pt x="17412" y="12738"/>
                  </a:lnTo>
                  <a:lnTo>
                    <a:pt x="21600" y="9231"/>
                  </a:lnTo>
                  <a:lnTo>
                    <a:pt x="21049" y="4985"/>
                  </a:lnTo>
                  <a:lnTo>
                    <a:pt x="18404" y="4985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3" name="شكل"/>
            <p:cNvSpPr/>
            <p:nvPr/>
          </p:nvSpPr>
          <p:spPr>
            <a:xfrm>
              <a:off x="801687" y="1112837"/>
              <a:ext cx="301626" cy="40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8872" y="0"/>
                  </a:lnTo>
                  <a:lnTo>
                    <a:pt x="17962" y="3257"/>
                  </a:lnTo>
                  <a:lnTo>
                    <a:pt x="15688" y="10286"/>
                  </a:lnTo>
                  <a:lnTo>
                    <a:pt x="10686" y="15429"/>
                  </a:lnTo>
                  <a:lnTo>
                    <a:pt x="7048" y="20057"/>
                  </a:lnTo>
                  <a:lnTo>
                    <a:pt x="0" y="21600"/>
                  </a:lnTo>
                  <a:lnTo>
                    <a:pt x="14552" y="21600"/>
                  </a:lnTo>
                  <a:lnTo>
                    <a:pt x="16143" y="16114"/>
                  </a:lnTo>
                  <a:lnTo>
                    <a:pt x="21145" y="7714"/>
                  </a:lnTo>
                  <a:lnTo>
                    <a:pt x="21600" y="3257"/>
                  </a:lnTo>
                  <a:lnTo>
                    <a:pt x="21600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4" name="شكل"/>
            <p:cNvSpPr/>
            <p:nvPr/>
          </p:nvSpPr>
          <p:spPr>
            <a:xfrm>
              <a:off x="315912" y="1303337"/>
              <a:ext cx="365126" cy="20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01" y="0"/>
                  </a:moveTo>
                  <a:lnTo>
                    <a:pt x="14557" y="0"/>
                  </a:lnTo>
                  <a:lnTo>
                    <a:pt x="12960" y="982"/>
                  </a:lnTo>
                  <a:lnTo>
                    <a:pt x="12397" y="982"/>
                  </a:lnTo>
                  <a:lnTo>
                    <a:pt x="3287" y="2945"/>
                  </a:lnTo>
                  <a:lnTo>
                    <a:pt x="1033" y="4909"/>
                  </a:lnTo>
                  <a:lnTo>
                    <a:pt x="2160" y="8836"/>
                  </a:lnTo>
                  <a:lnTo>
                    <a:pt x="0" y="16364"/>
                  </a:lnTo>
                  <a:lnTo>
                    <a:pt x="0" y="21600"/>
                  </a:lnTo>
                  <a:lnTo>
                    <a:pt x="15214" y="21600"/>
                  </a:lnTo>
                  <a:lnTo>
                    <a:pt x="19158" y="14400"/>
                  </a:lnTo>
                  <a:lnTo>
                    <a:pt x="21600" y="7527"/>
                  </a:lnTo>
                  <a:lnTo>
                    <a:pt x="20097" y="3927"/>
                  </a:lnTo>
                  <a:lnTo>
                    <a:pt x="20191" y="0"/>
                  </a:lnTo>
                  <a:lnTo>
                    <a:pt x="18501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5" name="شكل"/>
            <p:cNvSpPr/>
            <p:nvPr/>
          </p:nvSpPr>
          <p:spPr>
            <a:xfrm>
              <a:off x="115887" y="1350962"/>
              <a:ext cx="141288" cy="16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lnTo>
                    <a:pt x="16018" y="10165"/>
                  </a:lnTo>
                  <a:lnTo>
                    <a:pt x="7281" y="15247"/>
                  </a:lnTo>
                  <a:lnTo>
                    <a:pt x="0" y="21600"/>
                  </a:lnTo>
                  <a:lnTo>
                    <a:pt x="16018" y="21600"/>
                  </a:lnTo>
                  <a:lnTo>
                    <a:pt x="21357" y="11859"/>
                  </a:lnTo>
                  <a:lnTo>
                    <a:pt x="21600" y="1271"/>
                  </a:lnTo>
                  <a:lnTo>
                    <a:pt x="17231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6" name="شكل"/>
            <p:cNvSpPr/>
            <p:nvPr/>
          </p:nvSpPr>
          <p:spPr>
            <a:xfrm>
              <a:off x="3986212" y="0"/>
              <a:ext cx="441326" cy="1512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4"/>
                  </a:moveTo>
                  <a:lnTo>
                    <a:pt x="21134" y="544"/>
                  </a:lnTo>
                  <a:lnTo>
                    <a:pt x="21134" y="408"/>
                  </a:lnTo>
                  <a:lnTo>
                    <a:pt x="20668" y="408"/>
                  </a:lnTo>
                  <a:lnTo>
                    <a:pt x="19735" y="272"/>
                  </a:lnTo>
                  <a:lnTo>
                    <a:pt x="18337" y="136"/>
                  </a:lnTo>
                  <a:lnTo>
                    <a:pt x="16472" y="0"/>
                  </a:lnTo>
                  <a:lnTo>
                    <a:pt x="16006" y="136"/>
                  </a:lnTo>
                  <a:lnTo>
                    <a:pt x="15384" y="2924"/>
                  </a:lnTo>
                  <a:lnTo>
                    <a:pt x="14296" y="4737"/>
                  </a:lnTo>
                  <a:lnTo>
                    <a:pt x="14141" y="5644"/>
                  </a:lnTo>
                  <a:lnTo>
                    <a:pt x="15540" y="7684"/>
                  </a:lnTo>
                  <a:lnTo>
                    <a:pt x="14452" y="10902"/>
                  </a:lnTo>
                  <a:lnTo>
                    <a:pt x="12121" y="13622"/>
                  </a:lnTo>
                  <a:lnTo>
                    <a:pt x="13364" y="15435"/>
                  </a:lnTo>
                  <a:lnTo>
                    <a:pt x="10722" y="17339"/>
                  </a:lnTo>
                  <a:lnTo>
                    <a:pt x="7459" y="19197"/>
                  </a:lnTo>
                  <a:lnTo>
                    <a:pt x="3885" y="2037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54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</p:grpSp>
      <p:sp>
        <p:nvSpPr>
          <p:cNvPr id="18" name="نص العنوان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رقم الشريحة"/>
          <p:cNvSpPr txBox="1"/>
          <p:nvPr>
            <p:ph type="sldNum" sz="quarter" idx="2"/>
          </p:nvPr>
        </p:nvSpPr>
        <p:spPr>
          <a:xfrm>
            <a:off x="8422543" y="6414166"/>
            <a:ext cx="264258" cy="28667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CC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70000"/>
        <a:buFontTx/>
        <a:buChar char="◆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70000"/>
        <a:buFontTx/>
        <a:buChar char="◆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4pPr>
      <a:lvl5pPr marL="2235200" marR="0" indent="-4064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70000"/>
        <a:buFontTx/>
        <a:buChar char="◆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5pPr>
      <a:lvl6pPr marL="2692400" marR="0" indent="-4064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70000"/>
        <a:buFont typeface="Wingdings"/>
        <a:buChar char="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6pPr>
      <a:lvl7pPr marL="3149600" marR="0" indent="-4064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70000"/>
        <a:buFont typeface="Wingdings"/>
        <a:buChar char="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7pPr>
      <a:lvl8pPr marL="3606800" marR="0" indent="-4064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70000"/>
        <a:buFont typeface="Wingdings"/>
        <a:buChar char="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8pPr>
      <a:lvl9pPr marL="4064000" marR="0" indent="-4064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>
          <a:srgbClr val="EEC85E"/>
        </a:buClr>
        <a:buSzPct val="70000"/>
        <a:buFont typeface="Wingdings"/>
        <a:buChar char=""/>
        <a:tabLst/>
        <a:defRPr b="0" baseline="0" cap="none" i="0" spc="0" strike="noStrike" sz="3200" u="none">
          <a:ln>
            <a:noFill/>
          </a:ln>
          <a:solidFill>
            <a:srgbClr val="EAEAEA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9.jpeg"/><Relationship Id="rId4" Type="http://schemas.openxmlformats.org/officeDocument/2006/relationships/image" Target="../media/image1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31.jpeg"/><Relationship Id="rId7" Type="http://schemas.openxmlformats.org/officeDocument/2006/relationships/image" Target="../media/image4.jpeg"/><Relationship Id="rId8" Type="http://schemas.openxmlformats.org/officeDocument/2006/relationships/image" Target="../media/image43.jpeg"/><Relationship Id="rId9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النص"/>
          <p:cNvSpPr txBox="1"/>
          <p:nvPr>
            <p:ph type="body" sz="quarter" idx="4294967295"/>
          </p:nvPr>
        </p:nvSpPr>
        <p:spPr>
          <a:xfrm>
            <a:off x="323849" y="4292600"/>
            <a:ext cx="6480177" cy="1223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44" name="Presentation  and management of cardiac surgical diseases"/>
          <p:cNvSpPr txBox="1"/>
          <p:nvPr>
            <p:ph type="title" idx="4294967295"/>
          </p:nvPr>
        </p:nvSpPr>
        <p:spPr>
          <a:xfrm>
            <a:off x="0" y="3644900"/>
            <a:ext cx="5113338" cy="1152525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05255" rtl="0">
              <a:defRPr b="1" sz="2970">
                <a:solidFill>
                  <a:srgbClr val="FFFF00"/>
                </a:solidFill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Presentation  and management of cardiac surgical diseases</a:t>
            </a:r>
          </a:p>
        </p:txBody>
      </p:sp>
      <p:sp>
        <p:nvSpPr>
          <p:cNvPr id="45" name="Division of Cardiac Surgery…"/>
          <p:cNvSpPr txBox="1"/>
          <p:nvPr/>
        </p:nvSpPr>
        <p:spPr>
          <a:xfrm>
            <a:off x="323850" y="836612"/>
            <a:ext cx="5616575" cy="1471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Division of Cardiac Surgery</a:t>
            </a:r>
          </a:p>
          <a:p>
            <a:pPr rtl="0"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Department of Cardiac Sciences</a:t>
            </a:r>
          </a:p>
          <a:p>
            <a:pPr rtl="0"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King Saud University Medical city</a:t>
            </a:r>
          </a:p>
          <a:p>
            <a:pPr rtl="0"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King Saud University, Riyadh.</a:t>
            </a:r>
          </a:p>
        </p:txBody>
      </p:sp>
      <p:sp>
        <p:nvSpPr>
          <p:cNvPr id="46" name="مستطيل"/>
          <p:cNvSpPr/>
          <p:nvPr/>
        </p:nvSpPr>
        <p:spPr>
          <a:xfrm>
            <a:off x="7467600" y="5486400"/>
            <a:ext cx="1371600" cy="1143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مستطيل"/>
          <p:cNvSpPr/>
          <p:nvPr/>
        </p:nvSpPr>
        <p:spPr>
          <a:xfrm>
            <a:off x="7750175" y="265112"/>
            <a:ext cx="1089025" cy="1143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schemic Heart Diseas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Ischemic Heart Disease</a:t>
            </a:r>
          </a:p>
        </p:txBody>
      </p:sp>
      <p:sp>
        <p:nvSpPr>
          <p:cNvPr id="78" name="Indications of surgery:…"/>
          <p:cNvSpPr txBox="1"/>
          <p:nvPr>
            <p:ph type="body" idx="4294967295"/>
          </p:nvPr>
        </p:nvSpPr>
        <p:spPr>
          <a:xfrm>
            <a:off x="611187" y="1196975"/>
            <a:ext cx="8229601" cy="47894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91465" indent="-291465" defTabSz="777240" rtl="0">
              <a:lnSpc>
                <a:spcPct val="90000"/>
              </a:lnSpc>
              <a:spcBef>
                <a:spcPts val="600"/>
              </a:spcBef>
              <a:defRPr sz="2720"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</a:defRPr>
            </a:pPr>
            <a:r>
              <a:t>Indications of surgery:</a:t>
            </a:r>
          </a:p>
          <a:p>
            <a:pPr marL="291465" indent="-291465" defTabSz="777240" rtl="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720"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</a:defRPr>
            </a:pPr>
            <a:r>
              <a:t>  1. Failure of medical therapy or percutaneous intervention.</a:t>
            </a:r>
          </a:p>
          <a:p>
            <a:pPr marL="291465" indent="-291465" defTabSz="777240" rtl="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720"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</a:defRPr>
            </a:pPr>
            <a:r>
              <a:t>  2. Left main disease more than 50%.</a:t>
            </a:r>
          </a:p>
          <a:p>
            <a:pPr marL="291465" indent="-291465" defTabSz="777240" rtl="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720"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</a:defRPr>
            </a:pPr>
            <a:r>
              <a:t>  3. proximal LAD &amp; proximal Cx more than 70%.</a:t>
            </a:r>
          </a:p>
          <a:p>
            <a:pPr marL="291465" indent="-291465" defTabSz="777240" rtl="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720"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</a:defRPr>
            </a:pPr>
            <a:r>
              <a:t>  4. 3-vessel disease with left ventricular dysfunction </a:t>
            </a:r>
          </a:p>
          <a:p>
            <a:pPr marL="291465" indent="-291465" defTabSz="777240" rtl="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720"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</a:defRPr>
            </a:pPr>
            <a:r>
              <a:t>  5. Mechanical complications of myocardial infarction.</a:t>
            </a:r>
          </a:p>
          <a:p>
            <a:pPr marL="291465" indent="-291465" defTabSz="777240" rtl="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720"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</a:defRPr>
            </a:pPr>
            <a:r>
              <a:t>  6. Associated valve  disease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838200"/>
            <a:ext cx="8629650" cy="5414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83" name="العنوان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84" name="Coronary conduit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Coronary conduits:</a:t>
            </a:r>
          </a:p>
          <a:p>
            <a:pPr rtl="0">
              <a:lnSpc>
                <a:spcPct val="90000"/>
              </a:lnSpc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1. Arterial: Internal thoracic artery</a:t>
            </a:r>
          </a:p>
          <a:p>
            <a:pPr rtl="0">
              <a:lnSpc>
                <a:spcPct val="90000"/>
              </a:lnSpc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2. Venous : Long saphenous vein.</a:t>
            </a: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Types of surgery:</a:t>
            </a:r>
          </a:p>
          <a:p>
            <a:pPr rtl="0">
              <a:lnSpc>
                <a:spcPct val="90000"/>
              </a:lnSpc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1. Conventional: using the heart lung machine, and cardioplegic arrest</a:t>
            </a:r>
          </a:p>
          <a:p>
            <a:pPr rtl="0">
              <a:lnSpc>
                <a:spcPct val="90000"/>
              </a:lnSpc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2. Off-pump (beating heart surgery)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838200"/>
            <a:ext cx="8464550" cy="558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1143000"/>
            <a:ext cx="7705725" cy="4830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3400"/>
            <a:ext cx="9134475" cy="6376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541337"/>
            <a:ext cx="8624888" cy="6351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762000"/>
            <a:ext cx="7939088" cy="5324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oronary Artery Bypass Grafting"/>
          <p:cNvSpPr txBox="1"/>
          <p:nvPr>
            <p:ph type="title" idx="4294967295"/>
          </p:nvPr>
        </p:nvSpPr>
        <p:spPr>
          <a:xfrm>
            <a:off x="395287" y="692150"/>
            <a:ext cx="7477126" cy="9826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 sz="4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Coronary Artery Bypass Grafting</a:t>
            </a:r>
          </a:p>
        </p:txBody>
      </p:sp>
      <p:pic>
        <p:nvPicPr>
          <p:cNvPr id="97" name="P1010013" descr="P10100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875" y="1993900"/>
            <a:ext cx="4006850" cy="312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1010014" descr="P10100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7125" y="1993900"/>
            <a:ext cx="3730625" cy="3119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oronary Artery Bypass Surgery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1270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Coronary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Artery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Bypass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Surgery</a:t>
            </a:r>
          </a:p>
        </p:txBody>
      </p:sp>
      <p:sp>
        <p:nvSpPr>
          <p:cNvPr id="101" name="مستطيل"/>
          <p:cNvSpPr/>
          <p:nvPr/>
        </p:nvSpPr>
        <p:spPr>
          <a:xfrm>
            <a:off x="4267200" y="1447800"/>
            <a:ext cx="4610100" cy="49101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مستطيل"/>
          <p:cNvSpPr/>
          <p:nvPr/>
        </p:nvSpPr>
        <p:spPr>
          <a:xfrm>
            <a:off x="4248150" y="1428750"/>
            <a:ext cx="4648200" cy="494958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103" name="مستطيل"/>
          <p:cNvSpPr/>
          <p:nvPr/>
        </p:nvSpPr>
        <p:spPr>
          <a:xfrm>
            <a:off x="290512" y="1447800"/>
            <a:ext cx="3976688" cy="49101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مستطيل"/>
          <p:cNvSpPr/>
          <p:nvPr/>
        </p:nvSpPr>
        <p:spPr>
          <a:xfrm>
            <a:off x="271462" y="1428750"/>
            <a:ext cx="4014419" cy="494958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ives of the lectur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Objectives of the lecture </a:t>
            </a:r>
          </a:p>
        </p:txBody>
      </p:sp>
      <p:sp>
        <p:nvSpPr>
          <p:cNvPr id="50" name="Overview of diseases of heart, where surgery can play a role…"/>
          <p:cNvSpPr txBox="1"/>
          <p:nvPr>
            <p:ph type="body" idx="4294967295"/>
          </p:nvPr>
        </p:nvSpPr>
        <p:spPr>
          <a:xfrm>
            <a:off x="457200" y="1600199"/>
            <a:ext cx="8229600" cy="452755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Overview of diseases of heart, where surgery can play a role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Surgical indications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Understanding of the Basic Principles of Cardiac Surgery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762000"/>
            <a:ext cx="8015288" cy="5865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109" name="Valvular Heart Disease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Valvular Heart Diseases</a:t>
            </a:r>
          </a:p>
        </p:txBody>
      </p:sp>
      <p:sp>
        <p:nvSpPr>
          <p:cNvPr id="110" name="1. Mitral stenosi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08609" indent="-308609" defTabSz="822959" rtl="0">
              <a:lnSpc>
                <a:spcPct val="90000"/>
              </a:lnSpc>
              <a:spcBef>
                <a:spcPts val="500"/>
              </a:spcBef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  <a:r>
              <a:t>1. Mitral stenosis:</a:t>
            </a:r>
          </a:p>
          <a:p>
            <a:pPr marL="308609" indent="-308609" defTabSz="822959" rtl="0">
              <a:lnSpc>
                <a:spcPct val="90000"/>
              </a:lnSpc>
              <a:spcBef>
                <a:spcPts val="500"/>
              </a:spcBef>
              <a:buChar char="-"/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  <a:r>
              <a:t>Etiology: Rheumatic, Congenital</a:t>
            </a:r>
          </a:p>
          <a:p>
            <a:pPr marL="308609" indent="-308609" defTabSz="822959" rtl="0">
              <a:lnSpc>
                <a:spcPct val="90000"/>
              </a:lnSpc>
              <a:spcBef>
                <a:spcPts val="600"/>
              </a:spcBef>
              <a:buChar char="-"/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</a:p>
          <a:p>
            <a:pPr marL="308609" indent="-308609" defTabSz="822959" rtl="0">
              <a:lnSpc>
                <a:spcPct val="90000"/>
              </a:lnSpc>
              <a:spcBef>
                <a:spcPts val="500"/>
              </a:spcBef>
              <a:buChar char="-"/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  <a:r>
              <a:t>The natural progression of MS causes the mitral valve area to reduce by 0.1-0.3 cm per year.</a:t>
            </a:r>
          </a:p>
          <a:p>
            <a:pPr marL="308609" indent="-308609" defTabSz="822959" rtl="0">
              <a:lnSpc>
                <a:spcPct val="90000"/>
              </a:lnSpc>
              <a:spcBef>
                <a:spcPts val="500"/>
              </a:spcBef>
              <a:buChar char="-"/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  <a:r>
              <a:t>The progression from the onset of rheumatic fever to onset of signs of MS takes 10-20 years.</a:t>
            </a:r>
          </a:p>
          <a:p>
            <a:pPr marL="308609" indent="-308609" defTabSz="822959" rtl="0">
              <a:lnSpc>
                <a:spcPct val="90000"/>
              </a:lnSpc>
              <a:spcBef>
                <a:spcPts val="500"/>
              </a:spcBef>
              <a:buChar char="-"/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  <a:r>
              <a:t>The progression from signs of MS to mild symptoms of MS takes 10-20 years.</a:t>
            </a:r>
          </a:p>
          <a:p>
            <a:pPr marL="308609" indent="-308609" defTabSz="822959" rtl="0">
              <a:lnSpc>
                <a:spcPct val="90000"/>
              </a:lnSpc>
              <a:spcBef>
                <a:spcPts val="500"/>
              </a:spcBef>
              <a:buChar char="-"/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  <a:r>
              <a:t>The progression from mild symptoms to decompensation takes 10-20 years</a:t>
            </a:r>
          </a:p>
          <a:p>
            <a:pPr marL="308609" indent="-308609" defTabSz="822959" rtl="0">
              <a:lnSpc>
                <a:spcPct val="90000"/>
              </a:lnSpc>
              <a:spcBef>
                <a:spcPts val="500"/>
              </a:spcBef>
              <a:buChar char="-"/>
              <a:defRPr sz="215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pPr>
            <a:r>
              <a:t>In patients with severe PH the mean survival is 3 years.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ymptoms of mitral stenosi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Symptoms of mitral stenosis</a:t>
            </a:r>
          </a:p>
        </p:txBody>
      </p:sp>
      <p:sp>
        <p:nvSpPr>
          <p:cNvPr id="113" name="1.Asymptomatic for many years.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1.Asymptomatic for many years.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Easy fatiguability.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Dyspnea, Orthopnea and PND.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 Palpitations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5. Dysphagia, compression of left     main  bronchus</a:t>
            </a:r>
          </a:p>
        </p:txBody>
      </p:sp>
      <p:sp>
        <p:nvSpPr>
          <p:cNvPr id="114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igns of mitral stenosi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Signs of mitral stenosis</a:t>
            </a:r>
          </a:p>
        </p:txBody>
      </p:sp>
      <p:sp>
        <p:nvSpPr>
          <p:cNvPr id="117" name="1. Low volume pulse.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</a:p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1. Low volume pulse.</a:t>
            </a:r>
          </a:p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2. Irregular pulse.</a:t>
            </a:r>
          </a:p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3. Tapping non-displaced apex beat.</a:t>
            </a:r>
          </a:p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4. Loud S1</a:t>
            </a:r>
          </a:p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5. Mid-diastolic rumbling murmur.</a:t>
            </a:r>
          </a:p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6. signs of PH: central cyanosis, Loud P2, T.R. P.R.</a:t>
            </a:r>
          </a:p>
        </p:txBody>
      </p:sp>
      <p:sp>
        <p:nvSpPr>
          <p:cNvPr id="118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121" name="Mitral Stenosi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Mitral Stenosis</a:t>
            </a:r>
          </a:p>
        </p:txBody>
      </p:sp>
      <p:sp>
        <p:nvSpPr>
          <p:cNvPr id="122" name="Treatment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Treatment: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Medical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Balloon valvuloplasty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Closed mitral commissurotomy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 Open mitral commissurotomy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5. Mitral valve replacement.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itral Valve"/>
          <p:cNvSpPr txBox="1"/>
          <p:nvPr>
            <p:ph type="title" idx="4294967295"/>
          </p:nvPr>
        </p:nvSpPr>
        <p:spPr>
          <a:xfrm>
            <a:off x="755650" y="277812"/>
            <a:ext cx="63373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814637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Mitral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Valve</a:t>
            </a:r>
          </a:p>
        </p:txBody>
      </p:sp>
      <p:sp>
        <p:nvSpPr>
          <p:cNvPr id="125" name="مستطيل"/>
          <p:cNvSpPr/>
          <p:nvPr/>
        </p:nvSpPr>
        <p:spPr>
          <a:xfrm>
            <a:off x="685800" y="1295400"/>
            <a:ext cx="7924800" cy="54483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مستطيل"/>
          <p:cNvSpPr/>
          <p:nvPr/>
        </p:nvSpPr>
        <p:spPr>
          <a:xfrm>
            <a:off x="666749" y="1276349"/>
            <a:ext cx="7962901" cy="54864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129" name="العنوان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130" name="2. Mitral Regurgitation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80000"/>
              </a:lnSpc>
              <a:spcBef>
                <a:spcPts val="500"/>
              </a:spcBef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Mitral Regurgitation:</a:t>
            </a:r>
          </a:p>
          <a:p>
            <a:pPr rtl="0">
              <a:lnSpc>
                <a:spcPct val="80000"/>
              </a:lnSpc>
              <a:spcBef>
                <a:spcPts val="500"/>
              </a:spcBef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 Etiology: Rheumatic, Degenerative, Endocarditis, Ischemic, Traumatic</a:t>
            </a:r>
          </a:p>
          <a:p>
            <a:pPr rtl="0">
              <a:lnSpc>
                <a:spcPct val="80000"/>
              </a:lnSpc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  <a:p>
            <a:pPr rtl="0">
              <a:lnSpc>
                <a:spcPct val="80000"/>
              </a:lnSpc>
              <a:spcBef>
                <a:spcPts val="500"/>
              </a:spcBef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 Chronic mitral regurgitation: Rheumatic fever, Myxomatous degeneration,  ischemic cardiomyopathy.</a:t>
            </a:r>
          </a:p>
          <a:p>
            <a:pPr rtl="0">
              <a:lnSpc>
                <a:spcPct val="80000"/>
              </a:lnSpc>
              <a:spcBef>
                <a:spcPts val="500"/>
              </a:spcBef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</a:t>
            </a:r>
          </a:p>
          <a:p>
            <a:pPr rtl="0">
              <a:lnSpc>
                <a:spcPct val="80000"/>
              </a:lnSpc>
              <a:spcBef>
                <a:spcPts val="500"/>
              </a:spcBef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 Acute mitral regurgitation: chordal rupture, infective  endocarditis, papillary muscle rupture following MI.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Mitral Regurgitatio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Mitral Regurgitation</a:t>
            </a:r>
          </a:p>
        </p:txBody>
      </p:sp>
      <p:sp>
        <p:nvSpPr>
          <p:cNvPr id="133" name="Asymptomatic patients can have a long latent period before the onset of symptoms as chronic M.R is well tolerated if L.V function is still preserved.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Asymptomatic patients can have a long latent period before the onset of symptoms as chronic M.R is well tolerated if L.V function is still preserved.</a:t>
            </a:r>
          </a:p>
        </p:txBody>
      </p:sp>
      <p:sp>
        <p:nvSpPr>
          <p:cNvPr id="134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Mitral Regurgitatio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Mitral Regurgitation</a:t>
            </a:r>
          </a:p>
        </p:txBody>
      </p:sp>
      <p:sp>
        <p:nvSpPr>
          <p:cNvPr id="137" name="Symptoms of mitral regurgitation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Symptoms of mitral regurgitation: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asymptomatic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fatigue and weakness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Dyspnea, Orthopnea, PND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 Pulmonary hypertension and right heart failure.</a:t>
            </a:r>
          </a:p>
        </p:txBody>
      </p:sp>
      <p:sp>
        <p:nvSpPr>
          <p:cNvPr id="138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Mitral Regurgitatio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Mitral Regurgitation</a:t>
            </a:r>
          </a:p>
        </p:txBody>
      </p:sp>
      <p:sp>
        <p:nvSpPr>
          <p:cNvPr id="141" name="Signs of mitral regurgitation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Signs of mitral regurgitation: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displaced apex beat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apical thrill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apical pan-systolic murmur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4.signs of pulmonary hypertension</a:t>
            </a:r>
          </a:p>
        </p:txBody>
      </p:sp>
      <p:sp>
        <p:nvSpPr>
          <p:cNvPr id="142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rdiac Disease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Cardiac Diseases </a:t>
            </a:r>
          </a:p>
        </p:txBody>
      </p:sp>
      <p:sp>
        <p:nvSpPr>
          <p:cNvPr id="53" name="Coronary Artery Disease…"/>
          <p:cNvSpPr txBox="1"/>
          <p:nvPr>
            <p:ph type="body" idx="4294967295"/>
          </p:nvPr>
        </p:nvSpPr>
        <p:spPr>
          <a:xfrm>
            <a:off x="457200" y="1417637"/>
            <a:ext cx="8229600" cy="4813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Coronary Artery Disease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Valvular Heart Diseases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Congenital Heart Diseases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Miscellaneous :</a:t>
            </a:r>
          </a:p>
          <a:p>
            <a:pPr lvl="1" marL="742950" indent="-285750" rtl="0">
              <a:spcBef>
                <a:spcPts val="0"/>
              </a:spcBef>
              <a:buClrTx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Aortic Diseases</a:t>
            </a:r>
          </a:p>
          <a:p>
            <a:pPr lvl="1" marL="742950" indent="-285750" rtl="0">
              <a:spcBef>
                <a:spcPts val="0"/>
              </a:spcBef>
              <a:buClrTx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Pericardial Disease</a:t>
            </a:r>
          </a:p>
          <a:p>
            <a:pPr lvl="1" marL="742950" indent="-285750" rtl="0">
              <a:spcBef>
                <a:spcPts val="0"/>
              </a:spcBef>
              <a:buClrTx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Cardiac Tumors</a:t>
            </a:r>
          </a:p>
          <a:p>
            <a:pPr lvl="1" marL="742950" indent="-285750" rtl="0">
              <a:spcBef>
                <a:spcPts val="0"/>
              </a:spcBef>
              <a:buClrTx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Trauma</a:t>
            </a:r>
          </a:p>
          <a:p>
            <a:pPr lvl="1" marL="742950" indent="-285750" rtl="0">
              <a:spcBef>
                <a:spcPts val="0"/>
              </a:spcBef>
              <a:buClrTx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Heart failure</a:t>
            </a:r>
          </a:p>
          <a:p>
            <a:pPr lvl="1" marL="742950" indent="-285750" rtl="0">
              <a:spcBef>
                <a:spcPts val="0"/>
              </a:spcBef>
              <a:buClrTx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Arrhythmia surgery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itral Valve"/>
          <p:cNvSpPr txBox="1"/>
          <p:nvPr>
            <p:ph type="title" idx="4294967295"/>
          </p:nvPr>
        </p:nvSpPr>
        <p:spPr>
          <a:xfrm>
            <a:off x="457200" y="277812"/>
            <a:ext cx="6491288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814637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Mitral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Valve</a:t>
            </a:r>
          </a:p>
        </p:txBody>
      </p:sp>
      <p:sp>
        <p:nvSpPr>
          <p:cNvPr id="145" name="مستطيل"/>
          <p:cNvSpPr/>
          <p:nvPr/>
        </p:nvSpPr>
        <p:spPr>
          <a:xfrm>
            <a:off x="685800" y="1295400"/>
            <a:ext cx="7924800" cy="5257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6" name="مستطيل"/>
          <p:cNvSpPr/>
          <p:nvPr/>
        </p:nvSpPr>
        <p:spPr>
          <a:xfrm>
            <a:off x="666749" y="1276349"/>
            <a:ext cx="7962901" cy="52959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Mitral Valve replacement"/>
          <p:cNvSpPr txBox="1"/>
          <p:nvPr>
            <p:ph type="title" idx="4294967295"/>
          </p:nvPr>
        </p:nvSpPr>
        <p:spPr>
          <a:xfrm>
            <a:off x="457200" y="277812"/>
            <a:ext cx="6635750" cy="7032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1549082" defTabSz="640079" rtl="0">
              <a:defRPr sz="3080">
                <a:effectLst>
                  <a:outerShdw sx="100000" sy="100000" kx="0" ky="0" algn="b" rotWithShape="0" blurRad="8890" dist="17780" dir="2700000">
                    <a:srgbClr val="000000"/>
                  </a:outerShdw>
                </a:effectLst>
              </a:defRPr>
            </a:lvl1pPr>
          </a:lstStyle>
          <a:p>
            <a:pPr/>
            <a:r>
              <a:t>Mitral Valve replacement </a:t>
            </a:r>
          </a:p>
        </p:txBody>
      </p:sp>
      <p:sp>
        <p:nvSpPr>
          <p:cNvPr id="149" name="مستطيل"/>
          <p:cNvSpPr/>
          <p:nvPr/>
        </p:nvSpPr>
        <p:spPr>
          <a:xfrm>
            <a:off x="568325" y="1557337"/>
            <a:ext cx="8007350" cy="47879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" name="مستطيل"/>
          <p:cNvSpPr/>
          <p:nvPr/>
        </p:nvSpPr>
        <p:spPr>
          <a:xfrm>
            <a:off x="539749" y="1316037"/>
            <a:ext cx="8063998" cy="5057405"/>
          </a:xfrm>
          <a:prstGeom prst="rect">
            <a:avLst/>
          </a:prstGeom>
          <a:ln w="5714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itral Valve Repair"/>
          <p:cNvSpPr txBox="1"/>
          <p:nvPr>
            <p:ph type="title" idx="4294967295"/>
          </p:nvPr>
        </p:nvSpPr>
        <p:spPr>
          <a:xfrm>
            <a:off x="457200" y="277812"/>
            <a:ext cx="7786688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1560512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Mitral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Valve Repair</a:t>
            </a:r>
          </a:p>
        </p:txBody>
      </p:sp>
      <p:sp>
        <p:nvSpPr>
          <p:cNvPr id="153" name="مستطيل"/>
          <p:cNvSpPr/>
          <p:nvPr/>
        </p:nvSpPr>
        <p:spPr>
          <a:xfrm>
            <a:off x="1857375" y="1309687"/>
            <a:ext cx="2986088" cy="19669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مستطيل"/>
          <p:cNvSpPr/>
          <p:nvPr/>
        </p:nvSpPr>
        <p:spPr>
          <a:xfrm>
            <a:off x="4843462" y="1295400"/>
            <a:ext cx="2971801" cy="1981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مستطيل"/>
          <p:cNvSpPr/>
          <p:nvPr/>
        </p:nvSpPr>
        <p:spPr>
          <a:xfrm>
            <a:off x="1863725" y="3282950"/>
            <a:ext cx="2963863" cy="1676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مستطيل"/>
          <p:cNvSpPr/>
          <p:nvPr/>
        </p:nvSpPr>
        <p:spPr>
          <a:xfrm>
            <a:off x="4784725" y="3305175"/>
            <a:ext cx="3073400" cy="1654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مستطيل"/>
          <p:cNvSpPr/>
          <p:nvPr/>
        </p:nvSpPr>
        <p:spPr>
          <a:xfrm>
            <a:off x="1893887" y="4959350"/>
            <a:ext cx="2890838" cy="16700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مستطيل"/>
          <p:cNvSpPr/>
          <p:nvPr/>
        </p:nvSpPr>
        <p:spPr>
          <a:xfrm>
            <a:off x="4797425" y="4946650"/>
            <a:ext cx="3062288" cy="16827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161" name="Aortic stenosis"/>
          <p:cNvSpPr txBox="1"/>
          <p:nvPr>
            <p:ph type="title" idx="4294967295"/>
          </p:nvPr>
        </p:nvSpPr>
        <p:spPr>
          <a:xfrm>
            <a:off x="468312" y="333375"/>
            <a:ext cx="8229601" cy="11398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68095" rtl="0">
              <a:defRPr sz="3696">
                <a:effectLst>
                  <a:outerShdw sx="100000" sy="100000" kx="0" ky="0" algn="b" rotWithShape="0" blurRad="10668" dist="21336" dir="2700000">
                    <a:srgbClr val="000000"/>
                  </a:outerShdw>
                </a:effectLst>
              </a:defRPr>
            </a:pPr>
            <a:r>
              <a:t> Aortic stenosis</a:t>
            </a:r>
            <a:br/>
          </a:p>
        </p:txBody>
      </p:sp>
      <p:sp>
        <p:nvSpPr>
          <p:cNvPr id="162" name="Etiology: Rheumatic, Congenital, Degenerative.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rtl="0">
              <a:lnSpc>
                <a:spcPct val="90000"/>
              </a:lnSpc>
              <a:spcBef>
                <a:spcPts val="500"/>
              </a:spcBef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Etiology: Rheumatic, Congenital, Degenerative.</a:t>
            </a:r>
          </a:p>
          <a:p>
            <a:pPr marL="0" indent="0" rtl="0">
              <a:lnSpc>
                <a:spcPct val="90000"/>
              </a:lnSpc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  <a:p>
            <a:pPr marL="0" indent="0" rtl="0">
              <a:lnSpc>
                <a:spcPct val="90000"/>
              </a:lnSpc>
              <a:spcBef>
                <a:spcPts val="500"/>
              </a:spcBef>
              <a:buSzTx/>
              <a:buFont typeface="Wingdings"/>
              <a:buNone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Symptoms:</a:t>
            </a:r>
          </a:p>
          <a:p>
            <a:pPr marL="0" indent="0" rtl="0">
              <a:lnSpc>
                <a:spcPct val="90000"/>
              </a:lnSpc>
              <a:spcBef>
                <a:spcPts val="500"/>
              </a:spcBef>
              <a:buAutoNum type="arabicPeriod" startAt="1"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Asymptomatic</a:t>
            </a:r>
          </a:p>
          <a:p>
            <a:pPr marL="0" indent="0" rtl="0">
              <a:lnSpc>
                <a:spcPct val="90000"/>
              </a:lnSpc>
              <a:spcBef>
                <a:spcPts val="500"/>
              </a:spcBef>
              <a:buAutoNum type="arabicPeriod" startAt="1"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Chest pain</a:t>
            </a:r>
          </a:p>
          <a:p>
            <a:pPr marL="0" indent="0" rtl="0">
              <a:lnSpc>
                <a:spcPct val="90000"/>
              </a:lnSpc>
              <a:spcBef>
                <a:spcPts val="500"/>
              </a:spcBef>
              <a:buAutoNum type="arabicPeriod" startAt="1"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Syncopal attacks</a:t>
            </a:r>
          </a:p>
          <a:p>
            <a:pPr marL="0" indent="0" rtl="0">
              <a:lnSpc>
                <a:spcPct val="90000"/>
              </a:lnSpc>
              <a:spcBef>
                <a:spcPts val="500"/>
              </a:spcBef>
              <a:buAutoNum type="arabicPeriod" startAt="1"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Dyspnea and CHF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ortic stenosi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68095" rtl="0">
              <a:defRPr sz="3696">
                <a:effectLst>
                  <a:outerShdw sx="100000" sy="100000" kx="0" ky="0" algn="b" rotWithShape="0" blurRad="10668" dist="21336" dir="2700000">
                    <a:srgbClr val="000000"/>
                  </a:outerShdw>
                </a:effectLst>
              </a:defRPr>
            </a:pPr>
            <a:r>
              <a:t>Aortic stenosis</a:t>
            </a:r>
            <a:br/>
          </a:p>
        </p:txBody>
      </p:sp>
      <p:sp>
        <p:nvSpPr>
          <p:cNvPr id="165" name="Signs of aortic stenosi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Signs of aortic stenosis: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slow-rising pulse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small amplitude pulse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sustained apical pulse</a:t>
            </a:r>
          </a:p>
          <a:p>
            <a:pPr marL="0" indent="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 harsh ejection systolic murmur.</a:t>
            </a:r>
          </a:p>
        </p:txBody>
      </p:sp>
      <p:sp>
        <p:nvSpPr>
          <p:cNvPr id="166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ortic Valve"/>
          <p:cNvSpPr txBox="1"/>
          <p:nvPr>
            <p:ph type="title" idx="4294967295"/>
          </p:nvPr>
        </p:nvSpPr>
        <p:spPr>
          <a:xfrm>
            <a:off x="457200" y="277812"/>
            <a:ext cx="6707188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752725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Valve</a:t>
            </a:r>
          </a:p>
        </p:txBody>
      </p:sp>
      <p:sp>
        <p:nvSpPr>
          <p:cNvPr id="169" name="مستطيل"/>
          <p:cNvSpPr/>
          <p:nvPr/>
        </p:nvSpPr>
        <p:spPr>
          <a:xfrm>
            <a:off x="609600" y="1403350"/>
            <a:ext cx="7780338" cy="5073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مستطيل"/>
          <p:cNvSpPr/>
          <p:nvPr/>
        </p:nvSpPr>
        <p:spPr>
          <a:xfrm>
            <a:off x="581025" y="1374775"/>
            <a:ext cx="7837487" cy="5130545"/>
          </a:xfrm>
          <a:prstGeom prst="rect">
            <a:avLst/>
          </a:prstGeom>
          <a:ln w="5714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مستطيل"/>
          <p:cNvSpPr/>
          <p:nvPr/>
        </p:nvSpPr>
        <p:spPr>
          <a:xfrm>
            <a:off x="-1" y="14287"/>
            <a:ext cx="9144002" cy="68437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Aortic Stenosis"/>
          <p:cNvSpPr txBox="1"/>
          <p:nvPr>
            <p:ph type="title" idx="4294967295"/>
          </p:nvPr>
        </p:nvSpPr>
        <p:spPr>
          <a:xfrm>
            <a:off x="457200" y="277812"/>
            <a:ext cx="685165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303462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Stenosis</a:t>
            </a:r>
          </a:p>
        </p:txBody>
      </p:sp>
      <p:sp>
        <p:nvSpPr>
          <p:cNvPr id="174" name="مستطيل"/>
          <p:cNvSpPr/>
          <p:nvPr/>
        </p:nvSpPr>
        <p:spPr>
          <a:xfrm>
            <a:off x="457200" y="1523999"/>
            <a:ext cx="4343400" cy="45720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" name="مستطيل"/>
          <p:cNvSpPr/>
          <p:nvPr/>
        </p:nvSpPr>
        <p:spPr>
          <a:xfrm>
            <a:off x="438149" y="1504949"/>
            <a:ext cx="4381501" cy="46101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176" name="مستطيل"/>
          <p:cNvSpPr/>
          <p:nvPr/>
        </p:nvSpPr>
        <p:spPr>
          <a:xfrm>
            <a:off x="5105400" y="1523999"/>
            <a:ext cx="3686175" cy="4572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" name="مستطيل"/>
          <p:cNvSpPr/>
          <p:nvPr/>
        </p:nvSpPr>
        <p:spPr>
          <a:xfrm>
            <a:off x="5086350" y="1504949"/>
            <a:ext cx="3723657" cy="46101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180" name="Aortic regurgitatio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Aortic regurgitation</a:t>
            </a:r>
          </a:p>
        </p:txBody>
      </p:sp>
      <p:sp>
        <p:nvSpPr>
          <p:cNvPr id="181" name="Etiology: Rheumatic, Endocarditis, Connective tissue disorders, Aortic dissection or aneurysm.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Etiology: Rheumatic, Endocarditis, Connective tissue disorders, Aortic dissection or aneurysm.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ortic Valve"/>
          <p:cNvSpPr txBox="1"/>
          <p:nvPr>
            <p:ph type="title" idx="4294967295"/>
          </p:nvPr>
        </p:nvSpPr>
        <p:spPr>
          <a:xfrm>
            <a:off x="457200" y="277812"/>
            <a:ext cx="6059488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752725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Valve</a:t>
            </a:r>
          </a:p>
        </p:txBody>
      </p:sp>
      <p:sp>
        <p:nvSpPr>
          <p:cNvPr id="184" name="مستطيل"/>
          <p:cNvSpPr/>
          <p:nvPr/>
        </p:nvSpPr>
        <p:spPr>
          <a:xfrm>
            <a:off x="533400" y="1295400"/>
            <a:ext cx="8077200" cy="5257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5" name="مستطيل"/>
          <p:cNvSpPr/>
          <p:nvPr/>
        </p:nvSpPr>
        <p:spPr>
          <a:xfrm>
            <a:off x="519112" y="1281112"/>
            <a:ext cx="8105157" cy="5285757"/>
          </a:xfrm>
          <a:prstGeom prst="rect">
            <a:avLst/>
          </a:prstGeom>
          <a:ln w="28574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Aortic Regurgitatio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165100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Regurgitation</a:t>
            </a:r>
          </a:p>
        </p:txBody>
      </p:sp>
      <p:sp>
        <p:nvSpPr>
          <p:cNvPr id="188" name="مستطيل"/>
          <p:cNvSpPr/>
          <p:nvPr/>
        </p:nvSpPr>
        <p:spPr>
          <a:xfrm>
            <a:off x="533400" y="1301750"/>
            <a:ext cx="28194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9" name="مستطيل"/>
          <p:cNvSpPr/>
          <p:nvPr/>
        </p:nvSpPr>
        <p:spPr>
          <a:xfrm>
            <a:off x="520700" y="1289050"/>
            <a:ext cx="2844808" cy="2539995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190" name="مستطيل"/>
          <p:cNvSpPr/>
          <p:nvPr/>
        </p:nvSpPr>
        <p:spPr>
          <a:xfrm>
            <a:off x="5105400" y="1301750"/>
            <a:ext cx="3252788" cy="2590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" name="مستطيل"/>
          <p:cNvSpPr/>
          <p:nvPr/>
        </p:nvSpPr>
        <p:spPr>
          <a:xfrm>
            <a:off x="5092700" y="1289050"/>
            <a:ext cx="3301387" cy="2616195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192" name="مستطيل"/>
          <p:cNvSpPr/>
          <p:nvPr/>
        </p:nvSpPr>
        <p:spPr>
          <a:xfrm>
            <a:off x="2359025" y="4114800"/>
            <a:ext cx="3736975" cy="260191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3" name="مستطيل"/>
          <p:cNvSpPr/>
          <p:nvPr/>
        </p:nvSpPr>
        <p:spPr>
          <a:xfrm>
            <a:off x="2333625" y="4089400"/>
            <a:ext cx="3787389" cy="2652586"/>
          </a:xfrm>
          <a:prstGeom prst="rect">
            <a:avLst/>
          </a:prstGeom>
          <a:ln w="50800">
            <a:solidFill>
              <a:srgbClr val="3F3F3F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pproach: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68095" rtl="0">
              <a:defRPr sz="3696">
                <a:effectLst>
                  <a:outerShdw sx="100000" sy="100000" kx="0" ky="0" algn="b" rotWithShape="0" blurRad="10668" dist="21336" dir="2700000">
                    <a:srgbClr val="000000"/>
                  </a:outerShdw>
                </a:effectLst>
              </a:defRPr>
            </a:pPr>
            <a:r>
              <a:t>Approach:</a:t>
            </a:r>
            <a:br/>
          </a:p>
        </p:txBody>
      </p:sp>
      <p:sp>
        <p:nvSpPr>
          <p:cNvPr id="56" name="1. History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8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History</a:t>
            </a:r>
          </a:p>
          <a:p>
            <a:pPr rtl="0">
              <a:lnSpc>
                <a:spcPct val="8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Physical examination</a:t>
            </a:r>
          </a:p>
          <a:p>
            <a:pPr rtl="0">
              <a:lnSpc>
                <a:spcPct val="8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Chest x-ray</a:t>
            </a:r>
          </a:p>
          <a:p>
            <a:pPr rtl="0">
              <a:lnSpc>
                <a:spcPct val="8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 E.C.G.</a:t>
            </a:r>
          </a:p>
          <a:p>
            <a:pPr rtl="0">
              <a:lnSpc>
                <a:spcPct val="8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5. Investigations</a:t>
            </a:r>
          </a:p>
        </p:txBody>
      </p:sp>
      <p:sp>
        <p:nvSpPr>
          <p:cNvPr id="57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Valvular Prosthese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154305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Valvular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Prostheses</a:t>
            </a:r>
          </a:p>
        </p:txBody>
      </p:sp>
      <p:sp>
        <p:nvSpPr>
          <p:cNvPr id="196" name="مستطيل"/>
          <p:cNvSpPr/>
          <p:nvPr/>
        </p:nvSpPr>
        <p:spPr>
          <a:xfrm>
            <a:off x="685800" y="1447800"/>
            <a:ext cx="7696200" cy="4999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Valvular Prostheses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Valvular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Prostheses</a:t>
            </a:r>
          </a:p>
        </p:txBody>
      </p:sp>
      <p:sp>
        <p:nvSpPr>
          <p:cNvPr id="199" name="النص"/>
          <p:cNvSpPr txBox="1"/>
          <p:nvPr>
            <p:ph type="body" sz="quarter" idx="4294967295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marL="0" indent="0" rtl="0">
              <a:buSzTx/>
              <a:buFont typeface="Wingdings"/>
              <a:buNone/>
              <a:defRPr b="1"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200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pic>
        <p:nvPicPr>
          <p:cNvPr id="201" name="DSC00938" descr="DSC009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635250"/>
            <a:ext cx="4040188" cy="3030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DSC00936" descr="DSC009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5025" y="2635250"/>
            <a:ext cx="4041775" cy="303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205" name="Valvular Prosthese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Valvular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Prostheses</a:t>
            </a:r>
          </a:p>
        </p:txBody>
      </p:sp>
      <p:sp>
        <p:nvSpPr>
          <p:cNvPr id="206" name="Complications of prosthetic valve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Complications of prosthetic valves: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Thrombosis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Bleeding complications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Infective endocarditis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 Paravalvular leak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5. Degeneration of biological valves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مستطيل"/>
          <p:cNvSpPr/>
          <p:nvPr/>
        </p:nvSpPr>
        <p:spPr>
          <a:xfrm>
            <a:off x="-1" y="0"/>
            <a:ext cx="9144002" cy="68373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Endocarditis"/>
          <p:cNvSpPr txBox="1"/>
          <p:nvPr>
            <p:ph type="title" idx="4294967295"/>
          </p:nvPr>
        </p:nvSpPr>
        <p:spPr>
          <a:xfrm>
            <a:off x="457200" y="277812"/>
            <a:ext cx="6778625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2659062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Endocarditis</a:t>
            </a:r>
          </a:p>
        </p:txBody>
      </p:sp>
      <p:sp>
        <p:nvSpPr>
          <p:cNvPr id="210" name="مستطيل"/>
          <p:cNvSpPr/>
          <p:nvPr/>
        </p:nvSpPr>
        <p:spPr>
          <a:xfrm>
            <a:off x="647700" y="1371600"/>
            <a:ext cx="7848600" cy="519271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1" name="مستطيل"/>
          <p:cNvSpPr/>
          <p:nvPr/>
        </p:nvSpPr>
        <p:spPr>
          <a:xfrm>
            <a:off x="628649" y="1352550"/>
            <a:ext cx="7886701" cy="5230569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eart Failur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644775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Heart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Failure</a:t>
            </a:r>
          </a:p>
        </p:txBody>
      </p:sp>
      <p:sp>
        <p:nvSpPr>
          <p:cNvPr id="214" name="مستطيل"/>
          <p:cNvSpPr/>
          <p:nvPr/>
        </p:nvSpPr>
        <p:spPr>
          <a:xfrm>
            <a:off x="533400" y="1752600"/>
            <a:ext cx="7848600" cy="47164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" name="مستطيل"/>
          <p:cNvSpPr/>
          <p:nvPr/>
        </p:nvSpPr>
        <p:spPr>
          <a:xfrm>
            <a:off x="514349" y="1733550"/>
            <a:ext cx="7886701" cy="4754313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216" name="مستطيل"/>
          <p:cNvSpPr/>
          <p:nvPr/>
        </p:nvSpPr>
        <p:spPr>
          <a:xfrm>
            <a:off x="527049" y="1228725"/>
            <a:ext cx="7848601" cy="5238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217" name="مستطيل"/>
          <p:cNvSpPr/>
          <p:nvPr/>
        </p:nvSpPr>
        <p:spPr>
          <a:xfrm>
            <a:off x="527049" y="1228725"/>
            <a:ext cx="7848601" cy="523855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218" name="Ventricular Assist Devices:"/>
          <p:cNvSpPr txBox="1"/>
          <p:nvPr/>
        </p:nvSpPr>
        <p:spPr>
          <a:xfrm>
            <a:off x="604837" y="1320800"/>
            <a:ext cx="4581526" cy="39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rtl="0">
              <a:defRPr b="1" sz="2800">
                <a:solidFill>
                  <a:srgbClr val="000098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Ventricular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Assist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Devices: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Heart Failur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644775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Heart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Failure</a:t>
            </a:r>
          </a:p>
        </p:txBody>
      </p:sp>
      <p:sp>
        <p:nvSpPr>
          <p:cNvPr id="221" name="مستطيل"/>
          <p:cNvSpPr/>
          <p:nvPr/>
        </p:nvSpPr>
        <p:spPr>
          <a:xfrm>
            <a:off x="609600" y="1981200"/>
            <a:ext cx="8007350" cy="4495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2" name="مستطيل"/>
          <p:cNvSpPr/>
          <p:nvPr/>
        </p:nvSpPr>
        <p:spPr>
          <a:xfrm>
            <a:off x="590549" y="1962149"/>
            <a:ext cx="8045441" cy="45339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223" name="مستطيل"/>
          <p:cNvSpPr/>
          <p:nvPr/>
        </p:nvSpPr>
        <p:spPr>
          <a:xfrm>
            <a:off x="568325" y="1457325"/>
            <a:ext cx="8048006" cy="523855"/>
          </a:xfrm>
          <a:prstGeom prst="rect">
            <a:avLst/>
          </a:prstGeom>
          <a:solidFill>
            <a:srgbClr val="BAE0E3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224" name="مستطيل"/>
          <p:cNvSpPr/>
          <p:nvPr/>
        </p:nvSpPr>
        <p:spPr>
          <a:xfrm>
            <a:off x="568325" y="1457325"/>
            <a:ext cx="8048006" cy="523855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225" name="Indications for Heart Transplant:"/>
          <p:cNvSpPr txBox="1"/>
          <p:nvPr/>
        </p:nvSpPr>
        <p:spPr>
          <a:xfrm>
            <a:off x="647699" y="1549400"/>
            <a:ext cx="5511802" cy="39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rtl="0">
              <a:defRPr b="1" i="1" sz="2800">
                <a:solidFill>
                  <a:srgbClr val="EAEAE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Indications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for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Heart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Transplant: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Heart Failur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644775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Heart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Failure</a:t>
            </a:r>
          </a:p>
        </p:txBody>
      </p:sp>
      <p:sp>
        <p:nvSpPr>
          <p:cNvPr id="228" name="مستطيل"/>
          <p:cNvSpPr/>
          <p:nvPr/>
        </p:nvSpPr>
        <p:spPr>
          <a:xfrm>
            <a:off x="685800" y="1185862"/>
            <a:ext cx="7696200" cy="52149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مستطيل"/>
          <p:cNvSpPr/>
          <p:nvPr/>
        </p:nvSpPr>
        <p:spPr>
          <a:xfrm>
            <a:off x="666749" y="1166812"/>
            <a:ext cx="7734301" cy="5252668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rrhythmia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2862262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Arrhythmia</a:t>
            </a:r>
          </a:p>
        </p:txBody>
      </p:sp>
      <p:sp>
        <p:nvSpPr>
          <p:cNvPr id="232" name="مستطيل"/>
          <p:cNvSpPr/>
          <p:nvPr/>
        </p:nvSpPr>
        <p:spPr>
          <a:xfrm>
            <a:off x="762000" y="1447800"/>
            <a:ext cx="7543800" cy="4876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3" name="مستطيل"/>
          <p:cNvSpPr/>
          <p:nvPr/>
        </p:nvSpPr>
        <p:spPr>
          <a:xfrm>
            <a:off x="742949" y="1428749"/>
            <a:ext cx="7581901" cy="49149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236" name="Thoracic Aortic Disease"/>
          <p:cNvSpPr txBox="1"/>
          <p:nvPr>
            <p:ph type="title" idx="4294967295"/>
          </p:nvPr>
        </p:nvSpPr>
        <p:spPr>
          <a:xfrm>
            <a:off x="684212" y="549275"/>
            <a:ext cx="8229601" cy="11398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Thoracic Aortic Disease</a:t>
            </a:r>
          </a:p>
        </p:txBody>
      </p:sp>
      <p:sp>
        <p:nvSpPr>
          <p:cNvPr id="237" name="1. Thoracic aortic aneurysm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39470" indent="-339470" defTabSz="905255" rtl="0">
              <a:lnSpc>
                <a:spcPct val="90000"/>
              </a:lnSpc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1. Thoracic aortic aneurysm</a:t>
            </a:r>
          </a:p>
          <a:p>
            <a:pPr marL="339470" indent="-339470" defTabSz="905255" rtl="0">
              <a:lnSpc>
                <a:spcPct val="90000"/>
              </a:lnSpc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  Symptoms are usually due to pressure on surrounding stuctures.</a:t>
            </a:r>
          </a:p>
          <a:p>
            <a:pPr marL="339470" indent="-339470" defTabSz="905255" rtl="0">
              <a:lnSpc>
                <a:spcPct val="90000"/>
              </a:lnSpc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</a:p>
          <a:p>
            <a:pPr marL="339470" indent="-339470" defTabSz="905255" rtl="0">
              <a:lnSpc>
                <a:spcPct val="90000"/>
              </a:lnSpc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2. Aortic dissection:</a:t>
            </a:r>
          </a:p>
          <a:p>
            <a:pPr marL="339470" indent="-339470" defTabSz="905255" rtl="0">
              <a:lnSpc>
                <a:spcPct val="90000"/>
              </a:lnSpc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Tear in the intima allowing blood to enter and flow in a false channel. There are 2 lumens separated by the dissecting membrane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ype A dissection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Type A dissections</a:t>
            </a:r>
          </a:p>
        </p:txBody>
      </p:sp>
      <p:sp>
        <p:nvSpPr>
          <p:cNvPr id="240" name="Arising in  the ascending aorta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Arising in  the ascending aorta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Are a medical emergency and require immediate surgery.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Mortality rate up to  5% per hour.</a:t>
            </a:r>
          </a:p>
        </p:txBody>
      </p:sp>
      <p:sp>
        <p:nvSpPr>
          <p:cNvPr id="241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odes of Presentation  of Cardiac Diseases"/>
          <p:cNvSpPr txBox="1"/>
          <p:nvPr>
            <p:ph type="title" idx="4294967295"/>
          </p:nvPr>
        </p:nvSpPr>
        <p:spPr>
          <a:xfrm>
            <a:off x="468312" y="188912"/>
            <a:ext cx="8229601" cy="9794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04087" rtl="0">
              <a:defRPr b="1" sz="3080">
                <a:solidFill>
                  <a:srgbClr val="FFFF00"/>
                </a:solidFill>
                <a:effectLst>
                  <a:outerShdw sx="100000" sy="100000" kx="0" ky="0" algn="b" rotWithShape="0" blurRad="9779" dist="19558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Modes of Presentation </a:t>
            </a:r>
            <a:br/>
            <a:r>
              <a:t>of Cardiac Diseases</a:t>
            </a:r>
          </a:p>
        </p:txBody>
      </p:sp>
      <p:sp>
        <p:nvSpPr>
          <p:cNvPr id="60" name="Chest pain…"/>
          <p:cNvSpPr txBox="1"/>
          <p:nvPr>
            <p:ph type="body" idx="4294967295"/>
          </p:nvPr>
        </p:nvSpPr>
        <p:spPr>
          <a:xfrm>
            <a:off x="539750" y="1557337"/>
            <a:ext cx="8064500" cy="46799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Chest pain</a:t>
            </a: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Shortness of Breath</a:t>
            </a: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Palpitations</a:t>
            </a: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Dizziness, Syncope</a:t>
            </a: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Congestive Cardiac Failure</a:t>
            </a: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Cyanosis and Clubbing in Congenital Defects</a:t>
            </a:r>
          </a:p>
          <a:p>
            <a:pPr rtl="0">
              <a:lnSpc>
                <a:spcPct val="90000"/>
              </a:lnSpc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Other Symptoms (fever, sweating, G.I. symptoms, embolic symptoms, loss of weight)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ype B dissection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Type B dissections</a:t>
            </a:r>
          </a:p>
        </p:txBody>
      </p:sp>
      <p:sp>
        <p:nvSpPr>
          <p:cNvPr id="244" name="Arising in the descending aorta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Arising in the descending aorta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Carry a lower mortality rate and can be managed medically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May cause symptoms due to vascular compromise to other areas e.g. acute limb ischemia, renal ischemia, paraplegia, mesenteric ischemia.</a:t>
            </a:r>
          </a:p>
        </p:txBody>
      </p:sp>
      <p:sp>
        <p:nvSpPr>
          <p:cNvPr id="245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ortic Diseas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411412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Disease</a:t>
            </a:r>
          </a:p>
        </p:txBody>
      </p:sp>
      <p:sp>
        <p:nvSpPr>
          <p:cNvPr id="248" name="مستطيل"/>
          <p:cNvSpPr/>
          <p:nvPr/>
        </p:nvSpPr>
        <p:spPr>
          <a:xfrm>
            <a:off x="914400" y="1447799"/>
            <a:ext cx="7467600" cy="49530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Aortic Diseas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411412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Disease</a:t>
            </a:r>
          </a:p>
        </p:txBody>
      </p:sp>
      <p:sp>
        <p:nvSpPr>
          <p:cNvPr id="251" name="مستطيل"/>
          <p:cNvSpPr/>
          <p:nvPr/>
        </p:nvSpPr>
        <p:spPr>
          <a:xfrm>
            <a:off x="609600" y="1295400"/>
            <a:ext cx="7924800" cy="518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Aortic Surgery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259012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Surgery</a:t>
            </a:r>
          </a:p>
        </p:txBody>
      </p:sp>
      <p:sp>
        <p:nvSpPr>
          <p:cNvPr id="254" name="مستطيل"/>
          <p:cNvSpPr/>
          <p:nvPr/>
        </p:nvSpPr>
        <p:spPr>
          <a:xfrm>
            <a:off x="609600" y="1600200"/>
            <a:ext cx="3657600" cy="4495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" name="مستطيل"/>
          <p:cNvSpPr/>
          <p:nvPr/>
        </p:nvSpPr>
        <p:spPr>
          <a:xfrm>
            <a:off x="590549" y="1581149"/>
            <a:ext cx="3695701" cy="45339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256" name="مستطيل"/>
          <p:cNvSpPr/>
          <p:nvPr/>
        </p:nvSpPr>
        <p:spPr>
          <a:xfrm>
            <a:off x="4572000" y="1600200"/>
            <a:ext cx="3962400" cy="4495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" name="مستطيل"/>
          <p:cNvSpPr/>
          <p:nvPr/>
        </p:nvSpPr>
        <p:spPr>
          <a:xfrm>
            <a:off x="4552950" y="1581149"/>
            <a:ext cx="4000500" cy="45339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260" name="العنوان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261" name="النص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62" name="DSC00916" descr="DSC009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7550" y="-315913"/>
            <a:ext cx="15544800" cy="1165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265" name="العنوان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266" name="النص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67" name="DSC00922" descr="DSC009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00400" y="-2400300"/>
            <a:ext cx="15544800" cy="1165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270" name="العنوان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271" name="النص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72" name="DSC00923" descr="DSC009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00400" y="-2400300"/>
            <a:ext cx="15544800" cy="1165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ardiac Tumor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2244725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Cardiac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Tumors</a:t>
            </a:r>
          </a:p>
        </p:txBody>
      </p:sp>
      <p:sp>
        <p:nvSpPr>
          <p:cNvPr id="275" name="مستطيل"/>
          <p:cNvSpPr/>
          <p:nvPr/>
        </p:nvSpPr>
        <p:spPr>
          <a:xfrm>
            <a:off x="838200" y="1600200"/>
            <a:ext cx="7467600" cy="4648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" name="مستطيل"/>
          <p:cNvSpPr/>
          <p:nvPr/>
        </p:nvSpPr>
        <p:spPr>
          <a:xfrm>
            <a:off x="819149" y="1581149"/>
            <a:ext cx="7505701" cy="468630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279" name="Basic Principles of Cardiac Surgery"/>
          <p:cNvSpPr txBox="1"/>
          <p:nvPr>
            <p:ph type="title" idx="4294967295"/>
          </p:nvPr>
        </p:nvSpPr>
        <p:spPr>
          <a:xfrm>
            <a:off x="457200" y="277812"/>
            <a:ext cx="8229600" cy="8604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 sz="4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Basic Principles of Cardiac Surgery</a:t>
            </a:r>
          </a:p>
        </p:txBody>
      </p:sp>
      <p:sp>
        <p:nvSpPr>
          <p:cNvPr id="280" name="Adequate Exposure…"/>
          <p:cNvSpPr txBox="1"/>
          <p:nvPr>
            <p:ph type="body" idx="4294967295"/>
          </p:nvPr>
        </p:nvSpPr>
        <p:spPr>
          <a:xfrm>
            <a:off x="468312" y="1700212"/>
            <a:ext cx="8229601" cy="41036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90000"/>
              </a:lnSpc>
              <a:spcBef>
                <a:spcPts val="500"/>
              </a:spcBef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Adequate Exposure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Full or Partial Sternotomy / Thoracotomy / Robotic or Endoscopic</a:t>
            </a:r>
          </a:p>
          <a:p>
            <a:pPr rtl="0">
              <a:lnSpc>
                <a:spcPct val="90000"/>
              </a:lnSpc>
              <a:spcBef>
                <a:spcPts val="500"/>
              </a:spcBef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Bloodless Operative Field 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Suction and re-transfusion / Snaring  or clamping of bleeding vessels</a:t>
            </a:r>
          </a:p>
          <a:p>
            <a:pPr rtl="0">
              <a:lnSpc>
                <a:spcPct val="90000"/>
              </a:lnSpc>
              <a:spcBef>
                <a:spcPts val="500"/>
              </a:spcBef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Static Operative Target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Cardiac Arrest / Ventricular Fibrillation / Mechanical Stabilizers</a:t>
            </a:r>
          </a:p>
          <a:p>
            <a:pPr rtl="0">
              <a:lnSpc>
                <a:spcPct val="90000"/>
              </a:lnSpc>
              <a:spcBef>
                <a:spcPts val="500"/>
              </a:spcBef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Preservation of body perfusion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Use of Heart Lung Machine / Off-pump Techniques</a:t>
            </a:r>
          </a:p>
          <a:p>
            <a:pPr rtl="0">
              <a:lnSpc>
                <a:spcPct val="90000"/>
              </a:lnSpc>
              <a:spcBef>
                <a:spcPts val="500"/>
              </a:spcBef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Preservation of Myocardium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Off-pump Techniques / Hypothermia / Cardiac Arrest with cardioplegia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http://biomed.brown.edu/Courses/BI108/BI108_2008_Groups/group03/bathsmaller.jpg" descr="http://biomed.brown.edu/Courses/BI108/BI108_2008_Groups/group03/bathsmall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2087" y="2133600"/>
            <a:ext cx="3886201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http://history.nih.gov/exhibits/history/assets/images/hypothermia_lg.jpg" descr="http://history.nih.gov/exhibits/history/assets/images/hypothermia_l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37" y="1143000"/>
            <a:ext cx="5251451" cy="5181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urface Cooling Hypothermia (28c˚) for ASD Closure in Children, 1952"/>
          <p:cNvSpPr txBox="1"/>
          <p:nvPr/>
        </p:nvSpPr>
        <p:spPr>
          <a:xfrm>
            <a:off x="5272087" y="1219200"/>
            <a:ext cx="3560763" cy="92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>
                <a:solidFill>
                  <a:srgbClr val="EAEAEA"/>
                </a:solidFill>
              </a:defRPr>
            </a:lvl1pPr>
          </a:lstStyle>
          <a:p>
            <a:pPr/>
            <a:r>
              <a:t>Surface Cooling Hypothermia (28c˚) for ASD Closure in Children, 1952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63" name="Chest pai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Chest pain</a:t>
            </a:r>
          </a:p>
        </p:txBody>
      </p:sp>
      <p:sp>
        <p:nvSpPr>
          <p:cNvPr id="64" name="Differential diagnosi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80000"/>
              </a:lnSpc>
              <a:spcBef>
                <a:spcPts val="600"/>
              </a:spcBef>
              <a:buSzTx/>
              <a:buFont typeface="Wingdings"/>
              <a:buNone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 Differential diagnosis:</a:t>
            </a:r>
          </a:p>
          <a:p>
            <a:pPr rtl="0">
              <a:lnSpc>
                <a:spcPct val="8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Cardiac causes</a:t>
            </a:r>
          </a:p>
          <a:p>
            <a:pPr rtl="0">
              <a:lnSpc>
                <a:spcPct val="8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Non-cardiac causes</a:t>
            </a:r>
          </a:p>
          <a:p>
            <a:pPr rtl="0">
              <a:lnSpc>
                <a:spcPct val="80000"/>
              </a:lnSpc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  <a:p>
            <a:pPr rtl="0">
              <a:lnSpc>
                <a:spcPct val="80000"/>
              </a:lnSpc>
              <a:spcBef>
                <a:spcPts val="600"/>
              </a:spcBef>
              <a:buSzTx/>
              <a:buFont typeface="Wingdings"/>
              <a:buNone/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 Life threatening causes:</a:t>
            </a:r>
          </a:p>
          <a:p>
            <a:pPr rtl="0">
              <a:lnSpc>
                <a:spcPct val="8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Myocardial infarction</a:t>
            </a:r>
          </a:p>
          <a:p>
            <a:pPr rtl="0">
              <a:lnSpc>
                <a:spcPct val="8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Aortic dissection</a:t>
            </a:r>
          </a:p>
          <a:p>
            <a:pPr rtl="0">
              <a:lnSpc>
                <a:spcPct val="8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Pulmonary embolism.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462" y="709612"/>
            <a:ext cx="7839076" cy="5438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http://www.nature.com/nm/journal/v9/n10/images/nm937-F1.jpg" descr="http://www.nature.com/nm/journal/v9/n10/images/nm937-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52400"/>
            <a:ext cx="4803775" cy="602932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In 1953, John Gibbon reported the first successful ASD closure using his heart-lung machine. It took him 20 years of work and experiments!"/>
          <p:cNvSpPr txBox="1"/>
          <p:nvPr/>
        </p:nvSpPr>
        <p:spPr>
          <a:xfrm>
            <a:off x="5410200" y="228600"/>
            <a:ext cx="3276600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sz="2400">
                <a:solidFill>
                  <a:srgbClr val="EAEAEA"/>
                </a:solidFill>
              </a:defRPr>
            </a:lvl1pPr>
          </a:lstStyle>
          <a:p>
            <a:pPr/>
            <a:r>
              <a:t>In 1953, John Gibbon reported the first successful ASD closure using his heart-lung machine. It took him 20 years of work and experiments!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Heart Lung Machin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Heart Lung Machine </a:t>
            </a:r>
          </a:p>
        </p:txBody>
      </p:sp>
      <p:sp>
        <p:nvSpPr>
          <p:cNvPr id="292" name="Aim of cardiopulmonary bypas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defTabSz="905255" rtl="0"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   Aim of cardiopulmonary bypass:</a:t>
            </a:r>
          </a:p>
          <a:p>
            <a:pPr marL="0" indent="0" defTabSz="905255" rtl="0"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  The principal aim of CPB is to facilitate cardiac and thoracic aortic procedures by excluding the heart and lungs from the circulation whilst providing:</a:t>
            </a:r>
          </a:p>
          <a:p>
            <a:pPr marL="0" indent="0" defTabSz="905255" rtl="0"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1. adequate gas exchange</a:t>
            </a:r>
          </a:p>
          <a:p>
            <a:pPr marL="0" indent="0" defTabSz="905255" rtl="0"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2. systemic organ perfusion</a:t>
            </a:r>
          </a:p>
          <a:p>
            <a:pPr marL="0" indent="0" defTabSz="905255" rtl="0">
              <a:buSzTx/>
              <a:buFont typeface="Wingdings"/>
              <a:buNone/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</a:defRPr>
            </a:pPr>
            <a:r>
              <a:t>3. controlling body temp.</a:t>
            </a:r>
          </a:p>
        </p:txBody>
      </p:sp>
      <p:sp>
        <p:nvSpPr>
          <p:cNvPr id="293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296" name="Heart Lung Machin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Heart Lung Machine</a:t>
            </a:r>
          </a:p>
        </p:txBody>
      </p:sp>
      <p:sp>
        <p:nvSpPr>
          <p:cNvPr id="297" name="Components :…"/>
          <p:cNvSpPr txBox="1"/>
          <p:nvPr>
            <p:ph type="body" idx="4294967295"/>
          </p:nvPr>
        </p:nvSpPr>
        <p:spPr>
          <a:xfrm>
            <a:off x="468312" y="1700212"/>
            <a:ext cx="8229601" cy="4114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Components :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Roller pumps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Blood Reservoir (cardiotomy reservoir)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Oxygenator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Heater-cooler  unit 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Tubing and Monitoring console etc</a:t>
            </a: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Limitation/Problems : 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Requires full anticoagulation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Can cause micro embolism</a:t>
            </a:r>
          </a:p>
          <a:p>
            <a:pPr lvl="1" marL="742950" indent="-285750" rtl="0">
              <a:lnSpc>
                <a:spcPct val="90000"/>
              </a:lnSpc>
              <a:spcBef>
                <a:spcPts val="0"/>
              </a:spcBef>
              <a:buClrTx/>
              <a:defRPr sz="24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Initiates  Systemic Inflammatory Response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187" y="609600"/>
            <a:ext cx="8050213" cy="5551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914400"/>
            <a:ext cx="7215188" cy="478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533400"/>
            <a:ext cx="7305675" cy="6043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685800"/>
            <a:ext cx="7767638" cy="5381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914400"/>
            <a:ext cx="7539038" cy="5226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omplications of CPB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Complications of CPB</a:t>
            </a:r>
          </a:p>
        </p:txBody>
      </p:sp>
      <p:sp>
        <p:nvSpPr>
          <p:cNvPr id="310" name="1. systemic inflammatory response due to contact of blood with the foreign surface of CPB circuit resulting in increased capillary permeability, interstitial edema, and subsequent organ dysfunction.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1. systemic inflammatory response due to contact of blood with the foreign surface of CPB circuit resulting in increased capillary permeability, interstitial edema, and subsequent organ dysfunction.</a:t>
            </a:r>
          </a:p>
          <a:p>
            <a:pPr marL="332613" indent="-332613" defTabSz="886968" rtl="0">
              <a:defRPr sz="3104">
                <a:effectLst>
                  <a:outerShdw sx="100000" sy="100000" kx="0" ky="0" algn="b" rotWithShape="0" blurRad="12319" dist="24638" dir="2700000">
                    <a:srgbClr val="000000"/>
                  </a:outerShdw>
                </a:effectLst>
              </a:defRPr>
            </a:pPr>
            <a:r>
              <a:t>2. coagulopathy caused by platelet dysfunction as well as dilution and consumption of coagulation factors.</a:t>
            </a:r>
          </a:p>
        </p:txBody>
      </p:sp>
      <p:sp>
        <p:nvSpPr>
          <p:cNvPr id="311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ortness of breath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Shortness of breath</a:t>
            </a:r>
          </a:p>
        </p:txBody>
      </p:sp>
      <p:sp>
        <p:nvSpPr>
          <p:cNvPr id="67" name="Cardiac causes: Heart failure, myocardial ischemia, congenital heart disease, arrhythmias, pericardial diseases, and valvular heart diseases.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Cardiac causes: Heart failure, myocardial ischemia, congenital heart disease, arrhythmias, pericardial diseases, and valvular heart diseases.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Respiratory causes: COPD, pneumothorax, infections, pulmonary embolism, pleural effusion, restrictive ling disease. </a:t>
            </a:r>
          </a:p>
        </p:txBody>
      </p:sp>
      <p:sp>
        <p:nvSpPr>
          <p:cNvPr id="68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omplications of CPB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Complications of CPB</a:t>
            </a:r>
          </a:p>
        </p:txBody>
      </p:sp>
      <p:sp>
        <p:nvSpPr>
          <p:cNvPr id="314" name="3. hemolysis.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3. hemolysis.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4. renal and splanchnic hypoperfusion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5. cerebrovascular accident</a:t>
            </a:r>
          </a:p>
        </p:txBody>
      </p:sp>
      <p:sp>
        <p:nvSpPr>
          <p:cNvPr id="315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oronary Artery Bypass Surgery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12700"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Coronary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Artery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Bypass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Surgery</a:t>
            </a:r>
          </a:p>
        </p:txBody>
      </p:sp>
      <p:sp>
        <p:nvSpPr>
          <p:cNvPr id="318" name="مستطيل"/>
          <p:cNvSpPr/>
          <p:nvPr/>
        </p:nvSpPr>
        <p:spPr>
          <a:xfrm>
            <a:off x="685800" y="1295400"/>
            <a:ext cx="7924800" cy="52514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9" name="مستطيل"/>
          <p:cNvSpPr/>
          <p:nvPr/>
        </p:nvSpPr>
        <p:spPr>
          <a:xfrm>
            <a:off x="666749" y="1276350"/>
            <a:ext cx="7962901" cy="5289554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22" name="Heart Lung Machine"/>
          <p:cNvSpPr txBox="1"/>
          <p:nvPr>
            <p:ph type="title" idx="4294967295"/>
          </p:nvPr>
        </p:nvSpPr>
        <p:spPr>
          <a:xfrm>
            <a:off x="468312" y="188912"/>
            <a:ext cx="8229601" cy="10795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Heart Lung Machine </a:t>
            </a:r>
          </a:p>
        </p:txBody>
      </p:sp>
      <p:pic>
        <p:nvPicPr>
          <p:cNvPr id="323" name="P1010010" descr="P10100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012" y="1484312"/>
            <a:ext cx="7127876" cy="449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26" name="Pericardial effusio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Pericardial effusion</a:t>
            </a:r>
          </a:p>
        </p:txBody>
      </p:sp>
      <p:sp>
        <p:nvSpPr>
          <p:cNvPr id="327" name="Progressive accumulation of fluid inside the pericardial cavity, may compress the cardiac chambers.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Progressive accumulation of fluid inside the pericardial cavity, may compress the cardiac chambers.</a:t>
            </a:r>
          </a:p>
          <a:p>
            <a:pPr rtl="0"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Etiology:</a:t>
            </a:r>
          </a:p>
          <a:p>
            <a:pPr rtl="0"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-Traumatic</a:t>
            </a:r>
          </a:p>
          <a:p>
            <a:pPr rtl="0"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-pericarditis</a:t>
            </a:r>
          </a:p>
          <a:p>
            <a:pPr rtl="0"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-malignancy</a:t>
            </a:r>
          </a:p>
          <a:p>
            <a:pPr rtl="0"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-uremia, post irradiation</a:t>
            </a:r>
          </a:p>
          <a:p>
            <a:pPr rtl="0"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-postoperative.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30" name="Pericardial effusion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Pericardial effusion</a:t>
            </a:r>
          </a:p>
        </p:txBody>
      </p:sp>
      <p:sp>
        <p:nvSpPr>
          <p:cNvPr id="331" name="Investigation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Investigations:</a:t>
            </a: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-Plain x-ray chest</a:t>
            </a: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-Echocardiography</a:t>
            </a: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-CT scan</a:t>
            </a:r>
          </a:p>
          <a:p>
            <a:pPr rtl="0">
              <a:lnSpc>
                <a:spcPct val="90000"/>
              </a:lnSpc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Management:</a:t>
            </a: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 treat the cause</a:t>
            </a: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-Aspiration </a:t>
            </a:r>
          </a:p>
          <a:p>
            <a:pPr rtl="0">
              <a:lnSpc>
                <a:spcPct val="90000"/>
              </a:lnSpc>
              <a:spcBef>
                <a:spcPts val="600"/>
              </a:spcBef>
              <a:defRPr sz="2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-Pericardiostomy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34" name="العنوان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335" name="النص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336" name="cardiomegaly" descr="cardiomegal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9612" y="333375"/>
            <a:ext cx="5832476" cy="568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39" name="Congenital Heart Disease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Congenital Heart Diseases</a:t>
            </a:r>
          </a:p>
        </p:txBody>
      </p:sp>
      <p:sp>
        <p:nvSpPr>
          <p:cNvPr id="340" name="1. Acyanotic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Acyanotic: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-Patent ductus arteriosus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-Coarctation of the aorta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-Pulmonary stenosis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-Atrial septal defect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-Ventricular septal defect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43" name="Congenital Heart Diseases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Congenital Heart Diseases</a:t>
            </a:r>
          </a:p>
        </p:txBody>
      </p:sp>
      <p:sp>
        <p:nvSpPr>
          <p:cNvPr id="344" name="2. Cyanotic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Cyanotic: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-Tetralogy of Fallot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-Transposition of the great vessels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-Tricuspid atresia 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-Total anomalous venous drainage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-Truncus arteriosus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47" name="Pre-Operative Investigations for Cardiac Surgery"/>
          <p:cNvSpPr txBox="1"/>
          <p:nvPr>
            <p:ph type="title" idx="4294967295"/>
          </p:nvPr>
        </p:nvSpPr>
        <p:spPr>
          <a:xfrm>
            <a:off x="457200" y="277812"/>
            <a:ext cx="8229600" cy="10366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77240" rtl="0">
              <a:defRPr b="1" sz="3400">
                <a:solidFill>
                  <a:srgbClr val="FFFF00"/>
                </a:solidFill>
                <a:effectLst>
                  <a:outerShdw sx="100000" sy="100000" kx="0" ky="0" algn="b" rotWithShape="0" blurRad="10795" dist="2159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Pre-Operative Investigations for Cardiac Surgery</a:t>
            </a:r>
          </a:p>
        </p:txBody>
      </p:sp>
      <p:grpSp>
        <p:nvGrpSpPr>
          <p:cNvPr id="350" name="تجميع"/>
          <p:cNvGrpSpPr/>
          <p:nvPr/>
        </p:nvGrpSpPr>
        <p:grpSpPr>
          <a:xfrm>
            <a:off x="611187" y="1232091"/>
            <a:ext cx="8064501" cy="2952368"/>
            <a:chOff x="0" y="0"/>
            <a:chExt cx="8064500" cy="2952366"/>
          </a:xfrm>
        </p:grpSpPr>
        <p:sp>
          <p:nvSpPr>
            <p:cNvPr id="348" name="مستطيل"/>
            <p:cNvSpPr/>
            <p:nvPr/>
          </p:nvSpPr>
          <p:spPr>
            <a:xfrm>
              <a:off x="0" y="468120"/>
              <a:ext cx="8064500" cy="2016126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349" name="Full Blood Count…"/>
            <p:cNvSpPr txBox="1"/>
            <p:nvPr/>
          </p:nvSpPr>
          <p:spPr>
            <a:xfrm>
              <a:off x="0" y="-1"/>
              <a:ext cx="6105292" cy="2952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Full Blood Count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Blood Biochemistry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ECG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Chest X-ray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Pulmonary Function Tests.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defRPr>
              </a:pPr>
              <a:r>
                <a:t>Other test according to systemic review of patient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353" name="تجميع"/>
          <p:cNvGrpSpPr/>
          <p:nvPr/>
        </p:nvGrpSpPr>
        <p:grpSpPr>
          <a:xfrm>
            <a:off x="611187" y="3933825"/>
            <a:ext cx="4175126" cy="1871663"/>
            <a:chOff x="0" y="0"/>
            <a:chExt cx="4175125" cy="1871662"/>
          </a:xfrm>
        </p:grpSpPr>
        <p:sp>
          <p:nvSpPr>
            <p:cNvPr id="351" name="مستطيل"/>
            <p:cNvSpPr/>
            <p:nvPr/>
          </p:nvSpPr>
          <p:spPr>
            <a:xfrm>
              <a:off x="0" y="0"/>
              <a:ext cx="4175125" cy="1871663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352" name="Echocardiography…"/>
            <p:cNvSpPr txBox="1"/>
            <p:nvPr/>
          </p:nvSpPr>
          <p:spPr>
            <a:xfrm>
              <a:off x="0" y="186340"/>
              <a:ext cx="2757696" cy="149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Echocardiography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Angiography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Carotid Duplex Scan </a:t>
              </a:r>
            </a:p>
            <a:p>
              <a:pPr rtl="0">
                <a:lnSpc>
                  <a:spcPct val="80000"/>
                </a:lnSpc>
                <a:spcBef>
                  <a:spcPts val="400"/>
                </a:spcBef>
                <a:buClr>
                  <a:srgbClr val="EEC85E"/>
                </a:buClr>
                <a:buSzPct val="70000"/>
                <a:buChar char="◆"/>
                <a:defRPr sz="2000">
                  <a:solidFill>
                    <a:srgbClr val="EAEAEA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Peripheral Duplex Scan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  <p:sp>
        <p:nvSpPr>
          <p:cNvPr id="356" name="Usual Duration of Stay in Hospital"/>
          <p:cNvSpPr txBox="1"/>
          <p:nvPr>
            <p:ph type="title" idx="4294967295"/>
          </p:nvPr>
        </p:nvSpPr>
        <p:spPr>
          <a:xfrm>
            <a:off x="457200" y="277812"/>
            <a:ext cx="8229600" cy="97948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 b="1" sz="4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Usual Duration of Stay in Hospital</a:t>
            </a:r>
          </a:p>
        </p:txBody>
      </p:sp>
      <p:sp>
        <p:nvSpPr>
          <p:cNvPr id="357" name="One day before surgery…"/>
          <p:cNvSpPr txBox="1"/>
          <p:nvPr>
            <p:ph type="body" idx="4294967295"/>
          </p:nvPr>
        </p:nvSpPr>
        <p:spPr>
          <a:xfrm>
            <a:off x="457200" y="1600200"/>
            <a:ext cx="8229600" cy="35798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One day before surgery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3-6 hours OR time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One day in ICU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4-5 Days in Ward 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Total 5-7 days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ortness of breath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Shortness of breath</a:t>
            </a:r>
          </a:p>
        </p:txBody>
      </p:sp>
      <p:sp>
        <p:nvSpPr>
          <p:cNvPr id="71" name="Other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Others: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Anemia, renal failure, obesity, anxiety and hyperthyroidism.</a:t>
            </a:r>
          </a:p>
        </p:txBody>
      </p:sp>
      <p:sp>
        <p:nvSpPr>
          <p:cNvPr id="72" name="Surgery for Cardio-thoracic  Diseases"/>
          <p:cNvSpPr txBox="1"/>
          <p:nvPr/>
        </p:nvSpPr>
        <p:spPr>
          <a:xfrm>
            <a:off x="3124200" y="6233160"/>
            <a:ext cx="289560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rtl="0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Surgery for Cardio-thoracic 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مستطيل"/>
          <p:cNvSpPr/>
          <p:nvPr/>
        </p:nvSpPr>
        <p:spPr>
          <a:xfrm>
            <a:off x="338137" y="3513137"/>
            <a:ext cx="8593138" cy="431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0" name="مستطيل"/>
          <p:cNvSpPr/>
          <p:nvPr/>
        </p:nvSpPr>
        <p:spPr>
          <a:xfrm>
            <a:off x="1493837" y="2393950"/>
            <a:ext cx="6107113" cy="20843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1" name="مستطيل"/>
          <p:cNvSpPr/>
          <p:nvPr/>
        </p:nvSpPr>
        <p:spPr>
          <a:xfrm>
            <a:off x="3719512" y="381000"/>
            <a:ext cx="1919288" cy="185578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2" name="مستطيل"/>
          <p:cNvSpPr/>
          <p:nvPr/>
        </p:nvSpPr>
        <p:spPr>
          <a:xfrm>
            <a:off x="3700462" y="361949"/>
            <a:ext cx="1957266" cy="1893503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363" name="مستطيل"/>
          <p:cNvSpPr/>
          <p:nvPr/>
        </p:nvSpPr>
        <p:spPr>
          <a:xfrm>
            <a:off x="6248400" y="4183062"/>
            <a:ext cx="2362200" cy="20034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4" name="مستطيل"/>
          <p:cNvSpPr/>
          <p:nvPr/>
        </p:nvSpPr>
        <p:spPr>
          <a:xfrm>
            <a:off x="6229350" y="4164012"/>
            <a:ext cx="2400300" cy="2041530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365" name="مستطيل"/>
          <p:cNvSpPr/>
          <p:nvPr/>
        </p:nvSpPr>
        <p:spPr>
          <a:xfrm>
            <a:off x="3719512" y="4181475"/>
            <a:ext cx="1919288" cy="20034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6" name="مستطيل"/>
          <p:cNvSpPr/>
          <p:nvPr/>
        </p:nvSpPr>
        <p:spPr>
          <a:xfrm>
            <a:off x="3700462" y="4162425"/>
            <a:ext cx="1957266" cy="2041530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367" name="مستطيل"/>
          <p:cNvSpPr/>
          <p:nvPr/>
        </p:nvSpPr>
        <p:spPr>
          <a:xfrm>
            <a:off x="381000" y="381000"/>
            <a:ext cx="2428875" cy="18859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8" name="مستطيل"/>
          <p:cNvSpPr/>
          <p:nvPr/>
        </p:nvSpPr>
        <p:spPr>
          <a:xfrm>
            <a:off x="361949" y="361949"/>
            <a:ext cx="2466976" cy="1924051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369" name="مستطيل"/>
          <p:cNvSpPr/>
          <p:nvPr/>
        </p:nvSpPr>
        <p:spPr>
          <a:xfrm>
            <a:off x="381000" y="4181475"/>
            <a:ext cx="2587625" cy="20034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0" name="مستطيل"/>
          <p:cNvSpPr/>
          <p:nvPr/>
        </p:nvSpPr>
        <p:spPr>
          <a:xfrm>
            <a:off x="361949" y="4162425"/>
            <a:ext cx="2626801" cy="2041530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  <p:sp>
        <p:nvSpPr>
          <p:cNvPr id="371" name="مستطيل"/>
          <p:cNvSpPr/>
          <p:nvPr/>
        </p:nvSpPr>
        <p:spPr>
          <a:xfrm>
            <a:off x="6248400" y="381000"/>
            <a:ext cx="2362200" cy="185578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2" name="مستطيل"/>
          <p:cNvSpPr/>
          <p:nvPr/>
        </p:nvSpPr>
        <p:spPr>
          <a:xfrm>
            <a:off x="6219825" y="352425"/>
            <a:ext cx="2419350" cy="1912552"/>
          </a:xfrm>
          <a:prstGeom prst="rect">
            <a:avLst/>
          </a:prstGeom>
          <a:ln w="57149">
            <a:solidFill>
              <a:srgbClr val="000000"/>
            </a:solidFill>
          </a:ln>
        </p:spPr>
        <p:txBody>
          <a:bodyPr lIns="45719" rIns="45719"/>
          <a:lstStyle/>
          <a:p>
            <a:pPr rtl="0">
              <a:defRPr>
                <a:solidFill>
                  <a:srgbClr val="EAEAE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schemic Heart Disease"/>
          <p:cNvSpPr txBox="1"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Ischemic Heart Disease</a:t>
            </a:r>
          </a:p>
        </p:txBody>
      </p:sp>
      <p:sp>
        <p:nvSpPr>
          <p:cNvPr id="75" name="Clinical manifestations:…"/>
          <p:cNvSpPr txBox="1"/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Clinical manifestations: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1. Asymptomatic</a:t>
            </a:r>
          </a:p>
          <a:p>
            <a:pPr rt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2. Symptomatic:</a:t>
            </a:r>
          </a:p>
          <a:p>
            <a:pPr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-angina pectoris: stable- unstable</a:t>
            </a:r>
          </a:p>
          <a:p>
            <a:pPr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-myocardial infarction</a:t>
            </a:r>
          </a:p>
          <a:p>
            <a:pPr rtl="0">
              <a:buSzTx/>
              <a:buFont typeface="Wingdings"/>
              <a:buNone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  -V.S.D., Ischemic mitral regurge,          Ventricular aneurysm, Heart failure, Conduction defects.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liff">
  <a:themeElements>
    <a:clrScheme name="Cliff">
      <a:dk1>
        <a:srgbClr val="006666"/>
      </a:dk1>
      <a:lt1>
        <a:srgbClr val="666666"/>
      </a:lt1>
      <a:dk2>
        <a:srgbClr val="A7A7A7"/>
      </a:dk2>
      <a:lt2>
        <a:srgbClr val="535353"/>
      </a:lt2>
      <a:accent1>
        <a:srgbClr val="339966"/>
      </a:accent1>
      <a:accent2>
        <a:srgbClr val="5E855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liff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f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EAEA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6666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6666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liff">
  <a:themeElements>
    <a:clrScheme name="Cliff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39966"/>
      </a:accent1>
      <a:accent2>
        <a:srgbClr val="5E855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liff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f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EAEA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6666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6666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