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3" r:id="rId21"/>
    <p:sldId id="274" r:id="rId22"/>
    <p:sldId id="281" r:id="rId23"/>
    <p:sldId id="276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90" r:id="rId33"/>
    <p:sldId id="292" r:id="rId34"/>
    <p:sldId id="294" r:id="rId35"/>
    <p:sldId id="295" r:id="rId36"/>
    <p:sldId id="297" r:id="rId37"/>
    <p:sldId id="299" r:id="rId38"/>
    <p:sldId id="301" r:id="rId39"/>
    <p:sldId id="303" r:id="rId40"/>
    <p:sldId id="305" r:id="rId41"/>
    <p:sldId id="307" r:id="rId42"/>
    <p:sldId id="309" r:id="rId43"/>
    <p:sldId id="311" r:id="rId44"/>
    <p:sldId id="313" r:id="rId45"/>
    <p:sldId id="315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C3A6D-0D8A-48D7-A24F-B558833664C1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FD75-A3C7-47D8-A596-FE3614CDA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4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E35AF-E504-4160-862E-7032048BDC0B}" type="slidenum">
              <a:rPr lang="en-US"/>
              <a:pPr/>
              <a:t>32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Paltelets disintegrate </a:t>
            </a:r>
          </a:p>
          <a:p>
            <a:r>
              <a:rPr lang="en-US"/>
              <a:t>Pg’s are prostaglandins</a:t>
            </a:r>
          </a:p>
          <a:p>
            <a:r>
              <a:rPr lang="en-US"/>
              <a:t>Gary Carlson pics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CDD3C-2119-4CC7-8BB8-6471961F6A86}" type="slidenum">
              <a:rPr lang="en-US"/>
              <a:pPr/>
              <a:t>33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Macrophages can do it all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5E0AB-57FD-44D5-BD79-29BC7B70FA6C}" type="slidenum">
              <a:rPr lang="en-US"/>
              <a:pPr/>
              <a:t>34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cell truly necessary to wnd healing as per sabistan</a:t>
            </a:r>
          </a:p>
          <a:p>
            <a:r>
              <a:rPr lang="en-US"/>
              <a:t>Macrophages induce pmn apoptosis</a:t>
            </a:r>
          </a:p>
          <a:p>
            <a:r>
              <a:rPr lang="en-US"/>
              <a:t>Migrate similar to PMN’s  secrete enzyme to degrade and alter ECM instigate fibroblast</a:t>
            </a:r>
          </a:p>
          <a:p>
            <a:r>
              <a:rPr lang="en-US"/>
              <a:t>Fibronectin attract more phages too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7BC0-06AD-403F-ABEF-BC8AB2439E9A}" type="slidenum">
              <a:rPr lang="en-US"/>
              <a:pPr/>
              <a:t>36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Growth factors Tgf beta, PDGF &amp; cytokines IL1, TNF alpha as well as thrombin, elastin,leukotriene b4, complement trigger fibroblast formtn and migratn </a:t>
            </a:r>
            <a:r>
              <a:rPr lang="en-US" b="1" i="1" u="sng"/>
              <a:t>from wound edge (do not arrive by diapedesis)</a:t>
            </a:r>
          </a:p>
          <a:p>
            <a:r>
              <a:rPr lang="en-US" b="1" i="1" u="sng"/>
              <a:t>GAG glycosaminoglycan</a:t>
            </a:r>
          </a:p>
          <a:p>
            <a:r>
              <a:rPr lang="en-US"/>
              <a:t>Activation of endothelial cells that line blood vessel walls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76E4C-B9CE-4960-8A6A-8756D0593E72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0722D-4717-47C9-8D07-2B58A48927C5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(8:1) NL skin </a:t>
            </a:r>
          </a:p>
          <a:p>
            <a:r>
              <a:rPr lang="en-US"/>
              <a:t>Raised red scar flattens</a:t>
            </a:r>
          </a:p>
          <a:p>
            <a:r>
              <a:rPr lang="en-US"/>
              <a:t>Scar always more brittle devoid rete pegs</a:t>
            </a:r>
          </a:p>
          <a:p>
            <a:r>
              <a:rPr lang="en-US"/>
              <a:t>Accelarated: healing cells already there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F89C-6F54-4C35-8F24-DE64F7BB6229}" type="slidenum">
              <a:rPr lang="en-US"/>
              <a:pPr/>
              <a:t>41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NL fibroblasts don’t have gap junctions</a:t>
            </a:r>
          </a:p>
          <a:p>
            <a:r>
              <a:rPr lang="en-US"/>
              <a:t>Myofibroblasts also possibly respons for duptyren’s contracture, renal and pulm fibrosis, hepatic chirrosis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3EBE5-0F12-4DE7-BA66-2FA8A29E4E77}" type="slidenum">
              <a:rPr lang="en-US"/>
              <a:pPr/>
              <a:t>42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XRT=radiation Tx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B3A5D7-8C2C-405C-8330-EB0C98BAB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4F6E4C-C75D-45AD-A19F-D0ED956258B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D024B4-1361-44F1-B7EA-51D549BEB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Burn injury and wound healing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Dr.khalid</a:t>
            </a:r>
            <a:r>
              <a:rPr lang="en-US" dirty="0" smtClean="0"/>
              <a:t> Al-</a:t>
            </a:r>
            <a:r>
              <a:rPr lang="en-US" dirty="0" err="1" smtClean="0"/>
              <a:t>zahrani</a:t>
            </a:r>
            <a:endParaRPr lang="en-US" dirty="0" smtClean="0"/>
          </a:p>
          <a:p>
            <a:r>
              <a:rPr lang="en-US" dirty="0" err="1" smtClean="0"/>
              <a:t>Assitant</a:t>
            </a:r>
            <a:r>
              <a:rPr lang="en-US" dirty="0" smtClean="0"/>
              <a:t> Prof.&amp; consultant plastic surgeon.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592"/>
            <a:ext cx="7467600" cy="31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2" y="2420144"/>
            <a:ext cx="3876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01019"/>
            <a:ext cx="63055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Determining Extent of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Burn extent determines therapy and prognosis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Burn size estimate often inaccurate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Extent of injury described using percentage of total body surface area that is burned (TBSA)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patients &gt; 9 “rule of nines” may be used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For small burns, the patient’s palm covers 1%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With young children proportions differ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56" y="1600200"/>
            <a:ext cx="422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087" y="1600200"/>
            <a:ext cx="30398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Evaluation of Burns –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Look for circumferential burns to chest, neck and limbs that may compromise</a:t>
            </a:r>
          </a:p>
          <a:p>
            <a:pPr>
              <a:buNone/>
            </a:pPr>
            <a:r>
              <a:rPr lang="en-US" b="1" dirty="0" smtClean="0"/>
              <a:t>     ventilation or circulation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Loss of distal pulses late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Assess for warmth, sensation, motor, rigidity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Doppler exam helpful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Identify potential abuse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Well circumscribed, feet, ankles, buttocks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1701006"/>
            <a:ext cx="652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sz="4800" dirty="0" smtClean="0">
                <a:cs typeface="Times New Roman" pitchFamily="18" charset="0"/>
              </a:rPr>
              <a:t>Skin Function</a:t>
            </a:r>
            <a:br>
              <a:rPr lang="en-US" sz="48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28575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Body </a:t>
            </a:r>
            <a:r>
              <a:rPr lang="en-US" sz="2400" dirty="0">
                <a:cs typeface="Times New Roman" pitchFamily="18" charset="0"/>
              </a:rPr>
              <a:t>Covering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Permit </a:t>
            </a:r>
            <a:r>
              <a:rPr lang="en-US" sz="2400" dirty="0">
                <a:cs typeface="Times New Roman" pitchFamily="18" charset="0"/>
              </a:rPr>
              <a:t>movement of underlying muscles &amp; joint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Sensors for touch, pain, and temperature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Vitamin </a:t>
            </a:r>
            <a:r>
              <a:rPr lang="en-US" sz="2400" dirty="0">
                <a:cs typeface="Times New Roman" pitchFamily="18" charset="0"/>
              </a:rPr>
              <a:t>D production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Temperature regulation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sweating, blood flow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Sun protection</a:t>
            </a:r>
          </a:p>
          <a:p>
            <a:pPr lvl="2" indent="-285750">
              <a:lnSpc>
                <a:spcPct val="90000"/>
              </a:lnSpc>
            </a:pPr>
            <a:r>
              <a:rPr lang="en-US" sz="1800" dirty="0">
                <a:cs typeface="Times New Roman" pitchFamily="18" charset="0"/>
              </a:rPr>
              <a:t>Detoxification/activation of drugs and chemicals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Immunoserveillance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2" indent="-285750"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Langerhaus</a:t>
            </a:r>
            <a:r>
              <a:rPr lang="en-US" sz="2000" dirty="0">
                <a:cs typeface="Times New Roman" pitchFamily="18" charset="0"/>
              </a:rPr>
              <a:t> cells, t-lymphocytes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Inhalation Injury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Smoke inhalation</a:t>
            </a:r>
          </a:p>
          <a:p>
            <a:pPr lvl="1"/>
            <a:r>
              <a:rPr lang="en-US" dirty="0" smtClean="0"/>
              <a:t>– Carbon Monoxide Poisoning</a:t>
            </a:r>
          </a:p>
          <a:p>
            <a:pPr lvl="2"/>
            <a:r>
              <a:rPr lang="en-US" dirty="0" smtClean="0"/>
              <a:t>• CO has stronger affinity for HGB than O2</a:t>
            </a:r>
          </a:p>
          <a:p>
            <a:pPr lvl="2"/>
            <a:r>
              <a:rPr lang="en-US" dirty="0" smtClean="0"/>
              <a:t>• Signs of CO poisoning:</a:t>
            </a:r>
          </a:p>
          <a:p>
            <a:pPr lvl="3"/>
            <a:r>
              <a:rPr lang="en-US" dirty="0" smtClean="0"/>
              <a:t>– Confusion, dizziness, HA, NV, flushed skin</a:t>
            </a:r>
          </a:p>
          <a:p>
            <a:pPr lvl="2"/>
            <a:r>
              <a:rPr lang="en-US" dirty="0" smtClean="0"/>
              <a:t>• Treatment 100% FiO2</a:t>
            </a:r>
          </a:p>
          <a:p>
            <a:pPr lvl="1"/>
            <a:r>
              <a:rPr lang="en-US" dirty="0" smtClean="0"/>
              <a:t>– Upper Airway Obstruction</a:t>
            </a:r>
          </a:p>
          <a:p>
            <a:pPr lvl="2"/>
            <a:r>
              <a:rPr lang="en-US" dirty="0" smtClean="0"/>
              <a:t>• Common in head and neck burns and smoke inhalation</a:t>
            </a:r>
          </a:p>
          <a:p>
            <a:pPr lvl="2"/>
            <a:r>
              <a:rPr lang="en-US" dirty="0" smtClean="0"/>
              <a:t>• Edema continues at least 24 hours</a:t>
            </a:r>
          </a:p>
          <a:p>
            <a:pPr lvl="2"/>
            <a:r>
              <a:rPr lang="en-US" dirty="0" smtClean="0"/>
              <a:t>• Protect airway with intubation</a:t>
            </a:r>
          </a:p>
          <a:p>
            <a:pPr lvl="2"/>
            <a:r>
              <a:rPr lang="en-US" dirty="0" smtClean="0"/>
              <a:t>• Edema usually decreases by post burn day 3</a:t>
            </a:r>
          </a:p>
          <a:p>
            <a:pPr lvl="1"/>
            <a:r>
              <a:rPr lang="en-US" dirty="0" smtClean="0"/>
              <a:t>– Pulmonary Injury from Chemical Inhalation</a:t>
            </a:r>
          </a:p>
          <a:p>
            <a:pPr lvl="2"/>
            <a:r>
              <a:rPr lang="en-US" dirty="0" smtClean="0"/>
              <a:t>• Develops ARDS within 24 hours post injury</a:t>
            </a:r>
          </a:p>
          <a:p>
            <a:pPr lvl="2"/>
            <a:r>
              <a:rPr lang="en-US" dirty="0" smtClean="0"/>
              <a:t>• Pneumonia may occur as late as post burn day 10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876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615281"/>
            <a:ext cx="4743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Fluid Resuscitation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Hypovolemia</a:t>
            </a:r>
            <a:r>
              <a:rPr lang="en-US" b="1" dirty="0" smtClean="0"/>
              <a:t> was major cause of death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Massive transudation of fluids from</a:t>
            </a:r>
          </a:p>
          <a:p>
            <a:pPr>
              <a:buNone/>
            </a:pPr>
            <a:r>
              <a:rPr lang="en-US" b="1" dirty="0" smtClean="0"/>
              <a:t>vessels due to increased permeability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Edema intensifies over 8-48 hours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Goal: preservation of organ perfusion and urine output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Electrical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Caused by passage of electric current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Damage increased in small bony areas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Fingers, feet, lower legs, forearm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Systemic effects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Low voltage (&lt;1000 V)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High voltage (&gt;1000): Massive tissue damage, respiratory and cardiac arrest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ECG, CPK, UA, monitor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Local care often necessitates grafting and</a:t>
            </a:r>
          </a:p>
          <a:p>
            <a:pPr>
              <a:buNone/>
            </a:pPr>
            <a:r>
              <a:rPr lang="en-US" b="1" dirty="0" smtClean="0"/>
              <a:t>      amputation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   Chemical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Delayed and progressive injury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Deceptively superficial at first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Acid more limited (coagulation necrosis)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Alkalis more destructive (liquefaction)</a:t>
            </a:r>
          </a:p>
          <a:p>
            <a:r>
              <a:rPr lang="en-US" dirty="0" smtClean="0"/>
              <a:t> </a:t>
            </a:r>
            <a:r>
              <a:rPr lang="en-US" b="1" dirty="0" err="1" smtClean="0"/>
              <a:t>HFl</a:t>
            </a:r>
            <a:r>
              <a:rPr lang="en-US" b="1" dirty="0" smtClean="0"/>
              <a:t>: significant necrosis, arrhythmias,</a:t>
            </a:r>
          </a:p>
          <a:p>
            <a:r>
              <a:rPr lang="en-US" b="1" dirty="0" err="1" smtClean="0"/>
              <a:t>hypoCa</a:t>
            </a:r>
            <a:endParaRPr lang="en-US" b="1" dirty="0" smtClean="0"/>
          </a:p>
          <a:p>
            <a:r>
              <a:rPr lang="en-US" b="1" dirty="0" smtClean="0"/>
              <a:t>Removal of causative agent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Brush off metals and powders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Copious irrigation with water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Wound healing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814" y="1600200"/>
            <a:ext cx="5006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Wound: a disruption of normal anatomic relations as a result of injury intentional or unintentional.  Regardless of causation or tissue type, wound healing presents with identical biochemical and physiologic processes, though wound healing may vary in timing and intensity.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7467600" cy="4800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Skin layers</a:t>
            </a:r>
            <a:endParaRPr lang="en-US" dirty="0"/>
          </a:p>
        </p:txBody>
      </p:sp>
      <p:pic>
        <p:nvPicPr>
          <p:cNvPr id="4" name="Picture 7" descr="Hair Grow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1"/>
            <a:ext cx="62483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Substrate or reactive phase, immediate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       typically </a:t>
            </a:r>
            <a:r>
              <a:rPr lang="en-US" sz="3200" b="1" dirty="0" smtClean="0"/>
              <a:t>days 1-10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Response to </a:t>
            </a:r>
            <a:r>
              <a:rPr lang="en-US" sz="3200" b="1" dirty="0" smtClean="0"/>
              <a:t>limit and prevent further injury, inflammation, </a:t>
            </a:r>
            <a:r>
              <a:rPr lang="en-US" sz="3200" b="1" dirty="0" err="1" smtClean="0"/>
              <a:t>hemostasis</a:t>
            </a:r>
            <a:r>
              <a:rPr lang="en-US" sz="3200" b="1" dirty="0" smtClean="0"/>
              <a:t>, sealing surface, removing necrotic tissue and debris, migration of cells</a:t>
            </a:r>
            <a:r>
              <a:rPr lang="en-US" sz="3200" dirty="0" smtClean="0"/>
              <a:t> into wound by </a:t>
            </a:r>
            <a:r>
              <a:rPr lang="en-US" sz="3200" dirty="0" err="1" smtClean="0"/>
              <a:t>chemotaxis</a:t>
            </a:r>
            <a:r>
              <a:rPr lang="en-US" sz="3200" dirty="0" smtClean="0"/>
              <a:t>, cytokines, and growth factors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Initial</a:t>
            </a:r>
            <a:r>
              <a:rPr lang="en-US" sz="3200" dirty="0" smtClean="0"/>
              <a:t> intense local </a:t>
            </a:r>
            <a:r>
              <a:rPr lang="en-US" sz="3200" b="1" dirty="0" smtClean="0"/>
              <a:t>vasoconstriction</a:t>
            </a:r>
            <a:r>
              <a:rPr lang="en-US" sz="3200" dirty="0" smtClean="0"/>
              <a:t> of arterioles and capillaries </a:t>
            </a:r>
            <a:r>
              <a:rPr lang="en-US" sz="3200" b="1" dirty="0" smtClean="0"/>
              <a:t>followed by </a:t>
            </a:r>
            <a:r>
              <a:rPr lang="en-US" sz="3200" b="1" dirty="0" err="1" smtClean="0"/>
              <a:t>vasodilation</a:t>
            </a:r>
            <a:r>
              <a:rPr lang="en-US" sz="3200" dirty="0" smtClean="0"/>
              <a:t> and vascular permeability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Inflammatory </a:t>
            </a:r>
            <a:endParaRPr lang="en-US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ym typeface="Symbol" pitchFamily="18" charset="2"/>
              </a:rPr>
              <a:t></a:t>
            </a:r>
            <a:r>
              <a:rPr lang="en-US" sz="2800" dirty="0"/>
              <a:t>Tissue injury &amp; blood vessel damage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exposure of </a:t>
            </a:r>
            <a:r>
              <a:rPr lang="en-US" sz="2800" b="1" dirty="0" err="1"/>
              <a:t>subendothelial</a:t>
            </a:r>
            <a:r>
              <a:rPr lang="en-US" sz="2800" b="1" dirty="0"/>
              <a:t> collagen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to </a:t>
            </a:r>
            <a:r>
              <a:rPr lang="en-US" sz="2800" b="1" dirty="0"/>
              <a:t>platelets</a:t>
            </a:r>
            <a:r>
              <a:rPr lang="en-US" sz="2800" dirty="0"/>
              <a:t> and </a:t>
            </a:r>
            <a:r>
              <a:rPr lang="en-US" sz="2800" b="1" dirty="0" err="1"/>
              <a:t>vWF</a:t>
            </a:r>
            <a:r>
              <a:rPr lang="en-US" sz="2800" dirty="0"/>
              <a:t> activates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2800" dirty="0"/>
              <a:t>the</a:t>
            </a:r>
            <a:r>
              <a:rPr lang="en-US" sz="2800" b="1" dirty="0"/>
              <a:t> coagulation</a:t>
            </a:r>
            <a:r>
              <a:rPr lang="en-US" sz="2800" dirty="0"/>
              <a:t> pathway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Plugging: </a:t>
            </a:r>
            <a:r>
              <a:rPr lang="en-US" sz="2800" dirty="0"/>
              <a:t>Platelet and fibrin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Provisional matrix</a:t>
            </a:r>
            <a:r>
              <a:rPr lang="en-US" sz="28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platelets, fibrin, and </a:t>
            </a:r>
            <a:r>
              <a:rPr lang="en-US" sz="2800" dirty="0" err="1"/>
              <a:t>fibronectin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</a:t>
            </a:r>
            <a:r>
              <a:rPr lang="en-US" sz="2800" b="1" dirty="0"/>
              <a:t>Platelet aggregation</a:t>
            </a:r>
            <a:r>
              <a:rPr lang="en-US" sz="28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dirty="0" err="1"/>
              <a:t>Thromboxane</a:t>
            </a:r>
            <a:r>
              <a:rPr lang="en-US" sz="2800" dirty="0"/>
              <a:t> (</a:t>
            </a:r>
            <a:r>
              <a:rPr lang="en-US" sz="2800" dirty="0" err="1"/>
              <a:t>vasoconstrict</a:t>
            </a:r>
            <a:r>
              <a:rPr lang="en-US" sz="2800" dirty="0"/>
              <a:t>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thrombin, platelet factor 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68725"/>
            <a:ext cx="41148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3276600" cy="1965325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0"/>
            <a:ext cx="6324600" cy="1143000"/>
          </a:xfrm>
        </p:spPr>
        <p:txBody>
          <a:bodyPr/>
          <a:lstStyle/>
          <a:p>
            <a:r>
              <a:rPr lang="en-US" b="1"/>
              <a:t>                       </a:t>
            </a:r>
            <a:r>
              <a:rPr lang="en-US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Platelets</a:t>
            </a:r>
            <a:endParaRPr lang="en-US" sz="5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Alpha granules</a:t>
            </a:r>
            <a:r>
              <a:rPr lang="en-US" sz="2800"/>
              <a:t> contain: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-platelet factor 4: aggregation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-Beta-thrombomodulin: binds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 thrombin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-PDGF: chemoattractant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 -TGF-beta: key component tissue repair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Dense granules</a:t>
            </a:r>
            <a:r>
              <a:rPr lang="en-US" sz="2800"/>
              <a:t> contain </a:t>
            </a:r>
            <a:r>
              <a:rPr lang="en-US" sz="2800" b="1"/>
              <a:t>vasoactive</a:t>
            </a:r>
            <a:r>
              <a:rPr lang="en-US" sz="2800"/>
              <a:t> substances: adenosine, serotonin, and calcium</a:t>
            </a:r>
          </a:p>
          <a:p>
            <a:pPr>
              <a:lnSpc>
                <a:spcPct val="90000"/>
              </a:lnSpc>
            </a:pPr>
            <a:r>
              <a:rPr lang="en-US" sz="2800"/>
              <a:t>Other factors released: TXA, Platelet activate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factor, Transform. growth factor alpha, Fibroblast growth factor, Beta lysin (antimicrobial), PGE2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and PGI2 (vasodilate) and PGF2 (vasoconstrict).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010400" y="6858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533400"/>
            <a:ext cx="3589337" cy="2362200"/>
          </a:xfrm>
          <a:prstGeom prst="rect">
            <a:avLst/>
          </a:prstGeom>
          <a:noFill/>
        </p:spPr>
      </p:pic>
      <p:pic>
        <p:nvPicPr>
          <p:cNvPr id="22538" name="Picture 10" descr="simple_plate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971800"/>
            <a:ext cx="2133600" cy="1728788"/>
          </a:xfrm>
          <a:prstGeom prst="rect">
            <a:avLst/>
          </a:prstGeom>
          <a:noFill/>
        </p:spPr>
      </p:pic>
      <p:pic>
        <p:nvPicPr>
          <p:cNvPr id="22539" name="Picture 11" descr="Platel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6838" y="4953000"/>
            <a:ext cx="142716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762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Polymorphonuclear Cells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7086600" cy="5562600"/>
          </a:xfrm>
        </p:spPr>
        <p:txBody>
          <a:bodyPr>
            <a:normAutofit fontScale="92500"/>
          </a:bodyPr>
          <a:lstStyle/>
          <a:p>
            <a:r>
              <a:rPr lang="en-US" sz="2800" b="1" dirty="0" err="1"/>
              <a:t>Chemotaxins</a:t>
            </a:r>
            <a:r>
              <a:rPr lang="en-US" sz="2800" b="1" dirty="0"/>
              <a:t> </a:t>
            </a:r>
            <a:r>
              <a:rPr lang="en-US" sz="2800" dirty="0"/>
              <a:t>attract after </a:t>
            </a:r>
            <a:r>
              <a:rPr lang="en-US" sz="2800" dirty="0" err="1"/>
              <a:t>extravasation</a:t>
            </a:r>
            <a:endParaRPr lang="en-US" sz="2800" dirty="0"/>
          </a:p>
          <a:p>
            <a:r>
              <a:rPr lang="en-US" sz="2800" dirty="0"/>
              <a:t>Migrate through the ECM by transient interaction with </a:t>
            </a:r>
            <a:r>
              <a:rPr lang="en-US" sz="2800" b="1" dirty="0" err="1"/>
              <a:t>integrins</a:t>
            </a:r>
            <a:endParaRPr lang="en-US" sz="2800" dirty="0"/>
          </a:p>
          <a:p>
            <a:r>
              <a:rPr lang="en-US" sz="2800" dirty="0"/>
              <a:t>PMNs </a:t>
            </a:r>
            <a:r>
              <a:rPr lang="en-US" sz="2800" b="1" dirty="0"/>
              <a:t>scavenge</a:t>
            </a:r>
            <a:r>
              <a:rPr lang="en-US" sz="2800" dirty="0"/>
              <a:t>, present </a:t>
            </a:r>
            <a:r>
              <a:rPr lang="en-US" sz="2800" b="1" dirty="0"/>
              <a:t>antigens</a:t>
            </a:r>
            <a:r>
              <a:rPr lang="en-US" sz="2800" dirty="0"/>
              <a:t>, </a:t>
            </a:r>
          </a:p>
          <a:p>
            <a:pPr>
              <a:buFontTx/>
              <a:buNone/>
            </a:pPr>
            <a:r>
              <a:rPr lang="en-US" sz="2800" dirty="0"/>
              <a:t>    provide </a:t>
            </a:r>
            <a:r>
              <a:rPr lang="en-US" sz="2800" dirty="0" err="1"/>
              <a:t>cytotoxicity</a:t>
            </a:r>
            <a:r>
              <a:rPr lang="en-US" sz="2800" dirty="0"/>
              <a:t>-</a:t>
            </a:r>
            <a:r>
              <a:rPr lang="en-US" sz="2800" b="1" dirty="0"/>
              <a:t>free radicals</a:t>
            </a:r>
            <a:r>
              <a:rPr lang="en-US" sz="2800" dirty="0"/>
              <a:t> (H2O2)</a:t>
            </a:r>
          </a:p>
          <a:p>
            <a:r>
              <a:rPr lang="en-US" sz="2800" dirty="0"/>
              <a:t>Migration PMNs </a:t>
            </a:r>
            <a:r>
              <a:rPr lang="en-US" sz="2800" b="1" dirty="0"/>
              <a:t>stops</a:t>
            </a:r>
            <a:r>
              <a:rPr lang="en-US" sz="2800" dirty="0"/>
              <a:t> with wound </a:t>
            </a:r>
            <a:r>
              <a:rPr lang="en-US" sz="2800" b="1" dirty="0"/>
              <a:t>contamination control</a:t>
            </a:r>
            <a:r>
              <a:rPr lang="en-US" sz="2800" dirty="0"/>
              <a:t> usually a few days</a:t>
            </a:r>
          </a:p>
          <a:p>
            <a:r>
              <a:rPr lang="en-US" sz="2800" b="1" dirty="0" err="1"/>
              <a:t>Persistant</a:t>
            </a:r>
            <a:r>
              <a:rPr lang="en-US" sz="2800" b="1" dirty="0"/>
              <a:t> contaminant</a:t>
            </a:r>
            <a:r>
              <a:rPr lang="en-US" sz="2800" dirty="0"/>
              <a:t>: continuous influx PMN’s and tissue destruction, necrosis, abscess, &amp; systemic infection</a:t>
            </a:r>
          </a:p>
          <a:p>
            <a:r>
              <a:rPr lang="en-US" sz="2800" dirty="0"/>
              <a:t>PMNs are </a:t>
            </a:r>
            <a:r>
              <a:rPr lang="en-US" sz="2800" b="1" dirty="0"/>
              <a:t>not essential</a:t>
            </a:r>
            <a:r>
              <a:rPr lang="en-US" sz="2800" dirty="0"/>
              <a:t> to wound healing</a:t>
            </a:r>
          </a:p>
        </p:txBody>
      </p:sp>
      <p:pic>
        <p:nvPicPr>
          <p:cNvPr id="25605" name="Picture 5" descr="Leukocy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057400"/>
          </a:xfrm>
          <a:prstGeom prst="rect">
            <a:avLst/>
          </a:prstGeom>
          <a:noFill/>
        </p:spPr>
      </p:pic>
      <p:pic>
        <p:nvPicPr>
          <p:cNvPr id="25608" name="Picture 8" descr="neutrop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25609" name="Picture 9" descr="154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191135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85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Macrophages</a:t>
            </a:r>
            <a:r>
              <a:rPr lang="en-US" b="1"/>
              <a:t> 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Necessary</a:t>
            </a:r>
            <a:r>
              <a:rPr lang="en-US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6629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Monocytes</a:t>
            </a:r>
            <a:r>
              <a:rPr lang="en-US" sz="2800" dirty="0"/>
              <a:t> migrate &amp;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activate: Macrophages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Appear when PMN’s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disappear 24-48 hr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the same activities as PMN’s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Plus orchestrate release of enzymes (</a:t>
            </a:r>
            <a:r>
              <a:rPr lang="en-US" sz="2800" dirty="0" err="1"/>
              <a:t>collagenase</a:t>
            </a:r>
            <a:r>
              <a:rPr lang="en-US" sz="2800" dirty="0"/>
              <a:t>, </a:t>
            </a:r>
            <a:r>
              <a:rPr lang="en-US" sz="2800" dirty="0" err="1"/>
              <a:t>elastase</a:t>
            </a:r>
            <a:r>
              <a:rPr lang="en-US" sz="2800" dirty="0"/>
              <a:t>), PGE’s,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cytokines</a:t>
            </a:r>
            <a:r>
              <a:rPr lang="en-US" sz="2800" dirty="0"/>
              <a:t> (</a:t>
            </a:r>
            <a:r>
              <a:rPr lang="en-US" sz="2800" b="1" dirty="0"/>
              <a:t>IL-1</a:t>
            </a:r>
            <a:r>
              <a:rPr lang="en-US" sz="2800" dirty="0"/>
              <a:t>, </a:t>
            </a:r>
            <a:r>
              <a:rPr lang="en-US" sz="2800" b="1" dirty="0"/>
              <a:t>TNF alpha</a:t>
            </a:r>
            <a:r>
              <a:rPr lang="en-US" sz="28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dirty="0"/>
              <a:t>IFN</a:t>
            </a:r>
            <a:r>
              <a:rPr lang="en-US" sz="2800" dirty="0"/>
              <a:t> ), </a:t>
            </a:r>
            <a:r>
              <a:rPr lang="en-US" sz="2800" b="1" dirty="0"/>
              <a:t>growth factors</a:t>
            </a:r>
            <a:r>
              <a:rPr lang="en-US" sz="2800" dirty="0"/>
              <a:t> (</a:t>
            </a:r>
            <a:r>
              <a:rPr lang="en-US" sz="2800" b="1" dirty="0"/>
              <a:t>TGF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&amp; </a:t>
            </a:r>
            <a:r>
              <a:rPr lang="en-US" sz="2800" b="1" dirty="0"/>
              <a:t>PDGF</a:t>
            </a:r>
            <a:r>
              <a:rPr lang="en-US" sz="2800" dirty="0"/>
              <a:t>), and </a:t>
            </a:r>
            <a:r>
              <a:rPr lang="en-US" sz="2800" b="1" dirty="0" err="1"/>
              <a:t>fibronectin</a:t>
            </a:r>
            <a:r>
              <a:rPr lang="en-US" sz="2800" dirty="0"/>
              <a:t> (scaffold/anchor for fibroblasts)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Activate </a:t>
            </a:r>
            <a:r>
              <a:rPr lang="en-US" sz="2800" b="1" dirty="0"/>
              <a:t>Fibroblasts</a:t>
            </a:r>
            <a:r>
              <a:rPr lang="en-US" sz="2800" dirty="0"/>
              <a:t>, endothelial and epithelial cells to form Gran. Tissue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8678" name="Picture 6" descr="koch1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286000" cy="2266950"/>
          </a:xfrm>
          <a:prstGeom prst="rect">
            <a:avLst/>
          </a:prstGeom>
          <a:noFill/>
        </p:spPr>
      </p:pic>
      <p:pic>
        <p:nvPicPr>
          <p:cNvPr id="28679" name="Picture 7" descr="koch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n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168" y="1600200"/>
            <a:ext cx="55396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A07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Proliferative</a:t>
            </a:r>
            <a:endParaRPr lang="en-US" b="1" dirty="0">
              <a:solidFill>
                <a:srgbClr val="0A07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endParaRPr lang="en-US">
              <a:solidFill>
                <a:srgbClr val="000A0C"/>
              </a:solidFill>
            </a:endParaRPr>
          </a:p>
          <a:p>
            <a:r>
              <a:rPr lang="en-US">
                <a:solidFill>
                  <a:srgbClr val="000A0C"/>
                </a:solidFill>
              </a:rPr>
              <a:t>Regenerative or Reparative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A0C"/>
                </a:solidFill>
              </a:rPr>
              <a:t>    day 5- 3 weeks</a:t>
            </a:r>
          </a:p>
          <a:p>
            <a:r>
              <a:rPr lang="en-US" b="1">
                <a:solidFill>
                  <a:srgbClr val="000A0C"/>
                </a:solidFill>
              </a:rPr>
              <a:t>Angiogenesis: </a:t>
            </a:r>
            <a:r>
              <a:rPr lang="en-US">
                <a:solidFill>
                  <a:srgbClr val="000A0C"/>
                </a:solidFill>
              </a:rPr>
              <a:t>endothelial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cells activate &amp; degrade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Basement membrane, </a:t>
            </a:r>
          </a:p>
          <a:p>
            <a:pPr>
              <a:buFontTx/>
              <a:buNone/>
            </a:pPr>
            <a:r>
              <a:rPr lang="en-US">
                <a:solidFill>
                  <a:srgbClr val="000A0C"/>
                </a:solidFill>
              </a:rPr>
              <a:t>    migrate, and divide to form more tubules</a:t>
            </a:r>
          </a:p>
          <a:p>
            <a:r>
              <a:rPr lang="en-US" b="1">
                <a:solidFill>
                  <a:srgbClr val="000A0C"/>
                </a:solidFill>
              </a:rPr>
              <a:t>Granulation Tissue: </a:t>
            </a:r>
            <a:r>
              <a:rPr lang="en-US">
                <a:solidFill>
                  <a:srgbClr val="000A0C"/>
                </a:solidFill>
              </a:rPr>
              <a:t>capillary ingrowth,</a:t>
            </a:r>
            <a:r>
              <a:rPr lang="en-US" b="1">
                <a:solidFill>
                  <a:srgbClr val="000A0C"/>
                </a:solidFill>
              </a:rPr>
              <a:t> </a:t>
            </a:r>
            <a:r>
              <a:rPr lang="en-US">
                <a:solidFill>
                  <a:srgbClr val="000A0C"/>
                </a:solidFill>
              </a:rPr>
              <a:t>collagen, Macrophages, Fibroblasts, Hyaluronic acid (GAG)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7239000" cy="990600"/>
          </a:xfrm>
        </p:spPr>
        <p:txBody>
          <a:bodyPr/>
          <a:lstStyle/>
          <a:p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Proliferative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0014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b="1">
                <a:solidFill>
                  <a:srgbClr val="00140C"/>
                </a:solidFill>
              </a:rPr>
              <a:t>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                                   </a:t>
            </a:r>
            <a:r>
              <a:rPr lang="en-US" sz="2800" b="1" dirty="0" smtClean="0">
                <a:solidFill>
                  <a:schemeClr val="bg1"/>
                </a:solidFill>
              </a:rPr>
              <a:t>Fibroblasts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                                    </a:t>
            </a:r>
            <a:r>
              <a:rPr lang="en-US" sz="2800" b="1" dirty="0">
                <a:solidFill>
                  <a:srgbClr val="020202"/>
                </a:solidFill>
              </a:rPr>
              <a:t>differentiate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from resting</a:t>
            </a:r>
            <a:r>
              <a:rPr lang="en-US" sz="2800" dirty="0"/>
              <a:t>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err="1">
                <a:solidFill>
                  <a:srgbClr val="011419"/>
                </a:solidFill>
              </a:rPr>
              <a:t>mesenchymal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cells in connective</a:t>
            </a:r>
            <a:r>
              <a:rPr lang="en-US" sz="2800" dirty="0"/>
              <a:t>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dirty="0" smtClean="0">
                <a:solidFill>
                  <a:srgbClr val="10000C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issue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</a:t>
            </a:r>
            <a:r>
              <a:rPr lang="en-US" sz="2800" b="1" dirty="0">
                <a:solidFill>
                  <a:schemeClr val="bg1"/>
                </a:solidFill>
              </a:rPr>
              <a:t>3-5 days migrate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2800" b="1" i="1" dirty="0">
                <a:solidFill>
                  <a:schemeClr val="bg1"/>
                </a:solidFill>
              </a:rPr>
              <a:t>wound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</a:rPr>
              <a:t>                                      edge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Fibroplasia</a:t>
            </a:r>
            <a:r>
              <a:rPr lang="en-US" sz="2800" dirty="0">
                <a:solidFill>
                  <a:schemeClr val="bg1"/>
                </a:solidFill>
              </a:rPr>
              <a:t>: Fibroblasts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proliferate replace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2800" b="1" dirty="0" err="1">
                <a:solidFill>
                  <a:schemeClr val="bg1"/>
                </a:solidFill>
              </a:rPr>
              <a:t>fibronectin</a:t>
            </a:r>
            <a:r>
              <a:rPr lang="en-US" sz="2800" b="1" dirty="0">
                <a:solidFill>
                  <a:schemeClr val="bg1"/>
                </a:solidFill>
              </a:rPr>
              <a:t>-fibrin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b="1" dirty="0">
                <a:solidFill>
                  <a:schemeClr val="bg1"/>
                </a:solidFill>
              </a:rPr>
              <a:t>collagen </a:t>
            </a:r>
            <a:r>
              <a:rPr lang="en-US" sz="2800" dirty="0">
                <a:solidFill>
                  <a:schemeClr val="bg1"/>
                </a:solidFill>
              </a:rPr>
              <a:t>contribute ECM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590800" cy="3252788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41750"/>
            <a:ext cx="4038600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6781800" cy="9906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Collagen</a:t>
            </a:r>
            <a:endParaRPr lang="en-US" sz="5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type="tbl" idx="1"/>
          </p:nvPr>
        </p:nvGraphicFramePr>
        <p:xfrm>
          <a:off x="4419600" y="228600"/>
          <a:ext cx="4495800" cy="6248401"/>
        </p:xfrm>
        <a:graphic>
          <a:graphicData uri="http://schemas.openxmlformats.org/drawingml/2006/table">
            <a:tbl>
              <a:tblPr/>
              <a:tblGrid>
                <a:gridCol w="930275"/>
                <a:gridCol w="3565525"/>
              </a:tblGrid>
              <a:tr h="201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(80%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Common: skin, bone, tendon.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Primary type in wound healing.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(20 % skin)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Ratio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healing wound, also blood vessels and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Basement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Widespread, particularly in the cornea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BDF"/>
                    </a:solidFill>
                  </a:tcPr>
                </a:tc>
              </a:tr>
            </a:tbl>
          </a:graphicData>
        </a:graphic>
      </p:graphicFrame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93725" y="1295400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28600" y="1066800"/>
            <a:ext cx="3657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Type III</a:t>
            </a:r>
            <a:r>
              <a:rPr lang="en-US">
                <a:solidFill>
                  <a:schemeClr val="tx1"/>
                </a:solidFill>
              </a:rPr>
              <a:t> predominant collagen synthesis </a:t>
            </a:r>
            <a:r>
              <a:rPr lang="en-US" b="1">
                <a:solidFill>
                  <a:schemeClr val="tx1"/>
                </a:solidFill>
              </a:rPr>
              <a:t>days 1-2</a:t>
            </a:r>
          </a:p>
          <a:p>
            <a:r>
              <a:rPr lang="en-US" b="1">
                <a:solidFill>
                  <a:schemeClr val="tx1"/>
                </a:solidFill>
              </a:rPr>
              <a:t>Type I</a:t>
            </a:r>
            <a:r>
              <a:rPr lang="en-US">
                <a:solidFill>
                  <a:schemeClr val="tx1"/>
                </a:solidFill>
              </a:rPr>
              <a:t> days </a:t>
            </a:r>
            <a:r>
              <a:rPr lang="en-US" b="1">
                <a:solidFill>
                  <a:schemeClr val="tx1"/>
                </a:solidFill>
              </a:rPr>
              <a:t>3-4</a:t>
            </a:r>
          </a:p>
          <a:p>
            <a:r>
              <a:rPr lang="en-US" b="1">
                <a:solidFill>
                  <a:schemeClr val="tx1"/>
                </a:solidFill>
              </a:rPr>
              <a:t>Type III replaced by Type I</a:t>
            </a:r>
            <a:r>
              <a:rPr lang="en-US">
                <a:solidFill>
                  <a:schemeClr val="tx1"/>
                </a:solidFill>
              </a:rPr>
              <a:t> in </a:t>
            </a:r>
            <a:r>
              <a:rPr lang="en-US" b="1">
                <a:solidFill>
                  <a:schemeClr val="tx1"/>
                </a:solidFill>
              </a:rPr>
              <a:t>3 weeks</a:t>
            </a:r>
          </a:p>
          <a:p>
            <a:endParaRPr lang="en-US"/>
          </a:p>
        </p:txBody>
      </p:sp>
      <p:pic>
        <p:nvPicPr>
          <p:cNvPr id="317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962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239000" cy="1447800"/>
          </a:xfrm>
        </p:spPr>
        <p:txBody>
          <a:bodyPr/>
          <a:lstStyle/>
          <a:p>
            <a:r>
              <a:rPr lang="en-US" sz="6000" b="1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Wound strength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962400" cy="5257800"/>
          </a:xfrm>
        </p:spPr>
        <p:txBody>
          <a:bodyPr/>
          <a:lstStyle/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6 Week = 60% original, 80% final strength</a:t>
            </a:r>
          </a:p>
          <a:p>
            <a:r>
              <a:rPr lang="en-US" b="1" dirty="0"/>
              <a:t>8 Week-1 year ≈ 80% original (Max)</a:t>
            </a:r>
          </a:p>
          <a:p>
            <a:r>
              <a:rPr lang="en-US" b="1" dirty="0"/>
              <a:t>Net Collagen = 6 weeks amount stays the same but cont. crosslink increase strength = maturation</a:t>
            </a:r>
            <a:endParaRPr lang="en-US" dirty="0"/>
          </a:p>
        </p:txBody>
      </p:sp>
      <p:pic>
        <p:nvPicPr>
          <p:cNvPr id="81929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800600" cy="347821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Epidermis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Outer layer contains the stratum </a:t>
            </a:r>
            <a:r>
              <a:rPr lang="en-US" sz="2400" dirty="0" err="1">
                <a:cs typeface="Times New Roman" pitchFamily="18" charset="0"/>
              </a:rPr>
              <a:t>corneum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The rate limiting step in dermal or </a:t>
            </a:r>
            <a:r>
              <a:rPr lang="en-US" sz="2000" dirty="0" err="1">
                <a:cs typeface="Times New Roman" pitchFamily="18" charset="0"/>
              </a:rPr>
              <a:t>percutaneous</a:t>
            </a:r>
            <a:r>
              <a:rPr lang="en-US" sz="2000" dirty="0">
                <a:cs typeface="Times New Roman" pitchFamily="18" charset="0"/>
              </a:rPr>
              <a:t> absorption is diffusion through the epidermis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Dermis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Much thicker than epidermis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True skin &amp; is the main natural protection against trauma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Sweat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Sebaceous glands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Blood vessels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Hair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Nails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Subcutaneous Layer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Contains the fatty tissues which cushion &amp; insulate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9906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Maturational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5334000"/>
          </a:xfrm>
        </p:spPr>
        <p:txBody>
          <a:bodyPr/>
          <a:lstStyle/>
          <a:p>
            <a:r>
              <a:rPr lang="en-US"/>
              <a:t>Remodeling of wound </a:t>
            </a:r>
            <a:r>
              <a:rPr lang="en-US" b="1"/>
              <a:t>3 week-1+year</a:t>
            </a:r>
            <a:endParaRPr lang="en-US"/>
          </a:p>
          <a:p>
            <a:r>
              <a:rPr lang="en-US"/>
              <a:t>Type I replaces Type III Collagen: net amount doesn’t change after 6 weeks, </a:t>
            </a:r>
            <a:r>
              <a:rPr lang="en-US" b="1"/>
              <a:t>organization</a:t>
            </a:r>
            <a:r>
              <a:rPr lang="en-US"/>
              <a:t> &amp; crosslinking</a:t>
            </a:r>
          </a:p>
          <a:p>
            <a:r>
              <a:rPr lang="en-US" b="1"/>
              <a:t>Decreased vascularity</a:t>
            </a:r>
            <a:r>
              <a:rPr lang="en-US"/>
              <a:t>, less fibroblasts &amp; hyaluronic acid</a:t>
            </a:r>
          </a:p>
          <a:p>
            <a:r>
              <a:rPr lang="en-US"/>
              <a:t>Peripheral </a:t>
            </a:r>
            <a:r>
              <a:rPr lang="en-US" b="1"/>
              <a:t>nerves</a:t>
            </a:r>
            <a:r>
              <a:rPr lang="en-US"/>
              <a:t> regenerate @ </a:t>
            </a:r>
            <a:r>
              <a:rPr lang="en-US" b="1"/>
              <a:t>1mm/day</a:t>
            </a:r>
            <a:endParaRPr lang="en-US"/>
          </a:p>
          <a:p>
            <a:r>
              <a:rPr lang="en-US" b="1"/>
              <a:t>Accelerated Wound Healing</a:t>
            </a:r>
            <a:r>
              <a:rPr lang="en-US"/>
              <a:t>: reopening results in </a:t>
            </a:r>
            <a:r>
              <a:rPr lang="en-US" b="1"/>
              <a:t>quicker healing 2nd time around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648200" cy="152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257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Contraction</a:t>
            </a:r>
            <a:r>
              <a:rPr lang="en-US" sz="2800" dirty="0"/>
              <a:t>: centripetal movement of the whole thickness of surrounding skin reducing scar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Myofibroblasts</a:t>
            </a:r>
            <a:r>
              <a:rPr lang="en-US" sz="2800" dirty="0"/>
              <a:t>: special Fibroblasts express </a:t>
            </a:r>
            <a:r>
              <a:rPr lang="en-US" sz="2800" i="1" dirty="0"/>
              <a:t>smooth muscle</a:t>
            </a:r>
            <a:r>
              <a:rPr lang="en-US" sz="2800" dirty="0"/>
              <a:t> and bundles of </a:t>
            </a:r>
            <a:r>
              <a:rPr lang="en-US" sz="2800" dirty="0" err="1"/>
              <a:t>actin</a:t>
            </a:r>
            <a:r>
              <a:rPr lang="en-US" sz="2800" dirty="0"/>
              <a:t> connected through cellular </a:t>
            </a:r>
            <a:r>
              <a:rPr lang="en-US" sz="2800" dirty="0" err="1"/>
              <a:t>fibronexus</a:t>
            </a:r>
            <a:r>
              <a:rPr lang="en-US" sz="2800" dirty="0"/>
              <a:t> to ECM </a:t>
            </a:r>
            <a:r>
              <a:rPr lang="en-US" sz="2800" dirty="0" err="1"/>
              <a:t>fibronectin</a:t>
            </a:r>
            <a:r>
              <a:rPr lang="en-US" sz="2800" dirty="0"/>
              <a:t>, communicate via </a:t>
            </a:r>
            <a:r>
              <a:rPr lang="en-US" sz="2800" i="1" dirty="0"/>
              <a:t>gap junctions </a:t>
            </a:r>
            <a:r>
              <a:rPr lang="en-US" sz="2800" dirty="0"/>
              <a:t>to</a:t>
            </a:r>
            <a:r>
              <a:rPr lang="en-US" sz="2800" i="1" dirty="0"/>
              <a:t> </a:t>
            </a:r>
            <a:r>
              <a:rPr lang="en-US" sz="2800" dirty="0"/>
              <a:t>pull edges of the wound 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Contracture</a:t>
            </a:r>
            <a:r>
              <a:rPr lang="en-US" sz="2800" dirty="0"/>
              <a:t>: the physical constriction or limitation of function as the result of Contraction (scars across joints, mouth, eyelid)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5486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Burn/Keloid causing</a:t>
            </a:r>
          </a:p>
          <a:p>
            <a:r>
              <a:rPr lang="en-US" i="1"/>
              <a:t> contracture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Keloids: Beyond the Borders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33400"/>
            <a:ext cx="3733800" cy="6858000"/>
          </a:xfrm>
        </p:spPr>
        <p:txBody>
          <a:bodyPr/>
          <a:lstStyle/>
          <a:p>
            <a:r>
              <a:rPr lang="en-US" sz="2800"/>
              <a:t>Excess Deposition of Collagen Causes Scar Growth Beyond the Border of the Original wound </a:t>
            </a:r>
          </a:p>
          <a:p>
            <a:endParaRPr lang="en-US"/>
          </a:p>
        </p:txBody>
      </p:sp>
      <p:pic>
        <p:nvPicPr>
          <p:cNvPr id="11268" name="Picture 4" descr="wn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257800" cy="36195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541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525780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Tx: XRT, steroids, silicone sheeting, pressure, excise. </a:t>
            </a:r>
            <a:r>
              <a:rPr lang="en-US" b="1">
                <a:solidFill>
                  <a:schemeClr val="tx1"/>
                </a:solidFill>
              </a:rPr>
              <a:t>often Refractory to </a:t>
            </a:r>
          </a:p>
          <a:p>
            <a:r>
              <a:rPr lang="en-US" b="1">
                <a:solidFill>
                  <a:schemeClr val="tx1"/>
                </a:solidFill>
              </a:rPr>
              <a:t>Tx &amp; not preventable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2136775" cy="3124200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91200" y="5486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486400" y="5486400"/>
            <a:ext cx="38639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i="1">
                <a:solidFill>
                  <a:schemeClr val="tx1"/>
                </a:solidFill>
              </a:rPr>
              <a:t>Autosomal Dominant, Darker Pigment, Often above clavicle but not always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Hypertrophic Scar: confined within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562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Excess collagen deposit causing raised scar remains within the original wound confines</a:t>
            </a:r>
          </a:p>
          <a:p>
            <a:pPr>
              <a:lnSpc>
                <a:spcPct val="90000"/>
              </a:lnSpc>
            </a:pPr>
            <a:r>
              <a:rPr lang="en-US" sz="2800"/>
              <a:t>Darker pigmented skin &amp; flexor surfaces of upper torso</a:t>
            </a:r>
          </a:p>
          <a:p>
            <a:pPr>
              <a:lnSpc>
                <a:spcPct val="90000"/>
              </a:lnSpc>
            </a:pPr>
            <a:r>
              <a:rPr lang="en-US" sz="2800"/>
              <a:t>Often occurs in burns or wounds that take a long time to heal, sometimes preventable </a:t>
            </a:r>
          </a:p>
          <a:p>
            <a:pPr>
              <a:lnSpc>
                <a:spcPct val="90000"/>
              </a:lnSpc>
            </a:pPr>
            <a:r>
              <a:rPr lang="en-US" sz="2800"/>
              <a:t>Can regress spontaneously</a:t>
            </a:r>
          </a:p>
          <a:p>
            <a:pPr>
              <a:lnSpc>
                <a:spcPct val="90000"/>
              </a:lnSpc>
            </a:pPr>
            <a:r>
              <a:rPr lang="en-US" sz="2800"/>
              <a:t>Tx: steroids, silicone, pressure garments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685800"/>
            <a:ext cx="4013200" cy="2703513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863" y="3048000"/>
            <a:ext cx="338613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 to Wound Healing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8674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Bacteria</a:t>
            </a:r>
            <a:r>
              <a:rPr lang="en-US" sz="2800"/>
              <a:t>&gt;10</a:t>
            </a:r>
            <a:r>
              <a:rPr lang="en-US" sz="2800" baseline="30000"/>
              <a:t>5</a:t>
            </a:r>
            <a:r>
              <a:rPr lang="en-US" sz="2800"/>
              <a:t>/cm</a:t>
            </a:r>
            <a:r>
              <a:rPr lang="en-US" sz="2800" baseline="30000"/>
              <a:t>2</a:t>
            </a:r>
            <a:r>
              <a:rPr lang="en-US" sz="2800"/>
              <a:t> : Decreased O</a:t>
            </a:r>
            <a:r>
              <a:rPr lang="en-US" sz="2800" baseline="-25000"/>
              <a:t>2</a:t>
            </a:r>
            <a:r>
              <a:rPr lang="en-US" sz="2800"/>
              <a:t> content, collagen lysis, prolonged inflammation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Devitalized Tissue &amp; Foreign Body</a:t>
            </a:r>
            <a:r>
              <a:rPr lang="en-US" sz="2800"/>
              <a:t>: Retards Granulation Tissue formation and healing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Cytotoxic drugs</a:t>
            </a:r>
            <a:r>
              <a:rPr lang="en-US" sz="2800"/>
              <a:t>: </a:t>
            </a:r>
            <a:r>
              <a:rPr lang="en-US" sz="2800" b="1"/>
              <a:t>5FU, MTX, Cyclosporine</a:t>
            </a:r>
            <a:r>
              <a:rPr lang="en-US" sz="2800"/>
              <a:t>, </a:t>
            </a:r>
            <a:r>
              <a:rPr lang="en-US" sz="2800" b="1"/>
              <a:t>FK-506</a:t>
            </a:r>
            <a:r>
              <a:rPr lang="en-US" sz="2800"/>
              <a:t> can impair wound healing. </a:t>
            </a:r>
            <a:r>
              <a:rPr lang="en-US" sz="2800" b="1"/>
              <a:t>D-Penicillamine</a:t>
            </a:r>
            <a:r>
              <a:rPr lang="en-US" sz="2800"/>
              <a:t>- </a:t>
            </a:r>
            <a:r>
              <a:rPr lang="en-US" sz="2800" b="1"/>
              <a:t>inhibit collagen x-linking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Chemotherapy: </a:t>
            </a:r>
            <a:r>
              <a:rPr lang="en-US" sz="2800"/>
              <a:t>no effect after 14 days</a:t>
            </a:r>
          </a:p>
          <a:p>
            <a:pPr>
              <a:lnSpc>
                <a:spcPct val="90000"/>
              </a:lnSpc>
            </a:pPr>
            <a:r>
              <a:rPr lang="en-US" sz="2800" b="1"/>
              <a:t>Radiation: </a:t>
            </a:r>
            <a:r>
              <a:rPr lang="en-US" sz="2800">
                <a:solidFill>
                  <a:schemeClr val="tx2"/>
                </a:solidFill>
              </a:rPr>
              <a:t>Collagen synthesis abnormal, fibrosis of vessel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More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Impediments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71628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Diabetes</a:t>
            </a:r>
            <a:r>
              <a:rPr lang="en-US" sz="2800"/>
              <a:t>: impedes the </a:t>
            </a:r>
            <a:r>
              <a:rPr lang="en-US" sz="2800" b="1"/>
              <a:t>early phase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response</a:t>
            </a:r>
          </a:p>
          <a:p>
            <a:pPr>
              <a:lnSpc>
                <a:spcPct val="90000"/>
              </a:lnSpc>
            </a:pPr>
            <a:r>
              <a:rPr lang="en-US" sz="2800"/>
              <a:t>Malnurishment: </a:t>
            </a:r>
            <a:r>
              <a:rPr lang="en-US" sz="2800" b="1"/>
              <a:t>Albumin&lt;3.0</a:t>
            </a:r>
            <a:r>
              <a:rPr lang="en-US" sz="2800"/>
              <a:t>, </a:t>
            </a:r>
            <a:r>
              <a:rPr lang="en-US" sz="2800" b="1"/>
              <a:t>Vit-C</a:t>
            </a:r>
          </a:p>
          <a:p>
            <a:pPr>
              <a:lnSpc>
                <a:spcPct val="90000"/>
              </a:lnSpc>
            </a:pPr>
            <a:r>
              <a:rPr lang="en-US" sz="2800" b="1"/>
              <a:t>Smoking: </a:t>
            </a:r>
            <a:r>
              <a:rPr lang="en-US">
                <a:solidFill>
                  <a:schemeClr val="tx2"/>
                </a:solidFill>
              </a:rPr>
              <a:t>vasoconstriction, atherosclerosis, carboxyhemoglobin, decreased O</a:t>
            </a:r>
            <a:r>
              <a:rPr lang="en-US" baseline="-25000">
                <a:solidFill>
                  <a:schemeClr val="tx2"/>
                </a:solidFill>
              </a:rPr>
              <a:t>2 </a:t>
            </a:r>
            <a:r>
              <a:rPr lang="en-US">
                <a:solidFill>
                  <a:schemeClr val="tx2"/>
                </a:solidFill>
              </a:rPr>
              <a:t>delivery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Steroids</a:t>
            </a:r>
            <a:r>
              <a:rPr lang="en-US" sz="2800"/>
              <a:t>: inhibit macrophages, PMNs, Fibroblast collagen synthesis, cytokines, and decreased wound tensile strength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 -</a:t>
            </a:r>
            <a:r>
              <a:rPr lang="en-US" sz="2800" b="1"/>
              <a:t>Vit A</a:t>
            </a:r>
            <a:r>
              <a:rPr lang="en-US" sz="2800"/>
              <a:t> (25,000 IU QD) counteracts effect of steroids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    DENERVATION</a:t>
            </a:r>
            <a:r>
              <a:rPr lang="en-US" sz="2800"/>
              <a:t> has </a:t>
            </a:r>
            <a:r>
              <a:rPr lang="en-US" sz="2800" b="1"/>
              <a:t>NO EFFECT</a:t>
            </a:r>
            <a:r>
              <a:rPr lang="en-US" sz="2800"/>
              <a:t> on  Wound Healing</a:t>
            </a:r>
          </a:p>
        </p:txBody>
      </p:sp>
      <p:pic>
        <p:nvPicPr>
          <p:cNvPr id="56324" name="Picture 4" descr="020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070100"/>
          </a:xfrm>
          <a:prstGeom prst="rect">
            <a:avLst/>
          </a:prstGeom>
          <a:noFill/>
        </p:spPr>
      </p:pic>
      <p:pic>
        <p:nvPicPr>
          <p:cNvPr id="56325" name="Picture 5" descr="smo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3733800"/>
            <a:ext cx="2243137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Diseases Assoc With Abnormal Wound Healing</a:t>
            </a:r>
            <a:r>
              <a:rPr lang="en-US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Osteogenesis</a:t>
            </a:r>
            <a:r>
              <a:rPr lang="en-US" b="1" dirty="0"/>
              <a:t> </a:t>
            </a:r>
            <a:r>
              <a:rPr lang="en-US" b="1" dirty="0" err="1"/>
              <a:t>Imperfecta</a:t>
            </a:r>
            <a:r>
              <a:rPr lang="en-US" dirty="0"/>
              <a:t>: Type I Collagen defect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Ehler-Danlos</a:t>
            </a:r>
            <a:r>
              <a:rPr lang="en-US" b="1" dirty="0"/>
              <a:t> syndrome</a:t>
            </a:r>
            <a:r>
              <a:rPr lang="en-US" dirty="0"/>
              <a:t>: Collagen disorder, 10 types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Marfan</a:t>
            </a:r>
            <a:r>
              <a:rPr lang="en-US" b="1" dirty="0"/>
              <a:t> Syndrome</a:t>
            </a:r>
            <a:r>
              <a:rPr lang="en-US" dirty="0"/>
              <a:t>: </a:t>
            </a:r>
            <a:r>
              <a:rPr lang="en-US" dirty="0" err="1"/>
              <a:t>fibrillin</a:t>
            </a:r>
            <a:r>
              <a:rPr lang="en-US" dirty="0"/>
              <a:t> defect (collagen)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Epidermolysis</a:t>
            </a:r>
            <a:r>
              <a:rPr lang="en-US" b="1" dirty="0"/>
              <a:t> </a:t>
            </a:r>
            <a:r>
              <a:rPr lang="en-US" b="1" dirty="0" err="1"/>
              <a:t>Bullosa</a:t>
            </a:r>
            <a:r>
              <a:rPr lang="en-US" dirty="0"/>
              <a:t>: Excess fibroblasts </a:t>
            </a:r>
            <a:r>
              <a:rPr lang="en-US" dirty="0" err="1"/>
              <a:t>Tx</a:t>
            </a:r>
            <a:r>
              <a:rPr lang="en-US" dirty="0"/>
              <a:t>: </a:t>
            </a:r>
            <a:r>
              <a:rPr lang="en-US" dirty="0" err="1"/>
              <a:t>phenytoin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Scurvy</a:t>
            </a:r>
            <a:r>
              <a:rPr lang="en-US" dirty="0"/>
              <a:t>: </a:t>
            </a:r>
            <a:r>
              <a:rPr lang="en-US" b="1" dirty="0" err="1"/>
              <a:t>Vit</a:t>
            </a:r>
            <a:r>
              <a:rPr lang="en-US" b="1" dirty="0"/>
              <a:t> C</a:t>
            </a:r>
            <a:r>
              <a:rPr lang="en-US" dirty="0"/>
              <a:t> req. for </a:t>
            </a:r>
            <a:r>
              <a:rPr lang="en-US" dirty="0" err="1"/>
              <a:t>proline</a:t>
            </a:r>
            <a:r>
              <a:rPr lang="en-US" dirty="0"/>
              <a:t> hydroxylation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mtClean="0"/>
              <a:t> </a:t>
            </a:r>
            <a:r>
              <a:rPr lang="en-US" sz="6000" smtClean="0"/>
              <a:t>Thank </a:t>
            </a:r>
            <a:r>
              <a:rPr lang="en-US" sz="6000" dirty="0" smtClean="0"/>
              <a:t>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Causes of death</a:t>
            </a:r>
          </a:p>
          <a:p>
            <a:pPr lvl="1"/>
            <a:r>
              <a:rPr lang="en-US" dirty="0" smtClean="0"/>
              <a:t>  – </a:t>
            </a:r>
            <a:r>
              <a:rPr lang="en-US" b="1" dirty="0" smtClean="0"/>
              <a:t>Smoke inhalation, sepsis, </a:t>
            </a:r>
            <a:r>
              <a:rPr lang="en-US" b="1" dirty="0" err="1" smtClean="0"/>
              <a:t>pneumonia,shock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More common in elderly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age+BSA</a:t>
            </a:r>
            <a:r>
              <a:rPr lang="en-US" b="1" dirty="0" smtClean="0"/>
              <a:t>=%mortality), most with&gt;70% die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Risk factors for death: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&gt; 40% BSA, &gt; 60 years, inhalation injury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of Burns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injuries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Cellular damage at &gt;45° C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Dependent on temperature and duration</a:t>
            </a:r>
            <a:endParaRPr lang="da-DK" b="1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Three zones of injury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Central necrosis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stasis (at risk of necrosis)</a:t>
            </a:r>
          </a:p>
          <a:p>
            <a:pPr lvl="1"/>
            <a:r>
              <a:rPr lang="en-US" dirty="0" smtClean="0"/>
              <a:t>– </a:t>
            </a:r>
            <a:r>
              <a:rPr lang="en-US" b="1" dirty="0" smtClean="0"/>
              <a:t>Zone of hyperemia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336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Burn </a:t>
            </a:r>
            <a:r>
              <a:rPr lang="en-US" b="1" dirty="0" err="1" smtClean="0"/>
              <a:t>Pathophysiology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Thermal injury triggers intense inflammatory response SIRS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Initial release of histamine, </a:t>
            </a:r>
            <a:r>
              <a:rPr lang="en-US" b="1" dirty="0" err="1" smtClean="0"/>
              <a:t>bradykinin</a:t>
            </a:r>
            <a:endParaRPr lang="en-US" b="1" dirty="0" smtClean="0"/>
          </a:p>
          <a:p>
            <a:pPr lvl="1"/>
            <a:r>
              <a:rPr lang="en-US" b="1" dirty="0" smtClean="0"/>
              <a:t>Release of </a:t>
            </a:r>
            <a:r>
              <a:rPr lang="en-US" b="1" dirty="0" err="1" smtClean="0"/>
              <a:t>prostanoids</a:t>
            </a:r>
            <a:r>
              <a:rPr lang="en-US" b="1" dirty="0" smtClean="0"/>
              <a:t>, free radicals, proteases</a:t>
            </a:r>
          </a:p>
          <a:p>
            <a:r>
              <a:rPr lang="en-US" b="1" dirty="0" smtClean="0"/>
              <a:t>Leading to:</a:t>
            </a:r>
          </a:p>
          <a:p>
            <a:pPr lvl="1"/>
            <a:r>
              <a:rPr lang="en-US" b="1" dirty="0" err="1" smtClean="0"/>
              <a:t>Hypermetabolism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Bacterial translocation.</a:t>
            </a:r>
          </a:p>
          <a:p>
            <a:pPr lvl="1"/>
            <a:r>
              <a:rPr lang="en-US" b="1" dirty="0" smtClean="0"/>
              <a:t>MOF.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615281"/>
            <a:ext cx="6067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1814</Words>
  <Application>Microsoft Macintosh PowerPoint</Application>
  <PresentationFormat>On-screen Show (4:3)</PresentationFormat>
  <Paragraphs>272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Technic</vt:lpstr>
      <vt:lpstr>Burn injury and wound healing</vt:lpstr>
      <vt:lpstr>                   Skin Function </vt:lpstr>
      <vt:lpstr>                Skin layers</vt:lpstr>
      <vt:lpstr>PowerPoint Presentation</vt:lpstr>
      <vt:lpstr>Burns </vt:lpstr>
      <vt:lpstr>      Pathophysiology of Burns </vt:lpstr>
      <vt:lpstr>PowerPoint Presentation</vt:lpstr>
      <vt:lpstr>        Burn Pathophysiology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Determining Extent of Injury </vt:lpstr>
      <vt:lpstr>PowerPoint Presentation</vt:lpstr>
      <vt:lpstr>PowerPoint Presentation</vt:lpstr>
      <vt:lpstr> Evaluation of Burns – cont</vt:lpstr>
      <vt:lpstr>PowerPoint Presentation</vt:lpstr>
      <vt:lpstr>PowerPoint Presentation</vt:lpstr>
      <vt:lpstr>         Inhalation Injury </vt:lpstr>
      <vt:lpstr>PowerPoint Presentation</vt:lpstr>
      <vt:lpstr>PowerPoint Presentation</vt:lpstr>
      <vt:lpstr>        Fluid Resuscitation </vt:lpstr>
      <vt:lpstr>PowerPoint Presentation</vt:lpstr>
      <vt:lpstr>           Electrical Burns </vt:lpstr>
      <vt:lpstr>             Chemical Burns </vt:lpstr>
      <vt:lpstr>            Wound healing</vt:lpstr>
      <vt:lpstr>PowerPoint Presentation</vt:lpstr>
      <vt:lpstr>PowerPoint Presentation</vt:lpstr>
      <vt:lpstr>           Inflammatory </vt:lpstr>
      <vt:lpstr>           Inflammatory </vt:lpstr>
      <vt:lpstr>                       Platelets</vt:lpstr>
      <vt:lpstr>Polymorphonuclear Cells</vt:lpstr>
      <vt:lpstr>Macrophages Necessary </vt:lpstr>
      <vt:lpstr>PowerPoint Presentation</vt:lpstr>
      <vt:lpstr>             Proliferative</vt:lpstr>
      <vt:lpstr>Proliferative Cont…</vt:lpstr>
      <vt:lpstr>         Collagen</vt:lpstr>
      <vt:lpstr>Wound strength</vt:lpstr>
      <vt:lpstr>Maturational</vt:lpstr>
      <vt:lpstr>PowerPoint Presentation</vt:lpstr>
      <vt:lpstr>Keloids: Beyond the Borders</vt:lpstr>
      <vt:lpstr>Hypertrophic Scar: confined within</vt:lpstr>
      <vt:lpstr>Impediments to Wound Healing</vt:lpstr>
      <vt:lpstr>       More Impediments</vt:lpstr>
      <vt:lpstr>Diseases Assoc With Abnormal Wound Healing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injury and wound healing</dc:title>
  <dc:creator>K. Zahrani</dc:creator>
  <cp:lastModifiedBy>khalid alzahrani</cp:lastModifiedBy>
  <cp:revision>26</cp:revision>
  <dcterms:created xsi:type="dcterms:W3CDTF">2010-11-28T08:28:09Z</dcterms:created>
  <dcterms:modified xsi:type="dcterms:W3CDTF">2014-11-02T20:54:18Z</dcterms:modified>
</cp:coreProperties>
</file>