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4196" y="0"/>
            <a:ext cx="9099803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665988" cy="6857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044" y="1600657"/>
            <a:ext cx="504952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6105" y="2108707"/>
            <a:ext cx="5340984" cy="263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Relationship Id="rId9" Type="http://schemas.openxmlformats.org/officeDocument/2006/relationships/image" Target="../media/image5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jpg"/><Relationship Id="rId5" Type="http://schemas.openxmlformats.org/officeDocument/2006/relationships/image" Target="../media/image10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jp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715" y="5416296"/>
            <a:ext cx="8382000" cy="981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2336" y="5422391"/>
            <a:ext cx="8339328" cy="940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2548" y="5551423"/>
            <a:ext cx="7779384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20055" algn="l"/>
              </a:tabLst>
            </a:pPr>
            <a:r>
              <a:rPr dirty="0" sz="3100" spc="-5" i="1">
                <a:solidFill>
                  <a:srgbClr val="00FF00"/>
                </a:solidFill>
                <a:latin typeface="Vivaldi"/>
                <a:cs typeface="Vivaldi"/>
              </a:rPr>
              <a:t>“In the name of Allah,</a:t>
            </a:r>
            <a:r>
              <a:rPr dirty="0" sz="3100" spc="100" i="1">
                <a:solidFill>
                  <a:srgbClr val="00FF00"/>
                </a:solidFill>
                <a:latin typeface="Vivaldi"/>
                <a:cs typeface="Vivaldi"/>
              </a:rPr>
              <a:t> </a:t>
            </a:r>
            <a:r>
              <a:rPr dirty="0" sz="3100" spc="-5" i="1">
                <a:solidFill>
                  <a:srgbClr val="00FF00"/>
                </a:solidFill>
                <a:latin typeface="Vivaldi"/>
                <a:cs typeface="Vivaldi"/>
              </a:rPr>
              <a:t>Most</a:t>
            </a:r>
            <a:r>
              <a:rPr dirty="0" sz="3100" spc="5" i="1">
                <a:solidFill>
                  <a:srgbClr val="00FF00"/>
                </a:solidFill>
                <a:latin typeface="Vivaldi"/>
                <a:cs typeface="Vivaldi"/>
              </a:rPr>
              <a:t> </a:t>
            </a:r>
            <a:r>
              <a:rPr dirty="0" sz="3100" spc="-5" i="1">
                <a:solidFill>
                  <a:srgbClr val="00FF00"/>
                </a:solidFill>
                <a:latin typeface="Vivaldi"/>
                <a:cs typeface="Vivaldi"/>
              </a:rPr>
              <a:t>Gracious,	Most</a:t>
            </a:r>
            <a:r>
              <a:rPr dirty="0" sz="3100" spc="-55" i="1">
                <a:solidFill>
                  <a:srgbClr val="00FF00"/>
                </a:solidFill>
                <a:latin typeface="Vivaldi"/>
                <a:cs typeface="Vivaldi"/>
              </a:rPr>
              <a:t> </a:t>
            </a:r>
            <a:r>
              <a:rPr dirty="0" sz="3100" spc="-5" i="1">
                <a:solidFill>
                  <a:srgbClr val="00FF00"/>
                </a:solidFill>
                <a:latin typeface="Vivaldi"/>
                <a:cs typeface="Vivaldi"/>
              </a:rPr>
              <a:t>Merciful”</a:t>
            </a:r>
            <a:endParaRPr sz="3100">
              <a:latin typeface="Vivaldi"/>
              <a:cs typeface="Vivald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9831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7454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4596" y="556641"/>
            <a:ext cx="2583687" cy="41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05711"/>
            <a:ext cx="8229600" cy="5262880"/>
          </a:xfrm>
          <a:custGeom>
            <a:avLst/>
            <a:gdLst/>
            <a:ahLst/>
            <a:cxnLst/>
            <a:rect l="l" t="t" r="r" b="b"/>
            <a:pathLst>
              <a:path w="8229600" h="5262880">
                <a:moveTo>
                  <a:pt x="0" y="5262372"/>
                </a:moveTo>
                <a:lnTo>
                  <a:pt x="8229600" y="5262372"/>
                </a:lnTo>
                <a:lnTo>
                  <a:pt x="82296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8194" y="1363751"/>
            <a:ext cx="6988175" cy="536638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527685" algn="l"/>
              </a:tabLst>
            </a:pP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28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8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200"/>
              </a:spcBef>
              <a:tabLst>
                <a:tab pos="533400" algn="l"/>
              </a:tabLst>
            </a:pPr>
            <a:r>
              <a:rPr dirty="0" sz="2800" spc="-5" b="1">
                <a:latin typeface="Calibri"/>
                <a:cs typeface="Calibri"/>
              </a:rPr>
              <a:t>d)	Hemodilution.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Donating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pt’s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own blood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During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or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Immediately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before</a:t>
            </a:r>
            <a:r>
              <a:rPr dirty="0" sz="1800" spc="-8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00FF"/>
                </a:solidFill>
                <a:latin typeface="Calibri"/>
                <a:cs typeface="Calibri"/>
              </a:rPr>
              <a:t>surgery,</a:t>
            </a:r>
            <a:endParaRPr sz="18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Some of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pt’s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blood is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taken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replaced with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IV</a:t>
            </a:r>
            <a:r>
              <a:rPr dirty="0" sz="1800" spc="-1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fluids.</a:t>
            </a:r>
            <a:endParaRPr sz="18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After </a:t>
            </a:r>
            <a:r>
              <a:rPr dirty="0" sz="1800" spc="-25" b="1">
                <a:solidFill>
                  <a:srgbClr val="0000FF"/>
                </a:solidFill>
                <a:latin typeface="Calibri"/>
                <a:cs typeface="Calibri"/>
              </a:rPr>
              <a:t>surgery,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this blood is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filtered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returned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dirty="0" sz="1800" spc="-9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pt.</a:t>
            </a:r>
            <a:endParaRPr sz="18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This process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dilutes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pt’s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blood,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so he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loses less </a:t>
            </a:r>
            <a:r>
              <a:rPr dirty="0" sz="1800" spc="-15" b="1">
                <a:solidFill>
                  <a:srgbClr val="660066"/>
                </a:solidFill>
                <a:latin typeface="Calibri"/>
                <a:cs typeface="Calibri"/>
              </a:rPr>
              <a:t>concentrated</a:t>
            </a:r>
            <a:r>
              <a:rPr dirty="0" sz="1800" spc="-10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blood.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Indications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This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option is only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elective</a:t>
            </a:r>
            <a:r>
              <a:rPr dirty="0" sz="1800" spc="-7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procedures.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Eliminating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minimizing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the need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someone else's</a:t>
            </a:r>
            <a:r>
              <a:rPr dirty="0" sz="1800" spc="-1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blood.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15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Only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limited amount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of blood 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dirty="0" sz="1800" spc="-11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removed,</a:t>
            </a:r>
            <a:endParaRPr sz="18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Certain medical conditions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may prevent </a:t>
            </a:r>
            <a:r>
              <a:rPr dirty="0" sz="1800" b="1">
                <a:solidFill>
                  <a:srgbClr val="0000FF"/>
                </a:solidFill>
                <a:latin typeface="Calibri"/>
                <a:cs typeface="Calibri"/>
              </a:rPr>
              <a:t>the use of this</a:t>
            </a:r>
            <a:r>
              <a:rPr dirty="0" sz="1800" spc="-9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technique.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38684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22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50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34923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4596" y="516381"/>
            <a:ext cx="258368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394458"/>
            <a:ext cx="8229600" cy="5351145"/>
          </a:xfrm>
          <a:custGeom>
            <a:avLst/>
            <a:gdLst/>
            <a:ahLst/>
            <a:cxnLst/>
            <a:rect l="l" t="t" r="r" b="b"/>
            <a:pathLst>
              <a:path w="8229600" h="5351145">
                <a:moveTo>
                  <a:pt x="0" y="5350764"/>
                </a:moveTo>
                <a:lnTo>
                  <a:pt x="8229600" y="5350764"/>
                </a:lnTo>
                <a:lnTo>
                  <a:pt x="8229600" y="0"/>
                </a:lnTo>
                <a:lnTo>
                  <a:pt x="0" y="0"/>
                </a:lnTo>
                <a:lnTo>
                  <a:pt x="0" y="5350764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8194" y="1328180"/>
            <a:ext cx="7484745" cy="53981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527685" algn="l"/>
              </a:tabLst>
            </a:pP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28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8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600"/>
              </a:spcBef>
            </a:pPr>
            <a:r>
              <a:rPr dirty="0" sz="2800" spc="-5" b="1">
                <a:latin typeface="Calibri"/>
                <a:cs typeface="Calibri"/>
              </a:rPr>
              <a:t>e)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Apheresis.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donating </a:t>
            </a:r>
            <a:r>
              <a:rPr dirty="0" sz="2000" spc="-20" b="1">
                <a:solidFill>
                  <a:srgbClr val="0000FF"/>
                </a:solidFill>
                <a:latin typeface="Calibri"/>
                <a:cs typeface="Calibri"/>
              </a:rPr>
              <a:t>pt’s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own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Platelets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dirty="0" sz="2000" spc="-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Plasma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Before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surgery, </a:t>
            </a:r>
            <a:r>
              <a:rPr dirty="0" sz="2000" spc="-20" b="1">
                <a:solidFill>
                  <a:srgbClr val="0000FF"/>
                </a:solidFill>
                <a:latin typeface="Calibri"/>
                <a:cs typeface="Calibri"/>
              </a:rPr>
              <a:t>pt’s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platelets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plasma,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are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withdrawn,</a:t>
            </a:r>
            <a:r>
              <a:rPr dirty="0" sz="2000" spc="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filtered</a:t>
            </a:r>
            <a:endParaRPr sz="200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returned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pt. when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he need it</a:t>
            </a:r>
            <a:r>
              <a:rPr dirty="0" sz="2000" spc="-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45" b="1">
                <a:solidFill>
                  <a:srgbClr val="0000FF"/>
                </a:solidFill>
                <a:latin typeface="Calibri"/>
                <a:cs typeface="Calibri"/>
              </a:rPr>
              <a:t>later.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Indications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This option is only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elective</a:t>
            </a:r>
            <a:r>
              <a:rPr dirty="0" sz="2000" spc="-7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procedures.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Eliminating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need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donor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platelets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dirty="0" sz="20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plasma.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Some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medical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conditions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may prevent</a:t>
            </a:r>
            <a:r>
              <a:rPr dirty="0" sz="2000" spc="-4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apheresis.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in actual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practice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 has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limited</a:t>
            </a:r>
            <a:r>
              <a:rPr dirty="0" sz="2000" spc="-10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applications.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84375"/>
            <a:ext cx="8229600" cy="5260975"/>
          </a:xfrm>
          <a:custGeom>
            <a:avLst/>
            <a:gdLst/>
            <a:ahLst/>
            <a:cxnLst/>
            <a:rect l="l" t="t" r="r" b="b"/>
            <a:pathLst>
              <a:path w="8229600" h="5260975">
                <a:moveTo>
                  <a:pt x="0" y="5260848"/>
                </a:moveTo>
                <a:lnTo>
                  <a:pt x="8229600" y="5260848"/>
                </a:lnTo>
                <a:lnTo>
                  <a:pt x="8229600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9143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8956" y="1632661"/>
            <a:ext cx="354139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3100" spc="-15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31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827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2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pc="-15"/>
              <a:t>Preoperative</a:t>
            </a:r>
            <a:r>
              <a:rPr dirty="0" spc="-10"/>
              <a:t> </a:t>
            </a:r>
            <a:r>
              <a:rPr dirty="0" spc="-5"/>
              <a:t>donation.</a:t>
            </a:r>
          </a:p>
          <a:p>
            <a:pPr marL="469900" indent="-457200">
              <a:lnSpc>
                <a:spcPct val="100000"/>
              </a:lnSpc>
              <a:spcBef>
                <a:spcPts val="122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pc="-15"/>
              <a:t>Intraoperative </a:t>
            </a:r>
            <a:r>
              <a:rPr dirty="0" spc="-10"/>
              <a:t>autologous transfusion.</a:t>
            </a:r>
          </a:p>
          <a:p>
            <a:pPr marL="469900" indent="-457200">
              <a:lnSpc>
                <a:spcPct val="100000"/>
              </a:lnSpc>
              <a:spcBef>
                <a:spcPts val="123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pc="-15"/>
              <a:t>Postoperative </a:t>
            </a:r>
            <a:r>
              <a:rPr dirty="0" spc="-10"/>
              <a:t>autologous</a:t>
            </a:r>
            <a:r>
              <a:rPr dirty="0" spc="-30"/>
              <a:t> </a:t>
            </a:r>
            <a:r>
              <a:rPr dirty="0" spc="-10"/>
              <a:t>transfusion.</a:t>
            </a:r>
          </a:p>
          <a:p>
            <a:pPr marL="469900" indent="-457200">
              <a:lnSpc>
                <a:spcPct val="100000"/>
              </a:lnSpc>
              <a:spcBef>
                <a:spcPts val="122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pc="-5"/>
              <a:t>Hemodilution.</a:t>
            </a:r>
          </a:p>
          <a:p>
            <a:pPr marL="469900" indent="-457200">
              <a:lnSpc>
                <a:spcPct val="100000"/>
              </a:lnSpc>
              <a:spcBef>
                <a:spcPts val="122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pc="-10"/>
              <a:t>Apheresis.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8956" y="5032375"/>
            <a:ext cx="451993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2.	</a:t>
            </a:r>
            <a:r>
              <a:rPr dirty="0" sz="3100" spc="-10" b="1">
                <a:solidFill>
                  <a:srgbClr val="6F2F9F"/>
                </a:solidFill>
                <a:latin typeface="Calibri"/>
                <a:cs typeface="Calibri"/>
              </a:rPr>
              <a:t>Donor </a:t>
            </a: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blood</a:t>
            </a:r>
            <a:r>
              <a:rPr dirty="0" sz="31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100" spc="-10" b="1">
                <a:solidFill>
                  <a:srgbClr val="6F2F9F"/>
                </a:solidFill>
                <a:latin typeface="Calibri"/>
                <a:cs typeface="Calibri"/>
              </a:rPr>
              <a:t>(Allogenic).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394" y="5461385"/>
            <a:ext cx="3279775" cy="112395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z="2400" spc="-25" b="1">
                <a:latin typeface="Calibri"/>
                <a:cs typeface="Calibri"/>
              </a:rPr>
              <a:t>Volunteer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dirty="0" sz="2400" spc="-5" b="1">
                <a:latin typeface="Calibri"/>
                <a:cs typeface="Calibri"/>
              </a:rPr>
              <a:t>Designed </a:t>
            </a:r>
            <a:r>
              <a:rPr dirty="0" sz="2400" b="1">
                <a:latin typeface="Calibri"/>
                <a:cs typeface="Calibri"/>
              </a:rPr>
              <a:t>donor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201168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22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50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3520" y="59740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84596" y="579119"/>
            <a:ext cx="258368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71004" y="2570988"/>
            <a:ext cx="1688592" cy="69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60944" y="2731770"/>
            <a:ext cx="1112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71004" y="3409188"/>
            <a:ext cx="1688592" cy="696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29525" y="3570223"/>
            <a:ext cx="974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71004" y="4247388"/>
            <a:ext cx="1688592" cy="69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97520" y="4408678"/>
            <a:ext cx="1038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71004" y="5085588"/>
            <a:ext cx="1688592" cy="69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464932" y="5246878"/>
            <a:ext cx="1303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Disadvantage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2561" y="2951226"/>
            <a:ext cx="457200" cy="2536190"/>
          </a:xfrm>
          <a:custGeom>
            <a:avLst/>
            <a:gdLst/>
            <a:ahLst/>
            <a:cxnLst/>
            <a:rect l="l" t="t" r="r" b="b"/>
            <a:pathLst>
              <a:path w="457200" h="2536190">
                <a:moveTo>
                  <a:pt x="457200" y="2535936"/>
                </a:moveTo>
                <a:lnTo>
                  <a:pt x="396434" y="2519591"/>
                </a:lnTo>
                <a:lnTo>
                  <a:pt x="341827" y="2473461"/>
                </a:lnTo>
                <a:lnTo>
                  <a:pt x="317515" y="2440588"/>
                </a:lnTo>
                <a:lnTo>
                  <a:pt x="295560" y="2401903"/>
                </a:lnTo>
                <a:lnTo>
                  <a:pt x="276236" y="2357950"/>
                </a:lnTo>
                <a:lnTo>
                  <a:pt x="259813" y="2309273"/>
                </a:lnTo>
                <a:lnTo>
                  <a:pt x="246566" y="2256418"/>
                </a:lnTo>
                <a:lnTo>
                  <a:pt x="236766" y="2199929"/>
                </a:lnTo>
                <a:lnTo>
                  <a:pt x="230687" y="2140351"/>
                </a:lnTo>
                <a:lnTo>
                  <a:pt x="228600" y="2078228"/>
                </a:lnTo>
                <a:lnTo>
                  <a:pt x="228600" y="1725676"/>
                </a:lnTo>
                <a:lnTo>
                  <a:pt x="226512" y="1663552"/>
                </a:lnTo>
                <a:lnTo>
                  <a:pt x="220433" y="1603974"/>
                </a:lnTo>
                <a:lnTo>
                  <a:pt x="210633" y="1547485"/>
                </a:lnTo>
                <a:lnTo>
                  <a:pt x="197386" y="1494630"/>
                </a:lnTo>
                <a:lnTo>
                  <a:pt x="180963" y="1445953"/>
                </a:lnTo>
                <a:lnTo>
                  <a:pt x="161639" y="1402000"/>
                </a:lnTo>
                <a:lnTo>
                  <a:pt x="139684" y="1363315"/>
                </a:lnTo>
                <a:lnTo>
                  <a:pt x="115372" y="1330442"/>
                </a:lnTo>
                <a:lnTo>
                  <a:pt x="60765" y="1284312"/>
                </a:lnTo>
                <a:lnTo>
                  <a:pt x="0" y="1267968"/>
                </a:lnTo>
                <a:lnTo>
                  <a:pt x="31016" y="1263791"/>
                </a:lnTo>
                <a:lnTo>
                  <a:pt x="88975" y="1232009"/>
                </a:lnTo>
                <a:lnTo>
                  <a:pt x="139684" y="1172620"/>
                </a:lnTo>
                <a:lnTo>
                  <a:pt x="161639" y="1133935"/>
                </a:lnTo>
                <a:lnTo>
                  <a:pt x="180963" y="1089982"/>
                </a:lnTo>
                <a:lnTo>
                  <a:pt x="197386" y="1041305"/>
                </a:lnTo>
                <a:lnTo>
                  <a:pt x="210633" y="988450"/>
                </a:lnTo>
                <a:lnTo>
                  <a:pt x="220433" y="931961"/>
                </a:lnTo>
                <a:lnTo>
                  <a:pt x="226512" y="872383"/>
                </a:lnTo>
                <a:lnTo>
                  <a:pt x="228600" y="810260"/>
                </a:lnTo>
                <a:lnTo>
                  <a:pt x="228600" y="457708"/>
                </a:lnTo>
                <a:lnTo>
                  <a:pt x="230687" y="395584"/>
                </a:lnTo>
                <a:lnTo>
                  <a:pt x="236766" y="336006"/>
                </a:lnTo>
                <a:lnTo>
                  <a:pt x="246566" y="279517"/>
                </a:lnTo>
                <a:lnTo>
                  <a:pt x="259813" y="226662"/>
                </a:lnTo>
                <a:lnTo>
                  <a:pt x="276236" y="177985"/>
                </a:lnTo>
                <a:lnTo>
                  <a:pt x="295560" y="134032"/>
                </a:lnTo>
                <a:lnTo>
                  <a:pt x="317515" y="95347"/>
                </a:lnTo>
                <a:lnTo>
                  <a:pt x="341827" y="62474"/>
                </a:lnTo>
                <a:lnTo>
                  <a:pt x="396434" y="16344"/>
                </a:lnTo>
                <a:lnTo>
                  <a:pt x="426183" y="4176"/>
                </a:lnTo>
                <a:lnTo>
                  <a:pt x="45720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2000" y="4953000"/>
            <a:ext cx="5715000" cy="685800"/>
          </a:xfrm>
          <a:custGeom>
            <a:avLst/>
            <a:gdLst/>
            <a:ahLst/>
            <a:cxnLst/>
            <a:rect l="l" t="t" r="r" b="b"/>
            <a:pathLst>
              <a:path w="5715000" h="685800">
                <a:moveTo>
                  <a:pt x="0" y="114300"/>
                </a:moveTo>
                <a:lnTo>
                  <a:pt x="8981" y="69812"/>
                </a:lnTo>
                <a:lnTo>
                  <a:pt x="33475" y="33480"/>
                </a:lnTo>
                <a:lnTo>
                  <a:pt x="69806" y="8983"/>
                </a:lnTo>
                <a:lnTo>
                  <a:pt x="114300" y="0"/>
                </a:lnTo>
                <a:lnTo>
                  <a:pt x="5600700" y="0"/>
                </a:lnTo>
                <a:lnTo>
                  <a:pt x="5645187" y="8983"/>
                </a:lnTo>
                <a:lnTo>
                  <a:pt x="5681519" y="33480"/>
                </a:lnTo>
                <a:lnTo>
                  <a:pt x="5706016" y="69812"/>
                </a:lnTo>
                <a:lnTo>
                  <a:pt x="5715000" y="114300"/>
                </a:lnTo>
                <a:lnTo>
                  <a:pt x="5715000" y="571500"/>
                </a:lnTo>
                <a:lnTo>
                  <a:pt x="5706016" y="615987"/>
                </a:lnTo>
                <a:lnTo>
                  <a:pt x="5681519" y="652319"/>
                </a:lnTo>
                <a:lnTo>
                  <a:pt x="5645187" y="676816"/>
                </a:lnTo>
                <a:lnTo>
                  <a:pt x="5600700" y="685800"/>
                </a:lnTo>
                <a:lnTo>
                  <a:pt x="114300" y="685800"/>
                </a:lnTo>
                <a:lnTo>
                  <a:pt x="69806" y="676816"/>
                </a:lnTo>
                <a:lnTo>
                  <a:pt x="33475" y="652319"/>
                </a:lnTo>
                <a:lnTo>
                  <a:pt x="8981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61516"/>
            <a:ext cx="8229600" cy="5260975"/>
          </a:xfrm>
          <a:custGeom>
            <a:avLst/>
            <a:gdLst/>
            <a:ahLst/>
            <a:cxnLst/>
            <a:rect l="l" t="t" r="r" b="b"/>
            <a:pathLst>
              <a:path w="8229600" h="5260975">
                <a:moveTo>
                  <a:pt x="0" y="5260848"/>
                </a:moveTo>
                <a:lnTo>
                  <a:pt x="8229600" y="5260848"/>
                </a:lnTo>
                <a:lnTo>
                  <a:pt x="8229600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9143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8956" y="1498976"/>
            <a:ext cx="7783195" cy="511683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742315" indent="-330835">
              <a:lnSpc>
                <a:spcPct val="100000"/>
              </a:lnSpc>
              <a:spcBef>
                <a:spcPts val="1120"/>
              </a:spcBef>
              <a:buSzPct val="86666"/>
              <a:buAutoNum type="arabicPeriod" startAt="2"/>
              <a:tabLst>
                <a:tab pos="742950" algn="l"/>
              </a:tabLst>
            </a:pPr>
            <a:r>
              <a:rPr dirty="0" sz="3000" spc="-10" b="1">
                <a:solidFill>
                  <a:srgbClr val="6F2F9F"/>
                </a:solidFill>
                <a:latin typeface="Calibri"/>
                <a:cs typeface="Calibri"/>
              </a:rPr>
              <a:t>Donor blood</a:t>
            </a:r>
            <a:r>
              <a:rPr dirty="0" sz="3000" spc="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6F2F9F"/>
                </a:solidFill>
                <a:latin typeface="Calibri"/>
                <a:cs typeface="Calibri"/>
              </a:rPr>
              <a:t>(Allogenic):</a:t>
            </a:r>
            <a:endParaRPr sz="3000">
              <a:latin typeface="Calibri"/>
              <a:cs typeface="Calibri"/>
            </a:endParaRPr>
          </a:p>
          <a:p>
            <a:pPr lvl="1" marL="1325880" indent="-457200">
              <a:lnSpc>
                <a:spcPct val="100000"/>
              </a:lnSpc>
              <a:spcBef>
                <a:spcPts val="894"/>
              </a:spcBef>
              <a:buAutoNum type="alphaLcParenR"/>
              <a:tabLst>
                <a:tab pos="1325880" algn="l"/>
                <a:tab pos="1326515" algn="l"/>
              </a:tabLst>
            </a:pPr>
            <a:r>
              <a:rPr dirty="0" sz="2600" spc="-25" b="1">
                <a:latin typeface="Calibri"/>
                <a:cs typeface="Calibri"/>
              </a:rPr>
              <a:t>Volunteer</a:t>
            </a:r>
            <a:r>
              <a:rPr dirty="0" sz="2600" spc="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blood:</a:t>
            </a:r>
            <a:endParaRPr sz="260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200">
              <a:latin typeface="Calibri"/>
              <a:cs typeface="Calibri"/>
            </a:endParaRPr>
          </a:p>
          <a:p>
            <a:pPr lvl="1" marL="704215" indent="-234950">
              <a:lnSpc>
                <a:spcPts val="2510"/>
              </a:lnSpc>
              <a:spcBef>
                <a:spcPts val="265"/>
              </a:spcBef>
              <a:buFont typeface="Arial"/>
              <a:buChar char="–"/>
              <a:tabLst>
                <a:tab pos="704850" algn="l"/>
              </a:tabLst>
            </a:pP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Blood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collected from the community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2200" spc="11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supply</a:t>
            </a:r>
            <a:endParaRPr sz="2200">
              <a:latin typeface="Calibri"/>
              <a:cs typeface="Calibri"/>
            </a:endParaRPr>
          </a:p>
          <a:p>
            <a:pPr marL="868680">
              <a:lnSpc>
                <a:spcPts val="2510"/>
              </a:lnSpc>
            </a:pPr>
            <a:r>
              <a:rPr dirty="0" sz="2200" spc="-5" b="1" i="1">
                <a:solidFill>
                  <a:srgbClr val="C00000"/>
                </a:solidFill>
                <a:latin typeface="Calibri"/>
                <a:cs typeface="Calibri"/>
              </a:rPr>
              <a:t>(e.g blood</a:t>
            </a:r>
            <a:r>
              <a:rPr dirty="0" sz="22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 b="1" i="1">
                <a:solidFill>
                  <a:srgbClr val="C00000"/>
                </a:solidFill>
                <a:latin typeface="Calibri"/>
                <a:cs typeface="Calibri"/>
              </a:rPr>
              <a:t>banks).</a:t>
            </a:r>
            <a:endParaRPr sz="220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Indication:</a:t>
            </a:r>
            <a:endParaRPr sz="2200">
              <a:latin typeface="Calibri"/>
              <a:cs typeface="Calibri"/>
            </a:endParaRPr>
          </a:p>
          <a:p>
            <a:pPr lvl="1" marL="704215" indent="-23495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04850" algn="l"/>
              </a:tabLst>
            </a:pP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Both Elective &amp; </a:t>
            </a:r>
            <a:r>
              <a:rPr dirty="0" sz="2200" spc="-15" b="1">
                <a:solidFill>
                  <a:srgbClr val="0000FF"/>
                </a:solidFill>
                <a:latin typeface="Calibri"/>
                <a:cs typeface="Calibri"/>
              </a:rPr>
              <a:t>Emergency</a:t>
            </a:r>
            <a:r>
              <a:rPr dirty="0" sz="2200" spc="5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situations.</a:t>
            </a:r>
            <a:endParaRPr sz="220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20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200">
              <a:latin typeface="Calibri"/>
              <a:cs typeface="Calibri"/>
            </a:endParaRPr>
          </a:p>
          <a:p>
            <a:pPr lvl="1" marL="704215" indent="-23495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04850" algn="l"/>
              </a:tabLst>
            </a:pP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This has the </a:t>
            </a:r>
            <a:r>
              <a:rPr dirty="0" sz="2200" spc="-20" b="1">
                <a:solidFill>
                  <a:srgbClr val="0000FF"/>
                </a:solidFill>
                <a:latin typeface="Calibri"/>
                <a:cs typeface="Calibri"/>
              </a:rPr>
              <a:t>advantage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of being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readily</a:t>
            </a:r>
            <a:r>
              <a:rPr dirty="0" sz="2200" spc="11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00FF"/>
                </a:solidFill>
                <a:latin typeface="Calibri"/>
                <a:cs typeface="Calibri"/>
              </a:rPr>
              <a:t>available,</a:t>
            </a:r>
            <a:endParaRPr sz="2200">
              <a:latin typeface="Calibri"/>
              <a:cs typeface="Calibri"/>
            </a:endParaRPr>
          </a:p>
          <a:p>
            <a:pPr lvl="1" marL="766445" indent="-29718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66445" algn="l"/>
                <a:tab pos="767080" algn="l"/>
              </a:tabLst>
            </a:pP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dirty="0" sz="2200" spc="-15" b="1">
                <a:solidFill>
                  <a:srgbClr val="0000FF"/>
                </a:solidFill>
                <a:latin typeface="Calibri"/>
                <a:cs typeface="Calibri"/>
              </a:rPr>
              <a:t>life-saving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when your own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blood is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dirty="0" sz="2200" spc="17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00FF"/>
                </a:solidFill>
                <a:latin typeface="Calibri"/>
                <a:cs typeface="Calibri"/>
              </a:rPr>
              <a:t>available.</a:t>
            </a:r>
            <a:endParaRPr sz="220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15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200">
              <a:latin typeface="Calibri"/>
              <a:cs typeface="Calibri"/>
            </a:endParaRPr>
          </a:p>
          <a:p>
            <a:pPr lvl="1" marL="704215" indent="-23495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04850" algn="l"/>
              </a:tabLst>
            </a:pP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There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is a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risk of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disease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transmission </a:t>
            </a:r>
            <a:r>
              <a:rPr dirty="0" sz="2200" b="1">
                <a:solidFill>
                  <a:srgbClr val="0000FF"/>
                </a:solidFill>
                <a:latin typeface="Calibri"/>
                <a:cs typeface="Calibri"/>
              </a:rPr>
              <a:t>e.g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hepatitis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r>
              <a:rPr dirty="0" sz="2200" spc="2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00FF"/>
                </a:solidFill>
                <a:latin typeface="Calibri"/>
                <a:cs typeface="Calibri"/>
              </a:rPr>
              <a:t>AIDS</a:t>
            </a:r>
            <a:endParaRPr sz="2200">
              <a:latin typeface="Calibri"/>
              <a:cs typeface="Calibri"/>
            </a:endParaRPr>
          </a:p>
          <a:p>
            <a:pPr lvl="1" marL="704215" indent="-23495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04850" algn="l"/>
              </a:tabLst>
            </a:pP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Allergic</a:t>
            </a:r>
            <a:r>
              <a:rPr dirty="0" sz="22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00FF"/>
                </a:solidFill>
                <a:latin typeface="Calibri"/>
                <a:cs typeface="Calibri"/>
              </a:rPr>
              <a:t>reactions.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3520" y="548640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4596" y="529844"/>
            <a:ext cx="258368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371600"/>
            <a:ext cx="8229600" cy="5396865"/>
          </a:xfrm>
          <a:custGeom>
            <a:avLst/>
            <a:gdLst/>
            <a:ahLst/>
            <a:cxnLst/>
            <a:rect l="l" t="t" r="r" b="b"/>
            <a:pathLst>
              <a:path w="8229600" h="5396865">
                <a:moveTo>
                  <a:pt x="0" y="5396484"/>
                </a:moveTo>
                <a:lnTo>
                  <a:pt x="8229600" y="5396484"/>
                </a:lnTo>
                <a:lnTo>
                  <a:pt x="8229600" y="0"/>
                </a:lnTo>
                <a:lnTo>
                  <a:pt x="0" y="0"/>
                </a:lnTo>
                <a:lnTo>
                  <a:pt x="0" y="5396484"/>
                </a:lnTo>
                <a:close/>
              </a:path>
            </a:pathLst>
          </a:custGeom>
          <a:ln w="9143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8956" y="1443355"/>
            <a:ext cx="7547609" cy="496062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432434" algn="l"/>
              </a:tabLst>
            </a:pPr>
            <a:r>
              <a:rPr dirty="0" sz="2700" spc="-5" b="1">
                <a:solidFill>
                  <a:srgbClr val="6F2F9F"/>
                </a:solidFill>
                <a:latin typeface="Calibri"/>
                <a:cs typeface="Calibri"/>
              </a:rPr>
              <a:t>2.	Donor</a:t>
            </a:r>
            <a:r>
              <a:rPr dirty="0" sz="2700" spc="-1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7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80"/>
              </a:spcBef>
              <a:tabLst>
                <a:tab pos="863600" algn="l"/>
              </a:tabLst>
            </a:pPr>
            <a:r>
              <a:rPr dirty="0" sz="2400" b="1">
                <a:latin typeface="Calibri"/>
                <a:cs typeface="Calibri"/>
              </a:rPr>
              <a:t>b)	</a:t>
            </a:r>
            <a:r>
              <a:rPr dirty="0" sz="2400" spc="-10" b="1">
                <a:latin typeface="Calibri"/>
                <a:cs typeface="Calibri"/>
              </a:rPr>
              <a:t>Designated </a:t>
            </a:r>
            <a:r>
              <a:rPr dirty="0" sz="2400" b="1">
                <a:latin typeface="Calibri"/>
                <a:cs typeface="Calibri"/>
              </a:rPr>
              <a:t>donor</a:t>
            </a:r>
            <a:r>
              <a:rPr dirty="0" sz="2400" spc="-5" b="1">
                <a:latin typeface="Calibri"/>
                <a:cs typeface="Calibri"/>
              </a:rPr>
              <a:t> blood:</a:t>
            </a:r>
            <a:endParaRPr sz="240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000">
              <a:latin typeface="Calibri"/>
              <a:cs typeface="Calibri"/>
            </a:endParaRPr>
          </a:p>
          <a:p>
            <a:pPr lvl="1" marL="693420" indent="-224154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94055" algn="l"/>
              </a:tabLst>
            </a:pP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Blood is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collected from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the donors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you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select (</a:t>
            </a:r>
            <a:r>
              <a:rPr dirty="0" sz="1900" spc="-5" b="1" i="1">
                <a:solidFill>
                  <a:srgbClr val="660066"/>
                </a:solidFill>
                <a:latin typeface="Calibri"/>
                <a:cs typeface="Calibri"/>
              </a:rPr>
              <a:t>e.g. friends or</a:t>
            </a:r>
            <a:r>
              <a:rPr dirty="0" sz="1900" spc="165" b="1" i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900" spc="-5" b="1" i="1">
                <a:solidFill>
                  <a:srgbClr val="660066"/>
                </a:solidFill>
                <a:latin typeface="Calibri"/>
                <a:cs typeface="Calibri"/>
              </a:rPr>
              <a:t>family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).</a:t>
            </a:r>
            <a:endParaRPr sz="1900">
              <a:latin typeface="Calibri"/>
              <a:cs typeface="Calibri"/>
            </a:endParaRPr>
          </a:p>
          <a:p>
            <a:pPr lvl="1" marL="693420" indent="-224154">
              <a:lnSpc>
                <a:spcPct val="100000"/>
              </a:lnSpc>
              <a:buFont typeface="Arial"/>
              <a:buChar char="–"/>
              <a:tabLst>
                <a:tab pos="694055" algn="l"/>
              </a:tabLst>
            </a:pPr>
            <a:r>
              <a:rPr dirty="0" sz="1900" spc="-60" b="1">
                <a:solidFill>
                  <a:srgbClr val="0000FF"/>
                </a:solidFill>
                <a:latin typeface="Calibri"/>
                <a:cs typeface="Calibri"/>
              </a:rPr>
              <a:t>You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select people with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your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own blood type</a:t>
            </a:r>
            <a:r>
              <a:rPr dirty="0" sz="1900" spc="2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endParaRPr sz="1900">
              <a:latin typeface="Calibri"/>
              <a:cs typeface="Calibri"/>
            </a:endParaRPr>
          </a:p>
          <a:p>
            <a:pPr lvl="1" marL="693420" indent="-224154">
              <a:lnSpc>
                <a:spcPts val="2280"/>
              </a:lnSpc>
              <a:buFont typeface="Arial"/>
              <a:buChar char="–"/>
              <a:tabLst>
                <a:tab pos="694055" algn="l"/>
              </a:tabLst>
            </a:pP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1900" spc="-15" b="1">
                <a:solidFill>
                  <a:srgbClr val="0000FF"/>
                </a:solidFill>
                <a:latin typeface="Calibri"/>
                <a:cs typeface="Calibri"/>
              </a:rPr>
              <a:t>you feel </a:t>
            </a:r>
            <a:r>
              <a:rPr dirty="0" sz="1900" spc="-20" b="1">
                <a:solidFill>
                  <a:srgbClr val="0000FF"/>
                </a:solidFill>
                <a:latin typeface="Calibri"/>
                <a:cs typeface="Calibri"/>
              </a:rPr>
              <a:t>safe</a:t>
            </a:r>
            <a:r>
              <a:rPr dirty="0" sz="1900" spc="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donors.</a:t>
            </a:r>
            <a:endParaRPr sz="1900">
              <a:latin typeface="Calibri"/>
              <a:cs typeface="Calibri"/>
            </a:endParaRPr>
          </a:p>
          <a:p>
            <a:pPr marL="182880" indent="-170180">
              <a:lnSpc>
                <a:spcPts val="240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Indications:</a:t>
            </a:r>
            <a:endParaRPr sz="2000">
              <a:latin typeface="Calibri"/>
              <a:cs typeface="Calibri"/>
            </a:endParaRPr>
          </a:p>
          <a:p>
            <a:pPr lvl="1" marL="640080" indent="-17081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Usually elective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procedures</a:t>
            </a:r>
            <a:endParaRPr sz="1900">
              <a:latin typeface="Calibri"/>
              <a:cs typeface="Calibri"/>
            </a:endParaRPr>
          </a:p>
          <a:p>
            <a:pPr lvl="1" marL="640080" indent="-170815">
              <a:lnSpc>
                <a:spcPts val="2280"/>
              </a:lnSpc>
              <a:buFont typeface="Arial"/>
              <a:buChar char="–"/>
              <a:tabLst>
                <a:tab pos="640715" algn="l"/>
              </a:tabLst>
            </a:pPr>
            <a:r>
              <a:rPr dirty="0" sz="1900" spc="-20" b="1">
                <a:solidFill>
                  <a:srgbClr val="0000FF"/>
                </a:solidFill>
                <a:latin typeface="Calibri"/>
                <a:cs typeface="Calibri"/>
              </a:rPr>
              <a:t>May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be in less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emergency </a:t>
            </a:r>
            <a:r>
              <a:rPr dirty="0" sz="1900" spc="-15" b="1">
                <a:solidFill>
                  <a:srgbClr val="0000FF"/>
                </a:solidFill>
                <a:latin typeface="Calibri"/>
                <a:cs typeface="Calibri"/>
              </a:rPr>
              <a:t>category </a:t>
            </a:r>
            <a:r>
              <a:rPr dirty="0" sz="1900" spc="-40" b="1">
                <a:solidFill>
                  <a:srgbClr val="0000FF"/>
                </a:solidFill>
                <a:latin typeface="Calibri"/>
                <a:cs typeface="Calibri"/>
              </a:rPr>
              <a:t>(CAT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2 or</a:t>
            </a:r>
            <a:r>
              <a:rPr dirty="0" sz="1900" spc="12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3)</a:t>
            </a:r>
            <a:endParaRPr sz="1900">
              <a:latin typeface="Calibri"/>
              <a:cs typeface="Calibri"/>
            </a:endParaRPr>
          </a:p>
          <a:p>
            <a:pPr marL="182880" indent="-170180">
              <a:lnSpc>
                <a:spcPts val="217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000">
              <a:latin typeface="Calibri"/>
              <a:cs typeface="Calibri"/>
            </a:endParaRPr>
          </a:p>
          <a:p>
            <a:pPr lvl="1" marL="640080" indent="-170815">
              <a:lnSpc>
                <a:spcPts val="1825"/>
              </a:lnSpc>
              <a:buFont typeface="Arial"/>
              <a:buChar char="–"/>
              <a:tabLst>
                <a:tab pos="640715" algn="l"/>
              </a:tabLst>
            </a:pP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Can be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life-saving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when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volunteer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donor blood is not</a:t>
            </a:r>
            <a:r>
              <a:rPr dirty="0" sz="1900" spc="11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available,</a:t>
            </a:r>
            <a:endParaRPr sz="1900">
              <a:latin typeface="Calibri"/>
              <a:cs typeface="Calibri"/>
            </a:endParaRPr>
          </a:p>
          <a:p>
            <a:pPr lvl="1" marL="640080" indent="-170815">
              <a:lnSpc>
                <a:spcPts val="2050"/>
              </a:lnSpc>
              <a:buFont typeface="Arial"/>
              <a:buChar char="–"/>
              <a:tabLst>
                <a:tab pos="640715" algn="l"/>
              </a:tabLst>
            </a:pP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Or when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your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own blood is not</a:t>
            </a:r>
            <a:r>
              <a:rPr dirty="0" sz="1900" spc="5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available.</a:t>
            </a:r>
            <a:endParaRPr sz="1900">
              <a:latin typeface="Calibri"/>
              <a:cs typeface="Calibri"/>
            </a:endParaRPr>
          </a:p>
          <a:p>
            <a:pPr marL="182880" indent="-170180">
              <a:lnSpc>
                <a:spcPts val="240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Disadvantages:</a:t>
            </a:r>
            <a:endParaRPr sz="2000">
              <a:latin typeface="Calibri"/>
              <a:cs typeface="Calibri"/>
            </a:endParaRPr>
          </a:p>
          <a:p>
            <a:pPr lvl="1" marL="640080" indent="-17081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There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still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risk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of disease transmission, e.g. hepatitis &amp;</a:t>
            </a:r>
            <a:r>
              <a:rPr dirty="0" sz="1900" spc="14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AIDS</a:t>
            </a:r>
            <a:endParaRPr sz="1900">
              <a:latin typeface="Calibri"/>
              <a:cs typeface="Calibri"/>
            </a:endParaRPr>
          </a:p>
          <a:p>
            <a:pPr lvl="1" marL="640080" indent="-17081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Allergic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reactions.</a:t>
            </a:r>
            <a:endParaRPr sz="1900">
              <a:latin typeface="Calibri"/>
              <a:cs typeface="Calibri"/>
            </a:endParaRPr>
          </a:p>
          <a:p>
            <a:pPr lvl="1" marL="640080" indent="-17081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This process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usually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requires </a:t>
            </a:r>
            <a:r>
              <a:rPr dirty="0" sz="1900" spc="-15" b="1">
                <a:solidFill>
                  <a:srgbClr val="0000FF"/>
                </a:solidFill>
                <a:latin typeface="Calibri"/>
                <a:cs typeface="Calibri"/>
              </a:rPr>
              <a:t>several </a:t>
            </a:r>
            <a:r>
              <a:rPr dirty="0" sz="1900" spc="-20" b="1">
                <a:solidFill>
                  <a:srgbClr val="0000FF"/>
                </a:solidFill>
                <a:latin typeface="Calibri"/>
                <a:cs typeface="Calibri"/>
              </a:rPr>
              <a:t>days </a:t>
            </a:r>
            <a:r>
              <a:rPr dirty="0" sz="1900" spc="-10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advanced</a:t>
            </a:r>
            <a:r>
              <a:rPr dirty="0" sz="1900" spc="17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0000FF"/>
                </a:solidFill>
                <a:latin typeface="Calibri"/>
                <a:cs typeface="Calibri"/>
              </a:rPr>
              <a:t>donation.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3520" y="472440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4596" y="453644"/>
            <a:ext cx="258368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6379" y="624840"/>
            <a:ext cx="340156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8219" y="606044"/>
            <a:ext cx="3398901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56003"/>
            <a:ext cx="8229600" cy="5149850"/>
          </a:xfrm>
          <a:custGeom>
            <a:avLst/>
            <a:gdLst/>
            <a:ahLst/>
            <a:cxnLst/>
            <a:rect l="l" t="t" r="r" b="b"/>
            <a:pathLst>
              <a:path w="8229600" h="5149850">
                <a:moveTo>
                  <a:pt x="0" y="5149596"/>
                </a:moveTo>
                <a:lnTo>
                  <a:pt x="8229600" y="5149596"/>
                </a:lnTo>
                <a:lnTo>
                  <a:pt x="8229600" y="0"/>
                </a:lnTo>
                <a:lnTo>
                  <a:pt x="0" y="0"/>
                </a:lnTo>
                <a:lnTo>
                  <a:pt x="0" y="5149596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694180"/>
            <a:ext cx="3089275" cy="3939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3200" spc="-2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bank:</a:t>
            </a:r>
            <a:endParaRPr sz="32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10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Collect,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02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Screening,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65" b="1">
                <a:solidFill>
                  <a:srgbClr val="6F2F9F"/>
                </a:solidFill>
                <a:latin typeface="Calibri"/>
                <a:cs typeface="Calibri"/>
              </a:rPr>
              <a:t>Test,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02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5" b="1">
                <a:solidFill>
                  <a:srgbClr val="6F2F9F"/>
                </a:solidFill>
                <a:latin typeface="Calibri"/>
                <a:cs typeface="Calibri"/>
              </a:rPr>
              <a:t>Store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 blood,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5" b="1">
                <a:solidFill>
                  <a:srgbClr val="6F2F9F"/>
                </a:solidFill>
                <a:latin typeface="Calibri"/>
                <a:cs typeface="Calibri"/>
              </a:rPr>
              <a:t>Prepare</a:t>
            </a:r>
            <a:r>
              <a:rPr dirty="0" sz="28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394" y="5864758"/>
            <a:ext cx="22815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&amp;</a:t>
            </a:r>
            <a:r>
              <a:rPr dirty="0" sz="2800" spc="-6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components.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961" y="2191257"/>
            <a:ext cx="4532630" cy="3644900"/>
          </a:xfrm>
          <a:custGeom>
            <a:avLst/>
            <a:gdLst/>
            <a:ahLst/>
            <a:cxnLst/>
            <a:rect l="l" t="t" r="r" b="b"/>
            <a:pathLst>
              <a:path w="4532630" h="3644900">
                <a:moveTo>
                  <a:pt x="2582311" y="3632200"/>
                </a:moveTo>
                <a:lnTo>
                  <a:pt x="1950064" y="3632200"/>
                </a:lnTo>
                <a:lnTo>
                  <a:pt x="2001901" y="3644900"/>
                </a:lnTo>
                <a:lnTo>
                  <a:pt x="2530474" y="3644900"/>
                </a:lnTo>
                <a:lnTo>
                  <a:pt x="2582311" y="3632200"/>
                </a:lnTo>
                <a:close/>
              </a:path>
              <a:path w="4532630" h="3644900">
                <a:moveTo>
                  <a:pt x="2735537" y="3606800"/>
                </a:moveTo>
                <a:lnTo>
                  <a:pt x="1796838" y="3606800"/>
                </a:lnTo>
                <a:lnTo>
                  <a:pt x="1898599" y="3632200"/>
                </a:lnTo>
                <a:lnTo>
                  <a:pt x="2633776" y="3632200"/>
                </a:lnTo>
                <a:lnTo>
                  <a:pt x="2735537" y="3606800"/>
                </a:lnTo>
                <a:close/>
              </a:path>
              <a:path w="4532630" h="3644900">
                <a:moveTo>
                  <a:pt x="2885049" y="63500"/>
                </a:moveTo>
                <a:lnTo>
                  <a:pt x="1647326" y="63500"/>
                </a:lnTo>
                <a:lnTo>
                  <a:pt x="1454387" y="114300"/>
                </a:lnTo>
                <a:lnTo>
                  <a:pt x="1407388" y="139700"/>
                </a:lnTo>
                <a:lnTo>
                  <a:pt x="1314968" y="165100"/>
                </a:lnTo>
                <a:lnTo>
                  <a:pt x="1269574" y="190500"/>
                </a:lnTo>
                <a:lnTo>
                  <a:pt x="1224742" y="203200"/>
                </a:lnTo>
                <a:lnTo>
                  <a:pt x="1180486" y="228600"/>
                </a:lnTo>
                <a:lnTo>
                  <a:pt x="1136819" y="241300"/>
                </a:lnTo>
                <a:lnTo>
                  <a:pt x="1093756" y="266700"/>
                </a:lnTo>
                <a:lnTo>
                  <a:pt x="1051309" y="279400"/>
                </a:lnTo>
                <a:lnTo>
                  <a:pt x="968320" y="330200"/>
                </a:lnTo>
                <a:lnTo>
                  <a:pt x="927805" y="355600"/>
                </a:lnTo>
                <a:lnTo>
                  <a:pt x="887960" y="381000"/>
                </a:lnTo>
                <a:lnTo>
                  <a:pt x="848801" y="406400"/>
                </a:lnTo>
                <a:lnTo>
                  <a:pt x="810340" y="431800"/>
                </a:lnTo>
                <a:lnTo>
                  <a:pt x="772590" y="457200"/>
                </a:lnTo>
                <a:lnTo>
                  <a:pt x="735566" y="482600"/>
                </a:lnTo>
                <a:lnTo>
                  <a:pt x="699281" y="508000"/>
                </a:lnTo>
                <a:lnTo>
                  <a:pt x="663749" y="533400"/>
                </a:lnTo>
                <a:lnTo>
                  <a:pt x="628983" y="558800"/>
                </a:lnTo>
                <a:lnTo>
                  <a:pt x="594997" y="596900"/>
                </a:lnTo>
                <a:lnTo>
                  <a:pt x="561805" y="622300"/>
                </a:lnTo>
                <a:lnTo>
                  <a:pt x="529419" y="647700"/>
                </a:lnTo>
                <a:lnTo>
                  <a:pt x="497854" y="685800"/>
                </a:lnTo>
                <a:lnTo>
                  <a:pt x="467124" y="711200"/>
                </a:lnTo>
                <a:lnTo>
                  <a:pt x="437241" y="749300"/>
                </a:lnTo>
                <a:lnTo>
                  <a:pt x="408220" y="774700"/>
                </a:lnTo>
                <a:lnTo>
                  <a:pt x="380074" y="812800"/>
                </a:lnTo>
                <a:lnTo>
                  <a:pt x="352817" y="850900"/>
                </a:lnTo>
                <a:lnTo>
                  <a:pt x="326462" y="876300"/>
                </a:lnTo>
                <a:lnTo>
                  <a:pt x="301023" y="914400"/>
                </a:lnTo>
                <a:lnTo>
                  <a:pt x="276513" y="952500"/>
                </a:lnTo>
                <a:lnTo>
                  <a:pt x="252947" y="990600"/>
                </a:lnTo>
                <a:lnTo>
                  <a:pt x="230337" y="1028700"/>
                </a:lnTo>
                <a:lnTo>
                  <a:pt x="208697" y="1054100"/>
                </a:lnTo>
                <a:lnTo>
                  <a:pt x="188042" y="1092200"/>
                </a:lnTo>
                <a:lnTo>
                  <a:pt x="168384" y="1130300"/>
                </a:lnTo>
                <a:lnTo>
                  <a:pt x="149737" y="1168400"/>
                </a:lnTo>
                <a:lnTo>
                  <a:pt x="132115" y="1206500"/>
                </a:lnTo>
                <a:lnTo>
                  <a:pt x="115531" y="1244600"/>
                </a:lnTo>
                <a:lnTo>
                  <a:pt x="99999" y="1282700"/>
                </a:lnTo>
                <a:lnTo>
                  <a:pt x="85533" y="1320800"/>
                </a:lnTo>
                <a:lnTo>
                  <a:pt x="72145" y="1371600"/>
                </a:lnTo>
                <a:lnTo>
                  <a:pt x="59851" y="1409700"/>
                </a:lnTo>
                <a:lnTo>
                  <a:pt x="48663" y="1447800"/>
                </a:lnTo>
                <a:lnTo>
                  <a:pt x="38595" y="1485900"/>
                </a:lnTo>
                <a:lnTo>
                  <a:pt x="29660" y="1524000"/>
                </a:lnTo>
                <a:lnTo>
                  <a:pt x="21872" y="1574800"/>
                </a:lnTo>
                <a:lnTo>
                  <a:pt x="15246" y="1612900"/>
                </a:lnTo>
                <a:lnTo>
                  <a:pt x="9793" y="1651000"/>
                </a:lnTo>
                <a:lnTo>
                  <a:pt x="5529" y="1701800"/>
                </a:lnTo>
                <a:lnTo>
                  <a:pt x="2466" y="1739900"/>
                </a:lnTo>
                <a:lnTo>
                  <a:pt x="618" y="1778000"/>
                </a:lnTo>
                <a:lnTo>
                  <a:pt x="0" y="1828800"/>
                </a:lnTo>
                <a:lnTo>
                  <a:pt x="618" y="1866900"/>
                </a:lnTo>
                <a:lnTo>
                  <a:pt x="2466" y="1917700"/>
                </a:lnTo>
                <a:lnTo>
                  <a:pt x="5529" y="1955800"/>
                </a:lnTo>
                <a:lnTo>
                  <a:pt x="9793" y="1993900"/>
                </a:lnTo>
                <a:lnTo>
                  <a:pt x="15246" y="2044700"/>
                </a:lnTo>
                <a:lnTo>
                  <a:pt x="21872" y="2082800"/>
                </a:lnTo>
                <a:lnTo>
                  <a:pt x="29660" y="2120900"/>
                </a:lnTo>
                <a:lnTo>
                  <a:pt x="38595" y="2159000"/>
                </a:lnTo>
                <a:lnTo>
                  <a:pt x="48663" y="2209800"/>
                </a:lnTo>
                <a:lnTo>
                  <a:pt x="59851" y="2247900"/>
                </a:lnTo>
                <a:lnTo>
                  <a:pt x="72145" y="2286000"/>
                </a:lnTo>
                <a:lnTo>
                  <a:pt x="85533" y="2324100"/>
                </a:lnTo>
                <a:lnTo>
                  <a:pt x="99999" y="2362200"/>
                </a:lnTo>
                <a:lnTo>
                  <a:pt x="115531" y="2400300"/>
                </a:lnTo>
                <a:lnTo>
                  <a:pt x="132115" y="2438400"/>
                </a:lnTo>
                <a:lnTo>
                  <a:pt x="149737" y="2476500"/>
                </a:lnTo>
                <a:lnTo>
                  <a:pt x="168384" y="2514600"/>
                </a:lnTo>
                <a:lnTo>
                  <a:pt x="188042" y="2552700"/>
                </a:lnTo>
                <a:lnTo>
                  <a:pt x="208697" y="2590800"/>
                </a:lnTo>
                <a:lnTo>
                  <a:pt x="230337" y="2628900"/>
                </a:lnTo>
                <a:lnTo>
                  <a:pt x="252947" y="2667000"/>
                </a:lnTo>
                <a:lnTo>
                  <a:pt x="276513" y="2705100"/>
                </a:lnTo>
                <a:lnTo>
                  <a:pt x="301023" y="2730500"/>
                </a:lnTo>
                <a:lnTo>
                  <a:pt x="326462" y="2768600"/>
                </a:lnTo>
                <a:lnTo>
                  <a:pt x="352817" y="2806700"/>
                </a:lnTo>
                <a:lnTo>
                  <a:pt x="380074" y="2832100"/>
                </a:lnTo>
                <a:lnTo>
                  <a:pt x="408220" y="2870200"/>
                </a:lnTo>
                <a:lnTo>
                  <a:pt x="437241" y="2908300"/>
                </a:lnTo>
                <a:lnTo>
                  <a:pt x="467124" y="2933700"/>
                </a:lnTo>
                <a:lnTo>
                  <a:pt x="497854" y="2971800"/>
                </a:lnTo>
                <a:lnTo>
                  <a:pt x="529419" y="2997200"/>
                </a:lnTo>
                <a:lnTo>
                  <a:pt x="561805" y="3022600"/>
                </a:lnTo>
                <a:lnTo>
                  <a:pt x="594997" y="3060700"/>
                </a:lnTo>
                <a:lnTo>
                  <a:pt x="628983" y="3086100"/>
                </a:lnTo>
                <a:lnTo>
                  <a:pt x="663749" y="3111500"/>
                </a:lnTo>
                <a:lnTo>
                  <a:pt x="699281" y="3149600"/>
                </a:lnTo>
                <a:lnTo>
                  <a:pt x="735566" y="3175000"/>
                </a:lnTo>
                <a:lnTo>
                  <a:pt x="772590" y="3200400"/>
                </a:lnTo>
                <a:lnTo>
                  <a:pt x="810340" y="3225800"/>
                </a:lnTo>
                <a:lnTo>
                  <a:pt x="848801" y="3251200"/>
                </a:lnTo>
                <a:lnTo>
                  <a:pt x="887960" y="3276600"/>
                </a:lnTo>
                <a:lnTo>
                  <a:pt x="927805" y="3302000"/>
                </a:lnTo>
                <a:lnTo>
                  <a:pt x="968320" y="3327400"/>
                </a:lnTo>
                <a:lnTo>
                  <a:pt x="1009493" y="3340100"/>
                </a:lnTo>
                <a:lnTo>
                  <a:pt x="1093756" y="3390900"/>
                </a:lnTo>
                <a:lnTo>
                  <a:pt x="1136819" y="3403600"/>
                </a:lnTo>
                <a:lnTo>
                  <a:pt x="1180486" y="3429000"/>
                </a:lnTo>
                <a:lnTo>
                  <a:pt x="1224742" y="3441700"/>
                </a:lnTo>
                <a:lnTo>
                  <a:pt x="1269574" y="3467100"/>
                </a:lnTo>
                <a:lnTo>
                  <a:pt x="1314968" y="3479800"/>
                </a:lnTo>
                <a:lnTo>
                  <a:pt x="1360910" y="3505200"/>
                </a:lnTo>
                <a:lnTo>
                  <a:pt x="1407388" y="3517900"/>
                </a:lnTo>
                <a:lnTo>
                  <a:pt x="1746570" y="3606800"/>
                </a:lnTo>
                <a:lnTo>
                  <a:pt x="2785805" y="3606800"/>
                </a:lnTo>
                <a:lnTo>
                  <a:pt x="3124987" y="3517900"/>
                </a:lnTo>
                <a:lnTo>
                  <a:pt x="3171465" y="3505200"/>
                </a:lnTo>
                <a:lnTo>
                  <a:pt x="3217407" y="3479800"/>
                </a:lnTo>
                <a:lnTo>
                  <a:pt x="3262801" y="3467100"/>
                </a:lnTo>
                <a:lnTo>
                  <a:pt x="3307633" y="3441700"/>
                </a:lnTo>
                <a:lnTo>
                  <a:pt x="3351889" y="3429000"/>
                </a:lnTo>
                <a:lnTo>
                  <a:pt x="3395556" y="3403600"/>
                </a:lnTo>
                <a:lnTo>
                  <a:pt x="3438619" y="3390900"/>
                </a:lnTo>
                <a:lnTo>
                  <a:pt x="3522882" y="3340100"/>
                </a:lnTo>
                <a:lnTo>
                  <a:pt x="3564055" y="3327400"/>
                </a:lnTo>
                <a:lnTo>
                  <a:pt x="3604570" y="3302000"/>
                </a:lnTo>
                <a:lnTo>
                  <a:pt x="3644415" y="3276600"/>
                </a:lnTo>
                <a:lnTo>
                  <a:pt x="3683574" y="3251200"/>
                </a:lnTo>
                <a:lnTo>
                  <a:pt x="3722035" y="3225800"/>
                </a:lnTo>
                <a:lnTo>
                  <a:pt x="3759785" y="3200400"/>
                </a:lnTo>
                <a:lnTo>
                  <a:pt x="3796809" y="3175000"/>
                </a:lnTo>
                <a:lnTo>
                  <a:pt x="3833094" y="3149600"/>
                </a:lnTo>
                <a:lnTo>
                  <a:pt x="3868626" y="3111500"/>
                </a:lnTo>
                <a:lnTo>
                  <a:pt x="3903392" y="3086100"/>
                </a:lnTo>
                <a:lnTo>
                  <a:pt x="3937378" y="3060700"/>
                </a:lnTo>
                <a:lnTo>
                  <a:pt x="3970570" y="3022600"/>
                </a:lnTo>
                <a:lnTo>
                  <a:pt x="4002956" y="2997200"/>
                </a:lnTo>
                <a:lnTo>
                  <a:pt x="4034521" y="2971800"/>
                </a:lnTo>
                <a:lnTo>
                  <a:pt x="4065251" y="2933700"/>
                </a:lnTo>
                <a:lnTo>
                  <a:pt x="4095134" y="2908300"/>
                </a:lnTo>
                <a:lnTo>
                  <a:pt x="4124155" y="2870200"/>
                </a:lnTo>
                <a:lnTo>
                  <a:pt x="4152301" y="2832100"/>
                </a:lnTo>
                <a:lnTo>
                  <a:pt x="4179558" y="2806700"/>
                </a:lnTo>
                <a:lnTo>
                  <a:pt x="4205913" y="2768600"/>
                </a:lnTo>
                <a:lnTo>
                  <a:pt x="4231352" y="2730500"/>
                </a:lnTo>
                <a:lnTo>
                  <a:pt x="4255862" y="2705100"/>
                </a:lnTo>
                <a:lnTo>
                  <a:pt x="4279428" y="2667000"/>
                </a:lnTo>
                <a:lnTo>
                  <a:pt x="4302038" y="2628900"/>
                </a:lnTo>
                <a:lnTo>
                  <a:pt x="4323678" y="2590800"/>
                </a:lnTo>
                <a:lnTo>
                  <a:pt x="4344333" y="2552700"/>
                </a:lnTo>
                <a:lnTo>
                  <a:pt x="4363991" y="2514600"/>
                </a:lnTo>
                <a:lnTo>
                  <a:pt x="4382638" y="2476500"/>
                </a:lnTo>
                <a:lnTo>
                  <a:pt x="4400260" y="2438400"/>
                </a:lnTo>
                <a:lnTo>
                  <a:pt x="4416844" y="2400300"/>
                </a:lnTo>
                <a:lnTo>
                  <a:pt x="4432376" y="2362200"/>
                </a:lnTo>
                <a:lnTo>
                  <a:pt x="4446842" y="2324100"/>
                </a:lnTo>
                <a:lnTo>
                  <a:pt x="4460230" y="2286000"/>
                </a:lnTo>
                <a:lnTo>
                  <a:pt x="4472524" y="2247900"/>
                </a:lnTo>
                <a:lnTo>
                  <a:pt x="4483712" y="2209800"/>
                </a:lnTo>
                <a:lnTo>
                  <a:pt x="4493780" y="2159000"/>
                </a:lnTo>
                <a:lnTo>
                  <a:pt x="4502715" y="2120900"/>
                </a:lnTo>
                <a:lnTo>
                  <a:pt x="4510503" y="2082800"/>
                </a:lnTo>
                <a:lnTo>
                  <a:pt x="4517129" y="2044700"/>
                </a:lnTo>
                <a:lnTo>
                  <a:pt x="4522582" y="1993900"/>
                </a:lnTo>
                <a:lnTo>
                  <a:pt x="4526846" y="1955800"/>
                </a:lnTo>
                <a:lnTo>
                  <a:pt x="4529909" y="1917700"/>
                </a:lnTo>
                <a:lnTo>
                  <a:pt x="4531757" y="1866900"/>
                </a:lnTo>
                <a:lnTo>
                  <a:pt x="4532376" y="1828800"/>
                </a:lnTo>
                <a:lnTo>
                  <a:pt x="4531757" y="1778000"/>
                </a:lnTo>
                <a:lnTo>
                  <a:pt x="4529909" y="1739900"/>
                </a:lnTo>
                <a:lnTo>
                  <a:pt x="4526846" y="1701800"/>
                </a:lnTo>
                <a:lnTo>
                  <a:pt x="4522582" y="1651000"/>
                </a:lnTo>
                <a:lnTo>
                  <a:pt x="4517129" y="1612900"/>
                </a:lnTo>
                <a:lnTo>
                  <a:pt x="4510503" y="1574800"/>
                </a:lnTo>
                <a:lnTo>
                  <a:pt x="4502715" y="1524000"/>
                </a:lnTo>
                <a:lnTo>
                  <a:pt x="4493780" y="1485900"/>
                </a:lnTo>
                <a:lnTo>
                  <a:pt x="4483712" y="1447800"/>
                </a:lnTo>
                <a:lnTo>
                  <a:pt x="4472524" y="1409700"/>
                </a:lnTo>
                <a:lnTo>
                  <a:pt x="4460230" y="1371600"/>
                </a:lnTo>
                <a:lnTo>
                  <a:pt x="4446842" y="1320800"/>
                </a:lnTo>
                <a:lnTo>
                  <a:pt x="4432376" y="1282700"/>
                </a:lnTo>
                <a:lnTo>
                  <a:pt x="4416844" y="1244600"/>
                </a:lnTo>
                <a:lnTo>
                  <a:pt x="4400260" y="1206500"/>
                </a:lnTo>
                <a:lnTo>
                  <a:pt x="4382638" y="1168400"/>
                </a:lnTo>
                <a:lnTo>
                  <a:pt x="4363991" y="1130300"/>
                </a:lnTo>
                <a:lnTo>
                  <a:pt x="4344333" y="1092200"/>
                </a:lnTo>
                <a:lnTo>
                  <a:pt x="4323678" y="1054100"/>
                </a:lnTo>
                <a:lnTo>
                  <a:pt x="4302038" y="1028700"/>
                </a:lnTo>
                <a:lnTo>
                  <a:pt x="4279428" y="990600"/>
                </a:lnTo>
                <a:lnTo>
                  <a:pt x="4255862" y="952500"/>
                </a:lnTo>
                <a:lnTo>
                  <a:pt x="4231352" y="914400"/>
                </a:lnTo>
                <a:lnTo>
                  <a:pt x="4205913" y="876300"/>
                </a:lnTo>
                <a:lnTo>
                  <a:pt x="4179558" y="850900"/>
                </a:lnTo>
                <a:lnTo>
                  <a:pt x="4152301" y="812800"/>
                </a:lnTo>
                <a:lnTo>
                  <a:pt x="4124155" y="774700"/>
                </a:lnTo>
                <a:lnTo>
                  <a:pt x="4095134" y="749300"/>
                </a:lnTo>
                <a:lnTo>
                  <a:pt x="4065251" y="711200"/>
                </a:lnTo>
                <a:lnTo>
                  <a:pt x="4034521" y="685800"/>
                </a:lnTo>
                <a:lnTo>
                  <a:pt x="4002956" y="647700"/>
                </a:lnTo>
                <a:lnTo>
                  <a:pt x="3970570" y="622300"/>
                </a:lnTo>
                <a:lnTo>
                  <a:pt x="3937378" y="596900"/>
                </a:lnTo>
                <a:lnTo>
                  <a:pt x="3903392" y="558800"/>
                </a:lnTo>
                <a:lnTo>
                  <a:pt x="3868626" y="533400"/>
                </a:lnTo>
                <a:lnTo>
                  <a:pt x="3833094" y="508000"/>
                </a:lnTo>
                <a:lnTo>
                  <a:pt x="3796809" y="482600"/>
                </a:lnTo>
                <a:lnTo>
                  <a:pt x="3759785" y="457200"/>
                </a:lnTo>
                <a:lnTo>
                  <a:pt x="3722035" y="431800"/>
                </a:lnTo>
                <a:lnTo>
                  <a:pt x="3683574" y="406400"/>
                </a:lnTo>
                <a:lnTo>
                  <a:pt x="3644415" y="381000"/>
                </a:lnTo>
                <a:lnTo>
                  <a:pt x="3604570" y="355600"/>
                </a:lnTo>
                <a:lnTo>
                  <a:pt x="3564055" y="330200"/>
                </a:lnTo>
                <a:lnTo>
                  <a:pt x="3481066" y="279400"/>
                </a:lnTo>
                <a:lnTo>
                  <a:pt x="3438619" y="266700"/>
                </a:lnTo>
                <a:lnTo>
                  <a:pt x="3395556" y="241300"/>
                </a:lnTo>
                <a:lnTo>
                  <a:pt x="3351889" y="228600"/>
                </a:lnTo>
                <a:lnTo>
                  <a:pt x="3307633" y="203200"/>
                </a:lnTo>
                <a:lnTo>
                  <a:pt x="3262801" y="190500"/>
                </a:lnTo>
                <a:lnTo>
                  <a:pt x="3217407" y="165100"/>
                </a:lnTo>
                <a:lnTo>
                  <a:pt x="3124987" y="139700"/>
                </a:lnTo>
                <a:lnTo>
                  <a:pt x="3077988" y="114300"/>
                </a:lnTo>
                <a:lnTo>
                  <a:pt x="2885049" y="63500"/>
                </a:lnTo>
                <a:close/>
              </a:path>
              <a:path w="4532630" h="3644900">
                <a:moveTo>
                  <a:pt x="2684856" y="25400"/>
                </a:moveTo>
                <a:lnTo>
                  <a:pt x="1847519" y="25400"/>
                </a:lnTo>
                <a:lnTo>
                  <a:pt x="1696728" y="63500"/>
                </a:lnTo>
                <a:lnTo>
                  <a:pt x="2835647" y="63500"/>
                </a:lnTo>
                <a:lnTo>
                  <a:pt x="2684856" y="25400"/>
                </a:lnTo>
                <a:close/>
              </a:path>
              <a:path w="4532630" h="3644900">
                <a:moveTo>
                  <a:pt x="2582311" y="12700"/>
                </a:moveTo>
                <a:lnTo>
                  <a:pt x="1950064" y="12700"/>
                </a:lnTo>
                <a:lnTo>
                  <a:pt x="1898599" y="25400"/>
                </a:lnTo>
                <a:lnTo>
                  <a:pt x="2633776" y="25400"/>
                </a:lnTo>
                <a:lnTo>
                  <a:pt x="2582311" y="12700"/>
                </a:lnTo>
                <a:close/>
              </a:path>
              <a:path w="4532630" h="3644900">
                <a:moveTo>
                  <a:pt x="2425739" y="0"/>
                </a:moveTo>
                <a:lnTo>
                  <a:pt x="2106636" y="0"/>
                </a:lnTo>
                <a:lnTo>
                  <a:pt x="2054097" y="12700"/>
                </a:lnTo>
                <a:lnTo>
                  <a:pt x="2478278" y="12700"/>
                </a:lnTo>
                <a:lnTo>
                  <a:pt x="242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961" y="2184654"/>
            <a:ext cx="4532630" cy="3651885"/>
          </a:xfrm>
          <a:custGeom>
            <a:avLst/>
            <a:gdLst/>
            <a:ahLst/>
            <a:cxnLst/>
            <a:rect l="l" t="t" r="r" b="b"/>
            <a:pathLst>
              <a:path w="4532630" h="3651885">
                <a:moveTo>
                  <a:pt x="0" y="1825752"/>
                </a:moveTo>
                <a:lnTo>
                  <a:pt x="618" y="1782654"/>
                </a:lnTo>
                <a:lnTo>
                  <a:pt x="2466" y="1739801"/>
                </a:lnTo>
                <a:lnTo>
                  <a:pt x="5529" y="1697204"/>
                </a:lnTo>
                <a:lnTo>
                  <a:pt x="9793" y="1654874"/>
                </a:lnTo>
                <a:lnTo>
                  <a:pt x="15246" y="1612822"/>
                </a:lnTo>
                <a:lnTo>
                  <a:pt x="21872" y="1571058"/>
                </a:lnTo>
                <a:lnTo>
                  <a:pt x="29660" y="1529594"/>
                </a:lnTo>
                <a:lnTo>
                  <a:pt x="38595" y="1488441"/>
                </a:lnTo>
                <a:lnTo>
                  <a:pt x="48663" y="1447609"/>
                </a:lnTo>
                <a:lnTo>
                  <a:pt x="59851" y="1407109"/>
                </a:lnTo>
                <a:lnTo>
                  <a:pt x="72145" y="1366953"/>
                </a:lnTo>
                <a:lnTo>
                  <a:pt x="85533" y="1327152"/>
                </a:lnTo>
                <a:lnTo>
                  <a:pt x="99999" y="1287715"/>
                </a:lnTo>
                <a:lnTo>
                  <a:pt x="115531" y="1248655"/>
                </a:lnTo>
                <a:lnTo>
                  <a:pt x="132115" y="1209983"/>
                </a:lnTo>
                <a:lnTo>
                  <a:pt x="149737" y="1171708"/>
                </a:lnTo>
                <a:lnTo>
                  <a:pt x="168384" y="1133843"/>
                </a:lnTo>
                <a:lnTo>
                  <a:pt x="188042" y="1096398"/>
                </a:lnTo>
                <a:lnTo>
                  <a:pt x="208697" y="1059384"/>
                </a:lnTo>
                <a:lnTo>
                  <a:pt x="230337" y="1022812"/>
                </a:lnTo>
                <a:lnTo>
                  <a:pt x="252947" y="986693"/>
                </a:lnTo>
                <a:lnTo>
                  <a:pt x="276513" y="951039"/>
                </a:lnTo>
                <a:lnTo>
                  <a:pt x="301023" y="915859"/>
                </a:lnTo>
                <a:lnTo>
                  <a:pt x="326462" y="881165"/>
                </a:lnTo>
                <a:lnTo>
                  <a:pt x="352817" y="846967"/>
                </a:lnTo>
                <a:lnTo>
                  <a:pt x="380074" y="813278"/>
                </a:lnTo>
                <a:lnTo>
                  <a:pt x="408220" y="780108"/>
                </a:lnTo>
                <a:lnTo>
                  <a:pt x="437241" y="747467"/>
                </a:lnTo>
                <a:lnTo>
                  <a:pt x="467124" y="715366"/>
                </a:lnTo>
                <a:lnTo>
                  <a:pt x="497854" y="683818"/>
                </a:lnTo>
                <a:lnTo>
                  <a:pt x="529419" y="652832"/>
                </a:lnTo>
                <a:lnTo>
                  <a:pt x="561805" y="622419"/>
                </a:lnTo>
                <a:lnTo>
                  <a:pt x="594997" y="592592"/>
                </a:lnTo>
                <a:lnTo>
                  <a:pt x="628983" y="563359"/>
                </a:lnTo>
                <a:lnTo>
                  <a:pt x="663749" y="534733"/>
                </a:lnTo>
                <a:lnTo>
                  <a:pt x="699281" y="506724"/>
                </a:lnTo>
                <a:lnTo>
                  <a:pt x="735566" y="479344"/>
                </a:lnTo>
                <a:lnTo>
                  <a:pt x="772590" y="452603"/>
                </a:lnTo>
                <a:lnTo>
                  <a:pt x="810340" y="426512"/>
                </a:lnTo>
                <a:lnTo>
                  <a:pt x="848801" y="401083"/>
                </a:lnTo>
                <a:lnTo>
                  <a:pt x="887960" y="376325"/>
                </a:lnTo>
                <a:lnTo>
                  <a:pt x="927805" y="352251"/>
                </a:lnTo>
                <a:lnTo>
                  <a:pt x="968320" y="328871"/>
                </a:lnTo>
                <a:lnTo>
                  <a:pt x="1009493" y="306195"/>
                </a:lnTo>
                <a:lnTo>
                  <a:pt x="1051309" y="284236"/>
                </a:lnTo>
                <a:lnTo>
                  <a:pt x="1093756" y="263004"/>
                </a:lnTo>
                <a:lnTo>
                  <a:pt x="1136819" y="242509"/>
                </a:lnTo>
                <a:lnTo>
                  <a:pt x="1180486" y="222764"/>
                </a:lnTo>
                <a:lnTo>
                  <a:pt x="1224742" y="203778"/>
                </a:lnTo>
                <a:lnTo>
                  <a:pt x="1269574" y="185563"/>
                </a:lnTo>
                <a:lnTo>
                  <a:pt x="1314968" y="168130"/>
                </a:lnTo>
                <a:lnTo>
                  <a:pt x="1360910" y="151489"/>
                </a:lnTo>
                <a:lnTo>
                  <a:pt x="1407388" y="135653"/>
                </a:lnTo>
                <a:lnTo>
                  <a:pt x="1454387" y="120630"/>
                </a:lnTo>
                <a:lnTo>
                  <a:pt x="1501894" y="106433"/>
                </a:lnTo>
                <a:lnTo>
                  <a:pt x="1549895" y="93073"/>
                </a:lnTo>
                <a:lnTo>
                  <a:pt x="1598377" y="80560"/>
                </a:lnTo>
                <a:lnTo>
                  <a:pt x="1647326" y="68906"/>
                </a:lnTo>
                <a:lnTo>
                  <a:pt x="1696728" y="58121"/>
                </a:lnTo>
                <a:lnTo>
                  <a:pt x="1746570" y="48217"/>
                </a:lnTo>
                <a:lnTo>
                  <a:pt x="1796838" y="39203"/>
                </a:lnTo>
                <a:lnTo>
                  <a:pt x="1847519" y="31092"/>
                </a:lnTo>
                <a:lnTo>
                  <a:pt x="1898599" y="23894"/>
                </a:lnTo>
                <a:lnTo>
                  <a:pt x="1950064" y="17621"/>
                </a:lnTo>
                <a:lnTo>
                  <a:pt x="2001901" y="12282"/>
                </a:lnTo>
                <a:lnTo>
                  <a:pt x="2054097" y="7890"/>
                </a:lnTo>
                <a:lnTo>
                  <a:pt x="2106636" y="4454"/>
                </a:lnTo>
                <a:lnTo>
                  <a:pt x="2159507" y="1987"/>
                </a:lnTo>
                <a:lnTo>
                  <a:pt x="2212696" y="498"/>
                </a:lnTo>
                <a:lnTo>
                  <a:pt x="2266188" y="0"/>
                </a:lnTo>
                <a:lnTo>
                  <a:pt x="2319679" y="498"/>
                </a:lnTo>
                <a:lnTo>
                  <a:pt x="2372868" y="1987"/>
                </a:lnTo>
                <a:lnTo>
                  <a:pt x="2425739" y="4454"/>
                </a:lnTo>
                <a:lnTo>
                  <a:pt x="2478278" y="7890"/>
                </a:lnTo>
                <a:lnTo>
                  <a:pt x="2530474" y="12282"/>
                </a:lnTo>
                <a:lnTo>
                  <a:pt x="2582311" y="17621"/>
                </a:lnTo>
                <a:lnTo>
                  <a:pt x="2633776" y="23894"/>
                </a:lnTo>
                <a:lnTo>
                  <a:pt x="2684856" y="31092"/>
                </a:lnTo>
                <a:lnTo>
                  <a:pt x="2735537" y="39203"/>
                </a:lnTo>
                <a:lnTo>
                  <a:pt x="2785805" y="48217"/>
                </a:lnTo>
                <a:lnTo>
                  <a:pt x="2835647" y="58121"/>
                </a:lnTo>
                <a:lnTo>
                  <a:pt x="2885049" y="68906"/>
                </a:lnTo>
                <a:lnTo>
                  <a:pt x="2933998" y="80560"/>
                </a:lnTo>
                <a:lnTo>
                  <a:pt x="2982480" y="93073"/>
                </a:lnTo>
                <a:lnTo>
                  <a:pt x="3030481" y="106433"/>
                </a:lnTo>
                <a:lnTo>
                  <a:pt x="3077988" y="120630"/>
                </a:lnTo>
                <a:lnTo>
                  <a:pt x="3124987" y="135653"/>
                </a:lnTo>
                <a:lnTo>
                  <a:pt x="3171465" y="151489"/>
                </a:lnTo>
                <a:lnTo>
                  <a:pt x="3217407" y="168130"/>
                </a:lnTo>
                <a:lnTo>
                  <a:pt x="3262801" y="185563"/>
                </a:lnTo>
                <a:lnTo>
                  <a:pt x="3307633" y="203778"/>
                </a:lnTo>
                <a:lnTo>
                  <a:pt x="3351889" y="222764"/>
                </a:lnTo>
                <a:lnTo>
                  <a:pt x="3395556" y="242509"/>
                </a:lnTo>
                <a:lnTo>
                  <a:pt x="3438619" y="263004"/>
                </a:lnTo>
                <a:lnTo>
                  <a:pt x="3481066" y="284236"/>
                </a:lnTo>
                <a:lnTo>
                  <a:pt x="3522882" y="306195"/>
                </a:lnTo>
                <a:lnTo>
                  <a:pt x="3564055" y="328871"/>
                </a:lnTo>
                <a:lnTo>
                  <a:pt x="3604570" y="352251"/>
                </a:lnTo>
                <a:lnTo>
                  <a:pt x="3644415" y="376325"/>
                </a:lnTo>
                <a:lnTo>
                  <a:pt x="3683574" y="401083"/>
                </a:lnTo>
                <a:lnTo>
                  <a:pt x="3722035" y="426512"/>
                </a:lnTo>
                <a:lnTo>
                  <a:pt x="3759785" y="452603"/>
                </a:lnTo>
                <a:lnTo>
                  <a:pt x="3796809" y="479344"/>
                </a:lnTo>
                <a:lnTo>
                  <a:pt x="3833094" y="506724"/>
                </a:lnTo>
                <a:lnTo>
                  <a:pt x="3868626" y="534733"/>
                </a:lnTo>
                <a:lnTo>
                  <a:pt x="3903392" y="563359"/>
                </a:lnTo>
                <a:lnTo>
                  <a:pt x="3937378" y="592592"/>
                </a:lnTo>
                <a:lnTo>
                  <a:pt x="3970570" y="622419"/>
                </a:lnTo>
                <a:lnTo>
                  <a:pt x="4002956" y="652832"/>
                </a:lnTo>
                <a:lnTo>
                  <a:pt x="4034521" y="683818"/>
                </a:lnTo>
                <a:lnTo>
                  <a:pt x="4065251" y="715366"/>
                </a:lnTo>
                <a:lnTo>
                  <a:pt x="4095134" y="747467"/>
                </a:lnTo>
                <a:lnTo>
                  <a:pt x="4124155" y="780108"/>
                </a:lnTo>
                <a:lnTo>
                  <a:pt x="4152301" y="813278"/>
                </a:lnTo>
                <a:lnTo>
                  <a:pt x="4179558" y="846967"/>
                </a:lnTo>
                <a:lnTo>
                  <a:pt x="4205913" y="881165"/>
                </a:lnTo>
                <a:lnTo>
                  <a:pt x="4231352" y="915859"/>
                </a:lnTo>
                <a:lnTo>
                  <a:pt x="4255862" y="951039"/>
                </a:lnTo>
                <a:lnTo>
                  <a:pt x="4279428" y="986693"/>
                </a:lnTo>
                <a:lnTo>
                  <a:pt x="4302038" y="1022812"/>
                </a:lnTo>
                <a:lnTo>
                  <a:pt x="4323678" y="1059384"/>
                </a:lnTo>
                <a:lnTo>
                  <a:pt x="4344333" y="1096398"/>
                </a:lnTo>
                <a:lnTo>
                  <a:pt x="4363991" y="1133843"/>
                </a:lnTo>
                <a:lnTo>
                  <a:pt x="4382638" y="1171708"/>
                </a:lnTo>
                <a:lnTo>
                  <a:pt x="4400260" y="1209983"/>
                </a:lnTo>
                <a:lnTo>
                  <a:pt x="4416844" y="1248655"/>
                </a:lnTo>
                <a:lnTo>
                  <a:pt x="4432376" y="1287715"/>
                </a:lnTo>
                <a:lnTo>
                  <a:pt x="4446842" y="1327152"/>
                </a:lnTo>
                <a:lnTo>
                  <a:pt x="4460230" y="1366953"/>
                </a:lnTo>
                <a:lnTo>
                  <a:pt x="4472524" y="1407109"/>
                </a:lnTo>
                <a:lnTo>
                  <a:pt x="4483712" y="1447609"/>
                </a:lnTo>
                <a:lnTo>
                  <a:pt x="4493780" y="1488441"/>
                </a:lnTo>
                <a:lnTo>
                  <a:pt x="4502715" y="1529594"/>
                </a:lnTo>
                <a:lnTo>
                  <a:pt x="4510503" y="1571058"/>
                </a:lnTo>
                <a:lnTo>
                  <a:pt x="4517129" y="1612822"/>
                </a:lnTo>
                <a:lnTo>
                  <a:pt x="4522582" y="1654874"/>
                </a:lnTo>
                <a:lnTo>
                  <a:pt x="4526846" y="1697204"/>
                </a:lnTo>
                <a:lnTo>
                  <a:pt x="4529909" y="1739801"/>
                </a:lnTo>
                <a:lnTo>
                  <a:pt x="4531757" y="1782654"/>
                </a:lnTo>
                <a:lnTo>
                  <a:pt x="4532376" y="1825752"/>
                </a:lnTo>
                <a:lnTo>
                  <a:pt x="4531757" y="1868849"/>
                </a:lnTo>
                <a:lnTo>
                  <a:pt x="4529909" y="1911702"/>
                </a:lnTo>
                <a:lnTo>
                  <a:pt x="4526846" y="1954299"/>
                </a:lnTo>
                <a:lnTo>
                  <a:pt x="4522582" y="1996629"/>
                </a:lnTo>
                <a:lnTo>
                  <a:pt x="4517129" y="2038681"/>
                </a:lnTo>
                <a:lnTo>
                  <a:pt x="4510503" y="2080445"/>
                </a:lnTo>
                <a:lnTo>
                  <a:pt x="4502715" y="2121909"/>
                </a:lnTo>
                <a:lnTo>
                  <a:pt x="4493780" y="2163062"/>
                </a:lnTo>
                <a:lnTo>
                  <a:pt x="4483712" y="2203894"/>
                </a:lnTo>
                <a:lnTo>
                  <a:pt x="4472524" y="2244394"/>
                </a:lnTo>
                <a:lnTo>
                  <a:pt x="4460230" y="2284550"/>
                </a:lnTo>
                <a:lnTo>
                  <a:pt x="4446842" y="2324351"/>
                </a:lnTo>
                <a:lnTo>
                  <a:pt x="4432376" y="2363788"/>
                </a:lnTo>
                <a:lnTo>
                  <a:pt x="4416844" y="2402848"/>
                </a:lnTo>
                <a:lnTo>
                  <a:pt x="4400260" y="2441520"/>
                </a:lnTo>
                <a:lnTo>
                  <a:pt x="4382638" y="2479795"/>
                </a:lnTo>
                <a:lnTo>
                  <a:pt x="4363991" y="2517660"/>
                </a:lnTo>
                <a:lnTo>
                  <a:pt x="4344333" y="2555105"/>
                </a:lnTo>
                <a:lnTo>
                  <a:pt x="4323678" y="2592119"/>
                </a:lnTo>
                <a:lnTo>
                  <a:pt x="4302038" y="2628691"/>
                </a:lnTo>
                <a:lnTo>
                  <a:pt x="4279428" y="2664810"/>
                </a:lnTo>
                <a:lnTo>
                  <a:pt x="4255862" y="2700464"/>
                </a:lnTo>
                <a:lnTo>
                  <a:pt x="4231352" y="2735644"/>
                </a:lnTo>
                <a:lnTo>
                  <a:pt x="4205913" y="2770338"/>
                </a:lnTo>
                <a:lnTo>
                  <a:pt x="4179558" y="2804536"/>
                </a:lnTo>
                <a:lnTo>
                  <a:pt x="4152301" y="2838225"/>
                </a:lnTo>
                <a:lnTo>
                  <a:pt x="4124155" y="2871395"/>
                </a:lnTo>
                <a:lnTo>
                  <a:pt x="4095134" y="2904036"/>
                </a:lnTo>
                <a:lnTo>
                  <a:pt x="4065251" y="2936137"/>
                </a:lnTo>
                <a:lnTo>
                  <a:pt x="4034521" y="2967685"/>
                </a:lnTo>
                <a:lnTo>
                  <a:pt x="4002956" y="2998671"/>
                </a:lnTo>
                <a:lnTo>
                  <a:pt x="3970570" y="3029084"/>
                </a:lnTo>
                <a:lnTo>
                  <a:pt x="3937378" y="3058911"/>
                </a:lnTo>
                <a:lnTo>
                  <a:pt x="3903392" y="3088144"/>
                </a:lnTo>
                <a:lnTo>
                  <a:pt x="3868626" y="3116770"/>
                </a:lnTo>
                <a:lnTo>
                  <a:pt x="3833094" y="3144779"/>
                </a:lnTo>
                <a:lnTo>
                  <a:pt x="3796809" y="3172159"/>
                </a:lnTo>
                <a:lnTo>
                  <a:pt x="3759785" y="3198900"/>
                </a:lnTo>
                <a:lnTo>
                  <a:pt x="3722035" y="3224991"/>
                </a:lnTo>
                <a:lnTo>
                  <a:pt x="3683574" y="3250420"/>
                </a:lnTo>
                <a:lnTo>
                  <a:pt x="3644415" y="3275178"/>
                </a:lnTo>
                <a:lnTo>
                  <a:pt x="3604570" y="3299252"/>
                </a:lnTo>
                <a:lnTo>
                  <a:pt x="3564055" y="3322632"/>
                </a:lnTo>
                <a:lnTo>
                  <a:pt x="3522882" y="3345308"/>
                </a:lnTo>
                <a:lnTo>
                  <a:pt x="3481066" y="3367267"/>
                </a:lnTo>
                <a:lnTo>
                  <a:pt x="3438619" y="3388499"/>
                </a:lnTo>
                <a:lnTo>
                  <a:pt x="3395556" y="3408994"/>
                </a:lnTo>
                <a:lnTo>
                  <a:pt x="3351889" y="3428739"/>
                </a:lnTo>
                <a:lnTo>
                  <a:pt x="3307633" y="3447725"/>
                </a:lnTo>
                <a:lnTo>
                  <a:pt x="3262801" y="3465940"/>
                </a:lnTo>
                <a:lnTo>
                  <a:pt x="3217407" y="3483373"/>
                </a:lnTo>
                <a:lnTo>
                  <a:pt x="3171465" y="3500014"/>
                </a:lnTo>
                <a:lnTo>
                  <a:pt x="3124987" y="3515850"/>
                </a:lnTo>
                <a:lnTo>
                  <a:pt x="3077988" y="3530873"/>
                </a:lnTo>
                <a:lnTo>
                  <a:pt x="3030481" y="3545070"/>
                </a:lnTo>
                <a:lnTo>
                  <a:pt x="2982480" y="3558430"/>
                </a:lnTo>
                <a:lnTo>
                  <a:pt x="2933998" y="3570943"/>
                </a:lnTo>
                <a:lnTo>
                  <a:pt x="2885049" y="3582597"/>
                </a:lnTo>
                <a:lnTo>
                  <a:pt x="2835647" y="3593382"/>
                </a:lnTo>
                <a:lnTo>
                  <a:pt x="2785805" y="3603286"/>
                </a:lnTo>
                <a:lnTo>
                  <a:pt x="2735537" y="3612300"/>
                </a:lnTo>
                <a:lnTo>
                  <a:pt x="2684856" y="3620411"/>
                </a:lnTo>
                <a:lnTo>
                  <a:pt x="2633776" y="3627609"/>
                </a:lnTo>
                <a:lnTo>
                  <a:pt x="2582311" y="3633882"/>
                </a:lnTo>
                <a:lnTo>
                  <a:pt x="2530474" y="3639221"/>
                </a:lnTo>
                <a:lnTo>
                  <a:pt x="2478278" y="3643613"/>
                </a:lnTo>
                <a:lnTo>
                  <a:pt x="2425739" y="3647049"/>
                </a:lnTo>
                <a:lnTo>
                  <a:pt x="2372868" y="3649516"/>
                </a:lnTo>
                <a:lnTo>
                  <a:pt x="2319679" y="3651005"/>
                </a:lnTo>
                <a:lnTo>
                  <a:pt x="2266188" y="3651504"/>
                </a:lnTo>
                <a:lnTo>
                  <a:pt x="2212696" y="3651005"/>
                </a:lnTo>
                <a:lnTo>
                  <a:pt x="2159507" y="3649516"/>
                </a:lnTo>
                <a:lnTo>
                  <a:pt x="2106636" y="3647049"/>
                </a:lnTo>
                <a:lnTo>
                  <a:pt x="2054097" y="3643613"/>
                </a:lnTo>
                <a:lnTo>
                  <a:pt x="2001901" y="3639221"/>
                </a:lnTo>
                <a:lnTo>
                  <a:pt x="1950064" y="3633882"/>
                </a:lnTo>
                <a:lnTo>
                  <a:pt x="1898599" y="3627609"/>
                </a:lnTo>
                <a:lnTo>
                  <a:pt x="1847519" y="3620411"/>
                </a:lnTo>
                <a:lnTo>
                  <a:pt x="1796838" y="3612300"/>
                </a:lnTo>
                <a:lnTo>
                  <a:pt x="1746570" y="3603286"/>
                </a:lnTo>
                <a:lnTo>
                  <a:pt x="1696728" y="3593382"/>
                </a:lnTo>
                <a:lnTo>
                  <a:pt x="1647326" y="3582597"/>
                </a:lnTo>
                <a:lnTo>
                  <a:pt x="1598377" y="3570943"/>
                </a:lnTo>
                <a:lnTo>
                  <a:pt x="1549895" y="3558430"/>
                </a:lnTo>
                <a:lnTo>
                  <a:pt x="1501894" y="3545070"/>
                </a:lnTo>
                <a:lnTo>
                  <a:pt x="1454387" y="3530873"/>
                </a:lnTo>
                <a:lnTo>
                  <a:pt x="1407388" y="3515850"/>
                </a:lnTo>
                <a:lnTo>
                  <a:pt x="1360910" y="3500014"/>
                </a:lnTo>
                <a:lnTo>
                  <a:pt x="1314968" y="3483373"/>
                </a:lnTo>
                <a:lnTo>
                  <a:pt x="1269574" y="3465940"/>
                </a:lnTo>
                <a:lnTo>
                  <a:pt x="1224742" y="3447725"/>
                </a:lnTo>
                <a:lnTo>
                  <a:pt x="1180486" y="3428739"/>
                </a:lnTo>
                <a:lnTo>
                  <a:pt x="1136819" y="3408994"/>
                </a:lnTo>
                <a:lnTo>
                  <a:pt x="1093756" y="3388499"/>
                </a:lnTo>
                <a:lnTo>
                  <a:pt x="1051309" y="3367267"/>
                </a:lnTo>
                <a:lnTo>
                  <a:pt x="1009493" y="3345308"/>
                </a:lnTo>
                <a:lnTo>
                  <a:pt x="968320" y="3322632"/>
                </a:lnTo>
                <a:lnTo>
                  <a:pt x="927805" y="3299252"/>
                </a:lnTo>
                <a:lnTo>
                  <a:pt x="887960" y="3275178"/>
                </a:lnTo>
                <a:lnTo>
                  <a:pt x="848801" y="3250420"/>
                </a:lnTo>
                <a:lnTo>
                  <a:pt x="810340" y="3224991"/>
                </a:lnTo>
                <a:lnTo>
                  <a:pt x="772590" y="3198900"/>
                </a:lnTo>
                <a:lnTo>
                  <a:pt x="735566" y="3172159"/>
                </a:lnTo>
                <a:lnTo>
                  <a:pt x="699281" y="3144779"/>
                </a:lnTo>
                <a:lnTo>
                  <a:pt x="663749" y="3116770"/>
                </a:lnTo>
                <a:lnTo>
                  <a:pt x="628983" y="3088144"/>
                </a:lnTo>
                <a:lnTo>
                  <a:pt x="594997" y="3058911"/>
                </a:lnTo>
                <a:lnTo>
                  <a:pt x="561805" y="3029084"/>
                </a:lnTo>
                <a:lnTo>
                  <a:pt x="529419" y="2998671"/>
                </a:lnTo>
                <a:lnTo>
                  <a:pt x="497854" y="2967685"/>
                </a:lnTo>
                <a:lnTo>
                  <a:pt x="467124" y="2936137"/>
                </a:lnTo>
                <a:lnTo>
                  <a:pt x="437241" y="2904036"/>
                </a:lnTo>
                <a:lnTo>
                  <a:pt x="408220" y="2871395"/>
                </a:lnTo>
                <a:lnTo>
                  <a:pt x="380074" y="2838225"/>
                </a:lnTo>
                <a:lnTo>
                  <a:pt x="352817" y="2804536"/>
                </a:lnTo>
                <a:lnTo>
                  <a:pt x="326462" y="2770338"/>
                </a:lnTo>
                <a:lnTo>
                  <a:pt x="301023" y="2735644"/>
                </a:lnTo>
                <a:lnTo>
                  <a:pt x="276513" y="2700464"/>
                </a:lnTo>
                <a:lnTo>
                  <a:pt x="252947" y="2664810"/>
                </a:lnTo>
                <a:lnTo>
                  <a:pt x="230337" y="2628691"/>
                </a:lnTo>
                <a:lnTo>
                  <a:pt x="208697" y="2592119"/>
                </a:lnTo>
                <a:lnTo>
                  <a:pt x="188042" y="2555105"/>
                </a:lnTo>
                <a:lnTo>
                  <a:pt x="168384" y="2517660"/>
                </a:lnTo>
                <a:lnTo>
                  <a:pt x="149737" y="2479795"/>
                </a:lnTo>
                <a:lnTo>
                  <a:pt x="132115" y="2441520"/>
                </a:lnTo>
                <a:lnTo>
                  <a:pt x="115531" y="2402848"/>
                </a:lnTo>
                <a:lnTo>
                  <a:pt x="99999" y="2363788"/>
                </a:lnTo>
                <a:lnTo>
                  <a:pt x="85533" y="2324351"/>
                </a:lnTo>
                <a:lnTo>
                  <a:pt x="72145" y="2284550"/>
                </a:lnTo>
                <a:lnTo>
                  <a:pt x="59851" y="2244394"/>
                </a:lnTo>
                <a:lnTo>
                  <a:pt x="48663" y="2203894"/>
                </a:lnTo>
                <a:lnTo>
                  <a:pt x="38595" y="2163062"/>
                </a:lnTo>
                <a:lnTo>
                  <a:pt x="29660" y="2121909"/>
                </a:lnTo>
                <a:lnTo>
                  <a:pt x="21872" y="2080445"/>
                </a:lnTo>
                <a:lnTo>
                  <a:pt x="15246" y="2038681"/>
                </a:lnTo>
                <a:lnTo>
                  <a:pt x="9793" y="1996629"/>
                </a:lnTo>
                <a:lnTo>
                  <a:pt x="5529" y="1954299"/>
                </a:lnTo>
                <a:lnTo>
                  <a:pt x="2466" y="1911702"/>
                </a:lnTo>
                <a:lnTo>
                  <a:pt x="618" y="1868849"/>
                </a:lnTo>
                <a:lnTo>
                  <a:pt x="0" y="1825752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03391" y="2331720"/>
            <a:ext cx="1144523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0" y="3416808"/>
            <a:ext cx="801624" cy="1034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26807" y="2891027"/>
            <a:ext cx="1078992" cy="733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28459" y="4562855"/>
            <a:ext cx="976883" cy="975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86400" y="4570476"/>
            <a:ext cx="952500" cy="917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80023" y="3438271"/>
            <a:ext cx="109156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SAFE  </a:t>
            </a:r>
            <a:r>
              <a:rPr dirty="0" sz="1400" spc="-5" b="1">
                <a:latin typeface="Calibri"/>
                <a:cs typeface="Calibri"/>
              </a:rPr>
              <a:t>TRANSFU</a:t>
            </a:r>
            <a:r>
              <a:rPr dirty="0" sz="1400" spc="-10" b="1">
                <a:latin typeface="Calibri"/>
                <a:cs typeface="Calibri"/>
              </a:rPr>
              <a:t>S</a:t>
            </a:r>
            <a:r>
              <a:rPr dirty="0" sz="1400" b="1">
                <a:latin typeface="Calibri"/>
                <a:cs typeface="Calibri"/>
              </a:rPr>
              <a:t>ION  </a:t>
            </a:r>
            <a:r>
              <a:rPr dirty="0" sz="1400" spc="-5" b="1">
                <a:latin typeface="Calibri"/>
                <a:cs typeface="Calibri"/>
              </a:rPr>
              <a:t>PROCESS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31128" y="3175254"/>
            <a:ext cx="962660" cy="645160"/>
          </a:xfrm>
          <a:custGeom>
            <a:avLst/>
            <a:gdLst/>
            <a:ahLst/>
            <a:cxnLst/>
            <a:rect l="l" t="t" r="r" b="b"/>
            <a:pathLst>
              <a:path w="962659" h="645160">
                <a:moveTo>
                  <a:pt x="962151" y="483489"/>
                </a:moveTo>
                <a:lnTo>
                  <a:pt x="639826" y="483489"/>
                </a:lnTo>
                <a:lnTo>
                  <a:pt x="824611" y="644652"/>
                </a:lnTo>
                <a:lnTo>
                  <a:pt x="962151" y="483489"/>
                </a:lnTo>
                <a:close/>
              </a:path>
              <a:path w="962659" h="645160">
                <a:moveTo>
                  <a:pt x="161162" y="0"/>
                </a:moveTo>
                <a:lnTo>
                  <a:pt x="0" y="0"/>
                </a:lnTo>
                <a:lnTo>
                  <a:pt x="50557" y="1477"/>
                </a:lnTo>
                <a:lnTo>
                  <a:pt x="100343" y="5853"/>
                </a:lnTo>
                <a:lnTo>
                  <a:pt x="149229" y="13042"/>
                </a:lnTo>
                <a:lnTo>
                  <a:pt x="197091" y="22960"/>
                </a:lnTo>
                <a:lnTo>
                  <a:pt x="243802" y="35522"/>
                </a:lnTo>
                <a:lnTo>
                  <a:pt x="289235" y="50642"/>
                </a:lnTo>
                <a:lnTo>
                  <a:pt x="333263" y="68237"/>
                </a:lnTo>
                <a:lnTo>
                  <a:pt x="375761" y="88221"/>
                </a:lnTo>
                <a:lnTo>
                  <a:pt x="416602" y="110509"/>
                </a:lnTo>
                <a:lnTo>
                  <a:pt x="455660" y="135016"/>
                </a:lnTo>
                <a:lnTo>
                  <a:pt x="492807" y="161658"/>
                </a:lnTo>
                <a:lnTo>
                  <a:pt x="527919" y="190350"/>
                </a:lnTo>
                <a:lnTo>
                  <a:pt x="560868" y="221007"/>
                </a:lnTo>
                <a:lnTo>
                  <a:pt x="591529" y="253543"/>
                </a:lnTo>
                <a:lnTo>
                  <a:pt x="619773" y="287875"/>
                </a:lnTo>
                <a:lnTo>
                  <a:pt x="645476" y="323917"/>
                </a:lnTo>
                <a:lnTo>
                  <a:pt x="668511" y="361584"/>
                </a:lnTo>
                <a:lnTo>
                  <a:pt x="688752" y="400791"/>
                </a:lnTo>
                <a:lnTo>
                  <a:pt x="706071" y="441455"/>
                </a:lnTo>
                <a:lnTo>
                  <a:pt x="720344" y="483489"/>
                </a:lnTo>
                <a:lnTo>
                  <a:pt x="881506" y="483489"/>
                </a:lnTo>
                <a:lnTo>
                  <a:pt x="867234" y="441455"/>
                </a:lnTo>
                <a:lnTo>
                  <a:pt x="849915" y="400791"/>
                </a:lnTo>
                <a:lnTo>
                  <a:pt x="829674" y="361584"/>
                </a:lnTo>
                <a:lnTo>
                  <a:pt x="806639" y="323917"/>
                </a:lnTo>
                <a:lnTo>
                  <a:pt x="780936" y="287875"/>
                </a:lnTo>
                <a:lnTo>
                  <a:pt x="752692" y="253543"/>
                </a:lnTo>
                <a:lnTo>
                  <a:pt x="722031" y="221007"/>
                </a:lnTo>
                <a:lnTo>
                  <a:pt x="689082" y="190350"/>
                </a:lnTo>
                <a:lnTo>
                  <a:pt x="653970" y="161658"/>
                </a:lnTo>
                <a:lnTo>
                  <a:pt x="616823" y="135016"/>
                </a:lnTo>
                <a:lnTo>
                  <a:pt x="577765" y="110509"/>
                </a:lnTo>
                <a:lnTo>
                  <a:pt x="536924" y="88221"/>
                </a:lnTo>
                <a:lnTo>
                  <a:pt x="494426" y="68237"/>
                </a:lnTo>
                <a:lnTo>
                  <a:pt x="450398" y="50642"/>
                </a:lnTo>
                <a:lnTo>
                  <a:pt x="404965" y="35522"/>
                </a:lnTo>
                <a:lnTo>
                  <a:pt x="358254" y="22960"/>
                </a:lnTo>
                <a:lnTo>
                  <a:pt x="310392" y="13042"/>
                </a:lnTo>
                <a:lnTo>
                  <a:pt x="261506" y="5853"/>
                </a:lnTo>
                <a:lnTo>
                  <a:pt x="211720" y="1477"/>
                </a:lnTo>
                <a:lnTo>
                  <a:pt x="1611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87161" y="3175429"/>
            <a:ext cx="824865" cy="644525"/>
          </a:xfrm>
          <a:custGeom>
            <a:avLst/>
            <a:gdLst/>
            <a:ahLst/>
            <a:cxnLst/>
            <a:rect l="l" t="t" r="r" b="b"/>
            <a:pathLst>
              <a:path w="824864" h="644525">
                <a:moveTo>
                  <a:pt x="723496" y="0"/>
                </a:moveTo>
                <a:lnTo>
                  <a:pt x="673891" y="2567"/>
                </a:lnTo>
                <a:lnTo>
                  <a:pt x="625083" y="7945"/>
                </a:lnTo>
                <a:lnTo>
                  <a:pt x="577194" y="16048"/>
                </a:lnTo>
                <a:lnTo>
                  <a:pt x="530348" y="26790"/>
                </a:lnTo>
                <a:lnTo>
                  <a:pt x="484664" y="40088"/>
                </a:lnTo>
                <a:lnTo>
                  <a:pt x="440266" y="55855"/>
                </a:lnTo>
                <a:lnTo>
                  <a:pt x="397276" y="74007"/>
                </a:lnTo>
                <a:lnTo>
                  <a:pt x="355815" y="94459"/>
                </a:lnTo>
                <a:lnTo>
                  <a:pt x="316006" y="117125"/>
                </a:lnTo>
                <a:lnTo>
                  <a:pt x="277971" y="141922"/>
                </a:lnTo>
                <a:lnTo>
                  <a:pt x="241831" y="168762"/>
                </a:lnTo>
                <a:lnTo>
                  <a:pt x="207709" y="197563"/>
                </a:lnTo>
                <a:lnTo>
                  <a:pt x="175727" y="228237"/>
                </a:lnTo>
                <a:lnTo>
                  <a:pt x="146007" y="260701"/>
                </a:lnTo>
                <a:lnTo>
                  <a:pt x="118671" y="294870"/>
                </a:lnTo>
                <a:lnTo>
                  <a:pt x="93841" y="330658"/>
                </a:lnTo>
                <a:lnTo>
                  <a:pt x="71638" y="367980"/>
                </a:lnTo>
                <a:lnTo>
                  <a:pt x="52186" y="406751"/>
                </a:lnTo>
                <a:lnTo>
                  <a:pt x="35606" y="446886"/>
                </a:lnTo>
                <a:lnTo>
                  <a:pt x="22019" y="488301"/>
                </a:lnTo>
                <a:lnTo>
                  <a:pt x="11549" y="530909"/>
                </a:lnTo>
                <a:lnTo>
                  <a:pt x="4317" y="574627"/>
                </a:lnTo>
                <a:lnTo>
                  <a:pt x="263" y="626972"/>
                </a:lnTo>
                <a:lnTo>
                  <a:pt x="0" y="644477"/>
                </a:lnTo>
                <a:lnTo>
                  <a:pt x="161162" y="644477"/>
                </a:lnTo>
                <a:lnTo>
                  <a:pt x="162916" y="599950"/>
                </a:lnTo>
                <a:lnTo>
                  <a:pt x="168104" y="556185"/>
                </a:lnTo>
                <a:lnTo>
                  <a:pt x="176618" y="513286"/>
                </a:lnTo>
                <a:lnTo>
                  <a:pt x="188347" y="471359"/>
                </a:lnTo>
                <a:lnTo>
                  <a:pt x="203182" y="430511"/>
                </a:lnTo>
                <a:lnTo>
                  <a:pt x="221014" y="390847"/>
                </a:lnTo>
                <a:lnTo>
                  <a:pt x="241734" y="352473"/>
                </a:lnTo>
                <a:lnTo>
                  <a:pt x="265231" y="315495"/>
                </a:lnTo>
                <a:lnTo>
                  <a:pt x="291397" y="280019"/>
                </a:lnTo>
                <a:lnTo>
                  <a:pt x="320122" y="246150"/>
                </a:lnTo>
                <a:lnTo>
                  <a:pt x="351297" y="213994"/>
                </a:lnTo>
                <a:lnTo>
                  <a:pt x="384813" y="183658"/>
                </a:lnTo>
                <a:lnTo>
                  <a:pt x="420559" y="155246"/>
                </a:lnTo>
                <a:lnTo>
                  <a:pt x="458426" y="128866"/>
                </a:lnTo>
                <a:lnTo>
                  <a:pt x="498306" y="104622"/>
                </a:lnTo>
                <a:lnTo>
                  <a:pt x="540089" y="82621"/>
                </a:lnTo>
                <a:lnTo>
                  <a:pt x="583664" y="62968"/>
                </a:lnTo>
                <a:lnTo>
                  <a:pt x="628923" y="45770"/>
                </a:lnTo>
                <a:lnTo>
                  <a:pt x="675757" y="31131"/>
                </a:lnTo>
                <a:lnTo>
                  <a:pt x="724056" y="19158"/>
                </a:lnTo>
                <a:lnTo>
                  <a:pt x="773710" y="9958"/>
                </a:lnTo>
                <a:lnTo>
                  <a:pt x="824611" y="3635"/>
                </a:lnTo>
                <a:lnTo>
                  <a:pt x="773777" y="327"/>
                </a:lnTo>
                <a:lnTo>
                  <a:pt x="723496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87161" y="3175254"/>
            <a:ext cx="1706245" cy="645160"/>
          </a:xfrm>
          <a:custGeom>
            <a:avLst/>
            <a:gdLst/>
            <a:ahLst/>
            <a:cxnLst/>
            <a:rect l="l" t="t" r="r" b="b"/>
            <a:pathLst>
              <a:path w="1706245" h="645160">
                <a:moveTo>
                  <a:pt x="743965" y="0"/>
                </a:moveTo>
                <a:lnTo>
                  <a:pt x="794523" y="1477"/>
                </a:lnTo>
                <a:lnTo>
                  <a:pt x="844309" y="5853"/>
                </a:lnTo>
                <a:lnTo>
                  <a:pt x="893195" y="13042"/>
                </a:lnTo>
                <a:lnTo>
                  <a:pt x="941057" y="22960"/>
                </a:lnTo>
                <a:lnTo>
                  <a:pt x="987768" y="35522"/>
                </a:lnTo>
                <a:lnTo>
                  <a:pt x="1033201" y="50642"/>
                </a:lnTo>
                <a:lnTo>
                  <a:pt x="1077229" y="68237"/>
                </a:lnTo>
                <a:lnTo>
                  <a:pt x="1119727" y="88221"/>
                </a:lnTo>
                <a:lnTo>
                  <a:pt x="1160568" y="110509"/>
                </a:lnTo>
                <a:lnTo>
                  <a:pt x="1199626" y="135016"/>
                </a:lnTo>
                <a:lnTo>
                  <a:pt x="1236773" y="161658"/>
                </a:lnTo>
                <a:lnTo>
                  <a:pt x="1271885" y="190350"/>
                </a:lnTo>
                <a:lnTo>
                  <a:pt x="1304834" y="221007"/>
                </a:lnTo>
                <a:lnTo>
                  <a:pt x="1335495" y="253543"/>
                </a:lnTo>
                <a:lnTo>
                  <a:pt x="1363739" y="287875"/>
                </a:lnTo>
                <a:lnTo>
                  <a:pt x="1389442" y="323917"/>
                </a:lnTo>
                <a:lnTo>
                  <a:pt x="1412477" y="361584"/>
                </a:lnTo>
                <a:lnTo>
                  <a:pt x="1432718" y="400791"/>
                </a:lnTo>
                <a:lnTo>
                  <a:pt x="1450037" y="441455"/>
                </a:lnTo>
                <a:lnTo>
                  <a:pt x="1464310" y="483489"/>
                </a:lnTo>
                <a:lnTo>
                  <a:pt x="1383791" y="483489"/>
                </a:lnTo>
                <a:lnTo>
                  <a:pt x="1568577" y="644652"/>
                </a:lnTo>
                <a:lnTo>
                  <a:pt x="1706117" y="483489"/>
                </a:lnTo>
                <a:lnTo>
                  <a:pt x="1625472" y="483489"/>
                </a:lnTo>
                <a:lnTo>
                  <a:pt x="1611200" y="441455"/>
                </a:lnTo>
                <a:lnTo>
                  <a:pt x="1593881" y="400791"/>
                </a:lnTo>
                <a:lnTo>
                  <a:pt x="1573640" y="361584"/>
                </a:lnTo>
                <a:lnTo>
                  <a:pt x="1550605" y="323917"/>
                </a:lnTo>
                <a:lnTo>
                  <a:pt x="1524902" y="287875"/>
                </a:lnTo>
                <a:lnTo>
                  <a:pt x="1496658" y="253543"/>
                </a:lnTo>
                <a:lnTo>
                  <a:pt x="1465997" y="221007"/>
                </a:lnTo>
                <a:lnTo>
                  <a:pt x="1433048" y="190350"/>
                </a:lnTo>
                <a:lnTo>
                  <a:pt x="1397936" y="161658"/>
                </a:lnTo>
                <a:lnTo>
                  <a:pt x="1360789" y="135016"/>
                </a:lnTo>
                <a:lnTo>
                  <a:pt x="1321731" y="110509"/>
                </a:lnTo>
                <a:lnTo>
                  <a:pt x="1280890" y="88221"/>
                </a:lnTo>
                <a:lnTo>
                  <a:pt x="1238392" y="68237"/>
                </a:lnTo>
                <a:lnTo>
                  <a:pt x="1194364" y="50642"/>
                </a:lnTo>
                <a:lnTo>
                  <a:pt x="1148931" y="35522"/>
                </a:lnTo>
                <a:lnTo>
                  <a:pt x="1102220" y="22960"/>
                </a:lnTo>
                <a:lnTo>
                  <a:pt x="1054358" y="13042"/>
                </a:lnTo>
                <a:lnTo>
                  <a:pt x="1005472" y="5853"/>
                </a:lnTo>
                <a:lnTo>
                  <a:pt x="955686" y="1477"/>
                </a:lnTo>
                <a:lnTo>
                  <a:pt x="905128" y="0"/>
                </a:lnTo>
                <a:lnTo>
                  <a:pt x="743965" y="0"/>
                </a:lnTo>
                <a:lnTo>
                  <a:pt x="693033" y="1487"/>
                </a:lnTo>
                <a:lnTo>
                  <a:pt x="643021" y="5885"/>
                </a:lnTo>
                <a:lnTo>
                  <a:pt x="594041" y="13099"/>
                </a:lnTo>
                <a:lnTo>
                  <a:pt x="546202" y="23031"/>
                </a:lnTo>
                <a:lnTo>
                  <a:pt x="499617" y="35585"/>
                </a:lnTo>
                <a:lnTo>
                  <a:pt x="454396" y="50667"/>
                </a:lnTo>
                <a:lnTo>
                  <a:pt x="410649" y="68178"/>
                </a:lnTo>
                <a:lnTo>
                  <a:pt x="368488" y="88025"/>
                </a:lnTo>
                <a:lnTo>
                  <a:pt x="328023" y="110109"/>
                </a:lnTo>
                <a:lnTo>
                  <a:pt x="289365" y="134336"/>
                </a:lnTo>
                <a:lnTo>
                  <a:pt x="252626" y="160609"/>
                </a:lnTo>
                <a:lnTo>
                  <a:pt x="217916" y="188833"/>
                </a:lnTo>
                <a:lnTo>
                  <a:pt x="185345" y="218910"/>
                </a:lnTo>
                <a:lnTo>
                  <a:pt x="155025" y="250745"/>
                </a:lnTo>
                <a:lnTo>
                  <a:pt x="127067" y="284243"/>
                </a:lnTo>
                <a:lnTo>
                  <a:pt x="101581" y="319306"/>
                </a:lnTo>
                <a:lnTo>
                  <a:pt x="78678" y="355839"/>
                </a:lnTo>
                <a:lnTo>
                  <a:pt x="58469" y="393745"/>
                </a:lnTo>
                <a:lnTo>
                  <a:pt x="41065" y="432929"/>
                </a:lnTo>
                <a:lnTo>
                  <a:pt x="26577" y="473295"/>
                </a:lnTo>
                <a:lnTo>
                  <a:pt x="15116" y="514746"/>
                </a:lnTo>
                <a:lnTo>
                  <a:pt x="6792" y="557187"/>
                </a:lnTo>
                <a:lnTo>
                  <a:pt x="1716" y="600520"/>
                </a:lnTo>
                <a:lnTo>
                  <a:pt x="0" y="644652"/>
                </a:lnTo>
                <a:lnTo>
                  <a:pt x="161162" y="644652"/>
                </a:lnTo>
                <a:lnTo>
                  <a:pt x="162916" y="600125"/>
                </a:lnTo>
                <a:lnTo>
                  <a:pt x="168104" y="556360"/>
                </a:lnTo>
                <a:lnTo>
                  <a:pt x="176618" y="513461"/>
                </a:lnTo>
                <a:lnTo>
                  <a:pt x="188347" y="471534"/>
                </a:lnTo>
                <a:lnTo>
                  <a:pt x="203182" y="430686"/>
                </a:lnTo>
                <a:lnTo>
                  <a:pt x="221014" y="391022"/>
                </a:lnTo>
                <a:lnTo>
                  <a:pt x="241734" y="352648"/>
                </a:lnTo>
                <a:lnTo>
                  <a:pt x="265231" y="315670"/>
                </a:lnTo>
                <a:lnTo>
                  <a:pt x="291397" y="280194"/>
                </a:lnTo>
                <a:lnTo>
                  <a:pt x="320122" y="246325"/>
                </a:lnTo>
                <a:lnTo>
                  <a:pt x="351297" y="214169"/>
                </a:lnTo>
                <a:lnTo>
                  <a:pt x="384813" y="183833"/>
                </a:lnTo>
                <a:lnTo>
                  <a:pt x="420559" y="155421"/>
                </a:lnTo>
                <a:lnTo>
                  <a:pt x="458426" y="129041"/>
                </a:lnTo>
                <a:lnTo>
                  <a:pt x="498306" y="104797"/>
                </a:lnTo>
                <a:lnTo>
                  <a:pt x="540089" y="82796"/>
                </a:lnTo>
                <a:lnTo>
                  <a:pt x="583664" y="63143"/>
                </a:lnTo>
                <a:lnTo>
                  <a:pt x="628923" y="45944"/>
                </a:lnTo>
                <a:lnTo>
                  <a:pt x="675757" y="31306"/>
                </a:lnTo>
                <a:lnTo>
                  <a:pt x="724056" y="19333"/>
                </a:lnTo>
                <a:lnTo>
                  <a:pt x="773710" y="10133"/>
                </a:lnTo>
                <a:lnTo>
                  <a:pt x="824611" y="381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45680" y="3823715"/>
            <a:ext cx="1068324" cy="704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34584" y="3824478"/>
            <a:ext cx="962660" cy="646430"/>
          </a:xfrm>
          <a:custGeom>
            <a:avLst/>
            <a:gdLst/>
            <a:ahLst/>
            <a:cxnLst/>
            <a:rect l="l" t="t" r="r" b="b"/>
            <a:pathLst>
              <a:path w="962660" h="646429">
                <a:moveTo>
                  <a:pt x="242315" y="161544"/>
                </a:moveTo>
                <a:lnTo>
                  <a:pt x="80771" y="161544"/>
                </a:lnTo>
                <a:lnTo>
                  <a:pt x="95061" y="203672"/>
                </a:lnTo>
                <a:lnTo>
                  <a:pt x="112394" y="244427"/>
                </a:lnTo>
                <a:lnTo>
                  <a:pt x="132644" y="283724"/>
                </a:lnTo>
                <a:lnTo>
                  <a:pt x="155685" y="321478"/>
                </a:lnTo>
                <a:lnTo>
                  <a:pt x="181391" y="357604"/>
                </a:lnTo>
                <a:lnTo>
                  <a:pt x="209636" y="392016"/>
                </a:lnTo>
                <a:lnTo>
                  <a:pt x="240292" y="424629"/>
                </a:lnTo>
                <a:lnTo>
                  <a:pt x="273234" y="455359"/>
                </a:lnTo>
                <a:lnTo>
                  <a:pt x="308336" y="484119"/>
                </a:lnTo>
                <a:lnTo>
                  <a:pt x="345471" y="510825"/>
                </a:lnTo>
                <a:lnTo>
                  <a:pt x="384513" y="535392"/>
                </a:lnTo>
                <a:lnTo>
                  <a:pt x="425336" y="557735"/>
                </a:lnTo>
                <a:lnTo>
                  <a:pt x="467813" y="577768"/>
                </a:lnTo>
                <a:lnTo>
                  <a:pt x="511817" y="595406"/>
                </a:lnTo>
                <a:lnTo>
                  <a:pt x="557224" y="610564"/>
                </a:lnTo>
                <a:lnTo>
                  <a:pt x="603906" y="623157"/>
                </a:lnTo>
                <a:lnTo>
                  <a:pt x="651737" y="633100"/>
                </a:lnTo>
                <a:lnTo>
                  <a:pt x="700591" y="640307"/>
                </a:lnTo>
                <a:lnTo>
                  <a:pt x="750341" y="644694"/>
                </a:lnTo>
                <a:lnTo>
                  <a:pt x="800862" y="646176"/>
                </a:lnTo>
                <a:lnTo>
                  <a:pt x="962405" y="646176"/>
                </a:lnTo>
                <a:lnTo>
                  <a:pt x="911885" y="644694"/>
                </a:lnTo>
                <a:lnTo>
                  <a:pt x="862135" y="640307"/>
                </a:lnTo>
                <a:lnTo>
                  <a:pt x="813281" y="633100"/>
                </a:lnTo>
                <a:lnTo>
                  <a:pt x="765450" y="623157"/>
                </a:lnTo>
                <a:lnTo>
                  <a:pt x="718768" y="610564"/>
                </a:lnTo>
                <a:lnTo>
                  <a:pt x="673361" y="595406"/>
                </a:lnTo>
                <a:lnTo>
                  <a:pt x="629357" y="577768"/>
                </a:lnTo>
                <a:lnTo>
                  <a:pt x="586880" y="557735"/>
                </a:lnTo>
                <a:lnTo>
                  <a:pt x="546057" y="535392"/>
                </a:lnTo>
                <a:lnTo>
                  <a:pt x="507015" y="510825"/>
                </a:lnTo>
                <a:lnTo>
                  <a:pt x="469880" y="484119"/>
                </a:lnTo>
                <a:lnTo>
                  <a:pt x="434778" y="455359"/>
                </a:lnTo>
                <a:lnTo>
                  <a:pt x="401836" y="424629"/>
                </a:lnTo>
                <a:lnTo>
                  <a:pt x="371180" y="392016"/>
                </a:lnTo>
                <a:lnTo>
                  <a:pt x="342935" y="357604"/>
                </a:lnTo>
                <a:lnTo>
                  <a:pt x="317229" y="321478"/>
                </a:lnTo>
                <a:lnTo>
                  <a:pt x="294188" y="283724"/>
                </a:lnTo>
                <a:lnTo>
                  <a:pt x="273938" y="244427"/>
                </a:lnTo>
                <a:lnTo>
                  <a:pt x="256605" y="203672"/>
                </a:lnTo>
                <a:lnTo>
                  <a:pt x="242315" y="161544"/>
                </a:lnTo>
                <a:close/>
              </a:path>
              <a:path w="962660" h="646429">
                <a:moveTo>
                  <a:pt x="137921" y="0"/>
                </a:moveTo>
                <a:lnTo>
                  <a:pt x="0" y="161544"/>
                </a:lnTo>
                <a:lnTo>
                  <a:pt x="323088" y="161544"/>
                </a:lnTo>
                <a:lnTo>
                  <a:pt x="1379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16217" y="3824478"/>
            <a:ext cx="824865" cy="646430"/>
          </a:xfrm>
          <a:custGeom>
            <a:avLst/>
            <a:gdLst/>
            <a:ahLst/>
            <a:cxnLst/>
            <a:rect l="l" t="t" r="r" b="b"/>
            <a:pathLst>
              <a:path w="824865" h="646429">
                <a:moveTo>
                  <a:pt x="824484" y="0"/>
                </a:moveTo>
                <a:lnTo>
                  <a:pt x="662939" y="0"/>
                </a:lnTo>
                <a:lnTo>
                  <a:pt x="661187" y="44612"/>
                </a:lnTo>
                <a:lnTo>
                  <a:pt x="656001" y="88464"/>
                </a:lnTo>
                <a:lnTo>
                  <a:pt x="647492" y="131449"/>
                </a:lnTo>
                <a:lnTo>
                  <a:pt x="635769" y="173461"/>
                </a:lnTo>
                <a:lnTo>
                  <a:pt x="620941" y="214393"/>
                </a:lnTo>
                <a:lnTo>
                  <a:pt x="603119" y="254141"/>
                </a:lnTo>
                <a:lnTo>
                  <a:pt x="582411" y="292597"/>
                </a:lnTo>
                <a:lnTo>
                  <a:pt x="558927" y="329655"/>
                </a:lnTo>
                <a:lnTo>
                  <a:pt x="532777" y="365211"/>
                </a:lnTo>
                <a:lnTo>
                  <a:pt x="504070" y="399156"/>
                </a:lnTo>
                <a:lnTo>
                  <a:pt x="472916" y="431387"/>
                </a:lnTo>
                <a:lnTo>
                  <a:pt x="439423" y="461796"/>
                </a:lnTo>
                <a:lnTo>
                  <a:pt x="403702" y="490277"/>
                </a:lnTo>
                <a:lnTo>
                  <a:pt x="365863" y="516724"/>
                </a:lnTo>
                <a:lnTo>
                  <a:pt x="326013" y="541032"/>
                </a:lnTo>
                <a:lnTo>
                  <a:pt x="284264" y="563094"/>
                </a:lnTo>
                <a:lnTo>
                  <a:pt x="240724" y="582804"/>
                </a:lnTo>
                <a:lnTo>
                  <a:pt x="195503" y="600056"/>
                </a:lnTo>
                <a:lnTo>
                  <a:pt x="148711" y="614745"/>
                </a:lnTo>
                <a:lnTo>
                  <a:pt x="100456" y="626763"/>
                </a:lnTo>
                <a:lnTo>
                  <a:pt x="50849" y="636005"/>
                </a:lnTo>
                <a:lnTo>
                  <a:pt x="0" y="642366"/>
                </a:lnTo>
                <a:lnTo>
                  <a:pt x="50803" y="645686"/>
                </a:lnTo>
                <a:lnTo>
                  <a:pt x="101056" y="646019"/>
                </a:lnTo>
                <a:lnTo>
                  <a:pt x="150635" y="643451"/>
                </a:lnTo>
                <a:lnTo>
                  <a:pt x="199420" y="638067"/>
                </a:lnTo>
                <a:lnTo>
                  <a:pt x="247288" y="629953"/>
                </a:lnTo>
                <a:lnTo>
                  <a:pt x="294116" y="619192"/>
                </a:lnTo>
                <a:lnTo>
                  <a:pt x="339782" y="605871"/>
                </a:lnTo>
                <a:lnTo>
                  <a:pt x="384165" y="590074"/>
                </a:lnTo>
                <a:lnTo>
                  <a:pt x="427142" y="571888"/>
                </a:lnTo>
                <a:lnTo>
                  <a:pt x="468591" y="551397"/>
                </a:lnTo>
                <a:lnTo>
                  <a:pt x="508390" y="528686"/>
                </a:lnTo>
                <a:lnTo>
                  <a:pt x="546417" y="503840"/>
                </a:lnTo>
                <a:lnTo>
                  <a:pt x="582549" y="476946"/>
                </a:lnTo>
                <a:lnTo>
                  <a:pt x="616665" y="448087"/>
                </a:lnTo>
                <a:lnTo>
                  <a:pt x="648642" y="417350"/>
                </a:lnTo>
                <a:lnTo>
                  <a:pt x="678358" y="384819"/>
                </a:lnTo>
                <a:lnTo>
                  <a:pt x="705691" y="350580"/>
                </a:lnTo>
                <a:lnTo>
                  <a:pt x="730519" y="314717"/>
                </a:lnTo>
                <a:lnTo>
                  <a:pt x="752720" y="277317"/>
                </a:lnTo>
                <a:lnTo>
                  <a:pt x="772171" y="238464"/>
                </a:lnTo>
                <a:lnTo>
                  <a:pt x="788751" y="198244"/>
                </a:lnTo>
                <a:lnTo>
                  <a:pt x="802337" y="156741"/>
                </a:lnTo>
                <a:lnTo>
                  <a:pt x="812807" y="114042"/>
                </a:lnTo>
                <a:lnTo>
                  <a:pt x="820038" y="70231"/>
                </a:lnTo>
                <a:lnTo>
                  <a:pt x="824200" y="17599"/>
                </a:lnTo>
                <a:lnTo>
                  <a:pt x="824484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34584" y="3824478"/>
            <a:ext cx="1706245" cy="646430"/>
          </a:xfrm>
          <a:custGeom>
            <a:avLst/>
            <a:gdLst/>
            <a:ahLst/>
            <a:cxnLst/>
            <a:rect l="l" t="t" r="r" b="b"/>
            <a:pathLst>
              <a:path w="1706245" h="646429">
                <a:moveTo>
                  <a:pt x="962405" y="646176"/>
                </a:moveTo>
                <a:lnTo>
                  <a:pt x="911885" y="644694"/>
                </a:lnTo>
                <a:lnTo>
                  <a:pt x="862135" y="640307"/>
                </a:lnTo>
                <a:lnTo>
                  <a:pt x="813281" y="633100"/>
                </a:lnTo>
                <a:lnTo>
                  <a:pt x="765450" y="623157"/>
                </a:lnTo>
                <a:lnTo>
                  <a:pt x="718768" y="610564"/>
                </a:lnTo>
                <a:lnTo>
                  <a:pt x="673361" y="595406"/>
                </a:lnTo>
                <a:lnTo>
                  <a:pt x="629357" y="577768"/>
                </a:lnTo>
                <a:lnTo>
                  <a:pt x="586880" y="557735"/>
                </a:lnTo>
                <a:lnTo>
                  <a:pt x="546057" y="535392"/>
                </a:lnTo>
                <a:lnTo>
                  <a:pt x="507015" y="510825"/>
                </a:lnTo>
                <a:lnTo>
                  <a:pt x="469880" y="484119"/>
                </a:lnTo>
                <a:lnTo>
                  <a:pt x="434778" y="455359"/>
                </a:lnTo>
                <a:lnTo>
                  <a:pt x="401836" y="424629"/>
                </a:lnTo>
                <a:lnTo>
                  <a:pt x="371180" y="392016"/>
                </a:lnTo>
                <a:lnTo>
                  <a:pt x="342935" y="357604"/>
                </a:lnTo>
                <a:lnTo>
                  <a:pt x="317229" y="321478"/>
                </a:lnTo>
                <a:lnTo>
                  <a:pt x="294188" y="283724"/>
                </a:lnTo>
                <a:lnTo>
                  <a:pt x="273938" y="244427"/>
                </a:lnTo>
                <a:lnTo>
                  <a:pt x="256605" y="203672"/>
                </a:lnTo>
                <a:lnTo>
                  <a:pt x="242315" y="161544"/>
                </a:lnTo>
                <a:lnTo>
                  <a:pt x="323088" y="161544"/>
                </a:lnTo>
                <a:lnTo>
                  <a:pt x="137921" y="0"/>
                </a:lnTo>
                <a:lnTo>
                  <a:pt x="0" y="161544"/>
                </a:lnTo>
                <a:lnTo>
                  <a:pt x="80771" y="161544"/>
                </a:lnTo>
                <a:lnTo>
                  <a:pt x="95061" y="203672"/>
                </a:lnTo>
                <a:lnTo>
                  <a:pt x="112394" y="244427"/>
                </a:lnTo>
                <a:lnTo>
                  <a:pt x="132644" y="283724"/>
                </a:lnTo>
                <a:lnTo>
                  <a:pt x="155685" y="321478"/>
                </a:lnTo>
                <a:lnTo>
                  <a:pt x="181391" y="357604"/>
                </a:lnTo>
                <a:lnTo>
                  <a:pt x="209636" y="392016"/>
                </a:lnTo>
                <a:lnTo>
                  <a:pt x="240292" y="424629"/>
                </a:lnTo>
                <a:lnTo>
                  <a:pt x="273234" y="455359"/>
                </a:lnTo>
                <a:lnTo>
                  <a:pt x="308336" y="484119"/>
                </a:lnTo>
                <a:lnTo>
                  <a:pt x="345471" y="510825"/>
                </a:lnTo>
                <a:lnTo>
                  <a:pt x="384513" y="535392"/>
                </a:lnTo>
                <a:lnTo>
                  <a:pt x="425336" y="557735"/>
                </a:lnTo>
                <a:lnTo>
                  <a:pt x="467813" y="577768"/>
                </a:lnTo>
                <a:lnTo>
                  <a:pt x="511817" y="595406"/>
                </a:lnTo>
                <a:lnTo>
                  <a:pt x="557224" y="610564"/>
                </a:lnTo>
                <a:lnTo>
                  <a:pt x="603906" y="623157"/>
                </a:lnTo>
                <a:lnTo>
                  <a:pt x="651737" y="633100"/>
                </a:lnTo>
                <a:lnTo>
                  <a:pt x="700591" y="640307"/>
                </a:lnTo>
                <a:lnTo>
                  <a:pt x="750341" y="644694"/>
                </a:lnTo>
                <a:lnTo>
                  <a:pt x="800862" y="646176"/>
                </a:lnTo>
                <a:lnTo>
                  <a:pt x="962405" y="646176"/>
                </a:lnTo>
                <a:lnTo>
                  <a:pt x="1013322" y="644685"/>
                </a:lnTo>
                <a:lnTo>
                  <a:pt x="1063318" y="640277"/>
                </a:lnTo>
                <a:lnTo>
                  <a:pt x="1112283" y="633047"/>
                </a:lnTo>
                <a:lnTo>
                  <a:pt x="1160106" y="623093"/>
                </a:lnTo>
                <a:lnTo>
                  <a:pt x="1206676" y="610510"/>
                </a:lnTo>
                <a:lnTo>
                  <a:pt x="1251882" y="595395"/>
                </a:lnTo>
                <a:lnTo>
                  <a:pt x="1295614" y="577844"/>
                </a:lnTo>
                <a:lnTo>
                  <a:pt x="1337761" y="557953"/>
                </a:lnTo>
                <a:lnTo>
                  <a:pt x="1378212" y="535818"/>
                </a:lnTo>
                <a:lnTo>
                  <a:pt x="1416856" y="511536"/>
                </a:lnTo>
                <a:lnTo>
                  <a:pt x="1453583" y="485202"/>
                </a:lnTo>
                <a:lnTo>
                  <a:pt x="1488281" y="456914"/>
                </a:lnTo>
                <a:lnTo>
                  <a:pt x="1520840" y="426767"/>
                </a:lnTo>
                <a:lnTo>
                  <a:pt x="1551149" y="394857"/>
                </a:lnTo>
                <a:lnTo>
                  <a:pt x="1579097" y="361281"/>
                </a:lnTo>
                <a:lnTo>
                  <a:pt x="1604574" y="326135"/>
                </a:lnTo>
                <a:lnTo>
                  <a:pt x="1627468" y="289516"/>
                </a:lnTo>
                <a:lnTo>
                  <a:pt x="1647670" y="251519"/>
                </a:lnTo>
                <a:lnTo>
                  <a:pt x="1665067" y="212241"/>
                </a:lnTo>
                <a:lnTo>
                  <a:pt x="1679550" y="171778"/>
                </a:lnTo>
                <a:lnTo>
                  <a:pt x="1691007" y="130226"/>
                </a:lnTo>
                <a:lnTo>
                  <a:pt x="1699328" y="87681"/>
                </a:lnTo>
                <a:lnTo>
                  <a:pt x="1704402" y="44240"/>
                </a:lnTo>
                <a:lnTo>
                  <a:pt x="1706117" y="0"/>
                </a:lnTo>
                <a:lnTo>
                  <a:pt x="1544573" y="0"/>
                </a:lnTo>
                <a:lnTo>
                  <a:pt x="1542821" y="44612"/>
                </a:lnTo>
                <a:lnTo>
                  <a:pt x="1537635" y="88464"/>
                </a:lnTo>
                <a:lnTo>
                  <a:pt x="1529126" y="131449"/>
                </a:lnTo>
                <a:lnTo>
                  <a:pt x="1517403" y="173461"/>
                </a:lnTo>
                <a:lnTo>
                  <a:pt x="1502575" y="214393"/>
                </a:lnTo>
                <a:lnTo>
                  <a:pt x="1484753" y="254141"/>
                </a:lnTo>
                <a:lnTo>
                  <a:pt x="1464045" y="292597"/>
                </a:lnTo>
                <a:lnTo>
                  <a:pt x="1440561" y="329655"/>
                </a:lnTo>
                <a:lnTo>
                  <a:pt x="1414411" y="365211"/>
                </a:lnTo>
                <a:lnTo>
                  <a:pt x="1385704" y="399156"/>
                </a:lnTo>
                <a:lnTo>
                  <a:pt x="1354550" y="431387"/>
                </a:lnTo>
                <a:lnTo>
                  <a:pt x="1321057" y="461796"/>
                </a:lnTo>
                <a:lnTo>
                  <a:pt x="1285336" y="490277"/>
                </a:lnTo>
                <a:lnTo>
                  <a:pt x="1247497" y="516724"/>
                </a:lnTo>
                <a:lnTo>
                  <a:pt x="1207647" y="541032"/>
                </a:lnTo>
                <a:lnTo>
                  <a:pt x="1165898" y="563094"/>
                </a:lnTo>
                <a:lnTo>
                  <a:pt x="1122358" y="582804"/>
                </a:lnTo>
                <a:lnTo>
                  <a:pt x="1077137" y="600056"/>
                </a:lnTo>
                <a:lnTo>
                  <a:pt x="1030345" y="614745"/>
                </a:lnTo>
                <a:lnTo>
                  <a:pt x="982090" y="626763"/>
                </a:lnTo>
                <a:lnTo>
                  <a:pt x="932483" y="636005"/>
                </a:lnTo>
                <a:lnTo>
                  <a:pt x="881633" y="642366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69229" y="2494280"/>
            <a:ext cx="4895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Do</a:t>
            </a:r>
            <a:r>
              <a:rPr dirty="0" sz="1400" b="1">
                <a:latin typeface="Calibri"/>
                <a:cs typeface="Calibri"/>
              </a:rPr>
              <a:t>nor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2607" y="4397755"/>
            <a:ext cx="7175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R</a:t>
            </a:r>
            <a:r>
              <a:rPr dirty="0" sz="1400" spc="-5" b="1">
                <a:latin typeface="Calibri"/>
                <a:cs typeface="Calibri"/>
              </a:rPr>
              <a:t>ec</a:t>
            </a:r>
            <a:r>
              <a:rPr dirty="0" sz="1400" b="1">
                <a:latin typeface="Calibri"/>
                <a:cs typeface="Calibri"/>
              </a:rPr>
              <a:t>ipi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6379" y="624840"/>
            <a:ext cx="340156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8219" y="606044"/>
            <a:ext cx="3398901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56003"/>
            <a:ext cx="8229600" cy="5149850"/>
          </a:xfrm>
          <a:custGeom>
            <a:avLst/>
            <a:gdLst/>
            <a:ahLst/>
            <a:cxnLst/>
            <a:rect l="l" t="t" r="r" b="b"/>
            <a:pathLst>
              <a:path w="8229600" h="5149850">
                <a:moveTo>
                  <a:pt x="0" y="5149596"/>
                </a:moveTo>
                <a:lnTo>
                  <a:pt x="8229600" y="5149596"/>
                </a:lnTo>
                <a:lnTo>
                  <a:pt x="8229600" y="0"/>
                </a:lnTo>
                <a:lnTo>
                  <a:pt x="0" y="0"/>
                </a:lnTo>
                <a:lnTo>
                  <a:pt x="0" y="5149596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570448"/>
            <a:ext cx="8071484" cy="473138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Anticoagulants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in the</a:t>
            </a: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Blood:</a:t>
            </a:r>
            <a:endParaRPr sz="3000">
              <a:latin typeface="Calibri"/>
              <a:cs typeface="Calibri"/>
            </a:endParaRPr>
          </a:p>
          <a:p>
            <a:pPr lvl="1" marL="756285" marR="5080" indent="-287020">
              <a:lnSpc>
                <a:spcPts val="2810"/>
              </a:lnSpc>
              <a:spcBef>
                <a:spcPts val="1160"/>
              </a:spcBef>
              <a:buFont typeface="Arial"/>
              <a:buChar char="–"/>
              <a:tabLst>
                <a:tab pos="756920" algn="l"/>
                <a:tab pos="1802764" algn="l"/>
                <a:tab pos="3374390" algn="l"/>
                <a:tab pos="4260215" algn="l"/>
                <a:tab pos="5525770" algn="l"/>
                <a:tab pos="6127750" algn="l"/>
              </a:tabLst>
            </a:pPr>
            <a:r>
              <a:rPr dirty="0" sz="2600">
                <a:latin typeface="Calibri"/>
                <a:cs typeface="Calibri"/>
              </a:rPr>
              <a:t>Blo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 spc="-5">
                <a:latin typeface="Calibri"/>
                <a:cs typeface="Calibri"/>
              </a:rPr>
              <a:t>ollec</a:t>
            </a:r>
            <a:r>
              <a:rPr dirty="0" sz="2600" spc="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ion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b</a:t>
            </a:r>
            <a:r>
              <a:rPr dirty="0" sz="2600" spc="-1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gs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c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 spc="-30">
                <a:latin typeface="Calibri"/>
                <a:cs typeface="Calibri"/>
              </a:rPr>
              <a:t>n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ai</a:t>
            </a:r>
            <a:r>
              <a:rPr dirty="0" sz="2600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5">
                <a:latin typeface="Calibri"/>
                <a:cs typeface="Calibri"/>
              </a:rPr>
              <a:t>a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ti</a:t>
            </a:r>
            <a:r>
              <a:rPr dirty="0" sz="2600" spc="-30">
                <a:latin typeface="Calibri"/>
                <a:cs typeface="Calibri"/>
              </a:rPr>
              <a:t>c</a:t>
            </a:r>
            <a:r>
              <a:rPr dirty="0" sz="2600" spc="-5">
                <a:latin typeface="Calibri"/>
                <a:cs typeface="Calibri"/>
              </a:rPr>
              <a:t>oagula</a:t>
            </a:r>
            <a:r>
              <a:rPr dirty="0" sz="2600" spc="-30">
                <a:latin typeface="Calibri"/>
                <a:cs typeface="Calibri"/>
              </a:rPr>
              <a:t>n</a:t>
            </a:r>
            <a:r>
              <a:rPr dirty="0" sz="2600" spc="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-  </a:t>
            </a:r>
            <a:r>
              <a:rPr dirty="0" sz="2600" spc="-10">
                <a:latin typeface="Calibri"/>
                <a:cs typeface="Calibri"/>
              </a:rPr>
              <a:t>preservatives:</a:t>
            </a:r>
            <a:endParaRPr sz="2600">
              <a:latin typeface="Calibri"/>
              <a:cs typeface="Calibri"/>
            </a:endParaRPr>
          </a:p>
          <a:p>
            <a:pPr marL="441959">
              <a:lnSpc>
                <a:spcPct val="100000"/>
              </a:lnSpc>
              <a:spcBef>
                <a:spcPts val="275"/>
              </a:spcBef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800" spc="-20" b="1">
                <a:solidFill>
                  <a:srgbClr val="0000FF"/>
                </a:solidFill>
                <a:latin typeface="Calibri"/>
                <a:cs typeface="Calibri"/>
              </a:rPr>
              <a:t>itrate</a:t>
            </a:r>
            <a:r>
              <a:rPr dirty="0" sz="2800" spc="-20" b="1">
                <a:latin typeface="Calibri"/>
                <a:cs typeface="Calibri"/>
              </a:rPr>
              <a:t>,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hosphate</a:t>
            </a:r>
            <a:r>
              <a:rPr dirty="0" sz="2800" spc="-10" b="1">
                <a:latin typeface="Calibri"/>
                <a:cs typeface="Calibri"/>
              </a:rPr>
              <a:t>,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extrose </a:t>
            </a:r>
            <a:r>
              <a:rPr dirty="0" sz="2800" spc="-5" b="1">
                <a:latin typeface="Calibri"/>
                <a:cs typeface="Calibri"/>
              </a:rPr>
              <a:t>&amp;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-5" b="1">
                <a:latin typeface="Calibri"/>
                <a:cs typeface="Calibri"/>
              </a:rPr>
              <a:t>denine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(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CPDA-1</a:t>
            </a:r>
            <a:r>
              <a:rPr dirty="0" sz="2800" spc="-15" b="1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>
                <a:latin typeface="Calibri"/>
                <a:cs typeface="Calibri"/>
              </a:rPr>
              <a:t>Ensuring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shelf </a:t>
            </a:r>
            <a:r>
              <a:rPr dirty="0" sz="2600" spc="-15">
                <a:latin typeface="Calibri"/>
                <a:cs typeface="Calibri"/>
              </a:rPr>
              <a:t>life </a:t>
            </a:r>
            <a:r>
              <a:rPr dirty="0" sz="2600" spc="-5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35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days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10">
                <a:latin typeface="Calibri"/>
                <a:cs typeface="Calibri"/>
              </a:rPr>
              <a:t>hematocrit </a:t>
            </a:r>
            <a:r>
              <a:rPr dirty="0" sz="2600" spc="-5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70 </a:t>
            </a:r>
            <a:r>
              <a:rPr dirty="0" sz="2600" spc="-10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80% </a:t>
            </a:r>
            <a:r>
              <a:rPr dirty="0" sz="2600" spc="-25">
                <a:latin typeface="Calibri"/>
                <a:cs typeface="Calibri"/>
              </a:rPr>
              <a:t>for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PRBCs.</a:t>
            </a:r>
            <a:endParaRPr sz="2600">
              <a:latin typeface="Calibri"/>
              <a:cs typeface="Calibri"/>
            </a:endParaRPr>
          </a:p>
          <a:p>
            <a:pPr marL="436245" indent="-423545">
              <a:lnSpc>
                <a:spcPct val="100000"/>
              </a:lnSpc>
              <a:spcBef>
                <a:spcPts val="1814"/>
              </a:spcBef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Additive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solutions </a:t>
            </a:r>
            <a:r>
              <a:rPr dirty="0" sz="2800" spc="-5" b="1">
                <a:latin typeface="Calibri"/>
                <a:cs typeface="Calibri"/>
              </a:rPr>
              <a:t>(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Adsol, Nutricel,</a:t>
            </a:r>
            <a:r>
              <a:rPr dirty="0" sz="2800" spc="1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Optisol</a:t>
            </a:r>
            <a:r>
              <a:rPr dirty="0" sz="2800" spc="-10" b="1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83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spc="-10">
                <a:latin typeface="Calibri"/>
                <a:cs typeface="Calibri"/>
              </a:rPr>
              <a:t>Provide </a:t>
            </a:r>
            <a:r>
              <a:rPr dirty="0" sz="2400" spc="-5">
                <a:latin typeface="Calibri"/>
                <a:cs typeface="Calibri"/>
              </a:rPr>
              <a:t>additional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nutrients,</a:t>
            </a:r>
            <a:endParaRPr sz="24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spc="-5">
                <a:latin typeface="Calibri"/>
                <a:cs typeface="Calibri"/>
              </a:rPr>
              <a:t>Extending </a:t>
            </a:r>
            <a:r>
              <a:rPr dirty="0" sz="2400" spc="-10">
                <a:latin typeface="Calibri"/>
                <a:cs typeface="Calibri"/>
              </a:rPr>
              <a:t>maximum </a:t>
            </a:r>
            <a:r>
              <a:rPr dirty="0" sz="2400" spc="-20">
                <a:latin typeface="Calibri"/>
                <a:cs typeface="Calibri"/>
              </a:rPr>
              <a:t>storage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42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days,</a:t>
            </a:r>
            <a:endParaRPr sz="24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↓ </a:t>
            </a:r>
            <a:r>
              <a:rPr dirty="0" sz="2400" spc="-10">
                <a:latin typeface="Calibri"/>
                <a:cs typeface="Calibri"/>
              </a:rPr>
              <a:t>Viscosity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dirty="0" sz="2400" spc="-15">
                <a:latin typeface="Calibri"/>
                <a:cs typeface="Calibri"/>
              </a:rPr>
              <a:t>makes </a:t>
            </a:r>
            <a:r>
              <a:rPr dirty="0" sz="2400" spc="-5">
                <a:latin typeface="Calibri"/>
                <a:cs typeface="Calibri"/>
              </a:rPr>
              <a:t>infusion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easier.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6379" y="624840"/>
            <a:ext cx="340156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8219" y="606044"/>
            <a:ext cx="3398901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56003"/>
            <a:ext cx="8229600" cy="5149850"/>
          </a:xfrm>
          <a:custGeom>
            <a:avLst/>
            <a:gdLst/>
            <a:ahLst/>
            <a:cxnLst/>
            <a:rect l="l" t="t" r="r" b="b"/>
            <a:pathLst>
              <a:path w="8229600" h="5149850">
                <a:moveTo>
                  <a:pt x="0" y="5149596"/>
                </a:moveTo>
                <a:lnTo>
                  <a:pt x="8229600" y="5149596"/>
                </a:lnTo>
                <a:lnTo>
                  <a:pt x="8229600" y="0"/>
                </a:lnTo>
                <a:lnTo>
                  <a:pt x="0" y="0"/>
                </a:lnTo>
                <a:lnTo>
                  <a:pt x="0" y="5149596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542844"/>
            <a:ext cx="7740015" cy="5023485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 b="1">
                <a:solidFill>
                  <a:srgbClr val="0000FF"/>
                </a:solidFill>
                <a:latin typeface="Calibri"/>
                <a:cs typeface="Calibri"/>
              </a:rPr>
              <a:t>Storage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dirty="0" sz="3200" spc="-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Blood: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 b="1">
                <a:latin typeface="Calibri"/>
                <a:cs typeface="Calibri"/>
              </a:rPr>
              <a:t>Storage </a:t>
            </a:r>
            <a:r>
              <a:rPr dirty="0" sz="2800" spc="-10" b="1">
                <a:latin typeface="Calibri"/>
                <a:cs typeface="Calibri"/>
              </a:rPr>
              <a:t>impairs </a:t>
            </a:r>
            <a:r>
              <a:rPr dirty="0" sz="2800" spc="-20" b="1">
                <a:latin typeface="Calibri"/>
                <a:cs typeface="Calibri"/>
              </a:rPr>
              <a:t>red </a:t>
            </a:r>
            <a:r>
              <a:rPr dirty="0" sz="2800" spc="-10" b="1">
                <a:latin typeface="Calibri"/>
                <a:cs typeface="Calibri"/>
              </a:rPr>
              <a:t>cell</a:t>
            </a:r>
            <a:r>
              <a:rPr dirty="0" sz="2800" spc="8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function.</a:t>
            </a:r>
            <a:endParaRPr sz="28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25" b="1">
                <a:solidFill>
                  <a:srgbClr val="008000"/>
                </a:solidFill>
                <a:latin typeface="Calibri"/>
                <a:cs typeface="Calibri"/>
              </a:rPr>
              <a:t>Transfused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blood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delivers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less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oxygen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400" spc="7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tissues.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5" b="1">
                <a:latin typeface="Calibri"/>
                <a:cs typeface="Calibri"/>
              </a:rPr>
              <a:t>Refrigerated </a:t>
            </a:r>
            <a:r>
              <a:rPr dirty="0" sz="2800" spc="-15" b="1">
                <a:latin typeface="Calibri"/>
                <a:cs typeface="Calibri"/>
              </a:rPr>
              <a:t>at </a:t>
            </a:r>
            <a:r>
              <a:rPr dirty="0" sz="2800" spc="-5" b="1">
                <a:latin typeface="Calibri"/>
                <a:cs typeface="Calibri"/>
              </a:rPr>
              <a:t>1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6° C (usually 4°</a:t>
            </a:r>
            <a:r>
              <a:rPr dirty="0" sz="2800" spc="1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C),</a:t>
            </a:r>
            <a:endParaRPr sz="2800">
              <a:latin typeface="Calibri"/>
              <a:cs typeface="Calibri"/>
            </a:endParaRPr>
          </a:p>
          <a:p>
            <a:pPr lvl="2" marL="1223645" indent="-2971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223645" algn="l"/>
                <a:tab pos="122428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Cell metabolism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continues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changes</a:t>
            </a:r>
            <a:r>
              <a:rPr dirty="0" sz="2400" spc="-3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occur.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5700" algn="l"/>
                <a:tab pos="5249545" algn="l"/>
              </a:tabLs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↓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“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pH”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↓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400" spc="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level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of	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“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2,3-DPG”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 b="1">
                <a:latin typeface="Calibri"/>
                <a:cs typeface="Calibri"/>
              </a:rPr>
              <a:t>The deformability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RBCs:</a:t>
            </a:r>
            <a:endParaRPr sz="28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makes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them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more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Spherical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&amp;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Rigid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199515">
              <a:lnSpc>
                <a:spcPct val="100000"/>
              </a:lnSpc>
              <a:spcBef>
                <a:spcPts val="605"/>
              </a:spcBef>
              <a:tabLst>
                <a:tab pos="1638300" algn="l"/>
                <a:tab pos="1958975" algn="l"/>
              </a:tabLst>
            </a:pPr>
            <a:r>
              <a:rPr dirty="0" sz="2400" spc="-5" b="1">
                <a:solidFill>
                  <a:srgbClr val="008000"/>
                </a:solidFill>
                <a:latin typeface="Symbol"/>
                <a:cs typeface="Symbol"/>
              </a:rPr>
              <a:t></a:t>
            </a:r>
            <a:r>
              <a:rPr dirty="0" sz="2400" spc="-5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dirty="0" sz="24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resistance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capillary</a:t>
            </a:r>
            <a:r>
              <a:rPr dirty="0" sz="2400" spc="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35" b="1">
                <a:solidFill>
                  <a:srgbClr val="008000"/>
                </a:solidFill>
                <a:latin typeface="Calibri"/>
                <a:cs typeface="Calibri"/>
              </a:rPr>
              <a:t>flow.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  <a:tab pos="3467735" algn="l"/>
              </a:tabLst>
            </a:pPr>
            <a:r>
              <a:rPr dirty="0" sz="2800" spc="-10" b="1">
                <a:latin typeface="Calibri"/>
                <a:cs typeface="Calibri"/>
              </a:rPr>
              <a:t>Cell </a:t>
            </a:r>
            <a:r>
              <a:rPr dirty="0" sz="2800" spc="-15" b="1">
                <a:latin typeface="Calibri"/>
                <a:cs typeface="Calibri"/>
              </a:rPr>
              <a:t>leakage</a:t>
            </a:r>
            <a:r>
              <a:rPr dirty="0" sz="2800" spc="8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K</a:t>
            </a:r>
            <a:r>
              <a:rPr dirty="0" baseline="25132" sz="3150" b="1">
                <a:latin typeface="Calibri"/>
                <a:cs typeface="Calibri"/>
              </a:rPr>
              <a:t>+	</a:t>
            </a:r>
            <a:r>
              <a:rPr dirty="0" sz="2800" spc="-5" b="1">
                <a:latin typeface="Calibri"/>
                <a:cs typeface="Calibri"/>
              </a:rPr>
              <a:t>(≈ 6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mEq/U).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45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6379" y="624840"/>
            <a:ext cx="340156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8219" y="606044"/>
            <a:ext cx="3398901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56003"/>
            <a:ext cx="8229600" cy="5149850"/>
          </a:xfrm>
          <a:custGeom>
            <a:avLst/>
            <a:gdLst/>
            <a:ahLst/>
            <a:cxnLst/>
            <a:rect l="l" t="t" r="r" b="b"/>
            <a:pathLst>
              <a:path w="8229600" h="5149850">
                <a:moveTo>
                  <a:pt x="0" y="5149596"/>
                </a:moveTo>
                <a:lnTo>
                  <a:pt x="8229600" y="5149596"/>
                </a:lnTo>
                <a:lnTo>
                  <a:pt x="8229600" y="0"/>
                </a:lnTo>
                <a:lnTo>
                  <a:pt x="0" y="0"/>
                </a:lnTo>
                <a:lnTo>
                  <a:pt x="0" y="5149596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480840"/>
            <a:ext cx="7268845" cy="5082540"/>
          </a:xfrm>
          <a:prstGeom prst="rect">
            <a:avLst/>
          </a:prstGeom>
        </p:spPr>
        <p:txBody>
          <a:bodyPr wrap="square" lIns="0" tIns="254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25" b="1">
                <a:solidFill>
                  <a:srgbClr val="0000FF"/>
                </a:solidFill>
                <a:latin typeface="Calibri"/>
                <a:cs typeface="Calibri"/>
              </a:rPr>
              <a:t>Type: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25" b="1">
                <a:latin typeface="Calibri"/>
                <a:cs typeface="Calibri"/>
              </a:rPr>
              <a:t>Patient’s </a:t>
            </a:r>
            <a:r>
              <a:rPr dirty="0" sz="2600" b="1">
                <a:latin typeface="Calibri"/>
                <a:cs typeface="Calibri"/>
              </a:rPr>
              <a:t>Blood </a:t>
            </a:r>
            <a:r>
              <a:rPr dirty="0" sz="2600" spc="-5" b="1">
                <a:latin typeface="Calibri"/>
                <a:cs typeface="Calibri"/>
              </a:rPr>
              <a:t>is </a:t>
            </a:r>
            <a:r>
              <a:rPr dirty="0" sz="2600" spc="-10" b="1">
                <a:latin typeface="Calibri"/>
                <a:cs typeface="Calibri"/>
              </a:rPr>
              <a:t>sent </a:t>
            </a:r>
            <a:r>
              <a:rPr dirty="0" sz="2600" spc="-15" b="1">
                <a:latin typeface="Calibri"/>
                <a:cs typeface="Calibri"/>
              </a:rPr>
              <a:t>for </a:t>
            </a:r>
            <a:r>
              <a:rPr dirty="0" sz="2600" spc="-5" b="1">
                <a:latin typeface="Calibri"/>
                <a:cs typeface="Calibri"/>
              </a:rPr>
              <a:t>the following</a:t>
            </a:r>
            <a:r>
              <a:rPr dirty="0" sz="2600" spc="60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tests: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56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ABO</a:t>
            </a: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grouping:</a:t>
            </a:r>
            <a:endParaRPr sz="26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The 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recipient’s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RBCs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be 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tested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with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anti-A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&amp;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anti-B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Their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serum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be 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tested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with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&amp;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dirty="0" sz="20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4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Rh</a:t>
            </a: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typing:</a:t>
            </a:r>
            <a:endParaRPr sz="26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Adding </a:t>
            </a:r>
            <a:r>
              <a:rPr dirty="0" sz="2000" spc="-25" b="1">
                <a:solidFill>
                  <a:srgbClr val="660066"/>
                </a:solidFill>
                <a:latin typeface="Calibri"/>
                <a:cs typeface="Calibri"/>
              </a:rPr>
              <a:t>“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Anti-D</a:t>
            </a:r>
            <a:r>
              <a:rPr dirty="0" sz="2000" spc="-25" b="1">
                <a:solidFill>
                  <a:srgbClr val="660066"/>
                </a:solidFill>
                <a:latin typeface="Calibri"/>
                <a:cs typeface="Calibri"/>
              </a:rPr>
              <a:t>” </a:t>
            </a:r>
            <a:r>
              <a:rPr dirty="0" sz="2000" b="1">
                <a:solidFill>
                  <a:srgbClr val="660066"/>
                </a:solidFill>
                <a:latin typeface="Wingdings"/>
                <a:cs typeface="Wingdings"/>
              </a:rPr>
              <a:t></a:t>
            </a:r>
            <a:r>
              <a:rPr dirty="0" sz="2000" b="1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recipient</a:t>
            </a:r>
            <a:r>
              <a:rPr dirty="0" sz="2000" spc="-10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RBCs</a:t>
            </a:r>
            <a:endParaRPr sz="2000">
              <a:latin typeface="Calibri"/>
              <a:cs typeface="Calibri"/>
            </a:endParaRPr>
          </a:p>
          <a:p>
            <a:pPr lvl="1" marL="756285" marR="93345" indent="-287020">
              <a:lnSpc>
                <a:spcPts val="4680"/>
              </a:lnSpc>
              <a:spcBef>
                <a:spcPts val="2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Antibody screen </a:t>
            </a: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for unexpected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(non-ABO/Rh)  antibodies.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6" y="1519427"/>
            <a:ext cx="4876800" cy="4417060"/>
          </a:xfrm>
          <a:custGeom>
            <a:avLst/>
            <a:gdLst/>
            <a:ahLst/>
            <a:cxnLst/>
            <a:rect l="l" t="t" r="r" b="b"/>
            <a:pathLst>
              <a:path w="4876800" h="4417060">
                <a:moveTo>
                  <a:pt x="0" y="4416552"/>
                </a:moveTo>
                <a:lnTo>
                  <a:pt x="4876800" y="4416552"/>
                </a:lnTo>
                <a:lnTo>
                  <a:pt x="4876800" y="0"/>
                </a:lnTo>
                <a:lnTo>
                  <a:pt x="0" y="0"/>
                </a:lnTo>
                <a:lnTo>
                  <a:pt x="0" y="4416552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266065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0911" y="618744"/>
            <a:ext cx="3724655" cy="49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4655" y="602106"/>
            <a:ext cx="3721227" cy="48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67400" y="1379219"/>
            <a:ext cx="1623059" cy="547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88379" y="3432047"/>
            <a:ext cx="121157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27064" y="4072128"/>
            <a:ext cx="809243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02907" y="4072128"/>
            <a:ext cx="658368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37119" y="1392935"/>
            <a:ext cx="1584959" cy="5465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309359" y="1716532"/>
          <a:ext cx="2458720" cy="489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25"/>
                <a:gridCol w="1395095"/>
              </a:tblGrid>
              <a:tr h="527050">
                <a:tc>
                  <a:txBody>
                    <a:bodyPr/>
                    <a:lstStyle/>
                    <a:p>
                      <a:pPr marL="130810">
                        <a:lnSpc>
                          <a:spcPts val="3045"/>
                        </a:lnSpc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20040">
                        <a:lnSpc>
                          <a:spcPts val="3105"/>
                        </a:lnSpc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39.0%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4008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200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34.0%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/>
                </a:tc>
              </a:tr>
              <a:tr h="639445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8.5%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050"/>
                </a:tc>
              </a:tr>
              <a:tr h="640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3.5%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/>
                </a:tc>
              </a:tr>
              <a:tr h="63944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O-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6.6%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050"/>
                </a:tc>
              </a:tr>
              <a:tr h="640080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A-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6.3%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/>
                </a:tc>
              </a:tr>
              <a:tr h="64008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B-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1.5%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/>
                </a:tc>
              </a:tr>
              <a:tr h="52768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3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AB-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187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5">
                          <a:solidFill>
                            <a:srgbClr val="660066"/>
                          </a:solidFill>
                          <a:latin typeface="Calibri"/>
                          <a:cs typeface="Calibri"/>
                        </a:rPr>
                        <a:t>1.0%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13231" y="6164579"/>
            <a:ext cx="4876800" cy="462280"/>
          </a:xfrm>
          <a:custGeom>
            <a:avLst/>
            <a:gdLst/>
            <a:ahLst/>
            <a:cxnLst/>
            <a:rect l="l" t="t" r="r" b="b"/>
            <a:pathLst>
              <a:path w="4876800" h="462279">
                <a:moveTo>
                  <a:pt x="0" y="461772"/>
                </a:moveTo>
                <a:lnTo>
                  <a:pt x="4876800" y="461772"/>
                </a:lnTo>
                <a:lnTo>
                  <a:pt x="48768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172" y="6111238"/>
            <a:ext cx="227380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82595" y="6111238"/>
            <a:ext cx="566928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44139" y="6111238"/>
            <a:ext cx="3046476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78255" y="1530172"/>
            <a:ext cx="4710430" cy="5040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61404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In addition, each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person's 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blood is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either: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Rh-positive:</a:t>
            </a:r>
            <a:endParaRPr sz="2800">
              <a:latin typeface="Calibri"/>
              <a:cs typeface="Calibri"/>
            </a:endParaRPr>
          </a:p>
          <a:p>
            <a:pPr lvl="2" marL="1213485" indent="-2863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dirty="0" sz="2400" b="1">
                <a:latin typeface="Calibri"/>
                <a:cs typeface="Calibri"/>
              </a:rPr>
              <a:t>Can </a:t>
            </a:r>
            <a:r>
              <a:rPr dirty="0" sz="2400" spc="-10" b="1">
                <a:latin typeface="Calibri"/>
                <a:cs typeface="Calibri"/>
              </a:rPr>
              <a:t>receive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Rh-ve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Rh+ve</a:t>
            </a:r>
            <a:endParaRPr sz="2400">
              <a:latin typeface="Calibri"/>
              <a:cs typeface="Calibri"/>
            </a:endParaRPr>
          </a:p>
          <a:p>
            <a:pPr marL="1213485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blood.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Rh-negative:</a:t>
            </a:r>
            <a:endParaRPr sz="2800">
              <a:latin typeface="Calibri"/>
              <a:cs typeface="Calibri"/>
            </a:endParaRPr>
          </a:p>
          <a:p>
            <a:pPr lvl="2" marL="1213485" indent="-2863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dirty="0" sz="2400" spc="-5" b="1">
                <a:latin typeface="Calibri"/>
                <a:cs typeface="Calibri"/>
              </a:rPr>
              <a:t>Should </a:t>
            </a:r>
            <a:r>
              <a:rPr dirty="0" sz="2400" b="1">
                <a:latin typeface="Calibri"/>
                <a:cs typeface="Calibri"/>
              </a:rPr>
              <a:t>only </a:t>
            </a:r>
            <a:r>
              <a:rPr dirty="0" sz="2400" spc="-10" b="1">
                <a:latin typeface="Calibri"/>
                <a:cs typeface="Calibri"/>
              </a:rPr>
              <a:t>receive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Rh-</a:t>
            </a:r>
            <a:endParaRPr sz="2400">
              <a:latin typeface="Calibri"/>
              <a:cs typeface="Calibri"/>
            </a:endParaRPr>
          </a:p>
          <a:p>
            <a:pPr marL="1213485">
              <a:lnSpc>
                <a:spcPct val="100000"/>
              </a:lnSpc>
            </a:pPr>
            <a:r>
              <a:rPr dirty="0" sz="2400" spc="-15" b="1">
                <a:latin typeface="Calibri"/>
                <a:cs typeface="Calibri"/>
              </a:rPr>
              <a:t>negative</a:t>
            </a:r>
            <a:r>
              <a:rPr dirty="0" sz="2400" spc="-5" b="1">
                <a:latin typeface="Calibri"/>
                <a:cs typeface="Calibri"/>
              </a:rPr>
              <a:t> blood</a:t>
            </a:r>
            <a:endParaRPr sz="2400">
              <a:latin typeface="Calibri"/>
              <a:cs typeface="Calibri"/>
            </a:endParaRPr>
          </a:p>
          <a:p>
            <a:pPr lvl="2" marL="1213485" marR="152209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dirty="0" sz="2400" spc="-5" b="1">
                <a:latin typeface="Calibri"/>
                <a:cs typeface="Calibri"/>
              </a:rPr>
              <a:t>Can be </a:t>
            </a:r>
            <a:r>
              <a:rPr dirty="0" sz="2400" b="1">
                <a:latin typeface="Calibri"/>
                <a:cs typeface="Calibri"/>
              </a:rPr>
              <a:t>used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for  </a:t>
            </a:r>
            <a:r>
              <a:rPr dirty="0" sz="2400" spc="-10" b="1">
                <a:latin typeface="Calibri"/>
                <a:cs typeface="Calibri"/>
              </a:rPr>
              <a:t>emergencies.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</a:pPr>
            <a:r>
              <a:rPr dirty="0" sz="2400" spc="-10" b="1" i="1">
                <a:solidFill>
                  <a:srgbClr val="C00000"/>
                </a:solidFill>
                <a:latin typeface="Calibri"/>
                <a:cs typeface="Calibri"/>
              </a:rPr>
              <a:t>Q.) </a:t>
            </a:r>
            <a:r>
              <a:rPr dirty="0" sz="2400" spc="-5" b="1" i="1">
                <a:solidFill>
                  <a:srgbClr val="C00000"/>
                </a:solidFill>
                <a:latin typeface="Calibri"/>
                <a:cs typeface="Calibri"/>
              </a:rPr>
              <a:t>How </a:t>
            </a:r>
            <a:r>
              <a:rPr dirty="0" sz="2400" spc="-10" b="1" i="1">
                <a:solidFill>
                  <a:srgbClr val="C00000"/>
                </a:solidFill>
                <a:latin typeface="Calibri"/>
                <a:cs typeface="Calibri"/>
              </a:rPr>
              <a:t>many </a:t>
            </a:r>
            <a:r>
              <a:rPr dirty="0" sz="2400" spc="-5" b="1" i="1">
                <a:solidFill>
                  <a:srgbClr val="C00000"/>
                </a:solidFill>
                <a:latin typeface="Calibri"/>
                <a:cs typeface="Calibri"/>
              </a:rPr>
              <a:t>blood group we</a:t>
            </a:r>
            <a:r>
              <a:rPr dirty="0" sz="2400" spc="-8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Calibri"/>
                <a:cs typeface="Calibri"/>
              </a:rPr>
              <a:t>have?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" y="0"/>
            <a:ext cx="90998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3721608" cy="6856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8379" y="368808"/>
            <a:ext cx="6560820" cy="147828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313690" rIns="0" bIns="0" rtlCol="0" vert="horz">
            <a:spAutoFit/>
          </a:bodyPr>
          <a:lstStyle/>
          <a:p>
            <a:pPr marL="390525">
              <a:lnSpc>
                <a:spcPct val="100000"/>
              </a:lnSpc>
              <a:spcBef>
                <a:spcPts val="2470"/>
              </a:spcBef>
            </a:pPr>
            <a:r>
              <a:rPr dirty="0" sz="6000" spc="-20"/>
              <a:t>B</a:t>
            </a:r>
            <a:r>
              <a:rPr dirty="0" sz="4800" spc="-20"/>
              <a:t>LOOD</a:t>
            </a:r>
            <a:r>
              <a:rPr dirty="0" sz="4800" spc="250"/>
              <a:t> </a:t>
            </a:r>
            <a:r>
              <a:rPr dirty="0" sz="6000" spc="-5"/>
              <a:t>T</a:t>
            </a:r>
            <a:r>
              <a:rPr dirty="0" sz="4800" spc="-5"/>
              <a:t>RANSFUSION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3960876" y="2132076"/>
            <a:ext cx="3206496" cy="261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9300" y="5015483"/>
            <a:ext cx="7057644" cy="1842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3442" y="5399023"/>
            <a:ext cx="6310630" cy="1289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FF00"/>
                </a:solidFill>
                <a:latin typeface="Tahoma"/>
                <a:cs typeface="Tahoma"/>
              </a:rPr>
              <a:t>Salah </a:t>
            </a:r>
            <a:r>
              <a:rPr dirty="0" sz="1800" b="1">
                <a:solidFill>
                  <a:srgbClr val="00FF00"/>
                </a:solidFill>
                <a:latin typeface="Tahoma"/>
                <a:cs typeface="Tahoma"/>
              </a:rPr>
              <a:t>N.</a:t>
            </a:r>
            <a:r>
              <a:rPr dirty="0" sz="1800" spc="-25" b="1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FF00"/>
                </a:solidFill>
                <a:latin typeface="Tahoma"/>
                <a:cs typeface="Tahoma"/>
              </a:rPr>
              <a:t>El-Tallawy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1600" spc="-10" b="1">
                <a:solidFill>
                  <a:srgbClr val="FF99FF"/>
                </a:solidFill>
                <a:latin typeface="Tahoma"/>
                <a:cs typeface="Tahoma"/>
              </a:rPr>
              <a:t>Prof. </a:t>
            </a:r>
            <a:r>
              <a:rPr dirty="0" sz="1600" spc="-5" b="1">
                <a:solidFill>
                  <a:srgbClr val="FF99FF"/>
                </a:solidFill>
                <a:latin typeface="Tahoma"/>
                <a:cs typeface="Tahoma"/>
              </a:rPr>
              <a:t>of Anesthesia and </a:t>
            </a:r>
            <a:r>
              <a:rPr dirty="0" sz="1600" spc="-10" b="1">
                <a:solidFill>
                  <a:srgbClr val="FF99FF"/>
                </a:solidFill>
                <a:latin typeface="Tahoma"/>
                <a:cs typeface="Tahoma"/>
              </a:rPr>
              <a:t>Pain</a:t>
            </a:r>
            <a:r>
              <a:rPr dirty="0" sz="1600" spc="125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99FF"/>
                </a:solidFill>
                <a:latin typeface="Tahoma"/>
                <a:cs typeface="Tahoma"/>
              </a:rPr>
              <a:t>Management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Faculty of Medicine </a:t>
            </a:r>
            <a:r>
              <a:rPr dirty="0" sz="1400" b="1">
                <a:solidFill>
                  <a:srgbClr val="FF99FF"/>
                </a:solidFill>
                <a:latin typeface="Tahoma"/>
                <a:cs typeface="Tahoma"/>
              </a:rPr>
              <a:t>- </a:t>
            </a: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Minia University </a:t>
            </a:r>
            <a:r>
              <a:rPr dirty="0" sz="1400" b="1">
                <a:solidFill>
                  <a:srgbClr val="FF99FF"/>
                </a:solidFill>
                <a:latin typeface="Tahoma"/>
                <a:cs typeface="Tahoma"/>
              </a:rPr>
              <a:t>&amp; NCI - </a:t>
            </a: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Cairo University </a:t>
            </a:r>
            <a:r>
              <a:rPr dirty="0" sz="1400" b="1">
                <a:solidFill>
                  <a:srgbClr val="FF99FF"/>
                </a:solidFill>
                <a:latin typeface="Tahoma"/>
                <a:cs typeface="Tahoma"/>
              </a:rPr>
              <a:t>–</a:t>
            </a:r>
            <a:r>
              <a:rPr dirty="0" sz="1400" spc="14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FF99FF"/>
                </a:solidFill>
                <a:latin typeface="Tahoma"/>
                <a:cs typeface="Tahoma"/>
              </a:rPr>
              <a:t>Egypt</a:t>
            </a:r>
            <a:endParaRPr sz="1400">
              <a:latin typeface="Tahoma"/>
              <a:cs typeface="Tahoma"/>
            </a:endParaRPr>
          </a:p>
          <a:p>
            <a:pPr algn="ctr" marL="1270">
              <a:lnSpc>
                <a:spcPct val="100000"/>
              </a:lnSpc>
              <a:spcBef>
                <a:spcPts val="600"/>
              </a:spcBef>
            </a:pPr>
            <a:r>
              <a:rPr dirty="0" sz="1400" spc="-5" b="1">
                <a:solidFill>
                  <a:srgbClr val="66FFFF"/>
                </a:solidFill>
                <a:latin typeface="Tahoma"/>
                <a:cs typeface="Tahoma"/>
              </a:rPr>
              <a:t>College </a:t>
            </a:r>
            <a:r>
              <a:rPr dirty="0" sz="1400" b="1">
                <a:solidFill>
                  <a:srgbClr val="66FFFF"/>
                </a:solidFill>
                <a:latin typeface="Tahoma"/>
                <a:cs typeface="Tahoma"/>
              </a:rPr>
              <a:t>of </a:t>
            </a:r>
            <a:r>
              <a:rPr dirty="0" sz="1400" spc="-5" b="1">
                <a:solidFill>
                  <a:srgbClr val="66FFFF"/>
                </a:solidFill>
                <a:latin typeface="Tahoma"/>
                <a:cs typeface="Tahoma"/>
              </a:rPr>
              <a:t>Medicine, King Saud University, Riyadh,</a:t>
            </a:r>
            <a:r>
              <a:rPr dirty="0" sz="1400" spc="35" b="1">
                <a:solidFill>
                  <a:srgbClr val="66FF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FFFF"/>
                </a:solidFill>
                <a:latin typeface="Tahoma"/>
                <a:cs typeface="Tahoma"/>
              </a:rPr>
              <a:t>KSA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223" y="1296924"/>
            <a:ext cx="8455152" cy="4645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0100" y="1447800"/>
            <a:ext cx="81534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04215"/>
            <a:ext cx="8229600" cy="1039494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199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570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0955" y="1438655"/>
          <a:ext cx="8180070" cy="541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145"/>
                <a:gridCol w="1600200"/>
                <a:gridCol w="1600200"/>
                <a:gridCol w="1676400"/>
                <a:gridCol w="1871345"/>
              </a:tblGrid>
              <a:tr h="43757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150">
                        <a:latin typeface="Times New Roman"/>
                        <a:cs typeface="Times New Roman"/>
                      </a:endParaRPr>
                    </a:p>
                    <a:p>
                      <a:pPr marL="2541270">
                        <a:lnSpc>
                          <a:spcPct val="100000"/>
                        </a:lnSpc>
                        <a:tabLst>
                          <a:tab pos="4260850" algn="l"/>
                        </a:tabLst>
                      </a:pPr>
                      <a:r>
                        <a:rPr dirty="0" sz="5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400" spc="5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40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Rh	</a:t>
                      </a:r>
                      <a:r>
                        <a:rPr dirty="0" sz="5400" spc="2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-ve</a:t>
                      </a:r>
                      <a:endParaRPr sz="5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6575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Donates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&amp;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&amp;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2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A, 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B,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 &amp;</a:t>
                      </a:r>
                      <a:r>
                        <a:rPr dirty="0" sz="2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Receives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&amp;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&amp; 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2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A, 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B,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&amp;</a:t>
                      </a:r>
                      <a:r>
                        <a:rPr dirty="0" sz="22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913376" y="542544"/>
            <a:ext cx="3724655" cy="49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6484" y="525906"/>
            <a:ext cx="3721227" cy="488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0000" y="5840895"/>
            <a:ext cx="1600200" cy="503555"/>
          </a:xfrm>
          <a:custGeom>
            <a:avLst/>
            <a:gdLst/>
            <a:ahLst/>
            <a:cxnLst/>
            <a:rect l="l" t="t" r="r" b="b"/>
            <a:pathLst>
              <a:path w="1600200" h="503554">
                <a:moveTo>
                  <a:pt x="0" y="503364"/>
                </a:moveTo>
                <a:lnTo>
                  <a:pt x="1600200" y="503364"/>
                </a:lnTo>
                <a:lnTo>
                  <a:pt x="1600200" y="0"/>
                </a:lnTo>
                <a:lnTo>
                  <a:pt x="0" y="0"/>
                </a:lnTo>
                <a:lnTo>
                  <a:pt x="0" y="50336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0200" y="5840895"/>
            <a:ext cx="1676400" cy="503555"/>
          </a:xfrm>
          <a:custGeom>
            <a:avLst/>
            <a:gdLst/>
            <a:ahLst/>
            <a:cxnLst/>
            <a:rect l="l" t="t" r="r" b="b"/>
            <a:pathLst>
              <a:path w="1676400" h="503554">
                <a:moveTo>
                  <a:pt x="0" y="503364"/>
                </a:moveTo>
                <a:lnTo>
                  <a:pt x="1676400" y="503364"/>
                </a:lnTo>
                <a:lnTo>
                  <a:pt x="1676400" y="0"/>
                </a:lnTo>
                <a:lnTo>
                  <a:pt x="0" y="0"/>
                </a:lnTo>
                <a:lnTo>
                  <a:pt x="0" y="50336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86600" y="5840895"/>
            <a:ext cx="1866900" cy="503555"/>
          </a:xfrm>
          <a:custGeom>
            <a:avLst/>
            <a:gdLst/>
            <a:ahLst/>
            <a:cxnLst/>
            <a:rect l="l" t="t" r="r" b="b"/>
            <a:pathLst>
              <a:path w="1866900" h="503554">
                <a:moveTo>
                  <a:pt x="0" y="503364"/>
                </a:moveTo>
                <a:lnTo>
                  <a:pt x="1866900" y="503364"/>
                </a:lnTo>
                <a:lnTo>
                  <a:pt x="1866900" y="0"/>
                </a:lnTo>
                <a:lnTo>
                  <a:pt x="0" y="0"/>
                </a:lnTo>
                <a:lnTo>
                  <a:pt x="0" y="50336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10000" y="6381139"/>
            <a:ext cx="1600200" cy="476884"/>
          </a:xfrm>
          <a:custGeom>
            <a:avLst/>
            <a:gdLst/>
            <a:ahLst/>
            <a:cxnLst/>
            <a:rect l="l" t="t" r="r" b="b"/>
            <a:pathLst>
              <a:path w="1600200" h="476884">
                <a:moveTo>
                  <a:pt x="1600200" y="476857"/>
                </a:moveTo>
                <a:lnTo>
                  <a:pt x="1600200" y="0"/>
                </a:lnTo>
                <a:lnTo>
                  <a:pt x="0" y="0"/>
                </a:lnTo>
                <a:lnTo>
                  <a:pt x="0" y="476857"/>
                </a:lnTo>
                <a:lnTo>
                  <a:pt x="1600200" y="4768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10200" y="6381139"/>
            <a:ext cx="1676400" cy="476884"/>
          </a:xfrm>
          <a:custGeom>
            <a:avLst/>
            <a:gdLst/>
            <a:ahLst/>
            <a:cxnLst/>
            <a:rect l="l" t="t" r="r" b="b"/>
            <a:pathLst>
              <a:path w="1676400" h="476884">
                <a:moveTo>
                  <a:pt x="1676400" y="476857"/>
                </a:moveTo>
                <a:lnTo>
                  <a:pt x="1676400" y="0"/>
                </a:lnTo>
                <a:lnTo>
                  <a:pt x="0" y="0"/>
                </a:lnTo>
                <a:lnTo>
                  <a:pt x="0" y="476857"/>
                </a:lnTo>
                <a:lnTo>
                  <a:pt x="1676400" y="4768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86600" y="6381139"/>
            <a:ext cx="1866900" cy="476884"/>
          </a:xfrm>
          <a:custGeom>
            <a:avLst/>
            <a:gdLst/>
            <a:ahLst/>
            <a:cxnLst/>
            <a:rect l="l" t="t" r="r" b="b"/>
            <a:pathLst>
              <a:path w="1866900" h="476884">
                <a:moveTo>
                  <a:pt x="1866900" y="476857"/>
                </a:moveTo>
                <a:lnTo>
                  <a:pt x="1866900" y="0"/>
                </a:lnTo>
                <a:lnTo>
                  <a:pt x="0" y="0"/>
                </a:lnTo>
                <a:lnTo>
                  <a:pt x="0" y="476857"/>
                </a:lnTo>
                <a:lnTo>
                  <a:pt x="1866900" y="4768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44283" y="5576315"/>
            <a:ext cx="2299716" cy="969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24116" y="5756147"/>
            <a:ext cx="1981200" cy="609600"/>
          </a:xfrm>
          <a:custGeom>
            <a:avLst/>
            <a:gdLst/>
            <a:ahLst/>
            <a:cxnLst/>
            <a:rect l="l" t="t" r="r" b="b"/>
            <a:pathLst>
              <a:path w="1981200" h="609600">
                <a:moveTo>
                  <a:pt x="0" y="304799"/>
                </a:moveTo>
                <a:lnTo>
                  <a:pt x="9836" y="261677"/>
                </a:lnTo>
                <a:lnTo>
                  <a:pt x="38452" y="220413"/>
                </a:lnTo>
                <a:lnTo>
                  <a:pt x="84507" y="181421"/>
                </a:lnTo>
                <a:lnTo>
                  <a:pt x="146660" y="145113"/>
                </a:lnTo>
                <a:lnTo>
                  <a:pt x="183354" y="128094"/>
                </a:lnTo>
                <a:lnTo>
                  <a:pt x="223570" y="111901"/>
                </a:lnTo>
                <a:lnTo>
                  <a:pt x="267141" y="96585"/>
                </a:lnTo>
                <a:lnTo>
                  <a:pt x="313897" y="82198"/>
                </a:lnTo>
                <a:lnTo>
                  <a:pt x="363673" y="68792"/>
                </a:lnTo>
                <a:lnTo>
                  <a:pt x="416300" y="56418"/>
                </a:lnTo>
                <a:lnTo>
                  <a:pt x="471610" y="45127"/>
                </a:lnTo>
                <a:lnTo>
                  <a:pt x="529437" y="34971"/>
                </a:lnTo>
                <a:lnTo>
                  <a:pt x="589613" y="26003"/>
                </a:lnTo>
                <a:lnTo>
                  <a:pt x="651969" y="18272"/>
                </a:lnTo>
                <a:lnTo>
                  <a:pt x="716339" y="11832"/>
                </a:lnTo>
                <a:lnTo>
                  <a:pt x="782554" y="6732"/>
                </a:lnTo>
                <a:lnTo>
                  <a:pt x="850448" y="3026"/>
                </a:lnTo>
                <a:lnTo>
                  <a:pt x="919852" y="765"/>
                </a:lnTo>
                <a:lnTo>
                  <a:pt x="990600" y="0"/>
                </a:lnTo>
                <a:lnTo>
                  <a:pt x="1061347" y="765"/>
                </a:lnTo>
                <a:lnTo>
                  <a:pt x="1130751" y="3026"/>
                </a:lnTo>
                <a:lnTo>
                  <a:pt x="1198645" y="6732"/>
                </a:lnTo>
                <a:lnTo>
                  <a:pt x="1264860" y="11832"/>
                </a:lnTo>
                <a:lnTo>
                  <a:pt x="1329230" y="18272"/>
                </a:lnTo>
                <a:lnTo>
                  <a:pt x="1391586" y="26003"/>
                </a:lnTo>
                <a:lnTo>
                  <a:pt x="1451762" y="34971"/>
                </a:lnTo>
                <a:lnTo>
                  <a:pt x="1509589" y="45127"/>
                </a:lnTo>
                <a:lnTo>
                  <a:pt x="1564899" y="56418"/>
                </a:lnTo>
                <a:lnTo>
                  <a:pt x="1617526" y="68792"/>
                </a:lnTo>
                <a:lnTo>
                  <a:pt x="1667302" y="82198"/>
                </a:lnTo>
                <a:lnTo>
                  <a:pt x="1714058" y="96585"/>
                </a:lnTo>
                <a:lnTo>
                  <a:pt x="1757629" y="111901"/>
                </a:lnTo>
                <a:lnTo>
                  <a:pt x="1797845" y="128094"/>
                </a:lnTo>
                <a:lnTo>
                  <a:pt x="1834539" y="145113"/>
                </a:lnTo>
                <a:lnTo>
                  <a:pt x="1896692" y="181421"/>
                </a:lnTo>
                <a:lnTo>
                  <a:pt x="1942747" y="220413"/>
                </a:lnTo>
                <a:lnTo>
                  <a:pt x="1971363" y="261677"/>
                </a:lnTo>
                <a:lnTo>
                  <a:pt x="1981200" y="304799"/>
                </a:lnTo>
                <a:lnTo>
                  <a:pt x="1978712" y="326567"/>
                </a:lnTo>
                <a:lnTo>
                  <a:pt x="1959318" y="368812"/>
                </a:lnTo>
                <a:lnTo>
                  <a:pt x="1921815" y="408992"/>
                </a:lnTo>
                <a:lnTo>
                  <a:pt x="1867544" y="446693"/>
                </a:lnTo>
                <a:lnTo>
                  <a:pt x="1797845" y="481505"/>
                </a:lnTo>
                <a:lnTo>
                  <a:pt x="1757629" y="497698"/>
                </a:lnTo>
                <a:lnTo>
                  <a:pt x="1714058" y="513014"/>
                </a:lnTo>
                <a:lnTo>
                  <a:pt x="1667302" y="527401"/>
                </a:lnTo>
                <a:lnTo>
                  <a:pt x="1617526" y="540807"/>
                </a:lnTo>
                <a:lnTo>
                  <a:pt x="1564899" y="553181"/>
                </a:lnTo>
                <a:lnTo>
                  <a:pt x="1509589" y="564472"/>
                </a:lnTo>
                <a:lnTo>
                  <a:pt x="1451762" y="574628"/>
                </a:lnTo>
                <a:lnTo>
                  <a:pt x="1391586" y="583596"/>
                </a:lnTo>
                <a:lnTo>
                  <a:pt x="1329230" y="591327"/>
                </a:lnTo>
                <a:lnTo>
                  <a:pt x="1264860" y="597767"/>
                </a:lnTo>
                <a:lnTo>
                  <a:pt x="1198645" y="602867"/>
                </a:lnTo>
                <a:lnTo>
                  <a:pt x="1130751" y="606573"/>
                </a:lnTo>
                <a:lnTo>
                  <a:pt x="1061347" y="608834"/>
                </a:lnTo>
                <a:lnTo>
                  <a:pt x="990600" y="609599"/>
                </a:lnTo>
                <a:lnTo>
                  <a:pt x="919852" y="608834"/>
                </a:lnTo>
                <a:lnTo>
                  <a:pt x="850448" y="606573"/>
                </a:lnTo>
                <a:lnTo>
                  <a:pt x="782554" y="602867"/>
                </a:lnTo>
                <a:lnTo>
                  <a:pt x="716339" y="597767"/>
                </a:lnTo>
                <a:lnTo>
                  <a:pt x="651969" y="591327"/>
                </a:lnTo>
                <a:lnTo>
                  <a:pt x="589613" y="583596"/>
                </a:lnTo>
                <a:lnTo>
                  <a:pt x="529437" y="574628"/>
                </a:lnTo>
                <a:lnTo>
                  <a:pt x="471610" y="564472"/>
                </a:lnTo>
                <a:lnTo>
                  <a:pt x="416300" y="553181"/>
                </a:lnTo>
                <a:lnTo>
                  <a:pt x="363673" y="540807"/>
                </a:lnTo>
                <a:lnTo>
                  <a:pt x="313897" y="527401"/>
                </a:lnTo>
                <a:lnTo>
                  <a:pt x="267141" y="513014"/>
                </a:lnTo>
                <a:lnTo>
                  <a:pt x="223570" y="497698"/>
                </a:lnTo>
                <a:lnTo>
                  <a:pt x="183354" y="481505"/>
                </a:lnTo>
                <a:lnTo>
                  <a:pt x="146660" y="464486"/>
                </a:lnTo>
                <a:lnTo>
                  <a:pt x="84507" y="428178"/>
                </a:lnTo>
                <a:lnTo>
                  <a:pt x="38452" y="389186"/>
                </a:lnTo>
                <a:lnTo>
                  <a:pt x="9836" y="347922"/>
                </a:lnTo>
                <a:lnTo>
                  <a:pt x="0" y="304799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7967" y="6082282"/>
            <a:ext cx="2340864" cy="775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57800" y="6262115"/>
            <a:ext cx="1981200" cy="596265"/>
          </a:xfrm>
          <a:custGeom>
            <a:avLst/>
            <a:gdLst/>
            <a:ahLst/>
            <a:cxnLst/>
            <a:rect l="l" t="t" r="r" b="b"/>
            <a:pathLst>
              <a:path w="1981200" h="596265">
                <a:moveTo>
                  <a:pt x="0" y="304800"/>
                </a:moveTo>
                <a:lnTo>
                  <a:pt x="9836" y="261677"/>
                </a:lnTo>
                <a:lnTo>
                  <a:pt x="38452" y="220413"/>
                </a:lnTo>
                <a:lnTo>
                  <a:pt x="84507" y="181421"/>
                </a:lnTo>
                <a:lnTo>
                  <a:pt x="146660" y="145113"/>
                </a:lnTo>
                <a:lnTo>
                  <a:pt x="183354" y="128094"/>
                </a:lnTo>
                <a:lnTo>
                  <a:pt x="223570" y="111901"/>
                </a:lnTo>
                <a:lnTo>
                  <a:pt x="267141" y="96585"/>
                </a:lnTo>
                <a:lnTo>
                  <a:pt x="313897" y="82198"/>
                </a:lnTo>
                <a:lnTo>
                  <a:pt x="363673" y="68792"/>
                </a:lnTo>
                <a:lnTo>
                  <a:pt x="416300" y="56418"/>
                </a:lnTo>
                <a:lnTo>
                  <a:pt x="471610" y="45127"/>
                </a:lnTo>
                <a:lnTo>
                  <a:pt x="529437" y="34971"/>
                </a:lnTo>
                <a:lnTo>
                  <a:pt x="589613" y="26003"/>
                </a:lnTo>
                <a:lnTo>
                  <a:pt x="651969" y="18272"/>
                </a:lnTo>
                <a:lnTo>
                  <a:pt x="716339" y="11832"/>
                </a:lnTo>
                <a:lnTo>
                  <a:pt x="782554" y="6732"/>
                </a:lnTo>
                <a:lnTo>
                  <a:pt x="850448" y="3026"/>
                </a:lnTo>
                <a:lnTo>
                  <a:pt x="919852" y="765"/>
                </a:lnTo>
                <a:lnTo>
                  <a:pt x="990600" y="0"/>
                </a:lnTo>
                <a:lnTo>
                  <a:pt x="1061347" y="765"/>
                </a:lnTo>
                <a:lnTo>
                  <a:pt x="1130751" y="3026"/>
                </a:lnTo>
                <a:lnTo>
                  <a:pt x="1198645" y="6732"/>
                </a:lnTo>
                <a:lnTo>
                  <a:pt x="1264860" y="11832"/>
                </a:lnTo>
                <a:lnTo>
                  <a:pt x="1329230" y="18272"/>
                </a:lnTo>
                <a:lnTo>
                  <a:pt x="1391586" y="26003"/>
                </a:lnTo>
                <a:lnTo>
                  <a:pt x="1451762" y="34971"/>
                </a:lnTo>
                <a:lnTo>
                  <a:pt x="1509589" y="45127"/>
                </a:lnTo>
                <a:lnTo>
                  <a:pt x="1564899" y="56418"/>
                </a:lnTo>
                <a:lnTo>
                  <a:pt x="1617526" y="68792"/>
                </a:lnTo>
                <a:lnTo>
                  <a:pt x="1667302" y="82198"/>
                </a:lnTo>
                <a:lnTo>
                  <a:pt x="1714058" y="96585"/>
                </a:lnTo>
                <a:lnTo>
                  <a:pt x="1757629" y="111901"/>
                </a:lnTo>
                <a:lnTo>
                  <a:pt x="1797845" y="128094"/>
                </a:lnTo>
                <a:lnTo>
                  <a:pt x="1834539" y="145113"/>
                </a:lnTo>
                <a:lnTo>
                  <a:pt x="1896692" y="181421"/>
                </a:lnTo>
                <a:lnTo>
                  <a:pt x="1942747" y="220413"/>
                </a:lnTo>
                <a:lnTo>
                  <a:pt x="1971363" y="261677"/>
                </a:lnTo>
                <a:lnTo>
                  <a:pt x="1981200" y="304800"/>
                </a:lnTo>
                <a:lnTo>
                  <a:pt x="1978712" y="326567"/>
                </a:lnTo>
                <a:lnTo>
                  <a:pt x="1959318" y="368811"/>
                </a:lnTo>
                <a:lnTo>
                  <a:pt x="1921815" y="408991"/>
                </a:lnTo>
                <a:lnTo>
                  <a:pt x="1867544" y="446692"/>
                </a:lnTo>
                <a:lnTo>
                  <a:pt x="1797845" y="481504"/>
                </a:lnTo>
                <a:lnTo>
                  <a:pt x="1757629" y="497697"/>
                </a:lnTo>
                <a:lnTo>
                  <a:pt x="1714058" y="513013"/>
                </a:lnTo>
                <a:lnTo>
                  <a:pt x="1667302" y="527400"/>
                </a:lnTo>
                <a:lnTo>
                  <a:pt x="1617526" y="540806"/>
                </a:lnTo>
                <a:lnTo>
                  <a:pt x="1564899" y="553181"/>
                </a:lnTo>
                <a:lnTo>
                  <a:pt x="1509589" y="564471"/>
                </a:lnTo>
                <a:lnTo>
                  <a:pt x="1451762" y="574627"/>
                </a:lnTo>
                <a:lnTo>
                  <a:pt x="1391586" y="583596"/>
                </a:lnTo>
                <a:lnTo>
                  <a:pt x="1329230" y="591327"/>
                </a:lnTo>
                <a:lnTo>
                  <a:pt x="1283711" y="595881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57800" y="6566916"/>
            <a:ext cx="697865" cy="291465"/>
          </a:xfrm>
          <a:custGeom>
            <a:avLst/>
            <a:gdLst/>
            <a:ahLst/>
            <a:cxnLst/>
            <a:rect l="l" t="t" r="r" b="b"/>
            <a:pathLst>
              <a:path w="697864" h="291465">
                <a:moveTo>
                  <a:pt x="697488" y="291081"/>
                </a:moveTo>
                <a:lnTo>
                  <a:pt x="651969" y="286527"/>
                </a:lnTo>
                <a:lnTo>
                  <a:pt x="589613" y="278796"/>
                </a:lnTo>
                <a:lnTo>
                  <a:pt x="529437" y="269827"/>
                </a:lnTo>
                <a:lnTo>
                  <a:pt x="471610" y="259671"/>
                </a:lnTo>
                <a:lnTo>
                  <a:pt x="416300" y="248381"/>
                </a:lnTo>
                <a:lnTo>
                  <a:pt x="363673" y="236006"/>
                </a:lnTo>
                <a:lnTo>
                  <a:pt x="313897" y="222600"/>
                </a:lnTo>
                <a:lnTo>
                  <a:pt x="267141" y="208213"/>
                </a:lnTo>
                <a:lnTo>
                  <a:pt x="223570" y="192897"/>
                </a:lnTo>
                <a:lnTo>
                  <a:pt x="183354" y="176704"/>
                </a:lnTo>
                <a:lnTo>
                  <a:pt x="146660" y="159685"/>
                </a:lnTo>
                <a:lnTo>
                  <a:pt x="84507" y="123377"/>
                </a:lnTo>
                <a:lnTo>
                  <a:pt x="38452" y="84385"/>
                </a:lnTo>
                <a:lnTo>
                  <a:pt x="9836" y="43121"/>
                </a:lnTo>
                <a:lnTo>
                  <a:pt x="2487" y="21767"/>
                </a:lnTo>
                <a:lnTo>
                  <a:pt x="0" y="0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18488" y="1952243"/>
            <a:ext cx="6135623" cy="3761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08732" y="3003804"/>
            <a:ext cx="2764536" cy="1662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27803" y="3003804"/>
            <a:ext cx="1293876" cy="1662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76215" y="3003804"/>
            <a:ext cx="1786128" cy="1662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8077200" cy="102616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1924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51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8991" y="495300"/>
            <a:ext cx="3407664" cy="48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2482" y="478536"/>
            <a:ext cx="3404743" cy="476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7780" y="5902451"/>
            <a:ext cx="7150608" cy="955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1308" y="4922520"/>
            <a:ext cx="7095744" cy="1281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3791" y="4093464"/>
            <a:ext cx="6947916" cy="1127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08376" y="4250435"/>
            <a:ext cx="2580131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83123" y="4250435"/>
            <a:ext cx="507491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85232" y="4250435"/>
            <a:ext cx="1545336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86176" y="4318457"/>
            <a:ext cx="33432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 Black"/>
                <a:cs typeface="Arial Black"/>
              </a:rPr>
              <a:t>Formal</a:t>
            </a:r>
            <a:r>
              <a:rPr dirty="0" sz="2400" spc="-3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Black"/>
                <a:cs typeface="Arial Black"/>
              </a:rPr>
              <a:t>cross-match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21308" y="3093720"/>
            <a:ext cx="7095744" cy="1281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1308" y="2179320"/>
            <a:ext cx="7095744" cy="1281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21308" y="1264919"/>
            <a:ext cx="7095744" cy="1281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54252" y="1644395"/>
            <a:ext cx="1580387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9339" y="1644395"/>
            <a:ext cx="911351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44" y="1748485"/>
            <a:ext cx="20053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FF"/>
                </a:solidFill>
              </a:rPr>
              <a:t>Q.) </a:t>
            </a:r>
            <a:r>
              <a:rPr dirty="0" spc="165">
                <a:solidFill>
                  <a:srgbClr val="C00000"/>
                </a:solidFill>
              </a:rPr>
              <a:t>Why</a:t>
            </a:r>
            <a:r>
              <a:rPr dirty="0" spc="229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044" y="2372715"/>
            <a:ext cx="6584950" cy="269684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446405" indent="-433705">
              <a:lnSpc>
                <a:spcPct val="100000"/>
              </a:lnSpc>
              <a:spcBef>
                <a:spcPts val="1515"/>
              </a:spcBef>
              <a:buClr>
                <a:srgbClr val="FF0000"/>
              </a:buClr>
              <a:buFont typeface="Wingdings"/>
              <a:buChar char=""/>
              <a:tabLst>
                <a:tab pos="447040" algn="l"/>
              </a:tabLst>
            </a:pPr>
            <a:r>
              <a:rPr dirty="0" sz="3200" spc="-5">
                <a:latin typeface="Calibri"/>
                <a:cs typeface="Calibri"/>
              </a:rPr>
              <a:t>Increase </a:t>
            </a:r>
            <a:r>
              <a:rPr dirty="0" sz="3200" spc="-20">
                <a:latin typeface="Calibri"/>
                <a:cs typeface="Calibri"/>
              </a:rPr>
              <a:t>“</a:t>
            </a:r>
            <a:r>
              <a:rPr dirty="0" sz="3200" spc="-20" b="1">
                <a:solidFill>
                  <a:srgbClr val="008000"/>
                </a:solidFill>
                <a:latin typeface="Calibri"/>
                <a:cs typeface="Calibri"/>
              </a:rPr>
              <a:t>Oxygen </a:t>
            </a:r>
            <a:r>
              <a:rPr dirty="0" sz="3200" b="1">
                <a:solidFill>
                  <a:srgbClr val="008000"/>
                </a:solidFill>
                <a:latin typeface="Calibri"/>
                <a:cs typeface="Calibri"/>
              </a:rPr>
              <a:t>Carrying</a:t>
            </a:r>
            <a:r>
              <a:rPr dirty="0" sz="3200" spc="-7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spc="5" b="1">
                <a:solidFill>
                  <a:srgbClr val="008000"/>
                </a:solidFill>
                <a:latin typeface="Calibri"/>
                <a:cs typeface="Calibri"/>
              </a:rPr>
              <a:t>Capacity</a:t>
            </a:r>
            <a:r>
              <a:rPr dirty="0" sz="3200" spc="5" b="1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marL="446405" indent="-433705">
              <a:lnSpc>
                <a:spcPct val="100000"/>
              </a:lnSpc>
              <a:spcBef>
                <a:spcPts val="1420"/>
              </a:spcBef>
              <a:buClr>
                <a:srgbClr val="FF0000"/>
              </a:buClr>
              <a:buFont typeface="Wingdings"/>
              <a:buChar char=""/>
              <a:tabLst>
                <a:tab pos="447040" algn="l"/>
              </a:tabLst>
            </a:pPr>
            <a:r>
              <a:rPr dirty="0" sz="3200" spc="-25">
                <a:latin typeface="Calibri"/>
                <a:cs typeface="Calibri"/>
              </a:rPr>
              <a:t>Restoration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15">
                <a:latin typeface="Calibri"/>
                <a:cs typeface="Calibri"/>
              </a:rPr>
              <a:t>“</a:t>
            </a:r>
            <a:r>
              <a:rPr dirty="0" sz="3200" spc="-15" b="1">
                <a:solidFill>
                  <a:srgbClr val="008000"/>
                </a:solidFill>
                <a:latin typeface="Calibri"/>
                <a:cs typeface="Calibri"/>
              </a:rPr>
              <a:t>Red </a:t>
            </a:r>
            <a:r>
              <a:rPr dirty="0" sz="3200" spc="-5" b="1">
                <a:solidFill>
                  <a:srgbClr val="008000"/>
                </a:solidFill>
                <a:latin typeface="Calibri"/>
                <a:cs typeface="Calibri"/>
              </a:rPr>
              <a:t>Cell</a:t>
            </a:r>
            <a:r>
              <a:rPr dirty="0" sz="3200" spc="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8000"/>
                </a:solidFill>
                <a:latin typeface="Calibri"/>
                <a:cs typeface="Calibri"/>
              </a:rPr>
              <a:t>Mass”</a:t>
            </a:r>
            <a:endParaRPr sz="3200">
              <a:latin typeface="Calibri"/>
              <a:cs typeface="Calibri"/>
            </a:endParaRPr>
          </a:p>
          <a:p>
            <a:pPr marL="446405" indent="-433705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"/>
              <a:tabLst>
                <a:tab pos="447040" algn="l"/>
              </a:tabLst>
            </a:pPr>
            <a:r>
              <a:rPr dirty="0" sz="3200" spc="-5">
                <a:latin typeface="Calibri"/>
                <a:cs typeface="Calibri"/>
              </a:rPr>
              <a:t>Correction on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“</a:t>
            </a:r>
            <a:r>
              <a:rPr dirty="0" sz="3200" b="1">
                <a:solidFill>
                  <a:srgbClr val="008000"/>
                </a:solidFill>
                <a:latin typeface="Calibri"/>
                <a:cs typeface="Calibri"/>
              </a:rPr>
              <a:t>Anemia</a:t>
            </a:r>
            <a:r>
              <a:rPr dirty="0" sz="3200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marL="446405" indent="-433705">
              <a:lnSpc>
                <a:spcPct val="100000"/>
              </a:lnSpc>
              <a:spcBef>
                <a:spcPts val="1420"/>
              </a:spcBef>
              <a:buClr>
                <a:srgbClr val="FF0000"/>
              </a:buClr>
              <a:buFont typeface="Wingdings"/>
              <a:buChar char=""/>
              <a:tabLst>
                <a:tab pos="447040" algn="l"/>
              </a:tabLst>
            </a:pPr>
            <a:r>
              <a:rPr dirty="0" sz="3200" spc="-5">
                <a:latin typeface="Calibri"/>
                <a:cs typeface="Calibri"/>
              </a:rPr>
              <a:t>Correction of </a:t>
            </a:r>
            <a:r>
              <a:rPr dirty="0" sz="3200" spc="5">
                <a:latin typeface="Calibri"/>
                <a:cs typeface="Calibri"/>
              </a:rPr>
              <a:t>“</a:t>
            </a:r>
            <a:r>
              <a:rPr dirty="0" sz="3200" spc="5" b="1">
                <a:solidFill>
                  <a:srgbClr val="008000"/>
                </a:solidFill>
                <a:latin typeface="Calibri"/>
                <a:cs typeface="Calibri"/>
              </a:rPr>
              <a:t>Bleeding” </a:t>
            </a:r>
            <a:r>
              <a:rPr dirty="0" sz="3200" spc="-10">
                <a:latin typeface="Calibri"/>
                <a:cs typeface="Calibri"/>
              </a:rPr>
              <a:t>caused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by: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194" y="5043322"/>
            <a:ext cx="4652010" cy="136144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794385" indent="-781685">
              <a:lnSpc>
                <a:spcPct val="100000"/>
              </a:lnSpc>
              <a:spcBef>
                <a:spcPts val="1515"/>
              </a:spcBef>
              <a:buClr>
                <a:srgbClr val="FF0000"/>
              </a:buClr>
              <a:buFont typeface="Wingdings"/>
              <a:buChar char=""/>
              <a:tabLst>
                <a:tab pos="794385" algn="l"/>
                <a:tab pos="795020" algn="l"/>
                <a:tab pos="2444750" algn="l"/>
              </a:tabLst>
            </a:pPr>
            <a:r>
              <a:rPr dirty="0" sz="3200" spc="-15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Platelet	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Dysfunction”</a:t>
            </a:r>
            <a:endParaRPr sz="3200">
              <a:latin typeface="Calibri"/>
              <a:cs typeface="Calibri"/>
            </a:endParaRPr>
          </a:p>
          <a:p>
            <a:pPr marL="794385" indent="-781685">
              <a:lnSpc>
                <a:spcPct val="100000"/>
              </a:lnSpc>
              <a:spcBef>
                <a:spcPts val="1420"/>
              </a:spcBef>
              <a:buClr>
                <a:srgbClr val="FF0000"/>
              </a:buClr>
              <a:buFont typeface="Wingdings"/>
              <a:buChar char=""/>
              <a:tabLst>
                <a:tab pos="794385" algn="l"/>
                <a:tab pos="795020" algn="l"/>
                <a:tab pos="2202180" algn="l"/>
              </a:tabLst>
            </a:pP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“Factor	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Deficiencies”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6132" y="640080"/>
            <a:ext cx="7533132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8618" y="621791"/>
            <a:ext cx="7529690" cy="438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35852" y="5937503"/>
            <a:ext cx="2357755" cy="708660"/>
          </a:xfrm>
          <a:custGeom>
            <a:avLst/>
            <a:gdLst/>
            <a:ahLst/>
            <a:cxnLst/>
            <a:rect l="l" t="t" r="r" b="b"/>
            <a:pathLst>
              <a:path w="2357754" h="708659">
                <a:moveTo>
                  <a:pt x="0" y="708660"/>
                </a:moveTo>
                <a:lnTo>
                  <a:pt x="2357628" y="708660"/>
                </a:lnTo>
                <a:lnTo>
                  <a:pt x="2357628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13347" y="5823202"/>
            <a:ext cx="1418844" cy="1034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0776" y="5823202"/>
            <a:ext cx="1981200" cy="1034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515861" y="5940653"/>
            <a:ext cx="21024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0000FF"/>
                </a:solidFill>
                <a:latin typeface="Calibri"/>
                <a:cs typeface="Calibri"/>
              </a:rPr>
              <a:t>Q.) </a:t>
            </a:r>
            <a:r>
              <a:rPr dirty="0" sz="4000" spc="-10" b="1">
                <a:solidFill>
                  <a:srgbClr val="C00000"/>
                </a:solidFill>
                <a:latin typeface="Calibri"/>
                <a:cs typeface="Calibri"/>
              </a:rPr>
              <a:t>How</a:t>
            </a:r>
            <a:r>
              <a:rPr dirty="0" sz="40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600200"/>
            <a:ext cx="8179434" cy="5105400"/>
          </a:xfrm>
          <a:custGeom>
            <a:avLst/>
            <a:gdLst/>
            <a:ahLst/>
            <a:cxnLst/>
            <a:rect l="l" t="t" r="r" b="b"/>
            <a:pathLst>
              <a:path w="8179434" h="5105400">
                <a:moveTo>
                  <a:pt x="0" y="5105400"/>
                </a:moveTo>
                <a:lnTo>
                  <a:pt x="8179308" y="5105400"/>
                </a:lnTo>
                <a:lnTo>
                  <a:pt x="8179308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726818"/>
            <a:ext cx="7486015" cy="1201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Oxygen </a:t>
            </a:r>
            <a:r>
              <a:rPr dirty="0" sz="2800" spc="-10" b="1">
                <a:latin typeface="Calibri"/>
                <a:cs typeface="Calibri"/>
              </a:rPr>
              <a:t>Delivery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0" b="1">
                <a:latin typeface="Calibri"/>
                <a:cs typeface="Calibri"/>
              </a:rPr>
              <a:t>(DO</a:t>
            </a:r>
            <a:r>
              <a:rPr dirty="0" baseline="-20467" sz="2850" spc="0" b="1">
                <a:latin typeface="Calibri"/>
                <a:cs typeface="Calibri"/>
              </a:rPr>
              <a:t>2</a:t>
            </a:r>
            <a:r>
              <a:rPr dirty="0" sz="2800" spc="0" b="1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marL="708660">
              <a:lnSpc>
                <a:spcPct val="100000"/>
              </a:lnSpc>
              <a:spcBef>
                <a:spcPts val="2545"/>
              </a:spcBef>
            </a:pPr>
            <a:r>
              <a:rPr dirty="0" sz="2800" spc="-5" b="1">
                <a:latin typeface="Calibri"/>
                <a:cs typeface="Calibri"/>
              </a:rPr>
              <a:t>“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Is the </a:t>
            </a:r>
            <a:r>
              <a:rPr dirty="0" sz="2800" spc="-25" b="1">
                <a:solidFill>
                  <a:srgbClr val="008000"/>
                </a:solidFill>
                <a:latin typeface="Calibri"/>
                <a:cs typeface="Calibri"/>
              </a:rPr>
              <a:t>oxygen </a:t>
            </a:r>
            <a:r>
              <a:rPr dirty="0" sz="2800" spc="-10" b="1">
                <a:solidFill>
                  <a:srgbClr val="008000"/>
                </a:solidFill>
                <a:latin typeface="Calibri"/>
                <a:cs typeface="Calibri"/>
              </a:rPr>
              <a:t>that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dirty="0" sz="2800" spc="-15" b="1">
                <a:solidFill>
                  <a:srgbClr val="008000"/>
                </a:solidFill>
                <a:latin typeface="Calibri"/>
                <a:cs typeface="Calibri"/>
              </a:rPr>
              <a:t>delivered to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800" spc="1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tissues</a:t>
            </a:r>
            <a:r>
              <a:rPr dirty="0" sz="2800" spc="-5" b="1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8982" y="2979939"/>
            <a:ext cx="2625725" cy="1240790"/>
          </a:xfrm>
          <a:prstGeom prst="rect">
            <a:avLst/>
          </a:prstGeom>
        </p:spPr>
        <p:txBody>
          <a:bodyPr wrap="square" lIns="0" tIns="271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1501140" algn="l"/>
              </a:tabLst>
            </a:pPr>
            <a:r>
              <a:rPr dirty="0" sz="3200" spc="140" b="1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dirty="0" sz="3200" spc="-4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aseline="-21164" sz="3150" spc="15" b="1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dirty="0" baseline="-21164" sz="3150" spc="607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=	</a:t>
            </a:r>
            <a:r>
              <a:rPr dirty="0" sz="3200" spc="125" b="1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dirty="0" sz="3200" spc="-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  <a:p>
            <a:pPr marL="937894">
              <a:lnSpc>
                <a:spcPct val="100000"/>
              </a:lnSpc>
              <a:spcBef>
                <a:spcPts val="1285"/>
              </a:spcBef>
            </a:pP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(Cardiac</a:t>
            </a:r>
            <a:r>
              <a:rPr dirty="0" sz="2000" spc="-6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Output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7096" y="2979939"/>
            <a:ext cx="3025775" cy="1240790"/>
          </a:xfrm>
          <a:prstGeom prst="rect">
            <a:avLst/>
          </a:prstGeom>
        </p:spPr>
        <p:txBody>
          <a:bodyPr wrap="square" lIns="0" tIns="271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758825" algn="l"/>
              </a:tabLst>
            </a:pPr>
            <a:r>
              <a:rPr dirty="0" sz="3200" b="1">
                <a:latin typeface="Calibri"/>
                <a:cs typeface="Calibri"/>
              </a:rPr>
              <a:t>x	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3200" spc="-43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3200" spc="-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3200" spc="-4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1164" sz="3150" spc="15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baseline="-21164" sz="315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285"/>
              </a:spcBef>
              <a:tabLst>
                <a:tab pos="393065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X	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Arterial 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Oxygen</a:t>
            </a:r>
            <a:r>
              <a:rPr dirty="0" sz="2000" spc="-3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Content)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4473702"/>
            <a:ext cx="7870825" cy="2026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Oxygen</a:t>
            </a:r>
            <a:r>
              <a:rPr dirty="0" sz="2800" spc="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Content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(C</a:t>
            </a:r>
            <a:r>
              <a:rPr dirty="0" sz="2800" spc="-3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dirty="0" sz="2800" spc="-34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dirty="0" sz="2800" spc="-3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aseline="-20467" sz="2850" spc="15" b="1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dirty="0" baseline="-20467" sz="2850" spc="-337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algn="ctr" marL="110489">
              <a:lnSpc>
                <a:spcPct val="100000"/>
              </a:lnSpc>
              <a:spcBef>
                <a:spcPts val="2545"/>
              </a:spcBef>
              <a:tabLst>
                <a:tab pos="445134" algn="l"/>
                <a:tab pos="1204595" algn="l"/>
                <a:tab pos="1525270" algn="l"/>
                <a:tab pos="2583815" algn="l"/>
                <a:tab pos="3126740" algn="l"/>
                <a:tab pos="5121275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=	(</a:t>
            </a:r>
            <a:r>
              <a:rPr dirty="0" sz="2800" spc="-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140" b="1">
                <a:solidFill>
                  <a:srgbClr val="FF0000"/>
                </a:solidFill>
                <a:latin typeface="Calibri"/>
                <a:cs typeface="Calibri"/>
              </a:rPr>
              <a:t>Hb	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x	</a:t>
            </a:r>
            <a:r>
              <a:rPr dirty="0" sz="2800" spc="210" b="1">
                <a:solidFill>
                  <a:srgbClr val="FF0000"/>
                </a:solidFill>
                <a:latin typeface="Calibri"/>
                <a:cs typeface="Calibri"/>
              </a:rPr>
              <a:t>1.39</a:t>
            </a:r>
            <a:r>
              <a:rPr dirty="0" sz="2800" spc="-3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)	O</a:t>
            </a:r>
            <a:r>
              <a:rPr dirty="0" sz="2800" spc="-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1021" sz="2775" spc="7" b="1">
                <a:solidFill>
                  <a:srgbClr val="FF0000"/>
                </a:solidFill>
                <a:latin typeface="Calibri"/>
                <a:cs typeface="Calibri"/>
              </a:rPr>
              <a:t>2	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Saturation</a:t>
            </a:r>
            <a:r>
              <a:rPr dirty="0" sz="2800" spc="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+	</a:t>
            </a:r>
            <a:r>
              <a:rPr dirty="0" sz="2800" spc="105" b="1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dirty="0" sz="2800" spc="-3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800" spc="-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1021" sz="2775" spc="7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baseline="-21021" sz="2775" spc="-337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dirty="0" sz="2800" spc="-3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225" b="1">
                <a:solidFill>
                  <a:srgbClr val="FF0000"/>
                </a:solidFill>
                <a:latin typeface="Calibri"/>
                <a:cs typeface="Calibri"/>
              </a:rPr>
              <a:t>0.003</a:t>
            </a:r>
            <a:r>
              <a:rPr dirty="0" sz="2800" spc="-3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algn="ctr" marL="152400">
              <a:lnSpc>
                <a:spcPct val="100000"/>
              </a:lnSpc>
              <a:spcBef>
                <a:spcPts val="2650"/>
              </a:spcBef>
              <a:tabLst>
                <a:tab pos="1139825" algn="l"/>
              </a:tabLst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“Hb”	</a:t>
            </a:r>
            <a:r>
              <a:rPr dirty="0" sz="2800" spc="-5" b="1">
                <a:latin typeface="Calibri"/>
                <a:cs typeface="Calibri"/>
              </a:rPr>
              <a:t>is the </a:t>
            </a:r>
            <a:r>
              <a:rPr dirty="0" sz="2800" spc="-10" b="1">
                <a:latin typeface="Calibri"/>
                <a:cs typeface="Calibri"/>
              </a:rPr>
              <a:t>main </a:t>
            </a:r>
            <a:r>
              <a:rPr dirty="0" sz="2800" spc="-15" b="1">
                <a:latin typeface="Calibri"/>
                <a:cs typeface="Calibri"/>
              </a:rPr>
              <a:t>determinant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b="1">
                <a:solidFill>
                  <a:srgbClr val="008000"/>
                </a:solidFill>
                <a:latin typeface="Calibri"/>
                <a:cs typeface="Calibri"/>
              </a:rPr>
              <a:t>CaO</a:t>
            </a:r>
            <a:r>
              <a:rPr dirty="0" baseline="-21164" sz="3150" b="1">
                <a:solidFill>
                  <a:srgbClr val="008000"/>
                </a:solidFill>
                <a:latin typeface="Calibri"/>
                <a:cs typeface="Calibri"/>
              </a:rPr>
              <a:t>2 </a:t>
            </a:r>
            <a:r>
              <a:rPr dirty="0" sz="2800" spc="-5" b="1">
                <a:latin typeface="Calibri"/>
                <a:cs typeface="Calibri"/>
              </a:rPr>
              <a:t>in the</a:t>
            </a:r>
            <a:r>
              <a:rPr dirty="0" sz="2800" spc="15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69747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0" y="1143000"/>
                </a:moveTo>
                <a:lnTo>
                  <a:pt x="8153400" y="1143000"/>
                </a:lnTo>
                <a:lnTo>
                  <a:pt x="8153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1427" y="621791"/>
            <a:ext cx="5138928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616" y="602106"/>
            <a:ext cx="5135499" cy="5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580644"/>
            <a:ext cx="5137403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8444" y="561086"/>
            <a:ext cx="5135499" cy="5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138159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algn="r" marR="762000">
              <a:lnSpc>
                <a:spcPct val="100000"/>
              </a:lnSpc>
            </a:pPr>
            <a:r>
              <a:rPr dirty="0" sz="3200" spc="200" b="0">
                <a:latin typeface="Calibri"/>
                <a:cs typeface="Calibri"/>
              </a:rPr>
              <a:t>(</a:t>
            </a:r>
            <a:r>
              <a:rPr dirty="0" sz="3200" spc="175" b="0">
                <a:latin typeface="Calibri"/>
                <a:cs typeface="Calibri"/>
              </a:rPr>
              <a:t>c</a:t>
            </a:r>
            <a:r>
              <a:rPr dirty="0" sz="3200" spc="200" b="0">
                <a:latin typeface="Calibri"/>
                <a:cs typeface="Calibri"/>
              </a:rPr>
              <a:t>o</a:t>
            </a:r>
            <a:r>
              <a:rPr dirty="0" sz="3200" spc="165" b="0">
                <a:latin typeface="Calibri"/>
                <a:cs typeface="Calibri"/>
              </a:rPr>
              <a:t>n</a:t>
            </a:r>
            <a:r>
              <a:rPr dirty="0" sz="3200" spc="190" b="0">
                <a:latin typeface="Calibri"/>
                <a:cs typeface="Calibri"/>
              </a:rPr>
              <a:t>t.</a:t>
            </a:r>
            <a:r>
              <a:rPr dirty="0" sz="3200" b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1600200"/>
            <a:ext cx="8153400" cy="5029200"/>
          </a:xfrm>
          <a:custGeom>
            <a:avLst/>
            <a:gdLst/>
            <a:ahLst/>
            <a:cxnLst/>
            <a:rect l="l" t="t" r="r" b="b"/>
            <a:pathLst>
              <a:path w="8153400" h="5029200">
                <a:moveTo>
                  <a:pt x="0" y="5029200"/>
                </a:moveTo>
                <a:lnTo>
                  <a:pt x="8153400" y="5029200"/>
                </a:lnTo>
                <a:lnTo>
                  <a:pt x="81534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02602" y="2877692"/>
            <a:ext cx="155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(Stroke</a:t>
            </a:r>
            <a:r>
              <a:rPr dirty="0" sz="1800" spc="-7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660066"/>
                </a:solidFill>
                <a:latin typeface="Calibri"/>
                <a:cs typeface="Calibri"/>
              </a:rPr>
              <a:t>Volume)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1743583"/>
            <a:ext cx="6121400" cy="219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2379345" algn="l"/>
                <a:tab pos="2743835" algn="l"/>
              </a:tabLst>
            </a:pPr>
            <a:r>
              <a:rPr dirty="0" sz="3300" spc="140" b="1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dirty="0" sz="3300" spc="-4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aseline="-20202" sz="3300" spc="-7" b="1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dirty="0" baseline="-20202" sz="3300" spc="622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0000"/>
                </a:solidFill>
                <a:latin typeface="Calibri"/>
                <a:cs typeface="Calibri"/>
              </a:rPr>
              <a:t>=	</a:t>
            </a:r>
            <a:r>
              <a:rPr dirty="0" sz="3300" spc="130" b="1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dirty="0" sz="3300" spc="-4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0000"/>
                </a:solidFill>
                <a:latin typeface="Calibri"/>
                <a:cs typeface="Calibri"/>
              </a:rPr>
              <a:t>P	</a:t>
            </a:r>
            <a:r>
              <a:rPr dirty="0" sz="3300" b="1">
                <a:latin typeface="Calibri"/>
                <a:cs typeface="Calibri"/>
              </a:rPr>
              <a:t>x	</a:t>
            </a:r>
            <a:r>
              <a:rPr dirty="0" sz="33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3300" spc="-4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3300" spc="-4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3300" spc="-4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0202" sz="3300" spc="-7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baseline="-20202"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18385" algn="l"/>
                <a:tab pos="3621404" algn="l"/>
                <a:tab pos="5229860" algn="l"/>
              </a:tabLst>
            </a:pPr>
            <a:r>
              <a:rPr dirty="0" sz="2700" spc="-10" b="1">
                <a:latin typeface="Calibri"/>
                <a:cs typeface="Calibri"/>
              </a:rPr>
              <a:t>Cardiac</a:t>
            </a:r>
            <a:r>
              <a:rPr dirty="0" sz="2700" spc="5" b="1">
                <a:latin typeface="Calibri"/>
                <a:cs typeface="Calibri"/>
              </a:rPr>
              <a:t> </a:t>
            </a:r>
            <a:r>
              <a:rPr dirty="0" sz="2700" spc="-5" b="1">
                <a:latin typeface="Calibri"/>
                <a:cs typeface="Calibri"/>
              </a:rPr>
              <a:t>Output	</a:t>
            </a:r>
            <a:r>
              <a:rPr dirty="0" sz="2700" b="1">
                <a:latin typeface="Calibri"/>
                <a:cs typeface="Calibri"/>
              </a:rPr>
              <a:t>= </a:t>
            </a:r>
            <a:r>
              <a:rPr dirty="0" sz="3100" spc="-5" b="1">
                <a:latin typeface="Calibri"/>
                <a:cs typeface="Calibri"/>
              </a:rPr>
              <a:t>“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3100" spc="-4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3100" spc="-40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”	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(Heart</a:t>
            </a:r>
            <a:r>
              <a:rPr dirty="0" sz="1800" spc="-2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Rate) </a:t>
            </a:r>
            <a:r>
              <a:rPr dirty="0" sz="1800" spc="1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latin typeface="Calibri"/>
                <a:cs typeface="Calibri"/>
              </a:rPr>
              <a:t>x	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dirty="0" sz="3100" spc="-4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125" b="1">
                <a:solidFill>
                  <a:srgbClr val="FF0000"/>
                </a:solidFill>
                <a:latin typeface="Calibri"/>
                <a:cs typeface="Calibri"/>
              </a:rPr>
              <a:t>SV</a:t>
            </a:r>
            <a:r>
              <a:rPr dirty="0" sz="3100" spc="-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latin typeface="Calibri"/>
                <a:cs typeface="Calibri"/>
              </a:rPr>
              <a:t>”</a:t>
            </a:r>
            <a:endParaRPr sz="3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700" spc="-10" b="1" i="1">
                <a:solidFill>
                  <a:srgbClr val="0000FF"/>
                </a:solidFill>
                <a:latin typeface="Calibri"/>
                <a:cs typeface="Calibri"/>
              </a:rPr>
              <a:t>Therefore: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4187190"/>
            <a:ext cx="6851650" cy="1825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4570">
              <a:lnSpc>
                <a:spcPct val="100000"/>
              </a:lnSpc>
              <a:spcBef>
                <a:spcPts val="95"/>
              </a:spcBef>
              <a:tabLst>
                <a:tab pos="3150870" algn="l"/>
                <a:tab pos="3513454" algn="l"/>
                <a:tab pos="4396105" algn="l"/>
                <a:tab pos="4742180" algn="l"/>
                <a:tab pos="5575935" algn="l"/>
                <a:tab pos="5922645" algn="l"/>
              </a:tabLst>
            </a:pPr>
            <a:r>
              <a:rPr dirty="0" sz="3100" spc="140" b="1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dirty="0" sz="3100" spc="-409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aseline="-20325" sz="3075" spc="0" b="1">
                <a:solidFill>
                  <a:srgbClr val="008000"/>
                </a:solidFill>
                <a:latin typeface="Calibri"/>
                <a:cs typeface="Calibri"/>
              </a:rPr>
              <a:t>2	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=	</a:t>
            </a:r>
            <a:r>
              <a:rPr dirty="0" sz="3100" spc="-5" b="1">
                <a:latin typeface="Calibri"/>
                <a:cs typeface="Calibri"/>
              </a:rPr>
              <a:t>“</a:t>
            </a:r>
            <a:r>
              <a:rPr dirty="0" sz="3100" spc="-405" b="1"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3100" spc="-4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R	</a:t>
            </a:r>
            <a:r>
              <a:rPr dirty="0" sz="3100" spc="-5" b="1">
                <a:latin typeface="Calibri"/>
                <a:cs typeface="Calibri"/>
              </a:rPr>
              <a:t>x	</a:t>
            </a:r>
            <a:r>
              <a:rPr dirty="0" sz="3100" spc="125" b="1">
                <a:solidFill>
                  <a:srgbClr val="FF0000"/>
                </a:solidFill>
                <a:latin typeface="Calibri"/>
                <a:cs typeface="Calibri"/>
              </a:rPr>
              <a:t>SV</a:t>
            </a:r>
            <a:r>
              <a:rPr dirty="0" sz="3100" spc="-3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latin typeface="Calibri"/>
                <a:cs typeface="Calibri"/>
              </a:rPr>
              <a:t>”	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x	C</a:t>
            </a:r>
            <a:r>
              <a:rPr dirty="0" sz="3100" spc="-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3100" spc="-4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3100" spc="-4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0325" sz="3075" spc="0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baseline="-20325" sz="3075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Calibri"/>
                <a:cs typeface="Calibri"/>
              </a:rPr>
              <a:t>If </a:t>
            </a:r>
            <a:r>
              <a:rPr dirty="0" sz="2700" spc="-5" b="1">
                <a:solidFill>
                  <a:srgbClr val="FF0000"/>
                </a:solidFill>
                <a:latin typeface="Calibri"/>
                <a:cs typeface="Calibri"/>
              </a:rPr>
              <a:t>HR </a:t>
            </a:r>
            <a:r>
              <a:rPr dirty="0" sz="2700" spc="-5">
                <a:latin typeface="Calibri"/>
                <a:cs typeface="Calibri"/>
              </a:rPr>
              <a:t>or </a:t>
            </a:r>
            <a:r>
              <a:rPr dirty="0" sz="2700" spc="-15" b="1">
                <a:solidFill>
                  <a:srgbClr val="FF0000"/>
                </a:solidFill>
                <a:latin typeface="Calibri"/>
                <a:cs typeface="Calibri"/>
              </a:rPr>
              <a:t>SV </a:t>
            </a:r>
            <a:r>
              <a:rPr dirty="0" sz="2700" spc="-20">
                <a:latin typeface="Calibri"/>
                <a:cs typeface="Calibri"/>
              </a:rPr>
              <a:t>are </a:t>
            </a:r>
            <a:r>
              <a:rPr dirty="0" sz="2700" spc="-5">
                <a:latin typeface="Calibri"/>
                <a:cs typeface="Calibri"/>
              </a:rPr>
              <a:t>unable </a:t>
            </a:r>
            <a:r>
              <a:rPr dirty="0" sz="2700" spc="-15">
                <a:latin typeface="Calibri"/>
                <a:cs typeface="Calibri"/>
              </a:rPr>
              <a:t>to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compensate,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Hb </a:t>
            </a:r>
            <a:r>
              <a:rPr dirty="0" sz="2700">
                <a:latin typeface="Calibri"/>
                <a:cs typeface="Calibri"/>
              </a:rPr>
              <a:t>is </a:t>
            </a:r>
            <a:r>
              <a:rPr dirty="0" sz="2700" spc="-10">
                <a:latin typeface="Calibri"/>
                <a:cs typeface="Calibri"/>
              </a:rPr>
              <a:t>the </a:t>
            </a:r>
            <a:r>
              <a:rPr dirty="0" sz="2700" spc="-5">
                <a:latin typeface="Calibri"/>
                <a:cs typeface="Calibri"/>
              </a:rPr>
              <a:t>major </a:t>
            </a:r>
            <a:r>
              <a:rPr dirty="0" sz="2700" spc="-10">
                <a:latin typeface="Calibri"/>
                <a:cs typeface="Calibri"/>
              </a:rPr>
              <a:t>determinant </a:t>
            </a:r>
            <a:r>
              <a:rPr dirty="0" sz="2700" spc="-15">
                <a:latin typeface="Calibri"/>
                <a:cs typeface="Calibri"/>
              </a:rPr>
              <a:t>factor </a:t>
            </a:r>
            <a:r>
              <a:rPr dirty="0" sz="2700">
                <a:latin typeface="Calibri"/>
                <a:cs typeface="Calibri"/>
              </a:rPr>
              <a:t>in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5" b="1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dirty="0" baseline="-20061" sz="2700" spc="-7" b="1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endParaRPr baseline="-20061" sz="2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5983" y="2286761"/>
            <a:ext cx="171450" cy="457834"/>
          </a:xfrm>
          <a:custGeom>
            <a:avLst/>
            <a:gdLst/>
            <a:ahLst/>
            <a:cxnLst/>
            <a:rect l="l" t="t" r="r" b="b"/>
            <a:pathLst>
              <a:path w="171450" h="457835">
                <a:moveTo>
                  <a:pt x="16446" y="286277"/>
                </a:moveTo>
                <a:lnTo>
                  <a:pt x="9251" y="288671"/>
                </a:lnTo>
                <a:lnTo>
                  <a:pt x="3643" y="293723"/>
                </a:lnTo>
                <a:lnTo>
                  <a:pt x="488" y="300323"/>
                </a:lnTo>
                <a:lnTo>
                  <a:pt x="0" y="307637"/>
                </a:lnTo>
                <a:lnTo>
                  <a:pt x="2393" y="314833"/>
                </a:lnTo>
                <a:lnTo>
                  <a:pt x="85578" y="457326"/>
                </a:lnTo>
                <a:lnTo>
                  <a:pt x="107671" y="419480"/>
                </a:lnTo>
                <a:lnTo>
                  <a:pt x="66528" y="419480"/>
                </a:lnTo>
                <a:lnTo>
                  <a:pt x="66528" y="348868"/>
                </a:lnTo>
                <a:lnTo>
                  <a:pt x="35413" y="295528"/>
                </a:lnTo>
                <a:lnTo>
                  <a:pt x="30360" y="289921"/>
                </a:lnTo>
                <a:lnTo>
                  <a:pt x="23760" y="286765"/>
                </a:lnTo>
                <a:lnTo>
                  <a:pt x="16446" y="286277"/>
                </a:lnTo>
                <a:close/>
              </a:path>
              <a:path w="171450" h="457835">
                <a:moveTo>
                  <a:pt x="66528" y="348868"/>
                </a:moveTo>
                <a:lnTo>
                  <a:pt x="66528" y="419480"/>
                </a:lnTo>
                <a:lnTo>
                  <a:pt x="104628" y="419480"/>
                </a:lnTo>
                <a:lnTo>
                  <a:pt x="104628" y="409828"/>
                </a:lnTo>
                <a:lnTo>
                  <a:pt x="69068" y="409828"/>
                </a:lnTo>
                <a:lnTo>
                  <a:pt x="85578" y="381526"/>
                </a:lnTo>
                <a:lnTo>
                  <a:pt x="66528" y="348868"/>
                </a:lnTo>
                <a:close/>
              </a:path>
              <a:path w="171450" h="457835">
                <a:moveTo>
                  <a:pt x="154709" y="286277"/>
                </a:moveTo>
                <a:lnTo>
                  <a:pt x="147395" y="286765"/>
                </a:lnTo>
                <a:lnTo>
                  <a:pt x="140795" y="289921"/>
                </a:lnTo>
                <a:lnTo>
                  <a:pt x="135743" y="295528"/>
                </a:lnTo>
                <a:lnTo>
                  <a:pt x="104628" y="348868"/>
                </a:lnTo>
                <a:lnTo>
                  <a:pt x="104628" y="419480"/>
                </a:lnTo>
                <a:lnTo>
                  <a:pt x="107671" y="419480"/>
                </a:lnTo>
                <a:lnTo>
                  <a:pt x="168763" y="314833"/>
                </a:lnTo>
                <a:lnTo>
                  <a:pt x="171156" y="307637"/>
                </a:lnTo>
                <a:lnTo>
                  <a:pt x="170668" y="300323"/>
                </a:lnTo>
                <a:lnTo>
                  <a:pt x="167512" y="293723"/>
                </a:lnTo>
                <a:lnTo>
                  <a:pt x="161905" y="288671"/>
                </a:lnTo>
                <a:lnTo>
                  <a:pt x="154709" y="286277"/>
                </a:lnTo>
                <a:close/>
              </a:path>
              <a:path w="171450" h="457835">
                <a:moveTo>
                  <a:pt x="85578" y="381526"/>
                </a:moveTo>
                <a:lnTo>
                  <a:pt x="69068" y="409828"/>
                </a:lnTo>
                <a:lnTo>
                  <a:pt x="102088" y="409828"/>
                </a:lnTo>
                <a:lnTo>
                  <a:pt x="85578" y="381526"/>
                </a:lnTo>
                <a:close/>
              </a:path>
              <a:path w="171450" h="457835">
                <a:moveTo>
                  <a:pt x="104628" y="348868"/>
                </a:moveTo>
                <a:lnTo>
                  <a:pt x="85578" y="381526"/>
                </a:lnTo>
                <a:lnTo>
                  <a:pt x="102088" y="409828"/>
                </a:lnTo>
                <a:lnTo>
                  <a:pt x="104628" y="409828"/>
                </a:lnTo>
                <a:lnTo>
                  <a:pt x="104628" y="348868"/>
                </a:lnTo>
                <a:close/>
              </a:path>
              <a:path w="171450" h="457835">
                <a:moveTo>
                  <a:pt x="104628" y="0"/>
                </a:moveTo>
                <a:lnTo>
                  <a:pt x="66528" y="0"/>
                </a:lnTo>
                <a:lnTo>
                  <a:pt x="66528" y="348868"/>
                </a:lnTo>
                <a:lnTo>
                  <a:pt x="85578" y="381526"/>
                </a:lnTo>
                <a:lnTo>
                  <a:pt x="104628" y="348868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86633" y="3684270"/>
            <a:ext cx="762000" cy="542925"/>
          </a:xfrm>
          <a:custGeom>
            <a:avLst/>
            <a:gdLst/>
            <a:ahLst/>
            <a:cxnLst/>
            <a:rect l="l" t="t" r="r" b="b"/>
            <a:pathLst>
              <a:path w="762000" h="542925">
                <a:moveTo>
                  <a:pt x="762000" y="406907"/>
                </a:moveTo>
                <a:lnTo>
                  <a:pt x="490728" y="406907"/>
                </a:lnTo>
                <a:lnTo>
                  <a:pt x="626364" y="542543"/>
                </a:lnTo>
                <a:lnTo>
                  <a:pt x="762000" y="406907"/>
                </a:lnTo>
                <a:close/>
              </a:path>
              <a:path w="762000" h="542925">
                <a:moveTo>
                  <a:pt x="456819" y="0"/>
                </a:moveTo>
                <a:lnTo>
                  <a:pt x="0" y="0"/>
                </a:lnTo>
                <a:lnTo>
                  <a:pt x="0" y="135635"/>
                </a:lnTo>
                <a:lnTo>
                  <a:pt x="456819" y="135635"/>
                </a:lnTo>
                <a:lnTo>
                  <a:pt x="496395" y="143637"/>
                </a:lnTo>
                <a:lnTo>
                  <a:pt x="528732" y="165449"/>
                </a:lnTo>
                <a:lnTo>
                  <a:pt x="550544" y="197786"/>
                </a:lnTo>
                <a:lnTo>
                  <a:pt x="558545" y="237362"/>
                </a:lnTo>
                <a:lnTo>
                  <a:pt x="558545" y="406907"/>
                </a:lnTo>
                <a:lnTo>
                  <a:pt x="694182" y="406907"/>
                </a:lnTo>
                <a:lnTo>
                  <a:pt x="694182" y="237362"/>
                </a:lnTo>
                <a:lnTo>
                  <a:pt x="689358" y="189534"/>
                </a:lnTo>
                <a:lnTo>
                  <a:pt x="675524" y="144982"/>
                </a:lnTo>
                <a:lnTo>
                  <a:pt x="653636" y="104663"/>
                </a:lnTo>
                <a:lnTo>
                  <a:pt x="624649" y="69532"/>
                </a:lnTo>
                <a:lnTo>
                  <a:pt x="589518" y="40545"/>
                </a:lnTo>
                <a:lnTo>
                  <a:pt x="549199" y="18657"/>
                </a:lnTo>
                <a:lnTo>
                  <a:pt x="504647" y="4823"/>
                </a:lnTo>
                <a:lnTo>
                  <a:pt x="456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86633" y="3684270"/>
            <a:ext cx="762000" cy="542925"/>
          </a:xfrm>
          <a:custGeom>
            <a:avLst/>
            <a:gdLst/>
            <a:ahLst/>
            <a:cxnLst/>
            <a:rect l="l" t="t" r="r" b="b"/>
            <a:pathLst>
              <a:path w="762000" h="542925">
                <a:moveTo>
                  <a:pt x="0" y="0"/>
                </a:moveTo>
                <a:lnTo>
                  <a:pt x="456819" y="0"/>
                </a:lnTo>
                <a:lnTo>
                  <a:pt x="504647" y="4823"/>
                </a:lnTo>
                <a:lnTo>
                  <a:pt x="549199" y="18657"/>
                </a:lnTo>
                <a:lnTo>
                  <a:pt x="589518" y="40545"/>
                </a:lnTo>
                <a:lnTo>
                  <a:pt x="624649" y="69532"/>
                </a:lnTo>
                <a:lnTo>
                  <a:pt x="653636" y="104663"/>
                </a:lnTo>
                <a:lnTo>
                  <a:pt x="675524" y="144982"/>
                </a:lnTo>
                <a:lnTo>
                  <a:pt x="689358" y="189534"/>
                </a:lnTo>
                <a:lnTo>
                  <a:pt x="694182" y="237362"/>
                </a:lnTo>
                <a:lnTo>
                  <a:pt x="694182" y="406907"/>
                </a:lnTo>
                <a:lnTo>
                  <a:pt x="762000" y="406907"/>
                </a:lnTo>
                <a:lnTo>
                  <a:pt x="626364" y="542543"/>
                </a:lnTo>
                <a:lnTo>
                  <a:pt x="490728" y="406907"/>
                </a:lnTo>
                <a:lnTo>
                  <a:pt x="558545" y="406907"/>
                </a:lnTo>
                <a:lnTo>
                  <a:pt x="558545" y="237362"/>
                </a:lnTo>
                <a:lnTo>
                  <a:pt x="550544" y="197786"/>
                </a:lnTo>
                <a:lnTo>
                  <a:pt x="528732" y="165449"/>
                </a:lnTo>
                <a:lnTo>
                  <a:pt x="496395" y="143637"/>
                </a:lnTo>
                <a:lnTo>
                  <a:pt x="456819" y="135635"/>
                </a:lnTo>
                <a:lnTo>
                  <a:pt x="0" y="13563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338533"/>
            <a:ext cx="7675880" cy="5022215"/>
          </a:xfrm>
          <a:prstGeom prst="rect">
            <a:avLst/>
          </a:prstGeom>
        </p:spPr>
        <p:txBody>
          <a:bodyPr wrap="square" lIns="0" tIns="2787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Legal</a:t>
            </a:r>
            <a:r>
              <a:rPr dirty="0" sz="3200" spc="-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Aspects: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814"/>
              </a:spcBef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dirty="0" sz="2800" spc="-10">
                <a:latin typeface="Calibri"/>
                <a:cs typeface="Calibri"/>
              </a:rPr>
              <a:t>60%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transfusions </a:t>
            </a:r>
            <a:r>
              <a:rPr dirty="0" sz="2800" spc="-5">
                <a:latin typeface="Calibri"/>
                <a:cs typeface="Calibri"/>
              </a:rPr>
              <a:t>occur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perioperatively.</a:t>
            </a:r>
            <a:endParaRPr sz="2800">
              <a:latin typeface="Calibri"/>
              <a:cs typeface="Calibri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dirty="0" sz="2800" spc="-10">
                <a:latin typeface="Calibri"/>
                <a:cs typeface="Calibri"/>
              </a:rPr>
              <a:t>Responsibility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“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Perioperative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Transfusion</a:t>
            </a:r>
            <a:r>
              <a:rPr dirty="0" sz="2800" spc="-15">
                <a:latin typeface="Calibri"/>
                <a:cs typeface="Calibri"/>
              </a:rPr>
              <a:t>” </a:t>
            </a:r>
            <a:r>
              <a:rPr dirty="0" sz="2800" spc="-5">
                <a:latin typeface="Calibri"/>
                <a:cs typeface="Calibri"/>
              </a:rPr>
              <a:t>is  with 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Anesthesiologist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825"/>
              </a:spcBef>
              <a:buFont typeface="Arial"/>
              <a:buChar char="–"/>
              <a:tabLst>
                <a:tab pos="756920" algn="l"/>
                <a:tab pos="3528695" algn="l"/>
                <a:tab pos="4069715" algn="l"/>
              </a:tabLst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“2”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qualified</a:t>
            </a:r>
            <a:r>
              <a:rPr dirty="0" sz="28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staff	</a:t>
            </a:r>
            <a:r>
              <a:rPr dirty="0" sz="2800" spc="-5">
                <a:latin typeface="Wingdings"/>
                <a:cs typeface="Wingdings"/>
              </a:rPr>
              <a:t>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Calibri"/>
                <a:cs typeface="Calibri"/>
              </a:rPr>
              <a:t>check 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blood</a:t>
            </a:r>
            <a:endParaRPr sz="28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81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0" b="1">
                <a:latin typeface="Calibri"/>
                <a:cs typeface="Calibri"/>
              </a:rPr>
              <a:t>Identification: “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Recipient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dirty="0" sz="2400" spc="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6F2F9F"/>
                </a:solidFill>
                <a:latin typeface="Calibri"/>
                <a:cs typeface="Calibri"/>
              </a:rPr>
              <a:t>Unit</a:t>
            </a:r>
            <a:r>
              <a:rPr dirty="0" sz="2400" spc="5" b="1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155700" algn="l"/>
                <a:tab pos="3374390" algn="l"/>
              </a:tabLst>
            </a:pPr>
            <a:r>
              <a:rPr dirty="0" sz="2400" spc="-10" b="1">
                <a:latin typeface="Calibri"/>
                <a:cs typeface="Calibri"/>
              </a:rPr>
              <a:t>Confirmation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of:	</a:t>
            </a:r>
            <a:r>
              <a:rPr dirty="0" sz="2400" spc="-5" b="1">
                <a:latin typeface="Calibri"/>
                <a:cs typeface="Calibri"/>
              </a:rPr>
              <a:t>“</a:t>
            </a:r>
            <a:r>
              <a:rPr dirty="0" sz="2400" spc="-5" b="1">
                <a:solidFill>
                  <a:srgbClr val="6F2F9F"/>
                </a:solidFill>
                <a:latin typeface="Calibri"/>
                <a:cs typeface="Calibri"/>
              </a:rPr>
              <a:t>Compatibility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&amp;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Expiration</a:t>
            </a:r>
            <a:r>
              <a:rPr dirty="0" sz="24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2F9F"/>
                </a:solidFill>
                <a:latin typeface="Calibri"/>
                <a:cs typeface="Calibri"/>
              </a:rPr>
              <a:t>Date</a:t>
            </a:r>
            <a:r>
              <a:rPr dirty="0" sz="2400" spc="-15" b="1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1795"/>
              </a:spcBef>
              <a:tabLst>
                <a:tab pos="1068705" algn="l"/>
              </a:tabLst>
            </a:pPr>
            <a:r>
              <a:rPr dirty="0" sz="2800" spc="-5">
                <a:latin typeface="Wingdings"/>
                <a:cs typeface="Wingdings"/>
              </a:rPr>
              <a:t>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110" b="1" i="1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prevent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a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potentially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fatal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&amp; critical</a:t>
            </a:r>
            <a:r>
              <a:rPr dirty="0" sz="2800" spc="19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40" b="1" i="1">
                <a:solidFill>
                  <a:srgbClr val="008000"/>
                </a:solidFill>
                <a:latin typeface="Calibri"/>
                <a:cs typeface="Calibri"/>
              </a:rPr>
              <a:t>error.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3564" y="662940"/>
            <a:ext cx="3435095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5784" y="646176"/>
            <a:ext cx="3433444" cy="391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219200"/>
            <a:ext cx="8077200" cy="5410200"/>
          </a:xfrm>
          <a:custGeom>
            <a:avLst/>
            <a:gdLst/>
            <a:ahLst/>
            <a:cxnLst/>
            <a:rect l="l" t="t" r="r" b="b"/>
            <a:pathLst>
              <a:path w="8077200" h="5410200">
                <a:moveTo>
                  <a:pt x="0" y="5410200"/>
                </a:moveTo>
                <a:lnTo>
                  <a:pt x="8077200" y="5410200"/>
                </a:lnTo>
                <a:lnTo>
                  <a:pt x="80772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226261"/>
            <a:ext cx="274320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Legal</a:t>
            </a:r>
            <a:r>
              <a:rPr dirty="0" sz="32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Aspects: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8077200" cy="94996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1543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21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3564" y="449580"/>
            <a:ext cx="3435095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5784" y="432308"/>
            <a:ext cx="3433444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135123"/>
            <a:ext cx="9144000" cy="470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209798"/>
            <a:ext cx="9143999" cy="4550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765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2052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48505" y="1223213"/>
            <a:ext cx="13900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480" algn="l"/>
              </a:tabLst>
            </a:pPr>
            <a:r>
              <a:rPr dirty="0" sz="3600" spc="290" b="1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3600" spc="290" b="1">
                <a:solidFill>
                  <a:srgbClr val="FF0000"/>
                </a:solidFill>
                <a:latin typeface="Calibri"/>
                <a:cs typeface="Calibri"/>
              </a:rPr>
              <a:t>??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961" y="5724905"/>
            <a:ext cx="2286000" cy="342900"/>
          </a:xfrm>
          <a:custGeom>
            <a:avLst/>
            <a:gdLst/>
            <a:ahLst/>
            <a:cxnLst/>
            <a:rect l="l" t="t" r="r" b="b"/>
            <a:pathLst>
              <a:path w="2286000" h="342900">
                <a:moveTo>
                  <a:pt x="0" y="171450"/>
                </a:moveTo>
                <a:lnTo>
                  <a:pt x="23219" y="136896"/>
                </a:lnTo>
                <a:lnTo>
                  <a:pt x="63080" y="115134"/>
                </a:lnTo>
                <a:lnTo>
                  <a:pt x="120858" y="94631"/>
                </a:lnTo>
                <a:lnTo>
                  <a:pt x="195191" y="75589"/>
                </a:lnTo>
                <a:lnTo>
                  <a:pt x="238141" y="66681"/>
                </a:lnTo>
                <a:lnTo>
                  <a:pt x="284719" y="58214"/>
                </a:lnTo>
                <a:lnTo>
                  <a:pt x="334756" y="50215"/>
                </a:lnTo>
                <a:lnTo>
                  <a:pt x="388080" y="42710"/>
                </a:lnTo>
                <a:lnTo>
                  <a:pt x="444523" y="35723"/>
                </a:lnTo>
                <a:lnTo>
                  <a:pt x="503913" y="29280"/>
                </a:lnTo>
                <a:lnTo>
                  <a:pt x="566081" y="23407"/>
                </a:lnTo>
                <a:lnTo>
                  <a:pt x="630856" y="18129"/>
                </a:lnTo>
                <a:lnTo>
                  <a:pt x="698069" y="13473"/>
                </a:lnTo>
                <a:lnTo>
                  <a:pt x="767549" y="9462"/>
                </a:lnTo>
                <a:lnTo>
                  <a:pt x="839126" y="6124"/>
                </a:lnTo>
                <a:lnTo>
                  <a:pt x="912629" y="3483"/>
                </a:lnTo>
                <a:lnTo>
                  <a:pt x="987890" y="1565"/>
                </a:lnTo>
                <a:lnTo>
                  <a:pt x="1064736" y="395"/>
                </a:lnTo>
                <a:lnTo>
                  <a:pt x="1143000" y="0"/>
                </a:lnTo>
                <a:lnTo>
                  <a:pt x="1221263" y="395"/>
                </a:lnTo>
                <a:lnTo>
                  <a:pt x="1298109" y="1565"/>
                </a:lnTo>
                <a:lnTo>
                  <a:pt x="1373370" y="3483"/>
                </a:lnTo>
                <a:lnTo>
                  <a:pt x="1446873" y="6124"/>
                </a:lnTo>
                <a:lnTo>
                  <a:pt x="1518450" y="9462"/>
                </a:lnTo>
                <a:lnTo>
                  <a:pt x="1587930" y="13473"/>
                </a:lnTo>
                <a:lnTo>
                  <a:pt x="1655143" y="18129"/>
                </a:lnTo>
                <a:lnTo>
                  <a:pt x="1719918" y="23407"/>
                </a:lnTo>
                <a:lnTo>
                  <a:pt x="1782086" y="29280"/>
                </a:lnTo>
                <a:lnTo>
                  <a:pt x="1841476" y="35723"/>
                </a:lnTo>
                <a:lnTo>
                  <a:pt x="1897919" y="42710"/>
                </a:lnTo>
                <a:lnTo>
                  <a:pt x="1951243" y="50215"/>
                </a:lnTo>
                <a:lnTo>
                  <a:pt x="2001280" y="58214"/>
                </a:lnTo>
                <a:lnTo>
                  <a:pt x="2047858" y="66681"/>
                </a:lnTo>
                <a:lnTo>
                  <a:pt x="2090808" y="75589"/>
                </a:lnTo>
                <a:lnTo>
                  <a:pt x="2129959" y="84915"/>
                </a:lnTo>
                <a:lnTo>
                  <a:pt x="2196185" y="104713"/>
                </a:lnTo>
                <a:lnTo>
                  <a:pt x="2245174" y="125871"/>
                </a:lnTo>
                <a:lnTo>
                  <a:pt x="2283363" y="159711"/>
                </a:lnTo>
                <a:lnTo>
                  <a:pt x="2286000" y="171450"/>
                </a:lnTo>
                <a:lnTo>
                  <a:pt x="2283363" y="183188"/>
                </a:lnTo>
                <a:lnTo>
                  <a:pt x="2245174" y="217028"/>
                </a:lnTo>
                <a:lnTo>
                  <a:pt x="2196185" y="238186"/>
                </a:lnTo>
                <a:lnTo>
                  <a:pt x="2129959" y="257984"/>
                </a:lnTo>
                <a:lnTo>
                  <a:pt x="2090808" y="267310"/>
                </a:lnTo>
                <a:lnTo>
                  <a:pt x="2047858" y="276218"/>
                </a:lnTo>
                <a:lnTo>
                  <a:pt x="2001280" y="284685"/>
                </a:lnTo>
                <a:lnTo>
                  <a:pt x="1951243" y="292684"/>
                </a:lnTo>
                <a:lnTo>
                  <a:pt x="1897919" y="300189"/>
                </a:lnTo>
                <a:lnTo>
                  <a:pt x="1841476" y="307176"/>
                </a:lnTo>
                <a:lnTo>
                  <a:pt x="1782086" y="313619"/>
                </a:lnTo>
                <a:lnTo>
                  <a:pt x="1719918" y="319492"/>
                </a:lnTo>
                <a:lnTo>
                  <a:pt x="1655143" y="324770"/>
                </a:lnTo>
                <a:lnTo>
                  <a:pt x="1587930" y="329426"/>
                </a:lnTo>
                <a:lnTo>
                  <a:pt x="1518450" y="333437"/>
                </a:lnTo>
                <a:lnTo>
                  <a:pt x="1446873" y="336775"/>
                </a:lnTo>
                <a:lnTo>
                  <a:pt x="1373370" y="339416"/>
                </a:lnTo>
                <a:lnTo>
                  <a:pt x="1298109" y="341334"/>
                </a:lnTo>
                <a:lnTo>
                  <a:pt x="1221263" y="342504"/>
                </a:lnTo>
                <a:lnTo>
                  <a:pt x="1143000" y="342900"/>
                </a:lnTo>
                <a:lnTo>
                  <a:pt x="1064736" y="342504"/>
                </a:lnTo>
                <a:lnTo>
                  <a:pt x="987890" y="341334"/>
                </a:lnTo>
                <a:lnTo>
                  <a:pt x="912629" y="339416"/>
                </a:lnTo>
                <a:lnTo>
                  <a:pt x="839126" y="336775"/>
                </a:lnTo>
                <a:lnTo>
                  <a:pt x="767549" y="333437"/>
                </a:lnTo>
                <a:lnTo>
                  <a:pt x="698069" y="329426"/>
                </a:lnTo>
                <a:lnTo>
                  <a:pt x="630856" y="324770"/>
                </a:lnTo>
                <a:lnTo>
                  <a:pt x="566081" y="319492"/>
                </a:lnTo>
                <a:lnTo>
                  <a:pt x="503913" y="313619"/>
                </a:lnTo>
                <a:lnTo>
                  <a:pt x="444523" y="307176"/>
                </a:lnTo>
                <a:lnTo>
                  <a:pt x="388080" y="300189"/>
                </a:lnTo>
                <a:lnTo>
                  <a:pt x="334756" y="292684"/>
                </a:lnTo>
                <a:lnTo>
                  <a:pt x="284719" y="284685"/>
                </a:lnTo>
                <a:lnTo>
                  <a:pt x="238141" y="276218"/>
                </a:lnTo>
                <a:lnTo>
                  <a:pt x="195191" y="267310"/>
                </a:lnTo>
                <a:lnTo>
                  <a:pt x="156040" y="257984"/>
                </a:lnTo>
                <a:lnTo>
                  <a:pt x="89814" y="238186"/>
                </a:lnTo>
                <a:lnTo>
                  <a:pt x="40825" y="217028"/>
                </a:lnTo>
                <a:lnTo>
                  <a:pt x="2636" y="183188"/>
                </a:lnTo>
                <a:lnTo>
                  <a:pt x="0" y="17145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153400" cy="5108575"/>
          </a:xfrm>
          <a:custGeom>
            <a:avLst/>
            <a:gdLst/>
            <a:ahLst/>
            <a:cxnLst/>
            <a:rect l="l" t="t" r="r" b="b"/>
            <a:pathLst>
              <a:path w="8153400" h="5108575">
                <a:moveTo>
                  <a:pt x="0" y="5108448"/>
                </a:moveTo>
                <a:lnTo>
                  <a:pt x="8153400" y="5108448"/>
                </a:lnTo>
                <a:lnTo>
                  <a:pt x="81534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26083"/>
            <a:ext cx="6852284" cy="494347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 b="1">
                <a:solidFill>
                  <a:srgbClr val="0000FF"/>
                </a:solidFill>
                <a:latin typeface="Calibri"/>
                <a:cs typeface="Calibri"/>
              </a:rPr>
              <a:t>Urgent</a:t>
            </a: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0000FF"/>
                </a:solidFill>
                <a:latin typeface="Calibri"/>
                <a:cs typeface="Calibri"/>
              </a:rPr>
              <a:t>transfusion:</a:t>
            </a:r>
            <a:endParaRPr sz="3000">
              <a:latin typeface="Calibri"/>
              <a:cs typeface="Calibri"/>
            </a:endParaRPr>
          </a:p>
          <a:p>
            <a:pPr marL="768350" marR="2648585" indent="-299085">
              <a:lnSpc>
                <a:spcPct val="128499"/>
              </a:lnSpc>
              <a:spcBef>
                <a:spcPts val="30"/>
              </a:spcBef>
              <a:tabLst>
                <a:tab pos="830580" algn="l"/>
              </a:tabLst>
            </a:pPr>
            <a:r>
              <a:rPr dirty="0" sz="2600">
                <a:latin typeface="Arial"/>
                <a:cs typeface="Arial"/>
              </a:rPr>
              <a:t>–		</a:t>
            </a: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Require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flow </a:t>
            </a:r>
            <a:r>
              <a:rPr dirty="0" sz="2600" spc="-30" b="1">
                <a:solidFill>
                  <a:srgbClr val="008000"/>
                </a:solidFill>
                <a:latin typeface="Calibri"/>
                <a:cs typeface="Calibri"/>
              </a:rPr>
              <a:t>rates </a:t>
            </a:r>
            <a:r>
              <a:rPr dirty="0" sz="2600" spc="-20" b="1">
                <a:solidFill>
                  <a:srgbClr val="008000"/>
                </a:solidFill>
                <a:latin typeface="Calibri"/>
                <a:cs typeface="Calibri"/>
              </a:rPr>
              <a:t>faster 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than </a:t>
            </a:r>
            <a:r>
              <a:rPr dirty="0" sz="2600" spc="-20" b="1">
                <a:solidFill>
                  <a:srgbClr val="008000"/>
                </a:solidFill>
                <a:latin typeface="Calibri"/>
                <a:cs typeface="Calibri"/>
              </a:rPr>
              <a:t>gravity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can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 provide.</a:t>
            </a:r>
            <a:endParaRPr sz="2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890"/>
              </a:spcBef>
              <a:tabLst>
                <a:tab pos="976630" algn="l"/>
              </a:tabLst>
            </a:pPr>
            <a:r>
              <a:rPr dirty="0" sz="2600" spc="-5" b="1">
                <a:solidFill>
                  <a:srgbClr val="C00000"/>
                </a:solidFill>
                <a:latin typeface="Calibri"/>
                <a:cs typeface="Calibri"/>
              </a:rPr>
              <a:t>1.)	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Pressure </a:t>
            </a:r>
            <a:r>
              <a:rPr dirty="0" sz="2600" b="1">
                <a:solidFill>
                  <a:srgbClr val="C00000"/>
                </a:solidFill>
                <a:latin typeface="Calibri"/>
                <a:cs typeface="Calibri"/>
              </a:rPr>
              <a:t>bags:</a:t>
            </a:r>
            <a:endParaRPr sz="2600">
              <a:latin typeface="Calibri"/>
              <a:cs typeface="Calibri"/>
            </a:endParaRPr>
          </a:p>
          <a:p>
            <a:pPr marL="977265">
              <a:lnSpc>
                <a:spcPct val="100000"/>
              </a:lnSpc>
              <a:spcBef>
                <a:spcPts val="975"/>
              </a:spcBef>
            </a:pPr>
            <a:r>
              <a:rPr dirty="0" sz="2200" spc="-5">
                <a:solidFill>
                  <a:srgbClr val="C00000"/>
                </a:solidFill>
                <a:latin typeface="Wingdings"/>
                <a:cs typeface="Wingdings"/>
              </a:rPr>
              <a:t></a:t>
            </a:r>
            <a:r>
              <a:rPr dirty="0" sz="22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Calibri"/>
                <a:cs typeface="Calibri"/>
              </a:rPr>
              <a:t>Apply </a:t>
            </a:r>
            <a:r>
              <a:rPr dirty="0" sz="2200" spc="-15" b="1">
                <a:latin typeface="Calibri"/>
                <a:cs typeface="Calibri"/>
              </a:rPr>
              <a:t>pressure evenly </a:t>
            </a:r>
            <a:r>
              <a:rPr dirty="0" sz="2200" spc="-20" b="1">
                <a:latin typeface="Calibri"/>
                <a:cs typeface="Calibri"/>
              </a:rPr>
              <a:t>to </a:t>
            </a:r>
            <a:r>
              <a:rPr dirty="0" sz="2200" spc="-10" b="1">
                <a:latin typeface="Calibri"/>
                <a:cs typeface="Calibri"/>
              </a:rPr>
              <a:t>the </a:t>
            </a:r>
            <a:r>
              <a:rPr dirty="0" sz="2200" spc="-5" b="1">
                <a:latin typeface="Calibri"/>
                <a:cs typeface="Calibri"/>
              </a:rPr>
              <a:t>blood </a:t>
            </a:r>
            <a:r>
              <a:rPr dirty="0" sz="2200" spc="-10" b="1">
                <a:latin typeface="Calibri"/>
                <a:cs typeface="Calibri"/>
              </a:rPr>
              <a:t>bag</a:t>
            </a:r>
            <a:r>
              <a:rPr dirty="0" sz="2200" spc="10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surface.</a:t>
            </a:r>
            <a:endParaRPr sz="2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850"/>
              </a:spcBef>
              <a:tabLst>
                <a:tab pos="976630" algn="l"/>
              </a:tabLst>
            </a:pPr>
            <a:r>
              <a:rPr dirty="0" sz="2600" spc="-5" b="1">
                <a:solidFill>
                  <a:srgbClr val="C00000"/>
                </a:solidFill>
                <a:latin typeface="Calibri"/>
                <a:cs typeface="Calibri"/>
              </a:rPr>
              <a:t>2.)	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Level </a:t>
            </a:r>
            <a:r>
              <a:rPr dirty="0" sz="2600" b="1">
                <a:solidFill>
                  <a:srgbClr val="C00000"/>
                </a:solidFill>
                <a:latin typeface="Calibri"/>
                <a:cs typeface="Calibri"/>
              </a:rPr>
              <a:t>(1) 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transfusion</a:t>
            </a:r>
            <a:r>
              <a:rPr dirty="0" sz="2600" spc="-15" b="1">
                <a:solidFill>
                  <a:srgbClr val="C00000"/>
                </a:solidFill>
                <a:latin typeface="Calibri"/>
                <a:cs typeface="Calibri"/>
              </a:rPr>
              <a:t> system</a:t>
            </a:r>
            <a:r>
              <a:rPr dirty="0" sz="2600" spc="-15" b="1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 i="1">
                <a:latin typeface="Calibri"/>
                <a:cs typeface="Calibri"/>
              </a:rPr>
              <a:t>If </a:t>
            </a:r>
            <a:r>
              <a:rPr dirty="0" sz="2800" spc="-20" b="1" i="1">
                <a:latin typeface="Calibri"/>
                <a:cs typeface="Calibri"/>
              </a:rPr>
              <a:t>external </a:t>
            </a:r>
            <a:r>
              <a:rPr dirty="0" sz="2800" spc="-5" b="1" i="1">
                <a:latin typeface="Calibri"/>
                <a:cs typeface="Calibri"/>
              </a:rPr>
              <a:t>pressure is</a:t>
            </a:r>
            <a:r>
              <a:rPr dirty="0" sz="2800" spc="6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anticipated:</a:t>
            </a:r>
            <a:endParaRPr sz="2800">
              <a:latin typeface="Calibri"/>
              <a:cs typeface="Calibri"/>
            </a:endParaRPr>
          </a:p>
          <a:p>
            <a:pPr marL="667385" marR="203200" indent="-448309">
              <a:lnSpc>
                <a:spcPct val="153900"/>
              </a:lnSpc>
              <a:spcBef>
                <a:spcPts val="620"/>
              </a:spcBef>
            </a:pPr>
            <a:r>
              <a:rPr dirty="0" sz="2600">
                <a:solidFill>
                  <a:srgbClr val="C00000"/>
                </a:solidFill>
                <a:latin typeface="Wingdings"/>
                <a:cs typeface="Wingdings"/>
              </a:rPr>
              <a:t></a:t>
            </a:r>
            <a:r>
              <a:rPr dirty="0" sz="26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Large-bore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“IV cannula”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recommended </a:t>
            </a: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to  prevent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hemolysis.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69747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0" y="1143000"/>
                </a:moveTo>
                <a:lnTo>
                  <a:pt x="8153400" y="1143000"/>
                </a:lnTo>
                <a:lnTo>
                  <a:pt x="8153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446" y="508203"/>
            <a:ext cx="392620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00"/>
                </a:solidFill>
              </a:rPr>
              <a:t>Blood</a:t>
            </a:r>
            <a:r>
              <a:rPr dirty="0" sz="4000" spc="-35">
                <a:solidFill>
                  <a:srgbClr val="000000"/>
                </a:solidFill>
              </a:rPr>
              <a:t> 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4355" y="662940"/>
            <a:ext cx="3436620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17210" y="646176"/>
            <a:ext cx="3433444" cy="391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62600" y="1464563"/>
            <a:ext cx="1775459" cy="197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58028" y="1459991"/>
            <a:ext cx="1784985" cy="1988820"/>
          </a:xfrm>
          <a:custGeom>
            <a:avLst/>
            <a:gdLst/>
            <a:ahLst/>
            <a:cxnLst/>
            <a:rect l="l" t="t" r="r" b="b"/>
            <a:pathLst>
              <a:path w="1784984" h="1988820">
                <a:moveTo>
                  <a:pt x="0" y="1988819"/>
                </a:moveTo>
                <a:lnTo>
                  <a:pt x="1784603" y="1988819"/>
                </a:lnTo>
                <a:lnTo>
                  <a:pt x="1784603" y="0"/>
                </a:lnTo>
                <a:lnTo>
                  <a:pt x="0" y="0"/>
                </a:lnTo>
                <a:lnTo>
                  <a:pt x="0" y="1988819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86828" y="1447800"/>
            <a:ext cx="1668779" cy="1996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82256" y="1443227"/>
            <a:ext cx="1678305" cy="2005964"/>
          </a:xfrm>
          <a:custGeom>
            <a:avLst/>
            <a:gdLst/>
            <a:ahLst/>
            <a:cxnLst/>
            <a:rect l="l" t="t" r="r" b="b"/>
            <a:pathLst>
              <a:path w="1678304" h="2005964">
                <a:moveTo>
                  <a:pt x="0" y="2005584"/>
                </a:moveTo>
                <a:lnTo>
                  <a:pt x="1677924" y="2005584"/>
                </a:lnTo>
                <a:lnTo>
                  <a:pt x="1677924" y="0"/>
                </a:lnTo>
                <a:lnTo>
                  <a:pt x="0" y="0"/>
                </a:lnTo>
                <a:lnTo>
                  <a:pt x="0" y="2005584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600200"/>
            <a:ext cx="8077200" cy="5105400"/>
          </a:xfrm>
          <a:custGeom>
            <a:avLst/>
            <a:gdLst/>
            <a:ahLst/>
            <a:cxnLst/>
            <a:rect l="l" t="t" r="r" b="b"/>
            <a:pathLst>
              <a:path w="8077200" h="5105400">
                <a:moveTo>
                  <a:pt x="0" y="5105400"/>
                </a:moveTo>
                <a:lnTo>
                  <a:pt x="8077200" y="5105400"/>
                </a:lnTo>
                <a:lnTo>
                  <a:pt x="8077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758823"/>
            <a:ext cx="4969510" cy="4805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25" b="1">
                <a:latin typeface="Calibri"/>
                <a:cs typeface="Calibri"/>
              </a:rPr>
              <a:t>Patient’s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age,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35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5" b="1">
                <a:latin typeface="Calibri"/>
                <a:cs typeface="Calibri"/>
              </a:rPr>
              <a:t>Severity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symptoms,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35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Cause of the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deficit,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35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Underlying </a:t>
            </a:r>
            <a:r>
              <a:rPr dirty="0" sz="2800" spc="-10" b="1">
                <a:latin typeface="Calibri"/>
                <a:cs typeface="Calibri"/>
              </a:rPr>
              <a:t>medical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condition,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35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Ability </a:t>
            </a:r>
            <a:r>
              <a:rPr dirty="0" sz="2800" spc="-15" b="1">
                <a:latin typeface="Calibri"/>
                <a:cs typeface="Calibri"/>
              </a:rPr>
              <a:t>to compensate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for:</a:t>
            </a:r>
            <a:endParaRPr sz="28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2355"/>
              </a:spcBef>
              <a:tabLst>
                <a:tab pos="926465" algn="l"/>
              </a:tabLst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dirty="0" sz="2400" spc="-5" b="1">
                <a:solidFill>
                  <a:srgbClr val="C00000"/>
                </a:solidFill>
                <a:latin typeface="Wingdings"/>
                <a:cs typeface="Wingdings"/>
              </a:rPr>
              <a:t>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Calibri"/>
                <a:cs typeface="Calibri"/>
              </a:rPr>
              <a:t>“</a:t>
            </a:r>
            <a:r>
              <a:rPr dirty="0" sz="2800" b="1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dirty="0" baseline="-21021" sz="2775" b="1">
                <a:solidFill>
                  <a:srgbClr val="008000"/>
                </a:solidFill>
                <a:latin typeface="Calibri"/>
                <a:cs typeface="Calibri"/>
              </a:rPr>
              <a:t>2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carrying</a:t>
            </a:r>
            <a:r>
              <a:rPr dirty="0" sz="2800" spc="-26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capacity</a:t>
            </a:r>
            <a:r>
              <a:rPr dirty="0" sz="2400" spc="-5" b="1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355"/>
              </a:spcBef>
              <a:buClr>
                <a:srgbClr val="FF0000"/>
              </a:buClr>
              <a:buAutoNum type="arabicPeriod" startAt="6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Tissue </a:t>
            </a:r>
            <a:r>
              <a:rPr dirty="0" sz="2800" spc="-25" b="1">
                <a:latin typeface="Calibri"/>
                <a:cs typeface="Calibri"/>
              </a:rPr>
              <a:t>oxygen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requirements.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4044" y="688848"/>
            <a:ext cx="3285744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7660" y="672083"/>
            <a:ext cx="3282441" cy="459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08164" y="1534667"/>
            <a:ext cx="1048512" cy="5234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21345" y="1817370"/>
            <a:ext cx="482600" cy="28181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520"/>
              </a:lnSpc>
            </a:pPr>
            <a:r>
              <a:rPr dirty="0" sz="3600" spc="250" b="1">
                <a:solidFill>
                  <a:srgbClr val="FFFFFF"/>
                </a:solidFill>
                <a:latin typeface="Calibri"/>
                <a:cs typeface="Calibri"/>
              </a:rPr>
              <a:t>Determinant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1345" y="4790084"/>
            <a:ext cx="482600" cy="16059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520"/>
              </a:lnSpc>
            </a:pPr>
            <a:r>
              <a:rPr dirty="0" sz="3600" spc="2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600" spc="29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600" spc="3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600" spc="25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600" spc="28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600" spc="2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153400" cy="5108575"/>
          </a:xfrm>
          <a:custGeom>
            <a:avLst/>
            <a:gdLst/>
            <a:ahLst/>
            <a:cxnLst/>
            <a:rect l="l" t="t" r="r" b="b"/>
            <a:pathLst>
              <a:path w="8153400" h="5108575">
                <a:moveTo>
                  <a:pt x="0" y="5108448"/>
                </a:moveTo>
                <a:lnTo>
                  <a:pt x="8153400" y="5108448"/>
                </a:lnTo>
                <a:lnTo>
                  <a:pt x="81534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649261"/>
            <a:ext cx="6548755" cy="473202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900" spc="-5" b="1">
                <a:solidFill>
                  <a:srgbClr val="0000FF"/>
                </a:solidFill>
                <a:latin typeface="Calibri"/>
                <a:cs typeface="Calibri"/>
              </a:rPr>
              <a:t>Clinical</a:t>
            </a:r>
            <a:r>
              <a:rPr dirty="0" sz="2900" spc="-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0000FF"/>
                </a:solidFill>
                <a:latin typeface="Calibri"/>
                <a:cs typeface="Calibri"/>
              </a:rPr>
              <a:t>evaluation:</a:t>
            </a:r>
            <a:endParaRPr sz="29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640"/>
              </a:spcBef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10" b="1">
                <a:latin typeface="Calibri"/>
                <a:cs typeface="Calibri"/>
              </a:rPr>
              <a:t>Appearance </a:t>
            </a:r>
            <a:r>
              <a:rPr dirty="0" sz="2200" spc="-25" b="1">
                <a:solidFill>
                  <a:srgbClr val="008000"/>
                </a:solidFill>
                <a:latin typeface="Calibri"/>
                <a:cs typeface="Calibri"/>
              </a:rPr>
              <a:t>(pallor,</a:t>
            </a:r>
            <a:r>
              <a:rPr dirty="0" sz="2200" spc="6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diaphoresis),</a:t>
            </a:r>
            <a:endParaRPr sz="22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15" b="1">
                <a:latin typeface="Calibri"/>
                <a:cs typeface="Calibri"/>
              </a:rPr>
              <a:t>Mentation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(alert,</a:t>
            </a:r>
            <a:r>
              <a:rPr dirty="0" sz="2200" spc="7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confused),</a:t>
            </a:r>
            <a:endParaRPr sz="22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10" b="1">
                <a:latin typeface="Calibri"/>
                <a:cs typeface="Calibri"/>
              </a:rPr>
              <a:t>Heart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Rate,</a:t>
            </a:r>
            <a:endParaRPr sz="22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5" b="1">
                <a:latin typeface="Calibri"/>
                <a:cs typeface="Calibri"/>
              </a:rPr>
              <a:t>Blood</a:t>
            </a:r>
            <a:r>
              <a:rPr dirty="0" sz="2200" spc="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Pressure,</a:t>
            </a:r>
            <a:endParaRPr sz="22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15" b="1">
                <a:latin typeface="Calibri"/>
                <a:cs typeface="Calibri"/>
              </a:rPr>
              <a:t>Nature </a:t>
            </a:r>
            <a:r>
              <a:rPr dirty="0" sz="2200" spc="-5" b="1">
                <a:latin typeface="Calibri"/>
                <a:cs typeface="Calibri"/>
              </a:rPr>
              <a:t>of </a:t>
            </a:r>
            <a:r>
              <a:rPr dirty="0" sz="2200" spc="-10" b="1">
                <a:latin typeface="Calibri"/>
                <a:cs typeface="Calibri"/>
              </a:rPr>
              <a:t>the </a:t>
            </a:r>
            <a:r>
              <a:rPr dirty="0" sz="2200" spc="-5" b="1">
                <a:latin typeface="Calibri"/>
                <a:cs typeface="Calibri"/>
              </a:rPr>
              <a:t>bleeding: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(active, controlled, </a:t>
            </a:r>
            <a:r>
              <a:rPr dirty="0" sz="2200" spc="-35" b="1">
                <a:solidFill>
                  <a:srgbClr val="008000"/>
                </a:solidFill>
                <a:latin typeface="Calibri"/>
                <a:cs typeface="Calibri"/>
              </a:rPr>
              <a:t>rate</a:t>
            </a:r>
            <a:r>
              <a:rPr dirty="0" sz="2200" spc="18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900" spc="-15" b="1">
                <a:solidFill>
                  <a:srgbClr val="0000FF"/>
                </a:solidFill>
                <a:latin typeface="Calibri"/>
                <a:cs typeface="Calibri"/>
              </a:rPr>
              <a:t>Laboratory </a:t>
            </a:r>
            <a:r>
              <a:rPr dirty="0" sz="2900" spc="-10" b="1">
                <a:solidFill>
                  <a:srgbClr val="0000FF"/>
                </a:solidFill>
                <a:latin typeface="Calibri"/>
                <a:cs typeface="Calibri"/>
              </a:rPr>
              <a:t>evaluation</a:t>
            </a:r>
            <a:r>
              <a:rPr dirty="0" sz="2900" spc="-2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9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400" spc="-5" b="1">
                <a:latin typeface="Calibri"/>
                <a:cs typeface="Calibri"/>
              </a:rPr>
              <a:t>CBC</a:t>
            </a:r>
            <a:endParaRPr sz="2400">
              <a:latin typeface="Calibri"/>
              <a:cs typeface="Calibri"/>
            </a:endParaRPr>
          </a:p>
          <a:p>
            <a:pPr lvl="2" marL="1327785" indent="-515620"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Hb,</a:t>
            </a:r>
            <a:endParaRPr sz="2000">
              <a:latin typeface="Calibri"/>
              <a:cs typeface="Calibri"/>
            </a:endParaRPr>
          </a:p>
          <a:p>
            <a:pPr lvl="2" marL="1327785" indent="-51562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Hematocrit,</a:t>
            </a:r>
            <a:endParaRPr sz="2000">
              <a:latin typeface="Calibri"/>
              <a:cs typeface="Calibri"/>
            </a:endParaRPr>
          </a:p>
          <a:p>
            <a:pPr lvl="2" marL="1327785" indent="-515620">
              <a:lnSpc>
                <a:spcPts val="2395"/>
              </a:lnSpc>
              <a:buClr>
                <a:srgbClr val="C00000"/>
              </a:buClr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Platelets,</a:t>
            </a:r>
            <a:endParaRPr sz="2000">
              <a:latin typeface="Calibri"/>
              <a:cs typeface="Calibri"/>
            </a:endParaRPr>
          </a:p>
          <a:p>
            <a:pPr lvl="1" marL="926465" indent="-513080">
              <a:lnSpc>
                <a:spcPts val="2875"/>
              </a:lnSpc>
              <a:buClr>
                <a:srgbClr val="C00000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400" spc="-5" b="1">
                <a:latin typeface="Calibri"/>
                <a:cs typeface="Calibri"/>
              </a:rPr>
              <a:t>Coagulation </a:t>
            </a:r>
            <a:r>
              <a:rPr dirty="0" sz="2400" spc="-10" b="1">
                <a:latin typeface="Calibri"/>
                <a:cs typeface="Calibri"/>
              </a:rPr>
              <a:t>profile</a:t>
            </a:r>
            <a:r>
              <a:rPr dirty="0" sz="2200" spc="-10" b="1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4044" y="688848"/>
            <a:ext cx="3285744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7660" y="672083"/>
            <a:ext cx="3282441" cy="459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66169"/>
            <a:ext cx="6127115" cy="4827905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1905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Introduction.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Sources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30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30" b="1">
                <a:solidFill>
                  <a:srgbClr val="0000FF"/>
                </a:solidFill>
                <a:latin typeface="Calibri"/>
                <a:cs typeface="Calibri"/>
              </a:rPr>
              <a:t>Transfusion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3000" spc="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0000FF"/>
                </a:solidFill>
                <a:latin typeface="Calibri"/>
                <a:cs typeface="Calibri"/>
              </a:rPr>
              <a:t>groups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5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30" b="1">
                <a:solidFill>
                  <a:srgbClr val="0000FF"/>
                </a:solidFill>
                <a:latin typeface="Calibri"/>
                <a:cs typeface="Calibri"/>
              </a:rPr>
              <a:t>Transfusion</a:t>
            </a:r>
            <a:r>
              <a:rPr dirty="0" sz="3000" spc="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30" b="1">
                <a:solidFill>
                  <a:srgbClr val="0000FF"/>
                </a:solidFill>
                <a:latin typeface="Calibri"/>
                <a:cs typeface="Calibri"/>
              </a:rPr>
              <a:t>Triggers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Blood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&amp; </a:t>
            </a: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Component</a:t>
            </a:r>
            <a:r>
              <a:rPr dirty="0" sz="30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30" b="1">
                <a:solidFill>
                  <a:srgbClr val="0000FF"/>
                </a:solidFill>
                <a:latin typeface="Calibri"/>
                <a:cs typeface="Calibri"/>
              </a:rPr>
              <a:t>Transfusion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10" b="1">
                <a:solidFill>
                  <a:srgbClr val="0000FF"/>
                </a:solidFill>
                <a:latin typeface="Calibri"/>
                <a:cs typeface="Calibri"/>
              </a:rPr>
              <a:t>Complications </a:t>
            </a:r>
            <a:r>
              <a:rPr dirty="0" sz="3000" b="1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3000" spc="2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0000FF"/>
                </a:solidFill>
                <a:latin typeface="Calibri"/>
                <a:cs typeface="Calibri"/>
              </a:rPr>
              <a:t>transfusions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05"/>
              </a:spcBef>
              <a:buClr>
                <a:srgbClr val="FF0000"/>
              </a:buClr>
              <a:buFont typeface="Wingdings"/>
              <a:buChar char=""/>
              <a:tabLst>
                <a:tab pos="441325" algn="l"/>
              </a:tabLst>
            </a:pPr>
            <a:r>
              <a:rPr dirty="0" sz="3000" spc="-5" b="1">
                <a:solidFill>
                  <a:srgbClr val="0000FF"/>
                </a:solidFill>
                <a:latin typeface="Calibri"/>
                <a:cs typeface="Calibri"/>
              </a:rPr>
              <a:t>Summary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 spc="-5">
                <a:solidFill>
                  <a:srgbClr val="000000"/>
                </a:solidFill>
              </a:rPr>
              <a:t>Blood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8091" y="665987"/>
            <a:ext cx="3000756" cy="41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9677" y="647065"/>
            <a:ext cx="299770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3744" y="1670304"/>
            <a:ext cx="2657855" cy="24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3226"/>
            <a:ext cx="9144000" cy="541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17318"/>
            <a:ext cx="9144000" cy="544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647442"/>
            <a:ext cx="9099804" cy="5152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1603705"/>
            <a:ext cx="776287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25"/>
              <a:t>T</a:t>
            </a:r>
            <a:r>
              <a:rPr dirty="0" sz="3200" spc="-25">
                <a:solidFill>
                  <a:srgbClr val="000000"/>
                </a:solidFill>
              </a:rPr>
              <a:t>ransfusion </a:t>
            </a:r>
            <a:r>
              <a:rPr dirty="0" sz="3200" spc="-15"/>
              <a:t>R</a:t>
            </a:r>
            <a:r>
              <a:rPr dirty="0" sz="3200" spc="-15">
                <a:solidFill>
                  <a:srgbClr val="000000"/>
                </a:solidFill>
              </a:rPr>
              <a:t>equirements </a:t>
            </a:r>
            <a:r>
              <a:rPr dirty="0" sz="3200"/>
              <a:t>I</a:t>
            </a:r>
            <a:r>
              <a:rPr dirty="0" sz="3200">
                <a:solidFill>
                  <a:srgbClr val="000000"/>
                </a:solidFill>
              </a:rPr>
              <a:t>n </a:t>
            </a:r>
            <a:r>
              <a:rPr dirty="0" sz="3200" spc="-5"/>
              <a:t>C</a:t>
            </a:r>
            <a:r>
              <a:rPr dirty="0" sz="3200" spc="-5">
                <a:solidFill>
                  <a:srgbClr val="000000"/>
                </a:solidFill>
              </a:rPr>
              <a:t>ritical </a:t>
            </a:r>
            <a:r>
              <a:rPr dirty="0" sz="3200" spc="-10"/>
              <a:t>C</a:t>
            </a:r>
            <a:r>
              <a:rPr dirty="0" sz="3200" spc="-10">
                <a:solidFill>
                  <a:srgbClr val="000000"/>
                </a:solidFill>
              </a:rPr>
              <a:t>are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 spc="-40">
                <a:solidFill>
                  <a:srgbClr val="000000"/>
                </a:solidFill>
              </a:rPr>
              <a:t>Trial</a:t>
            </a:r>
            <a:endParaRPr sz="3200"/>
          </a:p>
          <a:p>
            <a:pPr algn="ctr" marL="1905">
              <a:lnSpc>
                <a:spcPct val="100000"/>
              </a:lnSpc>
            </a:pP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dirty="0" sz="3200"/>
              <a:t>T</a:t>
            </a:r>
            <a:r>
              <a:rPr dirty="0" sz="3200" spc="-434"/>
              <a:t> </a:t>
            </a:r>
            <a:r>
              <a:rPr dirty="0" sz="3200"/>
              <a:t>R</a:t>
            </a:r>
            <a:r>
              <a:rPr dirty="0" sz="3200" spc="-440"/>
              <a:t> </a:t>
            </a:r>
            <a:r>
              <a:rPr dirty="0" sz="3200"/>
              <a:t>I</a:t>
            </a:r>
            <a:r>
              <a:rPr dirty="0" sz="3200" spc="-434"/>
              <a:t> </a:t>
            </a:r>
            <a:r>
              <a:rPr dirty="0" sz="3200"/>
              <a:t>C</a:t>
            </a:r>
            <a:r>
              <a:rPr dirty="0" sz="3200" spc="-434"/>
              <a:t> </a:t>
            </a:r>
            <a:r>
              <a:rPr dirty="0" sz="3200"/>
              <a:t>C</a:t>
            </a:r>
            <a:r>
              <a:rPr dirty="0" sz="3200" spc="-420"/>
              <a:t>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194" y="2811272"/>
            <a:ext cx="7375525" cy="3823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379730" algn="l"/>
                <a:tab pos="380365" algn="l"/>
              </a:tabLst>
            </a:pPr>
            <a:r>
              <a:rPr dirty="0" sz="2800" spc="-20">
                <a:latin typeface="Calibri"/>
                <a:cs typeface="Calibri"/>
              </a:rPr>
              <a:t>Demonstrated </a:t>
            </a:r>
            <a:r>
              <a:rPr dirty="0" sz="2800" spc="-10">
                <a:latin typeface="Calibri"/>
                <a:cs typeface="Calibri"/>
              </a:rPr>
              <a:t>that </a:t>
            </a:r>
            <a:r>
              <a:rPr dirty="0" sz="2800" spc="-5">
                <a:latin typeface="Calibri"/>
                <a:cs typeface="Calibri"/>
              </a:rPr>
              <a:t>in the </a:t>
            </a:r>
            <a:r>
              <a:rPr dirty="0" sz="2800" spc="-10">
                <a:latin typeface="Calibri"/>
                <a:cs typeface="Calibri"/>
              </a:rPr>
              <a:t>critical </a:t>
            </a:r>
            <a:r>
              <a:rPr dirty="0" sz="2800" spc="-20">
                <a:latin typeface="Calibri"/>
                <a:cs typeface="Calibri"/>
              </a:rPr>
              <a:t>care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setting,</a:t>
            </a:r>
            <a:endParaRPr sz="28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5">
                <a:latin typeface="Calibri"/>
                <a:cs typeface="Calibri"/>
              </a:rPr>
              <a:t>transfusion </a:t>
            </a:r>
            <a:r>
              <a:rPr dirty="0" sz="2800" spc="-10">
                <a:latin typeface="Calibri"/>
                <a:cs typeface="Calibri"/>
              </a:rPr>
              <a:t>threshold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7 </a:t>
            </a:r>
            <a:r>
              <a:rPr dirty="0" sz="2800" spc="10" b="1">
                <a:solidFill>
                  <a:srgbClr val="0000FF"/>
                </a:solidFill>
                <a:latin typeface="Calibri"/>
                <a:cs typeface="Calibri"/>
              </a:rPr>
              <a:t>g/dL </a:t>
            </a:r>
            <a:r>
              <a:rPr dirty="0" sz="2800" spc="-20">
                <a:latin typeface="Calibri"/>
                <a:cs typeface="Calibri"/>
              </a:rPr>
              <a:t>was </a:t>
            </a:r>
            <a:r>
              <a:rPr dirty="0" sz="2800" spc="-5">
                <a:latin typeface="Calibri"/>
                <a:cs typeface="Calibri"/>
              </a:rPr>
              <a:t>as </a:t>
            </a:r>
            <a:r>
              <a:rPr dirty="0" sz="2800" spc="-25">
                <a:latin typeface="Calibri"/>
                <a:cs typeface="Calibri"/>
              </a:rPr>
              <a:t>safe </a:t>
            </a:r>
            <a:r>
              <a:rPr dirty="0" sz="2800" spc="-5">
                <a:latin typeface="Calibri"/>
                <a:cs typeface="Calibri"/>
              </a:rPr>
              <a:t>as a  </a:t>
            </a:r>
            <a:r>
              <a:rPr dirty="0" sz="2800" spc="-10">
                <a:latin typeface="Calibri"/>
                <a:cs typeface="Calibri"/>
              </a:rPr>
              <a:t>threshold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10</a:t>
            </a:r>
            <a:r>
              <a:rPr dirty="0" sz="2800" spc="6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g/dL</a:t>
            </a:r>
            <a:r>
              <a:rPr dirty="0" sz="2800" spc="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99085" marR="179070" indent="-286385">
              <a:lnSpc>
                <a:spcPts val="3750"/>
              </a:lnSpc>
              <a:spcBef>
                <a:spcPts val="1600"/>
              </a:spcBef>
              <a:buFont typeface="Arial"/>
              <a:buChar char="–"/>
              <a:tabLst>
                <a:tab pos="379730" algn="l"/>
                <a:tab pos="380365" algn="l"/>
              </a:tabLst>
            </a:pP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5">
                <a:latin typeface="Calibri"/>
                <a:cs typeface="Calibri"/>
              </a:rPr>
              <a:t>subgroup analysis </a:t>
            </a:r>
            <a:r>
              <a:rPr dirty="0" sz="2800" spc="-20">
                <a:latin typeface="Calibri"/>
                <a:cs typeface="Calibri"/>
              </a:rPr>
              <a:t>generated </a:t>
            </a:r>
            <a:r>
              <a:rPr dirty="0" sz="2800" spc="-5">
                <a:latin typeface="Calibri"/>
                <a:cs typeface="Calibri"/>
              </a:rPr>
              <a:t>some </a:t>
            </a:r>
            <a:r>
              <a:rPr dirty="0" sz="2800" spc="-10">
                <a:latin typeface="Calibri"/>
                <a:cs typeface="Calibri"/>
              </a:rPr>
              <a:t>concern  that </a:t>
            </a:r>
            <a:r>
              <a:rPr dirty="0" sz="2800" spc="-15">
                <a:latin typeface="Calibri"/>
                <a:cs typeface="Calibri"/>
              </a:rPr>
              <a:t>patients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3200" spc="-5" b="1">
                <a:solidFill>
                  <a:srgbClr val="008000"/>
                </a:solidFill>
                <a:latin typeface="Calibri"/>
                <a:cs typeface="Calibri"/>
              </a:rPr>
              <a:t>“Ischemic Heart</a:t>
            </a:r>
            <a:r>
              <a:rPr dirty="0" sz="3200" spc="7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8000"/>
                </a:solidFill>
                <a:latin typeface="Calibri"/>
                <a:cs typeface="Calibri"/>
              </a:rPr>
              <a:t>Disease”</a:t>
            </a:r>
            <a:endParaRPr sz="3200">
              <a:latin typeface="Calibri"/>
              <a:cs typeface="Calibri"/>
            </a:endParaRPr>
          </a:p>
          <a:p>
            <a:pPr marL="1651000">
              <a:lnSpc>
                <a:spcPct val="100000"/>
              </a:lnSpc>
              <a:spcBef>
                <a:spcPts val="2090"/>
              </a:spcBef>
            </a:pPr>
            <a:r>
              <a:rPr dirty="0" sz="2800" spc="-5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more </a:t>
            </a:r>
            <a:r>
              <a:rPr dirty="0" sz="2800" spc="-20" b="1">
                <a:latin typeface="Calibri"/>
                <a:cs typeface="Calibri"/>
              </a:rPr>
              <a:t>intolerant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anemia,</a:t>
            </a:r>
            <a:endParaRPr sz="280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1920"/>
              </a:spcBef>
            </a:pPr>
            <a:r>
              <a:rPr dirty="0" sz="2800" spc="-5">
                <a:solidFill>
                  <a:srgbClr val="C00000"/>
                </a:solidFill>
                <a:latin typeface="Wingdings"/>
                <a:cs typeface="Wingdings"/>
              </a:rPr>
              <a:t></a:t>
            </a: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 i="1">
                <a:solidFill>
                  <a:srgbClr val="0000FF"/>
                </a:solidFill>
                <a:latin typeface="Calibri"/>
                <a:cs typeface="Calibri"/>
              </a:rPr>
              <a:t>benefit from </a:t>
            </a:r>
            <a:r>
              <a:rPr dirty="0" sz="2800" spc="-5" b="1" i="1">
                <a:solidFill>
                  <a:srgbClr val="0000FF"/>
                </a:solidFill>
                <a:latin typeface="Calibri"/>
                <a:cs typeface="Calibri"/>
              </a:rPr>
              <a:t>higher transfusion</a:t>
            </a:r>
            <a:r>
              <a:rPr dirty="0" sz="2800" spc="25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 i="1">
                <a:solidFill>
                  <a:srgbClr val="0000FF"/>
                </a:solidFill>
                <a:latin typeface="Calibri"/>
                <a:cs typeface="Calibri"/>
              </a:rPr>
              <a:t>threshold</a:t>
            </a:r>
            <a:r>
              <a:rPr dirty="0" sz="2800" spc="-5" b="1" i="1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0239" y="640080"/>
            <a:ext cx="5914644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2079" y="621791"/>
            <a:ext cx="5911342" cy="43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871929"/>
            <a:ext cx="59347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30">
                <a:solidFill>
                  <a:srgbClr val="0000FF"/>
                </a:solidFill>
              </a:rPr>
              <a:t>Packed </a:t>
            </a:r>
            <a:r>
              <a:rPr dirty="0" sz="3500" spc="-20">
                <a:solidFill>
                  <a:srgbClr val="0000FF"/>
                </a:solidFill>
              </a:rPr>
              <a:t>Red </a:t>
            </a:r>
            <a:r>
              <a:rPr dirty="0" sz="3500">
                <a:solidFill>
                  <a:srgbClr val="0000FF"/>
                </a:solidFill>
              </a:rPr>
              <a:t>Blood </a:t>
            </a:r>
            <a:r>
              <a:rPr dirty="0" sz="3500" spc="-5">
                <a:solidFill>
                  <a:srgbClr val="0000FF"/>
                </a:solidFill>
              </a:rPr>
              <a:t>Cells</a:t>
            </a:r>
            <a:r>
              <a:rPr dirty="0" sz="3500" spc="-35">
                <a:solidFill>
                  <a:srgbClr val="0000FF"/>
                </a:solidFill>
              </a:rPr>
              <a:t> </a:t>
            </a:r>
            <a:r>
              <a:rPr dirty="0" sz="3500" spc="-5">
                <a:solidFill>
                  <a:srgbClr val="C00000"/>
                </a:solidFill>
              </a:rPr>
              <a:t>“</a:t>
            </a:r>
            <a:r>
              <a:rPr dirty="0" spc="-5">
                <a:solidFill>
                  <a:srgbClr val="C00000"/>
                </a:solidFill>
              </a:rPr>
              <a:t>PRBCs”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841044" y="2543403"/>
            <a:ext cx="7372350" cy="3957320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PRBCs </a:t>
            </a:r>
            <a:r>
              <a:rPr dirty="0" sz="320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32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Calibri"/>
                <a:cs typeface="Calibri"/>
              </a:rPr>
              <a:t>improve </a:t>
            </a:r>
            <a:r>
              <a:rPr dirty="0" sz="3200" spc="0" b="1">
                <a:solidFill>
                  <a:srgbClr val="0000FF"/>
                </a:solidFill>
                <a:latin typeface="Calibri"/>
                <a:cs typeface="Calibri"/>
              </a:rPr>
              <a:t>DO</a:t>
            </a:r>
            <a:r>
              <a:rPr dirty="0" baseline="-21164" sz="3150" spc="0" b="1">
                <a:solidFill>
                  <a:srgbClr val="0000FF"/>
                </a:solidFill>
                <a:latin typeface="Calibri"/>
                <a:cs typeface="Calibri"/>
              </a:rPr>
              <a:t>2 </a:t>
            </a:r>
            <a:r>
              <a:rPr dirty="0" sz="3200" spc="-25">
                <a:latin typeface="Calibri"/>
                <a:cs typeface="Calibri"/>
              </a:rPr>
              <a:t>to</a:t>
            </a:r>
            <a:r>
              <a:rPr dirty="0" sz="3200" spc="-3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tissues.</a:t>
            </a:r>
            <a:endParaRPr sz="3200">
              <a:latin typeface="Calibri"/>
              <a:cs typeface="Calibri"/>
            </a:endParaRPr>
          </a:p>
          <a:p>
            <a:pPr marL="446405" indent="-433705">
              <a:lnSpc>
                <a:spcPct val="100000"/>
              </a:lnSpc>
              <a:spcBef>
                <a:spcPts val="2180"/>
              </a:spcBef>
              <a:buSzPct val="114285"/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 sz="2800" spc="-10" b="1" i="1">
                <a:latin typeface="Calibri"/>
                <a:cs typeface="Calibri"/>
              </a:rPr>
              <a:t>American Society </a:t>
            </a:r>
            <a:r>
              <a:rPr dirty="0" sz="2800" spc="-5" b="1" i="1">
                <a:latin typeface="Calibri"/>
                <a:cs typeface="Calibri"/>
              </a:rPr>
              <a:t>of </a:t>
            </a:r>
            <a:r>
              <a:rPr dirty="0" sz="2800" spc="-10" b="1" i="1">
                <a:latin typeface="Calibri"/>
                <a:cs typeface="Calibri"/>
              </a:rPr>
              <a:t>Anesthesiologists</a:t>
            </a:r>
            <a:r>
              <a:rPr dirty="0" sz="2800" spc="110" b="1" i="1">
                <a:latin typeface="Calibri"/>
                <a:cs typeface="Calibri"/>
              </a:rPr>
              <a:t> </a:t>
            </a:r>
            <a:r>
              <a:rPr dirty="0" sz="2800" spc="-85" b="1" i="1">
                <a:latin typeface="Calibri"/>
                <a:cs typeface="Calibri"/>
              </a:rPr>
              <a:t>“ASA”</a:t>
            </a:r>
            <a:endParaRPr sz="28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914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600" spc="-25" b="1">
                <a:solidFill>
                  <a:srgbClr val="008000"/>
                </a:solidFill>
                <a:latin typeface="Calibri"/>
                <a:cs typeface="Calibri"/>
              </a:rPr>
              <a:t>Transfusion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dirty="0" sz="2600" spc="-20" b="1">
                <a:solidFill>
                  <a:srgbClr val="008000"/>
                </a:solidFill>
                <a:latin typeface="Calibri"/>
                <a:cs typeface="Calibri"/>
              </a:rPr>
              <a:t>rarely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needed with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Hb </a:t>
            </a:r>
            <a:r>
              <a:rPr dirty="0" u="heavy" sz="2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&gt;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10 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g/dL</a:t>
            </a:r>
            <a:r>
              <a:rPr dirty="0" sz="26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Always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needed when the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Hb </a:t>
            </a:r>
            <a:r>
              <a:rPr dirty="0" u="heavy" sz="26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&lt;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6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g/dL</a:t>
            </a:r>
            <a:r>
              <a:rPr dirty="0" sz="2600" spc="5" b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600" spc="-15" b="1">
                <a:solidFill>
                  <a:srgbClr val="008000"/>
                </a:solidFill>
                <a:latin typeface="Calibri"/>
                <a:cs typeface="Calibri"/>
              </a:rPr>
              <a:t>Patients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with: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Hb (6 –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10)</a:t>
            </a:r>
            <a:r>
              <a:rPr dirty="0" sz="26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mg/dL</a:t>
            </a:r>
            <a:endParaRPr sz="2600">
              <a:latin typeface="Calibri"/>
              <a:cs typeface="Calibri"/>
            </a:endParaRPr>
          </a:p>
          <a:p>
            <a:pPr marL="861060">
              <a:lnSpc>
                <a:spcPct val="100000"/>
              </a:lnSpc>
              <a:spcBef>
                <a:spcPts val="1805"/>
              </a:spcBef>
            </a:pPr>
            <a:r>
              <a:rPr dirty="0" sz="240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6F2F9F"/>
                </a:solidFill>
                <a:latin typeface="Calibri"/>
                <a:cs typeface="Calibri"/>
              </a:rPr>
              <a:t>require careful </a:t>
            </a:r>
            <a:r>
              <a:rPr dirty="0" sz="2600" spc="-5" b="1">
                <a:solidFill>
                  <a:srgbClr val="6F2F9F"/>
                </a:solidFill>
                <a:latin typeface="Calibri"/>
                <a:cs typeface="Calibri"/>
              </a:rPr>
              <a:t>clinical</a:t>
            </a:r>
            <a:r>
              <a:rPr dirty="0" sz="26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6F2F9F"/>
                </a:solidFill>
                <a:latin typeface="Calibri"/>
                <a:cs typeface="Calibri"/>
              </a:rPr>
              <a:t>judgment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69719"/>
            <a:ext cx="8077200" cy="4983480"/>
          </a:xfrm>
          <a:custGeom>
            <a:avLst/>
            <a:gdLst/>
            <a:ahLst/>
            <a:cxnLst/>
            <a:rect l="l" t="t" r="r" b="b"/>
            <a:pathLst>
              <a:path w="8077200" h="4983480">
                <a:moveTo>
                  <a:pt x="0" y="4983480"/>
                </a:moveTo>
                <a:lnTo>
                  <a:pt x="8077200" y="4983480"/>
                </a:lnTo>
                <a:lnTo>
                  <a:pt x="8077200" y="0"/>
                </a:lnTo>
                <a:lnTo>
                  <a:pt x="0" y="0"/>
                </a:lnTo>
                <a:lnTo>
                  <a:pt x="0" y="498348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708785"/>
            <a:ext cx="7853680" cy="4451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Whole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 Blood:</a:t>
            </a:r>
            <a:endParaRPr sz="3200">
              <a:latin typeface="Calibri"/>
              <a:cs typeface="Calibri"/>
            </a:endParaRPr>
          </a:p>
          <a:p>
            <a:pPr lvl="1" marL="469265">
              <a:lnSpc>
                <a:spcPct val="100000"/>
              </a:lnSpc>
              <a:spcBef>
                <a:spcPts val="2100"/>
              </a:spcBef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dirty="0" sz="2800" spc="-5" b="1">
                <a:latin typeface="Calibri"/>
                <a:cs typeface="Calibri"/>
              </a:rPr>
              <a:t>It is not as </a:t>
            </a:r>
            <a:r>
              <a:rPr dirty="0" sz="2800" spc="-10" b="1">
                <a:latin typeface="Calibri"/>
                <a:cs typeface="Calibri"/>
              </a:rPr>
              <a:t>economical </a:t>
            </a:r>
            <a:r>
              <a:rPr dirty="0" sz="2800" spc="-5" b="1">
                <a:latin typeface="Calibri"/>
                <a:cs typeface="Calibri"/>
              </a:rPr>
              <a:t>as </a:t>
            </a:r>
            <a:r>
              <a:rPr dirty="0" sz="2800" spc="-10" b="1">
                <a:latin typeface="Calibri"/>
                <a:cs typeface="Calibri"/>
              </a:rPr>
              <a:t>component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therapy,</a:t>
            </a:r>
            <a:endParaRPr sz="2800">
              <a:latin typeface="Calibri"/>
              <a:cs typeface="Calibri"/>
            </a:endParaRPr>
          </a:p>
          <a:p>
            <a:pPr lvl="1" marL="469265" marR="185420">
              <a:lnSpc>
                <a:spcPct val="160000"/>
              </a:lnSpc>
              <a:spcBef>
                <a:spcPts val="5"/>
              </a:spcBef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dirty="0" sz="2800" spc="-5" b="1">
                <a:latin typeface="Calibri"/>
                <a:cs typeface="Calibri"/>
              </a:rPr>
              <a:t>In </a:t>
            </a:r>
            <a:r>
              <a:rPr dirty="0" sz="2800" spc="-10" b="1">
                <a:latin typeface="Calibri"/>
                <a:cs typeface="Calibri"/>
              </a:rPr>
              <a:t>modern </a:t>
            </a:r>
            <a:r>
              <a:rPr dirty="0" sz="2800" spc="-15" b="1">
                <a:latin typeface="Calibri"/>
                <a:cs typeface="Calibri"/>
              </a:rPr>
              <a:t>transfusion </a:t>
            </a:r>
            <a:r>
              <a:rPr dirty="0" sz="2800" spc="-10" b="1">
                <a:latin typeface="Calibri"/>
                <a:cs typeface="Calibri"/>
              </a:rPr>
              <a:t>medicine </a:t>
            </a:r>
            <a:r>
              <a:rPr dirty="0" sz="2800" spc="-5" b="1">
                <a:latin typeface="Calibri"/>
                <a:cs typeface="Calibri"/>
              </a:rPr>
              <a:t>is </a:t>
            </a:r>
            <a:r>
              <a:rPr dirty="0" sz="2800" spc="-20" b="1">
                <a:latin typeface="Calibri"/>
                <a:cs typeface="Calibri"/>
              </a:rPr>
              <a:t>rarely </a:t>
            </a:r>
            <a:r>
              <a:rPr dirty="0" sz="2800" spc="-5" b="1">
                <a:latin typeface="Calibri"/>
                <a:cs typeface="Calibri"/>
              </a:rPr>
              <a:t>used.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 Although,</a:t>
            </a:r>
            <a:endParaRPr sz="2800">
              <a:latin typeface="Calibri"/>
              <a:cs typeface="Calibri"/>
            </a:endParaRPr>
          </a:p>
          <a:p>
            <a:pPr lvl="1" marL="756285" marR="5080" indent="-287020">
              <a:lnSpc>
                <a:spcPct val="14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There has recently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been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renewed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interest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the 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benefits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of using fresh whole blood in </a:t>
            </a:r>
            <a:r>
              <a:rPr dirty="0" sz="2800" spc="-10" b="1" i="1">
                <a:solidFill>
                  <a:srgbClr val="660066"/>
                </a:solidFill>
                <a:latin typeface="Calibri"/>
                <a:cs typeface="Calibri"/>
              </a:rPr>
              <a:t>“Military  </a:t>
            </a:r>
            <a:r>
              <a:rPr dirty="0" sz="2800" spc="-5" b="1" i="1">
                <a:solidFill>
                  <a:srgbClr val="660066"/>
                </a:solidFill>
                <a:latin typeface="Calibri"/>
                <a:cs typeface="Calibri"/>
              </a:rPr>
              <a:t>Field</a:t>
            </a:r>
            <a:r>
              <a:rPr dirty="0" sz="2800" b="1" i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800" spc="-30" b="1" i="1">
                <a:solidFill>
                  <a:srgbClr val="660066"/>
                </a:solidFill>
                <a:latin typeface="Calibri"/>
                <a:cs typeface="Calibri"/>
              </a:rPr>
              <a:t>Hospitals”</a:t>
            </a:r>
            <a:r>
              <a:rPr dirty="0" sz="2800" spc="-30" b="1" i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371600"/>
            <a:ext cx="8077200" cy="5334000"/>
          </a:xfrm>
          <a:custGeom>
            <a:avLst/>
            <a:gdLst/>
            <a:ahLst/>
            <a:cxnLst/>
            <a:rect l="l" t="t" r="r" b="b"/>
            <a:pathLst>
              <a:path w="8077200" h="5334000">
                <a:moveTo>
                  <a:pt x="0" y="5334000"/>
                </a:moveTo>
                <a:lnTo>
                  <a:pt x="8077200" y="5334000"/>
                </a:lnTo>
                <a:lnTo>
                  <a:pt x="80772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694814"/>
            <a:ext cx="147637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0"/>
              <a:t>PRBCS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841044" y="2487426"/>
            <a:ext cx="7881620" cy="403987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b="1">
                <a:latin typeface="Calibri"/>
                <a:cs typeface="Calibri"/>
              </a:rPr>
              <a:t>“1” U of</a:t>
            </a:r>
            <a:r>
              <a:rPr dirty="0" sz="3000" spc="-30" b="1">
                <a:latin typeface="Calibri"/>
                <a:cs typeface="Calibri"/>
              </a:rPr>
              <a:t> </a:t>
            </a:r>
            <a:r>
              <a:rPr dirty="0" sz="3000" spc="-5" b="1">
                <a:latin typeface="Calibri"/>
                <a:cs typeface="Calibri"/>
              </a:rPr>
              <a:t>PRBCs:</a:t>
            </a:r>
            <a:endParaRPr sz="3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  <a:tab pos="2099310" algn="l"/>
                <a:tab pos="2600325" algn="l"/>
              </a:tabLst>
            </a:pPr>
            <a:r>
              <a:rPr dirty="0" sz="2600" b="1">
                <a:solidFill>
                  <a:srgbClr val="FF0000"/>
                </a:solidFill>
                <a:latin typeface="Symbol"/>
                <a:cs typeface="Symbol"/>
              </a:rPr>
              <a:t></a:t>
            </a:r>
            <a:r>
              <a:rPr dirty="0" sz="2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600" spc="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Hb	</a:t>
            </a:r>
            <a:r>
              <a:rPr dirty="0" sz="2600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6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008000"/>
                </a:solidFill>
                <a:latin typeface="Calibri"/>
                <a:cs typeface="Calibri"/>
              </a:rPr>
              <a:t>g/dL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  <a:tab pos="3395979" algn="l"/>
                <a:tab pos="3972560" algn="l"/>
              </a:tabLst>
            </a:pP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or</a:t>
            </a:r>
            <a:r>
              <a:rPr dirty="0" sz="2600" spc="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600" spc="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008000"/>
                </a:solidFill>
                <a:latin typeface="Calibri"/>
                <a:cs typeface="Calibri"/>
              </a:rPr>
              <a:t>hematocrit	</a:t>
            </a:r>
            <a:r>
              <a:rPr dirty="0" sz="2600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6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3%.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 b="1">
                <a:latin typeface="Calibri"/>
                <a:cs typeface="Calibri"/>
              </a:rPr>
              <a:t>PRBCs </a:t>
            </a:r>
            <a:r>
              <a:rPr dirty="0" sz="2600" spc="-10" b="1">
                <a:latin typeface="Calibri"/>
                <a:cs typeface="Calibri"/>
              </a:rPr>
              <a:t>are </a:t>
            </a:r>
            <a:r>
              <a:rPr dirty="0" sz="2600" spc="-5" b="1">
                <a:latin typeface="Calibri"/>
                <a:cs typeface="Calibri"/>
              </a:rPr>
              <a:t>run </a:t>
            </a:r>
            <a:r>
              <a:rPr dirty="0" sz="2600" spc="-10" b="1">
                <a:latin typeface="Calibri"/>
                <a:cs typeface="Calibri"/>
              </a:rPr>
              <a:t>through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15" b="1">
                <a:latin typeface="Calibri"/>
                <a:cs typeface="Calibri"/>
              </a:rPr>
              <a:t>filter </a:t>
            </a:r>
            <a:r>
              <a:rPr dirty="0" sz="2600" spc="-5" b="1">
                <a:latin typeface="Calibri"/>
                <a:cs typeface="Calibri"/>
              </a:rPr>
              <a:t>with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10" b="1">
                <a:latin typeface="Calibri"/>
                <a:cs typeface="Calibri"/>
              </a:rPr>
              <a:t>large-bore </a:t>
            </a:r>
            <a:r>
              <a:rPr dirty="0" sz="2600" b="1">
                <a:latin typeface="Calibri"/>
                <a:cs typeface="Calibri"/>
              </a:rPr>
              <a:t>IV</a:t>
            </a:r>
            <a:r>
              <a:rPr dirty="0" sz="2600" spc="110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line.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1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With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normal</a:t>
            </a:r>
            <a:r>
              <a:rPr dirty="0" sz="2600" spc="-6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saline.</a:t>
            </a:r>
            <a:endParaRPr sz="2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85"/>
              </a:spcBef>
              <a:tabLst>
                <a:tab pos="929640" algn="l"/>
              </a:tabLst>
            </a:pPr>
            <a:r>
              <a:rPr dirty="0" sz="2400" spc="-5" b="1">
                <a:solidFill>
                  <a:srgbClr val="C00000"/>
                </a:solidFill>
                <a:latin typeface="Wingdings"/>
                <a:cs typeface="Wingdings"/>
              </a:rPr>
              <a:t>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Lactated Ringer’s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clotting </a:t>
            </a:r>
            <a:r>
              <a:rPr dirty="0" sz="2400" spc="-5" b="1">
                <a:latin typeface="Calibri"/>
                <a:cs typeface="Calibri"/>
              </a:rPr>
              <a:t>due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the added</a:t>
            </a:r>
            <a:r>
              <a:rPr dirty="0" sz="2400" spc="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</a:t>
            </a:r>
            <a:r>
              <a:rPr dirty="0" baseline="24305" sz="2400" b="1">
                <a:latin typeface="Calibri"/>
                <a:cs typeface="Calibri"/>
              </a:rPr>
              <a:t>++</a:t>
            </a:r>
            <a:endParaRPr baseline="24305"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75"/>
              </a:spcBef>
              <a:tabLst>
                <a:tab pos="929640" algn="l"/>
              </a:tabLst>
            </a:pPr>
            <a:r>
              <a:rPr dirty="0" sz="2400" spc="-5" b="1">
                <a:solidFill>
                  <a:srgbClr val="C00000"/>
                </a:solidFill>
                <a:latin typeface="Wingdings"/>
                <a:cs typeface="Wingdings"/>
              </a:rPr>
              <a:t>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Hypotonic solution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7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Calibri"/>
                <a:cs typeface="Calibri"/>
              </a:rPr>
              <a:t>hemolysis.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 b="1">
                <a:latin typeface="Calibri"/>
                <a:cs typeface="Calibri"/>
              </a:rPr>
              <a:t>Most </a:t>
            </a:r>
            <a:r>
              <a:rPr dirty="0" sz="2600" spc="-10" b="1">
                <a:latin typeface="Calibri"/>
                <a:cs typeface="Calibri"/>
              </a:rPr>
              <a:t>transfusions are given: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60 – 90 </a:t>
            </a:r>
            <a:r>
              <a:rPr dirty="0" sz="2600" spc="-5" b="1">
                <a:solidFill>
                  <a:srgbClr val="008000"/>
                </a:solidFill>
                <a:latin typeface="Calibri"/>
                <a:cs typeface="Calibri"/>
              </a:rPr>
              <a:t>min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&amp; (not &gt; 4</a:t>
            </a:r>
            <a:r>
              <a:rPr dirty="0" sz="26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8000"/>
                </a:solidFill>
                <a:latin typeface="Calibri"/>
                <a:cs typeface="Calibri"/>
              </a:rPr>
              <a:t>h).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026160"/>
          </a:xfrm>
          <a:custGeom>
            <a:avLst/>
            <a:gdLst/>
            <a:ahLst/>
            <a:cxnLst/>
            <a:rect l="l" t="t" r="r" b="b"/>
            <a:pathLst>
              <a:path w="8077200" h="1026160">
                <a:moveTo>
                  <a:pt x="0" y="1025651"/>
                </a:moveTo>
                <a:lnTo>
                  <a:pt x="8077200" y="1025651"/>
                </a:lnTo>
                <a:lnTo>
                  <a:pt x="8077200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0703" y="562355"/>
            <a:ext cx="1731264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527" y="543433"/>
            <a:ext cx="1727581" cy="47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3051" y="574548"/>
            <a:ext cx="440436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3875" y="554481"/>
            <a:ext cx="437514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6096" y="562355"/>
            <a:ext cx="4753356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919" y="543433"/>
            <a:ext cx="4749800" cy="47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153400" cy="5032375"/>
          </a:xfrm>
          <a:custGeom>
            <a:avLst/>
            <a:gdLst/>
            <a:ahLst/>
            <a:cxnLst/>
            <a:rect l="l" t="t" r="r" b="b"/>
            <a:pathLst>
              <a:path w="8153400" h="5032375">
                <a:moveTo>
                  <a:pt x="0" y="5032248"/>
                </a:moveTo>
                <a:lnTo>
                  <a:pt x="8153400" y="5032248"/>
                </a:lnTo>
                <a:lnTo>
                  <a:pt x="81534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Fresh </a:t>
            </a:r>
            <a:r>
              <a:rPr dirty="0" spc="-30"/>
              <a:t>Frozen </a:t>
            </a:r>
            <a:r>
              <a:rPr dirty="0" spc="-5"/>
              <a:t>Plasma</a:t>
            </a:r>
            <a:r>
              <a:rPr dirty="0" spc="-15"/>
              <a:t> </a:t>
            </a:r>
            <a:r>
              <a:rPr dirty="0" spc="5"/>
              <a:t>“FFP”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44" y="2155342"/>
            <a:ext cx="7139305" cy="43459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419350" algn="l"/>
              </a:tabLst>
            </a:pPr>
            <a:r>
              <a:rPr dirty="0" sz="2800" spc="-5">
                <a:latin typeface="Calibri"/>
                <a:cs typeface="Calibri"/>
              </a:rPr>
              <a:t>“1” u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“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FFP</a:t>
            </a:r>
            <a:r>
              <a:rPr dirty="0" sz="2800">
                <a:latin typeface="Calibri"/>
                <a:cs typeface="Calibri"/>
              </a:rPr>
              <a:t>” </a:t>
            </a:r>
            <a:r>
              <a:rPr dirty="0" sz="2800" spc="-5">
                <a:latin typeface="Calibri"/>
                <a:cs typeface="Calibri"/>
              </a:rPr>
              <a:t>=	</a:t>
            </a:r>
            <a:r>
              <a:rPr dirty="0" sz="2800" spc="-10">
                <a:latin typeface="Calibri"/>
                <a:cs typeface="Calibri"/>
              </a:rPr>
              <a:t>200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10">
                <a:latin typeface="Calibri"/>
                <a:cs typeface="Calibri"/>
              </a:rPr>
              <a:t>250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ml.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“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FFP</a:t>
            </a:r>
            <a:r>
              <a:rPr dirty="0" sz="2800" spc="-5">
                <a:latin typeface="Calibri"/>
                <a:cs typeface="Calibri"/>
              </a:rPr>
              <a:t>” is ABO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compatible.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“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FFP</a:t>
            </a:r>
            <a:r>
              <a:rPr dirty="0" sz="2800" spc="-5">
                <a:latin typeface="Calibri"/>
                <a:cs typeface="Calibri"/>
              </a:rPr>
              <a:t>” </a:t>
            </a:r>
            <a:r>
              <a:rPr dirty="0" sz="2800" spc="-10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8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Calibri"/>
                <a:cs typeface="Calibri"/>
              </a:rPr>
              <a:t>through </a:t>
            </a:r>
            <a:r>
              <a:rPr dirty="0" sz="2800" spc="-10">
                <a:latin typeface="Calibri"/>
                <a:cs typeface="Calibri"/>
              </a:rPr>
              <a:t>blood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tubing.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within 2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6 </a:t>
            </a:r>
            <a:r>
              <a:rPr dirty="0" sz="2800" spc="-25">
                <a:latin typeface="Calibri"/>
                <a:cs typeface="Calibri"/>
              </a:rPr>
              <a:t>hrs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thawing.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5">
                <a:latin typeface="Calibri"/>
                <a:cs typeface="Calibri"/>
              </a:rPr>
              <a:t>contains </a:t>
            </a:r>
            <a:r>
              <a:rPr dirty="0" sz="2800" spc="-5">
                <a:latin typeface="Calibri"/>
                <a:cs typeface="Calibri"/>
              </a:rPr>
              <a:t>all </a:t>
            </a:r>
            <a:r>
              <a:rPr dirty="0" sz="2800" spc="-10">
                <a:latin typeface="Calibri"/>
                <a:cs typeface="Calibri"/>
              </a:rPr>
              <a:t>clotting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factors.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8000"/>
                </a:solidFill>
                <a:latin typeface="Calibri"/>
                <a:cs typeface="Calibri"/>
              </a:rPr>
              <a:t>Dose </a:t>
            </a:r>
            <a:r>
              <a:rPr dirty="0" sz="2800" spc="-5" b="1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0" b="1">
                <a:solidFill>
                  <a:srgbClr val="008000"/>
                </a:solidFill>
                <a:latin typeface="Calibri"/>
                <a:cs typeface="Calibri"/>
              </a:rPr>
              <a:t>“FFP”</a:t>
            </a:r>
            <a:endParaRPr sz="2800">
              <a:latin typeface="Calibri"/>
              <a:cs typeface="Calibri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It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should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be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given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to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achieve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minimum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30%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of 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plasma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factor</a:t>
            </a:r>
            <a:r>
              <a:rPr dirty="0" sz="2400" spc="-2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conc.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Calculated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as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10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15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 mL/kg.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76643" y="1702307"/>
            <a:ext cx="2046731" cy="2674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4956175"/>
          </a:xfrm>
          <a:custGeom>
            <a:avLst/>
            <a:gdLst/>
            <a:ahLst/>
            <a:cxnLst/>
            <a:rect l="l" t="t" r="r" b="b"/>
            <a:pathLst>
              <a:path w="8077200" h="4956175">
                <a:moveTo>
                  <a:pt x="0" y="4956048"/>
                </a:moveTo>
                <a:lnTo>
                  <a:pt x="8077200" y="4956048"/>
                </a:lnTo>
                <a:lnTo>
                  <a:pt x="8077200" y="0"/>
                </a:lnTo>
                <a:lnTo>
                  <a:pt x="0" y="0"/>
                </a:lnTo>
                <a:lnTo>
                  <a:pt x="0" y="49560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825244"/>
            <a:ext cx="23329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235">
                <a:solidFill>
                  <a:srgbClr val="0000FF"/>
                </a:solidFill>
              </a:rPr>
              <a:t>Platelets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41044" y="2610459"/>
            <a:ext cx="6939280" cy="3470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67485">
              <a:lnSpc>
                <a:spcPct val="1201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Cross-matching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25">
                <a:latin typeface="Calibri"/>
                <a:cs typeface="Calibri"/>
              </a:rPr>
              <a:t>unnecessary,  </a:t>
            </a:r>
            <a:r>
              <a:rPr dirty="0" sz="3200" spc="-5">
                <a:latin typeface="Calibri"/>
                <a:cs typeface="Calibri"/>
              </a:rPr>
              <a:t>But,</a:t>
            </a:r>
            <a:endParaRPr sz="3200">
              <a:latin typeface="Calibri"/>
              <a:cs typeface="Calibri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spc="-5" b="1" i="1">
                <a:solidFill>
                  <a:srgbClr val="008000"/>
                </a:solidFill>
                <a:latin typeface="Calibri"/>
                <a:cs typeface="Calibri"/>
              </a:rPr>
              <a:t>Rh-negative </a:t>
            </a:r>
            <a:r>
              <a:rPr dirty="0" sz="2400" spc="-10" b="1" i="1">
                <a:solidFill>
                  <a:srgbClr val="008000"/>
                </a:solidFill>
                <a:latin typeface="Calibri"/>
                <a:cs typeface="Calibri"/>
              </a:rPr>
              <a:t>patients should receive </a:t>
            </a:r>
            <a:r>
              <a:rPr dirty="0" sz="2400" spc="-5" b="1" i="1">
                <a:solidFill>
                  <a:srgbClr val="008000"/>
                </a:solidFill>
                <a:latin typeface="Calibri"/>
                <a:cs typeface="Calibri"/>
              </a:rPr>
              <a:t>Rh-negative  </a:t>
            </a:r>
            <a:r>
              <a:rPr dirty="0" sz="2400" spc="-10" b="1" i="1">
                <a:solidFill>
                  <a:srgbClr val="008000"/>
                </a:solidFill>
                <a:latin typeface="Calibri"/>
                <a:cs typeface="Calibri"/>
              </a:rPr>
              <a:t>platelets.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 b="1">
                <a:latin typeface="Calibri"/>
                <a:cs typeface="Calibri"/>
              </a:rPr>
              <a:t>Platelets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dose:</a:t>
            </a:r>
            <a:endParaRPr sz="32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Adults: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4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to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6 U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(6 packs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of</a:t>
            </a:r>
            <a:r>
              <a:rPr dirty="0" sz="2400" spc="-4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platelets).</a:t>
            </a:r>
            <a:endParaRPr sz="24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24865" algn="l"/>
                <a:tab pos="825500" algn="l"/>
                <a:tab pos="2105025" algn="l"/>
              </a:tabLst>
            </a:pP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Children:	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1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U/10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kg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body</a:t>
            </a:r>
            <a:r>
              <a:rPr dirty="0" sz="2400" spc="-4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weight.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24243" y="1397508"/>
            <a:ext cx="2493263" cy="2432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807921"/>
            <a:ext cx="37871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250">
                <a:solidFill>
                  <a:srgbClr val="0000FF"/>
                </a:solidFill>
              </a:rPr>
              <a:t>Cryoprecipitate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328159" y="3934967"/>
            <a:ext cx="177698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1044" y="2750311"/>
            <a:ext cx="7713980" cy="3858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Cryoprecipitate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is a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source</a:t>
            </a:r>
            <a:r>
              <a:rPr dirty="0" sz="2800" spc="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of: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8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latin typeface="Calibri"/>
                <a:cs typeface="Calibri"/>
              </a:rPr>
              <a:t>Fibrinogen, </a:t>
            </a:r>
            <a:r>
              <a:rPr dirty="0" sz="2400" spc="-15" b="1">
                <a:latin typeface="Calibri"/>
                <a:cs typeface="Calibri"/>
              </a:rPr>
              <a:t>Factor </a:t>
            </a:r>
            <a:r>
              <a:rPr dirty="0" sz="2400" spc="-5" b="1">
                <a:latin typeface="Calibri"/>
                <a:cs typeface="Calibri"/>
              </a:rPr>
              <a:t>VIII,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vonWillebrand </a:t>
            </a:r>
            <a:r>
              <a:rPr dirty="0" sz="2400" spc="-15">
                <a:latin typeface="Calibri"/>
                <a:cs typeface="Calibri"/>
              </a:rPr>
              <a:t>factor </a:t>
            </a:r>
            <a:r>
              <a:rPr dirty="0" sz="2400" spc="-5">
                <a:latin typeface="Calibri"/>
                <a:cs typeface="Calibri"/>
              </a:rPr>
              <a:t>(vWF).</a:t>
            </a:r>
            <a:endParaRPr sz="2400">
              <a:latin typeface="Calibri"/>
              <a:cs typeface="Calibri"/>
            </a:endParaRPr>
          </a:p>
          <a:p>
            <a:pPr lvl="1" marL="756285" marR="788035" indent="-28702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latin typeface="Calibri"/>
                <a:cs typeface="Calibri"/>
              </a:rPr>
              <a:t>It </a:t>
            </a:r>
            <a:r>
              <a:rPr dirty="0" sz="2400" b="1">
                <a:latin typeface="Calibri"/>
                <a:cs typeface="Calibri"/>
              </a:rPr>
              <a:t>is </a:t>
            </a:r>
            <a:r>
              <a:rPr dirty="0" sz="2400" spc="-5" b="1">
                <a:latin typeface="Calibri"/>
                <a:cs typeface="Calibri"/>
              </a:rPr>
              <a:t>ideal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spc="-5" b="1">
                <a:latin typeface="Calibri"/>
                <a:cs typeface="Calibri"/>
              </a:rPr>
              <a:t>supplying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fibrinogen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the volume-  sensitive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patient.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When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factor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VIII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concentrates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are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not</a:t>
            </a:r>
            <a:r>
              <a:rPr dirty="0" sz="2800" spc="7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available,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82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Cryoprecipitate </a:t>
            </a:r>
            <a:r>
              <a:rPr dirty="0" sz="2400" spc="-20" b="1">
                <a:solidFill>
                  <a:srgbClr val="6F2F9F"/>
                </a:solidFill>
                <a:latin typeface="Calibri"/>
                <a:cs typeface="Calibri"/>
              </a:rPr>
              <a:t>may </a:t>
            </a:r>
            <a:r>
              <a:rPr dirty="0" sz="2400" spc="-5" b="1">
                <a:solidFill>
                  <a:srgbClr val="6F2F9F"/>
                </a:solidFill>
                <a:latin typeface="Calibri"/>
                <a:cs typeface="Calibri"/>
              </a:rPr>
              <a:t>be</a:t>
            </a:r>
            <a:r>
              <a:rPr dirty="0" sz="2400" spc="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(each </a:t>
            </a:r>
            <a:r>
              <a:rPr dirty="0" sz="2400" spc="-5" b="1">
                <a:solidFill>
                  <a:srgbClr val="6F2F9F"/>
                </a:solidFill>
                <a:latin typeface="Calibri"/>
                <a:cs typeface="Calibri"/>
              </a:rPr>
              <a:t>unit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contains </a:t>
            </a:r>
            <a:r>
              <a:rPr dirty="0" sz="2400" spc="-5" b="1">
                <a:solidFill>
                  <a:srgbClr val="6F2F9F"/>
                </a:solidFill>
                <a:latin typeface="Symbol"/>
                <a:cs typeface="Symbol"/>
              </a:rPr>
              <a:t></a:t>
            </a:r>
            <a:r>
              <a:rPr dirty="0" sz="2400" spc="-5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6F2F9F"/>
                </a:solidFill>
                <a:latin typeface="Calibri"/>
                <a:cs typeface="Calibri"/>
              </a:rPr>
              <a:t>80 units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2400" spc="-15" b="1">
                <a:solidFill>
                  <a:srgbClr val="6F2F9F"/>
                </a:solidFill>
                <a:latin typeface="Calibri"/>
                <a:cs typeface="Calibri"/>
              </a:rPr>
              <a:t>factor</a:t>
            </a:r>
            <a:r>
              <a:rPr dirty="0" sz="2400" spc="-8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2F9F"/>
                </a:solidFill>
                <a:latin typeface="Calibri"/>
                <a:cs typeface="Calibri"/>
              </a:rPr>
              <a:t>VIII)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269747"/>
            <a:ext cx="8077200" cy="1143000"/>
          </a:xfrm>
          <a:custGeom>
            <a:avLst/>
            <a:gdLst/>
            <a:ahLst/>
            <a:cxnLst/>
            <a:rect l="l" t="t" r="r" b="b"/>
            <a:pathLst>
              <a:path w="8077200" h="1143000">
                <a:moveTo>
                  <a:pt x="0" y="1143000"/>
                </a:moveTo>
                <a:lnTo>
                  <a:pt x="8077200" y="1143000"/>
                </a:lnTo>
                <a:lnTo>
                  <a:pt x="8077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0703" y="621791"/>
            <a:ext cx="1731264" cy="48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1527" y="602106"/>
            <a:ext cx="1727581" cy="479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3051" y="632459"/>
            <a:ext cx="440436" cy="472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63875" y="613155"/>
            <a:ext cx="437514" cy="468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16096" y="621791"/>
            <a:ext cx="4753356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96919" y="602106"/>
            <a:ext cx="4749800" cy="4799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48044" y="1321308"/>
            <a:ext cx="2446020" cy="1879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1534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8605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2115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Blood</a:t>
            </a:r>
            <a:r>
              <a:rPr dirty="0" spc="-1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56003"/>
            <a:ext cx="8153400" cy="5073650"/>
          </a:xfrm>
          <a:custGeom>
            <a:avLst/>
            <a:gdLst/>
            <a:ahLst/>
            <a:cxnLst/>
            <a:rect l="l" t="t" r="r" b="b"/>
            <a:pathLst>
              <a:path w="8153400" h="5073650">
                <a:moveTo>
                  <a:pt x="0" y="5073396"/>
                </a:moveTo>
                <a:lnTo>
                  <a:pt x="8153400" y="5073396"/>
                </a:lnTo>
                <a:lnTo>
                  <a:pt x="8153400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480210"/>
            <a:ext cx="7776845" cy="425450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063625" algn="l"/>
                <a:tab pos="1966595" algn="l"/>
                <a:tab pos="3425190" algn="l"/>
                <a:tab pos="4947920" algn="l"/>
              </a:tabLst>
            </a:pPr>
            <a:r>
              <a:rPr dirty="0" sz="2800" spc="-10" b="1">
                <a:latin typeface="Calibri"/>
                <a:cs typeface="Calibri"/>
              </a:rPr>
              <a:t>The	</a:t>
            </a:r>
            <a:r>
              <a:rPr dirty="0" sz="2800" spc="-15" b="1">
                <a:latin typeface="Calibri"/>
                <a:cs typeface="Calibri"/>
              </a:rPr>
              <a:t>most	</a:t>
            </a:r>
            <a:r>
              <a:rPr dirty="0" sz="2800" spc="-10" b="1">
                <a:latin typeface="Calibri"/>
                <a:cs typeface="Calibri"/>
              </a:rPr>
              <a:t>common	reactions	</a:t>
            </a:r>
            <a:r>
              <a:rPr dirty="0" sz="2800" spc="-15" b="1"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L="2292350">
              <a:lnSpc>
                <a:spcPct val="100000"/>
              </a:lnSpc>
              <a:spcBef>
                <a:spcPts val="675"/>
              </a:spcBef>
              <a:tabLst>
                <a:tab pos="3157220" algn="l"/>
              </a:tabLst>
            </a:pPr>
            <a:r>
              <a:rPr dirty="0" sz="2800" spc="-10" b="1">
                <a:latin typeface="Calibri"/>
                <a:cs typeface="Calibri"/>
              </a:rPr>
              <a:t>“</a:t>
            </a:r>
            <a:r>
              <a:rPr dirty="0" sz="2800" spc="-10" b="1">
                <a:solidFill>
                  <a:srgbClr val="008000"/>
                </a:solidFill>
                <a:latin typeface="Calibri"/>
                <a:cs typeface="Calibri"/>
              </a:rPr>
              <a:t>Not	</a:t>
            </a:r>
            <a:r>
              <a:rPr dirty="0" sz="2800" spc="-15" b="1">
                <a:solidFill>
                  <a:srgbClr val="008000"/>
                </a:solidFill>
                <a:latin typeface="Calibri"/>
                <a:cs typeface="Calibri"/>
              </a:rPr>
              <a:t>Life</a:t>
            </a:r>
            <a:r>
              <a:rPr dirty="0" sz="280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8000"/>
                </a:solidFill>
                <a:latin typeface="Calibri"/>
                <a:cs typeface="Calibri"/>
              </a:rPr>
              <a:t>Threatening”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800" spc="-5" b="1">
                <a:solidFill>
                  <a:srgbClr val="660066"/>
                </a:solidFill>
                <a:latin typeface="Calibri"/>
                <a:cs typeface="Calibri"/>
              </a:rPr>
              <a:t>Although,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Serious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reactions can 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present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with mild 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symptoms 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signs.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Reactions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reduced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2800" spc="-20" b="1">
                <a:solidFill>
                  <a:srgbClr val="0000FF"/>
                </a:solidFill>
                <a:latin typeface="Calibri"/>
                <a:cs typeface="Calibri"/>
              </a:rPr>
              <a:t>prevented</a:t>
            </a:r>
            <a:r>
              <a:rPr dirty="0" sz="2800" spc="17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25"/>
              </a:spcBef>
            </a:pPr>
            <a:r>
              <a:rPr dirty="0" sz="2400">
                <a:solidFill>
                  <a:srgbClr val="008000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Modified Blood</a:t>
            </a:r>
            <a:r>
              <a:rPr dirty="0" sz="2400" spc="2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Components</a:t>
            </a:r>
            <a:r>
              <a:rPr dirty="0" sz="2400" spc="-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42315">
              <a:lnSpc>
                <a:spcPct val="100000"/>
              </a:lnSpc>
              <a:spcBef>
                <a:spcPts val="1205"/>
              </a:spcBef>
            </a:pPr>
            <a:r>
              <a:rPr dirty="0" sz="2400" b="1">
                <a:latin typeface="Calibri"/>
                <a:cs typeface="Calibri"/>
              </a:rPr>
              <a:t>e.g </a:t>
            </a:r>
            <a:r>
              <a:rPr dirty="0" sz="2400" spc="-10" b="1">
                <a:latin typeface="Calibri"/>
                <a:cs typeface="Calibri"/>
              </a:rPr>
              <a:t>(filtered, </a:t>
            </a:r>
            <a:r>
              <a:rPr dirty="0" sz="2400" spc="-5" b="1">
                <a:latin typeface="Calibri"/>
                <a:cs typeface="Calibri"/>
              </a:rPr>
              <a:t>washed,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irradiated)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771345"/>
            <a:ext cx="7894320" cy="4442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1793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660066"/>
                </a:solidFill>
                <a:latin typeface="Calibri"/>
                <a:cs typeface="Calibri"/>
              </a:rPr>
              <a:t>IMMUNE-MEDIATED </a:t>
            </a:r>
            <a:r>
              <a:rPr dirty="0" sz="3200" spc="-15" b="1">
                <a:solidFill>
                  <a:srgbClr val="660066"/>
                </a:solidFill>
                <a:latin typeface="Calibri"/>
                <a:cs typeface="Calibri"/>
              </a:rPr>
              <a:t>REACTIONS</a:t>
            </a:r>
            <a:endParaRPr sz="3200">
              <a:latin typeface="Calibri"/>
              <a:cs typeface="Calibri"/>
            </a:endParaRPr>
          </a:p>
          <a:p>
            <a:pPr marL="12700" marR="1003935">
              <a:lnSpc>
                <a:spcPct val="150100"/>
              </a:lnSpc>
              <a:spcBef>
                <a:spcPts val="765"/>
              </a:spcBef>
            </a:pPr>
            <a:r>
              <a:rPr dirty="0" sz="3200" spc="-5" b="1">
                <a:latin typeface="Calibri"/>
                <a:cs typeface="Calibri"/>
              </a:rPr>
              <a:t>I)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Acute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Hemolytic </a:t>
            </a:r>
            <a:r>
              <a:rPr dirty="0" sz="3200" spc="-30" b="1">
                <a:solidFill>
                  <a:srgbClr val="0000FF"/>
                </a:solidFill>
                <a:latin typeface="Calibri"/>
                <a:cs typeface="Calibri"/>
              </a:rPr>
              <a:t>Transfusion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Reactions 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spc="-45" b="1">
                <a:latin typeface="Calibri"/>
                <a:cs typeface="Calibri"/>
              </a:rPr>
              <a:t>“</a:t>
            </a:r>
            <a:r>
              <a:rPr dirty="0" sz="3200" spc="-45" b="1">
                <a:solidFill>
                  <a:srgbClr val="C00000"/>
                </a:solidFill>
                <a:latin typeface="Calibri"/>
                <a:cs typeface="Calibri"/>
              </a:rPr>
              <a:t>AHTR</a:t>
            </a:r>
            <a:r>
              <a:rPr dirty="0" sz="3200" spc="-45" b="1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501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>
                <a:latin typeface="Calibri"/>
                <a:cs typeface="Calibri"/>
              </a:rPr>
              <a:t>Immune-mediated </a:t>
            </a:r>
            <a:r>
              <a:rPr dirty="0" sz="2400" spc="-5" b="1">
                <a:latin typeface="Calibri"/>
                <a:cs typeface="Calibri"/>
              </a:rPr>
              <a:t>hemolysis </a:t>
            </a:r>
            <a:r>
              <a:rPr dirty="0" sz="2400" spc="-10" b="1">
                <a:latin typeface="Calibri"/>
                <a:cs typeface="Calibri"/>
              </a:rPr>
              <a:t>occurs </a:t>
            </a:r>
            <a:r>
              <a:rPr dirty="0" sz="2400" spc="-5" b="1">
                <a:latin typeface="Calibri"/>
                <a:cs typeface="Calibri"/>
              </a:rPr>
              <a:t>when the </a:t>
            </a:r>
            <a:r>
              <a:rPr dirty="0" sz="2400" spc="-10" b="1">
                <a:latin typeface="Calibri"/>
                <a:cs typeface="Calibri"/>
              </a:rPr>
              <a:t>recipient </a:t>
            </a:r>
            <a:r>
              <a:rPr dirty="0" sz="2400" b="1">
                <a:latin typeface="Calibri"/>
                <a:cs typeface="Calibri"/>
              </a:rPr>
              <a:t>has  </a:t>
            </a:r>
            <a:r>
              <a:rPr dirty="0" sz="2400" spc="-10" b="1">
                <a:latin typeface="Calibri"/>
                <a:cs typeface="Calibri"/>
              </a:rPr>
              <a:t>preformed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Antibodies </a:t>
            </a:r>
            <a:r>
              <a:rPr dirty="0" sz="2400" spc="-10" b="1">
                <a:latin typeface="Calibri"/>
                <a:cs typeface="Calibri"/>
              </a:rPr>
              <a:t>that </a:t>
            </a:r>
            <a:r>
              <a:rPr dirty="0" sz="2400" spc="-5" b="1">
                <a:latin typeface="Calibri"/>
                <a:cs typeface="Calibri"/>
              </a:rPr>
              <a:t>lyse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Donor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Erythrocytes</a:t>
            </a:r>
            <a:r>
              <a:rPr dirty="0" sz="2400" spc="-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219710" indent="-342900">
              <a:lnSpc>
                <a:spcPct val="1501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libri"/>
                <a:cs typeface="Calibri"/>
              </a:rPr>
              <a:t>The ABO isoagglutinins </a:t>
            </a:r>
            <a:r>
              <a:rPr dirty="0" sz="2400" spc="-10" b="1">
                <a:latin typeface="Calibri"/>
                <a:cs typeface="Calibri"/>
              </a:rPr>
              <a:t>are </a:t>
            </a:r>
            <a:r>
              <a:rPr dirty="0" sz="2400" spc="-5" b="1">
                <a:latin typeface="Calibri"/>
                <a:cs typeface="Calibri"/>
              </a:rPr>
              <a:t>responsible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spc="-5" b="1">
                <a:latin typeface="Calibri"/>
                <a:cs typeface="Calibri"/>
              </a:rPr>
              <a:t>the majority </a:t>
            </a:r>
            <a:r>
              <a:rPr dirty="0" sz="2400" b="1">
                <a:latin typeface="Calibri"/>
                <a:cs typeface="Calibri"/>
              </a:rPr>
              <a:t>of  </a:t>
            </a:r>
            <a:r>
              <a:rPr dirty="0" sz="2400" spc="-5" b="1">
                <a:latin typeface="Calibri"/>
                <a:cs typeface="Calibri"/>
              </a:rPr>
              <a:t>these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reactions,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4044" y="682751"/>
            <a:ext cx="3605784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7660" y="665861"/>
            <a:ext cx="3601592" cy="37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97152"/>
            <a:ext cx="8229600" cy="5032375"/>
          </a:xfrm>
          <a:custGeom>
            <a:avLst/>
            <a:gdLst/>
            <a:ahLst/>
            <a:cxnLst/>
            <a:rect l="l" t="t" r="r" b="b"/>
            <a:pathLst>
              <a:path w="8229600" h="5032375">
                <a:moveTo>
                  <a:pt x="0" y="5032248"/>
                </a:moveTo>
                <a:lnTo>
                  <a:pt x="8229600" y="5032248"/>
                </a:lnTo>
                <a:lnTo>
                  <a:pt x="82296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789633"/>
            <a:ext cx="7762875" cy="370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10" b="1">
                <a:solidFill>
                  <a:srgbClr val="0000FF"/>
                </a:solidFill>
                <a:latin typeface="Calibri"/>
                <a:cs typeface="Calibri"/>
              </a:rPr>
              <a:t>Definition:</a:t>
            </a:r>
            <a:endParaRPr sz="3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790"/>
              </a:spcBef>
            </a:pPr>
            <a:r>
              <a:rPr dirty="0" sz="3200">
                <a:latin typeface="Arial"/>
                <a:cs typeface="Arial"/>
              </a:rPr>
              <a:t>– </a:t>
            </a:r>
            <a:r>
              <a:rPr dirty="0" sz="3200">
                <a:latin typeface="Calibri"/>
                <a:cs typeface="Calibri"/>
              </a:rPr>
              <a:t>Is the </a:t>
            </a:r>
            <a:r>
              <a:rPr dirty="0" sz="3200" spc="-25">
                <a:latin typeface="Calibri"/>
                <a:cs typeface="Calibri"/>
              </a:rPr>
              <a:t>transfer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b="1">
                <a:solidFill>
                  <a:srgbClr val="008000"/>
                </a:solidFill>
                <a:latin typeface="Calibri"/>
                <a:cs typeface="Calibri"/>
              </a:rPr>
              <a:t>Blood </a:t>
            </a:r>
            <a:r>
              <a:rPr dirty="0" sz="3200" spc="-5">
                <a:solidFill>
                  <a:srgbClr val="008000"/>
                </a:solidFill>
                <a:latin typeface="Calibri"/>
                <a:cs typeface="Calibri"/>
              </a:rPr>
              <a:t>or </a:t>
            </a:r>
            <a:r>
              <a:rPr dirty="0" sz="3200" b="1">
                <a:solidFill>
                  <a:srgbClr val="008000"/>
                </a:solidFill>
                <a:latin typeface="Calibri"/>
                <a:cs typeface="Calibri"/>
              </a:rPr>
              <a:t>Blood</a:t>
            </a:r>
            <a:r>
              <a:rPr dirty="0" sz="3200" spc="30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8000"/>
                </a:solidFill>
                <a:latin typeface="Calibri"/>
                <a:cs typeface="Calibri"/>
              </a:rPr>
              <a:t>Products</a:t>
            </a:r>
            <a:endParaRPr sz="3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925"/>
              </a:spcBef>
            </a:pPr>
            <a:r>
              <a:rPr dirty="0" sz="3200" spc="-20">
                <a:latin typeface="Calibri"/>
                <a:cs typeface="Calibri"/>
              </a:rPr>
              <a:t>from </a:t>
            </a:r>
            <a:r>
              <a:rPr dirty="0" sz="3200" spc="-5">
                <a:latin typeface="Calibri"/>
                <a:cs typeface="Calibri"/>
              </a:rPr>
              <a:t>one </a:t>
            </a:r>
            <a:r>
              <a:rPr dirty="0" sz="3200" spc="-15">
                <a:latin typeface="Calibri"/>
                <a:cs typeface="Calibri"/>
              </a:rPr>
              <a:t>person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(</a:t>
            </a:r>
            <a:r>
              <a:rPr dirty="0" sz="3200" spc="-5" b="1">
                <a:solidFill>
                  <a:srgbClr val="6F2F9F"/>
                </a:solidFill>
                <a:latin typeface="Calibri"/>
                <a:cs typeface="Calibri"/>
              </a:rPr>
              <a:t>Donor</a:t>
            </a:r>
            <a:r>
              <a:rPr dirty="0" sz="3200" spc="-5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926465" marR="2047875" indent="-457200">
              <a:lnSpc>
                <a:spcPct val="150100"/>
              </a:lnSpc>
              <a:spcBef>
                <a:spcPts val="760"/>
              </a:spcBef>
            </a:pPr>
            <a:r>
              <a:rPr dirty="0" sz="3200" spc="0">
                <a:latin typeface="Symbol"/>
                <a:cs typeface="Symbol"/>
              </a:rPr>
              <a:t></a:t>
            </a:r>
            <a:r>
              <a:rPr dirty="0" sz="3200" spc="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Calibri"/>
                <a:cs typeface="Calibri"/>
              </a:rPr>
              <a:t>into </a:t>
            </a:r>
            <a:r>
              <a:rPr dirty="0" sz="3200" spc="-5">
                <a:latin typeface="Calibri"/>
                <a:cs typeface="Calibri"/>
              </a:rPr>
              <a:t>another </a:t>
            </a:r>
            <a:r>
              <a:rPr dirty="0" sz="3200" spc="-10" b="1">
                <a:solidFill>
                  <a:srgbClr val="008000"/>
                </a:solidFill>
                <a:latin typeface="Calibri"/>
                <a:cs typeface="Calibri"/>
              </a:rPr>
              <a:t>Person's</a:t>
            </a:r>
            <a:r>
              <a:rPr dirty="0" sz="32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8000"/>
                </a:solidFill>
                <a:latin typeface="Calibri"/>
                <a:cs typeface="Calibri"/>
              </a:rPr>
              <a:t>Blood</a:t>
            </a:r>
            <a:r>
              <a:rPr dirty="0" sz="3200">
                <a:latin typeface="Calibri"/>
                <a:cs typeface="Calibri"/>
              </a:rPr>
              <a:t>,  </a:t>
            </a:r>
            <a:r>
              <a:rPr dirty="0" sz="3200" spc="-10">
                <a:latin typeface="Calibri"/>
                <a:cs typeface="Calibri"/>
              </a:rPr>
              <a:t>(</a:t>
            </a:r>
            <a:r>
              <a:rPr dirty="0" sz="3200" spc="-10" b="1">
                <a:solidFill>
                  <a:srgbClr val="6F2F9F"/>
                </a:solidFill>
                <a:latin typeface="Calibri"/>
                <a:cs typeface="Calibri"/>
              </a:rPr>
              <a:t>Recipient</a:t>
            </a:r>
            <a:r>
              <a:rPr dirty="0" sz="3200" spc="-10"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55948"/>
            <a:ext cx="5511165" cy="5034915"/>
          </a:xfrm>
          <a:prstGeom prst="rect">
            <a:avLst/>
          </a:prstGeom>
        </p:spPr>
        <p:txBody>
          <a:bodyPr wrap="square" lIns="0" tIns="2520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 b="1">
                <a:latin typeface="Calibri"/>
                <a:cs typeface="Calibri"/>
              </a:rPr>
              <a:t>Presentation </a:t>
            </a:r>
            <a:r>
              <a:rPr dirty="0" sz="3000" b="1">
                <a:latin typeface="Calibri"/>
                <a:cs typeface="Calibri"/>
              </a:rPr>
              <a:t>of </a:t>
            </a:r>
            <a:r>
              <a:rPr dirty="0" sz="3000" spc="-5" b="1">
                <a:latin typeface="Calibri"/>
                <a:cs typeface="Calibri"/>
              </a:rPr>
              <a:t>AHTR:</a:t>
            </a:r>
            <a:endParaRPr sz="3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63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5" b="1">
                <a:solidFill>
                  <a:srgbClr val="0000FF"/>
                </a:solidFill>
                <a:latin typeface="Calibri"/>
                <a:cs typeface="Calibri"/>
              </a:rPr>
              <a:t>Clinical:</a:t>
            </a:r>
            <a:endParaRPr sz="26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Hypotension, </a:t>
            </a:r>
            <a:r>
              <a:rPr dirty="0" sz="2200" spc="-15" b="1">
                <a:solidFill>
                  <a:srgbClr val="008000"/>
                </a:solidFill>
                <a:latin typeface="Calibri"/>
                <a:cs typeface="Calibri"/>
              </a:rPr>
              <a:t>tachycardia,</a:t>
            </a:r>
            <a:r>
              <a:rPr dirty="0" sz="2200" spc="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8000"/>
                </a:solidFill>
                <a:latin typeface="Calibri"/>
                <a:cs typeface="Calibri"/>
              </a:rPr>
              <a:t>tachypnea,</a:t>
            </a:r>
            <a:endParaRPr sz="22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200" spc="-45" b="1">
                <a:solidFill>
                  <a:srgbClr val="008000"/>
                </a:solidFill>
                <a:latin typeface="Calibri"/>
                <a:cs typeface="Calibri"/>
              </a:rPr>
              <a:t>Fever,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chills,</a:t>
            </a:r>
            <a:r>
              <a:rPr dirty="0" sz="2200" spc="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…..</a:t>
            </a:r>
            <a:endParaRPr sz="22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Chest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/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flank</a:t>
            </a:r>
            <a:r>
              <a:rPr dirty="0" sz="2200" spc="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pain,</a:t>
            </a:r>
            <a:endParaRPr sz="22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200" spc="-15" b="1">
                <a:solidFill>
                  <a:srgbClr val="008000"/>
                </a:solidFill>
                <a:latin typeface="Calibri"/>
                <a:cs typeface="Calibri"/>
              </a:rPr>
              <a:t>Discomfort </a:t>
            </a:r>
            <a:r>
              <a:rPr dirty="0" sz="2200" spc="-20" b="1">
                <a:solidFill>
                  <a:srgbClr val="008000"/>
                </a:solidFill>
                <a:latin typeface="Calibri"/>
                <a:cs typeface="Calibri"/>
              </a:rPr>
              <a:t>at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infusion</a:t>
            </a:r>
            <a:r>
              <a:rPr dirty="0" sz="2200" spc="10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site.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4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600" spc="-10" b="1">
                <a:solidFill>
                  <a:srgbClr val="0000FF"/>
                </a:solidFill>
                <a:latin typeface="Calibri"/>
                <a:cs typeface="Calibri"/>
              </a:rPr>
              <a:t>Laboratory:</a:t>
            </a:r>
            <a:endParaRPr sz="26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1155065" algn="l"/>
                <a:tab pos="1155700" algn="l"/>
                <a:tab pos="1849120" algn="l"/>
                <a:tab pos="2274570" algn="l"/>
                <a:tab pos="4587875" algn="l"/>
              </a:tabLst>
            </a:pP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dirty="0" sz="2200" spc="-1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B</a:t>
            </a:r>
            <a:r>
              <a:rPr dirty="0" sz="2200" spc="-1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C	</a:t>
            </a:r>
            <a:r>
              <a:rPr dirty="0" sz="22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200" spc="-5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Hemoglobinemia,	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155065" algn="l"/>
                <a:tab pos="1155700" algn="l"/>
                <a:tab pos="2286635" algn="l"/>
                <a:tab pos="4610735" algn="l"/>
              </a:tabLst>
            </a:pP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Urine</a:t>
            </a:r>
            <a:r>
              <a:rPr dirty="0" sz="2200" spc="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200" spc="-1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Hemoglobinuria.	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25917"/>
            <a:ext cx="7280275" cy="456946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laboratory evaluation </a:t>
            </a:r>
            <a:r>
              <a:rPr dirty="0" sz="3200" spc="-20" b="1">
                <a:latin typeface="Calibri"/>
                <a:cs typeface="Calibri"/>
              </a:rPr>
              <a:t>for </a:t>
            </a:r>
            <a:r>
              <a:rPr dirty="0" sz="3200" spc="-5" b="1">
                <a:latin typeface="Calibri"/>
                <a:cs typeface="Calibri"/>
              </a:rPr>
              <a:t>hemolysis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2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Serum</a:t>
            </a:r>
            <a:r>
              <a:rPr dirty="0" sz="2800" spc="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haptoglobin,</a:t>
            </a:r>
            <a:endParaRPr sz="28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Lactate </a:t>
            </a:r>
            <a:r>
              <a:rPr dirty="0" sz="2800" spc="-20" b="1">
                <a:solidFill>
                  <a:srgbClr val="0000FF"/>
                </a:solidFill>
                <a:latin typeface="Calibri"/>
                <a:cs typeface="Calibri"/>
              </a:rPr>
              <a:t>dehydrogenase</a:t>
            </a:r>
            <a:r>
              <a:rPr dirty="0" sz="2800" spc="5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(LDH),</a:t>
            </a:r>
            <a:endParaRPr sz="28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Indirect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bilirubin</a:t>
            </a:r>
            <a:r>
              <a:rPr dirty="0" sz="2800" spc="4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levels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0" b="1">
                <a:latin typeface="Calibri"/>
                <a:cs typeface="Calibri"/>
              </a:rPr>
              <a:t>Coagulation studies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e.g.</a:t>
            </a:r>
            <a:endParaRPr sz="28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23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Prothrombin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dirty="0" sz="2400" spc="-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(PT),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Activated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Partial Thromboplastin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dirty="0" sz="2400" spc="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(aPTT),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Fibrinogen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Platelet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Count.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357889"/>
            <a:ext cx="7209155" cy="4937125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 b="1">
                <a:latin typeface="Calibri"/>
                <a:cs typeface="Calibri"/>
              </a:rPr>
              <a:t>Managements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AHTR</a:t>
            </a:r>
            <a:r>
              <a:rPr dirty="0" sz="3200" b="1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 b="1">
                <a:solidFill>
                  <a:srgbClr val="0000FF"/>
                </a:solidFill>
                <a:latin typeface="Calibri"/>
                <a:cs typeface="Calibri"/>
              </a:rPr>
              <a:t>Transfusion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must </a:t>
            </a: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be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stopped</a:t>
            </a:r>
            <a:r>
              <a:rPr dirty="0" sz="2400" spc="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00FF"/>
                </a:solidFill>
                <a:latin typeface="Calibri"/>
                <a:cs typeface="Calibri"/>
              </a:rPr>
              <a:t>immediately,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IV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access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maintained, </a:t>
            </a: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IV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fluids</a:t>
            </a:r>
            <a:r>
              <a:rPr dirty="0" sz="24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00FF"/>
                </a:solidFill>
                <a:latin typeface="Calibri"/>
                <a:cs typeface="Calibri"/>
              </a:rPr>
              <a:t>started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reaction reported </a:t>
            </a:r>
            <a:r>
              <a:rPr dirty="0" sz="2400" spc="-20" b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dirty="0" sz="24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bank.</a:t>
            </a:r>
            <a:endParaRPr sz="2400">
              <a:latin typeface="Calibri"/>
              <a:cs typeface="Calibri"/>
            </a:endParaRPr>
          </a:p>
          <a:p>
            <a:pPr lvl="1" marL="756285" marR="75565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 immune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complexes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that result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in RBC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lysis can  cause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renal dysfunction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</a:t>
            </a:r>
            <a:r>
              <a:rPr dirty="0" sz="2400" spc="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failure.</a:t>
            </a:r>
            <a:endParaRPr sz="2400">
              <a:latin typeface="Calibri"/>
              <a:cs typeface="Calibri"/>
            </a:endParaRPr>
          </a:p>
          <a:p>
            <a:pPr lvl="2" marL="115506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So, Diuresis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should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be induced</a:t>
            </a:r>
            <a:r>
              <a:rPr dirty="0" sz="2400" spc="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with:</a:t>
            </a:r>
            <a:endParaRPr sz="24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0"/>
              </a:spcBef>
              <a:tabLst>
                <a:tab pos="1680845" algn="l"/>
              </a:tabLst>
            </a:pPr>
            <a:r>
              <a:rPr dirty="0" sz="2400">
                <a:solidFill>
                  <a:srgbClr val="660066"/>
                </a:solidFill>
                <a:latin typeface="Arial"/>
                <a:cs typeface="Arial"/>
              </a:rPr>
              <a:t>–	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IV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fluids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furosemide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or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 mannitol.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16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latin typeface="Calibri"/>
                <a:cs typeface="Calibri"/>
              </a:rPr>
              <a:t>Tissue </a:t>
            </a:r>
            <a:r>
              <a:rPr dirty="0" sz="2400" spc="-15" b="1">
                <a:latin typeface="Calibri"/>
                <a:cs typeface="Calibri"/>
              </a:rPr>
              <a:t>factor </a:t>
            </a:r>
            <a:r>
              <a:rPr dirty="0" sz="2400" spc="-5" b="1">
                <a:latin typeface="Calibri"/>
                <a:cs typeface="Calibri"/>
              </a:rPr>
              <a:t>released </a:t>
            </a:r>
            <a:r>
              <a:rPr dirty="0" sz="2400" spc="-10" b="1">
                <a:latin typeface="Calibri"/>
                <a:cs typeface="Calibri"/>
              </a:rPr>
              <a:t>from </a:t>
            </a:r>
            <a:r>
              <a:rPr dirty="0" sz="2400" spc="-5" b="1">
                <a:latin typeface="Calibri"/>
                <a:cs typeface="Calibri"/>
              </a:rPr>
              <a:t>the lysed </a:t>
            </a:r>
            <a:r>
              <a:rPr dirty="0" sz="2400" b="1">
                <a:latin typeface="Calibri"/>
                <a:cs typeface="Calibri"/>
              </a:rPr>
              <a:t>RBCs →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DIC.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676400"/>
            <a:ext cx="8305800" cy="5032375"/>
          </a:xfrm>
          <a:custGeom>
            <a:avLst/>
            <a:gdLst/>
            <a:ahLst/>
            <a:cxnLst/>
            <a:rect l="l" t="t" r="r" b="b"/>
            <a:pathLst>
              <a:path w="8305800" h="5032375">
                <a:moveTo>
                  <a:pt x="0" y="5032248"/>
                </a:moveTo>
                <a:lnTo>
                  <a:pt x="8305800" y="5032248"/>
                </a:lnTo>
                <a:lnTo>
                  <a:pt x="83058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1851787"/>
            <a:ext cx="7955915" cy="4101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II.)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Febrile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Non-Hemolytic </a:t>
            </a:r>
            <a:r>
              <a:rPr dirty="0" sz="3200" spc="-30" b="1">
                <a:solidFill>
                  <a:srgbClr val="0000FF"/>
                </a:solidFill>
                <a:latin typeface="Calibri"/>
                <a:cs typeface="Calibri"/>
              </a:rPr>
              <a:t>Transfusion</a:t>
            </a: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371850">
              <a:lnSpc>
                <a:spcPct val="100000"/>
              </a:lnSpc>
            </a:pP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FNHTR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marL="355600" marR="610235" indent="-342900">
              <a:lnSpc>
                <a:spcPct val="100000"/>
              </a:lnSpc>
              <a:spcBef>
                <a:spcPts val="18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 b="1">
                <a:latin typeface="Calibri"/>
                <a:cs typeface="Calibri"/>
              </a:rPr>
              <a:t>The </a:t>
            </a:r>
            <a:r>
              <a:rPr dirty="0" sz="2800" spc="-15" b="1">
                <a:latin typeface="Calibri"/>
                <a:cs typeface="Calibri"/>
              </a:rPr>
              <a:t>most frequent </a:t>
            </a:r>
            <a:r>
              <a:rPr dirty="0" sz="2800" spc="-10" b="1">
                <a:latin typeface="Calibri"/>
                <a:cs typeface="Calibri"/>
              </a:rPr>
              <a:t>reaction associated with </a:t>
            </a:r>
            <a:r>
              <a:rPr dirty="0" sz="2800" spc="-5" b="1">
                <a:latin typeface="Calibri"/>
                <a:cs typeface="Calibri"/>
              </a:rPr>
              <a:t>the  </a:t>
            </a:r>
            <a:r>
              <a:rPr dirty="0" sz="2800" spc="-15" b="1">
                <a:latin typeface="Calibri"/>
                <a:cs typeface="Calibri"/>
              </a:rPr>
              <a:t>transfusion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cellular </a:t>
            </a:r>
            <a:r>
              <a:rPr dirty="0" sz="2800" spc="-5" b="1">
                <a:latin typeface="Calibri"/>
                <a:cs typeface="Calibri"/>
              </a:rPr>
              <a:t>blood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components.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 b="1">
                <a:latin typeface="Calibri"/>
                <a:cs typeface="Calibri"/>
              </a:rPr>
              <a:t>These reactions </a:t>
            </a:r>
            <a:r>
              <a:rPr dirty="0" sz="2800" spc="-15" b="1">
                <a:latin typeface="Calibri"/>
                <a:cs typeface="Calibri"/>
              </a:rPr>
              <a:t>are characterized</a:t>
            </a:r>
            <a:r>
              <a:rPr dirty="0" sz="2800" spc="1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Chills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rigors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Rise in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temperature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 (≥1°C).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784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 spc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75218"/>
            <a:ext cx="7254240" cy="4123690"/>
          </a:xfrm>
          <a:prstGeom prst="rect">
            <a:avLst/>
          </a:prstGeom>
        </p:spPr>
        <p:txBody>
          <a:bodyPr wrap="square" lIns="0" tIns="327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75"/>
              </a:spcBef>
            </a:pPr>
            <a:r>
              <a:rPr dirty="0" sz="3600" b="1">
                <a:solidFill>
                  <a:srgbClr val="0000FF"/>
                </a:solidFill>
                <a:latin typeface="Calibri"/>
                <a:cs typeface="Calibri"/>
              </a:rPr>
              <a:t>III. </a:t>
            </a:r>
            <a:r>
              <a:rPr dirty="0" sz="3600" spc="-10" b="1">
                <a:solidFill>
                  <a:srgbClr val="0000FF"/>
                </a:solidFill>
                <a:latin typeface="Calibri"/>
                <a:cs typeface="Calibri"/>
              </a:rPr>
              <a:t>Allergic Reactions: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alibri"/>
                <a:cs typeface="Calibri"/>
              </a:rPr>
              <a:t>It is </a:t>
            </a:r>
            <a:r>
              <a:rPr dirty="0" sz="2800" spc="-10" b="1">
                <a:latin typeface="Calibri"/>
                <a:cs typeface="Calibri"/>
              </a:rPr>
              <a:t>mainly </a:t>
            </a:r>
            <a:r>
              <a:rPr dirty="0" sz="2800" spc="-20" b="1">
                <a:latin typeface="Calibri"/>
                <a:cs typeface="Calibri"/>
              </a:rPr>
              <a:t>related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plasma </a:t>
            </a:r>
            <a:r>
              <a:rPr dirty="0" sz="2800" spc="-15" b="1">
                <a:latin typeface="Calibri"/>
                <a:cs typeface="Calibri"/>
              </a:rPr>
              <a:t>proteins found </a:t>
            </a:r>
            <a:r>
              <a:rPr dirty="0" sz="2800" spc="-5" b="1">
                <a:latin typeface="Calibri"/>
                <a:cs typeface="Calibri"/>
              </a:rPr>
              <a:t>in  </a:t>
            </a:r>
            <a:r>
              <a:rPr dirty="0" sz="2800" spc="-15" b="1">
                <a:latin typeface="Calibri"/>
                <a:cs typeface="Calibri"/>
              </a:rPr>
              <a:t>transfused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components.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Mild reactions treated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symptomatically</a:t>
            </a:r>
            <a:r>
              <a:rPr dirty="0" sz="2800" spc="10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15" b="1" i="1">
                <a:solidFill>
                  <a:srgbClr val="008000"/>
                </a:solidFill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5" b="1">
                <a:solidFill>
                  <a:srgbClr val="660066"/>
                </a:solidFill>
                <a:latin typeface="Calibri"/>
                <a:cs typeface="Calibri"/>
              </a:rPr>
              <a:t>Temporarily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stopping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the</a:t>
            </a:r>
            <a:r>
              <a:rPr dirty="0" sz="2400" spc="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transfusion</a:t>
            </a:r>
            <a:endParaRPr sz="2400">
              <a:latin typeface="Calibri"/>
              <a:cs typeface="Calibri"/>
            </a:endParaRPr>
          </a:p>
          <a:p>
            <a:pPr lvl="1" marL="824865" indent="-355600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administering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antihistamines</a:t>
            </a:r>
            <a:endParaRPr sz="2400">
              <a:latin typeface="Calibri"/>
              <a:cs typeface="Calibri"/>
            </a:endParaRPr>
          </a:p>
          <a:p>
            <a:pPr marL="810895">
              <a:lnSpc>
                <a:spcPct val="100000"/>
              </a:lnSpc>
              <a:spcBef>
                <a:spcPts val="1200"/>
              </a:spcBef>
            </a:pP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e.g.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(diphenhydramine,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50 mg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orally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or</a:t>
            </a:r>
            <a:r>
              <a:rPr dirty="0" sz="2400" spc="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IM).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219198"/>
            <a:ext cx="8077200" cy="5562600"/>
          </a:xfrm>
          <a:custGeom>
            <a:avLst/>
            <a:gdLst/>
            <a:ahLst/>
            <a:cxnLst/>
            <a:rect l="l" t="t" r="r" b="b"/>
            <a:pathLst>
              <a:path w="8077200" h="5562600">
                <a:moveTo>
                  <a:pt x="0" y="5562600"/>
                </a:moveTo>
                <a:lnTo>
                  <a:pt x="8077200" y="5562600"/>
                </a:lnTo>
                <a:lnTo>
                  <a:pt x="80772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148125"/>
            <a:ext cx="7887334" cy="5299075"/>
          </a:xfrm>
          <a:prstGeom prst="rect">
            <a:avLst/>
          </a:prstGeom>
        </p:spPr>
        <p:txBody>
          <a:bodyPr wrap="square" lIns="0" tIns="237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2700" spc="-85" b="1">
                <a:solidFill>
                  <a:srgbClr val="0000FF"/>
                </a:solidFill>
                <a:latin typeface="Calibri"/>
                <a:cs typeface="Calibri"/>
              </a:rPr>
              <a:t>IV. </a:t>
            </a:r>
            <a:r>
              <a:rPr dirty="0" sz="2700" spc="-5" b="1">
                <a:solidFill>
                  <a:srgbClr val="0000FF"/>
                </a:solidFill>
                <a:latin typeface="Calibri"/>
                <a:cs typeface="Calibri"/>
              </a:rPr>
              <a:t>Anaphylactic</a:t>
            </a:r>
            <a:r>
              <a:rPr dirty="0" sz="2700" spc="8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0000FF"/>
                </a:solidFill>
                <a:latin typeface="Calibri"/>
                <a:cs typeface="Calibri"/>
              </a:rPr>
              <a:t>reaction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1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This </a:t>
            </a:r>
            <a:r>
              <a:rPr dirty="0" sz="2000" spc="-10" b="1">
                <a:latin typeface="Calibri"/>
                <a:cs typeface="Calibri"/>
              </a:rPr>
              <a:t>severe reaction presents </a:t>
            </a:r>
            <a:r>
              <a:rPr dirty="0" sz="2000" spc="-15" b="1">
                <a:latin typeface="Calibri"/>
                <a:cs typeface="Calibri"/>
              </a:rPr>
              <a:t>after </a:t>
            </a:r>
            <a:r>
              <a:rPr dirty="0" sz="2000" spc="-5" b="1">
                <a:latin typeface="Calibri"/>
                <a:cs typeface="Calibri"/>
              </a:rPr>
              <a:t>transfusion </a:t>
            </a:r>
            <a:r>
              <a:rPr dirty="0" sz="2000" b="1">
                <a:latin typeface="Calibri"/>
                <a:cs typeface="Calibri"/>
              </a:rPr>
              <a:t>of a </a:t>
            </a:r>
            <a:r>
              <a:rPr dirty="0" sz="2000" spc="-15" b="1">
                <a:latin typeface="Calibri"/>
                <a:cs typeface="Calibri"/>
              </a:rPr>
              <a:t>few </a:t>
            </a:r>
            <a:r>
              <a:rPr dirty="0" sz="2000" spc="-5" b="1">
                <a:latin typeface="Calibri"/>
                <a:cs typeface="Calibri"/>
              </a:rPr>
              <a:t>ml </a:t>
            </a:r>
            <a:r>
              <a:rPr dirty="0" sz="2000" b="1">
                <a:latin typeface="Calibri"/>
                <a:cs typeface="Calibri"/>
              </a:rPr>
              <a:t>of the blood  </a:t>
            </a:r>
            <a:r>
              <a:rPr dirty="0" sz="2000" spc="-5" b="1">
                <a:latin typeface="Calibri"/>
                <a:cs typeface="Calibri"/>
              </a:rPr>
              <a:t>component.</a:t>
            </a:r>
            <a:endParaRPr sz="20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200" spc="-15" b="1">
                <a:solidFill>
                  <a:srgbClr val="008000"/>
                </a:solidFill>
                <a:latin typeface="Calibri"/>
                <a:cs typeface="Calibri"/>
              </a:rPr>
              <a:t>Symptoms </a:t>
            </a: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and</a:t>
            </a:r>
            <a:r>
              <a:rPr dirty="0" sz="2200" spc="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8000"/>
                </a:solidFill>
                <a:latin typeface="Calibri"/>
                <a:cs typeface="Calibri"/>
              </a:rPr>
              <a:t>signs: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Difficulty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breathing, Coughing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dirty="0" sz="1800" spc="-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Bronchospasm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Nausea and</a:t>
            </a:r>
            <a:r>
              <a:rPr dirty="0" sz="18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Vomiting,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Hypotension,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Shock, Loss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consciousness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&amp;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Respiratory</a:t>
            </a:r>
            <a:r>
              <a:rPr dirty="0" sz="1800" spc="-1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arrest.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 b="1">
                <a:solidFill>
                  <a:srgbClr val="008000"/>
                </a:solidFill>
                <a:latin typeface="Calibri"/>
                <a:cs typeface="Calibri"/>
              </a:rPr>
              <a:t>Managements: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Stopping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the</a:t>
            </a:r>
            <a:r>
              <a:rPr dirty="0" sz="1800" spc="-4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transfusion,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Maintaining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vascular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access, IV</a:t>
            </a:r>
            <a:r>
              <a:rPr dirty="0" sz="1800" spc="-9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fluids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Administering epinephrine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(0.5–1 mL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of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1:1000)</a:t>
            </a:r>
            <a:r>
              <a:rPr dirty="0" sz="1800" spc="1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660066"/>
                </a:solidFill>
                <a:latin typeface="Calibri"/>
                <a:cs typeface="Calibri"/>
              </a:rPr>
              <a:t>S.C.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Glucocorticoids </a:t>
            </a:r>
            <a:r>
              <a:rPr dirty="0" sz="1800" spc="-15" b="1">
                <a:solidFill>
                  <a:srgbClr val="660066"/>
                </a:solidFill>
                <a:latin typeface="Calibri"/>
                <a:cs typeface="Calibri"/>
              </a:rPr>
              <a:t>may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be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required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in </a:t>
            </a:r>
            <a:r>
              <a:rPr dirty="0" sz="1800" spc="-15" b="1">
                <a:solidFill>
                  <a:srgbClr val="660066"/>
                </a:solidFill>
                <a:latin typeface="Calibri"/>
                <a:cs typeface="Calibri"/>
              </a:rPr>
              <a:t>severe</a:t>
            </a:r>
            <a:r>
              <a:rPr dirty="0" sz="1800" spc="-3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cases.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dirty="0" baseline="-20833" sz="1800" spc="-7" b="1">
                <a:solidFill>
                  <a:srgbClr val="660066"/>
                </a:solidFill>
                <a:latin typeface="Calibri"/>
                <a:cs typeface="Calibri"/>
              </a:rPr>
              <a:t>2 </a:t>
            </a:r>
            <a:r>
              <a:rPr dirty="0" sz="1800" b="1">
                <a:solidFill>
                  <a:srgbClr val="660066"/>
                </a:solidFill>
                <a:latin typeface="Calibri"/>
                <a:cs typeface="Calibri"/>
              </a:rPr>
              <a:t>&amp; </a:t>
            </a:r>
            <a:r>
              <a:rPr dirty="0" sz="1800" spc="-10" b="1">
                <a:solidFill>
                  <a:srgbClr val="660066"/>
                </a:solidFill>
                <a:latin typeface="Calibri"/>
                <a:cs typeface="Calibri"/>
              </a:rPr>
              <a:t>symptomatic</a:t>
            </a:r>
            <a:r>
              <a:rPr dirty="0" sz="1800" spc="-16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660066"/>
                </a:solidFill>
                <a:latin typeface="Calibri"/>
                <a:cs typeface="Calibri"/>
              </a:rPr>
              <a:t>ttt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28015"/>
            <a:ext cx="8077200" cy="9144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154305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215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Blood</a:t>
            </a:r>
            <a:r>
              <a:rPr dirty="0" spc="-15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153400" cy="5032375"/>
          </a:xfrm>
          <a:custGeom>
            <a:avLst/>
            <a:gdLst/>
            <a:ahLst/>
            <a:cxnLst/>
            <a:rect l="l" t="t" r="r" b="b"/>
            <a:pathLst>
              <a:path w="8153400" h="5032375">
                <a:moveTo>
                  <a:pt x="0" y="5032248"/>
                </a:moveTo>
                <a:lnTo>
                  <a:pt x="8153400" y="5032248"/>
                </a:lnTo>
                <a:lnTo>
                  <a:pt x="81534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84745"/>
            <a:ext cx="7360284" cy="4510405"/>
          </a:xfrm>
          <a:prstGeom prst="rect">
            <a:avLst/>
          </a:prstGeom>
        </p:spPr>
        <p:txBody>
          <a:bodyPr wrap="square" lIns="0" tIns="299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dirty="0" sz="3200" spc="-150" b="1">
                <a:solidFill>
                  <a:srgbClr val="0000FF"/>
                </a:solidFill>
                <a:latin typeface="Calibri"/>
                <a:cs typeface="Calibri"/>
              </a:rPr>
              <a:t>V. </a:t>
            </a:r>
            <a:r>
              <a:rPr dirty="0" sz="3200" spc="-15" b="1">
                <a:solidFill>
                  <a:srgbClr val="0000FF"/>
                </a:solidFill>
                <a:latin typeface="Calibri"/>
                <a:cs typeface="Calibri"/>
              </a:rPr>
              <a:t>Graft-versus-host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disease</a:t>
            </a:r>
            <a:r>
              <a:rPr dirty="0" sz="3200" spc="1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GVHD</a:t>
            </a: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001394" marR="1094105" indent="-988694">
              <a:lnSpc>
                <a:spcPct val="1385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b="1">
                <a:latin typeface="Calibri"/>
                <a:cs typeface="Calibri"/>
              </a:rPr>
              <a:t>It is a </a:t>
            </a:r>
            <a:r>
              <a:rPr dirty="0" sz="2600" spc="-10" b="1">
                <a:latin typeface="Calibri"/>
                <a:cs typeface="Calibri"/>
              </a:rPr>
              <a:t>frequent </a:t>
            </a:r>
            <a:r>
              <a:rPr dirty="0" sz="2600" spc="-5" b="1">
                <a:latin typeface="Calibri"/>
                <a:cs typeface="Calibri"/>
              </a:rPr>
              <a:t>complication </a:t>
            </a:r>
            <a:r>
              <a:rPr dirty="0" sz="2600" b="1">
                <a:latin typeface="Calibri"/>
                <a:cs typeface="Calibri"/>
              </a:rPr>
              <a:t>of:  </a:t>
            </a:r>
            <a:r>
              <a:rPr dirty="0" sz="2600" spc="-25" b="1">
                <a:latin typeface="Calibri"/>
                <a:cs typeface="Calibri"/>
              </a:rPr>
              <a:t>“</a:t>
            </a:r>
            <a:r>
              <a:rPr dirty="0" sz="2600" spc="-25" b="1">
                <a:solidFill>
                  <a:srgbClr val="C00000"/>
                </a:solidFill>
                <a:latin typeface="Calibri"/>
                <a:cs typeface="Calibri"/>
              </a:rPr>
              <a:t>Allogeneic 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Stem </a:t>
            </a:r>
            <a:r>
              <a:rPr dirty="0" sz="2600" spc="-5" b="1">
                <a:solidFill>
                  <a:srgbClr val="C00000"/>
                </a:solidFill>
                <a:latin typeface="Calibri"/>
                <a:cs typeface="Calibri"/>
              </a:rPr>
              <a:t>Cell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C00000"/>
                </a:solidFill>
                <a:latin typeface="Calibri"/>
                <a:cs typeface="Calibri"/>
              </a:rPr>
              <a:t>Transplantation</a:t>
            </a:r>
            <a:r>
              <a:rPr dirty="0" sz="2600" spc="-20" b="1"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b="1">
                <a:latin typeface="Calibri"/>
                <a:cs typeface="Calibri"/>
              </a:rPr>
              <a:t>In </a:t>
            </a:r>
            <a:r>
              <a:rPr dirty="0" sz="2600" spc="-5" b="1">
                <a:latin typeface="Calibri"/>
                <a:cs typeface="Calibri"/>
              </a:rPr>
              <a:t>which T- </a:t>
            </a:r>
            <a:r>
              <a:rPr dirty="0" sz="2600" spc="-15" b="1">
                <a:latin typeface="Calibri"/>
                <a:cs typeface="Calibri"/>
              </a:rPr>
              <a:t>Lymphocytes </a:t>
            </a:r>
            <a:r>
              <a:rPr dirty="0" sz="2600" spc="-10" b="1">
                <a:latin typeface="Calibri"/>
                <a:cs typeface="Calibri"/>
              </a:rPr>
              <a:t>from </a:t>
            </a:r>
            <a:r>
              <a:rPr dirty="0" sz="2600" spc="-5" b="1">
                <a:latin typeface="Calibri"/>
                <a:cs typeface="Calibri"/>
              </a:rPr>
              <a:t>the </a:t>
            </a:r>
            <a:r>
              <a:rPr dirty="0" sz="2600" b="1">
                <a:latin typeface="Calibri"/>
                <a:cs typeface="Calibri"/>
              </a:rPr>
              <a:t>donor </a:t>
            </a:r>
            <a:r>
              <a:rPr dirty="0" sz="2600" spc="-15" b="1">
                <a:latin typeface="Calibri"/>
                <a:cs typeface="Calibri"/>
              </a:rPr>
              <a:t>attack </a:t>
            </a:r>
            <a:r>
              <a:rPr dirty="0" sz="2600" spc="-5" b="1">
                <a:latin typeface="Calibri"/>
                <a:cs typeface="Calibri"/>
              </a:rPr>
              <a:t>the  </a:t>
            </a:r>
            <a:r>
              <a:rPr dirty="0" sz="2600" spc="-10" b="1">
                <a:latin typeface="Calibri"/>
                <a:cs typeface="Calibri"/>
              </a:rPr>
              <a:t>immune-deficient</a:t>
            </a:r>
            <a:r>
              <a:rPr dirty="0" sz="2600" spc="30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host.</a:t>
            </a:r>
            <a:endParaRPr sz="2600">
              <a:latin typeface="Calibri"/>
              <a:cs typeface="Calibri"/>
            </a:endParaRPr>
          </a:p>
          <a:p>
            <a:pPr marL="1001394" indent="-988694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15" b="1">
                <a:latin typeface="Calibri"/>
                <a:cs typeface="Calibri"/>
              </a:rPr>
              <a:t>Manifested </a:t>
            </a:r>
            <a:r>
              <a:rPr dirty="0" sz="2600" spc="-5" b="1">
                <a:latin typeface="Calibri"/>
                <a:cs typeface="Calibri"/>
              </a:rPr>
              <a:t>clinically</a:t>
            </a:r>
            <a:r>
              <a:rPr dirty="0" sz="2600" spc="30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by: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Fever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&amp; a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characteristic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cutaneous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eruption,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Diarrhea,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liver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function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abnormalities</a:t>
            </a:r>
            <a:r>
              <a:rPr dirty="0" sz="2400" spc="-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153400" cy="110236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47650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95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Blood</a:t>
            </a:r>
            <a:r>
              <a:rPr dirty="0" spc="-1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8153400" cy="5181600"/>
          </a:xfrm>
          <a:custGeom>
            <a:avLst/>
            <a:gdLst/>
            <a:ahLst/>
            <a:cxnLst/>
            <a:rect l="l" t="t" r="r" b="b"/>
            <a:pathLst>
              <a:path w="8153400" h="5181600">
                <a:moveTo>
                  <a:pt x="0" y="5181600"/>
                </a:moveTo>
                <a:lnTo>
                  <a:pt x="8153400" y="5181600"/>
                </a:lnTo>
                <a:lnTo>
                  <a:pt x="81534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560375"/>
            <a:ext cx="7444740" cy="495998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VI.) </a:t>
            </a:r>
            <a:r>
              <a:rPr dirty="0" sz="3200" spc="-25" b="1">
                <a:solidFill>
                  <a:srgbClr val="0000FF"/>
                </a:solidFill>
                <a:latin typeface="Calibri"/>
                <a:cs typeface="Calibri"/>
              </a:rPr>
              <a:t>Transfusion-related </a:t>
            </a:r>
            <a:r>
              <a:rPr dirty="0" sz="3200" spc="-50" b="1">
                <a:solidFill>
                  <a:srgbClr val="0000FF"/>
                </a:solidFill>
                <a:latin typeface="Calibri"/>
                <a:cs typeface="Calibri"/>
              </a:rPr>
              <a:t>“Acute </a:t>
            </a: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Lung</a:t>
            </a:r>
            <a:r>
              <a:rPr dirty="0" sz="32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5" b="1">
                <a:solidFill>
                  <a:srgbClr val="0000FF"/>
                </a:solidFill>
                <a:latin typeface="Calibri"/>
                <a:cs typeface="Calibri"/>
              </a:rPr>
              <a:t>Injury”: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latin typeface="Calibri"/>
                <a:cs typeface="Calibri"/>
              </a:rPr>
              <a:t>Presents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as: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Acute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respiratory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 distress,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During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or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within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6 h of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Characterized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Respiratory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compromise,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Signs of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non-cardiogenic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pulmonary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edema,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5" b="1">
                <a:solidFill>
                  <a:srgbClr val="008000"/>
                </a:solidFill>
                <a:latin typeface="Calibri"/>
                <a:cs typeface="Calibri"/>
              </a:rPr>
              <a:t>X-ray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chest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bilateral interstitial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infiltrates.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30" b="1">
                <a:latin typeface="Calibri"/>
                <a:cs typeface="Calibri"/>
              </a:rPr>
              <a:t>Treatment: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Mainly supportive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660066"/>
                </a:solidFill>
                <a:latin typeface="Calibri"/>
                <a:cs typeface="Calibri"/>
              </a:rPr>
              <a:t>ttt,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Patients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usually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recover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without</a:t>
            </a:r>
            <a:r>
              <a:rPr dirty="0" sz="2400" spc="1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complications,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597895"/>
            <a:ext cx="7573645" cy="3786504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VII.) NON-IMMUNOLOGIC</a:t>
            </a:r>
            <a:r>
              <a:rPr dirty="0" sz="3200" spc="-3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REACTIONS:</a:t>
            </a:r>
            <a:endParaRPr sz="3200">
              <a:latin typeface="Calibri"/>
              <a:cs typeface="Calibri"/>
            </a:endParaRPr>
          </a:p>
          <a:p>
            <a:pPr marL="393065" indent="-380365">
              <a:lnSpc>
                <a:spcPct val="100000"/>
              </a:lnSpc>
              <a:spcBef>
                <a:spcPts val="1370"/>
              </a:spcBef>
              <a:buClr>
                <a:srgbClr val="0000FF"/>
              </a:buClr>
              <a:buSzPct val="87500"/>
              <a:buAutoNum type="arabicPeriod"/>
              <a:tabLst>
                <a:tab pos="393700" algn="l"/>
              </a:tabLst>
            </a:pPr>
            <a:r>
              <a:rPr dirty="0" sz="3200" b="1">
                <a:latin typeface="Calibri"/>
                <a:cs typeface="Calibri"/>
              </a:rPr>
              <a:t>Fluid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overload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614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Blood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components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are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excellent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volume</a:t>
            </a:r>
            <a:r>
              <a:rPr dirty="0" sz="2400" spc="-5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expanders,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may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quickly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lead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volume</a:t>
            </a:r>
            <a:r>
              <a:rPr dirty="0" sz="2400" spc="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overload.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14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Monitoring the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Rate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and </a:t>
            </a:r>
            <a:r>
              <a:rPr dirty="0" sz="2400" spc="-20" b="1">
                <a:solidFill>
                  <a:srgbClr val="660066"/>
                </a:solidFill>
                <a:latin typeface="Calibri"/>
                <a:cs typeface="Calibri"/>
              </a:rPr>
              <a:t>Volume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2400" spc="-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And using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 </a:t>
            </a:r>
            <a:r>
              <a:rPr dirty="0" sz="2400" spc="-10" b="1">
                <a:solidFill>
                  <a:srgbClr val="660066"/>
                </a:solidFill>
                <a:latin typeface="Calibri"/>
                <a:cs typeface="Calibri"/>
              </a:rPr>
              <a:t>diuretic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can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minimize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this</a:t>
            </a:r>
            <a:r>
              <a:rPr dirty="0" sz="2400" spc="-8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problem.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597895"/>
            <a:ext cx="7770495" cy="4159885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VII.) NON-IMMUNOLOGIC</a:t>
            </a:r>
            <a:r>
              <a:rPr dirty="0" sz="3200" spc="-3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REACTIONS:</a:t>
            </a:r>
            <a:endParaRPr sz="3200">
              <a:latin typeface="Calibri"/>
              <a:cs typeface="Calibri"/>
            </a:endParaRPr>
          </a:p>
          <a:p>
            <a:pPr marL="418465" indent="-405765">
              <a:lnSpc>
                <a:spcPct val="100000"/>
              </a:lnSpc>
              <a:spcBef>
                <a:spcPts val="1370"/>
              </a:spcBef>
              <a:buAutoNum type="arabicPeriod" startAt="2"/>
              <a:tabLst>
                <a:tab pos="419100" algn="l"/>
              </a:tabLst>
            </a:pPr>
            <a:r>
              <a:rPr dirty="0" sz="3200" b="1">
                <a:latin typeface="Calibri"/>
                <a:cs typeface="Calibri"/>
              </a:rPr>
              <a:t>Hypothermia</a:t>
            </a:r>
            <a:endParaRPr sz="3200">
              <a:latin typeface="Calibri"/>
              <a:cs typeface="Calibri"/>
            </a:endParaRPr>
          </a:p>
          <a:p>
            <a:pPr lvl="1" marL="756285" marR="15240" indent="-287020">
              <a:lnSpc>
                <a:spcPct val="100000"/>
              </a:lnSpc>
              <a:spcBef>
                <a:spcPts val="124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Refrigerated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(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4°C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)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or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frozen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(–18°C </a:t>
            </a: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or below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)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blood  components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can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result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in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hypothermia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when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rapidly 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infused.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 b="1">
                <a:latin typeface="Calibri"/>
                <a:cs typeface="Calibri"/>
              </a:rPr>
              <a:t>Cardiac dysrhythmias </a:t>
            </a:r>
            <a:r>
              <a:rPr dirty="0" sz="2400" spc="-5" b="1">
                <a:latin typeface="Calibri"/>
                <a:cs typeface="Calibri"/>
              </a:rPr>
              <a:t>can </a:t>
            </a:r>
            <a:r>
              <a:rPr dirty="0" sz="2400" spc="-10" b="1">
                <a:latin typeface="Calibri"/>
                <a:cs typeface="Calibri"/>
              </a:rPr>
              <a:t>result from exposing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Sinoatrial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Node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cold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fluid.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7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solidFill>
                  <a:srgbClr val="660066"/>
                </a:solidFill>
                <a:latin typeface="Calibri"/>
                <a:cs typeface="Calibri"/>
              </a:rPr>
              <a:t>Use of an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in-line warmer will </a:t>
            </a:r>
            <a:r>
              <a:rPr dirty="0" sz="2400" spc="-15" b="1">
                <a:solidFill>
                  <a:srgbClr val="660066"/>
                </a:solidFill>
                <a:latin typeface="Calibri"/>
                <a:cs typeface="Calibri"/>
              </a:rPr>
              <a:t>prevent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this</a:t>
            </a:r>
            <a:r>
              <a:rPr dirty="0" sz="2400" spc="-7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60066"/>
                </a:solidFill>
                <a:latin typeface="Calibri"/>
                <a:cs typeface="Calibri"/>
              </a:rPr>
              <a:t>complication.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508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975"/>
              </a:spcBef>
            </a:pPr>
            <a:r>
              <a:rPr dirty="0" sz="4000" spc="-5">
                <a:solidFill>
                  <a:srgbClr val="000000"/>
                </a:solidFill>
              </a:rPr>
              <a:t>Blood </a:t>
            </a:r>
            <a:r>
              <a:rPr dirty="0" sz="4000" spc="-35">
                <a:solidFill>
                  <a:srgbClr val="000000"/>
                </a:solidFill>
              </a:rPr>
              <a:t>Transfusion</a:t>
            </a:r>
            <a:r>
              <a:rPr dirty="0" sz="40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4044" y="682751"/>
            <a:ext cx="3605784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7660" y="665861"/>
            <a:ext cx="3601592" cy="37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97152"/>
            <a:ext cx="8229600" cy="5032375"/>
          </a:xfrm>
          <a:custGeom>
            <a:avLst/>
            <a:gdLst/>
            <a:ahLst/>
            <a:cxnLst/>
            <a:rect l="l" t="t" r="r" b="b"/>
            <a:pathLst>
              <a:path w="8229600" h="5032375">
                <a:moveTo>
                  <a:pt x="0" y="5032248"/>
                </a:moveTo>
                <a:lnTo>
                  <a:pt x="8229600" y="5032248"/>
                </a:lnTo>
                <a:lnTo>
                  <a:pt x="82296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1044" y="1789633"/>
            <a:ext cx="6614795" cy="370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0000FF"/>
                </a:solidFill>
                <a:latin typeface="Calibri"/>
                <a:cs typeface="Calibri"/>
              </a:rPr>
              <a:t>Q.) </a:t>
            </a:r>
            <a:r>
              <a:rPr dirty="0" sz="3600" spc="-5" b="1" i="1">
                <a:solidFill>
                  <a:srgbClr val="C00000"/>
                </a:solidFill>
                <a:latin typeface="Calibri"/>
                <a:cs typeface="Calibri"/>
              </a:rPr>
              <a:t>What </a:t>
            </a:r>
            <a:r>
              <a:rPr dirty="0" sz="3600" b="1" i="1">
                <a:solidFill>
                  <a:srgbClr val="C00000"/>
                </a:solidFill>
                <a:latin typeface="Calibri"/>
                <a:cs typeface="Calibri"/>
              </a:rPr>
              <a:t>are the </a:t>
            </a:r>
            <a:r>
              <a:rPr dirty="0" sz="3600" spc="-10" b="1" i="1">
                <a:solidFill>
                  <a:srgbClr val="C00000"/>
                </a:solidFill>
                <a:latin typeface="Calibri"/>
                <a:cs typeface="Calibri"/>
              </a:rPr>
              <a:t>sources </a:t>
            </a:r>
            <a:r>
              <a:rPr dirty="0" sz="3600" spc="-5" b="1" i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600" spc="-5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-5" b="1" i="1">
                <a:solidFill>
                  <a:srgbClr val="C00000"/>
                </a:solidFill>
                <a:latin typeface="Calibri"/>
                <a:cs typeface="Calibri"/>
              </a:rPr>
              <a:t>blood?</a:t>
            </a:r>
            <a:endParaRPr sz="3600">
              <a:latin typeface="Calibri"/>
              <a:cs typeface="Calibri"/>
            </a:endParaRPr>
          </a:p>
          <a:p>
            <a:pPr marL="583565" indent="-513080">
              <a:lnSpc>
                <a:spcPct val="100000"/>
              </a:lnSpc>
              <a:spcBef>
                <a:spcPts val="279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dirty="0" sz="32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3200" spc="-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 b="1">
                <a:latin typeface="Calibri"/>
                <a:cs typeface="Calibri"/>
              </a:rPr>
              <a:t>Using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own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 marL="583565" indent="-513080">
              <a:lnSpc>
                <a:spcPct val="100000"/>
              </a:lnSpc>
              <a:spcBef>
                <a:spcPts val="259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dirty="0" sz="3200" spc="-5" b="1">
                <a:solidFill>
                  <a:srgbClr val="6F2F9F"/>
                </a:solidFill>
                <a:latin typeface="Calibri"/>
                <a:cs typeface="Calibri"/>
              </a:rPr>
              <a:t>Donor </a:t>
            </a:r>
            <a:r>
              <a:rPr dirty="0" sz="3200" b="1">
                <a:solidFill>
                  <a:srgbClr val="6F2F9F"/>
                </a:solidFill>
                <a:latin typeface="Calibri"/>
                <a:cs typeface="Calibri"/>
              </a:rPr>
              <a:t>blood</a:t>
            </a:r>
            <a:r>
              <a:rPr dirty="0" sz="32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6F2F9F"/>
                </a:solidFill>
                <a:latin typeface="Calibri"/>
                <a:cs typeface="Calibri"/>
              </a:rPr>
              <a:t>(Allogenic):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 b="1">
                <a:latin typeface="Calibri"/>
                <a:cs typeface="Calibri"/>
              </a:rPr>
              <a:t>Using someone </a:t>
            </a:r>
            <a:r>
              <a:rPr dirty="0" sz="2800" spc="-35" b="1">
                <a:latin typeface="Calibri"/>
                <a:cs typeface="Calibri"/>
              </a:rPr>
              <a:t>else’s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44540" y="4556759"/>
            <a:ext cx="3273552" cy="2289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9831"/>
            <a:ext cx="8077200" cy="102616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08915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645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Blood</a:t>
            </a:r>
            <a:r>
              <a:rPr dirty="0" spc="-15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420367"/>
            <a:ext cx="8077200" cy="5334000"/>
          </a:xfrm>
          <a:custGeom>
            <a:avLst/>
            <a:gdLst/>
            <a:ahLst/>
            <a:cxnLst/>
            <a:rect l="l" t="t" r="r" b="b"/>
            <a:pathLst>
              <a:path w="8077200" h="5334000">
                <a:moveTo>
                  <a:pt x="0" y="5334000"/>
                </a:moveTo>
                <a:lnTo>
                  <a:pt x="8077200" y="5334000"/>
                </a:lnTo>
                <a:lnTo>
                  <a:pt x="80772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383792"/>
            <a:ext cx="7581900" cy="5168900"/>
          </a:xfrm>
          <a:prstGeom prst="rect">
            <a:avLst/>
          </a:prstGeom>
        </p:spPr>
        <p:txBody>
          <a:bodyPr wrap="square" lIns="0" tIns="28448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2240"/>
              </a:spcBef>
              <a:buAutoNum type="arabicPeriod" startAt="3"/>
              <a:tabLst>
                <a:tab pos="469900" algn="l"/>
              </a:tabLst>
            </a:pPr>
            <a:r>
              <a:rPr dirty="0" sz="3600" spc="-10" b="1">
                <a:solidFill>
                  <a:srgbClr val="0000FF"/>
                </a:solidFill>
                <a:latin typeface="Calibri"/>
                <a:cs typeface="Calibri"/>
              </a:rPr>
              <a:t>Electrolyte </a:t>
            </a:r>
            <a:r>
              <a:rPr dirty="0" sz="3600" spc="-15" b="1">
                <a:solidFill>
                  <a:srgbClr val="0000FF"/>
                </a:solidFill>
                <a:latin typeface="Calibri"/>
                <a:cs typeface="Calibri"/>
              </a:rPr>
              <a:t>toxicity</a:t>
            </a:r>
            <a:endParaRPr sz="3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4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b="1">
                <a:latin typeface="Calibri"/>
                <a:cs typeface="Calibri"/>
              </a:rPr>
              <a:t>RBC </a:t>
            </a:r>
            <a:r>
              <a:rPr dirty="0" sz="2400" spc="-10" b="1">
                <a:latin typeface="Calibri"/>
                <a:cs typeface="Calibri"/>
              </a:rPr>
              <a:t>leakage </a:t>
            </a:r>
            <a:r>
              <a:rPr dirty="0" sz="2400" spc="-5" b="1">
                <a:latin typeface="Calibri"/>
                <a:cs typeface="Calibri"/>
              </a:rPr>
              <a:t>during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storage:</a:t>
            </a:r>
            <a:endParaRPr sz="2400">
              <a:latin typeface="Calibri"/>
              <a:cs typeface="Calibri"/>
            </a:endParaRPr>
          </a:p>
          <a:p>
            <a:pPr marL="742315">
              <a:lnSpc>
                <a:spcPct val="100000"/>
              </a:lnSpc>
              <a:spcBef>
                <a:spcPts val="600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dirty="0" sz="2400" b="1">
                <a:solidFill>
                  <a:srgbClr val="008000"/>
                </a:solidFill>
                <a:latin typeface="Symbol"/>
                <a:cs typeface="Symbol"/>
              </a:rPr>
              <a:t></a:t>
            </a:r>
            <a:r>
              <a:rPr dirty="0" sz="240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 conc.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dirty="0" sz="2400" spc="-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potassium.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 b="1">
                <a:latin typeface="Calibri"/>
                <a:cs typeface="Calibri"/>
              </a:rPr>
              <a:t>Citrate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dirty="0" sz="2400" spc="-10" b="1">
                <a:latin typeface="Calibri"/>
                <a:cs typeface="Calibri"/>
              </a:rPr>
              <a:t>chelates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calcium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thereby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inhibits the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coagulation</a:t>
            </a:r>
            <a:r>
              <a:rPr dirty="0" sz="2400" spc="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cascade.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latin typeface="Calibri"/>
                <a:cs typeface="Calibri"/>
              </a:rPr>
              <a:t>Multiple </a:t>
            </a:r>
            <a:r>
              <a:rPr dirty="0" sz="2400" b="1">
                <a:latin typeface="Calibri"/>
                <a:cs typeface="Calibri"/>
              </a:rPr>
              <a:t>&amp; Rapid</a:t>
            </a:r>
            <a:r>
              <a:rPr dirty="0" sz="2400" spc="-20" b="1">
                <a:latin typeface="Calibri"/>
                <a:cs typeface="Calibri"/>
              </a:rPr>
              <a:t> Transfusions: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Hypocalcemia,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manifested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lvl="2" marL="1155065" marR="5080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circumoral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numbness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and/or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tingling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sensation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of the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fingers 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and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toes.</a:t>
            </a: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90"/>
              </a:spcBef>
            </a:pPr>
            <a:r>
              <a:rPr dirty="0" sz="2600" b="1" i="1">
                <a:solidFill>
                  <a:srgbClr val="660066"/>
                </a:solidFill>
                <a:latin typeface="Calibri"/>
                <a:cs typeface="Calibri"/>
              </a:rPr>
              <a:t>* </a:t>
            </a:r>
            <a:r>
              <a:rPr dirty="0" sz="2600" spc="-5" b="1" i="1">
                <a:latin typeface="Calibri"/>
                <a:cs typeface="Calibri"/>
              </a:rPr>
              <a:t>Citrate </a:t>
            </a:r>
            <a:r>
              <a:rPr dirty="0" sz="2600" b="1" i="1">
                <a:latin typeface="Calibri"/>
                <a:cs typeface="Calibri"/>
              </a:rPr>
              <a:t>is quickly </a:t>
            </a:r>
            <a:r>
              <a:rPr dirty="0" sz="2600" spc="-10" b="1" i="1">
                <a:latin typeface="Calibri"/>
                <a:cs typeface="Calibri"/>
              </a:rPr>
              <a:t>metabolized </a:t>
            </a:r>
            <a:r>
              <a:rPr dirty="0" sz="2400" spc="-5" b="1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dirty="0" sz="24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 i="1">
                <a:latin typeface="Calibri"/>
                <a:cs typeface="Calibri"/>
              </a:rPr>
              <a:t>Bicarbonate</a:t>
            </a:r>
            <a:r>
              <a:rPr dirty="0" sz="2600" spc="-5" b="1" i="1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810895">
              <a:lnSpc>
                <a:spcPct val="100000"/>
              </a:lnSpc>
              <a:spcBef>
                <a:spcPts val="785"/>
              </a:spcBef>
            </a:pPr>
            <a:r>
              <a:rPr dirty="0" sz="2200" spc="-15" b="1" i="1">
                <a:solidFill>
                  <a:srgbClr val="6F2F9F"/>
                </a:solidFill>
                <a:latin typeface="Calibri"/>
                <a:cs typeface="Calibri"/>
              </a:rPr>
              <a:t>So, </a:t>
            </a:r>
            <a:r>
              <a:rPr dirty="0" sz="2200" spc="-5" b="1" i="1">
                <a:solidFill>
                  <a:srgbClr val="C00000"/>
                </a:solidFill>
                <a:latin typeface="Calibri"/>
                <a:cs typeface="Calibri"/>
              </a:rPr>
              <a:t>Calcium </a:t>
            </a:r>
            <a:r>
              <a:rPr dirty="0" sz="2200" spc="-5" b="1" i="1">
                <a:solidFill>
                  <a:srgbClr val="6F2F9F"/>
                </a:solidFill>
                <a:latin typeface="Calibri"/>
                <a:cs typeface="Calibri"/>
              </a:rPr>
              <a:t>infusion is </a:t>
            </a:r>
            <a:r>
              <a:rPr dirty="0" sz="2200" spc="-10" b="1" i="1">
                <a:solidFill>
                  <a:srgbClr val="6F2F9F"/>
                </a:solidFill>
                <a:latin typeface="Calibri"/>
                <a:cs typeface="Calibri"/>
              </a:rPr>
              <a:t>seldom </a:t>
            </a:r>
            <a:r>
              <a:rPr dirty="0" sz="2200" spc="-5" b="1" i="1">
                <a:solidFill>
                  <a:srgbClr val="6F2F9F"/>
                </a:solidFill>
                <a:latin typeface="Calibri"/>
                <a:cs typeface="Calibri"/>
              </a:rPr>
              <a:t>required in this</a:t>
            </a:r>
            <a:r>
              <a:rPr dirty="0" sz="2200" spc="65" b="1" i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200" spc="-10" b="1" i="1">
                <a:solidFill>
                  <a:srgbClr val="6F2F9F"/>
                </a:solidFill>
                <a:latin typeface="Calibri"/>
                <a:cs typeface="Calibri"/>
              </a:rPr>
              <a:t>setting.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153400" cy="102616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09550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65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 spc="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447798"/>
            <a:ext cx="8183880" cy="5294630"/>
          </a:xfrm>
          <a:custGeom>
            <a:avLst/>
            <a:gdLst/>
            <a:ahLst/>
            <a:cxnLst/>
            <a:rect l="l" t="t" r="r" b="b"/>
            <a:pathLst>
              <a:path w="8183880" h="5294630">
                <a:moveTo>
                  <a:pt x="0" y="5294376"/>
                </a:moveTo>
                <a:lnTo>
                  <a:pt x="8183880" y="5294376"/>
                </a:lnTo>
                <a:lnTo>
                  <a:pt x="8183880" y="0"/>
                </a:lnTo>
                <a:lnTo>
                  <a:pt x="0" y="0"/>
                </a:lnTo>
                <a:lnTo>
                  <a:pt x="0" y="5294376"/>
                </a:lnTo>
                <a:close/>
              </a:path>
            </a:pathLst>
          </a:custGeom>
          <a:ln w="9143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739" y="1676526"/>
            <a:ext cx="5923915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b="1">
                <a:solidFill>
                  <a:srgbClr val="0000FF"/>
                </a:solidFill>
                <a:latin typeface="Calibri"/>
                <a:cs typeface="Calibri"/>
              </a:rPr>
              <a:t>4.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Iron overload </a:t>
            </a:r>
            <a:r>
              <a:rPr dirty="0" sz="3200" spc="-5" b="1" i="1">
                <a:solidFill>
                  <a:srgbClr val="C00000"/>
                </a:solidFill>
                <a:latin typeface="Calibri"/>
                <a:cs typeface="Calibri"/>
              </a:rPr>
              <a:t>(Hemochrmatosis)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314829"/>
            <a:ext cx="7962265" cy="417576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1 </a:t>
            </a:r>
            <a:r>
              <a:rPr dirty="0" sz="2400" spc="-5" b="1">
                <a:latin typeface="Calibri"/>
                <a:cs typeface="Calibri"/>
              </a:rPr>
              <a:t>unit </a:t>
            </a:r>
            <a:r>
              <a:rPr dirty="0" sz="2400" b="1">
                <a:latin typeface="Calibri"/>
                <a:cs typeface="Calibri"/>
              </a:rPr>
              <a:t>of RBCs =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200–250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mg of</a:t>
            </a:r>
            <a:r>
              <a:rPr dirty="0" sz="2400" spc="-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iron</a:t>
            </a:r>
            <a:r>
              <a:rPr dirty="0" sz="2400" spc="-1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5" b="1">
                <a:latin typeface="Calibri"/>
                <a:cs typeface="Calibri"/>
              </a:rPr>
              <a:t>Symptoms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signs: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2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Affecting endocrine, hepatic, </a:t>
            </a:r>
            <a:r>
              <a:rPr dirty="0" sz="20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cardiac function </a:t>
            </a: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are </a:t>
            </a: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common</a:t>
            </a:r>
            <a:r>
              <a:rPr dirty="0" sz="2000" spc="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8000"/>
                </a:solidFill>
                <a:latin typeface="Calibri"/>
                <a:cs typeface="Calibri"/>
              </a:rPr>
              <a:t>after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sz="2000" spc="-15" b="1">
                <a:solidFill>
                  <a:srgbClr val="008000"/>
                </a:solidFill>
                <a:latin typeface="Calibri"/>
                <a:cs typeface="Calibri"/>
              </a:rPr>
              <a:t>large </a:t>
            </a:r>
            <a:r>
              <a:rPr dirty="0" sz="2000" b="1">
                <a:solidFill>
                  <a:srgbClr val="008000"/>
                </a:solidFill>
                <a:latin typeface="Calibri"/>
                <a:cs typeface="Calibri"/>
              </a:rPr>
              <a:t># of RBC units </a:t>
            </a:r>
            <a:r>
              <a:rPr dirty="0" sz="1800" spc="-5" b="1" i="1">
                <a:solidFill>
                  <a:srgbClr val="C00000"/>
                </a:solidFill>
                <a:latin typeface="Calibri"/>
                <a:cs typeface="Calibri"/>
              </a:rPr>
              <a:t>(e.g.</a:t>
            </a:r>
            <a:r>
              <a:rPr dirty="0" sz="1800" spc="-3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Calibri"/>
                <a:cs typeface="Calibri"/>
              </a:rPr>
              <a:t>Thallassemia).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5" b="1">
                <a:latin typeface="Calibri"/>
                <a:cs typeface="Calibri"/>
              </a:rPr>
              <a:t>Preventing </a:t>
            </a:r>
            <a:r>
              <a:rPr dirty="0" sz="2400" spc="-5" b="1">
                <a:latin typeface="Calibri"/>
                <a:cs typeface="Calibri"/>
              </a:rPr>
              <a:t>this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complication: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2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By </a:t>
            </a:r>
            <a:r>
              <a:rPr dirty="0" sz="2000" b="1">
                <a:solidFill>
                  <a:srgbClr val="008000"/>
                </a:solidFill>
                <a:latin typeface="Calibri"/>
                <a:cs typeface="Calibri"/>
              </a:rPr>
              <a:t>using </a:t>
            </a: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alternative </a:t>
            </a: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therapies </a:t>
            </a: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(e.g.</a:t>
            </a:r>
            <a:r>
              <a:rPr dirty="0" sz="2000" spc="-1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Calibri"/>
                <a:cs typeface="Calibri"/>
              </a:rPr>
              <a:t>Erythropoietin).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Chelating </a:t>
            </a: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agents:</a:t>
            </a:r>
            <a:r>
              <a:rPr dirty="0" sz="2000" spc="-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000" spc="0" b="1">
                <a:solidFill>
                  <a:srgbClr val="008000"/>
                </a:solidFill>
                <a:latin typeface="Calibri"/>
                <a:cs typeface="Calibri"/>
              </a:rPr>
              <a:t>e.g</a:t>
            </a:r>
            <a:endParaRPr sz="20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Deferoxamine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and </a:t>
            </a:r>
            <a:r>
              <a:rPr dirty="0" sz="2000" spc="-15" b="1">
                <a:solidFill>
                  <a:srgbClr val="660066"/>
                </a:solidFill>
                <a:latin typeface="Calibri"/>
                <a:cs typeface="Calibri"/>
              </a:rPr>
              <a:t>deferasirox,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are</a:t>
            </a:r>
            <a:r>
              <a:rPr dirty="0" sz="2000" spc="2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available,</a:t>
            </a:r>
            <a:endParaRPr sz="20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But the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response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though is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often</a:t>
            </a:r>
            <a:r>
              <a:rPr dirty="0" sz="2000" spc="-8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libri"/>
                <a:cs typeface="Calibri"/>
              </a:rPr>
              <a:t>suboptimal.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679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10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</a:t>
            </a:r>
            <a:r>
              <a:rPr dirty="0" spc="-5"/>
              <a:t>Blood</a:t>
            </a:r>
            <a:r>
              <a:rPr dirty="0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97152"/>
            <a:ext cx="8077200" cy="5108575"/>
          </a:xfrm>
          <a:custGeom>
            <a:avLst/>
            <a:gdLst/>
            <a:ahLst/>
            <a:cxnLst/>
            <a:rect l="l" t="t" r="r" b="b"/>
            <a:pathLst>
              <a:path w="8077200" h="5108575">
                <a:moveTo>
                  <a:pt x="0" y="5108448"/>
                </a:moveTo>
                <a:lnTo>
                  <a:pt x="8077200" y="5108448"/>
                </a:lnTo>
                <a:lnTo>
                  <a:pt x="8077200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506173"/>
            <a:ext cx="5838825" cy="4881880"/>
          </a:xfrm>
          <a:prstGeom prst="rect">
            <a:avLst/>
          </a:prstGeom>
        </p:spPr>
        <p:txBody>
          <a:bodyPr wrap="square" lIns="0" tIns="278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dirty="0" sz="3200" spc="-5" b="1">
                <a:solidFill>
                  <a:srgbClr val="0000FF"/>
                </a:solidFill>
                <a:latin typeface="Calibri"/>
                <a:cs typeface="Calibri"/>
              </a:rPr>
              <a:t>VIII.) INFECTIOUS</a:t>
            </a:r>
            <a:r>
              <a:rPr dirty="0" sz="32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0000FF"/>
                </a:solidFill>
                <a:latin typeface="Calibri"/>
                <a:cs typeface="Calibri"/>
              </a:rPr>
              <a:t>COMPLICATIONS</a:t>
            </a:r>
            <a:endParaRPr sz="32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1814"/>
              </a:spcBef>
              <a:buClr>
                <a:srgbClr val="0000FF"/>
              </a:buClr>
              <a:buAutoNum type="arabicPeriod"/>
              <a:tabLst>
                <a:tab pos="369570" algn="l"/>
              </a:tabLst>
            </a:pPr>
            <a:r>
              <a:rPr dirty="0" sz="2800" spc="-20" b="1">
                <a:latin typeface="Calibri"/>
                <a:cs typeface="Calibri"/>
              </a:rPr>
              <a:t>Viral</a:t>
            </a:r>
            <a:r>
              <a:rPr dirty="0" sz="2800" spc="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infections</a:t>
            </a:r>
            <a:endParaRPr sz="28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3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Hepatitis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dirty="0" sz="2400" spc="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Human immunodeficiency virus type</a:t>
            </a:r>
            <a:r>
              <a:rPr dirty="0" sz="2400" spc="-4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Hepatitis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B</a:t>
            </a:r>
            <a:r>
              <a:rPr dirty="0" sz="2400" spc="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Cytomegalovirus</a:t>
            </a:r>
            <a:endParaRPr sz="2400">
              <a:latin typeface="Calibri"/>
              <a:cs typeface="Calibri"/>
            </a:endParaRPr>
          </a:p>
          <a:p>
            <a:pPr lvl="1" marL="926465" indent="-51308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Parvovirus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B-19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8000"/>
              </a:buClr>
              <a:buFont typeface="Calibri"/>
              <a:buAutoNum type="alphaLcParenR"/>
            </a:pPr>
            <a:endParaRPr sz="285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0000FF"/>
              </a:buClr>
              <a:buAutoNum type="arabicPeriod"/>
              <a:tabLst>
                <a:tab pos="369570" algn="l"/>
              </a:tabLst>
            </a:pPr>
            <a:r>
              <a:rPr dirty="0" sz="2800" spc="-10" b="1">
                <a:latin typeface="Calibri"/>
                <a:cs typeface="Calibri"/>
              </a:rPr>
              <a:t>Bacterial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contamination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05664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4154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764"/>
              </a:spcBef>
            </a:pPr>
            <a:r>
              <a:rPr dirty="0" spc="-15"/>
              <a:t>Adverse </a:t>
            </a:r>
            <a:r>
              <a:rPr dirty="0" spc="-10"/>
              <a:t>Reactions </a:t>
            </a:r>
            <a:r>
              <a:rPr dirty="0"/>
              <a:t>of Blood</a:t>
            </a:r>
            <a:r>
              <a:rPr dirty="0" spc="-15"/>
              <a:t> </a:t>
            </a:r>
            <a:r>
              <a:rPr dirty="0" spc="-30"/>
              <a:t>Transfusion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8077200" cy="5105400"/>
          </a:xfrm>
          <a:custGeom>
            <a:avLst/>
            <a:gdLst/>
            <a:ahLst/>
            <a:cxnLst/>
            <a:rect l="l" t="t" r="r" b="b"/>
            <a:pathLst>
              <a:path w="8077200" h="5105400">
                <a:moveTo>
                  <a:pt x="0" y="5105400"/>
                </a:moveTo>
                <a:lnTo>
                  <a:pt x="8077200" y="5105400"/>
                </a:lnTo>
                <a:lnTo>
                  <a:pt x="8077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044" y="1435211"/>
            <a:ext cx="7589520" cy="4754245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2185"/>
              </a:spcBef>
              <a:buAutoNum type="arabicPeriod" startAt="3"/>
              <a:tabLst>
                <a:tab pos="419100" algn="l"/>
              </a:tabLst>
            </a:pPr>
            <a:r>
              <a:rPr dirty="0" sz="3200" b="1">
                <a:solidFill>
                  <a:srgbClr val="0000FF"/>
                </a:solidFill>
                <a:latin typeface="Calibri"/>
                <a:cs typeface="Calibri"/>
              </a:rPr>
              <a:t>Other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infectious</a:t>
            </a:r>
            <a:r>
              <a:rPr dirty="0" sz="3200" spc="-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Calibri"/>
                <a:cs typeface="Calibri"/>
              </a:rPr>
              <a:t>agents</a:t>
            </a:r>
            <a:endParaRPr sz="3200">
              <a:latin typeface="Calibri"/>
              <a:cs typeface="Calibri"/>
            </a:endParaRPr>
          </a:p>
          <a:p>
            <a:pPr lvl="1" marL="756285" marR="850900" indent="-287020">
              <a:lnSpc>
                <a:spcPct val="100000"/>
              </a:lnSpc>
              <a:spcBef>
                <a:spcPts val="1814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30">
                <a:latin typeface="Calibri"/>
                <a:cs typeface="Calibri"/>
              </a:rPr>
              <a:t>Various </a:t>
            </a:r>
            <a:r>
              <a:rPr dirty="0" sz="2800" spc="-15">
                <a:latin typeface="Calibri"/>
                <a:cs typeface="Calibri"/>
              </a:rPr>
              <a:t>parasites, </a:t>
            </a:r>
            <a:r>
              <a:rPr dirty="0" sz="2800" spc="-10">
                <a:latin typeface="Calibri"/>
                <a:cs typeface="Calibri"/>
              </a:rPr>
              <a:t>including </a:t>
            </a:r>
            <a:r>
              <a:rPr dirty="0" sz="2800" spc="-5">
                <a:latin typeface="Calibri"/>
                <a:cs typeface="Calibri"/>
              </a:rPr>
              <a:t>those </a:t>
            </a:r>
            <a:r>
              <a:rPr dirty="0" sz="2800" spc="-10">
                <a:latin typeface="Calibri"/>
                <a:cs typeface="Calibri"/>
              </a:rPr>
              <a:t>causing  </a:t>
            </a:r>
            <a:r>
              <a:rPr dirty="0" sz="2800" spc="-5">
                <a:latin typeface="Calibri"/>
                <a:cs typeface="Calibri"/>
              </a:rPr>
              <a:t>malaria, </a:t>
            </a:r>
            <a:r>
              <a:rPr dirty="0" sz="2800" spc="-10">
                <a:latin typeface="Calibri"/>
                <a:cs typeface="Calibri"/>
              </a:rPr>
              <a:t>babesiosis, and </a:t>
            </a:r>
            <a:r>
              <a:rPr dirty="0" sz="2800" spc="-15">
                <a:latin typeface="Calibri"/>
                <a:cs typeface="Calibri"/>
              </a:rPr>
              <a:t>Chagas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disease.</a:t>
            </a:r>
            <a:endParaRPr sz="2800">
              <a:latin typeface="Calibri"/>
              <a:cs typeface="Calibri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Dengue, </a:t>
            </a:r>
            <a:r>
              <a:rPr dirty="0" sz="2800" spc="-20">
                <a:latin typeface="Calibri"/>
                <a:cs typeface="Calibri"/>
              </a:rPr>
              <a:t>chikungunya </a:t>
            </a:r>
            <a:r>
              <a:rPr dirty="0" sz="2800" spc="-10">
                <a:latin typeface="Calibri"/>
                <a:cs typeface="Calibri"/>
              </a:rPr>
              <a:t>virus, </a:t>
            </a:r>
            <a:r>
              <a:rPr dirty="0" sz="2800" spc="-15">
                <a:latin typeface="Calibri"/>
                <a:cs typeface="Calibri"/>
              </a:rPr>
              <a:t>variant Creutzfeldt-  </a:t>
            </a:r>
            <a:r>
              <a:rPr dirty="0" sz="2800" spc="-25">
                <a:latin typeface="Calibri"/>
                <a:cs typeface="Calibri"/>
              </a:rPr>
              <a:t>Jakob </a:t>
            </a:r>
            <a:r>
              <a:rPr dirty="0" sz="2800" spc="-10">
                <a:latin typeface="Calibri"/>
                <a:cs typeface="Calibri"/>
              </a:rPr>
              <a:t>disease,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yellow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70">
                <a:latin typeface="Calibri"/>
                <a:cs typeface="Calibri"/>
              </a:rPr>
              <a:t>fever.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Times New Roman"/>
              <a:cs typeface="Times New Roman"/>
            </a:endParaRPr>
          </a:p>
          <a:p>
            <a:pPr marL="70485" marR="216535">
              <a:lnSpc>
                <a:spcPct val="150100"/>
              </a:lnSpc>
            </a:pPr>
            <a:r>
              <a:rPr dirty="0" sz="2800" spc="-5">
                <a:latin typeface="Calibri"/>
                <a:cs typeface="Calibri"/>
              </a:rPr>
              <a:t>*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Geographic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migration and travel of donors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shift 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the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incidence </a:t>
            </a:r>
            <a:r>
              <a:rPr dirty="0" sz="2800" spc="-5" b="1" i="1">
                <a:solidFill>
                  <a:srgbClr val="008000"/>
                </a:solidFill>
                <a:latin typeface="Calibri"/>
                <a:cs typeface="Calibri"/>
              </a:rPr>
              <a:t>of these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rare</a:t>
            </a:r>
            <a:r>
              <a:rPr dirty="0" sz="2800" spc="6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008000"/>
                </a:solidFill>
                <a:latin typeface="Calibri"/>
                <a:cs typeface="Calibri"/>
              </a:rPr>
              <a:t>infections.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97152"/>
            <a:ext cx="8077200" cy="5032375"/>
          </a:xfrm>
          <a:custGeom>
            <a:avLst/>
            <a:gdLst/>
            <a:ahLst/>
            <a:cxnLst/>
            <a:rect l="l" t="t" r="r" b="b"/>
            <a:pathLst>
              <a:path w="8077200" h="5032375">
                <a:moveTo>
                  <a:pt x="0" y="5032248"/>
                </a:moveTo>
                <a:lnTo>
                  <a:pt x="8077200" y="5032248"/>
                </a:lnTo>
                <a:lnTo>
                  <a:pt x="8077200" y="0"/>
                </a:lnTo>
                <a:lnTo>
                  <a:pt x="0" y="0"/>
                </a:lnTo>
                <a:lnTo>
                  <a:pt x="0" y="5032248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460499"/>
            <a:ext cx="6936740" cy="499554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Blood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 </a:t>
            </a:r>
            <a:r>
              <a:rPr dirty="0" sz="2400" spc="-5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be a </a:t>
            </a:r>
            <a:r>
              <a:rPr dirty="0" sz="2400" spc="-15" b="1">
                <a:solidFill>
                  <a:srgbClr val="0000FF"/>
                </a:solidFill>
                <a:latin typeface="Calibri"/>
                <a:cs typeface="Calibri"/>
              </a:rPr>
              <a:t>life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saving</a:t>
            </a:r>
            <a:r>
              <a:rPr dirty="0" sz="2400" spc="-1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measure.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Types </a:t>
            </a:r>
            <a:r>
              <a:rPr dirty="0" sz="2400" spc="-5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Autologous </a:t>
            </a:r>
            <a:r>
              <a:rPr dirty="0" sz="2400" b="1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r>
              <a:rPr dirty="0" sz="24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Allogenic.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Blood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bank </a:t>
            </a: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plays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 major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role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e.g.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40"/>
              </a:spcBef>
            </a:pPr>
            <a:r>
              <a:rPr dirty="0" sz="2000" spc="0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000" spc="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Collection,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Screening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&amp;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testing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Storing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dirty="0" sz="2000" spc="-14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The majority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of blood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</a:t>
            </a:r>
            <a:r>
              <a:rPr dirty="0" sz="2400" spc="-1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1225"/>
              </a:spcBef>
            </a:pPr>
            <a:r>
              <a:rPr dirty="0" sz="2400" spc="-5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perioperative</a:t>
            </a:r>
            <a:r>
              <a:rPr dirty="0" sz="2400" spc="-7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Calibri"/>
                <a:cs typeface="Calibri"/>
              </a:rPr>
              <a:t>sitting.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No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transfusion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dirty="0" sz="2400" spc="-5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Calibri"/>
                <a:cs typeface="Calibri"/>
              </a:rPr>
              <a:t>a </a:t>
            </a:r>
            <a:r>
              <a:rPr dirty="0" sz="2400" spc="-10" b="1">
                <a:latin typeface="Calibri"/>
                <a:cs typeface="Calibri"/>
              </a:rPr>
              <a:t>“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Zero-risk</a:t>
            </a:r>
            <a:r>
              <a:rPr dirty="0" sz="2400" spc="-9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00FF"/>
                </a:solidFill>
                <a:latin typeface="Calibri"/>
                <a:cs typeface="Calibri"/>
              </a:rPr>
              <a:t>Event”</a:t>
            </a:r>
            <a:r>
              <a:rPr dirty="0" sz="2400" spc="-4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Errors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bacterial contamination remain potential 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complications 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even</a:t>
            </a:r>
            <a:r>
              <a:rPr dirty="0" sz="2400" spc="-3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1225"/>
              </a:spcBef>
            </a:pPr>
            <a:r>
              <a:rPr dirty="0" sz="2400" spc="-5" b="1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Autologous</a:t>
            </a:r>
            <a:r>
              <a:rPr dirty="0" sz="2400" spc="-8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Calibri"/>
                <a:cs typeface="Calibri"/>
              </a:rPr>
              <a:t>transfusions.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69747"/>
            <a:ext cx="80772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 spc="-5">
                <a:solidFill>
                  <a:srgbClr val="000000"/>
                </a:solidFill>
              </a:rPr>
              <a:t>Blood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3520" y="665987"/>
            <a:ext cx="2447544" cy="51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4596" y="647065"/>
            <a:ext cx="2444877" cy="516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2819400"/>
            <a:ext cx="8165592" cy="192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0600" y="3054095"/>
            <a:ext cx="7696200" cy="1455420"/>
          </a:xfrm>
          <a:custGeom>
            <a:avLst/>
            <a:gdLst/>
            <a:ahLst/>
            <a:cxnLst/>
            <a:rect l="l" t="t" r="r" b="b"/>
            <a:pathLst>
              <a:path w="7696200" h="1455420">
                <a:moveTo>
                  <a:pt x="0" y="1455420"/>
                </a:moveTo>
                <a:lnTo>
                  <a:pt x="7696200" y="1455420"/>
                </a:lnTo>
                <a:lnTo>
                  <a:pt x="7696200" y="0"/>
                </a:lnTo>
                <a:lnTo>
                  <a:pt x="0" y="0"/>
                </a:lnTo>
                <a:lnTo>
                  <a:pt x="0" y="1455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3054095"/>
            <a:ext cx="7696200" cy="1455420"/>
          </a:xfrm>
          <a:custGeom>
            <a:avLst/>
            <a:gdLst/>
            <a:ahLst/>
            <a:cxnLst/>
            <a:rect l="l" t="t" r="r" b="b"/>
            <a:pathLst>
              <a:path w="7696200" h="1455420">
                <a:moveTo>
                  <a:pt x="0" y="1455420"/>
                </a:moveTo>
                <a:lnTo>
                  <a:pt x="7696200" y="1455420"/>
                </a:lnTo>
                <a:lnTo>
                  <a:pt x="7696200" y="0"/>
                </a:lnTo>
                <a:lnTo>
                  <a:pt x="0" y="0"/>
                </a:lnTo>
                <a:lnTo>
                  <a:pt x="0" y="145542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7276" y="3346703"/>
            <a:ext cx="5957316" cy="8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90444" y="216408"/>
            <a:ext cx="3258311" cy="318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90700" y="5091683"/>
            <a:ext cx="6172200" cy="1766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81225" y="5455411"/>
            <a:ext cx="5391150" cy="1156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196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FF00"/>
                </a:solidFill>
                <a:latin typeface="Tahoma"/>
                <a:cs typeface="Tahoma"/>
              </a:rPr>
              <a:t>Salah N.</a:t>
            </a:r>
            <a:r>
              <a:rPr dirty="0" sz="1600" spc="50" b="1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00FF00"/>
                </a:solidFill>
                <a:latin typeface="Tahoma"/>
                <a:cs typeface="Tahoma"/>
              </a:rPr>
              <a:t>El-Tallawy</a:t>
            </a:r>
            <a:endParaRPr sz="1600">
              <a:latin typeface="Tahoma"/>
              <a:cs typeface="Tahoma"/>
            </a:endParaRPr>
          </a:p>
          <a:p>
            <a:pPr marL="823594">
              <a:lnSpc>
                <a:spcPct val="100000"/>
              </a:lnSpc>
              <a:spcBef>
                <a:spcPts val="1210"/>
              </a:spcBef>
            </a:pP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Prof. of </a:t>
            </a:r>
            <a:r>
              <a:rPr dirty="0" sz="1400" b="1">
                <a:solidFill>
                  <a:srgbClr val="FF99FF"/>
                </a:solidFill>
                <a:latin typeface="Tahoma"/>
                <a:cs typeface="Tahoma"/>
              </a:rPr>
              <a:t>Anesthesia and </a:t>
            </a: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Pain</a:t>
            </a:r>
            <a:r>
              <a:rPr dirty="0" sz="1400" spc="25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99FF"/>
                </a:solidFill>
                <a:latin typeface="Tahoma"/>
                <a:cs typeface="Tahoma"/>
              </a:rPr>
              <a:t>Management</a:t>
            </a:r>
            <a:endParaRPr sz="1400">
              <a:latin typeface="Tahoma"/>
              <a:cs typeface="Tahoma"/>
            </a:endParaRPr>
          </a:p>
          <a:p>
            <a:pPr algn="ctr" marL="12700" marR="5080">
              <a:lnSpc>
                <a:spcPct val="141700"/>
              </a:lnSpc>
              <a:spcBef>
                <a:spcPts val="15"/>
              </a:spcBef>
            </a:pPr>
            <a:r>
              <a:rPr dirty="0" sz="1200" spc="-5" b="1">
                <a:solidFill>
                  <a:srgbClr val="FF99FF"/>
                </a:solidFill>
                <a:latin typeface="Tahoma"/>
                <a:cs typeface="Tahoma"/>
              </a:rPr>
              <a:t>Faculty </a:t>
            </a:r>
            <a:r>
              <a:rPr dirty="0" sz="1200" b="1">
                <a:solidFill>
                  <a:srgbClr val="FF99FF"/>
                </a:solidFill>
                <a:latin typeface="Tahoma"/>
                <a:cs typeface="Tahoma"/>
              </a:rPr>
              <a:t>of </a:t>
            </a:r>
            <a:r>
              <a:rPr dirty="0" sz="1200" spc="-5" b="1">
                <a:solidFill>
                  <a:srgbClr val="FF99FF"/>
                </a:solidFill>
                <a:latin typeface="Tahoma"/>
                <a:cs typeface="Tahoma"/>
              </a:rPr>
              <a:t>Medicine </a:t>
            </a:r>
            <a:r>
              <a:rPr dirty="0" sz="1200" b="1">
                <a:solidFill>
                  <a:srgbClr val="FF99FF"/>
                </a:solidFill>
                <a:latin typeface="Tahoma"/>
                <a:cs typeface="Tahoma"/>
              </a:rPr>
              <a:t>- </a:t>
            </a:r>
            <a:r>
              <a:rPr dirty="0" sz="1200" spc="-5" b="1">
                <a:solidFill>
                  <a:srgbClr val="FF99FF"/>
                </a:solidFill>
                <a:latin typeface="Tahoma"/>
                <a:cs typeface="Tahoma"/>
              </a:rPr>
              <a:t>Minia University </a:t>
            </a:r>
            <a:r>
              <a:rPr dirty="0" sz="1200" b="1">
                <a:solidFill>
                  <a:srgbClr val="FF99FF"/>
                </a:solidFill>
                <a:latin typeface="Tahoma"/>
                <a:cs typeface="Tahoma"/>
              </a:rPr>
              <a:t>&amp; NCI - </a:t>
            </a:r>
            <a:r>
              <a:rPr dirty="0" sz="1200" spc="-5" b="1">
                <a:solidFill>
                  <a:srgbClr val="FF99FF"/>
                </a:solidFill>
                <a:latin typeface="Tahoma"/>
                <a:cs typeface="Tahoma"/>
              </a:rPr>
              <a:t>Cairo University </a:t>
            </a:r>
            <a:r>
              <a:rPr dirty="0" sz="1200" b="1">
                <a:solidFill>
                  <a:srgbClr val="FF99FF"/>
                </a:solidFill>
                <a:latin typeface="Tahoma"/>
                <a:cs typeface="Tahoma"/>
              </a:rPr>
              <a:t>– </a:t>
            </a:r>
            <a:r>
              <a:rPr dirty="0" sz="1200" spc="-5" b="1">
                <a:solidFill>
                  <a:srgbClr val="FF99FF"/>
                </a:solidFill>
                <a:latin typeface="Tahoma"/>
                <a:cs typeface="Tahoma"/>
              </a:rPr>
              <a:t>Egypt  </a:t>
            </a:r>
            <a:r>
              <a:rPr dirty="0" sz="1200" spc="-5" b="1">
                <a:solidFill>
                  <a:srgbClr val="66FFFF"/>
                </a:solidFill>
                <a:latin typeface="Tahoma"/>
                <a:cs typeface="Tahoma"/>
              </a:rPr>
              <a:t>College </a:t>
            </a:r>
            <a:r>
              <a:rPr dirty="0" sz="1200" b="1">
                <a:solidFill>
                  <a:srgbClr val="66FFFF"/>
                </a:solidFill>
                <a:latin typeface="Tahoma"/>
                <a:cs typeface="Tahoma"/>
              </a:rPr>
              <a:t>of </a:t>
            </a:r>
            <a:r>
              <a:rPr dirty="0" sz="1200" spc="-5" b="1">
                <a:solidFill>
                  <a:srgbClr val="66FFFF"/>
                </a:solidFill>
                <a:latin typeface="Tahoma"/>
                <a:cs typeface="Tahoma"/>
              </a:rPr>
              <a:t>Medicine, </a:t>
            </a:r>
            <a:r>
              <a:rPr dirty="0" sz="1200" b="1">
                <a:solidFill>
                  <a:srgbClr val="66FFFF"/>
                </a:solidFill>
                <a:latin typeface="Tahoma"/>
                <a:cs typeface="Tahoma"/>
              </a:rPr>
              <a:t>King </a:t>
            </a:r>
            <a:r>
              <a:rPr dirty="0" sz="1200" spc="-5" b="1">
                <a:solidFill>
                  <a:srgbClr val="66FFFF"/>
                </a:solidFill>
                <a:latin typeface="Tahoma"/>
                <a:cs typeface="Tahoma"/>
              </a:rPr>
              <a:t>Saud University, Riyadh,</a:t>
            </a:r>
            <a:r>
              <a:rPr dirty="0" sz="1200" spc="-40" b="1">
                <a:solidFill>
                  <a:srgbClr val="66FFF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FFFF"/>
                </a:solidFill>
                <a:latin typeface="Tahoma"/>
                <a:cs typeface="Tahoma"/>
              </a:rPr>
              <a:t>KSA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84375"/>
            <a:ext cx="8229600" cy="5260975"/>
          </a:xfrm>
          <a:custGeom>
            <a:avLst/>
            <a:gdLst/>
            <a:ahLst/>
            <a:cxnLst/>
            <a:rect l="l" t="t" r="r" b="b"/>
            <a:pathLst>
              <a:path w="8229600" h="5260975">
                <a:moveTo>
                  <a:pt x="0" y="5260848"/>
                </a:moveTo>
                <a:lnTo>
                  <a:pt x="8229600" y="5260848"/>
                </a:lnTo>
                <a:lnTo>
                  <a:pt x="8229600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9143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8956" y="1632661"/>
            <a:ext cx="354139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3100" spc="-15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31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827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25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pc="-15">
                <a:solidFill>
                  <a:srgbClr val="FF0000"/>
                </a:solidFill>
              </a:rPr>
              <a:t>Pre</a:t>
            </a:r>
            <a:r>
              <a:rPr dirty="0" spc="-15"/>
              <a:t>operative</a:t>
            </a:r>
            <a:r>
              <a:rPr dirty="0" spc="-5"/>
              <a:t> donation.</a:t>
            </a:r>
          </a:p>
          <a:p>
            <a:pPr marL="469900" indent="-457200">
              <a:lnSpc>
                <a:spcPct val="100000"/>
              </a:lnSpc>
              <a:spcBef>
                <a:spcPts val="1220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pc="-15">
                <a:solidFill>
                  <a:srgbClr val="FF0000"/>
                </a:solidFill>
              </a:rPr>
              <a:t>Intra</a:t>
            </a:r>
            <a:r>
              <a:rPr dirty="0" spc="-15"/>
              <a:t>operative </a:t>
            </a:r>
            <a:r>
              <a:rPr dirty="0" spc="-10"/>
              <a:t>autologous transfusion.</a:t>
            </a:r>
          </a:p>
          <a:p>
            <a:pPr marL="469900" indent="-457200">
              <a:lnSpc>
                <a:spcPct val="100000"/>
              </a:lnSpc>
              <a:spcBef>
                <a:spcPts val="1230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pc="-15">
                <a:solidFill>
                  <a:srgbClr val="FF0000"/>
                </a:solidFill>
              </a:rPr>
              <a:t>Post</a:t>
            </a:r>
            <a:r>
              <a:rPr dirty="0" spc="-15"/>
              <a:t>operative </a:t>
            </a:r>
            <a:r>
              <a:rPr dirty="0" spc="-10"/>
              <a:t>autologous</a:t>
            </a:r>
            <a:r>
              <a:rPr dirty="0" spc="-30"/>
              <a:t> </a:t>
            </a:r>
            <a:r>
              <a:rPr dirty="0" spc="-10"/>
              <a:t>transfusion.</a:t>
            </a:r>
          </a:p>
          <a:p>
            <a:pPr marL="469900" indent="-457200">
              <a:lnSpc>
                <a:spcPct val="100000"/>
              </a:lnSpc>
              <a:spcBef>
                <a:spcPts val="1220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pc="-5"/>
              <a:t>Hemodilution.</a:t>
            </a:r>
          </a:p>
          <a:p>
            <a:pPr marL="469900" indent="-457200">
              <a:lnSpc>
                <a:spcPct val="100000"/>
              </a:lnSpc>
              <a:spcBef>
                <a:spcPts val="1225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pc="-10"/>
              <a:t>Apheresis.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8956" y="5032375"/>
            <a:ext cx="451993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2.	</a:t>
            </a:r>
            <a:r>
              <a:rPr dirty="0" sz="3100" spc="-10" b="1">
                <a:solidFill>
                  <a:srgbClr val="6F2F9F"/>
                </a:solidFill>
                <a:latin typeface="Calibri"/>
                <a:cs typeface="Calibri"/>
              </a:rPr>
              <a:t>Donor </a:t>
            </a:r>
            <a:r>
              <a:rPr dirty="0" sz="3100" spc="-5" b="1">
                <a:solidFill>
                  <a:srgbClr val="6F2F9F"/>
                </a:solidFill>
                <a:latin typeface="Calibri"/>
                <a:cs typeface="Calibri"/>
              </a:rPr>
              <a:t>blood</a:t>
            </a:r>
            <a:r>
              <a:rPr dirty="0" sz="31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3100" spc="-10" b="1">
                <a:solidFill>
                  <a:srgbClr val="6F2F9F"/>
                </a:solidFill>
                <a:latin typeface="Calibri"/>
                <a:cs typeface="Calibri"/>
              </a:rPr>
              <a:t>(Allogenic).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394" y="5461385"/>
            <a:ext cx="3279775" cy="112395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5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z="2400" spc="-25" b="1">
                <a:latin typeface="Calibri"/>
                <a:cs typeface="Calibri"/>
              </a:rPr>
              <a:t>Volunteer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Clr>
                <a:srgbClr val="0000FF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dirty="0" sz="2400" spc="-5" b="1">
                <a:latin typeface="Calibri"/>
                <a:cs typeface="Calibri"/>
              </a:rPr>
              <a:t>Designed </a:t>
            </a:r>
            <a:r>
              <a:rPr dirty="0" sz="2400" b="1">
                <a:latin typeface="Calibri"/>
                <a:cs typeface="Calibri"/>
              </a:rPr>
              <a:t>donor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201168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22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50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3520" y="59740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84596" y="579119"/>
            <a:ext cx="2583687" cy="41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71004" y="2570988"/>
            <a:ext cx="1688592" cy="69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60944" y="2731770"/>
            <a:ext cx="1112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71004" y="3409188"/>
            <a:ext cx="1688592" cy="696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29525" y="3570223"/>
            <a:ext cx="974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71004" y="4247388"/>
            <a:ext cx="1688592" cy="69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97520" y="4408678"/>
            <a:ext cx="1038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71004" y="5085588"/>
            <a:ext cx="1688592" cy="69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464932" y="5246878"/>
            <a:ext cx="1303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Disadvantage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2561" y="2951226"/>
            <a:ext cx="457200" cy="2536190"/>
          </a:xfrm>
          <a:custGeom>
            <a:avLst/>
            <a:gdLst/>
            <a:ahLst/>
            <a:cxnLst/>
            <a:rect l="l" t="t" r="r" b="b"/>
            <a:pathLst>
              <a:path w="457200" h="2536190">
                <a:moveTo>
                  <a:pt x="457200" y="2535936"/>
                </a:moveTo>
                <a:lnTo>
                  <a:pt x="396434" y="2519591"/>
                </a:lnTo>
                <a:lnTo>
                  <a:pt x="341827" y="2473461"/>
                </a:lnTo>
                <a:lnTo>
                  <a:pt x="317515" y="2440588"/>
                </a:lnTo>
                <a:lnTo>
                  <a:pt x="295560" y="2401903"/>
                </a:lnTo>
                <a:lnTo>
                  <a:pt x="276236" y="2357950"/>
                </a:lnTo>
                <a:lnTo>
                  <a:pt x="259813" y="2309273"/>
                </a:lnTo>
                <a:lnTo>
                  <a:pt x="246566" y="2256418"/>
                </a:lnTo>
                <a:lnTo>
                  <a:pt x="236766" y="2199929"/>
                </a:lnTo>
                <a:lnTo>
                  <a:pt x="230687" y="2140351"/>
                </a:lnTo>
                <a:lnTo>
                  <a:pt x="228600" y="2078228"/>
                </a:lnTo>
                <a:lnTo>
                  <a:pt x="228600" y="1725676"/>
                </a:lnTo>
                <a:lnTo>
                  <a:pt x="226512" y="1663552"/>
                </a:lnTo>
                <a:lnTo>
                  <a:pt x="220433" y="1603974"/>
                </a:lnTo>
                <a:lnTo>
                  <a:pt x="210633" y="1547485"/>
                </a:lnTo>
                <a:lnTo>
                  <a:pt x="197386" y="1494630"/>
                </a:lnTo>
                <a:lnTo>
                  <a:pt x="180963" y="1445953"/>
                </a:lnTo>
                <a:lnTo>
                  <a:pt x="161639" y="1402000"/>
                </a:lnTo>
                <a:lnTo>
                  <a:pt x="139684" y="1363315"/>
                </a:lnTo>
                <a:lnTo>
                  <a:pt x="115372" y="1330442"/>
                </a:lnTo>
                <a:lnTo>
                  <a:pt x="60765" y="1284312"/>
                </a:lnTo>
                <a:lnTo>
                  <a:pt x="0" y="1267968"/>
                </a:lnTo>
                <a:lnTo>
                  <a:pt x="31016" y="1263791"/>
                </a:lnTo>
                <a:lnTo>
                  <a:pt x="88975" y="1232009"/>
                </a:lnTo>
                <a:lnTo>
                  <a:pt x="139684" y="1172620"/>
                </a:lnTo>
                <a:lnTo>
                  <a:pt x="161639" y="1133935"/>
                </a:lnTo>
                <a:lnTo>
                  <a:pt x="180963" y="1089982"/>
                </a:lnTo>
                <a:lnTo>
                  <a:pt x="197386" y="1041305"/>
                </a:lnTo>
                <a:lnTo>
                  <a:pt x="210633" y="988450"/>
                </a:lnTo>
                <a:lnTo>
                  <a:pt x="220433" y="931961"/>
                </a:lnTo>
                <a:lnTo>
                  <a:pt x="226512" y="872383"/>
                </a:lnTo>
                <a:lnTo>
                  <a:pt x="228600" y="810260"/>
                </a:lnTo>
                <a:lnTo>
                  <a:pt x="228600" y="457708"/>
                </a:lnTo>
                <a:lnTo>
                  <a:pt x="230687" y="395584"/>
                </a:lnTo>
                <a:lnTo>
                  <a:pt x="236766" y="336006"/>
                </a:lnTo>
                <a:lnTo>
                  <a:pt x="246566" y="279517"/>
                </a:lnTo>
                <a:lnTo>
                  <a:pt x="259813" y="226662"/>
                </a:lnTo>
                <a:lnTo>
                  <a:pt x="276236" y="177985"/>
                </a:lnTo>
                <a:lnTo>
                  <a:pt x="295560" y="134032"/>
                </a:lnTo>
                <a:lnTo>
                  <a:pt x="317515" y="95347"/>
                </a:lnTo>
                <a:lnTo>
                  <a:pt x="341827" y="62474"/>
                </a:lnTo>
                <a:lnTo>
                  <a:pt x="396434" y="16344"/>
                </a:lnTo>
                <a:lnTo>
                  <a:pt x="426183" y="4176"/>
                </a:lnTo>
                <a:lnTo>
                  <a:pt x="45720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8200" y="1572767"/>
            <a:ext cx="6248400" cy="685800"/>
          </a:xfrm>
          <a:custGeom>
            <a:avLst/>
            <a:gdLst/>
            <a:ahLst/>
            <a:cxnLst/>
            <a:rect l="l" t="t" r="r" b="b"/>
            <a:pathLst>
              <a:path w="6248400" h="685800">
                <a:moveTo>
                  <a:pt x="0" y="114300"/>
                </a:moveTo>
                <a:lnTo>
                  <a:pt x="8981" y="69812"/>
                </a:lnTo>
                <a:lnTo>
                  <a:pt x="33475" y="33480"/>
                </a:lnTo>
                <a:lnTo>
                  <a:pt x="69806" y="8983"/>
                </a:lnTo>
                <a:lnTo>
                  <a:pt x="114300" y="0"/>
                </a:lnTo>
                <a:lnTo>
                  <a:pt x="6134100" y="0"/>
                </a:lnTo>
                <a:lnTo>
                  <a:pt x="6178587" y="8983"/>
                </a:lnTo>
                <a:lnTo>
                  <a:pt x="6214919" y="33480"/>
                </a:lnTo>
                <a:lnTo>
                  <a:pt x="6239416" y="69812"/>
                </a:lnTo>
                <a:lnTo>
                  <a:pt x="6248400" y="114300"/>
                </a:lnTo>
                <a:lnTo>
                  <a:pt x="6248400" y="571500"/>
                </a:lnTo>
                <a:lnTo>
                  <a:pt x="6239416" y="615987"/>
                </a:lnTo>
                <a:lnTo>
                  <a:pt x="6214919" y="652319"/>
                </a:lnTo>
                <a:lnTo>
                  <a:pt x="6178587" y="676816"/>
                </a:lnTo>
                <a:lnTo>
                  <a:pt x="6134100" y="685800"/>
                </a:lnTo>
                <a:lnTo>
                  <a:pt x="114300" y="685800"/>
                </a:lnTo>
                <a:lnTo>
                  <a:pt x="69806" y="676816"/>
                </a:lnTo>
                <a:lnTo>
                  <a:pt x="33475" y="652319"/>
                </a:lnTo>
                <a:lnTo>
                  <a:pt x="8981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9831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7454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4596" y="556641"/>
            <a:ext cx="2583687" cy="41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05711"/>
            <a:ext cx="8229600" cy="5262880"/>
          </a:xfrm>
          <a:custGeom>
            <a:avLst/>
            <a:gdLst/>
            <a:ahLst/>
            <a:cxnLst/>
            <a:rect l="l" t="t" r="r" b="b"/>
            <a:pathLst>
              <a:path w="8229600" h="5262880">
                <a:moveTo>
                  <a:pt x="0" y="5262372"/>
                </a:moveTo>
                <a:lnTo>
                  <a:pt x="8229600" y="5262372"/>
                </a:lnTo>
                <a:lnTo>
                  <a:pt x="82296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8194" y="1427278"/>
            <a:ext cx="7392034" cy="50120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28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800">
              <a:latin typeface="Calibri"/>
              <a:cs typeface="Calibri"/>
            </a:endParaRPr>
          </a:p>
          <a:p>
            <a:pPr lvl="1" marL="784225" indent="-314325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784860" algn="l"/>
              </a:tabLst>
            </a:pPr>
            <a:r>
              <a:rPr dirty="0" sz="2400" spc="-15" b="1">
                <a:latin typeface="Calibri"/>
                <a:cs typeface="Calibri"/>
              </a:rPr>
              <a:t>Preoperative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donation: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donating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your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own blood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before</a:t>
            </a:r>
            <a:r>
              <a:rPr dirty="0" sz="20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blood bank </a:t>
            </a:r>
            <a:r>
              <a:rPr dirty="0" sz="2000" spc="-20" b="1">
                <a:solidFill>
                  <a:srgbClr val="0000FF"/>
                </a:solidFill>
                <a:latin typeface="Calibri"/>
                <a:cs typeface="Calibri"/>
              </a:rPr>
              <a:t>draws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your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 and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stores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until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you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need</a:t>
            </a:r>
            <a:r>
              <a:rPr dirty="0" sz="2000" spc="-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5" b="1">
                <a:solidFill>
                  <a:srgbClr val="008000"/>
                </a:solidFill>
                <a:latin typeface="Calibri"/>
                <a:cs typeface="Calibri"/>
              </a:rPr>
              <a:t>Indications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This option is only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elective</a:t>
            </a:r>
            <a:r>
              <a:rPr dirty="0" sz="2000" spc="-7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procedures.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Eliminating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/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minimizing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need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someone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else's</a:t>
            </a:r>
            <a:r>
              <a:rPr dirty="0" sz="2000" spc="-5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000" spc="-10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requires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advanced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planning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which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may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delay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Some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medical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conditions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may prevent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pre-op</a:t>
            </a:r>
            <a:r>
              <a:rPr dirty="0" sz="2000" spc="-3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donation.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Non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suitable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for emergency</a:t>
            </a:r>
            <a:r>
              <a:rPr dirty="0" sz="2000" spc="-3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situations.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9831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7454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4596" y="556641"/>
            <a:ext cx="2583687" cy="41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05711"/>
            <a:ext cx="8229600" cy="5262880"/>
          </a:xfrm>
          <a:custGeom>
            <a:avLst/>
            <a:gdLst/>
            <a:ahLst/>
            <a:cxnLst/>
            <a:rect l="l" t="t" r="r" b="b"/>
            <a:pathLst>
              <a:path w="8229600" h="5262880">
                <a:moveTo>
                  <a:pt x="0" y="5262372"/>
                </a:moveTo>
                <a:lnTo>
                  <a:pt x="8229600" y="5262372"/>
                </a:lnTo>
                <a:lnTo>
                  <a:pt x="82296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8194" y="1363751"/>
            <a:ext cx="7475855" cy="521843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527685" algn="l"/>
              </a:tabLst>
            </a:pP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28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8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200"/>
              </a:spcBef>
            </a:pPr>
            <a:r>
              <a:rPr dirty="0" sz="2800" spc="-5" b="1">
                <a:latin typeface="Calibri"/>
                <a:cs typeface="Calibri"/>
              </a:rPr>
              <a:t>b) </a:t>
            </a:r>
            <a:r>
              <a:rPr dirty="0" sz="2800" spc="-20" b="1">
                <a:latin typeface="Calibri"/>
                <a:cs typeface="Calibri"/>
              </a:rPr>
              <a:t>Intraoperative </a:t>
            </a:r>
            <a:r>
              <a:rPr dirty="0" sz="2800" spc="-10" b="1">
                <a:latin typeface="Calibri"/>
                <a:cs typeface="Calibri"/>
              </a:rPr>
              <a:t>autologous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transfusion.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 is a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method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dirty="0" sz="2000" spc="-5" b="1" i="1">
                <a:solidFill>
                  <a:srgbClr val="660066"/>
                </a:solidFill>
                <a:latin typeface="Calibri"/>
                <a:cs typeface="Calibri"/>
              </a:rPr>
              <a:t>Recycling </a:t>
            </a:r>
            <a:r>
              <a:rPr dirty="0" sz="2000" spc="-40" b="1" i="1">
                <a:solidFill>
                  <a:srgbClr val="660066"/>
                </a:solidFill>
                <a:latin typeface="Calibri"/>
                <a:cs typeface="Calibri"/>
              </a:rPr>
              <a:t>Your </a:t>
            </a:r>
            <a:r>
              <a:rPr dirty="0" sz="2000" b="1" i="1">
                <a:solidFill>
                  <a:srgbClr val="660066"/>
                </a:solidFill>
                <a:latin typeface="Calibri"/>
                <a:cs typeface="Calibri"/>
              </a:rPr>
              <a:t>Blood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”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during</a:t>
            </a:r>
            <a:r>
              <a:rPr dirty="0" sz="2000" spc="-9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 loss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during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surgery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filtered,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put back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during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Indications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This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 done in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Emergency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Elective</a:t>
            </a:r>
            <a:r>
              <a:rPr dirty="0" sz="2000" spc="-30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surgeries.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Eliminating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minimizing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need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someone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else's</a:t>
            </a:r>
            <a:r>
              <a:rPr dirty="0" sz="20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Large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amounts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of blood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dirty="0" sz="2000" spc="-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recycled.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This process cannot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 used if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Cancer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2000" spc="-5" b="1">
                <a:solidFill>
                  <a:srgbClr val="660066"/>
                </a:solidFill>
                <a:latin typeface="Calibri"/>
                <a:cs typeface="Calibri"/>
              </a:rPr>
              <a:t>Infection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dirty="0" sz="2000" spc="-6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present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9831"/>
            <a:ext cx="8229600" cy="1143000"/>
          </a:xfrm>
          <a:prstGeom prst="rect"/>
          <a:ln w="9144">
            <a:solidFill>
              <a:srgbClr val="00FF00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9"/>
              </a:spcBef>
            </a:pPr>
            <a:r>
              <a:rPr dirty="0" sz="4400">
                <a:solidFill>
                  <a:srgbClr val="000000"/>
                </a:solidFill>
              </a:rPr>
              <a:t>Blood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Transfusion</a:t>
            </a: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74548"/>
            <a:ext cx="258622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4596" y="556641"/>
            <a:ext cx="2583687" cy="41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05711"/>
            <a:ext cx="8229600" cy="5262880"/>
          </a:xfrm>
          <a:custGeom>
            <a:avLst/>
            <a:gdLst/>
            <a:ahLst/>
            <a:cxnLst/>
            <a:rect l="l" t="t" r="r" b="b"/>
            <a:pathLst>
              <a:path w="8229600" h="5262880">
                <a:moveTo>
                  <a:pt x="0" y="5262372"/>
                </a:moveTo>
                <a:lnTo>
                  <a:pt x="8229600" y="5262372"/>
                </a:lnTo>
                <a:lnTo>
                  <a:pt x="82296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8194" y="1363751"/>
            <a:ext cx="7496809" cy="515747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527685" algn="l"/>
              </a:tabLst>
            </a:pP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sz="2800" spc="-10" b="1">
                <a:solidFill>
                  <a:srgbClr val="6F2F9F"/>
                </a:solidFill>
                <a:latin typeface="Calibri"/>
                <a:cs typeface="Calibri"/>
              </a:rPr>
              <a:t>Autologous</a:t>
            </a:r>
            <a:r>
              <a:rPr dirty="0" sz="28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Calibri"/>
                <a:cs typeface="Calibri"/>
              </a:rPr>
              <a:t>blood:</a:t>
            </a:r>
            <a:endParaRPr sz="28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200"/>
              </a:spcBef>
            </a:pPr>
            <a:r>
              <a:rPr dirty="0" sz="2800" spc="-5" b="1">
                <a:latin typeface="Calibri"/>
                <a:cs typeface="Calibri"/>
              </a:rPr>
              <a:t>c) </a:t>
            </a:r>
            <a:r>
              <a:rPr dirty="0" sz="2800" spc="-20" b="1">
                <a:latin typeface="Calibri"/>
                <a:cs typeface="Calibri"/>
              </a:rPr>
              <a:t>Postoperative </a:t>
            </a:r>
            <a:r>
              <a:rPr dirty="0" sz="2800" spc="-10" b="1">
                <a:latin typeface="Calibri"/>
                <a:cs typeface="Calibri"/>
              </a:rPr>
              <a:t>autologous</a:t>
            </a:r>
            <a:r>
              <a:rPr dirty="0" sz="2800" spc="6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transfusion.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Also,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it is a type of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dirty="0" sz="2000" spc="-5" b="1" i="1">
                <a:solidFill>
                  <a:srgbClr val="660066"/>
                </a:solidFill>
                <a:latin typeface="Calibri"/>
                <a:cs typeface="Calibri"/>
              </a:rPr>
              <a:t>Recycling </a:t>
            </a:r>
            <a:r>
              <a:rPr dirty="0" sz="2000" spc="-40" b="1" i="1">
                <a:solidFill>
                  <a:srgbClr val="660066"/>
                </a:solidFill>
                <a:latin typeface="Calibri"/>
                <a:cs typeface="Calibri"/>
              </a:rPr>
              <a:t>Your </a:t>
            </a:r>
            <a:r>
              <a:rPr dirty="0" sz="2000" b="1" i="1">
                <a:solidFill>
                  <a:srgbClr val="660066"/>
                </a:solidFill>
                <a:latin typeface="Calibri"/>
                <a:cs typeface="Calibri"/>
              </a:rPr>
              <a:t>Blood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”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after</a:t>
            </a:r>
            <a:r>
              <a:rPr dirty="0" sz="2000" spc="-11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surgery.</a:t>
            </a:r>
            <a:endParaRPr sz="20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lost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after surgery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collected,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filtered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and returned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dirty="0" sz="2000" spc="-5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your</a:t>
            </a:r>
            <a:endParaRPr sz="200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</a:pPr>
            <a:r>
              <a:rPr dirty="0" sz="2000" spc="-25" b="1">
                <a:solidFill>
                  <a:srgbClr val="0000FF"/>
                </a:solidFill>
                <a:latin typeface="Calibri"/>
                <a:cs typeface="Calibri"/>
              </a:rPr>
              <a:t>body.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(Cell</a:t>
            </a:r>
            <a:r>
              <a:rPr dirty="0" sz="2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FF0000"/>
                </a:solidFill>
                <a:latin typeface="Calibri"/>
                <a:cs typeface="Calibri"/>
              </a:rPr>
              <a:t>Saver)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Indications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This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 done in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Emergency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Elective</a:t>
            </a:r>
            <a:r>
              <a:rPr dirty="0" sz="2000" spc="-35" b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surgeries.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Advantages: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Eliminating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minimizing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the need </a:t>
            </a:r>
            <a:r>
              <a:rPr dirty="0" sz="2000" spc="-15" b="1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someone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else's</a:t>
            </a:r>
            <a:r>
              <a:rPr dirty="0" sz="2000" spc="-6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blood.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solidFill>
                  <a:srgbClr val="008000"/>
                </a:solidFill>
                <a:latin typeface="Calibri"/>
                <a:cs typeface="Calibri"/>
              </a:rPr>
              <a:t>Disadvantage:</a:t>
            </a:r>
            <a:endParaRPr sz="2400">
              <a:latin typeface="Calibri"/>
              <a:cs typeface="Calibri"/>
            </a:endParaRPr>
          </a:p>
          <a:p>
            <a:pPr lvl="1" marL="6419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This process cannot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be used if </a:t>
            </a: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cancer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infection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dirty="0" sz="2000" spc="-4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present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Salah N. A. Eltallauy</dc:creator>
  <dc:title>Transfusion Medicine and Therapy</dc:title>
  <dcterms:created xsi:type="dcterms:W3CDTF">2017-11-16T15:01:06Z</dcterms:created>
  <dcterms:modified xsi:type="dcterms:W3CDTF">2017-11-16T15:01:06Z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2017-11-16T00:00:00Z</vt:filetime>
  </property>
</Properties>
</file>