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282" r:id="rId4"/>
    <p:sldId id="257" r:id="rId5"/>
    <p:sldId id="263" r:id="rId6"/>
    <p:sldId id="258" r:id="rId7"/>
    <p:sldId id="259" r:id="rId8"/>
    <p:sldId id="262" r:id="rId9"/>
    <p:sldId id="264" r:id="rId10"/>
    <p:sldId id="267" r:id="rId11"/>
    <p:sldId id="283" r:id="rId12"/>
    <p:sldId id="275" r:id="rId13"/>
    <p:sldId id="284" r:id="rId14"/>
    <p:sldId id="285" r:id="rId15"/>
    <p:sldId id="287" r:id="rId16"/>
    <p:sldId id="272" r:id="rId17"/>
    <p:sldId id="274" r:id="rId18"/>
    <p:sldId id="286" r:id="rId19"/>
    <p:sldId id="276" r:id="rId20"/>
    <p:sldId id="278" r:id="rId21"/>
    <p:sldId id="273" r:id="rId22"/>
    <p:sldId id="280" r:id="rId23"/>
    <p:sldId id="281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6" autoAdjust="0"/>
    <p:restoredTop sz="94660"/>
  </p:normalViewPr>
  <p:slideViewPr>
    <p:cSldViewPr>
      <p:cViewPr varScale="1">
        <p:scale>
          <a:sx n="69" d="100"/>
          <a:sy n="6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6017-C0D2-4BF9-A894-8B8C964A61FC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FBE78-1BDA-4041-B1DF-52EDDCE94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3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158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06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0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6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1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4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96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20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9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6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95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2">
                <a:lumMod val="20000"/>
                <a:lumOff val="80000"/>
              </a:schemeClr>
            </a:gs>
            <a:gs pos="17999">
              <a:srgbClr val="FEE7F2"/>
            </a:gs>
            <a:gs pos="100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4540-7F0A-4DF4-8A8B-D7F0D4A8EC3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7A943-0EDC-4D78-8BDC-F96456B48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87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phweb.bumc.bu.edu/otlt/MPH-Modules/PH/PH709_Heart/PH709_Heart3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2133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PAD,CAROTID STENOSIS,</a:t>
            </a:r>
            <a:br>
              <a:rPr lang="en-US" i="1" dirty="0" smtClean="0"/>
            </a:br>
            <a:r>
              <a:rPr lang="en-US" i="1" dirty="0" smtClean="0"/>
              <a:t>ACUTE LIMB ISCHEMIA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u="sng" dirty="0" err="1" smtClean="0">
                <a:solidFill>
                  <a:srgbClr val="7030A0"/>
                </a:solidFill>
              </a:rPr>
              <a:t>Dr.Elham</a:t>
            </a:r>
            <a:r>
              <a:rPr lang="en-US" b="1" i="1" u="sng" dirty="0" smtClean="0">
                <a:solidFill>
                  <a:srgbClr val="7030A0"/>
                </a:solidFill>
              </a:rPr>
              <a:t> </a:t>
            </a:r>
            <a:r>
              <a:rPr lang="en-US" b="1" i="1" u="sng" dirty="0" err="1" smtClean="0">
                <a:solidFill>
                  <a:srgbClr val="7030A0"/>
                </a:solidFill>
              </a:rPr>
              <a:t>Khoujah</a:t>
            </a:r>
            <a:endParaRPr lang="en-US" b="1" i="1" u="sng" dirty="0" smtClean="0">
              <a:solidFill>
                <a:srgbClr val="7030A0"/>
              </a:solidFill>
            </a:endParaRPr>
          </a:p>
          <a:p>
            <a:r>
              <a:rPr lang="en-US" b="1" i="1" u="sng" dirty="0" smtClean="0">
                <a:solidFill>
                  <a:srgbClr val="7030A0"/>
                </a:solidFill>
              </a:rPr>
              <a:t>Consultant vascular/Endovascular surgeon.</a:t>
            </a:r>
            <a:endParaRPr lang="en-US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6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7030A0"/>
                </a:solidFill>
              </a:rPr>
              <a:t>Risk Factors..</a:t>
            </a:r>
          </a:p>
          <a:p>
            <a:r>
              <a:rPr lang="en-US" dirty="0" smtClean="0"/>
              <a:t>Hypertension.</a:t>
            </a:r>
          </a:p>
          <a:p>
            <a:r>
              <a:rPr lang="en-US" dirty="0" smtClean="0"/>
              <a:t>Diabetes.</a:t>
            </a:r>
          </a:p>
          <a:p>
            <a:r>
              <a:rPr lang="en-US" dirty="0" smtClean="0"/>
              <a:t>Hyperlipidemia.</a:t>
            </a:r>
          </a:p>
          <a:p>
            <a:r>
              <a:rPr lang="en-US" dirty="0" smtClean="0"/>
              <a:t>Smoking.</a:t>
            </a:r>
          </a:p>
          <a:p>
            <a:r>
              <a:rPr lang="en-US" dirty="0" smtClean="0"/>
              <a:t>Familial tendency.</a:t>
            </a:r>
          </a:p>
          <a:p>
            <a:r>
              <a:rPr lang="en-US" dirty="0" smtClean="0"/>
              <a:t>Obesity.</a:t>
            </a:r>
          </a:p>
          <a:p>
            <a:r>
              <a:rPr lang="en-US" dirty="0" smtClean="0"/>
              <a:t>Gender.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05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HISTORY..</a:t>
            </a:r>
          </a:p>
          <a:p>
            <a:pPr marL="0" indent="0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Pain..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location..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</a:t>
            </a:r>
            <a:r>
              <a:rPr lang="en-US" sz="1800" dirty="0" err="1" smtClean="0"/>
              <a:t>precipating</a:t>
            </a:r>
            <a:r>
              <a:rPr lang="en-US" sz="1800" dirty="0" smtClean="0"/>
              <a:t> &amp; </a:t>
            </a:r>
            <a:r>
              <a:rPr lang="en-US" sz="1800" dirty="0" err="1" smtClean="0"/>
              <a:t>aggrevating</a:t>
            </a:r>
            <a:r>
              <a:rPr lang="en-US" sz="1800" dirty="0" smtClean="0"/>
              <a:t> factors..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- frequency &amp; duration..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Rule out other causes of pain of lower limb..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Patients with co-morbid conditions and can not walk, present late with rest pain or gangrene..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Drug/medical history..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Surgical history..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Family history: first degree relative with abdominal aortic aneurysm..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marL="0" indent="0">
              <a:buNone/>
            </a:pPr>
            <a:endParaRPr lang="en-US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5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1600200"/>
            <a:ext cx="6751108" cy="5029200"/>
          </a:xfrm>
        </p:spPr>
      </p:pic>
    </p:spTree>
    <p:extLst>
      <p:ext uri="{BB962C8B-B14F-4D97-AF65-F5344CB8AC3E}">
        <p14:creationId xmlns:p14="http://schemas.microsoft.com/office/powerpoint/2010/main" xmlns="" val="35126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Relationships between pain location and site of occlusion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Buttock &amp; hip----</a:t>
            </a:r>
            <a:r>
              <a:rPr lang="en-US" sz="2000" dirty="0" err="1" smtClean="0"/>
              <a:t>Aortoiliac</a:t>
            </a:r>
            <a:r>
              <a:rPr lang="en-US" sz="2000" dirty="0" smtClean="0"/>
              <a:t> disease..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*</a:t>
            </a:r>
            <a:r>
              <a:rPr lang="en-US" sz="2000" dirty="0" err="1" smtClean="0"/>
              <a:t>lerich</a:t>
            </a:r>
            <a:r>
              <a:rPr lang="en-US" sz="2000" dirty="0" smtClean="0"/>
              <a:t> syndrome triad ( claudication, absent femoral pulses,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and erectile dysfunction)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Thigh---</a:t>
            </a:r>
            <a:r>
              <a:rPr lang="en-US" sz="2000" dirty="0" err="1" smtClean="0"/>
              <a:t>Aortoiliac</a:t>
            </a:r>
            <a:r>
              <a:rPr lang="en-US" sz="2000" dirty="0" smtClean="0"/>
              <a:t> or common femoral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Upper tow-thirds of the calf---Superficial femoral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Lower one-third of the calf---Popliteal artery..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Foot claudication---</a:t>
            </a:r>
            <a:r>
              <a:rPr lang="en-US" sz="2000" dirty="0" err="1" smtClean="0"/>
              <a:t>Tibial</a:t>
            </a:r>
            <a:r>
              <a:rPr lang="en-US" sz="2000" dirty="0" smtClean="0"/>
              <a:t> arteries..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99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chemeClr val="accent6">
                    <a:lumMod val="50000"/>
                  </a:schemeClr>
                </a:solidFill>
              </a:rPr>
              <a:t>HISTORY..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086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86" dirty="0" smtClean="0">
                <a:solidFill>
                  <a:schemeClr val="accent5">
                    <a:lumMod val="50000"/>
                  </a:schemeClr>
                </a:solidFill>
              </a:rPr>
              <a:t>Vascular review of symptoms..</a:t>
            </a:r>
          </a:p>
          <a:p>
            <a:pPr marL="0" indent="0">
              <a:buNone/>
            </a:pPr>
            <a:r>
              <a:rPr lang="en-US" sz="3086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86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2400" dirty="0" smtClean="0"/>
              <a:t>- TIA..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Difficulty in speech or swallowing..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Dizziness / drop attacks..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Blurred vision..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Arm fatigue..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Pain in abdomen after eating..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Renal </a:t>
            </a:r>
            <a:r>
              <a:rPr lang="en-US" sz="2400" dirty="0" err="1" smtClean="0"/>
              <a:t>insuffisuncy</a:t>
            </a:r>
            <a:r>
              <a:rPr lang="en-US" sz="2400" dirty="0" smtClean="0"/>
              <a:t> (poorly </a:t>
            </a:r>
            <a:r>
              <a:rPr lang="en-US" sz="2400" dirty="0" err="1" smtClean="0"/>
              <a:t>controled</a:t>
            </a:r>
            <a:r>
              <a:rPr lang="en-US" sz="2400" dirty="0" smtClean="0"/>
              <a:t> DM+/- HTN)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Impotence..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- </a:t>
            </a:r>
            <a:r>
              <a:rPr lang="en-US" sz="2400" dirty="0" err="1" smtClean="0"/>
              <a:t>Cluadication</a:t>
            </a:r>
            <a:r>
              <a:rPr lang="en-US" sz="2400" dirty="0" smtClean="0"/>
              <a:t>/rest pain/tissue loss..   </a:t>
            </a:r>
            <a:r>
              <a:rPr lang="en-US" sz="3086" dirty="0" smtClean="0"/>
              <a:t> 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703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i="1" u="sng" dirty="0">
                <a:solidFill>
                  <a:schemeClr val="accent6">
                    <a:lumMod val="50000"/>
                  </a:schemeClr>
                </a:solidFill>
              </a:rPr>
              <a:t>PHYSICAL EXAMINATION..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Inspection: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Change in color..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Signs of ischemia..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Burger's test..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Capillary filling..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Venous refilling..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Pregangrenous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        /gangrenous part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examination..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362200"/>
            <a:ext cx="4191000" cy="3200400"/>
          </a:xfrm>
        </p:spPr>
      </p:pic>
    </p:spTree>
    <p:extLst>
      <p:ext uri="{BB962C8B-B14F-4D97-AF65-F5344CB8AC3E}">
        <p14:creationId xmlns:p14="http://schemas.microsoft.com/office/powerpoint/2010/main" xmlns="" val="31851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00200"/>
            <a:ext cx="7772399" cy="4876800"/>
          </a:xfrm>
        </p:spPr>
      </p:pic>
    </p:spTree>
    <p:extLst>
      <p:ext uri="{BB962C8B-B14F-4D97-AF65-F5344CB8AC3E}">
        <p14:creationId xmlns:p14="http://schemas.microsoft.com/office/powerpoint/2010/main" xmlns="" val="29796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" b="6699"/>
          <a:stretch/>
        </p:blipFill>
        <p:spPr>
          <a:xfrm>
            <a:off x="533400" y="1600200"/>
            <a:ext cx="8103972" cy="4436076"/>
          </a:xfrm>
        </p:spPr>
      </p:pic>
    </p:spTree>
    <p:extLst>
      <p:ext uri="{BB962C8B-B14F-4D97-AF65-F5344CB8AC3E}">
        <p14:creationId xmlns:p14="http://schemas.microsoft.com/office/powerpoint/2010/main" xmlns="" val="3107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PHYSICAL EXAMINATION..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Palpation: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Skin temperature..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Venous refilling..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</a:t>
            </a:r>
            <a:r>
              <a:rPr lang="en-US" sz="2329" dirty="0" smtClean="0"/>
              <a:t>Peripheral</a:t>
            </a:r>
            <a:r>
              <a:rPr lang="en-US" sz="2400" dirty="0" smtClean="0"/>
              <a:t> pulses..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Joint movements /muscle strength..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Sensation..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Auscultation: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- Bruits..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838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00200"/>
            <a:ext cx="7467599" cy="4525963"/>
          </a:xfrm>
        </p:spPr>
      </p:pic>
    </p:spTree>
    <p:extLst>
      <p:ext uri="{BB962C8B-B14F-4D97-AF65-F5344CB8AC3E}">
        <p14:creationId xmlns:p14="http://schemas.microsoft.com/office/powerpoint/2010/main" xmlns="" val="31916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ATHEROSCLEROSIS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i="1" dirty="0"/>
              <a:t>PAD,CAROTID STENOSIS,</a:t>
            </a:r>
            <a:br>
              <a:rPr lang="en-US" sz="2400" i="1" dirty="0"/>
            </a:br>
            <a:r>
              <a:rPr lang="en-US" sz="2400" i="1" dirty="0"/>
              <a:t>ACUTE LIMB ISCHEMIA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8975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i="1" u="sng" dirty="0" smtClean="0">
                <a:solidFill>
                  <a:srgbClr val="FF0000"/>
                </a:solidFill>
              </a:rPr>
              <a:t>OBJECTIVES: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4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6400" b="1" i="1" dirty="0" smtClean="0"/>
              <a:t>Review of </a:t>
            </a:r>
            <a:r>
              <a:rPr lang="en-US" sz="6400" b="1" i="1" dirty="0" err="1" smtClean="0"/>
              <a:t>histo</a:t>
            </a:r>
            <a:r>
              <a:rPr lang="en-US" sz="6400" b="1" i="1" dirty="0" smtClean="0"/>
              <a:t>-anatomy of a blood vessel.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  -layers of a blood vessel.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4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6400" b="1" i="1" dirty="0" smtClean="0"/>
              <a:t>Pathophysiology of atherosclerosis.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  -definition of atherosclerosis.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  -hemodynamic facts.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  -risk factors of atherosclerosis.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  -steps of atherosclerosis.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4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6400" b="1" i="1" dirty="0" smtClean="0"/>
              <a:t>Peripheral ischemia.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 -definition.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 -signs &amp; symptoms of acute ischemia.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 -signs &amp; symptoms of chronic ischemia.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 -anatomical land marks of peripheral pulses.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4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6400" b="1" i="1" dirty="0" smtClean="0"/>
              <a:t>Carotid artery disease.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-anatomy.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-risk factors.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 -history taking.</a:t>
            </a:r>
          </a:p>
          <a:p>
            <a:pPr marL="0" indent="0">
              <a:buNone/>
            </a:pPr>
            <a:r>
              <a:rPr lang="en-US" sz="6400" b="1" i="1" dirty="0"/>
              <a:t> </a:t>
            </a:r>
            <a:r>
              <a:rPr lang="en-US" sz="6400" b="1" i="1" dirty="0" smtClean="0"/>
              <a:t>                           -definition of TIA.</a:t>
            </a:r>
          </a:p>
          <a:p>
            <a:pPr marL="0" indent="0">
              <a:buNone/>
            </a:pPr>
            <a:endParaRPr lang="en-US" sz="2000" b="1" i="1" dirty="0" smtClean="0"/>
          </a:p>
          <a:p>
            <a:pPr marL="0" indent="0">
              <a:buNone/>
            </a:pPr>
            <a:endParaRPr lang="en-US" sz="2000" b="1" i="1" dirty="0" smtClean="0"/>
          </a:p>
          <a:p>
            <a:pPr marL="0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0272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0"/>
            <a:ext cx="4040188" cy="464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1524000"/>
            <a:ext cx="4041775" cy="4648200"/>
          </a:xfrm>
        </p:spPr>
      </p:pic>
    </p:spTree>
    <p:extLst>
      <p:ext uri="{BB962C8B-B14F-4D97-AF65-F5344CB8AC3E}">
        <p14:creationId xmlns:p14="http://schemas.microsoft.com/office/powerpoint/2010/main" xmlns="" val="32945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PERIPHERAL ARTERIAL DISEASE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0"/>
            <a:ext cx="8305799" cy="4953000"/>
          </a:xfrm>
        </p:spPr>
      </p:pic>
    </p:spTree>
    <p:extLst>
      <p:ext uri="{BB962C8B-B14F-4D97-AF65-F5344CB8AC3E}">
        <p14:creationId xmlns:p14="http://schemas.microsoft.com/office/powerpoint/2010/main" xmlns="" val="17254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CAROTID ARTERY DISEASE</a:t>
            </a:r>
            <a:endParaRPr lang="en-US" sz="3600" b="1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600200"/>
            <a:ext cx="6172200" cy="4800600"/>
          </a:xfrm>
        </p:spPr>
      </p:pic>
    </p:spTree>
    <p:extLst>
      <p:ext uri="{BB962C8B-B14F-4D97-AF65-F5344CB8AC3E}">
        <p14:creationId xmlns:p14="http://schemas.microsoft.com/office/powerpoint/2010/main" xmlns="" val="28277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CAROTID ARTERY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Risk factors..</a:t>
            </a:r>
          </a:p>
          <a:p>
            <a:endParaRPr lang="en-US" sz="3761" b="1" i="1" u="sng" dirty="0" smtClean="0">
              <a:solidFill>
                <a:srgbClr val="7030A0"/>
              </a:solidFill>
            </a:endParaRPr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History..</a:t>
            </a:r>
          </a:p>
          <a:p>
            <a:endParaRPr lang="en-US" sz="3761" b="1" i="1" u="sng" dirty="0" smtClean="0">
              <a:solidFill>
                <a:srgbClr val="7030A0"/>
              </a:solidFill>
            </a:endParaRPr>
          </a:p>
          <a:p>
            <a:r>
              <a:rPr lang="en-US" sz="3761" b="1" i="1" u="sng" dirty="0" smtClean="0">
                <a:solidFill>
                  <a:srgbClr val="7030A0"/>
                </a:solidFill>
              </a:rPr>
              <a:t>Symptoms &amp; signs..</a:t>
            </a:r>
            <a:endParaRPr lang="en-US" sz="3761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6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2895600"/>
          </a:xfrm>
        </p:spPr>
        <p:txBody>
          <a:bodyPr>
            <a:normAutofit/>
          </a:bodyPr>
          <a:lstStyle/>
          <a:p>
            <a:r>
              <a:rPr lang="en-US" sz="4800" b="1" i="1" u="sng" dirty="0" smtClean="0">
                <a:solidFill>
                  <a:srgbClr val="FF0000"/>
                </a:solidFill>
              </a:rPr>
              <a:t>QUESTIONS?</a:t>
            </a:r>
            <a:endParaRPr lang="ar-SA" sz="4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HISTO/ANATOMY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0"/>
            <a:ext cx="4114800" cy="4724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524000"/>
            <a:ext cx="3993356" cy="4724399"/>
          </a:xfrm>
        </p:spPr>
      </p:pic>
    </p:spTree>
    <p:extLst>
      <p:ext uri="{BB962C8B-B14F-4D97-AF65-F5344CB8AC3E}">
        <p14:creationId xmlns:p14="http://schemas.microsoft.com/office/powerpoint/2010/main" xmlns="" val="19652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ATHEROSCLEROSIS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54563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  <a:innerShdw blurRad="114300" dir="5760000">
              <a:prstClr val="black"/>
            </a:inn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i="1" u="sng" dirty="0" smtClean="0">
                <a:solidFill>
                  <a:srgbClr val="7030A0"/>
                </a:solidFill>
              </a:rPr>
              <a:t>Definition</a:t>
            </a:r>
            <a:r>
              <a:rPr lang="en-US" sz="2400" dirty="0" smtClean="0"/>
              <a:t>..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process of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progressive</a:t>
            </a:r>
            <a:r>
              <a:rPr lang="en-US" sz="2400" dirty="0" smtClean="0"/>
              <a:t> thickening </a:t>
            </a:r>
            <a:r>
              <a:rPr lang="en-US" sz="2400" dirty="0"/>
              <a:t>and hardening of the walls of medium-sized and large arteries as a result of fat deposits on their inner lining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i="1" u="sng" dirty="0" err="1" smtClean="0">
                <a:solidFill>
                  <a:srgbClr val="7030A0"/>
                </a:solidFill>
              </a:rPr>
              <a:t>Heamodynamic</a:t>
            </a:r>
            <a:r>
              <a:rPr lang="en-US" sz="2400" b="1" i="1" u="sng" dirty="0" smtClean="0">
                <a:solidFill>
                  <a:srgbClr val="7030A0"/>
                </a:solidFill>
              </a:rPr>
              <a:t> facts.. </a:t>
            </a:r>
          </a:p>
          <a:p>
            <a:endParaRPr lang="en-US" sz="2400" dirty="0" smtClean="0"/>
          </a:p>
          <a:p>
            <a:r>
              <a:rPr lang="en-US" sz="2400" dirty="0" smtClean="0"/>
              <a:t>The endothelial cells that line blood vessels provide an active, dynamic interface between the blood stream and the arterial wall.</a:t>
            </a:r>
          </a:p>
          <a:p>
            <a:endParaRPr lang="en-US" sz="2400" dirty="0" smtClean="0"/>
          </a:p>
          <a:p>
            <a:r>
              <a:rPr lang="en-US" sz="2400" dirty="0" smtClean="0"/>
              <a:t>provide a semi-permeable barrier that regulates the exchange of fluid, nutrients, gases, and waste between the blood and tissues. </a:t>
            </a:r>
          </a:p>
          <a:p>
            <a:endParaRPr lang="en-US" sz="2400" dirty="0" smtClean="0"/>
          </a:p>
          <a:p>
            <a:r>
              <a:rPr lang="en-US" sz="2400" dirty="0" smtClean="0"/>
              <a:t>provide unique surface that generally allows the cellular elements of blood to flow with adhering to the vessel lining .</a:t>
            </a:r>
          </a:p>
        </p:txBody>
      </p:sp>
    </p:spTree>
    <p:extLst>
      <p:ext uri="{BB962C8B-B14F-4D97-AF65-F5344CB8AC3E}">
        <p14:creationId xmlns:p14="http://schemas.microsoft.com/office/powerpoint/2010/main" xmlns="" val="3162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657600" cy="381000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PATHOPHYSIOLOGY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Endothelial </a:t>
            </a:r>
            <a:r>
              <a:rPr lang="en-US" sz="2600" dirty="0"/>
              <a:t>cells also regulate constriction and relaxation of vessels by releasing </a:t>
            </a:r>
            <a:r>
              <a:rPr lang="en-US" sz="2600" dirty="0" err="1"/>
              <a:t>vasodilatory</a:t>
            </a:r>
            <a:r>
              <a:rPr lang="en-US" sz="2600" dirty="0"/>
              <a:t> molecules (e.g., nitric oxide (NO) and prostacyclin (PGI</a:t>
            </a:r>
            <a:r>
              <a:rPr lang="en-US" sz="2600" baseline="-25000" dirty="0"/>
              <a:t>2</a:t>
            </a:r>
            <a:r>
              <a:rPr lang="en-US" sz="2600" dirty="0"/>
              <a:t>) and </a:t>
            </a:r>
            <a:r>
              <a:rPr lang="en-US" sz="2600" dirty="0" err="1"/>
              <a:t>vasoconstrictive</a:t>
            </a:r>
            <a:r>
              <a:rPr lang="en-US" sz="2600" dirty="0"/>
              <a:t> molecules (</a:t>
            </a:r>
            <a:r>
              <a:rPr lang="en-US" sz="2600" dirty="0" err="1"/>
              <a:t>endothelin</a:t>
            </a:r>
            <a:r>
              <a:rPr lang="en-US" sz="2600" dirty="0"/>
              <a:t> and angiotensin-II</a:t>
            </a:r>
            <a:r>
              <a:rPr lang="en-US" sz="2600" dirty="0" smtClean="0"/>
              <a:t>).</a:t>
            </a:r>
          </a:p>
          <a:p>
            <a:endParaRPr lang="en-US" sz="2600" dirty="0" smtClean="0"/>
          </a:p>
          <a:p>
            <a:r>
              <a:rPr lang="en-US" sz="2600" dirty="0" smtClean="0"/>
              <a:t>When </a:t>
            </a:r>
            <a:r>
              <a:rPr lang="en-US" sz="2600" dirty="0"/>
              <a:t>injury occurs, endothelial cells secrete cytokines that trigger and maintain an inflammatory response.</a:t>
            </a:r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6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4114800" cy="533400"/>
          </a:xfrm>
        </p:spPr>
        <p:txBody>
          <a:bodyPr>
            <a:normAutofit/>
          </a:bodyPr>
          <a:lstStyle/>
          <a:p>
            <a:r>
              <a:rPr lang="en-US" sz="1400" b="1" i="1" u="sng" dirty="0">
                <a:solidFill>
                  <a:srgbClr val="FF0000"/>
                </a:solidFill>
              </a:rPr>
              <a:t>ATHEROSCLEROSIS </a:t>
            </a:r>
            <a:r>
              <a:rPr lang="en-US" sz="1400" b="1" i="1" u="sng" dirty="0" smtClean="0">
                <a:solidFill>
                  <a:srgbClr val="FF0000"/>
                </a:solidFill>
              </a:rPr>
              <a:t>PATHOPHYSIOLOGY cont.</a:t>
            </a:r>
            <a:endParaRPr lang="en-US" sz="1400" b="1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smtClean="0">
                <a:solidFill>
                  <a:srgbClr val="C00000"/>
                </a:solidFill>
              </a:rPr>
              <a:t>RISK FACTORS OF ENDOTHELIAL INJURIES..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Physical injury or stress as a result of direct trauma or </a:t>
            </a:r>
            <a:r>
              <a:rPr lang="en-US" sz="2400" b="1" i="1" u="sng" dirty="0" smtClean="0">
                <a:hlinkClick r:id="rId2"/>
              </a:rPr>
              <a:t>hypertension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endParaRPr lang="en-US" sz="2400" b="1" i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Turbulent blood flow, for example, where arteries branch.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Circulation of reactive oxygen species (free radicals), e.g., from </a:t>
            </a:r>
            <a:r>
              <a:rPr lang="en-US" sz="2400" b="1" i="1" u="sng" dirty="0">
                <a:solidFill>
                  <a:srgbClr val="0070C0"/>
                </a:solidFill>
              </a:rPr>
              <a:t>smoking</a:t>
            </a:r>
            <a:r>
              <a:rPr lang="en-US" sz="2400" dirty="0"/>
              <a:t> </a:t>
            </a:r>
            <a:r>
              <a:rPr lang="en-US" sz="2400" dirty="0" smtClean="0"/>
              <a:t>or air pollutants.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smtClean="0">
                <a:solidFill>
                  <a:srgbClr val="0070C0"/>
                </a:solidFill>
              </a:rPr>
              <a:t>Hyperlipidemia</a:t>
            </a:r>
            <a:r>
              <a:rPr lang="en-US" sz="2400" dirty="0" smtClean="0"/>
              <a:t> (high blood concentrations of LDL or VLDL).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Chronically </a:t>
            </a:r>
            <a:r>
              <a:rPr lang="en-US" sz="2400" b="1" i="1" u="sng" dirty="0">
                <a:solidFill>
                  <a:srgbClr val="0070C0"/>
                </a:solidFill>
              </a:rPr>
              <a:t>elevated blood glucose</a:t>
            </a:r>
            <a:r>
              <a:rPr lang="en-US" sz="2400" b="1" i="1" u="sng" dirty="0"/>
              <a:t> </a:t>
            </a:r>
            <a:r>
              <a:rPr lang="en-US" sz="2400" dirty="0" smtClean="0"/>
              <a:t>levels.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u="sng" dirty="0" err="1" smtClean="0">
                <a:solidFill>
                  <a:srgbClr val="0070C0"/>
                </a:solidFill>
              </a:rPr>
              <a:t>Homocysteinemia</a:t>
            </a:r>
            <a:r>
              <a:rPr lang="en-US" sz="2400" dirty="0" smtClean="0"/>
              <a:t>, which results from an inherited metabolic defect that leads to very high levels of the homocysteine, a metabolite of methionine; high concentrations are toxic to the endothelium.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654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600" b="1" i="1" u="sng" dirty="0" smtClean="0">
                <a:solidFill>
                  <a:srgbClr val="FF0000"/>
                </a:solidFill>
              </a:rPr>
              <a:t>ATHEROSCLEROSIS </a:t>
            </a:r>
            <a:r>
              <a:rPr lang="en-US" sz="1600" b="1" i="1" u="sng" dirty="0">
                <a:solidFill>
                  <a:srgbClr val="FF0000"/>
                </a:solidFill>
              </a:rPr>
              <a:t>PATHOPHYSIOLOGY cont.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700" dirty="0" smtClean="0"/>
              <a:t>Atherosclerosis </a:t>
            </a:r>
            <a:r>
              <a:rPr lang="en-US" sz="2700" dirty="0"/>
              <a:t>is a disease process which is triggered by sometimes subtle physical or chemical insults to </a:t>
            </a:r>
            <a:r>
              <a:rPr lang="en-US" sz="2700" dirty="0" smtClean="0"/>
              <a:t>the endothelial cell layer of arteries.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529" y="2133600"/>
            <a:ext cx="6324599" cy="4845955"/>
          </a:xfrm>
        </p:spPr>
      </p:pic>
      <p:sp>
        <p:nvSpPr>
          <p:cNvPr id="5" name="Rounded Rectangle 4"/>
          <p:cNvSpPr/>
          <p:nvPr/>
        </p:nvSpPr>
        <p:spPr>
          <a:xfrm flipV="1">
            <a:off x="1616529" y="6865256"/>
            <a:ext cx="6324600" cy="228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97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            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 (1)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TOXIC INSULT</a:t>
            </a:r>
          </a:p>
          <a:p>
            <a:pPr marL="0" indent="0">
              <a:buNone/>
            </a:pPr>
            <a:r>
              <a:rPr lang="en-US" sz="1400" dirty="0" smtClean="0"/>
              <a:t>        (modified </a:t>
            </a:r>
            <a:r>
              <a:rPr lang="en-US" sz="1400" dirty="0" err="1" smtClean="0"/>
              <a:t>LPL,heamodynamic</a:t>
            </a:r>
            <a:r>
              <a:rPr lang="en-US" sz="1400" dirty="0" smtClean="0"/>
              <a:t> insults,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en-US" sz="1400" dirty="0" err="1" smtClean="0"/>
              <a:t>infecious</a:t>
            </a:r>
            <a:r>
              <a:rPr lang="en-US" sz="1400" dirty="0" smtClean="0"/>
              <a:t> </a:t>
            </a:r>
            <a:r>
              <a:rPr lang="en-US" sz="1400" dirty="0" err="1" smtClean="0"/>
              <a:t>agents,oxidative</a:t>
            </a:r>
            <a:r>
              <a:rPr lang="en-US" sz="1400" dirty="0" smtClean="0"/>
              <a:t> stress)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(3)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INFLAMATORY RESPONS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</a:t>
            </a:r>
            <a:r>
              <a:rPr lang="en-US" sz="1400" dirty="0" smtClean="0"/>
              <a:t>(adhesion to </a:t>
            </a:r>
            <a:r>
              <a:rPr lang="en-US" sz="1400" dirty="0" err="1" smtClean="0"/>
              <a:t>endothelium,migration</a:t>
            </a:r>
            <a:r>
              <a:rPr lang="en-US" sz="1400" dirty="0" smtClean="0"/>
              <a:t> to </a:t>
            </a:r>
            <a:r>
              <a:rPr lang="en-US" sz="1400" dirty="0" err="1" smtClean="0"/>
              <a:t>subendothelium</a:t>
            </a:r>
            <a:r>
              <a:rPr lang="en-US" sz="1400" dirty="0" smtClean="0"/>
              <a:t>,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release of </a:t>
            </a:r>
            <a:r>
              <a:rPr lang="en-US" sz="1400" dirty="0" err="1"/>
              <a:t>cytokines,platlet</a:t>
            </a:r>
            <a:r>
              <a:rPr lang="en-US" sz="1400" dirty="0"/>
              <a:t> </a:t>
            </a:r>
            <a:r>
              <a:rPr lang="en-US" sz="1400" dirty="0" smtClean="0"/>
              <a:t>activation)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     </a:t>
            </a:r>
            <a:r>
              <a:rPr lang="en-US" sz="11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(2)    </a:t>
            </a:r>
            <a:r>
              <a:rPr lang="en-US" sz="1400" b="1" i="1" u="sng" dirty="0">
                <a:solidFill>
                  <a:srgbClr val="C00000"/>
                </a:solidFill>
              </a:rPr>
              <a:t>ENDOTHELIAL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DYSFUNCTION       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</a:t>
            </a:r>
            <a:r>
              <a:rPr lang="en-US" sz="1400" dirty="0"/>
              <a:t>(increase </a:t>
            </a:r>
            <a:r>
              <a:rPr lang="en-US" sz="1400" dirty="0" err="1"/>
              <a:t>adherence,permeability,hypercoagulability</a:t>
            </a:r>
            <a:r>
              <a:rPr lang="en-US" sz="1400" dirty="0" smtClean="0"/>
              <a:t>,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(8)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THROMBUS FORMATION </a:t>
            </a:r>
            <a:endParaRPr lang="en-US" sz="1400" b="1" i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expression </a:t>
            </a:r>
            <a:r>
              <a:rPr lang="en-US" sz="1400" dirty="0"/>
              <a:t>of adhesion </a:t>
            </a:r>
            <a:r>
              <a:rPr lang="en-US" sz="1400" dirty="0" err="1"/>
              <a:t>molecules,release</a:t>
            </a:r>
            <a:r>
              <a:rPr lang="en-US" sz="1400" dirty="0"/>
              <a:t> of </a:t>
            </a:r>
            <a:r>
              <a:rPr lang="en-US" sz="1400" dirty="0" smtClean="0"/>
              <a:t>chemokines)                        (rupture of fibrous cap or ulceration of plaque, </a:t>
            </a: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                                 continuing </a:t>
            </a:r>
            <a:r>
              <a:rPr lang="en-US" sz="1400" dirty="0" err="1" smtClean="0"/>
              <a:t>influx&amp;activation</a:t>
            </a:r>
            <a:r>
              <a:rPr lang="en-US" sz="1400" dirty="0" smtClean="0"/>
              <a:t> of macrophages)  </a:t>
            </a:r>
            <a:endParaRPr lang="en-US" sz="1400" b="1" i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            </a:t>
            </a:r>
            <a:r>
              <a:rPr lang="en-US" sz="11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(5)</a:t>
            </a:r>
            <a:endParaRPr lang="en-US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100" dirty="0" smtClean="0"/>
              <a:t>        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</a:t>
            </a:r>
            <a:r>
              <a:rPr lang="en-US" sz="1100" dirty="0" smtClean="0"/>
              <a:t>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(4)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FOAM CELL FORMATION  </a:t>
            </a:r>
            <a:r>
              <a:rPr lang="en-US" sz="1400" dirty="0" smtClean="0">
                <a:solidFill>
                  <a:srgbClr val="C00000"/>
                </a:solidFill>
              </a:rPr>
              <a:t>              </a:t>
            </a:r>
            <a:r>
              <a:rPr lang="en-US" sz="1400" b="1" dirty="0" smtClean="0">
                <a:solidFill>
                  <a:srgbClr val="C00000"/>
                </a:solidFill>
              </a:rPr>
              <a:t> (6)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INTERMEDIATE LESION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</a:t>
            </a:r>
            <a:r>
              <a:rPr lang="en-US" sz="1400" b="1" dirty="0" smtClean="0">
                <a:solidFill>
                  <a:srgbClr val="C00000"/>
                </a:solidFill>
              </a:rPr>
              <a:t>(7)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FIBROUS PLAQUE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(engulfing of LDL by macrophages)             (layers of macrophages &amp;                (progression of intermediate lesion with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</a:t>
            </a:r>
            <a:r>
              <a:rPr lang="en-US" sz="1400" b="1" i="1" u="sng" dirty="0" smtClean="0">
                <a:solidFill>
                  <a:srgbClr val="C00000"/>
                </a:solidFill>
              </a:rPr>
              <a:t>FATTY STREAKS</a:t>
            </a:r>
            <a:r>
              <a:rPr lang="en-US" sz="1400" dirty="0" smtClean="0">
                <a:solidFill>
                  <a:srgbClr val="C00000"/>
                </a:solidFill>
              </a:rPr>
              <a:t>                                </a:t>
            </a:r>
            <a:r>
              <a:rPr lang="en-US" sz="1400" dirty="0" smtClean="0"/>
              <a:t>smooth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muscle cells)                      fibrous cap </a:t>
            </a:r>
            <a:r>
              <a:rPr lang="en-US" sz="1400" dirty="0" err="1" smtClean="0"/>
              <a:t>formation,mixture</a:t>
            </a:r>
            <a:r>
              <a:rPr lang="en-US" sz="1400" dirty="0" smtClean="0"/>
              <a:t> of </a:t>
            </a:r>
            <a:r>
              <a:rPr lang="en-US" sz="1400" dirty="0" err="1" smtClean="0"/>
              <a:t>inflamatory</a:t>
            </a:r>
            <a:r>
              <a:rPr lang="en-US" sz="1400" b="1" i="1" u="sng" dirty="0" smtClean="0">
                <a:solidFill>
                  <a:srgbClr val="C00000"/>
                </a:solidFill>
              </a:rPr>
              <a:t>                          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(aggregation of lipid-rich macrophages                                                                    &amp; smooth muscle </a:t>
            </a:r>
            <a:r>
              <a:rPr lang="en-US" sz="1400" dirty="0" err="1" smtClean="0"/>
              <a:t>cells,intra</a:t>
            </a:r>
            <a:r>
              <a:rPr lang="en-US" sz="1400" dirty="0" smtClean="0"/>
              <a:t>. &amp; extracellular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&amp; T-lymphocytes)                                                                                                    </a:t>
            </a:r>
            <a:r>
              <a:rPr lang="en-US" sz="1400" dirty="0" err="1" smtClean="0"/>
              <a:t>lipid,increase</a:t>
            </a:r>
            <a:r>
              <a:rPr lang="en-US" sz="1400" dirty="0" smtClean="0"/>
              <a:t> matrix proteins &amp; necrotic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                                                                                          cellular debris) </a:t>
            </a:r>
            <a:endParaRPr lang="en-US" sz="1100" dirty="0" smtClean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34730" y="990600"/>
            <a:ext cx="1789670" cy="4572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09351" y="11430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458979" y="1981200"/>
            <a:ext cx="804102" cy="369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83292" y="3712174"/>
            <a:ext cx="88392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0" y="3826474"/>
            <a:ext cx="8686800" cy="0"/>
          </a:xfrm>
          <a:prstGeom prst="line">
            <a:avLst/>
          </a:prstGeom>
          <a:ln w="76200" cap="rnd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743200" y="3029464"/>
            <a:ext cx="1515879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934730" y="3276600"/>
            <a:ext cx="1942070" cy="11481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2938849" y="4524632"/>
            <a:ext cx="152400" cy="7620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816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37" name="Straight Arrow Connector 1036"/>
          <p:cNvCxnSpPr/>
          <p:nvPr/>
        </p:nvCxnSpPr>
        <p:spPr>
          <a:xfrm>
            <a:off x="2938849" y="4905632"/>
            <a:ext cx="41395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/>
          <p:cNvCxnSpPr/>
          <p:nvPr/>
        </p:nvCxnSpPr>
        <p:spPr>
          <a:xfrm>
            <a:off x="5206314" y="490563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781800" y="3387638"/>
            <a:ext cx="0" cy="803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09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3200" b="1" u="sng" dirty="0" smtClean="0">
                <a:solidFill>
                  <a:srgbClr val="C00000"/>
                </a:solidFill>
              </a:rPr>
              <a:t>PERIPHERAL ARTERIAL DISEASE</a:t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3200" b="1" u="sng" dirty="0" smtClean="0">
                <a:solidFill>
                  <a:srgbClr val="C00000"/>
                </a:solidFill>
              </a:rPr>
              <a:t/>
            </a:r>
            <a:br>
              <a:rPr lang="en-US" sz="3200" b="1" u="sng" dirty="0" smtClean="0">
                <a:solidFill>
                  <a:srgbClr val="C00000"/>
                </a:solidFill>
              </a:rPr>
            </a:br>
            <a:r>
              <a:rPr lang="en-US" sz="2700" dirty="0" smtClean="0"/>
              <a:t>It is the sequence </a:t>
            </a:r>
            <a:r>
              <a:rPr lang="en-US" sz="2700" dirty="0"/>
              <a:t>of atherosclerosis of peripheral vessels excluding the carotids and coronaries..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7030A0"/>
                </a:solidFill>
              </a:rPr>
              <a:t>PRESENTATION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acute                                           chronic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</a:t>
            </a:r>
            <a:endParaRPr lang="en-US" sz="2400" b="1" dirty="0"/>
          </a:p>
          <a:p>
            <a:pPr marL="0" indent="0">
              <a:buNone/>
            </a:pPr>
            <a:r>
              <a:rPr lang="en-US" sz="1800" b="1" dirty="0" smtClean="0"/>
              <a:t>embolic         thrombotic     traumatic                   claudication        critical limb ischemia 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07276" y="3029465"/>
            <a:ext cx="1302609" cy="13201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3029465"/>
            <a:ext cx="1162050" cy="13201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001930" y="4724400"/>
            <a:ext cx="1055470" cy="4425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95153" y="4712558"/>
            <a:ext cx="0" cy="4118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66769" y="4724400"/>
            <a:ext cx="486031" cy="4425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38800" y="4724400"/>
            <a:ext cx="304800" cy="4000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16809" y="4712558"/>
            <a:ext cx="574591" cy="4543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09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887</Words>
  <Application>Microsoft Office PowerPoint</Application>
  <PresentationFormat>عرض على الشاشة (3:4)‏</PresentationFormat>
  <Paragraphs>177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Theme</vt:lpstr>
      <vt:lpstr>ATHEROSCLEROSIS PAD,CAROTID STENOSIS, ACUTE LIMB ISCHEMIA</vt:lpstr>
      <vt:lpstr>ATHEROSCLEROSIS PAD,CAROTID STENOSIS, ACUTE LIMB ISCHEMIA</vt:lpstr>
      <vt:lpstr>HISTO/ANATOMY</vt:lpstr>
      <vt:lpstr>ATHEROSCLEROSIS PATHOPHYSIOLOGY</vt:lpstr>
      <vt:lpstr>ATHEROSCLEROSIS PATHOPHYSIOLOGY cont.</vt:lpstr>
      <vt:lpstr>ATHEROSCLEROSIS PATHOPHYSIOLOGY cont.</vt:lpstr>
      <vt:lpstr>    ATHEROSCLEROSIS PATHOPHYSIOLOGY cont.   Atherosclerosis is a disease process which is triggered by sometimes subtle physical or chemical insults to the endothelial cell layer of arteries.   </vt:lpstr>
      <vt:lpstr>الشريحة 8</vt:lpstr>
      <vt:lpstr> PERIPHERAL ARTERIAL DISEASE  It is the sequence of atherosclerosis of peripheral vessels excluding the carotids and coronaries.. 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PERIPHERAL ARTERIAL DISEASE</vt:lpstr>
      <vt:lpstr>CAROTID ARTERY DISEASE</vt:lpstr>
      <vt:lpstr>CAROTID ARTERY DISEASE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ATHEROSCLEROSIS PAD,CAROTID STENOSIS, ACUTE LIMB ISCHEMIA</dc:title>
  <dc:creator>User</dc:creator>
  <cp:lastModifiedBy>win7</cp:lastModifiedBy>
  <cp:revision>84</cp:revision>
  <dcterms:created xsi:type="dcterms:W3CDTF">2015-08-23T18:57:42Z</dcterms:created>
  <dcterms:modified xsi:type="dcterms:W3CDTF">2017-09-30T20:29:23Z</dcterms:modified>
</cp:coreProperties>
</file>