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7" r:id="rId5"/>
    <p:sldId id="258" r:id="rId6"/>
    <p:sldId id="285" r:id="rId7"/>
    <p:sldId id="286" r:id="rId8"/>
    <p:sldId id="287" r:id="rId9"/>
    <p:sldId id="288" r:id="rId10"/>
    <p:sldId id="289" r:id="rId11"/>
    <p:sldId id="290" r:id="rId12"/>
    <p:sldId id="260" r:id="rId13"/>
    <p:sldId id="261" r:id="rId14"/>
    <p:sldId id="263" r:id="rId15"/>
    <p:sldId id="264" r:id="rId16"/>
    <p:sldId id="266" r:id="rId17"/>
    <p:sldId id="265" r:id="rId18"/>
    <p:sldId id="267" r:id="rId19"/>
    <p:sldId id="291" r:id="rId20"/>
    <p:sldId id="292" r:id="rId21"/>
    <p:sldId id="293" r:id="rId22"/>
    <p:sldId id="294" r:id="rId23"/>
    <p:sldId id="295" r:id="rId24"/>
    <p:sldId id="262" r:id="rId25"/>
    <p:sldId id="296" r:id="rId26"/>
    <p:sldId id="297" r:id="rId27"/>
    <p:sldId id="298" r:id="rId28"/>
    <p:sldId id="299" r:id="rId29"/>
    <p:sldId id="300" r:id="rId30"/>
    <p:sldId id="302" r:id="rId31"/>
    <p:sldId id="301" r:id="rId32"/>
    <p:sldId id="303" r:id="rId33"/>
    <p:sldId id="305" r:id="rId34"/>
    <p:sldId id="304" r:id="rId35"/>
    <p:sldId id="306" r:id="rId36"/>
    <p:sldId id="268" r:id="rId37"/>
    <p:sldId id="269" r:id="rId38"/>
    <p:sldId id="270" r:id="rId39"/>
    <p:sldId id="271" r:id="rId40"/>
    <p:sldId id="275" r:id="rId41"/>
    <p:sldId id="276" r:id="rId42"/>
    <p:sldId id="272" r:id="rId43"/>
    <p:sldId id="273" r:id="rId44"/>
    <p:sldId id="274" r:id="rId45"/>
    <p:sldId id="307" r:id="rId46"/>
    <p:sldId id="277" r:id="rId47"/>
    <p:sldId id="279" r:id="rId48"/>
    <p:sldId id="278" r:id="rId49"/>
    <p:sldId id="284" r:id="rId50"/>
    <p:sldId id="282" r:id="rId51"/>
    <p:sldId id="283" r:id="rId52"/>
    <p:sldId id="308" r:id="rId53"/>
    <p:sldId id="280" r:id="rId54"/>
    <p:sldId id="281" r:id="rId55"/>
    <p:sldId id="30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7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0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1"/>
            <a:ext cx="2438400" cy="6856413"/>
            <a:chOff x="0" y="0"/>
            <a:chExt cx="1152" cy="4319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EAEAEA"/>
                </a:solidFill>
              </a:endParaRPr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EAEAEA"/>
                </a:solidFill>
              </a:endParaRPr>
            </a:p>
          </p:txBody>
        </p:sp>
        <p:pic>
          <p:nvPicPr>
            <p:cNvPr id="7" name="Picture 102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4" name="Rectangle 1030"/>
          <p:cNvSpPr>
            <a:spLocks noGrp="1" noChangeArrowheads="1"/>
          </p:cNvSpPr>
          <p:nvPr>
            <p:ph type="ctrTitle" sz="quarter"/>
          </p:nvPr>
        </p:nvSpPr>
        <p:spPr>
          <a:xfrm>
            <a:off x="2540000" y="1676400"/>
            <a:ext cx="92456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5" name="Rectangle 103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48467" y="3968750"/>
            <a:ext cx="85344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ftr" sz="quarter" idx="11"/>
          </p:nvPr>
        </p:nvSpPr>
        <p:spPr>
          <a:xfrm>
            <a:off x="52832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5A6DD-90F4-461B-832D-4CCF7196535E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14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5CCF8-8FCE-48C5-8A4A-3815156CD5DF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6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021B9-E5CF-4A8A-85B9-C87B4CCAFFD4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0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6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73CB0-C32A-494C-872B-5118119458F5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05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24C0B-6779-4CD3-AFB6-2DCB95AB8415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95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37A8C-C860-4B64-AD54-F39ED35DF34D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95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46313-CCFE-4BEE-87D6-23378DC042F9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85CAB-DDD6-40BD-8F29-FE10708E0B72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7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27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C2F81-B75A-4BA1-BB92-8778322DAFC7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1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BA651-E64D-4B56-B49F-92FB85A8B476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15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000" y="304800"/>
            <a:ext cx="25908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5600" y="304800"/>
            <a:ext cx="75692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F1C9D-1865-4EB3-A061-9B7E1CE1F898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1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1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6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9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7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0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82A73-1B3F-4009-94E3-428C0DF0AAC8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1"/>
            <a:ext cx="1524000" cy="6856413"/>
            <a:chOff x="0" y="0"/>
            <a:chExt cx="720" cy="4319"/>
          </a:xfrm>
        </p:grpSpPr>
        <p:sp>
          <p:nvSpPr>
            <p:cNvPr id="36867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EAEAEA"/>
                </a:solidFill>
              </a:endParaRPr>
            </a:p>
          </p:txBody>
        </p:sp>
        <p:sp>
          <p:nvSpPr>
            <p:cNvPr id="36868" name="Rectangle 1028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EAEAEA"/>
                </a:solidFill>
              </a:endParaRPr>
            </a:p>
          </p:txBody>
        </p:sp>
        <p:pic>
          <p:nvPicPr>
            <p:cNvPr id="1034" name="Picture 1029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304800"/>
            <a:ext cx="10363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600200"/>
            <a:ext cx="1036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872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4008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6873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400800"/>
            <a:ext cx="3860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6874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CEB5CC-8C78-427C-8D49-AFD4D137311E}" type="slidenum">
              <a:rPr lang="en-US" alt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36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anose="05050102010706020507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E:\Presentations\Teaching\Chole\lateral%20disecction.m1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Cholelithiasis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23" y="679083"/>
            <a:ext cx="5869353" cy="548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0000" y="5796320"/>
            <a:ext cx="29379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Dr. Abdulsalam Alsharabi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55" y="0"/>
            <a:ext cx="8230313" cy="1237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780" y="1484278"/>
            <a:ext cx="3279932" cy="4633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639" y="1484278"/>
            <a:ext cx="4877223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0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Ultrasound</a:t>
            </a:r>
          </a:p>
        </p:txBody>
      </p:sp>
      <p:pic>
        <p:nvPicPr>
          <p:cNvPr id="31747" name="Picture 1027" descr="gb US cl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524001"/>
            <a:ext cx="58515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8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Ultrasound</a:t>
            </a:r>
          </a:p>
        </p:txBody>
      </p:sp>
      <p:pic>
        <p:nvPicPr>
          <p:cNvPr id="33795" name="Content Placeholder 6" descr="h999118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0"/>
            <a:ext cx="5181600" cy="3379788"/>
          </a:xfrm>
        </p:spPr>
      </p:pic>
      <p:pic>
        <p:nvPicPr>
          <p:cNvPr id="33796" name="Content Placeholder 7" descr="us_7_gallstone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3170238"/>
            <a:ext cx="4648200" cy="3687762"/>
          </a:xfrm>
        </p:spPr>
      </p:pic>
    </p:spTree>
    <p:extLst>
      <p:ext uri="{BB962C8B-B14F-4D97-AF65-F5344CB8AC3E}">
        <p14:creationId xmlns:p14="http://schemas.microsoft.com/office/powerpoint/2010/main" val="35667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8001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2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4" y="304800"/>
            <a:ext cx="795813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838200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teral disecction.m1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381000"/>
            <a:ext cx="7975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5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955" y="0"/>
            <a:ext cx="7773074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1371421"/>
            <a:ext cx="777307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1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629" y="821410"/>
            <a:ext cx="8978774" cy="470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Harvest Time</a:t>
            </a:r>
          </a:p>
        </p:txBody>
      </p:sp>
      <p:pic>
        <p:nvPicPr>
          <p:cNvPr id="10243" name="Picture 1027" descr="gross gallbld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387475"/>
            <a:ext cx="3024090" cy="358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28" descr="gallstones gros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13" y="1826419"/>
            <a:ext cx="3671595" cy="311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29" descr="gross gallst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58" y="210343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30" descr="gallstones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7" y="173525"/>
            <a:ext cx="2207846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31" descr="sto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77" y="5037444"/>
            <a:ext cx="3429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medical-guides.com/wp-content/uploads/2009/05/medical-guides-gallston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47867" y="3055865"/>
            <a:ext cx="4693383" cy="284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7" y="5118893"/>
            <a:ext cx="2865831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8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426" y="159221"/>
            <a:ext cx="7773074" cy="1146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844" y="1305368"/>
            <a:ext cx="7785267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34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426" y="109934"/>
            <a:ext cx="7773074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426" y="1292661"/>
            <a:ext cx="7773074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12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1825" y="1704813"/>
            <a:ext cx="98259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Ultrasound is the first choice for imaging</a:t>
            </a:r>
          </a:p>
          <a:p>
            <a:r>
              <a:rPr lang="en-US" sz="3600" dirty="0" smtClean="0"/>
              <a:t>- Distended </a:t>
            </a:r>
            <a:r>
              <a:rPr lang="en-US" sz="3600" dirty="0"/>
              <a:t>gallbladder</a:t>
            </a:r>
          </a:p>
          <a:p>
            <a:r>
              <a:rPr lang="en-US" sz="3600" dirty="0" smtClean="0"/>
              <a:t>- Increased </a:t>
            </a:r>
            <a:r>
              <a:rPr lang="en-US" sz="3600" dirty="0"/>
              <a:t>wall thickness (&gt; 4 mm)</a:t>
            </a:r>
          </a:p>
          <a:p>
            <a:r>
              <a:rPr lang="en-US" sz="3600" dirty="0" smtClean="0"/>
              <a:t>- </a:t>
            </a:r>
            <a:r>
              <a:rPr lang="en-US" sz="3600" dirty="0" err="1" smtClean="0"/>
              <a:t>Pericholecystic</a:t>
            </a:r>
            <a:r>
              <a:rPr lang="en-US" sz="3600" dirty="0" smtClean="0"/>
              <a:t> </a:t>
            </a:r>
            <a:r>
              <a:rPr lang="en-US" sz="3600" dirty="0"/>
              <a:t>fluid</a:t>
            </a:r>
          </a:p>
          <a:p>
            <a:r>
              <a:rPr lang="en-US" sz="3600" dirty="0" smtClean="0"/>
              <a:t>- Positive </a:t>
            </a:r>
            <a:r>
              <a:rPr lang="en-US" sz="3600" dirty="0" err="1"/>
              <a:t>sonographic</a:t>
            </a:r>
            <a:r>
              <a:rPr lang="en-US" sz="3600" dirty="0"/>
              <a:t> Murphy’s sign (very specific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6860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Ultrasound</a:t>
            </a:r>
          </a:p>
        </p:txBody>
      </p:sp>
      <p:pic>
        <p:nvPicPr>
          <p:cNvPr id="32771" name="Picture 1027" descr="gallbladder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69596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5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55" y="0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897" y="1522441"/>
            <a:ext cx="4651651" cy="4651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968" y="1072989"/>
            <a:ext cx="3566469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47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318" y="264917"/>
            <a:ext cx="8230313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607" y="1447645"/>
            <a:ext cx="4825286" cy="4741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604" y="1447644"/>
            <a:ext cx="3670110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15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 bwMode="auto">
          <a:xfrm>
            <a:off x="2566261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mtClean="0"/>
              <a:t>Complications of acute cholecystitis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773" y="1371936"/>
            <a:ext cx="8637375" cy="457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30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762" y="211298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429" y="1547043"/>
            <a:ext cx="7773074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77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802" y="180301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802" y="1401975"/>
            <a:ext cx="7773074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18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926" y="0"/>
            <a:ext cx="7773074" cy="1249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163" y="1277990"/>
            <a:ext cx="5797985" cy="49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9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Anatomy</a:t>
            </a:r>
          </a:p>
        </p:txBody>
      </p:sp>
      <p:pic>
        <p:nvPicPr>
          <p:cNvPr id="6147" name="Content Placeholder 3" descr="anato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87464"/>
            <a:ext cx="6802438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5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80" y="350782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280" y="1693396"/>
            <a:ext cx="7773074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4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481" y="1587955"/>
            <a:ext cx="7895004" cy="4797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172" y="514966"/>
            <a:ext cx="823031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8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Gallstone Ileus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185" y="472662"/>
            <a:ext cx="4304149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9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75" y="233921"/>
            <a:ext cx="7773074" cy="1182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6807" y="1952786"/>
            <a:ext cx="8989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Acalculous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cholecystitis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/>
              <a:t>- A </a:t>
            </a:r>
            <a:r>
              <a:rPr lang="en-US" sz="3600" dirty="0"/>
              <a:t>form of acute </a:t>
            </a:r>
            <a:r>
              <a:rPr lang="en-US" sz="3600" dirty="0" err="1"/>
              <a:t>cholecystitis</a:t>
            </a:r>
            <a:endParaRPr lang="en-US" sz="3600" dirty="0"/>
          </a:p>
          <a:p>
            <a:r>
              <a:rPr lang="en-US" sz="3600" dirty="0" smtClean="0"/>
              <a:t>- GB </a:t>
            </a:r>
            <a:r>
              <a:rPr lang="en-US" sz="3600" dirty="0"/>
              <a:t>inflammation due to biliary stasis(5% of time) and not stones(95%).  </a:t>
            </a:r>
          </a:p>
          <a:p>
            <a:r>
              <a:rPr lang="en-US" sz="3600" dirty="0" smtClean="0"/>
              <a:t>- Often </a:t>
            </a:r>
            <a:r>
              <a:rPr lang="en-US" sz="3600" dirty="0"/>
              <a:t>seen in critically ill patients</a:t>
            </a:r>
          </a:p>
        </p:txBody>
      </p:sp>
    </p:spTree>
    <p:extLst>
      <p:ext uri="{BB962C8B-B14F-4D97-AF65-F5344CB8AC3E}">
        <p14:creationId xmlns:p14="http://schemas.microsoft.com/office/powerpoint/2010/main" val="1043201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314" y="257793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314" y="1330782"/>
            <a:ext cx="8102286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cholecystiti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7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cholecystiti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765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cholecystiti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8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cholecystiti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7772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Laparoscopic Cholecystectomy</a:t>
            </a:r>
          </a:p>
        </p:txBody>
      </p:sp>
      <p:pic>
        <p:nvPicPr>
          <p:cNvPr id="47107" name="Picture 1027" descr="lap ch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028" descr="lap cho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029" descr="lap chol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031" descr="lapchol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7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1"/>
            <a:ext cx="44196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810000"/>
            <a:ext cx="45386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مستطيل 4"/>
          <p:cNvSpPr>
            <a:spLocks noChangeArrowheads="1"/>
          </p:cNvSpPr>
          <p:nvPr/>
        </p:nvSpPr>
        <p:spPr bwMode="auto">
          <a:xfrm>
            <a:off x="2895600" y="457201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Variations in Bile Ducts</a:t>
            </a:r>
            <a:endParaRPr lang="ar-SA" altLang="en-US" sz="2800"/>
          </a:p>
        </p:txBody>
      </p:sp>
    </p:spTree>
    <p:extLst>
      <p:ext uri="{BB962C8B-B14F-4D97-AF65-F5344CB8AC3E}">
        <p14:creationId xmlns:p14="http://schemas.microsoft.com/office/powerpoint/2010/main" val="18275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Laparoscopic Cholecystectomy</a:t>
            </a:r>
          </a:p>
        </p:txBody>
      </p:sp>
      <p:pic>
        <p:nvPicPr>
          <p:cNvPr id="48131" name="Picture 1027" descr="lap chol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028" descr="lap chol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029" descr="lap chol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6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 descr="cholecystiti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8" descr="Remco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304800"/>
            <a:ext cx="7789862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1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 descr="cholecystiti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2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 descr="0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82042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3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914" y="0"/>
            <a:ext cx="7773074" cy="1182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68285" y="1041023"/>
            <a:ext cx="959345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Pathogenesis</a:t>
            </a:r>
            <a:r>
              <a:rPr lang="en-US" sz="24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Stone </a:t>
            </a:r>
            <a:r>
              <a:rPr lang="en-US" dirty="0"/>
              <a:t>obstructing CBD (bear in mind there are other causes for obstructive jaundice) – danger is progression to ascending cholangitis.</a:t>
            </a:r>
          </a:p>
          <a:p>
            <a:endParaRPr lang="en-US" dirty="0"/>
          </a:p>
          <a:p>
            <a:r>
              <a:rPr lang="en-US" sz="2400" dirty="0"/>
              <a:t>USS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Will confirm gallstones in the gallbladder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CBD dilatation i.e. &gt;8mm (not always!)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</a:t>
            </a:r>
            <a:r>
              <a:rPr lang="en-US" dirty="0" err="1"/>
              <a:t>visualise</a:t>
            </a:r>
            <a:r>
              <a:rPr lang="en-US" dirty="0"/>
              <a:t> stone in CBD (most often does not)</a:t>
            </a:r>
          </a:p>
          <a:p>
            <a:r>
              <a:rPr lang="en-US" sz="2400" dirty="0"/>
              <a:t>MRCP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cases where suspect stone in CBD but USS indeterminate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E.g.1 obstructive LFTs but USS shows no biliary dilatation and no stone in CBD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E.g. 2 normal LFTS but USS shows biliary dilatation</a:t>
            </a:r>
          </a:p>
          <a:p>
            <a:r>
              <a:rPr lang="en-US" sz="2400" dirty="0"/>
              <a:t>ERCP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confirmed stone in CBD on USS or MRCP proceed to ERCP which will confirm this (diagnostic) and allow extraction of stones and </a:t>
            </a:r>
            <a:r>
              <a:rPr lang="en-US" dirty="0" err="1"/>
              <a:t>sphincterotomy</a:t>
            </a:r>
            <a:r>
              <a:rPr lang="en-US" dirty="0"/>
              <a:t> (</a:t>
            </a:r>
            <a:r>
              <a:rPr lang="en-US" dirty="0" err="1"/>
              <a:t>therepeutic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sz="2400" dirty="0"/>
              <a:t>Treatment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Must </a:t>
            </a:r>
            <a:r>
              <a:rPr lang="en-US" dirty="0" err="1"/>
              <a:t>unobstruct</a:t>
            </a:r>
            <a:r>
              <a:rPr lang="en-US" dirty="0"/>
              <a:t> biliary tree with ERCP to prevent progression to ascending cholangitis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Whilst awaiting ERCP monitor for signs of sepsis suggestive of cholangitis</a:t>
            </a:r>
          </a:p>
        </p:txBody>
      </p:sp>
    </p:spTree>
    <p:extLst>
      <p:ext uri="{BB962C8B-B14F-4D97-AF65-F5344CB8AC3E}">
        <p14:creationId xmlns:p14="http://schemas.microsoft.com/office/powerpoint/2010/main" val="275691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ERCP</a:t>
            </a:r>
          </a:p>
        </p:txBody>
      </p:sp>
      <p:pic>
        <p:nvPicPr>
          <p:cNvPr id="38915" name="Picture 1027" descr="ERC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1"/>
            <a:ext cx="44196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9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xrayqui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0"/>
            <a:ext cx="5029200" cy="6694488"/>
          </a:xfrm>
          <a:noFill/>
        </p:spPr>
      </p:pic>
    </p:spTree>
    <p:extLst>
      <p:ext uri="{BB962C8B-B14F-4D97-AF65-F5344CB8AC3E}">
        <p14:creationId xmlns:p14="http://schemas.microsoft.com/office/powerpoint/2010/main" val="12435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ballo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1354138"/>
            <a:ext cx="7524750" cy="719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cbd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36083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39306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1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liary anatom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38" y="174811"/>
            <a:ext cx="3243497" cy="344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rcp 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r="4883"/>
          <a:stretch>
            <a:fillRect/>
          </a:stretch>
        </p:blipFill>
        <p:spPr bwMode="auto">
          <a:xfrm>
            <a:off x="4867836" y="1276271"/>
            <a:ext cx="3541820" cy="383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tones in du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b="9302"/>
          <a:stretch>
            <a:fillRect/>
          </a:stretch>
        </p:blipFill>
        <p:spPr bwMode="auto">
          <a:xfrm>
            <a:off x="8409656" y="3363958"/>
            <a:ext cx="3638012" cy="349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3120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STONE EXTRACTION BY BASKET</a:t>
            </a:r>
            <a:endParaRPr lang="en-US" dirty="0"/>
          </a:p>
        </p:txBody>
      </p:sp>
      <p:pic>
        <p:nvPicPr>
          <p:cNvPr id="3" name="Picture 2" descr="http://farm7.static.flickr.com/6206/6119374758_7d049cce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66" y="1511300"/>
            <a:ext cx="813593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19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1579105" y="0"/>
            <a:ext cx="10363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 u="none" smtClean="0"/>
              <a:t>Gallstone Pathogenesis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839" y="1206500"/>
            <a:ext cx="8230313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78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STONE EXTRACTION BY BALLON</a:t>
            </a:r>
            <a:endParaRPr lang="en-US" dirty="0"/>
          </a:p>
        </p:txBody>
      </p:sp>
      <p:pic>
        <p:nvPicPr>
          <p:cNvPr id="3" name="Picture 2" descr="http://t1.gstatic.com/images?q=tbn:ANd9GcQwZmb0OhIZHSuEla8gfAiofgFSXDzLcb6spb3dl2caRkITeF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19" y="1511300"/>
            <a:ext cx="82089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9686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44" y="0"/>
            <a:ext cx="7773074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928" y="1182727"/>
            <a:ext cx="7773074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334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 descr="Cholangio_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7518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7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6" descr="T_tube_cholan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3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14" y="-35316"/>
            <a:ext cx="8679050" cy="68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7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535" y="0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535" y="974805"/>
            <a:ext cx="8327858" cy="56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0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736" y="92990"/>
            <a:ext cx="7773074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736" y="1216151"/>
            <a:ext cx="7773074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412" y="0"/>
            <a:ext cx="7773074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157" y="1542417"/>
            <a:ext cx="7852329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5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927" y="171927"/>
            <a:ext cx="7773074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334" y="1104460"/>
            <a:ext cx="7974259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88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239</Words>
  <Application>Microsoft Office PowerPoint</Application>
  <PresentationFormat>Widescreen</PresentationFormat>
  <Paragraphs>42</Paragraphs>
  <Slides>54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Symbol</vt:lpstr>
      <vt:lpstr>Times New Roman</vt:lpstr>
      <vt:lpstr>Office Theme</vt:lpstr>
      <vt:lpstr>Lock And Key</vt:lpstr>
      <vt:lpstr>Cholelithiasis</vt:lpstr>
      <vt:lpstr>Harvest Time</vt:lpstr>
      <vt:lpstr>Anatomy</vt:lpstr>
      <vt:lpstr>PowerPoint Presentation</vt:lpstr>
      <vt:lpstr>Gallstone Pathogenesis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Ultrasound</vt:lpstr>
      <vt:lpstr>Ultrasound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Ultrasound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Gallstone Ileus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Laparoscopic Cholecystectomy</vt:lpstr>
      <vt:lpstr>Laparoscopic Cholecystectomy</vt:lpstr>
      <vt:lpstr>PowerPoint Presentation</vt:lpstr>
      <vt:lpstr>PowerPoint Presentation</vt:lpstr>
      <vt:lpstr>PowerPoint Presentation</vt:lpstr>
      <vt:lpstr>PowerPoint Presentation</vt:lpstr>
      <vt:lpstr>ERCP</vt:lpstr>
      <vt:lpstr>PowerPoint Presentation</vt:lpstr>
      <vt:lpstr>PowerPoint Presentation</vt:lpstr>
      <vt:lpstr>PowerPoint Presentation</vt:lpstr>
      <vt:lpstr>STONE EXTRACTION BY BASKET</vt:lpstr>
      <vt:lpstr>STONE EXTRACTION BY BALLON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Cholelithiasis</dc:title>
  <dc:creator>Alsharabi Abdulsalam</dc:creator>
  <cp:lastModifiedBy>Alsharabi Abdulsalam</cp:lastModifiedBy>
  <cp:revision>13</cp:revision>
  <dcterms:created xsi:type="dcterms:W3CDTF">2015-12-15T06:08:17Z</dcterms:created>
  <dcterms:modified xsi:type="dcterms:W3CDTF">2017-12-19T09:39:54Z</dcterms:modified>
</cp:coreProperties>
</file>