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89" r:id="rId3"/>
    <p:sldMasterId id="2147483703" r:id="rId4"/>
  </p:sldMasterIdLst>
  <p:notesMasterIdLst>
    <p:notesMasterId r:id="rId55"/>
  </p:notesMasterIdLst>
  <p:sldIdLst>
    <p:sldId id="257" r:id="rId5"/>
    <p:sldId id="334" r:id="rId6"/>
    <p:sldId id="333" r:id="rId7"/>
    <p:sldId id="261" r:id="rId8"/>
    <p:sldId id="263" r:id="rId9"/>
    <p:sldId id="387" r:id="rId10"/>
    <p:sldId id="388" r:id="rId11"/>
    <p:sldId id="335" r:id="rId12"/>
    <p:sldId id="264" r:id="rId13"/>
    <p:sldId id="336" r:id="rId14"/>
    <p:sldId id="268" r:id="rId15"/>
    <p:sldId id="269" r:id="rId16"/>
    <p:sldId id="270" r:id="rId17"/>
    <p:sldId id="337" r:id="rId18"/>
    <p:sldId id="274" r:id="rId19"/>
    <p:sldId id="393" r:id="rId20"/>
    <p:sldId id="378" r:id="rId21"/>
    <p:sldId id="375" r:id="rId22"/>
    <p:sldId id="280" r:id="rId23"/>
    <p:sldId id="340" r:id="rId24"/>
    <p:sldId id="272" r:id="rId25"/>
    <p:sldId id="370" r:id="rId26"/>
    <p:sldId id="347" r:id="rId27"/>
    <p:sldId id="376" r:id="rId28"/>
    <p:sldId id="390" r:id="rId29"/>
    <p:sldId id="391" r:id="rId30"/>
    <p:sldId id="345" r:id="rId31"/>
    <p:sldId id="346" r:id="rId32"/>
    <p:sldId id="348" r:id="rId33"/>
    <p:sldId id="292" r:id="rId34"/>
    <p:sldId id="293" r:id="rId35"/>
    <p:sldId id="294" r:id="rId36"/>
    <p:sldId id="295" r:id="rId37"/>
    <p:sldId id="305" r:id="rId38"/>
    <p:sldId id="377" r:id="rId39"/>
    <p:sldId id="386" r:id="rId40"/>
    <p:sldId id="384" r:id="rId41"/>
    <p:sldId id="323" r:id="rId42"/>
    <p:sldId id="350" r:id="rId43"/>
    <p:sldId id="351" r:id="rId44"/>
    <p:sldId id="324" r:id="rId45"/>
    <p:sldId id="392" r:id="rId46"/>
    <p:sldId id="326" r:id="rId47"/>
    <p:sldId id="356" r:id="rId48"/>
    <p:sldId id="357" r:id="rId49"/>
    <p:sldId id="355" r:id="rId50"/>
    <p:sldId id="328" r:id="rId51"/>
    <p:sldId id="394" r:id="rId52"/>
    <p:sldId id="327" r:id="rId53"/>
    <p:sldId id="35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66"/>
    <a:srgbClr val="FF6600"/>
    <a:srgbClr val="FF7C80"/>
    <a:srgbClr val="FFCC66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2280" autoAdjust="0"/>
  </p:normalViewPr>
  <p:slideViewPr>
    <p:cSldViewPr>
      <p:cViewPr varScale="1">
        <p:scale>
          <a:sx n="80" d="100"/>
          <a:sy n="80" d="100"/>
        </p:scale>
        <p:origin x="165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F658F-E29A-4031-8733-106BCC1535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AF2D1-57B7-4AA1-A94D-F800DAFB3BE2}" type="slidenum">
              <a:rPr lang="en-US"/>
              <a:pPr/>
              <a:t>18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B7469-0E9D-4D35-810B-E9B9342773F9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This slide depicts the pressures in a healthy limb, in mauve, while lying, rising, standing still and walking compared with the pressures present in a limb with defective valves.</a:t>
            </a:r>
          </a:p>
          <a:p>
            <a:r>
              <a:rPr lang="en-US" sz="1600" b="1" dirty="0"/>
              <a:t>The mauve depicts the normal rise and fall of venous pressure according to body positioning and gravitational effect.</a:t>
            </a:r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69F13-5810-4482-B40E-AEABE34BFD9A}" type="slidenum">
              <a:rPr lang="en-US"/>
              <a:pPr/>
              <a:t>21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F69C4-2436-4AB5-9719-CC8985B6ED52}" type="slidenum">
              <a:rPr lang="en-US"/>
              <a:pPr/>
              <a:t>27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8E127-8A36-42A0-8362-65D34DF376C8}" type="slidenum">
              <a:rPr lang="en-US"/>
              <a:pPr/>
              <a:t>28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30D9F-BFC4-4727-8063-D6C935CD5E47}" type="slidenum">
              <a:rPr lang="en-US"/>
              <a:pPr/>
              <a:t>30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260D4-C060-4993-B63E-8D414EA1E0ED}" type="slidenum">
              <a:rPr lang="en-US"/>
              <a:pPr/>
              <a:t>31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A3E37-95C0-405B-B529-32D5F80FF4A0}" type="slidenum">
              <a:rPr lang="en-US"/>
              <a:pPr/>
              <a:t>32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3DA0E-E3DB-4305-8211-D9B931EB1FB1}" type="slidenum">
              <a:rPr lang="en-US"/>
              <a:pPr/>
              <a:t>33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6150D-BF35-4793-918C-27EBE875B892}" type="slidenum">
              <a:rPr lang="en-US"/>
              <a:pPr/>
              <a:t>43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Sclerotherapy is the injection of a sclerosing agent into a vein, causing an inflammatory reaction in the endothelium of the vein wall. The vein walls adhere together under compression and form a scar (fibrotic tissue) that is absorbed by the body. </a:t>
            </a:r>
            <a:endParaRPr lang="en-CA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93BF-AC45-4117-B90E-A28B1515B554}" type="slidenum">
              <a:rPr lang="en-US"/>
              <a:pPr/>
              <a:t>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414A7-D7A8-423E-A454-824E9C38AA98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b="1"/>
              <a:t>IN REVIEW! If you understand normal you will be able to advise and guide regarding therapy for the abnormal.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presence of </a:t>
            </a:r>
            <a:r>
              <a:rPr lang="en-US" dirty="0">
                <a:solidFill>
                  <a:schemeClr val="folHlink"/>
                </a:solidFill>
              </a:rPr>
              <a:t>(irreversible)</a:t>
            </a:r>
            <a:r>
              <a:rPr lang="en-US" dirty="0"/>
              <a:t> skin damage in the lower leg as a result of sustained venous hypertension.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F658F-E29A-4031-8733-106BCC1535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47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600F-0734-4724-9EC5-16B9C6E26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5816-A06E-4DC0-A5E4-F5F08ED02DA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E77B-65DC-4ABA-B970-6BC2C0EF4B7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C736-124A-4090-B501-A0A6D8C8D3D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CB78-C8B2-456B-9D4B-C44640E3268A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9905-D6B3-4021-BBDE-B64767ADB6F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1C91-45FE-41DB-866B-BF6DF06EBFC2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989D-D6C2-4CA1-A86B-ACBC5E441EC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8EE5-86E0-4075-AAF8-770AE352513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EB5E2-7D1F-4D03-B76D-60543490CE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AC0C-2ABD-4531-899D-A1ECE84BFC8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5552-4885-44D3-9D55-0D6847DC3D1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7417-28E1-48B6-935A-AB2038DE07E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AD-B44C-4481-A2B2-DC9EB098327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8B67-BE3E-4FFD-B695-E737E282252D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B807-A6D2-45CE-A954-8B5EB7A05AC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1291-49AE-4EA1-991E-7340515F8F90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BA66-FA1C-44A0-9857-5E3E4507385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F7A3-AF37-4677-991C-2AA063E2DB9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4454-1ACF-4E34-A1AA-034D2D661CC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15DDC-A76D-4556-901D-9B5B9C1E02E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B007-58A8-4B99-9799-A08853D1ED3F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ABB-537E-4E62-8FD8-2366551BC13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31-Oct-17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58A79A-726D-4206-B1B8-D36BE796AB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0"/>
            <a:ext cx="6781800" cy="2209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rPr>
              <a:t>Chronic Venous Insufficiency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343400"/>
            <a:ext cx="5410200" cy="1752600"/>
          </a:xfrm>
        </p:spPr>
        <p:txBody>
          <a:bodyPr/>
          <a:lstStyle/>
          <a:p>
            <a:r>
              <a:rPr lang="en-US" b="1" dirty="0" err="1">
                <a:solidFill>
                  <a:srgbClr val="FF9966"/>
                </a:solidFill>
                <a:cs typeface="Times New Roman" pitchFamily="18" charset="0"/>
              </a:rPr>
              <a:t>Talal</a:t>
            </a:r>
            <a:r>
              <a:rPr lang="en-US" b="1" dirty="0">
                <a:solidFill>
                  <a:srgbClr val="FF9966"/>
                </a:solidFill>
                <a:cs typeface="Times New Roman" pitchFamily="18" charset="0"/>
              </a:rPr>
              <a:t> A. </a:t>
            </a:r>
            <a:r>
              <a:rPr lang="en-US" b="1" dirty="0" err="1">
                <a:solidFill>
                  <a:srgbClr val="FF9966"/>
                </a:solidFill>
                <a:cs typeface="Times New Roman" pitchFamily="18" charset="0"/>
              </a:rPr>
              <a:t>Altuwaijri</a:t>
            </a:r>
            <a:r>
              <a:rPr lang="en-US" b="1" dirty="0">
                <a:solidFill>
                  <a:srgbClr val="FF9966"/>
                </a:solidFill>
                <a:cs typeface="Times New Roman" pitchFamily="18" charset="0"/>
              </a:rPr>
              <a:t>, MD</a:t>
            </a:r>
            <a:endParaRPr lang="en-US" i="1" dirty="0">
              <a:solidFill>
                <a:srgbClr val="FF9966"/>
              </a:solidFill>
              <a:cs typeface="Times New Roman" pitchFamily="18" charset="0"/>
            </a:endParaRPr>
          </a:p>
          <a:p>
            <a:r>
              <a:rPr lang="en-US" i="1" dirty="0">
                <a:solidFill>
                  <a:srgbClr val="FF9966"/>
                </a:solidFill>
                <a:cs typeface="Times New Roman" pitchFamily="18" charset="0"/>
              </a:rPr>
              <a:t>Assistant professor and Consultant Vascular Surgery</a:t>
            </a:r>
            <a:endParaRPr lang="en-US" i="1" dirty="0">
              <a:solidFill>
                <a:srgbClr val="FF9966"/>
              </a:solidFill>
            </a:endParaRPr>
          </a:p>
          <a:p>
            <a:endParaRPr lang="en-US" b="1" dirty="0">
              <a:solidFill>
                <a:srgbClr val="FF9966"/>
              </a:solidFill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219200" y="381000"/>
            <a:ext cx="3733800" cy="34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67200" y="2849474"/>
            <a:ext cx="4695827" cy="37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Calf Muscle </a:t>
            </a:r>
            <a:r>
              <a:rPr lang="fr-CA" sz="54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Pump</a:t>
            </a: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05000" y="1566204"/>
            <a:ext cx="2895600" cy="643596"/>
          </a:xfrm>
        </p:spPr>
        <p:txBody>
          <a:bodyPr/>
          <a:lstStyle/>
          <a:p>
            <a:pPr algn="ctr">
              <a:buNone/>
            </a:pPr>
            <a:r>
              <a:rPr lang="fr-CA" sz="3600" dirty="0" err="1">
                <a:solidFill>
                  <a:srgbClr val="FF9966"/>
                </a:solidFill>
              </a:rPr>
              <a:t>Rest</a:t>
            </a:r>
            <a:r>
              <a:rPr lang="fr-CA" sz="3600" dirty="0">
                <a:solidFill>
                  <a:srgbClr val="FF9966"/>
                </a:solidFill>
              </a:rPr>
              <a:t> 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15000" y="1600201"/>
            <a:ext cx="3276600" cy="609600"/>
          </a:xfrm>
        </p:spPr>
        <p:txBody>
          <a:bodyPr/>
          <a:lstStyle/>
          <a:p>
            <a:pPr algn="ctr">
              <a:buNone/>
            </a:pPr>
            <a:r>
              <a:rPr lang="fr-CA" sz="3200" dirty="0">
                <a:solidFill>
                  <a:srgbClr val="FF9966"/>
                </a:solidFill>
              </a:rPr>
              <a:t>Contraction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57350" y="2514600"/>
            <a:ext cx="3295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76900" y="2514600"/>
            <a:ext cx="30861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696200" cy="1143000"/>
          </a:xfrm>
          <a:ln/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6324600" cy="3657600"/>
          </a:xfrm>
        </p:spPr>
        <p:txBody>
          <a:bodyPr/>
          <a:lstStyle/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  </a:t>
            </a:r>
            <a:r>
              <a:rPr lang="en-US" sz="2800" u="sng" dirty="0">
                <a:solidFill>
                  <a:srgbClr val="FF9966"/>
                </a:solidFill>
              </a:rPr>
              <a:t>Position</a:t>
            </a:r>
            <a:r>
              <a:rPr lang="en-US" sz="2800" dirty="0">
                <a:solidFill>
                  <a:srgbClr val="FF9966"/>
                </a:solidFill>
              </a:rPr>
              <a:t>			 </a:t>
            </a:r>
            <a:r>
              <a:rPr lang="en-US" sz="2800" u="sng" dirty="0">
                <a:solidFill>
                  <a:srgbClr val="FF9966"/>
                </a:solidFill>
              </a:rPr>
              <a:t>mm Hg</a:t>
            </a:r>
          </a:p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en-US" sz="2800" dirty="0">
                <a:solidFill>
                  <a:srgbClr val="FF9966"/>
                </a:solidFill>
              </a:rPr>
              <a:t>Supine		</a:t>
            </a:r>
            <a:r>
              <a:rPr lang="fr-CA" sz="2800" dirty="0">
                <a:solidFill>
                  <a:srgbClr val="FF9966"/>
                </a:solidFill>
              </a:rPr>
              <a:t>	      </a:t>
            </a:r>
            <a:r>
              <a:rPr lang="en-US" sz="2800" dirty="0">
                <a:solidFill>
                  <a:srgbClr val="FF9966"/>
                </a:solidFill>
              </a:rPr>
              <a:t>10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Standing</a:t>
            </a:r>
            <a:r>
              <a:rPr lang="en-US" sz="2800" dirty="0">
                <a:solidFill>
                  <a:srgbClr val="FF9966"/>
                </a:solidFill>
              </a:rPr>
              <a:t>			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90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fr-CA" sz="2800" dirty="0" err="1">
                <a:solidFill>
                  <a:srgbClr val="FF9966"/>
                </a:solidFill>
              </a:rPr>
              <a:t>Walking</a:t>
            </a:r>
            <a:r>
              <a:rPr lang="fr-CA" sz="2800" dirty="0">
                <a:solidFill>
                  <a:srgbClr val="FF9966"/>
                </a:solidFill>
              </a:rPr>
              <a:t>*</a:t>
            </a:r>
            <a:r>
              <a:rPr lang="en-US" sz="2800" dirty="0">
                <a:solidFill>
                  <a:srgbClr val="FF9966"/>
                </a:solidFill>
              </a:rPr>
              <a:t>		           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25</a:t>
            </a:r>
          </a:p>
          <a:p>
            <a:pPr algn="ctr">
              <a:buFont typeface="Wingdings" pitchFamily="2" charset="2"/>
              <a:buNone/>
            </a:pPr>
            <a:endParaRPr lang="en-US" sz="4800" b="1" i="1" dirty="0">
              <a:solidFill>
                <a:srgbClr val="FF9966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89325" y="6213475"/>
            <a:ext cx="4093621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dirty="0">
                <a:solidFill>
                  <a:srgbClr val="FF9966"/>
                </a:solidFill>
              </a:rPr>
              <a:t>* 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7 </a:t>
            </a:r>
            <a:r>
              <a:rPr lang="fr-CA" sz="2400" dirty="0" err="1">
                <a:solidFill>
                  <a:srgbClr val="FF9966"/>
                </a:solidFill>
                <a:latin typeface="Arial" charset="0"/>
              </a:rPr>
              <a:t>steps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  =  maximum effect</a:t>
            </a:r>
            <a:endParaRPr lang="en-US" sz="2400" dirty="0">
              <a:solidFill>
                <a:srgbClr val="FF9966"/>
              </a:solidFill>
              <a:latin typeface="Arial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09800"/>
            <a:ext cx="7772400" cy="1858962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What is Chronic venous insufficiency?	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Pathophysiology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8600"/>
            <a:ext cx="7315200" cy="1447800"/>
          </a:xfrm>
          <a:ln/>
        </p:spPr>
        <p:txBody>
          <a:bodyPr/>
          <a:lstStyle/>
          <a:p>
            <a:pPr algn="ctr">
              <a:lnSpc>
                <a:spcPct val="270000"/>
              </a:lnSpc>
              <a:buNone/>
            </a:pPr>
            <a:r>
              <a:rPr lang="fr-CA" sz="3200" dirty="0">
                <a:solidFill>
                  <a:srgbClr val="FF9966"/>
                </a:solidFill>
              </a:rPr>
              <a:t>Reflux (90%)                   Obstruction (10%)</a:t>
            </a:r>
          </a:p>
          <a:p>
            <a:pPr>
              <a:lnSpc>
                <a:spcPct val="210000"/>
              </a:lnSpc>
            </a:pPr>
            <a:endParaRPr lang="fr-CA" sz="2800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8478" y="1600200"/>
            <a:ext cx="629732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art 2- What are Varicose Veins- Diagnosis and Treatment of Varicose Veins">
            <a:hlinkClick r:id="" action="ppaction://media"/>
            <a:extLst>
              <a:ext uri="{FF2B5EF4-FFF2-40B4-BE49-F238E27FC236}">
                <a16:creationId xmlns:a16="http://schemas.microsoft.com/office/drawing/2014/main" id="{23B06F33-4CB3-43F0-875B-79710677D7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831" end="645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066800"/>
            <a:ext cx="7565269" cy="4267200"/>
          </a:xfrm>
        </p:spPr>
      </p:pic>
    </p:spTree>
    <p:extLst>
      <p:ext uri="{BB962C8B-B14F-4D97-AF65-F5344CB8AC3E}">
        <p14:creationId xmlns:p14="http://schemas.microsoft.com/office/powerpoint/2010/main" val="4280541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icture 4" descr="http://www.indiasurgerytour.com/images/india-general%C2%ADsurgery/india-surgery-Varicose-Vein-Removal-surger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90800" y="609600"/>
            <a:ext cx="4572000" cy="5669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28600"/>
            <a:ext cx="3124200" cy="1600200"/>
          </a:xfrm>
        </p:spPr>
        <p:txBody>
          <a:bodyPr anchor="ctr"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Primary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“ floppy valve ”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0600" y="381000"/>
            <a:ext cx="3733800" cy="1143000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Secondary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71600" y="1905000"/>
            <a:ext cx="740377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239000" cy="1219200"/>
          </a:xfrm>
          <a:ln/>
        </p:spPr>
        <p:txBody>
          <a:bodyPr/>
          <a:lstStyle/>
          <a:p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SO,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Waht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happens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Venous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Pressure? 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3" descr="mm Hg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7315200" cy="433230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514600"/>
            <a:ext cx="73152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Anatomy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Evaluation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7620000" cy="4525963"/>
          </a:xfrm>
        </p:spPr>
        <p:txBody>
          <a:bodyPr/>
          <a:lstStyle/>
          <a:p>
            <a:r>
              <a:rPr lang="en-US" sz="4000" dirty="0">
                <a:solidFill>
                  <a:srgbClr val="FF9966"/>
                </a:solidFill>
              </a:rPr>
              <a:t>History</a:t>
            </a:r>
          </a:p>
          <a:p>
            <a:r>
              <a:rPr lang="en-US" sz="4000" dirty="0">
                <a:solidFill>
                  <a:srgbClr val="FF9966"/>
                </a:solidFill>
              </a:rPr>
              <a:t>Physical Examination</a:t>
            </a:r>
          </a:p>
          <a:p>
            <a:r>
              <a:rPr lang="en-US" sz="4000" dirty="0">
                <a:solidFill>
                  <a:srgbClr val="FF9966"/>
                </a:solidFill>
              </a:rPr>
              <a:t>Investigations: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Non-invasive (Doppler/Duplex)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Invasive (AVP/ </a:t>
            </a:r>
            <a:r>
              <a:rPr lang="en-US" sz="4000" dirty="0" err="1">
                <a:solidFill>
                  <a:srgbClr val="FF9966"/>
                </a:solidFill>
              </a:rPr>
              <a:t>Venography</a:t>
            </a:r>
            <a:r>
              <a:rPr lang="en-US" sz="4000" dirty="0">
                <a:solidFill>
                  <a:srgbClr val="FF9966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     </a:t>
            </a: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6458" t="19920" r="73466" b="27686"/>
          <a:stretch>
            <a:fillRect/>
          </a:stretch>
        </p:blipFill>
        <p:spPr bwMode="auto">
          <a:xfrm>
            <a:off x="1447800" y="609599"/>
            <a:ext cx="1447800" cy="2999014"/>
          </a:xfrm>
          <a:prstGeom prst="rect">
            <a:avLst/>
          </a:prstGeom>
          <a:noFill/>
          <a:effectLst/>
        </p:spPr>
      </p:pic>
      <p:pic>
        <p:nvPicPr>
          <p:cNvPr id="32771" name="Picture 3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70897" t="19898" r="4732" b="27520"/>
          <a:stretch>
            <a:fillRect/>
          </a:stretch>
        </p:blipFill>
        <p:spPr bwMode="auto">
          <a:xfrm>
            <a:off x="7391400" y="3810000"/>
            <a:ext cx="1524000" cy="2599765"/>
          </a:xfrm>
          <a:prstGeom prst="rect">
            <a:avLst/>
          </a:prstGeom>
          <a:noFill/>
          <a:effectLst/>
        </p:spPr>
      </p:pic>
      <p:pic>
        <p:nvPicPr>
          <p:cNvPr id="32772" name="Picture 4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36301" t="18247" r="35464" b="27425"/>
          <a:stretch>
            <a:fillRect/>
          </a:stretch>
        </p:blipFill>
        <p:spPr bwMode="auto">
          <a:xfrm>
            <a:off x="1447800" y="3962400"/>
            <a:ext cx="1676400" cy="2558716"/>
          </a:xfrm>
          <a:prstGeom prst="rect">
            <a:avLst/>
          </a:prstGeom>
          <a:noFill/>
          <a:effectLst/>
        </p:spPr>
      </p:pic>
      <p:pic>
        <p:nvPicPr>
          <p:cNvPr id="32773" name="Picture 5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74125" t="17943" r="4039" b="26997"/>
          <a:stretch>
            <a:fillRect/>
          </a:stretch>
        </p:blipFill>
        <p:spPr bwMode="auto">
          <a:xfrm>
            <a:off x="3429000" y="2895600"/>
            <a:ext cx="1600200" cy="3200400"/>
          </a:xfrm>
          <a:prstGeom prst="rect">
            <a:avLst/>
          </a:prstGeom>
          <a:noFill/>
          <a:effectLst/>
        </p:spPr>
      </p:pic>
      <p:pic>
        <p:nvPicPr>
          <p:cNvPr id="32774" name="Picture 6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40822" t="20006" r="38068" b="28311"/>
          <a:stretch>
            <a:fillRect/>
          </a:stretch>
        </p:blipFill>
        <p:spPr bwMode="auto">
          <a:xfrm>
            <a:off x="7499555" y="685800"/>
            <a:ext cx="1415845" cy="2743200"/>
          </a:xfrm>
          <a:prstGeom prst="rect">
            <a:avLst/>
          </a:prstGeom>
          <a:noFill/>
          <a:effectLst/>
        </p:spPr>
      </p:pic>
      <p:pic>
        <p:nvPicPr>
          <p:cNvPr id="32775" name="Picture 7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10002" t="20284" r="73309" b="28681"/>
          <a:stretch>
            <a:fillRect/>
          </a:stretch>
        </p:blipFill>
        <p:spPr bwMode="auto">
          <a:xfrm>
            <a:off x="5638800" y="2895600"/>
            <a:ext cx="1324303" cy="3200400"/>
          </a:xfrm>
          <a:prstGeom prst="rect">
            <a:avLst/>
          </a:prstGeom>
          <a:noFill/>
          <a:effectLst/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819400" y="381000"/>
            <a:ext cx="441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5400" dirty="0">
                <a:latin typeface="+mn-lt"/>
              </a:rPr>
              <a:t> </a:t>
            </a:r>
            <a:r>
              <a:rPr lang="en-US" sz="4800" dirty="0">
                <a:solidFill>
                  <a:srgbClr val="FF9966"/>
                </a:solidFill>
                <a:latin typeface="+mn-lt"/>
              </a:rPr>
              <a:t>Clinical Presentation</a:t>
            </a:r>
            <a:endParaRPr lang="en-US" sz="6600" dirty="0">
              <a:solidFill>
                <a:srgbClr val="FF9966"/>
              </a:solidFill>
              <a:latin typeface="+mn-lt"/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4953000" cy="1143000"/>
          </a:xfrm>
          <a:ln w="19050">
            <a:noFill/>
          </a:ln>
        </p:spPr>
        <p:txBody>
          <a:bodyPr/>
          <a:lstStyle/>
          <a:p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Doppler</a:t>
            </a:r>
            <a:endParaRPr lang="en-US" sz="54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Talal\Desktop\New folder\fig5.jpg"/>
          <p:cNvPicPr>
            <a:picLocks noChangeAspect="1" noChangeArrowheads="1"/>
          </p:cNvPicPr>
          <p:nvPr/>
        </p:nvPicPr>
        <p:blipFill>
          <a:blip r:embed="rId2" cstate="print"/>
          <a:srcRect l="17647" t="29544" r="2941" b="5871"/>
          <a:stretch>
            <a:fillRect/>
          </a:stretch>
        </p:blipFill>
        <p:spPr bwMode="auto">
          <a:xfrm>
            <a:off x="5715000" y="1820334"/>
            <a:ext cx="3124200" cy="3818466"/>
          </a:xfrm>
          <a:prstGeom prst="rect">
            <a:avLst/>
          </a:prstGeom>
          <a:noFill/>
        </p:spPr>
      </p:pic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 l="7463" r="5970"/>
          <a:stretch>
            <a:fillRect/>
          </a:stretch>
        </p:blipFill>
        <p:spPr bwMode="auto">
          <a:xfrm>
            <a:off x="1219200" y="1876425"/>
            <a:ext cx="4419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075" t="3612" r="52122" b="27765"/>
          <a:stretch>
            <a:fillRect/>
          </a:stretch>
        </p:blipFill>
        <p:spPr bwMode="auto">
          <a:xfrm>
            <a:off x="5715000" y="4281376"/>
            <a:ext cx="2895600" cy="24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Talal\Desktop\New folder\erm8.jpg"/>
          <p:cNvPicPr>
            <a:picLocks noChangeAspect="1" noChangeArrowheads="1"/>
          </p:cNvPicPr>
          <p:nvPr/>
        </p:nvPicPr>
        <p:blipFill>
          <a:blip r:embed="rId4" cstate="print"/>
          <a:srcRect l="16981" t="25714"/>
          <a:stretch>
            <a:fillRect/>
          </a:stretch>
        </p:blipFill>
        <p:spPr bwMode="auto">
          <a:xfrm>
            <a:off x="1295400" y="1447800"/>
            <a:ext cx="4114800" cy="5259920"/>
          </a:xfrm>
          <a:prstGeom prst="rect">
            <a:avLst/>
          </a:prstGeom>
          <a:noFill/>
        </p:spPr>
      </p:pic>
      <p:pic>
        <p:nvPicPr>
          <p:cNvPr id="11271" name="Picture 7" descr="C:\Users\Talal\Desktop\New folder\nl%20color%20sfj.jpg"/>
          <p:cNvPicPr>
            <a:picLocks noChangeAspect="1" noChangeArrowheads="1"/>
          </p:cNvPicPr>
          <p:nvPr/>
        </p:nvPicPr>
        <p:blipFill>
          <a:blip r:embed="rId5" cstate="print"/>
          <a:srcRect l="28733" t="14918" r="6238"/>
          <a:stretch>
            <a:fillRect/>
          </a:stretch>
        </p:blipFill>
        <p:spPr bwMode="auto">
          <a:xfrm>
            <a:off x="5715000" y="1219200"/>
            <a:ext cx="2872636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0096" r="54111" b="11111"/>
          <a:stretch>
            <a:fillRect/>
          </a:stretch>
        </p:blipFill>
        <p:spPr bwMode="auto">
          <a:xfrm>
            <a:off x="2209800" y="1371600"/>
            <a:ext cx="29718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64245" t="37427" r="9751" b="20468"/>
          <a:stretch>
            <a:fillRect/>
          </a:stretch>
        </p:blipFill>
        <p:spPr bwMode="auto">
          <a:xfrm>
            <a:off x="5791200" y="3447287"/>
            <a:ext cx="243840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mon femoral vein valve">
            <a:hlinkClick r:id="" action="ppaction://media"/>
            <a:extLst>
              <a:ext uri="{FF2B5EF4-FFF2-40B4-BE49-F238E27FC236}">
                <a16:creationId xmlns:a16="http://schemas.microsoft.com/office/drawing/2014/main" id="{C0F9275A-308A-443C-A01E-05693E284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54" t="2083" r="7691" b="10417"/>
          <a:stretch/>
        </p:blipFill>
        <p:spPr>
          <a:xfrm>
            <a:off x="1524000" y="7620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Venous reflux">
            <a:hlinkClick r:id="" action="ppaction://media"/>
            <a:extLst>
              <a:ext uri="{FF2B5EF4-FFF2-40B4-BE49-F238E27FC236}">
                <a16:creationId xmlns:a16="http://schemas.microsoft.com/office/drawing/2014/main" id="{9B78E620-7A1A-45A4-B220-AFD4ED61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47" t="13311" r="6901" b="18808"/>
          <a:stretch/>
        </p:blipFill>
        <p:spPr>
          <a:xfrm>
            <a:off x="1219200" y="838200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27222" t="14919" r="4726"/>
          <a:stretch>
            <a:fillRect/>
          </a:stretch>
        </p:blipFill>
        <p:spPr bwMode="auto">
          <a:xfrm>
            <a:off x="1295400" y="1323975"/>
            <a:ext cx="3429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t="4910"/>
          <a:stretch>
            <a:fillRect/>
          </a:stretch>
        </p:blipFill>
        <p:spPr bwMode="auto">
          <a:xfrm>
            <a:off x="4634830" y="3733800"/>
            <a:ext cx="4356769" cy="29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 descr="Figure 3"/>
          <p:cNvPicPr>
            <a:picLocks noChangeAspect="1" noChangeArrowheads="1"/>
          </p:cNvPicPr>
          <p:nvPr/>
        </p:nvPicPr>
        <p:blipFill>
          <a:blip r:embed="rId6" cstate="print"/>
          <a:srcRect l="2000" t="20318" r="56000" b="952"/>
          <a:stretch>
            <a:fillRect/>
          </a:stretch>
        </p:blipFill>
        <p:spPr bwMode="auto">
          <a:xfrm>
            <a:off x="5105400" y="1295400"/>
            <a:ext cx="1600200" cy="2362200"/>
          </a:xfrm>
          <a:prstGeom prst="rect">
            <a:avLst/>
          </a:prstGeom>
          <a:noFill/>
        </p:spPr>
      </p:pic>
      <p:pic>
        <p:nvPicPr>
          <p:cNvPr id="10246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7" cstate="print"/>
          <a:srcRect l="53133" t="3094" r="4570" b="5048"/>
          <a:stretch>
            <a:fillRect/>
          </a:stretch>
        </p:blipFill>
        <p:spPr bwMode="auto">
          <a:xfrm rot="5400000">
            <a:off x="2192866" y="4436534"/>
            <a:ext cx="1600200" cy="2785533"/>
          </a:xfrm>
          <a:prstGeom prst="rect">
            <a:avLst/>
          </a:prstGeom>
          <a:noFill/>
        </p:spPr>
      </p:pic>
      <p:pic>
        <p:nvPicPr>
          <p:cNvPr id="10247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8" cstate="print"/>
          <a:srcRect l="8463" t="2892" r="2680" b="4578"/>
          <a:stretch>
            <a:fillRect/>
          </a:stretch>
        </p:blipFill>
        <p:spPr bwMode="auto">
          <a:xfrm>
            <a:off x="7186612" y="1295400"/>
            <a:ext cx="1576388" cy="240211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304" t="4931" r="3915" b="38367"/>
          <a:stretch>
            <a:fillRect/>
          </a:stretch>
        </p:blipFill>
        <p:spPr bwMode="auto">
          <a:xfrm>
            <a:off x="1295400" y="12192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rcRect l="17187" t="3515" r="15625" b="33211"/>
          <a:stretch>
            <a:fillRect/>
          </a:stretch>
        </p:blipFill>
        <p:spPr bwMode="auto">
          <a:xfrm>
            <a:off x="6536267" y="990601"/>
            <a:ext cx="2226733" cy="186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6250" t="4977" r="4687" b="40270"/>
          <a:stretch>
            <a:fillRect/>
          </a:stretch>
        </p:blipFill>
        <p:spPr bwMode="auto">
          <a:xfrm>
            <a:off x="1357745" y="3124200"/>
            <a:ext cx="329045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7463" t="5033" r="4478" b="42957"/>
          <a:stretch>
            <a:fillRect/>
          </a:stretch>
        </p:blipFill>
        <p:spPr bwMode="auto">
          <a:xfrm>
            <a:off x="5181600" y="3048000"/>
            <a:ext cx="377067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3827" t="2528" r="63644" b="26698"/>
          <a:stretch>
            <a:fillRect/>
          </a:stretch>
        </p:blipFill>
        <p:spPr bwMode="auto">
          <a:xfrm>
            <a:off x="1681843" y="5029200"/>
            <a:ext cx="212815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rcRect l="44967" t="17693" r="3369" b="26698"/>
          <a:stretch>
            <a:fillRect/>
          </a:stretch>
        </p:blipFill>
        <p:spPr bwMode="auto">
          <a:xfrm>
            <a:off x="4876800" y="51054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5632" y="152400"/>
            <a:ext cx="84582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Incompetent Perforator Vein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5298" name="Picture 2" descr="http://handsondopplertraining.com/images/PERFORATOR.jpg"/>
          <p:cNvPicPr>
            <a:picLocks noChangeAspect="1" noChangeArrowheads="1"/>
          </p:cNvPicPr>
          <p:nvPr/>
        </p:nvPicPr>
        <p:blipFill>
          <a:blip r:embed="rId3" cstate="print"/>
          <a:srcRect l="14286" t="7619" b="8571"/>
          <a:stretch>
            <a:fillRect/>
          </a:stretch>
        </p:blipFill>
        <p:spPr bwMode="auto">
          <a:xfrm>
            <a:off x="1676400" y="1579880"/>
            <a:ext cx="6781800" cy="4973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151" y="1371600"/>
            <a:ext cx="2351649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309" y="1981200"/>
            <a:ext cx="2401491" cy="4736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5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 l="2611" b="2299"/>
          <a:stretch>
            <a:fillRect/>
          </a:stretch>
        </p:blipFill>
        <p:spPr bwMode="auto">
          <a:xfrm>
            <a:off x="1219200" y="76200"/>
            <a:ext cx="2590800" cy="4572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153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816350" cy="4114800"/>
          </a:xfrm>
        </p:spPr>
        <p:txBody>
          <a:bodyPr/>
          <a:lstStyle/>
          <a:p>
            <a:pPr marL="342900" lvl="1" indent="-342900">
              <a:buNone/>
            </a:pPr>
            <a:r>
              <a:rPr lang="en-US" sz="2800" b="1" dirty="0">
                <a:solidFill>
                  <a:srgbClr val="FF9966"/>
                </a:solidFill>
              </a:rPr>
              <a:t>	</a:t>
            </a:r>
            <a:r>
              <a:rPr lang="en-US" sz="3200" dirty="0">
                <a:solidFill>
                  <a:srgbClr val="FF9966"/>
                </a:solidFill>
              </a:rPr>
              <a:t>Reflux</a:t>
            </a:r>
          </a:p>
          <a:p>
            <a:pPr marL="342900" lvl="1" indent="-342900">
              <a:buNone/>
            </a:pPr>
            <a:endParaRPr lang="en-US" sz="1800" dirty="0">
              <a:solidFill>
                <a:srgbClr val="FF9966"/>
              </a:solidFill>
            </a:endParaRP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20-21gauge Butterfly Needle</a:t>
            </a:r>
          </a:p>
          <a:p>
            <a:pPr marL="457200" lvl="1" indent="0">
              <a:buFontTx/>
              <a:buNone/>
            </a:pPr>
            <a:endParaRPr lang="en-US" sz="18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Superficial Dorsal Vein (Foot)</a:t>
            </a: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     or Ankle Vein</a:t>
            </a: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Standing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Heal Raised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Measurements</a:t>
            </a:r>
            <a:endParaRPr lang="en-US" sz="2400" b="1" dirty="0">
              <a:solidFill>
                <a:srgbClr val="FF9966"/>
              </a:solidFill>
            </a:endParaRPr>
          </a:p>
          <a:p>
            <a:pPr marL="457200" lvl="1" indent="0"/>
            <a:endParaRPr lang="en-US" sz="2400" b="1" dirty="0">
              <a:solidFill>
                <a:srgbClr val="FF9966"/>
              </a:solidFill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400" y="1981200"/>
            <a:ext cx="4248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438400"/>
            <a:ext cx="37338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	</a:t>
            </a:r>
            <a:r>
              <a:rPr lang="en-US" sz="2400" b="1" dirty="0">
                <a:solidFill>
                  <a:srgbClr val="FF9966"/>
                </a:solidFill>
              </a:rPr>
              <a:t>      Interpretation</a:t>
            </a:r>
          </a:p>
          <a:p>
            <a:pPr>
              <a:buFont typeface="Wingdings" pitchFamily="2" charset="2"/>
              <a:buNone/>
            </a:pPr>
            <a:r>
              <a:rPr lang="en-US" sz="2400" b="1" dirty="0">
                <a:solidFill>
                  <a:srgbClr val="FF9966"/>
                </a:solidFill>
              </a:rPr>
              <a:t>    Normal :</a:t>
            </a:r>
          </a:p>
          <a:p>
            <a:pPr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 Pressure  80 - 90mm Hg</a:t>
            </a:r>
            <a:endParaRPr lang="en-US" sz="2800" dirty="0">
              <a:solidFill>
                <a:srgbClr val="FF9966"/>
              </a:solidFill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                          </a:t>
            </a:r>
            <a:r>
              <a:rPr lang="en-US" sz="2000" dirty="0">
                <a:solidFill>
                  <a:srgbClr val="FF9966"/>
                </a:solidFill>
              </a:rPr>
              <a:t>to </a:t>
            </a:r>
            <a:r>
              <a:rPr lang="en-US" sz="2000" b="1" dirty="0">
                <a:solidFill>
                  <a:srgbClr val="FF9966"/>
                </a:solidFill>
              </a:rPr>
              <a:t>20-30 mm Hg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or           &gt; 50% drop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Venous RF Time: </a:t>
            </a:r>
            <a:r>
              <a:rPr lang="en-US" sz="2000" b="1" dirty="0">
                <a:solidFill>
                  <a:srgbClr val="FF9966"/>
                </a:solidFill>
                <a:sym typeface="Symbol" pitchFamily="18" charset="2"/>
              </a:rPr>
              <a:t>20 SEC</a:t>
            </a:r>
            <a:endParaRPr lang="en-US" sz="2800" dirty="0">
              <a:solidFill>
                <a:srgbClr val="FF9966"/>
              </a:solidFill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6172200" y="3352800"/>
            <a:ext cx="0" cy="390525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72544" y="2495550"/>
            <a:ext cx="4466256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Abnormal AVP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828800"/>
            <a:ext cx="40386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I</a:t>
            </a: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lvl="1" algn="ctr"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Lack of sufficient drop in pressure with ambulation </a:t>
            </a: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 </a:t>
            </a:r>
            <a:r>
              <a:rPr lang="en-US" sz="3200" b="1" dirty="0">
                <a:solidFill>
                  <a:srgbClr val="FF9966"/>
                </a:solidFill>
              </a:rPr>
              <a:t>P &lt; 50%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1450" y="1905000"/>
            <a:ext cx="381635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II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Short Venous Refill Time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lnSpc>
                <a:spcPct val="190000"/>
              </a:lnSpc>
              <a:buFont typeface="Wingdings" pitchFamily="2" charset="2"/>
              <a:buNone/>
            </a:pPr>
            <a:r>
              <a:rPr lang="en-US" sz="3200" b="1" dirty="0">
                <a:solidFill>
                  <a:srgbClr val="FF9966"/>
                </a:solidFill>
              </a:rPr>
              <a:t>VRT &lt; 20 sec</a:t>
            </a: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1905000" y="4791075"/>
            <a:ext cx="346075" cy="390525"/>
          </a:xfrm>
          <a:prstGeom prst="flowChartExtra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66050" cy="1103313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AVP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98650" y="1716088"/>
            <a:ext cx="3054350" cy="7985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Normal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38800" y="1558925"/>
            <a:ext cx="3276600" cy="10318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Deep venous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3500" y="2781300"/>
            <a:ext cx="4305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81675" y="2762250"/>
            <a:ext cx="3286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8605" t="1436" r="27907" b="42549"/>
          <a:stretch>
            <a:fillRect/>
          </a:stretch>
        </p:blipFill>
        <p:spPr bwMode="auto">
          <a:xfrm>
            <a:off x="1219200" y="1524000"/>
            <a:ext cx="2286000" cy="387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age 47A Chronic DV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87018"/>
            <a:ext cx="2438400" cy="39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dams DVT post-1_1_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524000"/>
            <a:ext cx="211455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1" name="Picture 2" descr="Figure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30385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101777"/>
            <a:ext cx="2819400" cy="55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2743200" cy="550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gure 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8704" y="1008322"/>
            <a:ext cx="2967096" cy="558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 err="1">
                <a:solidFill>
                  <a:srgbClr val="FF9966"/>
                </a:solidFill>
              </a:rPr>
              <a:t>Treatment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295400"/>
            <a:ext cx="32766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3600" dirty="0" err="1">
                <a:solidFill>
                  <a:srgbClr val="FF9966"/>
                </a:solidFill>
              </a:rPr>
              <a:t>T</a:t>
            </a:r>
            <a:r>
              <a:rPr lang="fr-CA" dirty="0" err="1">
                <a:solidFill>
                  <a:srgbClr val="FF9966"/>
                </a:solidFill>
              </a:rPr>
              <a:t>elangiectasias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dirty="0">
                <a:solidFill>
                  <a:srgbClr val="FF9966"/>
                </a:solidFill>
              </a:rPr>
              <a:t>&amp; </a:t>
            </a:r>
            <a:r>
              <a:rPr lang="fr-CA" dirty="0" err="1">
                <a:solidFill>
                  <a:srgbClr val="FF9966"/>
                </a:solidFill>
              </a:rPr>
              <a:t>Reticular</a:t>
            </a:r>
            <a:r>
              <a:rPr lang="fr-CA" dirty="0">
                <a:solidFill>
                  <a:srgbClr val="FF9966"/>
                </a:solidFill>
              </a:rPr>
              <a:t> </a:t>
            </a:r>
            <a:r>
              <a:rPr lang="fr-CA" dirty="0" err="1">
                <a:solidFill>
                  <a:srgbClr val="FF9966"/>
                </a:solidFill>
              </a:rPr>
              <a:t>veins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dirty="0" err="1">
                <a:solidFill>
                  <a:srgbClr val="FF9966"/>
                </a:solidFill>
              </a:rPr>
              <a:t>Stocking</a:t>
            </a:r>
            <a:r>
              <a:rPr lang="fr-CA" dirty="0">
                <a:solidFill>
                  <a:srgbClr val="FF9966"/>
                </a:solidFill>
              </a:rPr>
              <a:t> and/or </a:t>
            </a:r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2867025" y="33528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4034" name="Picture 2" descr="http://www.albanyveinclinic.com/images/spider-veins.jpg"/>
          <p:cNvPicPr>
            <a:picLocks noChangeAspect="1" noChangeArrowheads="1"/>
          </p:cNvPicPr>
          <p:nvPr/>
        </p:nvPicPr>
        <p:blipFill>
          <a:blip r:embed="rId3" cstate="print"/>
          <a:srcRect b="12157"/>
          <a:stretch>
            <a:fillRect/>
          </a:stretch>
        </p:blipFill>
        <p:spPr bwMode="auto">
          <a:xfrm>
            <a:off x="5294539" y="1447800"/>
            <a:ext cx="3163661" cy="2362200"/>
          </a:xfrm>
          <a:prstGeom prst="rect">
            <a:avLst/>
          </a:prstGeom>
          <a:noFill/>
        </p:spPr>
      </p:pic>
      <p:pic>
        <p:nvPicPr>
          <p:cNvPr id="44038" name="Picture 6" descr="C:\Users\Talal\Desktop\New folder\Spider_Vein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124200" cy="2405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629400" cy="9906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5562600" y="1828800"/>
            <a:ext cx="34290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Varicose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Veins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sz="2800" dirty="0" err="1">
                <a:solidFill>
                  <a:srgbClr val="FF9966"/>
                </a:solidFill>
              </a:rPr>
              <a:t>Stocking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USG-</a:t>
            </a:r>
            <a:r>
              <a:rPr lang="fr-CA" sz="2800" dirty="0" err="1">
                <a:solidFill>
                  <a:srgbClr val="FF9966"/>
                </a:solidFill>
              </a:rPr>
              <a:t>Sclero</a:t>
            </a:r>
            <a:r>
              <a:rPr lang="fr-CA" sz="2800" dirty="0">
                <a:solidFill>
                  <a:srgbClr val="FF9966"/>
                </a:solidFill>
              </a:rPr>
              <a:t>-</a:t>
            </a:r>
            <a:r>
              <a:rPr lang="fr-CA" sz="2800" dirty="0" err="1">
                <a:solidFill>
                  <a:srgbClr val="FF9966"/>
                </a:solidFill>
              </a:rPr>
              <a:t>Rx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EVLT/</a:t>
            </a:r>
            <a:r>
              <a:rPr lang="fr-CA" sz="2800" dirty="0" err="1">
                <a:solidFill>
                  <a:srgbClr val="FF9966"/>
                </a:solidFill>
              </a:rPr>
              <a:t>Surgery</a:t>
            </a:r>
            <a:endParaRPr lang="en-US" sz="2800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7162800" y="32766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 descr="http://www.gvg.org.uk/vv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2240583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19032" y="3124200"/>
            <a:ext cx="523889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19199" y="152400"/>
            <a:ext cx="5562601" cy="33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838200"/>
            <a:ext cx="3048000" cy="5257800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Edema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Cutaneous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  <a:r>
              <a:rPr lang="fr-CA" sz="2400" dirty="0" err="1">
                <a:solidFill>
                  <a:srgbClr val="FF9966"/>
                </a:solidFill>
              </a:rPr>
              <a:t>Ulcer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Local </a:t>
            </a:r>
            <a:r>
              <a:rPr lang="fr-CA" sz="2400" dirty="0" err="1">
                <a:solidFill>
                  <a:srgbClr val="FF9966"/>
                </a:solidFill>
              </a:rPr>
              <a:t>Wound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Stocking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 USG-</a:t>
            </a:r>
            <a:r>
              <a:rPr lang="fr-CA" sz="2400" dirty="0" err="1">
                <a:solidFill>
                  <a:srgbClr val="FF9966"/>
                </a:solidFill>
              </a:rPr>
              <a:t>Sclero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ELVT/</a:t>
            </a:r>
            <a:r>
              <a:rPr lang="fr-CA" sz="2400" dirty="0" err="1">
                <a:solidFill>
                  <a:srgbClr val="FF9966"/>
                </a:solidFill>
              </a:rPr>
              <a:t>Surgery</a:t>
            </a:r>
            <a:endParaRPr lang="en-US" sz="2400" dirty="0">
              <a:solidFill>
                <a:srgbClr val="FF9966"/>
              </a:solidFill>
            </a:endParaRPr>
          </a:p>
        </p:txBody>
      </p:sp>
      <p:pic>
        <p:nvPicPr>
          <p:cNvPr id="11" name="Picture 10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286625" y="3105912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 descr="http://www.gvg.org.uk/v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7069"/>
            <a:ext cx="2209800" cy="5561331"/>
          </a:xfrm>
          <a:prstGeom prst="rect">
            <a:avLst/>
          </a:prstGeom>
          <a:noFill/>
        </p:spPr>
      </p:pic>
      <p:pic>
        <p:nvPicPr>
          <p:cNvPr id="41988" name="Picture 4" descr="http://t2.gstatic.com/images?q=tbn:ANd9GcQ0OzRP93dKh-oQ2pyng9nJ1n0dWEwiQeMXFSd_kEVwFiHCJKlL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695324"/>
            <a:ext cx="1552575" cy="181927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2005" y="2620963"/>
            <a:ext cx="209779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705600" cy="11430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8914" name="Picture 2" descr="http://www.forrmobility.co.uk/Products/DailyLivingAids/compression%20stocking%20aid.gif"/>
          <p:cNvPicPr>
            <a:picLocks noChangeAspect="1" noChangeArrowheads="1"/>
          </p:cNvPicPr>
          <p:nvPr/>
        </p:nvPicPr>
        <p:blipFill>
          <a:blip r:embed="rId3" cstate="print"/>
          <a:srcRect l="22000" r="20000"/>
          <a:stretch>
            <a:fillRect/>
          </a:stretch>
        </p:blipFill>
        <p:spPr bwMode="auto">
          <a:xfrm>
            <a:off x="6705600" y="2590800"/>
            <a:ext cx="2209800" cy="3810000"/>
          </a:xfrm>
          <a:prstGeom prst="rect">
            <a:avLst/>
          </a:prstGeom>
          <a:noFill/>
        </p:spPr>
      </p:pic>
      <p:pic>
        <p:nvPicPr>
          <p:cNvPr id="38915" name="Picture 3" descr="C:\Users\Talal\Desktop\New folder\insurance-reimbursement-compression-stockin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600200"/>
            <a:ext cx="516381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6705600" cy="8382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Why Compression Stockings">
            <a:hlinkClick r:id="" action="ppaction://media"/>
            <a:extLst>
              <a:ext uri="{FF2B5EF4-FFF2-40B4-BE49-F238E27FC236}">
                <a16:creationId xmlns:a16="http://schemas.microsoft.com/office/drawing/2014/main" id="{B7D091F2-D14F-4639-90B7-229C91F0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251" r="9374" b="6250"/>
          <a:stretch/>
        </p:blipFill>
        <p:spPr>
          <a:xfrm>
            <a:off x="1706880" y="990600"/>
            <a:ext cx="66751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6865" name="Picture 1" descr="C:\Users\Talal\Desktop\New folder\Un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800458"/>
            <a:ext cx="6218431" cy="4676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457200"/>
            <a:ext cx="357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9966"/>
                </a:solidFill>
                <a:latin typeface="Tahoma" pitchFamily="34" charset="0"/>
                <a:ea typeface="+mj-ea"/>
                <a:cs typeface="Tahoma" pitchFamily="34" charset="0"/>
              </a:rPr>
              <a:t>Sclerotherapy</a:t>
            </a:r>
            <a:endParaRPr lang="en-US" sz="4400" dirty="0">
              <a:solidFill>
                <a:srgbClr val="FF996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60960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Sclerotherapy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175108" name="Picture 4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524000"/>
            <a:ext cx="3395519" cy="13260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09" name="Picture 5" descr="~AUT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581400"/>
            <a:ext cx="3505200" cy="15087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0" name="Picture 6" descr="~AUT0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525712"/>
            <a:ext cx="3457480" cy="1436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1" name="Picture 7" descr="~AUT0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724400"/>
            <a:ext cx="3505200" cy="1556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r>
              <a:rPr lang="fr-CA" dirty="0">
                <a:solidFill>
                  <a:srgbClr val="FF9966"/>
                </a:solidFill>
              </a:rPr>
              <a:t> - Complications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1222288" y="2062163"/>
            <a:ext cx="77693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Endovenous</a:t>
            </a:r>
            <a:r>
              <a:rPr lang="fr-CA" dirty="0">
                <a:solidFill>
                  <a:srgbClr val="FF9966"/>
                </a:solidFill>
              </a:rPr>
              <a:t>  Ablation Techniques</a:t>
            </a:r>
            <a:endParaRPr lang="en-CA" dirty="0">
              <a:solidFill>
                <a:srgbClr val="FF9966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057400"/>
            <a:ext cx="5257800" cy="457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Denaturation of vein wall collagen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Contraction 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Fibrous obliteration</a:t>
            </a:r>
            <a:endParaRPr lang="en-CA" sz="2400" dirty="0">
              <a:solidFill>
                <a:srgbClr val="FF9966"/>
              </a:solidFill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181600" y="28194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81600" y="45720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4495800" cy="19812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134147" name="Picture 3" descr="~AUT004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601" t="4762"/>
          <a:stretch>
            <a:fillRect/>
          </a:stretch>
        </p:blipFill>
        <p:spPr>
          <a:xfrm>
            <a:off x="6477000" y="457200"/>
            <a:ext cx="2286000" cy="6306207"/>
          </a:xfrm>
          <a:noFill/>
          <a:ln w="28575">
            <a:noFill/>
          </a:ln>
        </p:spPr>
      </p:pic>
      <p:pic>
        <p:nvPicPr>
          <p:cNvPr id="134148" name="Picture 4" descr="~AUT0045"/>
          <p:cNvPicPr>
            <a:picLocks noChangeAspect="1" noChangeArrowheads="1"/>
          </p:cNvPicPr>
          <p:nvPr/>
        </p:nvPicPr>
        <p:blipFill>
          <a:blip r:embed="rId3" cstate="print"/>
          <a:srcRect l="4687" t="5223" r="3125" b="3373"/>
          <a:stretch>
            <a:fillRect/>
          </a:stretch>
        </p:blipFill>
        <p:spPr bwMode="auto">
          <a:xfrm>
            <a:off x="1219200" y="3124200"/>
            <a:ext cx="4881154" cy="2895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524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" name="Laser Treatment for Varicose Veins">
            <a:hlinkClick r:id="" action="ppaction://media"/>
            <a:extLst>
              <a:ext uri="{FF2B5EF4-FFF2-40B4-BE49-F238E27FC236}">
                <a16:creationId xmlns:a16="http://schemas.microsoft.com/office/drawing/2014/main" id="{7621BEEA-2062-4B19-8086-D434FC6239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0138.3333"/>
                </p14:media>
              </p:ext>
            </p:extLst>
          </p:nvPr>
        </p:nvPicPr>
        <p:blipFill rotWithShape="1">
          <a:blip r:embed="rId5"/>
          <a:srcRect l="16072" t="4082" r="15051" b="4082"/>
          <a:stretch/>
        </p:blipFill>
        <p:spPr>
          <a:xfrm>
            <a:off x="2209802" y="1676400"/>
            <a:ext cx="5968999" cy="44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181600" cy="1143000"/>
          </a:xfrm>
        </p:spPr>
        <p:txBody>
          <a:bodyPr/>
          <a:lstStyle/>
          <a:p>
            <a:r>
              <a:rPr lang="fr-CA" dirty="0">
                <a:solidFill>
                  <a:srgbClr val="FF9966"/>
                </a:solidFill>
              </a:rPr>
              <a:t>Surgery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en-US">
              <a:solidFill>
                <a:srgbClr val="FF9966"/>
              </a:solidFill>
            </a:endParaRPr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CE8D-66C8-4C01-B398-7D7FBD85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75"/>
          <a:stretch/>
        </p:blipFill>
        <p:spPr>
          <a:xfrm>
            <a:off x="1524000" y="1162050"/>
            <a:ext cx="7010400" cy="5338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4450" y="152400"/>
            <a:ext cx="39433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5900" y="2343150"/>
            <a:ext cx="3619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971800"/>
            <a:ext cx="77724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9966"/>
                </a:solidFill>
                <a:latin typeface="Lucida Handwriting" pitchFamily="66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Functioning Valve inside Great Saphenous Vein">
            <a:hlinkClick r:id="" action="ppaction://media"/>
            <a:extLst>
              <a:ext uri="{FF2B5EF4-FFF2-40B4-BE49-F238E27FC236}">
                <a16:creationId xmlns:a16="http://schemas.microsoft.com/office/drawing/2014/main" id="{F93D0AB5-D2E7-41B9-A3C6-81881A8E7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37" t="2083" r="23437" b="1563"/>
          <a:stretch/>
        </p:blipFill>
        <p:spPr>
          <a:xfrm>
            <a:off x="2514600" y="381000"/>
            <a:ext cx="4495800" cy="6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6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petent valve">
            <a:hlinkClick r:id="" action="ppaction://media"/>
            <a:extLst>
              <a:ext uri="{FF2B5EF4-FFF2-40B4-BE49-F238E27FC236}">
                <a16:creationId xmlns:a16="http://schemas.microsoft.com/office/drawing/2014/main" id="{7662F708-007D-458B-8BA4-E8B4BED2C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416" r="7812" b="16667"/>
          <a:stretch/>
        </p:blipFill>
        <p:spPr>
          <a:xfrm>
            <a:off x="1447800" y="1143000"/>
            <a:ext cx="73217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6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2362200"/>
            <a:ext cx="70104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Physiology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1202318" y="914400"/>
            <a:ext cx="7789281" cy="50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Vascular</Template>
  <TotalTime>3228</TotalTime>
  <Words>369</Words>
  <Application>Microsoft Office PowerPoint</Application>
  <PresentationFormat>On-screen Show (4:3)</PresentationFormat>
  <Paragraphs>157</Paragraphs>
  <Slides>50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Lucida Handwriting</vt:lpstr>
      <vt:lpstr>Marlett</vt:lpstr>
      <vt:lpstr>Symbol</vt:lpstr>
      <vt:lpstr>Tahoma</vt:lpstr>
      <vt:lpstr>Times New Roman</vt:lpstr>
      <vt:lpstr>Wingdings</vt:lpstr>
      <vt:lpstr>Vascular</vt:lpstr>
      <vt:lpstr>1_vascular</vt:lpstr>
      <vt:lpstr>2_Vascular</vt:lpstr>
      <vt:lpstr>3_Vascular</vt:lpstr>
      <vt:lpstr>Chronic Venous Insufficiency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</vt:lpstr>
      <vt:lpstr>PowerPoint Presentation</vt:lpstr>
      <vt:lpstr>PowerPoint Presentation</vt:lpstr>
      <vt:lpstr>Calf Muscle Pump </vt:lpstr>
      <vt:lpstr>Ambulatory Venous Pressure</vt:lpstr>
      <vt:lpstr>What is Chronic venous insufficiency? </vt:lpstr>
      <vt:lpstr>Pathophysiology</vt:lpstr>
      <vt:lpstr>PowerPoint Presentation</vt:lpstr>
      <vt:lpstr>PowerPoint Presentation</vt:lpstr>
      <vt:lpstr>PowerPoint Presentation</vt:lpstr>
      <vt:lpstr>PowerPoint Presentation</vt:lpstr>
      <vt:lpstr> SO, Waht happens to the Venous Pressure? </vt:lpstr>
      <vt:lpstr>Evaluation</vt:lpstr>
      <vt:lpstr>PowerPoint Presentation</vt:lpstr>
      <vt:lpstr>Doppler</vt:lpstr>
      <vt:lpstr>Duplex-Scanning</vt:lpstr>
      <vt:lpstr>Duplex-Scanning</vt:lpstr>
      <vt:lpstr>PowerPoint Presentation</vt:lpstr>
      <vt:lpstr>PowerPoint Presentation</vt:lpstr>
      <vt:lpstr>Duplex-Scanning</vt:lpstr>
      <vt:lpstr>Duplex-Scanning</vt:lpstr>
      <vt:lpstr>Incompetent Perforator Vein</vt:lpstr>
      <vt:lpstr>Ambulatory Venous Pressure</vt:lpstr>
      <vt:lpstr>Ambulatory Venous Pressure</vt:lpstr>
      <vt:lpstr>Abnormal AVP</vt:lpstr>
      <vt:lpstr>AVP</vt:lpstr>
      <vt:lpstr>Phlebography</vt:lpstr>
      <vt:lpstr>Phlebography</vt:lpstr>
      <vt:lpstr>Phlebography</vt:lpstr>
      <vt:lpstr>Treatment</vt:lpstr>
      <vt:lpstr>Treatment</vt:lpstr>
      <vt:lpstr>Treatment</vt:lpstr>
      <vt:lpstr>PowerPoint Presentation</vt:lpstr>
      <vt:lpstr>Compression Stockings</vt:lpstr>
      <vt:lpstr>Compression Stockings</vt:lpstr>
      <vt:lpstr>PowerPoint Presentation</vt:lpstr>
      <vt:lpstr>Sclerotherapy</vt:lpstr>
      <vt:lpstr>Sclero-Rx - Complications</vt:lpstr>
      <vt:lpstr>Endovenous  Ablation Techniques</vt:lpstr>
      <vt:lpstr>EndoVenous Laser Therapy(EVLT)</vt:lpstr>
      <vt:lpstr>EndoVenous Laser Therapy(EVLT)</vt:lpstr>
      <vt:lpstr>Surgery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Disease</dc:title>
  <dc:creator>Badr Aljabri</dc:creator>
  <cp:lastModifiedBy>Talal Altuwaijri</cp:lastModifiedBy>
  <cp:revision>302</cp:revision>
  <dcterms:created xsi:type="dcterms:W3CDTF">2004-03-15T01:58:01Z</dcterms:created>
  <dcterms:modified xsi:type="dcterms:W3CDTF">2017-10-31T17:21:57Z</dcterms:modified>
</cp:coreProperties>
</file>