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58" r:id="rId4"/>
    <p:sldId id="283" r:id="rId5"/>
    <p:sldId id="259" r:id="rId6"/>
    <p:sldId id="260" r:id="rId7"/>
    <p:sldId id="262" r:id="rId8"/>
    <p:sldId id="261" r:id="rId9"/>
    <p:sldId id="263" r:id="rId10"/>
    <p:sldId id="264" r:id="rId11"/>
    <p:sldId id="265" r:id="rId12"/>
    <p:sldId id="284" r:id="rId13"/>
    <p:sldId id="266" r:id="rId14"/>
    <p:sldId id="267" r:id="rId15"/>
    <p:sldId id="268" r:id="rId16"/>
    <p:sldId id="269" r:id="rId17"/>
    <p:sldId id="270" r:id="rId18"/>
    <p:sldId id="285" r:id="rId19"/>
    <p:sldId id="297" r:id="rId20"/>
    <p:sldId id="287" r:id="rId21"/>
    <p:sldId id="274" r:id="rId22"/>
    <p:sldId id="271" r:id="rId23"/>
    <p:sldId id="286" r:id="rId24"/>
    <p:sldId id="272" r:id="rId25"/>
    <p:sldId id="275" r:id="rId26"/>
    <p:sldId id="288" r:id="rId27"/>
    <p:sldId id="289" r:id="rId28"/>
    <p:sldId id="276" r:id="rId29"/>
    <p:sldId id="277" r:id="rId30"/>
    <p:sldId id="290" r:id="rId31"/>
    <p:sldId id="291" r:id="rId32"/>
    <p:sldId id="278" r:id="rId33"/>
    <p:sldId id="292" r:id="rId34"/>
    <p:sldId id="279" r:id="rId35"/>
    <p:sldId id="298" r:id="rId36"/>
    <p:sldId id="294" r:id="rId37"/>
    <p:sldId id="280" r:id="rId38"/>
    <p:sldId id="295" r:id="rId39"/>
    <p:sldId id="282" r:id="rId40"/>
    <p:sldId id="296" r:id="rId41"/>
    <p:sldId id="29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199" autoAdjust="0"/>
  </p:normalViewPr>
  <p:slideViewPr>
    <p:cSldViewPr>
      <p:cViewPr varScale="1">
        <p:scale>
          <a:sx n="54" d="100"/>
          <a:sy n="54" d="100"/>
        </p:scale>
        <p:origin x="-18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A8FDEB-1075-4EB3-906A-6032F7ECA142}" type="datetimeFigureOut">
              <a:rPr lang="en-US" smtClean="0"/>
              <a:t>3/13/2018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6F8AF-5A2C-4F85-9ECB-7C4B35E205DB}" type="slidenum">
              <a:rPr lang="en-US" smtClean="0"/>
              <a:t>‹#›</a:t>
            </a:fld>
            <a:endParaRPr lang="en-US"/>
          </a:p>
        </p:txBody>
      </p:sp>
    </p:spTree>
    <p:extLst>
      <p:ext uri="{BB962C8B-B14F-4D97-AF65-F5344CB8AC3E}">
        <p14:creationId xmlns:p14="http://schemas.microsoft.com/office/powerpoint/2010/main" val="3360756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Arousal and attention may be disrupted by  </a:t>
            </a:r>
            <a:r>
              <a:rPr lang="en-US" dirty="0" err="1" smtClean="0">
                <a:effectLst/>
              </a:rPr>
              <a:t>ras</a:t>
            </a:r>
            <a:endParaRPr lang="en-US" dirty="0" smtClean="0">
              <a:effectLst/>
            </a:endParaRPr>
          </a:p>
          <a:p>
            <a:r>
              <a:rPr lang="en-US" dirty="0" smtClean="0">
                <a:effectLst/>
              </a:rPr>
              <a:t>Attention in both right and left aspects of </a:t>
            </a:r>
            <a:r>
              <a:rPr lang="en-US" dirty="0" err="1" smtClean="0">
                <a:effectLst/>
              </a:rPr>
              <a:t>extrapersonal</a:t>
            </a:r>
            <a:r>
              <a:rPr lang="en-US" dirty="0" smtClean="0">
                <a:effectLst/>
              </a:rPr>
              <a:t> space is governed by the “ non dominant parietal</a:t>
            </a:r>
            <a:r>
              <a:rPr lang="en-US" baseline="0" dirty="0" smtClean="0">
                <a:effectLst/>
              </a:rPr>
              <a:t> lobe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Insight and judgment are dependent on intact higher order integrated cortical function. Since insight into perceptions is often reduced with delirium and </a:t>
            </a:r>
            <a:r>
              <a:rPr lang="en-US" dirty="0" err="1" smtClean="0">
                <a:effectLst/>
              </a:rPr>
              <a:t>confusional</a:t>
            </a:r>
            <a:r>
              <a:rPr lang="en-US" dirty="0" smtClean="0">
                <a:effectLst/>
              </a:rPr>
              <a:t> states, it seems likely that higher order cortical function is therefore impaired, especially regarding frontal lobe involvement in scrutinizing incoming sensory information</a:t>
            </a:r>
          </a:p>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6</a:t>
            </a:fld>
            <a:endParaRPr lang="en-US"/>
          </a:p>
        </p:txBody>
      </p:sp>
    </p:spTree>
    <p:extLst>
      <p:ext uri="{BB962C8B-B14F-4D97-AF65-F5344CB8AC3E}">
        <p14:creationId xmlns:p14="http://schemas.microsoft.com/office/powerpoint/2010/main" val="385674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Thus, family members or caregivers who report that a patient "isn't acting quite right" should be taken seriously, even if delirium is not obvious to the examining clinician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 It is important that the examiner be sensitive to the patient's flow of thought and not attribute disorganized speech to age, dementia, or fatigue</a:t>
            </a:r>
          </a:p>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10</a:t>
            </a:fld>
            <a:endParaRPr lang="en-US"/>
          </a:p>
        </p:txBody>
      </p:sp>
    </p:spTree>
    <p:extLst>
      <p:ext uri="{BB962C8B-B14F-4D97-AF65-F5344CB8AC3E}">
        <p14:creationId xmlns:p14="http://schemas.microsoft.com/office/powerpoint/2010/main" val="2014017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since dementia can impair cognitive ability and frequently underlies delirium</a:t>
            </a:r>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11</a:t>
            </a:fld>
            <a:endParaRPr lang="en-US"/>
          </a:p>
        </p:txBody>
      </p:sp>
    </p:spTree>
    <p:extLst>
      <p:ext uri="{BB962C8B-B14F-4D97-AF65-F5344CB8AC3E}">
        <p14:creationId xmlns:p14="http://schemas.microsoft.com/office/powerpoint/2010/main" val="3087173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Patients may misidentify the clinician or believe that objects or shadows in the room represent a person. Vague delusions of harm often accompany these misperceptions</a:t>
            </a:r>
          </a:p>
          <a:p>
            <a:r>
              <a:rPr lang="en-US" dirty="0" smtClean="0"/>
              <a:t>. One personal experience involved a patient who immigrated to North America as an adolescent; she spoke only Italian during her delirium, recovering her grasp of English after her pneumonia was treated</a:t>
            </a:r>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12</a:t>
            </a:fld>
            <a:endParaRPr lang="en-US"/>
          </a:p>
        </p:txBody>
      </p:sp>
    </p:spTree>
    <p:extLst>
      <p:ext uri="{BB962C8B-B14F-4D97-AF65-F5344CB8AC3E}">
        <p14:creationId xmlns:p14="http://schemas.microsoft.com/office/powerpoint/2010/main" val="62864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presentation in older patients is a relatively quiet, withdrawn state that frequently is mistaken for depression</a:t>
            </a:r>
            <a:endParaRPr lang="en-US" dirty="0" smtClean="0"/>
          </a:p>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14</a:t>
            </a:fld>
            <a:endParaRPr lang="en-US"/>
          </a:p>
        </p:txBody>
      </p:sp>
    </p:spTree>
    <p:extLst>
      <p:ext uri="{BB962C8B-B14F-4D97-AF65-F5344CB8AC3E}">
        <p14:creationId xmlns:p14="http://schemas.microsoft.com/office/powerpoint/2010/main" val="66166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In the absence of an obvious cause for delirium, further testing including neuroimaging, lumbar puncture, and EEG is indicated.</a:t>
            </a:r>
          </a:p>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23</a:t>
            </a:fld>
            <a:endParaRPr lang="en-US"/>
          </a:p>
        </p:txBody>
      </p:sp>
    </p:spTree>
    <p:extLst>
      <p:ext uri="{BB962C8B-B14F-4D97-AF65-F5344CB8AC3E}">
        <p14:creationId xmlns:p14="http://schemas.microsoft.com/office/powerpoint/2010/main" val="506689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31</a:t>
            </a:fld>
            <a:endParaRPr lang="en-US"/>
          </a:p>
        </p:txBody>
      </p:sp>
    </p:spTree>
    <p:extLst>
      <p:ext uri="{BB962C8B-B14F-4D97-AF65-F5344CB8AC3E}">
        <p14:creationId xmlns:p14="http://schemas.microsoft.com/office/powerpoint/2010/main" val="68740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In patients with delirium of unknown cause and negative head CT, MRI may be useful to exclude acute or </a:t>
            </a:r>
            <a:r>
              <a:rPr lang="en-US" dirty="0" err="1" smtClean="0"/>
              <a:t>subacute</a:t>
            </a:r>
            <a:r>
              <a:rPr lang="en-US" dirty="0" smtClean="0"/>
              <a:t> stroke and multifocal inflammatory lesions (</a:t>
            </a:r>
            <a:r>
              <a:rPr lang="en-US" dirty="0" err="1" smtClean="0"/>
              <a:t>eg</a:t>
            </a:r>
            <a:r>
              <a:rPr lang="en-US" dirty="0" smtClean="0"/>
              <a:t>, as seen in reversible posterior </a:t>
            </a:r>
            <a:r>
              <a:rPr lang="en-US" dirty="0" err="1" smtClean="0"/>
              <a:t>leukoencephalopathy</a:t>
            </a:r>
            <a:r>
              <a:rPr lang="en-US" dirty="0" smtClean="0"/>
              <a:t> and acute disseminated encephalomyelitis</a:t>
            </a:r>
          </a:p>
          <a:p>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36</a:t>
            </a:fld>
            <a:endParaRPr lang="en-US"/>
          </a:p>
        </p:txBody>
      </p:sp>
    </p:spTree>
    <p:extLst>
      <p:ext uri="{BB962C8B-B14F-4D97-AF65-F5344CB8AC3E}">
        <p14:creationId xmlns:p14="http://schemas.microsoft.com/office/powerpoint/2010/main" val="41816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Older patients with bacterial meningitis are more likely to present with delirium rather than the classic triad of fever, headache, and </a:t>
            </a:r>
            <a:r>
              <a:rPr lang="en-US" dirty="0" err="1" smtClean="0">
                <a:effectLst/>
              </a:rPr>
              <a:t>meningismus</a:t>
            </a:r>
            <a:r>
              <a:rPr lang="en-US" dirty="0" smtClean="0">
                <a:effectLst/>
              </a:rPr>
              <a:t>. Bacterial meningitis is an uncommon disorder, and routine cerebrospinal fluid (CSF) evaluation may not be necessary in all febrile or septic appearing older patients with delirium as long as other infectious foci are obvious. However, CSF analysis may be the only diagnostic tool that will identify bacterial or aseptic meningitis and encephalitis.</a:t>
            </a:r>
            <a:endParaRPr lang="en-US" dirty="0"/>
          </a:p>
        </p:txBody>
      </p:sp>
      <p:sp>
        <p:nvSpPr>
          <p:cNvPr id="4" name="Slide Number Placeholder 3"/>
          <p:cNvSpPr>
            <a:spLocks noGrp="1"/>
          </p:cNvSpPr>
          <p:nvPr>
            <p:ph type="sldNum" sz="quarter" idx="10"/>
          </p:nvPr>
        </p:nvSpPr>
        <p:spPr/>
        <p:txBody>
          <a:bodyPr/>
          <a:lstStyle/>
          <a:p>
            <a:fld id="{5386F8AF-5A2C-4F85-9ECB-7C4B35E205DB}" type="slidenum">
              <a:rPr lang="en-US" smtClean="0"/>
              <a:t>37</a:t>
            </a:fld>
            <a:endParaRPr lang="en-US"/>
          </a:p>
        </p:txBody>
      </p:sp>
    </p:spTree>
    <p:extLst>
      <p:ext uri="{BB962C8B-B14F-4D97-AF65-F5344CB8AC3E}">
        <p14:creationId xmlns:p14="http://schemas.microsoft.com/office/powerpoint/2010/main" val="4200248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A5C20F-0DE8-49CB-A6BD-9A31842F8989}"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EA2E-41BF-42AE-8BDF-47CF615F7D8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5C20F-0DE8-49CB-A6BD-9A31842F8989}"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A5C20F-0DE8-49CB-A6BD-9A31842F8989}"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5C20F-0DE8-49CB-A6BD-9A31842F8989}"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5C20F-0DE8-49CB-A6BD-9A31842F8989}"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7EA2E-41BF-42AE-8BDF-47CF615F7D8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A5C20F-0DE8-49CB-A6BD-9A31842F8989}"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A5C20F-0DE8-49CB-A6BD-9A31842F8989}" type="datetimeFigureOut">
              <a:rPr lang="en-US" smtClean="0"/>
              <a:t>3/13/2018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7EA2E-41BF-42AE-8BDF-47CF615F7D8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A5C20F-0DE8-49CB-A6BD-9A31842F8989}" type="datetimeFigureOut">
              <a:rPr lang="en-US" smtClean="0"/>
              <a:t>3/13/2018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5C20F-0DE8-49CB-A6BD-9A31842F8989}" type="datetimeFigureOut">
              <a:rPr lang="en-US" smtClean="0"/>
              <a:t>3/13/2018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5C20F-0DE8-49CB-A6BD-9A31842F8989}"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7EA2E-41BF-42AE-8BDF-47CF615F7D8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5C20F-0DE8-49CB-A6BD-9A31842F8989}"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7EA2E-41BF-42AE-8BDF-47CF615F7D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A5C20F-0DE8-49CB-A6BD-9A31842F8989}" type="datetimeFigureOut">
              <a:rPr lang="en-US" smtClean="0"/>
              <a:t>3/13/2018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367EA2E-41BF-42AE-8BDF-47CF615F7D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Approach to patients with confusion </a:t>
            </a:r>
            <a:endParaRPr lang="en-US" dirty="0"/>
          </a:p>
        </p:txBody>
      </p:sp>
      <p:sp>
        <p:nvSpPr>
          <p:cNvPr id="3" name="Subtitle 2"/>
          <p:cNvSpPr>
            <a:spLocks noGrp="1"/>
          </p:cNvSpPr>
          <p:nvPr>
            <p:ph type="subTitle" idx="1"/>
          </p:nvPr>
        </p:nvSpPr>
        <p:spPr/>
        <p:txBody>
          <a:bodyPr/>
          <a:lstStyle/>
          <a:p>
            <a:r>
              <a:rPr lang="en-US" dirty="0" smtClean="0"/>
              <a:t>Dr. Hana </a:t>
            </a:r>
            <a:r>
              <a:rPr lang="en-US" dirty="0" err="1" smtClean="0"/>
              <a:t>Albulaihe</a:t>
            </a:r>
            <a:endParaRPr lang="en-US" dirty="0" smtClean="0"/>
          </a:p>
          <a:p>
            <a:r>
              <a:rPr lang="en-US" dirty="0" smtClean="0"/>
              <a:t>Consultant neurologist </a:t>
            </a:r>
            <a:endParaRPr lang="en-US" dirty="0"/>
          </a:p>
        </p:txBody>
      </p:sp>
    </p:spTree>
    <p:extLst>
      <p:ext uri="{BB962C8B-B14F-4D97-AF65-F5344CB8AC3E}">
        <p14:creationId xmlns:p14="http://schemas.microsoft.com/office/powerpoint/2010/main" val="126044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Disturbance of consciousness</a:t>
            </a:r>
            <a:r>
              <a:rPr lang="en-US" dirty="0" smtClean="0"/>
              <a:t>:</a:t>
            </a:r>
          </a:p>
          <a:p>
            <a:endParaRPr lang="en-US" dirty="0"/>
          </a:p>
          <a:p>
            <a:r>
              <a:rPr lang="en-US" dirty="0" smtClean="0">
                <a:effectLst/>
              </a:rPr>
              <a:t>One </a:t>
            </a:r>
            <a:r>
              <a:rPr lang="en-US" dirty="0" smtClean="0">
                <a:effectLst/>
              </a:rPr>
              <a:t>of the earliest manifestations of delirium is a change in the level of awareness and the ability to focus, sustain, or shift attention..</a:t>
            </a:r>
          </a:p>
          <a:p>
            <a:r>
              <a:rPr lang="en-US" dirty="0" smtClean="0">
                <a:effectLst/>
              </a:rPr>
              <a:t>Distractibility,:</a:t>
            </a:r>
          </a:p>
          <a:p>
            <a:r>
              <a:rPr lang="en-US" dirty="0" smtClean="0">
                <a:effectLst/>
              </a:rPr>
              <a:t>one of the hallmarks of delirium, is often evident in conversation</a:t>
            </a:r>
            <a:endParaRPr lang="en-US" dirty="0"/>
          </a:p>
        </p:txBody>
      </p:sp>
    </p:spTree>
    <p:extLst>
      <p:ext uri="{BB962C8B-B14F-4D97-AF65-F5344CB8AC3E}">
        <p14:creationId xmlns:p14="http://schemas.microsoft.com/office/powerpoint/2010/main" val="3452505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Change in cognition</a:t>
            </a:r>
            <a:r>
              <a:rPr lang="en-US" dirty="0" smtClean="0"/>
              <a:t>:</a:t>
            </a:r>
          </a:p>
          <a:p>
            <a:endParaRPr lang="en-US" dirty="0"/>
          </a:p>
          <a:p>
            <a:r>
              <a:rPr lang="en-US" dirty="0" smtClean="0">
                <a:effectLst/>
              </a:rPr>
              <a:t>Delirious </a:t>
            </a:r>
            <a:r>
              <a:rPr lang="en-US" dirty="0" smtClean="0">
                <a:effectLst/>
              </a:rPr>
              <a:t>individuals have cognitive and perceptual problems, including memory loss, disorientation, and difficulty with language and speech. </a:t>
            </a:r>
          </a:p>
          <a:p>
            <a:r>
              <a:rPr lang="en-US" dirty="0" smtClean="0">
                <a:effectLst/>
              </a:rPr>
              <a:t>Formal mental status testing can be used to document the degree of impairment.</a:t>
            </a:r>
          </a:p>
          <a:p>
            <a:r>
              <a:rPr lang="en-US" dirty="0" smtClean="0"/>
              <a:t>A</a:t>
            </a:r>
            <a:r>
              <a:rPr lang="en-US" dirty="0" smtClean="0">
                <a:effectLst/>
              </a:rPr>
              <a:t>scertain the patient's level of functioning prior to the onset of delirium from family members, caregivers, or other reliable informants</a:t>
            </a:r>
          </a:p>
          <a:p>
            <a:endParaRPr lang="en-US" dirty="0"/>
          </a:p>
        </p:txBody>
      </p:sp>
    </p:spTree>
    <p:extLst>
      <p:ext uri="{BB962C8B-B14F-4D97-AF65-F5344CB8AC3E}">
        <p14:creationId xmlns:p14="http://schemas.microsoft.com/office/powerpoint/2010/main" val="1099187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Perceptual disturbances </a:t>
            </a:r>
            <a:r>
              <a:rPr lang="en-US" dirty="0" smtClean="0"/>
              <a:t>:</a:t>
            </a:r>
          </a:p>
          <a:p>
            <a:r>
              <a:rPr lang="en-US" dirty="0" smtClean="0"/>
              <a:t>. </a:t>
            </a:r>
            <a:r>
              <a:rPr lang="en-US" dirty="0"/>
              <a:t>Hallucinations can be visual, auditory or somatosensory, usually with lack of </a:t>
            </a:r>
            <a:r>
              <a:rPr lang="en-US" dirty="0" smtClean="0"/>
              <a:t>insight.</a:t>
            </a:r>
          </a:p>
          <a:p>
            <a:r>
              <a:rPr lang="en-US" dirty="0" smtClean="0"/>
              <a:t> </a:t>
            </a:r>
            <a:r>
              <a:rPr lang="en-US" dirty="0"/>
              <a:t>Hallucinations can be simple, e.g., shadows or shapes, or complex, as people and faces. </a:t>
            </a:r>
            <a:endParaRPr lang="en-US" dirty="0" smtClean="0"/>
          </a:p>
          <a:p>
            <a:r>
              <a:rPr lang="en-US" dirty="0" smtClean="0"/>
              <a:t>Sounds </a:t>
            </a:r>
            <a:r>
              <a:rPr lang="en-US" dirty="0"/>
              <a:t>can also consist of simple sounds or hearing voices with clear speech.</a:t>
            </a:r>
          </a:p>
          <a:p>
            <a:pPr marL="0" indent="0">
              <a:buNone/>
            </a:pPr>
            <a:r>
              <a:rPr lang="en-US" b="1" dirty="0"/>
              <a:t>L</a:t>
            </a:r>
            <a:r>
              <a:rPr lang="en-US" b="1" dirty="0" smtClean="0"/>
              <a:t>anguage </a:t>
            </a:r>
            <a:r>
              <a:rPr lang="en-US" b="1" dirty="0" smtClean="0"/>
              <a:t>difficulties:</a:t>
            </a:r>
            <a:endParaRPr lang="en-US" b="1" dirty="0" smtClean="0"/>
          </a:p>
          <a:p>
            <a:r>
              <a:rPr lang="en-US" dirty="0" smtClean="0"/>
              <a:t> </a:t>
            </a:r>
            <a:r>
              <a:rPr lang="en-US" dirty="0"/>
              <a:t>Patients may lose the ability to write or to speak a second </a:t>
            </a:r>
            <a:r>
              <a:rPr lang="en-US" dirty="0" smtClean="0"/>
              <a:t>language</a:t>
            </a:r>
            <a:endParaRPr lang="en-US" dirty="0"/>
          </a:p>
          <a:p>
            <a:endParaRPr lang="en-US" dirty="0"/>
          </a:p>
        </p:txBody>
      </p:sp>
    </p:spTree>
    <p:extLst>
      <p:ext uri="{BB962C8B-B14F-4D97-AF65-F5344CB8AC3E}">
        <p14:creationId xmlns:p14="http://schemas.microsoft.com/office/powerpoint/2010/main" val="4054485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Prodromal features</a:t>
            </a:r>
            <a:r>
              <a:rPr lang="en-US" dirty="0" smtClean="0">
                <a:effectLst/>
              </a:rPr>
              <a:t>:</a:t>
            </a:r>
          </a:p>
          <a:p>
            <a:endParaRPr lang="en-US" dirty="0" smtClean="0"/>
          </a:p>
          <a:p>
            <a:r>
              <a:rPr lang="en-US" dirty="0" smtClean="0"/>
              <a:t>C</a:t>
            </a:r>
            <a:r>
              <a:rPr lang="en-US" dirty="0" smtClean="0">
                <a:effectLst/>
              </a:rPr>
              <a:t>omplaints </a:t>
            </a:r>
            <a:r>
              <a:rPr lang="en-US" dirty="0" smtClean="0">
                <a:effectLst/>
              </a:rPr>
              <a:t>of </a:t>
            </a:r>
            <a:r>
              <a:rPr lang="en-US" dirty="0" smtClean="0">
                <a:effectLst/>
              </a:rPr>
              <a:t>fatigue. </a:t>
            </a:r>
            <a:endParaRPr lang="en-US" dirty="0" smtClean="0">
              <a:effectLst/>
            </a:endParaRPr>
          </a:p>
          <a:p>
            <a:r>
              <a:rPr lang="en-US" dirty="0"/>
              <a:t>S</a:t>
            </a:r>
            <a:r>
              <a:rPr lang="en-US" dirty="0" smtClean="0">
                <a:effectLst/>
              </a:rPr>
              <a:t>leep </a:t>
            </a:r>
            <a:r>
              <a:rPr lang="en-US" dirty="0" smtClean="0">
                <a:effectLst/>
              </a:rPr>
              <a:t>disturbance (excessive daytime somnolence or insomnia</a:t>
            </a:r>
            <a:r>
              <a:rPr lang="en-US" dirty="0" smtClean="0">
                <a:effectLst/>
              </a:rPr>
              <a:t>).</a:t>
            </a:r>
            <a:endParaRPr lang="en-US" dirty="0" smtClean="0">
              <a:effectLst/>
            </a:endParaRPr>
          </a:p>
          <a:p>
            <a:r>
              <a:rPr lang="en-US" dirty="0" smtClean="0"/>
              <a:t>D</a:t>
            </a:r>
            <a:r>
              <a:rPr lang="en-US" dirty="0" smtClean="0">
                <a:effectLst/>
              </a:rPr>
              <a:t>epression</a:t>
            </a:r>
            <a:r>
              <a:rPr lang="en-US" dirty="0"/>
              <a:t>.</a:t>
            </a:r>
            <a:endParaRPr lang="en-US" dirty="0" smtClean="0">
              <a:effectLst/>
            </a:endParaRPr>
          </a:p>
          <a:p>
            <a:r>
              <a:rPr lang="en-US" dirty="0"/>
              <a:t>A</a:t>
            </a:r>
            <a:r>
              <a:rPr lang="en-US" dirty="0" smtClean="0">
                <a:effectLst/>
              </a:rPr>
              <a:t>nxiety</a:t>
            </a:r>
            <a:r>
              <a:rPr lang="en-US" dirty="0" smtClean="0">
                <a:effectLst/>
              </a:rPr>
              <a:t>, restlessness, irritability </a:t>
            </a:r>
            <a:endParaRPr lang="en-US" dirty="0"/>
          </a:p>
          <a:p>
            <a:r>
              <a:rPr lang="en-US" dirty="0"/>
              <a:t>H</a:t>
            </a:r>
            <a:r>
              <a:rPr lang="en-US" dirty="0" smtClean="0">
                <a:effectLst/>
              </a:rPr>
              <a:t>ypersensitivity </a:t>
            </a:r>
            <a:r>
              <a:rPr lang="en-US" dirty="0" smtClean="0">
                <a:effectLst/>
              </a:rPr>
              <a:t>to light or sound.</a:t>
            </a:r>
            <a:endParaRPr lang="en-US" dirty="0"/>
          </a:p>
        </p:txBody>
      </p:sp>
    </p:spTree>
    <p:extLst>
      <p:ext uri="{BB962C8B-B14F-4D97-AF65-F5344CB8AC3E}">
        <p14:creationId xmlns:p14="http://schemas.microsoft.com/office/powerpoint/2010/main" val="3365448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effectLst/>
              </a:rPr>
              <a:t>Other features</a:t>
            </a:r>
            <a:r>
              <a:rPr lang="en-US" dirty="0" smtClean="0">
                <a:effectLst/>
              </a:rPr>
              <a:t> </a:t>
            </a:r>
            <a:r>
              <a:rPr lang="en-US" dirty="0" smtClean="0"/>
              <a:t>:</a:t>
            </a:r>
          </a:p>
          <a:p>
            <a:endParaRPr lang="en-US" dirty="0" smtClean="0">
              <a:effectLst/>
            </a:endParaRPr>
          </a:p>
          <a:p>
            <a:r>
              <a:rPr lang="en-US" dirty="0" smtClean="0">
                <a:effectLst/>
              </a:rPr>
              <a:t>psychomotor agitation. </a:t>
            </a:r>
            <a:endParaRPr lang="en-US" dirty="0" smtClean="0">
              <a:effectLst/>
            </a:endParaRPr>
          </a:p>
          <a:p>
            <a:r>
              <a:rPr lang="en-US" dirty="0" smtClean="0">
                <a:effectLst/>
              </a:rPr>
              <a:t>sleep-wake reversals</a:t>
            </a:r>
          </a:p>
          <a:p>
            <a:r>
              <a:rPr lang="en-US" dirty="0" smtClean="0"/>
              <a:t>Hypoactive delirium </a:t>
            </a:r>
            <a:endParaRPr lang="en-US" dirty="0"/>
          </a:p>
        </p:txBody>
      </p:sp>
    </p:spTree>
    <p:extLst>
      <p:ext uri="{BB962C8B-B14F-4D97-AF65-F5344CB8AC3E}">
        <p14:creationId xmlns:p14="http://schemas.microsoft.com/office/powerpoint/2010/main" val="3054501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EVALUATION</a:t>
            </a:r>
            <a:endParaRPr lang="en-US" dirty="0"/>
          </a:p>
        </p:txBody>
      </p:sp>
      <p:sp>
        <p:nvSpPr>
          <p:cNvPr id="3" name="Content Placeholder 2"/>
          <p:cNvSpPr>
            <a:spLocks noGrp="1"/>
          </p:cNvSpPr>
          <p:nvPr>
            <p:ph idx="1"/>
          </p:nvPr>
        </p:nvSpPr>
        <p:spPr/>
        <p:txBody>
          <a:bodyPr/>
          <a:lstStyle/>
          <a:p>
            <a:endParaRPr lang="en-US" dirty="0" smtClean="0">
              <a:effectLst/>
            </a:endParaRPr>
          </a:p>
          <a:p>
            <a:pPr marL="0" indent="0">
              <a:buNone/>
            </a:pPr>
            <a:r>
              <a:rPr lang="en-US" dirty="0" smtClean="0">
                <a:effectLst/>
              </a:rPr>
              <a:t>There </a:t>
            </a:r>
            <a:r>
              <a:rPr lang="en-US" dirty="0" smtClean="0">
                <a:effectLst/>
              </a:rPr>
              <a:t>are two important aspects to the diagnostic evaluation of delirium:</a:t>
            </a:r>
          </a:p>
          <a:p>
            <a:r>
              <a:rPr lang="en-US" dirty="0" smtClean="0">
                <a:effectLst/>
              </a:rPr>
              <a:t> </a:t>
            </a:r>
            <a:r>
              <a:rPr lang="en-US" dirty="0" smtClean="0">
                <a:effectLst/>
              </a:rPr>
              <a:t>Recognizing </a:t>
            </a:r>
            <a:r>
              <a:rPr lang="en-US" dirty="0" smtClean="0">
                <a:effectLst/>
              </a:rPr>
              <a:t>that the disorder is present.</a:t>
            </a:r>
          </a:p>
          <a:p>
            <a:r>
              <a:rPr lang="en-US" dirty="0"/>
              <a:t> </a:t>
            </a:r>
            <a:r>
              <a:rPr lang="en-US" dirty="0"/>
              <a:t>S</a:t>
            </a:r>
            <a:r>
              <a:rPr lang="en-US" dirty="0" smtClean="0"/>
              <a:t>earch </a:t>
            </a:r>
            <a:r>
              <a:rPr lang="en-US" dirty="0" smtClean="0"/>
              <a:t>for </a:t>
            </a:r>
            <a:r>
              <a:rPr lang="en-US" dirty="0" smtClean="0">
                <a:effectLst/>
              </a:rPr>
              <a:t>the underlying medical illness that has caused delirium.</a:t>
            </a:r>
            <a:endParaRPr lang="en-US" dirty="0"/>
          </a:p>
        </p:txBody>
      </p:sp>
    </p:spTree>
    <p:extLst>
      <p:ext uri="{BB962C8B-B14F-4D97-AF65-F5344CB8AC3E}">
        <p14:creationId xmlns:p14="http://schemas.microsoft.com/office/powerpoint/2010/main" val="3981509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effectLst/>
              </a:rPr>
              <a:t>History</a:t>
            </a:r>
            <a:r>
              <a:rPr lang="en-US" b="1" dirty="0" smtClean="0"/>
              <a:t>:</a:t>
            </a:r>
            <a:r>
              <a:rPr lang="en-US" b="1" dirty="0" smtClean="0">
                <a:effectLst/>
              </a:rPr>
              <a:t> </a:t>
            </a:r>
          </a:p>
          <a:p>
            <a:endParaRPr lang="en-US" dirty="0" smtClean="0">
              <a:effectLst/>
            </a:endParaRPr>
          </a:p>
          <a:p>
            <a:r>
              <a:rPr lang="en-US" dirty="0" smtClean="0">
                <a:effectLst/>
              </a:rPr>
              <a:t>recent </a:t>
            </a:r>
            <a:r>
              <a:rPr lang="en-US" dirty="0" smtClean="0">
                <a:effectLst/>
              </a:rPr>
              <a:t>febrile illness, </a:t>
            </a:r>
          </a:p>
          <a:p>
            <a:r>
              <a:rPr lang="en-US" dirty="0" smtClean="0">
                <a:effectLst/>
              </a:rPr>
              <a:t>history of organ failure</a:t>
            </a:r>
          </a:p>
          <a:p>
            <a:r>
              <a:rPr lang="en-US" dirty="0" smtClean="0">
                <a:effectLst/>
              </a:rPr>
              <a:t> medication list,</a:t>
            </a:r>
          </a:p>
          <a:p>
            <a:r>
              <a:rPr lang="en-US" dirty="0" smtClean="0">
                <a:effectLst/>
              </a:rPr>
              <a:t> history of alcoholism or drug abuse, or</a:t>
            </a:r>
          </a:p>
          <a:p>
            <a:r>
              <a:rPr lang="en-US" dirty="0" smtClean="0">
                <a:effectLst/>
              </a:rPr>
              <a:t> recent depression. </a:t>
            </a:r>
            <a:endParaRPr lang="en-US" dirty="0"/>
          </a:p>
        </p:txBody>
      </p:sp>
    </p:spTree>
    <p:extLst>
      <p:ext uri="{BB962C8B-B14F-4D97-AF65-F5344CB8AC3E}">
        <p14:creationId xmlns:p14="http://schemas.microsoft.com/office/powerpoint/2010/main" val="3852027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effectLst/>
              </a:rPr>
              <a:t>General examination</a:t>
            </a:r>
            <a:r>
              <a:rPr lang="en-US" b="1" dirty="0"/>
              <a:t>:</a:t>
            </a:r>
            <a:r>
              <a:rPr lang="en-US" dirty="0" smtClean="0">
                <a:effectLst/>
              </a:rPr>
              <a:t> </a:t>
            </a:r>
          </a:p>
          <a:p>
            <a:r>
              <a:rPr lang="en-US" dirty="0" smtClean="0">
                <a:effectLst/>
              </a:rPr>
              <a:t>is often difficult or impossible in the confused or uncooperative patient. </a:t>
            </a:r>
            <a:endParaRPr lang="en-US" dirty="0"/>
          </a:p>
          <a:p>
            <a:r>
              <a:rPr lang="en-US" dirty="0" smtClean="0">
                <a:effectLst/>
              </a:rPr>
              <a:t>perform a focused assessment, concentrating upon vital signs, the state of hydration, skin condition, and potential infectious foci.</a:t>
            </a:r>
          </a:p>
          <a:p>
            <a:r>
              <a:rPr lang="en-US" dirty="0" smtClean="0">
                <a:effectLst/>
              </a:rPr>
              <a:t>The patient's general appearance may be suggestive, </a:t>
            </a:r>
            <a:r>
              <a:rPr lang="en-US" dirty="0" err="1" smtClean="0">
                <a:effectLst/>
              </a:rPr>
              <a:t>eg</a:t>
            </a:r>
            <a:r>
              <a:rPr lang="en-US" dirty="0" smtClean="0">
                <a:effectLst/>
              </a:rPr>
              <a:t>,,</a:t>
            </a:r>
          </a:p>
          <a:p>
            <a:r>
              <a:rPr lang="en-US" dirty="0" smtClean="0">
                <a:effectLst/>
              </a:rPr>
              <a:t> the jaundiced appearance of hepatic failure, </a:t>
            </a:r>
          </a:p>
          <a:p>
            <a:r>
              <a:rPr lang="en-US" dirty="0" smtClean="0">
                <a:effectLst/>
              </a:rPr>
              <a:t>the </a:t>
            </a:r>
            <a:r>
              <a:rPr lang="en-US" dirty="0" smtClean="0">
                <a:effectLst/>
              </a:rPr>
              <a:t>stigmata of renal failure.</a:t>
            </a:r>
          </a:p>
          <a:p>
            <a:r>
              <a:rPr lang="en-US" dirty="0" smtClean="0">
                <a:effectLst/>
              </a:rPr>
              <a:t> Needle tracks strongly suggest drug abuse. </a:t>
            </a:r>
          </a:p>
          <a:p>
            <a:r>
              <a:rPr lang="en-US" dirty="0" smtClean="0">
                <a:effectLst/>
              </a:rPr>
              <a:t>Cherry-red lips indicate possible carbon monoxide poisoning. </a:t>
            </a:r>
          </a:p>
          <a:p>
            <a:r>
              <a:rPr lang="en-US" dirty="0" smtClean="0">
                <a:effectLst/>
              </a:rPr>
              <a:t>The breath may smell of alcohol, fetor </a:t>
            </a:r>
            <a:r>
              <a:rPr lang="en-US" dirty="0" err="1" smtClean="0">
                <a:effectLst/>
              </a:rPr>
              <a:t>hepaticus</a:t>
            </a:r>
            <a:r>
              <a:rPr lang="en-US" dirty="0" smtClean="0">
                <a:effectLst/>
              </a:rPr>
              <a:t>, uremic fetor or ketones. </a:t>
            </a:r>
          </a:p>
          <a:p>
            <a:endParaRPr lang="en-US" dirty="0"/>
          </a:p>
        </p:txBody>
      </p:sp>
    </p:spTree>
    <p:extLst>
      <p:ext uri="{BB962C8B-B14F-4D97-AF65-F5344CB8AC3E}">
        <p14:creationId xmlns:p14="http://schemas.microsoft.com/office/powerpoint/2010/main" val="3618219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A </a:t>
            </a:r>
            <a:r>
              <a:rPr lang="en-US" dirty="0"/>
              <a:t>bitten tongue or posterior fracture-dislocation of the shoulder suggests a convulsive seizure </a:t>
            </a:r>
            <a:r>
              <a:rPr lang="en-US" dirty="0" smtClean="0"/>
              <a:t>. </a:t>
            </a:r>
          </a:p>
          <a:p>
            <a:endParaRPr lang="en-US" dirty="0" smtClean="0"/>
          </a:p>
          <a:p>
            <a:r>
              <a:rPr lang="en-US" dirty="0"/>
              <a:t>S</a:t>
            </a:r>
            <a:r>
              <a:rPr lang="en-US" dirty="0" smtClean="0"/>
              <a:t>igns </a:t>
            </a:r>
            <a:r>
              <a:rPr lang="en-US" dirty="0"/>
              <a:t>of head injury. </a:t>
            </a:r>
            <a:r>
              <a:rPr lang="en-US" dirty="0" err="1"/>
              <a:t>Subhyaloid</a:t>
            </a:r>
            <a:r>
              <a:rPr lang="en-US" dirty="0"/>
              <a:t> or retinal hemorrhages raise the possibility of an intracranial </a:t>
            </a:r>
            <a:r>
              <a:rPr lang="en-US" dirty="0" smtClean="0"/>
              <a:t>hemorrhage</a:t>
            </a:r>
            <a:endParaRPr lang="en-US" dirty="0"/>
          </a:p>
          <a:p>
            <a:endParaRPr lang="en-US" dirty="0"/>
          </a:p>
        </p:txBody>
      </p:sp>
    </p:spTree>
    <p:extLst>
      <p:ext uri="{BB962C8B-B14F-4D97-AF65-F5344CB8AC3E}">
        <p14:creationId xmlns:p14="http://schemas.microsoft.com/office/powerpoint/2010/main" val="2273192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Alcohol </a:t>
            </a:r>
            <a:r>
              <a:rPr lang="en-US" dirty="0"/>
              <a:t>or sedative-drug withdrawal may cause a delirium characterized by autonomic nervous system activation (tachycardia, sweating, flushing, dilated pupils). </a:t>
            </a:r>
            <a:endParaRPr lang="en-US" dirty="0" smtClean="0"/>
          </a:p>
          <a:p>
            <a:endParaRPr lang="en-US" dirty="0"/>
          </a:p>
          <a:p>
            <a:r>
              <a:rPr lang="en-US" dirty="0" smtClean="0"/>
              <a:t>Anticholinergic </a:t>
            </a:r>
            <a:r>
              <a:rPr lang="en-US" dirty="0"/>
              <a:t>toxicity in elders can cause delirium without peripheral signs  (</a:t>
            </a:r>
            <a:r>
              <a:rPr lang="en-US" dirty="0" err="1"/>
              <a:t>eg</a:t>
            </a:r>
            <a:r>
              <a:rPr lang="en-US" dirty="0"/>
              <a:t>, fever, </a:t>
            </a:r>
            <a:r>
              <a:rPr lang="en-US" dirty="0" err="1"/>
              <a:t>mydriasis</a:t>
            </a:r>
            <a:r>
              <a:rPr lang="en-US" dirty="0"/>
              <a:t>, tachycardia). </a:t>
            </a:r>
          </a:p>
          <a:p>
            <a:endParaRPr lang="en-US" dirty="0" smtClean="0"/>
          </a:p>
          <a:p>
            <a:r>
              <a:rPr lang="en-US" dirty="0" smtClean="0"/>
              <a:t>Sepsis </a:t>
            </a:r>
            <a:r>
              <a:rPr lang="en-US" dirty="0"/>
              <a:t>may present as delirium without obvious fever (sometimes even with hypothermia) </a:t>
            </a:r>
          </a:p>
          <a:p>
            <a:endParaRPr lang="en-US" dirty="0"/>
          </a:p>
        </p:txBody>
      </p:sp>
    </p:spTree>
    <p:extLst>
      <p:ext uri="{BB962C8B-B14F-4D97-AF65-F5344CB8AC3E}">
        <p14:creationId xmlns:p14="http://schemas.microsoft.com/office/powerpoint/2010/main" val="348555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r>
              <a:rPr lang="en-US" dirty="0" smtClean="0"/>
              <a:t>Definition </a:t>
            </a:r>
          </a:p>
          <a:p>
            <a:r>
              <a:rPr lang="en-US" dirty="0" smtClean="0"/>
              <a:t>Pathogenesis </a:t>
            </a:r>
            <a:endParaRPr lang="en-US" dirty="0" smtClean="0"/>
          </a:p>
          <a:p>
            <a:r>
              <a:rPr lang="en-US" dirty="0" smtClean="0"/>
              <a:t>Causes ( neurological / non neurological)</a:t>
            </a:r>
          </a:p>
          <a:p>
            <a:r>
              <a:rPr lang="en-US" dirty="0" smtClean="0"/>
              <a:t>Risk factors.</a:t>
            </a:r>
          </a:p>
          <a:p>
            <a:r>
              <a:rPr lang="en-US" dirty="0" smtClean="0"/>
              <a:t>Clinical features.</a:t>
            </a:r>
          </a:p>
          <a:p>
            <a:r>
              <a:rPr lang="en-US" dirty="0" smtClean="0"/>
              <a:t>Diagnosis and management </a:t>
            </a:r>
          </a:p>
          <a:p>
            <a:endParaRPr lang="en-US" dirty="0" smtClean="0"/>
          </a:p>
          <a:p>
            <a:endParaRPr lang="en-US" dirty="0"/>
          </a:p>
        </p:txBody>
      </p:sp>
    </p:spTree>
    <p:extLst>
      <p:ext uri="{BB962C8B-B14F-4D97-AF65-F5344CB8AC3E}">
        <p14:creationId xmlns:p14="http://schemas.microsoft.com/office/powerpoint/2010/main" val="2281701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physical signs of metabolic/toxic delirium can include </a:t>
            </a:r>
            <a:r>
              <a:rPr lang="en-US" dirty="0" err="1" smtClean="0"/>
              <a:t>nonrhythmic</a:t>
            </a:r>
            <a:r>
              <a:rPr lang="en-US" dirty="0"/>
              <a:t> </a:t>
            </a:r>
            <a:r>
              <a:rPr lang="en-US" dirty="0" smtClean="0"/>
              <a:t>muscle </a:t>
            </a:r>
            <a:r>
              <a:rPr lang="en-US" dirty="0"/>
              <a:t>jerking (multifocal myoclonus), flapping motions of an outstretched, </a:t>
            </a:r>
            <a:r>
              <a:rPr lang="en-US" dirty="0" err="1"/>
              <a:t>dorsiflexed</a:t>
            </a:r>
            <a:r>
              <a:rPr lang="en-US" dirty="0"/>
              <a:t> hand (</a:t>
            </a:r>
            <a:r>
              <a:rPr lang="en-US" dirty="0" err="1"/>
              <a:t>asterixis</a:t>
            </a:r>
            <a:r>
              <a:rPr lang="en-US" dirty="0"/>
              <a:t>), and postural action tremor</a:t>
            </a:r>
            <a:r>
              <a:rPr lang="en-US" dirty="0" smtClean="0"/>
              <a:t>.</a:t>
            </a:r>
            <a:endParaRPr lang="en-US" dirty="0"/>
          </a:p>
        </p:txBody>
      </p:sp>
    </p:spTree>
    <p:extLst>
      <p:ext uri="{BB962C8B-B14F-4D97-AF65-F5344CB8AC3E}">
        <p14:creationId xmlns:p14="http://schemas.microsoft.com/office/powerpoint/2010/main" val="491178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effectLst/>
              </a:rPr>
              <a:t>Pitfalls in the </a:t>
            </a:r>
            <a:r>
              <a:rPr lang="en-US" b="1" dirty="0" smtClean="0">
                <a:effectLst/>
              </a:rPr>
              <a:t>examination:</a:t>
            </a:r>
            <a:endParaRPr lang="en-US" b="1" dirty="0"/>
          </a:p>
          <a:p>
            <a:r>
              <a:rPr lang="en-US" dirty="0" smtClean="0">
                <a:effectLst/>
              </a:rPr>
              <a:t> </a:t>
            </a:r>
            <a:r>
              <a:rPr lang="en-US" dirty="0" smtClean="0">
                <a:effectLst/>
              </a:rPr>
              <a:t>Temperature </a:t>
            </a:r>
            <a:r>
              <a:rPr lang="en-US" dirty="0" smtClean="0">
                <a:effectLst/>
              </a:rPr>
              <a:t>may be under 38.3ºC even in the presence of serious </a:t>
            </a:r>
            <a:r>
              <a:rPr lang="en-US" dirty="0" smtClean="0">
                <a:effectLst/>
              </a:rPr>
              <a:t>infections.</a:t>
            </a:r>
            <a:endParaRPr lang="en-US" dirty="0" smtClean="0">
              <a:effectLst/>
            </a:endParaRPr>
          </a:p>
          <a:p>
            <a:r>
              <a:rPr lang="en-US" dirty="0" smtClean="0">
                <a:effectLst/>
              </a:rPr>
              <a:t> </a:t>
            </a:r>
            <a:r>
              <a:rPr lang="en-US" dirty="0" err="1"/>
              <a:t>A</a:t>
            </a:r>
            <a:r>
              <a:rPr lang="en-US" dirty="0" err="1" smtClean="0">
                <a:effectLst/>
              </a:rPr>
              <a:t>uscultatory</a:t>
            </a:r>
            <a:r>
              <a:rPr lang="en-US" dirty="0" smtClean="0">
                <a:effectLst/>
              </a:rPr>
              <a:t> </a:t>
            </a:r>
            <a:r>
              <a:rPr lang="en-US" dirty="0" smtClean="0">
                <a:effectLst/>
              </a:rPr>
              <a:t>and radiographic findings of pneumonia may be subtle or absent abdominal serious conditions may present without peritoneal signs .</a:t>
            </a:r>
          </a:p>
          <a:p>
            <a:r>
              <a:rPr lang="en-US" dirty="0" smtClean="0">
                <a:effectLst/>
              </a:rPr>
              <a:t> False-positive findings occur as well (</a:t>
            </a:r>
            <a:r>
              <a:rPr lang="en-US" dirty="0" err="1" smtClean="0">
                <a:effectLst/>
              </a:rPr>
              <a:t>eg</a:t>
            </a:r>
            <a:r>
              <a:rPr lang="en-US" dirty="0" smtClean="0">
                <a:effectLst/>
              </a:rPr>
              <a:t>, nuchal rigidity may not signify </a:t>
            </a:r>
            <a:r>
              <a:rPr lang="en-US" dirty="0" smtClean="0">
                <a:effectLst/>
              </a:rPr>
              <a:t>meningitis).</a:t>
            </a:r>
            <a:endParaRPr lang="en-US" dirty="0"/>
          </a:p>
        </p:txBody>
      </p:sp>
    </p:spTree>
    <p:extLst>
      <p:ext uri="{BB962C8B-B14F-4D97-AF65-F5344CB8AC3E}">
        <p14:creationId xmlns:p14="http://schemas.microsoft.com/office/powerpoint/2010/main" val="569346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effectLst/>
              </a:rPr>
              <a:t>Neurologic examination </a:t>
            </a:r>
            <a:r>
              <a:rPr lang="en-US" dirty="0" smtClean="0"/>
              <a:t>:</a:t>
            </a:r>
          </a:p>
          <a:p>
            <a:r>
              <a:rPr lang="en-US" dirty="0"/>
              <a:t> </a:t>
            </a:r>
            <a:r>
              <a:rPr lang="en-US" dirty="0"/>
              <a:t>A</a:t>
            </a:r>
            <a:r>
              <a:rPr lang="en-US" dirty="0" smtClean="0">
                <a:effectLst/>
              </a:rPr>
              <a:t>ssessment </a:t>
            </a:r>
            <a:r>
              <a:rPr lang="en-US" dirty="0" smtClean="0"/>
              <a:t>of </a:t>
            </a:r>
            <a:r>
              <a:rPr lang="en-US" dirty="0" smtClean="0">
                <a:effectLst/>
              </a:rPr>
              <a:t>the level of consciousness, degree of  attention or inattention, </a:t>
            </a:r>
          </a:p>
          <a:p>
            <a:endParaRPr lang="en-US" dirty="0" smtClean="0"/>
          </a:p>
          <a:p>
            <a:r>
              <a:rPr lang="en-US" dirty="0" smtClean="0"/>
              <a:t>V</a:t>
            </a:r>
            <a:r>
              <a:rPr lang="en-US" dirty="0" smtClean="0">
                <a:effectLst/>
              </a:rPr>
              <a:t>isual </a:t>
            </a:r>
            <a:r>
              <a:rPr lang="en-US" dirty="0" smtClean="0">
                <a:effectLst/>
              </a:rPr>
              <a:t>fields,  cranial nerve and motor deficit. </a:t>
            </a:r>
            <a:r>
              <a:rPr lang="en-US" dirty="0"/>
              <a:t>Certain aspects of the examination may be difficult or unreliable in uncooperative patients (</a:t>
            </a:r>
            <a:r>
              <a:rPr lang="en-US" dirty="0" err="1"/>
              <a:t>eg</a:t>
            </a:r>
            <a:r>
              <a:rPr lang="en-US" dirty="0"/>
              <a:t>, sensory testing</a:t>
            </a:r>
            <a:r>
              <a:rPr lang="en-US" dirty="0" smtClean="0"/>
              <a:t>) </a:t>
            </a:r>
            <a:endParaRPr lang="en-US" dirty="0" smtClean="0"/>
          </a:p>
          <a:p>
            <a:endParaRPr lang="en-US" dirty="0" smtClean="0"/>
          </a:p>
          <a:p>
            <a:r>
              <a:rPr lang="en-US" dirty="0" smtClean="0"/>
              <a:t>Posterior </a:t>
            </a:r>
            <a:r>
              <a:rPr lang="en-US" dirty="0" smtClean="0">
                <a:effectLst/>
              </a:rPr>
              <a:t>cortical strokes, for example, can present as delirium with few findings other than hemianopia, and in some cases may present with no focal symptoms or signs.</a:t>
            </a:r>
          </a:p>
          <a:p>
            <a:endParaRPr lang="en-US" dirty="0"/>
          </a:p>
        </p:txBody>
      </p:sp>
    </p:spTree>
    <p:extLst>
      <p:ext uri="{BB962C8B-B14F-4D97-AF65-F5344CB8AC3E}">
        <p14:creationId xmlns:p14="http://schemas.microsoft.com/office/powerpoint/2010/main" val="1190305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absence of focal examination findings does not exclude the possibility of focal or multifocal neurologic lesions as the cause of the </a:t>
            </a:r>
            <a:r>
              <a:rPr lang="en-US" dirty="0" smtClean="0"/>
              <a:t>delirium.</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993984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neurological causes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effectLst/>
              </a:rPr>
              <a:t> </a:t>
            </a:r>
            <a:endParaRPr lang="en-US" dirty="0" smtClean="0">
              <a:effectLst/>
            </a:endParaRPr>
          </a:p>
          <a:p>
            <a:r>
              <a:rPr lang="en-US" dirty="0" smtClean="0">
                <a:effectLst/>
              </a:rPr>
              <a:t>Fluid </a:t>
            </a:r>
            <a:r>
              <a:rPr lang="en-US" dirty="0" smtClean="0">
                <a:effectLst/>
              </a:rPr>
              <a:t>and electrolyte disturbances (dehydration, </a:t>
            </a:r>
            <a:r>
              <a:rPr lang="en-US" dirty="0" err="1" smtClean="0">
                <a:effectLst/>
              </a:rPr>
              <a:t>hyponatremia</a:t>
            </a:r>
            <a:r>
              <a:rPr lang="en-US" dirty="0" smtClean="0">
                <a:effectLst/>
              </a:rPr>
              <a:t> and hypernatremia)</a:t>
            </a:r>
          </a:p>
          <a:p>
            <a:r>
              <a:rPr lang="en-US" dirty="0" smtClean="0">
                <a:effectLst/>
              </a:rPr>
              <a:t>Infections </a:t>
            </a:r>
            <a:r>
              <a:rPr lang="en-US" dirty="0" smtClean="0">
                <a:effectLst/>
              </a:rPr>
              <a:t>(urinary tract, respiratory tract, skin and soft tissue)</a:t>
            </a:r>
          </a:p>
          <a:p>
            <a:r>
              <a:rPr lang="en-US" dirty="0" smtClean="0">
                <a:effectLst/>
              </a:rPr>
              <a:t>Drug </a:t>
            </a:r>
            <a:r>
              <a:rPr lang="en-US" dirty="0" smtClean="0">
                <a:effectLst/>
              </a:rPr>
              <a:t>or alcohol toxicity</a:t>
            </a:r>
          </a:p>
          <a:p>
            <a:r>
              <a:rPr lang="en-US" dirty="0" smtClean="0">
                <a:effectLst/>
              </a:rPr>
              <a:t>Withdrawal </a:t>
            </a:r>
            <a:r>
              <a:rPr lang="en-US" dirty="0" smtClean="0">
                <a:effectLst/>
              </a:rPr>
              <a:t>from alcohol</a:t>
            </a:r>
          </a:p>
          <a:p>
            <a:r>
              <a:rPr lang="en-US" dirty="0" smtClean="0">
                <a:effectLst/>
              </a:rPr>
              <a:t>Withdrawal </a:t>
            </a:r>
            <a:r>
              <a:rPr lang="en-US" dirty="0" smtClean="0">
                <a:effectLst/>
              </a:rPr>
              <a:t>from barbiturates, benzodiazepines, and selective serotonin reuptake inhibitors</a:t>
            </a:r>
          </a:p>
          <a:p>
            <a:r>
              <a:rPr lang="en-US" dirty="0" smtClean="0">
                <a:effectLst/>
              </a:rPr>
              <a:t>Metabolic </a:t>
            </a:r>
            <a:r>
              <a:rPr lang="en-US" dirty="0" smtClean="0">
                <a:effectLst/>
              </a:rPr>
              <a:t>disorders (hypoglycemia, </a:t>
            </a:r>
            <a:r>
              <a:rPr lang="en-US" dirty="0" err="1" smtClean="0">
                <a:effectLst/>
              </a:rPr>
              <a:t>hypercalcemia</a:t>
            </a:r>
            <a:r>
              <a:rPr lang="en-US" dirty="0" smtClean="0">
                <a:effectLst/>
              </a:rPr>
              <a:t>, uremia, liver failure, thyrotoxicosis)</a:t>
            </a:r>
          </a:p>
          <a:p>
            <a:r>
              <a:rPr lang="en-US" dirty="0" smtClean="0">
                <a:effectLst/>
              </a:rPr>
              <a:t>Low </a:t>
            </a:r>
            <a:r>
              <a:rPr lang="en-US" dirty="0" smtClean="0">
                <a:effectLst/>
              </a:rPr>
              <a:t>perfusion states (shock, heart failure)</a:t>
            </a:r>
          </a:p>
          <a:p>
            <a:r>
              <a:rPr lang="en-US" dirty="0" smtClean="0">
                <a:effectLst/>
              </a:rPr>
              <a:t>Postoperative </a:t>
            </a:r>
            <a:r>
              <a:rPr lang="en-US" dirty="0" smtClean="0">
                <a:effectLst/>
              </a:rPr>
              <a:t>states, especially in the elderly</a:t>
            </a:r>
          </a:p>
          <a:p>
            <a:endParaRPr lang="en-US" dirty="0"/>
          </a:p>
        </p:txBody>
      </p:sp>
    </p:spTree>
    <p:extLst>
      <p:ext uri="{BB962C8B-B14F-4D97-AF65-F5344CB8AC3E}">
        <p14:creationId xmlns:p14="http://schemas.microsoft.com/office/powerpoint/2010/main" val="2511500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Neurological causes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Some neurological diseases can be misdiagnosed as confusion:</a:t>
            </a:r>
          </a:p>
          <a:p>
            <a:pPr marL="0" indent="0">
              <a:buNone/>
            </a:pPr>
            <a:endParaRPr lang="en-US" b="1" dirty="0"/>
          </a:p>
          <a:p>
            <a:pPr marL="0" indent="0">
              <a:buNone/>
            </a:pPr>
            <a:r>
              <a:rPr lang="en-US" b="1" dirty="0" smtClean="0">
                <a:effectLst/>
              </a:rPr>
              <a:t>Temporal-parietal </a:t>
            </a:r>
            <a:r>
              <a:rPr lang="en-US" b="1" dirty="0" smtClean="0">
                <a:effectLst/>
              </a:rPr>
              <a:t>:</a:t>
            </a:r>
          </a:p>
          <a:p>
            <a:r>
              <a:rPr lang="en-US" dirty="0" smtClean="0">
                <a:effectLst/>
              </a:rPr>
              <a:t> Patients with Wernicke's aphasia may appear delirious in that they do not comprehend or obey and seem confused. </a:t>
            </a:r>
            <a:endParaRPr lang="en-US" dirty="0"/>
          </a:p>
          <a:p>
            <a:r>
              <a:rPr lang="en-US" dirty="0" smtClean="0">
                <a:effectLst/>
              </a:rPr>
              <a:t>The </a:t>
            </a:r>
            <a:r>
              <a:rPr lang="en-US" dirty="0" smtClean="0">
                <a:effectLst/>
              </a:rPr>
              <a:t>problem is restricted to language,</a:t>
            </a:r>
          </a:p>
          <a:p>
            <a:r>
              <a:rPr lang="en-US" dirty="0"/>
              <a:t>O</a:t>
            </a:r>
            <a:r>
              <a:rPr lang="en-US" dirty="0" smtClean="0">
                <a:effectLst/>
              </a:rPr>
              <a:t>ther </a:t>
            </a:r>
            <a:r>
              <a:rPr lang="en-US" dirty="0" smtClean="0">
                <a:effectLst/>
              </a:rPr>
              <a:t>aspects of mental function are intact.</a:t>
            </a:r>
            <a:br>
              <a:rPr lang="en-US" dirty="0" smtClean="0">
                <a:effectLst/>
              </a:rPr>
            </a:br>
            <a:r>
              <a:rPr lang="en-US" dirty="0" smtClean="0">
                <a:effectLst/>
              </a:rPr>
              <a:t/>
            </a:r>
            <a:br>
              <a:rPr lang="en-US" dirty="0" smtClean="0">
                <a:effectLst/>
              </a:rPr>
            </a:br>
            <a:r>
              <a:rPr lang="en-US" dirty="0" smtClean="0">
                <a:effectLst/>
              </a:rPr>
              <a:t>Transient </a:t>
            </a:r>
            <a:r>
              <a:rPr lang="en-US" dirty="0" smtClean="0">
                <a:effectLst/>
              </a:rPr>
              <a:t>global amnesia (</a:t>
            </a:r>
            <a:r>
              <a:rPr lang="en-US" dirty="0" smtClean="0">
                <a:effectLst/>
              </a:rPr>
              <a:t>TGA</a:t>
            </a:r>
            <a:r>
              <a:rPr lang="en-US" dirty="0" smtClean="0"/>
              <a:t>): transient </a:t>
            </a:r>
            <a:r>
              <a:rPr lang="en-US" dirty="0" err="1" smtClean="0"/>
              <a:t>bitemporal</a:t>
            </a:r>
            <a:r>
              <a:rPr lang="en-US" dirty="0" smtClean="0"/>
              <a:t> dysfunction resulted in </a:t>
            </a:r>
            <a:r>
              <a:rPr lang="en-US" dirty="0" smtClean="0">
                <a:effectLst/>
              </a:rPr>
              <a:t> deficit </a:t>
            </a:r>
            <a:r>
              <a:rPr lang="en-US" dirty="0" smtClean="0">
                <a:effectLst/>
              </a:rPr>
              <a:t>restricted to </a:t>
            </a:r>
            <a:r>
              <a:rPr lang="en-US" dirty="0" smtClean="0">
                <a:effectLst/>
              </a:rPr>
              <a:t>memory lasting less 24 hrs.</a:t>
            </a:r>
            <a:endParaRPr lang="en-US" dirty="0" smtClean="0">
              <a:effectLst/>
            </a:endParaRPr>
          </a:p>
          <a:p>
            <a:endParaRPr lang="en-US" dirty="0"/>
          </a:p>
        </p:txBody>
      </p:sp>
    </p:spTree>
    <p:extLst>
      <p:ext uri="{BB962C8B-B14F-4D97-AF65-F5344CB8AC3E}">
        <p14:creationId xmlns:p14="http://schemas.microsoft.com/office/powerpoint/2010/main" val="2020729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Occipital</a:t>
            </a:r>
            <a:r>
              <a:rPr lang="en-US" dirty="0" smtClean="0"/>
              <a:t>:</a:t>
            </a:r>
            <a:endParaRPr lang="en-US" dirty="0" smtClean="0"/>
          </a:p>
          <a:p>
            <a:r>
              <a:rPr lang="en-US" dirty="0" smtClean="0"/>
              <a:t>Anton's </a:t>
            </a:r>
            <a:r>
              <a:rPr lang="en-US" dirty="0"/>
              <a:t>syndrome of cortical blindness and confabulation </a:t>
            </a:r>
            <a:r>
              <a:rPr lang="en-US" dirty="0" smtClean="0"/>
              <a:t>.</a:t>
            </a:r>
          </a:p>
          <a:p>
            <a:r>
              <a:rPr lang="en-US" dirty="0" smtClean="0"/>
              <a:t> </a:t>
            </a:r>
            <a:r>
              <a:rPr lang="en-US" dirty="0"/>
              <a:t>Careful </a:t>
            </a:r>
            <a:r>
              <a:rPr lang="en-US" dirty="0" smtClean="0"/>
              <a:t>examination</a:t>
            </a:r>
            <a:r>
              <a:rPr lang="en-US" dirty="0" smtClean="0"/>
              <a:t>-</a:t>
            </a:r>
            <a:r>
              <a:rPr lang="en-US" dirty="0" smtClean="0">
                <a:sym typeface="Wingdings" pitchFamily="2" charset="2"/>
              </a:rPr>
              <a:t></a:t>
            </a:r>
            <a:r>
              <a:rPr lang="en-US" dirty="0" smtClean="0"/>
              <a:t> visual loss.</a:t>
            </a:r>
            <a:endParaRPr lang="en-US" dirty="0"/>
          </a:p>
          <a:p>
            <a:pPr marL="0" indent="0">
              <a:buNone/>
            </a:pPr>
            <a:endParaRPr lang="en-US" b="1" dirty="0" smtClean="0"/>
          </a:p>
          <a:p>
            <a:pPr marL="0" indent="0">
              <a:buNone/>
            </a:pPr>
            <a:r>
              <a:rPr lang="en-US" b="1" dirty="0" smtClean="0"/>
              <a:t>Frontal:</a:t>
            </a:r>
            <a:endParaRPr lang="en-US" dirty="0" smtClean="0"/>
          </a:p>
          <a:p>
            <a:r>
              <a:rPr lang="en-US" dirty="0" smtClean="0"/>
              <a:t>Patients </a:t>
            </a:r>
            <a:r>
              <a:rPr lang="en-US" dirty="0"/>
              <a:t>with </a:t>
            </a:r>
            <a:r>
              <a:rPr lang="en-US" dirty="0" err="1"/>
              <a:t>bifrontal</a:t>
            </a:r>
            <a:r>
              <a:rPr lang="en-US" dirty="0"/>
              <a:t> lesions (</a:t>
            </a:r>
            <a:r>
              <a:rPr lang="en-US" dirty="0" err="1"/>
              <a:t>eg</a:t>
            </a:r>
            <a:r>
              <a:rPr lang="en-US" dirty="0"/>
              <a:t>, from tumor or trauma) often show </a:t>
            </a:r>
            <a:r>
              <a:rPr lang="en-US" dirty="0" err="1"/>
              <a:t>akinetic</a:t>
            </a:r>
            <a:r>
              <a:rPr lang="en-US" dirty="0"/>
              <a:t> </a:t>
            </a:r>
            <a:r>
              <a:rPr lang="en-US" dirty="0" err="1"/>
              <a:t>mutism</a:t>
            </a:r>
            <a:r>
              <a:rPr lang="en-US" dirty="0"/>
              <a:t>, lack of spontaneity, lack of judgment, problems with recent or working memory, blunted or labile emotional responses, and incontinence</a:t>
            </a:r>
            <a:r>
              <a:rPr lang="en-US" dirty="0" smtClean="0"/>
              <a:t>.</a:t>
            </a:r>
            <a:endParaRPr lang="en-US" dirty="0"/>
          </a:p>
          <a:p>
            <a:endParaRPr lang="en-US" dirty="0"/>
          </a:p>
        </p:txBody>
      </p:sp>
    </p:spTree>
    <p:extLst>
      <p:ext uri="{BB962C8B-B14F-4D97-AF65-F5344CB8AC3E}">
        <p14:creationId xmlns:p14="http://schemas.microsoft.com/office/powerpoint/2010/main" val="4223800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Wernicke encephalopathy:</a:t>
            </a:r>
          </a:p>
          <a:p>
            <a:endParaRPr lang="en-US" dirty="0"/>
          </a:p>
        </p:txBody>
      </p:sp>
    </p:spTree>
    <p:extLst>
      <p:ext uri="{BB962C8B-B14F-4D97-AF65-F5344CB8AC3E}">
        <p14:creationId xmlns:p14="http://schemas.microsoft.com/office/powerpoint/2010/main" val="2999175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effectLst/>
              </a:rPr>
              <a:t>Confusion or delirium due to acute or </a:t>
            </a:r>
            <a:r>
              <a:rPr lang="en-US" dirty="0" err="1" smtClean="0">
                <a:effectLst/>
              </a:rPr>
              <a:t>subacute</a:t>
            </a:r>
            <a:r>
              <a:rPr lang="en-US" dirty="0" smtClean="0">
                <a:effectLst/>
              </a:rPr>
              <a:t> brain lesions, such as stroke or multifocal white matter </a:t>
            </a:r>
            <a:r>
              <a:rPr lang="en-US" dirty="0" smtClean="0">
                <a:effectLst/>
              </a:rPr>
              <a:t>inflammation:</a:t>
            </a:r>
          </a:p>
          <a:p>
            <a:r>
              <a:rPr lang="en-US" dirty="0" smtClean="0">
                <a:effectLst/>
              </a:rPr>
              <a:t>may </a:t>
            </a:r>
            <a:r>
              <a:rPr lang="en-US" dirty="0" smtClean="0">
                <a:effectLst/>
              </a:rPr>
              <a:t>occur without focal deficits on examination.  </a:t>
            </a:r>
            <a:endParaRPr lang="en-US" dirty="0"/>
          </a:p>
        </p:txBody>
      </p:sp>
    </p:spTree>
    <p:extLst>
      <p:ext uri="{BB962C8B-B14F-4D97-AF65-F5344CB8AC3E}">
        <p14:creationId xmlns:p14="http://schemas.microsoft.com/office/powerpoint/2010/main" val="2217967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err="1" smtClean="0">
                <a:effectLst/>
              </a:rPr>
              <a:t>Nonconvulsive</a:t>
            </a:r>
            <a:r>
              <a:rPr lang="en-US" b="1" dirty="0" smtClean="0">
                <a:effectLst/>
              </a:rPr>
              <a:t> status </a:t>
            </a:r>
            <a:r>
              <a:rPr lang="en-US" b="1" dirty="0" err="1" smtClean="0">
                <a:effectLst/>
              </a:rPr>
              <a:t>epilepticus</a:t>
            </a:r>
            <a:r>
              <a:rPr lang="en-US" b="1" dirty="0" smtClean="0">
                <a:effectLst/>
              </a:rPr>
              <a:t> </a:t>
            </a:r>
            <a:r>
              <a:rPr lang="en-US" b="1" dirty="0" smtClean="0"/>
              <a:t>:</a:t>
            </a:r>
          </a:p>
          <a:p>
            <a:r>
              <a:rPr lang="en-US" dirty="0" smtClean="0">
                <a:effectLst/>
              </a:rPr>
              <a:t>Under recognized.</a:t>
            </a:r>
          </a:p>
          <a:p>
            <a:r>
              <a:rPr lang="en-US" dirty="0" smtClean="0">
                <a:effectLst/>
              </a:rPr>
              <a:t>Requires </a:t>
            </a:r>
            <a:r>
              <a:rPr lang="en-US" dirty="0" smtClean="0">
                <a:effectLst/>
              </a:rPr>
              <a:t>an EEG for detection and continuous EEG for management.</a:t>
            </a:r>
          </a:p>
          <a:p>
            <a:r>
              <a:rPr lang="en-US" dirty="0" smtClean="0">
                <a:effectLst/>
              </a:rPr>
              <a:t>Often </a:t>
            </a:r>
            <a:r>
              <a:rPr lang="en-US" dirty="0" smtClean="0">
                <a:effectLst/>
              </a:rPr>
              <a:t>patients show no classic </a:t>
            </a:r>
            <a:r>
              <a:rPr lang="en-US" dirty="0" err="1" smtClean="0">
                <a:effectLst/>
              </a:rPr>
              <a:t>ictal</a:t>
            </a:r>
            <a:r>
              <a:rPr lang="en-US" dirty="0" smtClean="0">
                <a:effectLst/>
              </a:rPr>
              <a:t> </a:t>
            </a:r>
            <a:r>
              <a:rPr lang="en-US" dirty="0" smtClean="0">
                <a:effectLst/>
              </a:rPr>
              <a:t>features</a:t>
            </a:r>
            <a:r>
              <a:rPr lang="en-US" dirty="0"/>
              <a:t>.</a:t>
            </a:r>
            <a:endParaRPr lang="en-US" dirty="0" smtClean="0">
              <a:effectLst/>
            </a:endParaRPr>
          </a:p>
          <a:p>
            <a:r>
              <a:rPr lang="en-US" dirty="0" smtClean="0"/>
              <a:t>F</a:t>
            </a:r>
            <a:r>
              <a:rPr lang="en-US" dirty="0" smtClean="0">
                <a:effectLst/>
              </a:rPr>
              <a:t>eatures suggesting </a:t>
            </a:r>
            <a:r>
              <a:rPr lang="en-US" dirty="0" smtClean="0">
                <a:effectLst/>
              </a:rPr>
              <a:t>the possibility of seizures: prominent bilateral facial twitching, unexplained </a:t>
            </a:r>
            <a:r>
              <a:rPr lang="en-US" dirty="0" smtClean="0"/>
              <a:t>sustained</a:t>
            </a:r>
            <a:r>
              <a:rPr lang="en-US" dirty="0" smtClean="0">
                <a:effectLst/>
              </a:rPr>
              <a:t> </a:t>
            </a:r>
            <a:r>
              <a:rPr lang="en-US" dirty="0" smtClean="0"/>
              <a:t>gaze </a:t>
            </a:r>
            <a:r>
              <a:rPr lang="en-US" dirty="0" smtClean="0">
                <a:effectLst/>
              </a:rPr>
              <a:t>during </a:t>
            </a:r>
            <a:r>
              <a:rPr lang="en-US" dirty="0" smtClean="0">
                <a:effectLst/>
              </a:rPr>
              <a:t>obtunded periods, automatisms (lip smacking, chewing, or swallowing movements), and acute aphasia or neglect without a structural lesion</a:t>
            </a:r>
            <a:r>
              <a:rPr lang="en-US" dirty="0" smtClean="0">
                <a:effectLst/>
              </a:rPr>
              <a:t>.</a:t>
            </a:r>
            <a:endParaRPr lang="en-US" dirty="0" smtClean="0">
              <a:effectLst/>
            </a:endParaRPr>
          </a:p>
        </p:txBody>
      </p:sp>
    </p:spTree>
    <p:extLst>
      <p:ext uri="{BB962C8B-B14F-4D97-AF65-F5344CB8AC3E}">
        <p14:creationId xmlns:p14="http://schemas.microsoft.com/office/powerpoint/2010/main" val="338765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normAutofit/>
          </a:bodyPr>
          <a:lstStyle/>
          <a:p>
            <a:r>
              <a:rPr lang="en-US" dirty="0" smtClean="0">
                <a:effectLst/>
              </a:rPr>
              <a:t>Disturbance in attention (reduced ability to focus, sustain, and shift attention) and awareness.</a:t>
            </a:r>
          </a:p>
          <a:p>
            <a:r>
              <a:rPr lang="en-US" dirty="0" smtClean="0">
                <a:effectLst/>
              </a:rPr>
              <a:t>The disturbance develops over a short period of time (usually hours to days). </a:t>
            </a:r>
          </a:p>
          <a:p>
            <a:r>
              <a:rPr lang="en-US" dirty="0"/>
              <a:t>R</a:t>
            </a:r>
            <a:r>
              <a:rPr lang="en-US" dirty="0" smtClean="0">
                <a:effectLst/>
              </a:rPr>
              <a:t>epresents </a:t>
            </a:r>
            <a:r>
              <a:rPr lang="en-US" dirty="0" smtClean="0">
                <a:effectLst/>
              </a:rPr>
              <a:t>a change from baseline.</a:t>
            </a:r>
          </a:p>
          <a:p>
            <a:r>
              <a:rPr lang="en-US" dirty="0"/>
              <a:t>T</a:t>
            </a:r>
            <a:r>
              <a:rPr lang="en-US" dirty="0" smtClean="0">
                <a:effectLst/>
              </a:rPr>
              <a:t>ends </a:t>
            </a:r>
            <a:r>
              <a:rPr lang="en-US" dirty="0" smtClean="0">
                <a:effectLst/>
              </a:rPr>
              <a:t>to fluctuate during the course of the day.</a:t>
            </a:r>
          </a:p>
          <a:p>
            <a:r>
              <a:rPr lang="en-US" dirty="0"/>
              <a:t>A</a:t>
            </a:r>
            <a:r>
              <a:rPr lang="en-US" dirty="0" smtClean="0">
                <a:effectLst/>
              </a:rPr>
              <a:t>dditional </a:t>
            </a:r>
            <a:r>
              <a:rPr lang="en-US" dirty="0" smtClean="0">
                <a:effectLst/>
              </a:rPr>
              <a:t>disturbance in cognition (memory deficit, disorientation, language, </a:t>
            </a:r>
            <a:r>
              <a:rPr lang="en-US" dirty="0" err="1" smtClean="0">
                <a:effectLst/>
              </a:rPr>
              <a:t>visuospatial</a:t>
            </a:r>
            <a:r>
              <a:rPr lang="en-US" dirty="0" smtClean="0">
                <a:effectLst/>
              </a:rPr>
              <a:t> ability)</a:t>
            </a:r>
          </a:p>
          <a:p>
            <a:endParaRPr lang="en-US" dirty="0"/>
          </a:p>
        </p:txBody>
      </p:sp>
    </p:spTree>
    <p:extLst>
      <p:ext uri="{BB962C8B-B14F-4D97-AF65-F5344CB8AC3E}">
        <p14:creationId xmlns:p14="http://schemas.microsoft.com/office/powerpoint/2010/main" val="3837267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Dementia</a:t>
            </a:r>
            <a:r>
              <a:rPr lang="en-US" b="1" dirty="0"/>
              <a:t> :</a:t>
            </a:r>
          </a:p>
          <a:p>
            <a:r>
              <a:rPr lang="en-US" dirty="0" smtClean="0"/>
              <a:t>May </a:t>
            </a:r>
            <a:r>
              <a:rPr lang="en-US" dirty="0"/>
              <a:t>sometimes be confused with delirium </a:t>
            </a:r>
          </a:p>
          <a:p>
            <a:r>
              <a:rPr lang="en-US" dirty="0" smtClean="0"/>
              <a:t>Characteristic </a:t>
            </a:r>
            <a:r>
              <a:rPr lang="en-US" dirty="0"/>
              <a:t>differences in progression and cognitive features usually distinguish these disorders. </a:t>
            </a:r>
            <a:endParaRPr lang="en-US" dirty="0" smtClean="0"/>
          </a:p>
          <a:p>
            <a:r>
              <a:rPr lang="en-US" dirty="0"/>
              <a:t>C</a:t>
            </a:r>
            <a:r>
              <a:rPr lang="en-US" dirty="0" smtClean="0"/>
              <a:t>ognitive </a:t>
            </a:r>
            <a:r>
              <a:rPr lang="en-US" dirty="0"/>
              <a:t>change in Alzheimer disease is typically insidious, progressive, without much fluctuation, and occurs over a much longer time (months to years). Attention is relatively intact, as are remote memories in the earlier stages. </a:t>
            </a:r>
          </a:p>
          <a:p>
            <a:r>
              <a:rPr lang="en-US" dirty="0" smtClean="0"/>
              <a:t>Dementia </a:t>
            </a:r>
            <a:r>
              <a:rPr lang="en-US" dirty="0"/>
              <a:t>with </a:t>
            </a:r>
            <a:r>
              <a:rPr lang="en-US" dirty="0" err="1"/>
              <a:t>Lewy</a:t>
            </a:r>
            <a:r>
              <a:rPr lang="en-US" dirty="0"/>
              <a:t> bodies (DLB) is similar to Alzheimer disease but can be more easily confused with delirium, because fluctuations and visual hallucinations are common and prominent</a:t>
            </a:r>
            <a:r>
              <a:rPr lang="en-US" dirty="0" smtClean="0"/>
              <a:t>.</a:t>
            </a:r>
            <a:endParaRPr lang="en-US" dirty="0"/>
          </a:p>
          <a:p>
            <a:endParaRPr lang="en-US" dirty="0"/>
          </a:p>
        </p:txBody>
      </p:sp>
    </p:spTree>
    <p:extLst>
      <p:ext uri="{BB962C8B-B14F-4D97-AF65-F5344CB8AC3E}">
        <p14:creationId xmlns:p14="http://schemas.microsoft.com/office/powerpoint/2010/main" val="1912940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Primary psychiatric </a:t>
            </a:r>
            <a:r>
              <a:rPr lang="en-US" b="1" dirty="0" smtClean="0"/>
              <a:t>illnesses</a:t>
            </a:r>
            <a:r>
              <a:rPr lang="en-US" dirty="0"/>
              <a:t>:</a:t>
            </a:r>
            <a:endParaRPr lang="en-US" dirty="0" smtClean="0"/>
          </a:p>
          <a:p>
            <a:r>
              <a:rPr lang="en-US" u="sng" dirty="0" smtClean="0"/>
              <a:t>Delirium</a:t>
            </a:r>
            <a:r>
              <a:rPr lang="en-US" dirty="0" smtClean="0"/>
              <a:t> </a:t>
            </a:r>
            <a:r>
              <a:rPr lang="en-US" dirty="0"/>
              <a:t>is commonly misdiagnosed as depression. </a:t>
            </a:r>
            <a:endParaRPr lang="en-US" dirty="0" smtClean="0"/>
          </a:p>
          <a:p>
            <a:r>
              <a:rPr lang="en-US" dirty="0" smtClean="0"/>
              <a:t>Both </a:t>
            </a:r>
            <a:r>
              <a:rPr lang="en-US" dirty="0"/>
              <a:t>are associated with poor sleep and difficulty with attention or concentration. Agitated depression may be especially problematic. </a:t>
            </a:r>
          </a:p>
          <a:p>
            <a:r>
              <a:rPr lang="en-US" dirty="0" smtClean="0"/>
              <a:t>depression </a:t>
            </a:r>
            <a:r>
              <a:rPr lang="en-US" dirty="0"/>
              <a:t>is less </a:t>
            </a:r>
            <a:r>
              <a:rPr lang="en-US" dirty="0" smtClean="0"/>
              <a:t>fluctuating </a:t>
            </a:r>
            <a:r>
              <a:rPr lang="en-US" dirty="0"/>
              <a:t>than </a:t>
            </a:r>
            <a:r>
              <a:rPr lang="en-US" dirty="0" smtClean="0"/>
              <a:t>delirium</a:t>
            </a:r>
            <a:r>
              <a:rPr lang="en-US" dirty="0"/>
              <a:t>.</a:t>
            </a:r>
          </a:p>
          <a:p>
            <a:r>
              <a:rPr lang="en-US" u="sng" dirty="0"/>
              <a:t>Mania</a:t>
            </a:r>
            <a:r>
              <a:rPr lang="en-US" dirty="0"/>
              <a:t> can be confused with hyperactive delirium with agitation, delusions, and psychotic behavior</a:t>
            </a:r>
            <a:r>
              <a:rPr lang="en-US" dirty="0" smtClean="0"/>
              <a:t>.</a:t>
            </a:r>
          </a:p>
          <a:p>
            <a:r>
              <a:rPr lang="en-US" dirty="0" smtClean="0"/>
              <a:t> </a:t>
            </a:r>
            <a:r>
              <a:rPr lang="en-US" dirty="0"/>
              <a:t>mania is usually associated with a history of previous episodes of mania or depression. </a:t>
            </a:r>
            <a:endParaRPr lang="en-US" dirty="0" smtClean="0"/>
          </a:p>
          <a:p>
            <a:r>
              <a:rPr lang="en-US" u="sng" dirty="0" smtClean="0"/>
              <a:t>S</a:t>
            </a:r>
            <a:r>
              <a:rPr lang="en-US" u="sng" dirty="0" smtClean="0"/>
              <a:t>chizophrenia</a:t>
            </a:r>
            <a:r>
              <a:rPr lang="en-US" dirty="0" smtClean="0"/>
              <a:t> </a:t>
            </a:r>
            <a:r>
              <a:rPr lang="en-US" dirty="0"/>
              <a:t>the delusions are usually highly systematized, the history is longer, and the sensorium is otherwise clear.</a:t>
            </a:r>
          </a:p>
          <a:p>
            <a:endParaRPr lang="en-US" dirty="0"/>
          </a:p>
          <a:p>
            <a:endParaRPr lang="en-US" dirty="0"/>
          </a:p>
        </p:txBody>
      </p:sp>
    </p:spTree>
    <p:extLst>
      <p:ext uri="{BB962C8B-B14F-4D97-AF65-F5344CB8AC3E}">
        <p14:creationId xmlns:p14="http://schemas.microsoft.com/office/powerpoint/2010/main" val="1272407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Laboratory </a:t>
            </a:r>
            <a:r>
              <a:rPr lang="en-US" b="1" dirty="0" smtClean="0">
                <a:effectLst/>
              </a:rPr>
              <a:t>tests</a:t>
            </a:r>
            <a:r>
              <a:rPr lang="en-US" dirty="0"/>
              <a:t>:</a:t>
            </a:r>
            <a:r>
              <a:rPr lang="en-US" dirty="0" smtClean="0">
                <a:effectLst/>
              </a:rPr>
              <a:t> </a:t>
            </a:r>
          </a:p>
          <a:p>
            <a:r>
              <a:rPr lang="en-US" dirty="0" smtClean="0">
                <a:effectLst/>
              </a:rPr>
              <a:t>Serum </a:t>
            </a:r>
            <a:r>
              <a:rPr lang="en-US" dirty="0" smtClean="0">
                <a:effectLst/>
              </a:rPr>
              <a:t>electrolytes, </a:t>
            </a:r>
            <a:r>
              <a:rPr lang="en-US" dirty="0" err="1" smtClean="0">
                <a:effectLst/>
              </a:rPr>
              <a:t>creatinine</a:t>
            </a:r>
            <a:r>
              <a:rPr lang="en-US" dirty="0" smtClean="0">
                <a:effectLst/>
              </a:rPr>
              <a:t>, glucose, calcium, complete blood count, and urinalysis and urine culture .</a:t>
            </a:r>
          </a:p>
          <a:p>
            <a:r>
              <a:rPr lang="en-US" dirty="0" smtClean="0">
                <a:effectLst/>
              </a:rPr>
              <a:t>Drug </a:t>
            </a:r>
            <a:r>
              <a:rPr lang="en-US" dirty="0" smtClean="0">
                <a:effectLst/>
              </a:rPr>
              <a:t>levels should be ordered where appropriate (digoxin, lithium, or quinidine).</a:t>
            </a:r>
          </a:p>
          <a:p>
            <a:r>
              <a:rPr lang="en-US" dirty="0" smtClean="0">
                <a:effectLst/>
              </a:rPr>
              <a:t>Toxic </a:t>
            </a:r>
            <a:r>
              <a:rPr lang="en-US" dirty="0" smtClean="0">
                <a:effectLst/>
              </a:rPr>
              <a:t>screen of blood and urine </a:t>
            </a:r>
          </a:p>
        </p:txBody>
      </p:sp>
    </p:spTree>
    <p:extLst>
      <p:ext uri="{BB962C8B-B14F-4D97-AF65-F5344CB8AC3E}">
        <p14:creationId xmlns:p14="http://schemas.microsoft.com/office/powerpoint/2010/main" val="2054203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a:t>
            </a:r>
            <a:endParaRPr lang="en-US" dirty="0"/>
          </a:p>
        </p:txBody>
      </p:sp>
      <p:sp>
        <p:nvSpPr>
          <p:cNvPr id="3" name="Content Placeholder 2"/>
          <p:cNvSpPr>
            <a:spLocks noGrp="1"/>
          </p:cNvSpPr>
          <p:nvPr>
            <p:ph idx="1"/>
          </p:nvPr>
        </p:nvSpPr>
        <p:spPr/>
        <p:txBody>
          <a:bodyPr>
            <a:normAutofit/>
          </a:bodyPr>
          <a:lstStyle/>
          <a:p>
            <a:r>
              <a:rPr lang="en-US" u="sng" dirty="0"/>
              <a:t>Blood </a:t>
            </a:r>
            <a:r>
              <a:rPr lang="en-US" u="sng" dirty="0" smtClean="0"/>
              <a:t>gas (ABG</a:t>
            </a:r>
            <a:r>
              <a:rPr lang="en-US" dirty="0" smtClean="0"/>
              <a:t>): </a:t>
            </a:r>
          </a:p>
          <a:p>
            <a:pPr>
              <a:buFont typeface="Wingdings" pitchFamily="2" charset="2"/>
              <a:buChar char="v"/>
            </a:pPr>
            <a:r>
              <a:rPr lang="en-US" dirty="0" smtClean="0"/>
              <a:t>respiratory alkalosis </a:t>
            </a:r>
            <a:r>
              <a:rPr lang="en-US" dirty="0" smtClean="0">
                <a:sym typeface="Wingdings" pitchFamily="2" charset="2"/>
              </a:rPr>
              <a:t></a:t>
            </a:r>
            <a:r>
              <a:rPr lang="en-US" dirty="0" smtClean="0"/>
              <a:t>due </a:t>
            </a:r>
            <a:r>
              <a:rPr lang="en-US" dirty="0"/>
              <a:t>to early sepsis, hepatic failure, early salicylate intoxication, or cardiopulmonary </a:t>
            </a:r>
            <a:r>
              <a:rPr lang="en-US" dirty="0" smtClean="0"/>
              <a:t>causes</a:t>
            </a:r>
          </a:p>
          <a:p>
            <a:pPr>
              <a:buFont typeface="Wingdings" pitchFamily="2" charset="2"/>
              <a:buChar char="v"/>
            </a:pPr>
            <a:r>
              <a:rPr lang="en-US" dirty="0" smtClean="0"/>
              <a:t> </a:t>
            </a:r>
            <a:r>
              <a:rPr lang="en-US" dirty="0"/>
              <a:t>metabolic acidosis </a:t>
            </a:r>
            <a:r>
              <a:rPr lang="en-US" dirty="0" smtClean="0">
                <a:sym typeface="Wingdings" pitchFamily="2" charset="2"/>
              </a:rPr>
              <a:t></a:t>
            </a:r>
            <a:r>
              <a:rPr lang="en-US" dirty="0" smtClean="0"/>
              <a:t>uremia</a:t>
            </a:r>
            <a:r>
              <a:rPr lang="en-US" dirty="0"/>
              <a:t>, diabetic ketoacidosis, lactic acidosis, late phases of sepsis or salicylate intoxication, or toxins including methanol and ethylene glycol</a:t>
            </a:r>
            <a:r>
              <a:rPr lang="en-US" dirty="0" smtClean="0"/>
              <a:t>.</a:t>
            </a:r>
            <a:endParaRPr lang="en-US" dirty="0" smtClean="0"/>
          </a:p>
          <a:p>
            <a:r>
              <a:rPr lang="en-US" dirty="0"/>
              <a:t>C</a:t>
            </a:r>
            <a:r>
              <a:rPr lang="en-US" dirty="0" smtClean="0"/>
              <a:t>hest </a:t>
            </a:r>
            <a:r>
              <a:rPr lang="en-US" dirty="0"/>
              <a:t>x-ray </a:t>
            </a:r>
            <a:r>
              <a:rPr lang="en-US" dirty="0" smtClean="0"/>
              <a:t>.</a:t>
            </a:r>
            <a:endParaRPr lang="en-US" dirty="0"/>
          </a:p>
          <a:p>
            <a:r>
              <a:rPr lang="en-US" dirty="0"/>
              <a:t>L</a:t>
            </a:r>
            <a:r>
              <a:rPr lang="en-US" dirty="0" smtClean="0"/>
              <a:t>iver </a:t>
            </a:r>
            <a:r>
              <a:rPr lang="en-US" dirty="0"/>
              <a:t>function </a:t>
            </a:r>
            <a:r>
              <a:rPr lang="en-US" dirty="0" smtClean="0"/>
              <a:t>tests</a:t>
            </a:r>
            <a:r>
              <a:rPr lang="en-US" dirty="0"/>
              <a:t>.</a:t>
            </a:r>
            <a:r>
              <a:rPr lang="en-US" dirty="0" smtClean="0"/>
              <a:t> </a:t>
            </a:r>
          </a:p>
          <a:p>
            <a:r>
              <a:rPr lang="en-US" dirty="0"/>
              <a:t>T</a:t>
            </a:r>
            <a:r>
              <a:rPr lang="en-US" dirty="0" smtClean="0"/>
              <a:t>hyroid function. </a:t>
            </a:r>
            <a:endParaRPr lang="en-US" dirty="0" smtClean="0"/>
          </a:p>
          <a:p>
            <a:r>
              <a:rPr lang="en-US" dirty="0"/>
              <a:t>V</a:t>
            </a:r>
            <a:r>
              <a:rPr lang="en-US" dirty="0" smtClean="0"/>
              <a:t>itamin </a:t>
            </a:r>
            <a:r>
              <a:rPr lang="en-US" dirty="0"/>
              <a:t>B12 </a:t>
            </a:r>
            <a:r>
              <a:rPr lang="en-US" dirty="0" smtClean="0"/>
              <a:t>levels.</a:t>
            </a:r>
            <a:endParaRPr lang="en-US" dirty="0"/>
          </a:p>
          <a:p>
            <a:endParaRPr lang="en-US" dirty="0"/>
          </a:p>
        </p:txBody>
      </p:sp>
    </p:spTree>
    <p:extLst>
      <p:ext uri="{BB962C8B-B14F-4D97-AF65-F5344CB8AC3E}">
        <p14:creationId xmlns:p14="http://schemas.microsoft.com/office/powerpoint/2010/main" val="35575727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Neuroimaging</a:t>
            </a:r>
            <a:r>
              <a:rPr lang="en-US" b="1" dirty="0"/>
              <a:t>:</a:t>
            </a:r>
            <a:r>
              <a:rPr lang="en-US" b="1" dirty="0" smtClean="0">
                <a:effectLst/>
              </a:rPr>
              <a:t> </a:t>
            </a:r>
            <a:endParaRPr lang="en-US" b="1" dirty="0"/>
          </a:p>
          <a:p>
            <a:r>
              <a:rPr lang="en-US" dirty="0" smtClean="0"/>
              <a:t>Brain</a:t>
            </a:r>
            <a:r>
              <a:rPr lang="en-US" dirty="0" smtClean="0">
                <a:effectLst/>
              </a:rPr>
              <a:t> </a:t>
            </a:r>
            <a:r>
              <a:rPr lang="en-US" dirty="0" smtClean="0">
                <a:effectLst/>
              </a:rPr>
              <a:t>CT </a:t>
            </a:r>
          </a:p>
          <a:p>
            <a:endParaRPr lang="en-US" dirty="0" smtClean="0">
              <a:effectLst/>
            </a:endParaRPr>
          </a:p>
          <a:p>
            <a:r>
              <a:rPr lang="en-US" dirty="0" smtClean="0">
                <a:effectLst/>
              </a:rPr>
              <a:t>Neuroimaging may </a:t>
            </a:r>
            <a:r>
              <a:rPr lang="en-US" dirty="0" smtClean="0">
                <a:effectLst/>
              </a:rPr>
              <a:t>not be necessary if : </a:t>
            </a:r>
          </a:p>
          <a:p>
            <a:pPr>
              <a:buFont typeface="Wingdings" pitchFamily="2" charset="2"/>
              <a:buChar char="Ø"/>
            </a:pPr>
            <a:r>
              <a:rPr lang="en-US" dirty="0" smtClean="0">
                <a:effectLst/>
              </a:rPr>
              <a:t>the initial clinical evaluation discloses an obvious treatable medical illness </a:t>
            </a:r>
            <a:r>
              <a:rPr lang="en-US" dirty="0" smtClean="0">
                <a:effectLst/>
              </a:rPr>
              <a:t>,</a:t>
            </a:r>
          </a:p>
          <a:p>
            <a:pPr>
              <a:buFont typeface="Wingdings" pitchFamily="2" charset="2"/>
              <a:buChar char="Ø"/>
            </a:pPr>
            <a:r>
              <a:rPr lang="en-US" dirty="0" smtClean="0">
                <a:effectLst/>
              </a:rPr>
              <a:t> </a:t>
            </a:r>
            <a:r>
              <a:rPr lang="en-US" dirty="0" smtClean="0">
                <a:effectLst/>
              </a:rPr>
              <a:t>there is no evidence of trauma</a:t>
            </a:r>
            <a:r>
              <a:rPr lang="en-US" dirty="0" smtClean="0">
                <a:effectLst/>
              </a:rPr>
              <a:t>,</a:t>
            </a:r>
          </a:p>
          <a:p>
            <a:pPr>
              <a:buFont typeface="Wingdings" pitchFamily="2" charset="2"/>
              <a:buChar char="Ø"/>
            </a:pPr>
            <a:r>
              <a:rPr lang="en-US" dirty="0" smtClean="0">
                <a:effectLst/>
              </a:rPr>
              <a:t> </a:t>
            </a:r>
            <a:r>
              <a:rPr lang="en-US" dirty="0" smtClean="0">
                <a:effectLst/>
              </a:rPr>
              <a:t>no new focal neurologic signs are present</a:t>
            </a:r>
            <a:r>
              <a:rPr lang="en-US" dirty="0"/>
              <a:t>.</a:t>
            </a:r>
            <a:endParaRPr lang="en-US" dirty="0" smtClean="0">
              <a:effectLst/>
            </a:endParaRPr>
          </a:p>
          <a:p>
            <a:endParaRPr lang="en-US" dirty="0"/>
          </a:p>
        </p:txBody>
      </p:sp>
    </p:spTree>
    <p:extLst>
      <p:ext uri="{BB962C8B-B14F-4D97-AF65-F5344CB8AC3E}">
        <p14:creationId xmlns:p14="http://schemas.microsoft.com/office/powerpoint/2010/main" val="3259415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Neuroimaging may still be required if :</a:t>
            </a:r>
          </a:p>
          <a:p>
            <a:pPr>
              <a:buFont typeface="Wingdings" pitchFamily="2" charset="2"/>
              <a:buChar char="Ø"/>
            </a:pPr>
            <a:r>
              <a:rPr lang="en-US" dirty="0"/>
              <a:t> T</a:t>
            </a:r>
            <a:r>
              <a:rPr lang="en-US" dirty="0" smtClean="0"/>
              <a:t>he </a:t>
            </a:r>
            <a:r>
              <a:rPr lang="en-US" dirty="0"/>
              <a:t>delirium does not improve despite appropriate treatment of the underlying medical problem.</a:t>
            </a:r>
          </a:p>
          <a:p>
            <a:pPr>
              <a:buFont typeface="Wingdings" pitchFamily="2" charset="2"/>
              <a:buChar char="Ø"/>
            </a:pPr>
            <a:r>
              <a:rPr lang="en-US" dirty="0"/>
              <a:t> </a:t>
            </a:r>
            <a:r>
              <a:rPr lang="en-US" dirty="0" smtClean="0"/>
              <a:t>Neurologic </a:t>
            </a:r>
            <a:r>
              <a:rPr lang="en-US" dirty="0"/>
              <a:t>examination is confounded by diminished patient responsiveness or cooperation.</a:t>
            </a:r>
          </a:p>
          <a:p>
            <a:pPr marL="0" indent="0">
              <a:buNone/>
            </a:pPr>
            <a:endParaRPr lang="en-US" dirty="0"/>
          </a:p>
          <a:p>
            <a:endParaRPr lang="en-US" dirty="0"/>
          </a:p>
        </p:txBody>
      </p:sp>
    </p:spTree>
    <p:extLst>
      <p:ext uri="{BB962C8B-B14F-4D97-AF65-F5344CB8AC3E}">
        <p14:creationId xmlns:p14="http://schemas.microsoft.com/office/powerpoint/2010/main" val="3556758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MRI </a:t>
            </a:r>
            <a:r>
              <a:rPr lang="en-US" dirty="0"/>
              <a:t>is more sensitive than head CT </a:t>
            </a:r>
            <a:r>
              <a:rPr lang="en-US" dirty="0" smtClean="0"/>
              <a:t>for some conditions like </a:t>
            </a:r>
            <a:r>
              <a:rPr lang="en-US" dirty="0"/>
              <a:t>acute stroke, posterior fossa lesions, and white matter </a:t>
            </a:r>
            <a:r>
              <a:rPr lang="en-US" dirty="0" smtClean="0"/>
              <a:t>lesions.</a:t>
            </a:r>
          </a:p>
          <a:p>
            <a:endParaRPr lang="en-US" dirty="0"/>
          </a:p>
          <a:p>
            <a:r>
              <a:rPr lang="en-US" dirty="0" smtClean="0"/>
              <a:t>It should be considered if brain CT is normal and there is still high suspicion of neurological etiology.  </a:t>
            </a:r>
            <a:endParaRPr lang="en-US" dirty="0"/>
          </a:p>
        </p:txBody>
      </p:sp>
    </p:spTree>
    <p:extLst>
      <p:ext uri="{BB962C8B-B14F-4D97-AF65-F5344CB8AC3E}">
        <p14:creationId xmlns:p14="http://schemas.microsoft.com/office/powerpoint/2010/main" val="2281778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effectLst/>
              </a:rPr>
              <a:t>Lumbar puncture </a:t>
            </a:r>
            <a:r>
              <a:rPr lang="en-US" dirty="0" smtClean="0">
                <a:effectLst/>
              </a:rPr>
              <a:t>:</a:t>
            </a:r>
          </a:p>
          <a:p>
            <a:r>
              <a:rPr lang="en-US" dirty="0" smtClean="0">
                <a:effectLst/>
              </a:rPr>
              <a:t>Suspected CNS infections</a:t>
            </a:r>
            <a:r>
              <a:rPr lang="en-US" dirty="0" smtClean="0">
                <a:effectLst/>
              </a:rPr>
              <a:t> </a:t>
            </a:r>
          </a:p>
          <a:p>
            <a:r>
              <a:rPr lang="en-US" dirty="0" smtClean="0">
                <a:effectLst/>
              </a:rPr>
              <a:t>If  </a:t>
            </a:r>
            <a:r>
              <a:rPr lang="en-US" dirty="0" smtClean="0">
                <a:effectLst/>
              </a:rPr>
              <a:t>the cause of delirium is not obvious. </a:t>
            </a:r>
            <a:endParaRPr lang="en-US" dirty="0" smtClean="0">
              <a:effectLst/>
            </a:endParaRPr>
          </a:p>
          <a:p>
            <a:r>
              <a:rPr lang="en-US" dirty="0"/>
              <a:t>I</a:t>
            </a:r>
            <a:r>
              <a:rPr lang="en-US" dirty="0" smtClean="0">
                <a:effectLst/>
              </a:rPr>
              <a:t>n </a:t>
            </a:r>
            <a:r>
              <a:rPr lang="en-US" dirty="0" smtClean="0">
                <a:effectLst/>
              </a:rPr>
              <a:t>febrile patients with delirium, even when alternate explanatory conditions for delirium are present or suspected.</a:t>
            </a:r>
          </a:p>
          <a:p>
            <a:r>
              <a:rPr lang="en-US" dirty="0" smtClean="0">
                <a:effectLst/>
              </a:rPr>
              <a:t>Neuroimaging should be obtained prior to lumbar puncture in patients with coma, focal signs, papilledema, or suspicion of increased intracranial </a:t>
            </a:r>
            <a:r>
              <a:rPr lang="en-US" dirty="0" smtClean="0">
                <a:effectLst/>
              </a:rPr>
              <a:t>pressure. </a:t>
            </a:r>
            <a:endParaRPr lang="en-US" dirty="0" smtClean="0">
              <a:effectLst/>
            </a:endParaRPr>
          </a:p>
          <a:p>
            <a:endParaRPr lang="en-US" dirty="0"/>
          </a:p>
        </p:txBody>
      </p:sp>
    </p:spTree>
    <p:extLst>
      <p:ext uri="{BB962C8B-B14F-4D97-AF65-F5344CB8AC3E}">
        <p14:creationId xmlns:p14="http://schemas.microsoft.com/office/powerpoint/2010/main" val="20097367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smtClean="0"/>
              <a:t>EEG:</a:t>
            </a:r>
          </a:p>
          <a:p>
            <a:endParaRPr lang="en-US" dirty="0" smtClean="0"/>
          </a:p>
          <a:p>
            <a:r>
              <a:rPr lang="en-US" dirty="0" err="1" smtClean="0"/>
              <a:t>Triphasic</a:t>
            </a:r>
            <a:r>
              <a:rPr lang="en-US" dirty="0" smtClean="0"/>
              <a:t> </a:t>
            </a:r>
            <a:r>
              <a:rPr lang="en-US" dirty="0"/>
              <a:t>waves are associated with hepatic encephalopathy </a:t>
            </a:r>
            <a:r>
              <a:rPr lang="en-US" dirty="0" smtClean="0"/>
              <a:t>or </a:t>
            </a:r>
            <a:r>
              <a:rPr lang="en-US" dirty="0"/>
              <a:t>other severe metabolic disturbances including uremic and septic </a:t>
            </a:r>
            <a:r>
              <a:rPr lang="en-US" dirty="0" smtClean="0"/>
              <a:t>encephalopathy. </a:t>
            </a:r>
          </a:p>
          <a:p>
            <a:r>
              <a:rPr lang="en-US" dirty="0" smtClean="0"/>
              <a:t>Herpes </a:t>
            </a:r>
            <a:r>
              <a:rPr lang="en-US" dirty="0"/>
              <a:t>simplex encephalitis may be associated with high amplitude periodic complexes in the temporal lobe leads.</a:t>
            </a:r>
          </a:p>
          <a:p>
            <a:endParaRPr lang="en-US" dirty="0"/>
          </a:p>
          <a:p>
            <a:endParaRPr lang="en-US" dirty="0"/>
          </a:p>
          <a:p>
            <a:endParaRPr lang="en-US" dirty="0"/>
          </a:p>
        </p:txBody>
      </p:sp>
    </p:spTree>
    <p:extLst>
      <p:ext uri="{BB962C8B-B14F-4D97-AF65-F5344CB8AC3E}">
        <p14:creationId xmlns:p14="http://schemas.microsoft.com/office/powerpoint/2010/main" val="16771944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Delirium is a clinical syndrome caused by a medical condition, substance intoxication or withdrawal, or medication side effect that is characterized by a disturbance of consciousness with reduced ability to focus, sustain, or shift attention </a:t>
            </a:r>
          </a:p>
          <a:p>
            <a:r>
              <a:rPr lang="en-US" dirty="0" smtClean="0">
                <a:effectLst/>
              </a:rPr>
              <a:t>Nearly 30</a:t>
            </a:r>
            <a:r>
              <a:rPr lang="en-US" dirty="0" smtClean="0"/>
              <a:t>%</a:t>
            </a:r>
            <a:r>
              <a:rPr lang="en-US" dirty="0" smtClean="0">
                <a:effectLst/>
              </a:rPr>
              <a:t> </a:t>
            </a:r>
            <a:r>
              <a:rPr lang="en-US" dirty="0" smtClean="0">
                <a:effectLst/>
              </a:rPr>
              <a:t>of older medical patients experience delirium at some time during hospitalization. The incidence is higher in those with advanced age and pre-existing brain disease </a:t>
            </a:r>
          </a:p>
          <a:p>
            <a:r>
              <a:rPr lang="en-US" dirty="0" smtClean="0">
                <a:effectLst/>
              </a:rPr>
              <a:t>A </a:t>
            </a:r>
            <a:r>
              <a:rPr lang="en-US" dirty="0" smtClean="0">
                <a:effectLst/>
              </a:rPr>
              <a:t>disturbance of consciousness and altered cognition are essential components of delirium. Some patients are drowsy and lethargic, others are agitated and confused. Visual hallucinations, tremulousness, and myoclonus/</a:t>
            </a:r>
            <a:r>
              <a:rPr lang="en-US" dirty="0" err="1" smtClean="0">
                <a:effectLst/>
              </a:rPr>
              <a:t>asterixis</a:t>
            </a:r>
            <a:r>
              <a:rPr lang="en-US" dirty="0" smtClean="0">
                <a:effectLst/>
              </a:rPr>
              <a:t> are variably present </a:t>
            </a:r>
          </a:p>
        </p:txBody>
      </p:sp>
    </p:spTree>
    <p:extLst>
      <p:ext uri="{BB962C8B-B14F-4D97-AF65-F5344CB8AC3E}">
        <p14:creationId xmlns:p14="http://schemas.microsoft.com/office/powerpoint/2010/main" val="157113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disturbances are not better explained by another preexisting, evolving or established neurocognitive </a:t>
            </a:r>
            <a:r>
              <a:rPr lang="en-US" dirty="0" smtClean="0"/>
              <a:t>disorder</a:t>
            </a:r>
            <a:r>
              <a:rPr lang="en-US" dirty="0"/>
              <a:t>.</a:t>
            </a:r>
          </a:p>
          <a:p>
            <a:r>
              <a:rPr lang="en-US" dirty="0" smtClean="0"/>
              <a:t>There </a:t>
            </a:r>
            <a:r>
              <a:rPr lang="en-US" dirty="0"/>
              <a:t>is evidence from the history, physical examination, or laboratory findings that the disturbance is caused by a medical condition, substance intoxication or withdrawal, or medication side effect.</a:t>
            </a:r>
          </a:p>
          <a:p>
            <a:endParaRPr lang="en-US" dirty="0"/>
          </a:p>
        </p:txBody>
      </p:sp>
    </p:spTree>
    <p:extLst>
      <p:ext uri="{BB962C8B-B14F-4D97-AF65-F5344CB8AC3E}">
        <p14:creationId xmlns:p14="http://schemas.microsoft.com/office/powerpoint/2010/main" val="945919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Focal </a:t>
            </a:r>
            <a:r>
              <a:rPr lang="en-US" dirty="0"/>
              <a:t>or lateralized neurologic findings are not characteristic of delirium. A careful neurologic examination can also distinguish between focal syndromes that can mimic delirium </a:t>
            </a:r>
          </a:p>
          <a:p>
            <a:endParaRPr lang="en-US" dirty="0" smtClean="0"/>
          </a:p>
          <a:p>
            <a:r>
              <a:rPr lang="en-US" dirty="0" smtClean="0"/>
              <a:t>The </a:t>
            </a:r>
            <a:r>
              <a:rPr lang="en-US" dirty="0"/>
              <a:t>past medical history, a review of medications, and a physical examination may provide clues as to the underlying etiology </a:t>
            </a:r>
          </a:p>
          <a:p>
            <a:r>
              <a:rPr lang="en-US" dirty="0" smtClean="0"/>
              <a:t>Laboratory </a:t>
            </a:r>
            <a:r>
              <a:rPr lang="en-US" dirty="0"/>
              <a:t>evaluation in patients with delirium should include serum electrolytes, </a:t>
            </a:r>
            <a:r>
              <a:rPr lang="en-US" dirty="0" err="1"/>
              <a:t>creatinine</a:t>
            </a:r>
            <a:r>
              <a:rPr lang="en-US" dirty="0"/>
              <a:t>, glucose, calcium, complete blood count, and urinalysis and urine culture. Drug levels, toxicology screen, liver function testing, and arterial blood gas should follow if the cause remains obscure</a:t>
            </a:r>
          </a:p>
          <a:p>
            <a:r>
              <a:rPr lang="en-US" dirty="0" smtClean="0"/>
              <a:t>Neuroimaging</a:t>
            </a:r>
            <a:r>
              <a:rPr lang="en-US" dirty="0"/>
              <a:t>, lumbar puncture, and electroencephalogram are not required in most patients with delirium, but are recommended in specific clinical scenarios, including in those whose cause remains obscure after routine testing </a:t>
            </a:r>
          </a:p>
          <a:p>
            <a:endParaRPr lang="en-US" dirty="0"/>
          </a:p>
        </p:txBody>
      </p:sp>
    </p:spTree>
    <p:extLst>
      <p:ext uri="{BB962C8B-B14F-4D97-AF65-F5344CB8AC3E}">
        <p14:creationId xmlns:p14="http://schemas.microsoft.com/office/powerpoint/2010/main" val="6775593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THANK YOU </a:t>
            </a:r>
            <a:endParaRPr lang="en-US"/>
          </a:p>
        </p:txBody>
      </p:sp>
    </p:spTree>
    <p:extLst>
      <p:ext uri="{BB962C8B-B14F-4D97-AF65-F5344CB8AC3E}">
        <p14:creationId xmlns:p14="http://schemas.microsoft.com/office/powerpoint/2010/main" val="431939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effectLst/>
              </a:rPr>
              <a:t>Additional features</a:t>
            </a:r>
            <a:r>
              <a:rPr lang="en-US" dirty="0" smtClean="0">
                <a:effectLst/>
              </a:rPr>
              <a:t>:</a:t>
            </a:r>
          </a:p>
          <a:p>
            <a:r>
              <a:rPr lang="en-US" dirty="0" smtClean="0">
                <a:effectLst/>
              </a:rPr>
              <a:t>Psychomotor behavioral disturbances such as </a:t>
            </a:r>
            <a:r>
              <a:rPr lang="en-US" dirty="0" err="1" smtClean="0">
                <a:effectLst/>
              </a:rPr>
              <a:t>hypoactivity</a:t>
            </a:r>
            <a:r>
              <a:rPr lang="en-US" dirty="0" smtClean="0">
                <a:effectLst/>
              </a:rPr>
              <a:t>, hyperactivity with increased sympathetic activity, and impairment in sleep duration.</a:t>
            </a:r>
          </a:p>
          <a:p>
            <a:r>
              <a:rPr lang="en-US" dirty="0" smtClean="0">
                <a:effectLst/>
              </a:rPr>
              <a:t>Variable emotional disturbances, including fear, depression, euphoria</a:t>
            </a:r>
          </a:p>
          <a:p>
            <a:endParaRPr lang="en-US" dirty="0"/>
          </a:p>
        </p:txBody>
      </p:sp>
    </p:spTree>
    <p:extLst>
      <p:ext uri="{BB962C8B-B14F-4D97-AF65-F5344CB8AC3E}">
        <p14:creationId xmlns:p14="http://schemas.microsoft.com/office/powerpoint/2010/main" val="247039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a:t>
            </a:r>
            <a:r>
              <a:rPr lang="en-US" dirty="0" smtClean="0"/>
              <a:t>and localization </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effectLst/>
              </a:rPr>
              <a:t>lesions </a:t>
            </a:r>
            <a:r>
              <a:rPr lang="en-US" dirty="0" smtClean="0">
                <a:effectLst/>
              </a:rPr>
              <a:t>involving the ascending reticular activating system (ARAS) from the mid-</a:t>
            </a:r>
            <a:r>
              <a:rPr lang="en-US" dirty="0" err="1" smtClean="0">
                <a:effectLst/>
              </a:rPr>
              <a:t>pontine</a:t>
            </a:r>
            <a:r>
              <a:rPr lang="en-US" dirty="0" smtClean="0">
                <a:effectLst/>
              </a:rPr>
              <a:t> </a:t>
            </a:r>
            <a:r>
              <a:rPr lang="en-US" dirty="0" err="1" smtClean="0">
                <a:effectLst/>
              </a:rPr>
              <a:t>tegmentum</a:t>
            </a:r>
            <a:r>
              <a:rPr lang="en-US" dirty="0" smtClean="0">
                <a:effectLst/>
              </a:rPr>
              <a:t> </a:t>
            </a:r>
            <a:r>
              <a:rPr lang="en-US" dirty="0" err="1" smtClean="0">
                <a:effectLst/>
              </a:rPr>
              <a:t>rostrally</a:t>
            </a:r>
            <a:r>
              <a:rPr lang="en-US" dirty="0" smtClean="0">
                <a:effectLst/>
              </a:rPr>
              <a:t> to the anterior cingulate regions.</a:t>
            </a:r>
          </a:p>
          <a:p>
            <a:endParaRPr lang="en-US" dirty="0" smtClean="0"/>
          </a:p>
          <a:p>
            <a:r>
              <a:rPr lang="en-US" dirty="0" err="1" smtClean="0"/>
              <a:t>N</a:t>
            </a:r>
            <a:r>
              <a:rPr lang="en-US" dirty="0" err="1" smtClean="0">
                <a:effectLst/>
              </a:rPr>
              <a:t>ondominant</a:t>
            </a:r>
            <a:r>
              <a:rPr lang="en-US" dirty="0" smtClean="0">
                <a:effectLst/>
              </a:rPr>
              <a:t>" parietal and frontal lobes.</a:t>
            </a:r>
          </a:p>
          <a:p>
            <a:endParaRPr lang="en-US" dirty="0"/>
          </a:p>
        </p:txBody>
      </p:sp>
    </p:spTree>
    <p:extLst>
      <p:ext uri="{BB962C8B-B14F-4D97-AF65-F5344CB8AC3E}">
        <p14:creationId xmlns:p14="http://schemas.microsoft.com/office/powerpoint/2010/main" val="413202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a:t>
            </a:r>
            <a:endParaRPr lang="en-US" dirty="0"/>
          </a:p>
        </p:txBody>
      </p:sp>
      <p:sp>
        <p:nvSpPr>
          <p:cNvPr id="3" name="Content Placeholder 2"/>
          <p:cNvSpPr>
            <a:spLocks noGrp="1"/>
          </p:cNvSpPr>
          <p:nvPr>
            <p:ph idx="1"/>
          </p:nvPr>
        </p:nvSpPr>
        <p:spPr/>
        <p:txBody>
          <a:bodyPr>
            <a:normAutofit/>
          </a:bodyPr>
          <a:lstStyle/>
          <a:p>
            <a:r>
              <a:rPr lang="en-US" dirty="0" err="1"/>
              <a:t>P</a:t>
            </a:r>
            <a:r>
              <a:rPr lang="en-US" dirty="0" err="1" smtClean="0">
                <a:effectLst/>
              </a:rPr>
              <a:t>olypharmacy</a:t>
            </a:r>
            <a:r>
              <a:rPr lang="en-US" dirty="0" smtClean="0">
                <a:effectLst/>
              </a:rPr>
              <a:t> (particularly psychoactive drugs)</a:t>
            </a:r>
          </a:p>
          <a:p>
            <a:r>
              <a:rPr lang="en-US" dirty="0" smtClean="0"/>
              <a:t>I</a:t>
            </a:r>
            <a:r>
              <a:rPr lang="en-US" dirty="0" smtClean="0">
                <a:effectLst/>
              </a:rPr>
              <a:t>nfection.</a:t>
            </a:r>
          </a:p>
          <a:p>
            <a:r>
              <a:rPr lang="en-US" dirty="0" smtClean="0"/>
              <a:t>D</a:t>
            </a:r>
            <a:r>
              <a:rPr lang="en-US" dirty="0" smtClean="0">
                <a:effectLst/>
              </a:rPr>
              <a:t>ehydration.</a:t>
            </a:r>
          </a:p>
          <a:p>
            <a:r>
              <a:rPr lang="en-US" dirty="0"/>
              <a:t>I</a:t>
            </a:r>
            <a:r>
              <a:rPr lang="en-US" dirty="0" smtClean="0">
                <a:effectLst/>
              </a:rPr>
              <a:t>mmobility (including restraint use).</a:t>
            </a:r>
          </a:p>
          <a:p>
            <a:r>
              <a:rPr lang="en-US" dirty="0" smtClean="0">
                <a:effectLst/>
              </a:rPr>
              <a:t>malnutrition.  </a:t>
            </a:r>
          </a:p>
          <a:p>
            <a:r>
              <a:rPr lang="en-US" dirty="0"/>
              <a:t>U</a:t>
            </a:r>
            <a:r>
              <a:rPr lang="en-US" dirty="0" smtClean="0">
                <a:effectLst/>
              </a:rPr>
              <a:t>se of bladder catheters. </a:t>
            </a:r>
          </a:p>
          <a:p>
            <a:r>
              <a:rPr lang="en-US" dirty="0" smtClean="0">
                <a:effectLst/>
              </a:rPr>
              <a:t>Drugs.</a:t>
            </a:r>
            <a:endParaRPr lang="en-US" dirty="0"/>
          </a:p>
        </p:txBody>
      </p:sp>
    </p:spTree>
    <p:extLst>
      <p:ext uri="{BB962C8B-B14F-4D97-AF65-F5344CB8AC3E}">
        <p14:creationId xmlns:p14="http://schemas.microsoft.com/office/powerpoint/2010/main" val="2394961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0519" r="36882" b="6250"/>
          <a:stretch/>
        </p:blipFill>
        <p:spPr bwMode="auto">
          <a:xfrm>
            <a:off x="228600" y="0"/>
            <a:ext cx="8610600"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0317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2116" r="36209" b="6250"/>
          <a:stretch/>
        </p:blipFill>
        <p:spPr bwMode="auto">
          <a:xfrm>
            <a:off x="228600" y="457200"/>
            <a:ext cx="8528538"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12369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262</TotalTime>
  <Words>1821</Words>
  <Application>Microsoft Office PowerPoint</Application>
  <PresentationFormat>On-screen Show (4:3)</PresentationFormat>
  <Paragraphs>220</Paragraphs>
  <Slides>41</Slides>
  <Notes>9</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Clarity</vt:lpstr>
      <vt:lpstr>Approach to patients with confusion </vt:lpstr>
      <vt:lpstr>Objectives </vt:lpstr>
      <vt:lpstr>Definition </vt:lpstr>
      <vt:lpstr>PowerPoint Presentation</vt:lpstr>
      <vt:lpstr>PowerPoint Presentation</vt:lpstr>
      <vt:lpstr>Pathogenesis and localization </vt:lpstr>
      <vt:lpstr>Risk factors </vt:lpstr>
      <vt:lpstr>PowerPoint Presentation</vt:lpstr>
      <vt:lpstr>PowerPoint Presentation</vt:lpstr>
      <vt:lpstr>Clinical presentation </vt:lpstr>
      <vt:lpstr>Clinical presentation </vt:lpstr>
      <vt:lpstr>PowerPoint Presentation</vt:lpstr>
      <vt:lpstr>Clinical presentation </vt:lpstr>
      <vt:lpstr>PowerPoint Presentation</vt:lpstr>
      <vt:lpstr>EVALUATION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non neurological causes</vt:lpstr>
      <vt:lpstr>Neurological causes</vt:lpstr>
      <vt:lpstr>PowerPoint Presentation</vt:lpstr>
      <vt:lpstr>PowerPoint Presentation</vt:lpstr>
      <vt:lpstr>PowerPoint Presentation</vt:lpstr>
      <vt:lpstr>PowerPoint Presentation</vt:lpstr>
      <vt:lpstr>PowerPoint Presentation</vt:lpstr>
      <vt:lpstr>PowerPoint Presentation</vt:lpstr>
      <vt:lpstr>Investigations </vt:lpstr>
      <vt:lpstr>Investigations</vt:lpstr>
      <vt:lpstr>Investigations</vt:lpstr>
      <vt:lpstr>PowerPoint Presentation</vt:lpstr>
      <vt:lpstr>PowerPoint Presentation</vt:lpstr>
      <vt:lpstr>PowerPoint Presentation</vt:lpstr>
      <vt:lpstr>PowerPoint Presentation</vt:lpstr>
      <vt:lpstr>Summary </vt:lpstr>
      <vt:lpstr>PowerPoint Presentation</vt:lpstr>
      <vt:lpstr>PowerPoint Presentation</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to patients with confusion </dc:title>
  <dc:creator>lenovo</dc:creator>
  <cp:lastModifiedBy>lenovo</cp:lastModifiedBy>
  <cp:revision>146</cp:revision>
  <dcterms:created xsi:type="dcterms:W3CDTF">2018-03-12T16:11:15Z</dcterms:created>
  <dcterms:modified xsi:type="dcterms:W3CDTF">2018-03-13T09:28:09Z</dcterms:modified>
</cp:coreProperties>
</file>