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330" r:id="rId3"/>
    <p:sldId id="265" r:id="rId4"/>
    <p:sldId id="267" r:id="rId5"/>
    <p:sldId id="272" r:id="rId6"/>
    <p:sldId id="266" r:id="rId7"/>
    <p:sldId id="262" r:id="rId8"/>
    <p:sldId id="263" r:id="rId9"/>
    <p:sldId id="264" r:id="rId10"/>
    <p:sldId id="276" r:id="rId11"/>
    <p:sldId id="274" r:id="rId12"/>
    <p:sldId id="277" r:id="rId13"/>
    <p:sldId id="303" r:id="rId14"/>
    <p:sldId id="316" r:id="rId15"/>
    <p:sldId id="304" r:id="rId16"/>
    <p:sldId id="319" r:id="rId17"/>
    <p:sldId id="322" r:id="rId18"/>
    <p:sldId id="324" r:id="rId19"/>
    <p:sldId id="257" r:id="rId20"/>
    <p:sldId id="278" r:id="rId21"/>
    <p:sldId id="258" r:id="rId22"/>
    <p:sldId id="259" r:id="rId23"/>
    <p:sldId id="289" r:id="rId24"/>
    <p:sldId id="290" r:id="rId25"/>
    <p:sldId id="284" r:id="rId26"/>
    <p:sldId id="260" r:id="rId27"/>
    <p:sldId id="281" r:id="rId28"/>
    <p:sldId id="283" r:id="rId29"/>
    <p:sldId id="285" r:id="rId30"/>
    <p:sldId id="287" r:id="rId31"/>
    <p:sldId id="291" r:id="rId32"/>
    <p:sldId id="293" r:id="rId33"/>
    <p:sldId id="292" r:id="rId34"/>
    <p:sldId id="294" r:id="rId35"/>
    <p:sldId id="295" r:id="rId36"/>
    <p:sldId id="300" r:id="rId37"/>
    <p:sldId id="298" r:id="rId38"/>
    <p:sldId id="301" r:id="rId39"/>
    <p:sldId id="296" r:id="rId40"/>
    <p:sldId id="297" r:id="rId41"/>
    <p:sldId id="305" r:id="rId42"/>
    <p:sldId id="280" r:id="rId43"/>
    <p:sldId id="306" r:id="rId44"/>
    <p:sldId id="309" r:id="rId45"/>
    <p:sldId id="307" r:id="rId46"/>
    <p:sldId id="311" r:id="rId47"/>
    <p:sldId id="312" r:id="rId48"/>
    <p:sldId id="310" r:id="rId49"/>
    <p:sldId id="323" r:id="rId50"/>
    <p:sldId id="313" r:id="rId51"/>
    <p:sldId id="314" r:id="rId52"/>
    <p:sldId id="327" r:id="rId53"/>
    <p:sldId id="326" r:id="rId54"/>
    <p:sldId id="325" r:id="rId55"/>
    <p:sldId id="328" r:id="rId56"/>
    <p:sldId id="331" r:id="rId57"/>
  </p:sldIdLst>
  <p:sldSz cx="99663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7521" autoAdjust="0"/>
  </p:normalViewPr>
  <p:slideViewPr>
    <p:cSldViewPr>
      <p:cViewPr varScale="1">
        <p:scale>
          <a:sx n="67" d="100"/>
          <a:sy n="67" d="100"/>
        </p:scale>
        <p:origin x="1016" y="44"/>
      </p:cViewPr>
      <p:guideLst>
        <p:guide orient="horz" pos="2160"/>
        <p:guide pos="3139"/>
      </p:guideLst>
    </p:cSldViewPr>
  </p:slideViewPr>
  <p:outlineViewPr>
    <p:cViewPr>
      <p:scale>
        <a:sx n="33" d="100"/>
        <a:sy n="33" d="100"/>
      </p:scale>
      <p:origin x="0" y="1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24C9A-6E7A-4602-88A1-31C621467B41}" type="doc">
      <dgm:prSet loTypeId="urn:microsoft.com/office/officeart/2005/8/layout/chevron1" loCatId="process" qsTypeId="urn:microsoft.com/office/officeart/2005/8/quickstyle/3d1" qsCatId="3D" csTypeId="urn:microsoft.com/office/officeart/2005/8/colors/accent6_4" csCatId="accent6" phldr="1"/>
      <dgm:spPr/>
    </dgm:pt>
    <dgm:pt modelId="{FA5EC6BD-AA6E-4618-ACB7-B08F211E3DE8}">
      <dgm:prSet phldrT="[Text]"/>
      <dgm:spPr/>
      <dgm:t>
        <a:bodyPr/>
        <a:lstStyle/>
        <a:p>
          <a:r>
            <a:rPr lang="en-US" dirty="0" smtClean="0"/>
            <a:t>DISEASE	</a:t>
          </a:r>
          <a:endParaRPr lang="en-US" dirty="0"/>
        </a:p>
      </dgm:t>
    </dgm:pt>
    <dgm:pt modelId="{B7E33577-D87F-4023-AAD9-B82BA1D3E2B8}" type="parTrans" cxnId="{BB3C1C6D-3D49-4D27-9EB4-7D585D57B7AC}">
      <dgm:prSet/>
      <dgm:spPr/>
      <dgm:t>
        <a:bodyPr/>
        <a:lstStyle/>
        <a:p>
          <a:endParaRPr lang="en-US"/>
        </a:p>
      </dgm:t>
    </dgm:pt>
    <dgm:pt modelId="{A62B1DC6-155D-42F1-ACFB-CF4EFF50F2AA}" type="sibTrans" cxnId="{BB3C1C6D-3D49-4D27-9EB4-7D585D57B7AC}">
      <dgm:prSet/>
      <dgm:spPr/>
      <dgm:t>
        <a:bodyPr/>
        <a:lstStyle/>
        <a:p>
          <a:endParaRPr lang="en-US"/>
        </a:p>
      </dgm:t>
    </dgm:pt>
    <dgm:pt modelId="{38654E97-FCB4-4553-950D-BC7E8973565E}">
      <dgm:prSet phldrT="[Text]"/>
      <dgm:spPr>
        <a:solidFill>
          <a:schemeClr val="accent5">
            <a:lumMod val="50000"/>
          </a:schemeClr>
        </a:solidFill>
      </dgm:spPr>
      <dgm:t>
        <a:bodyPr/>
        <a:lstStyle/>
        <a:p>
          <a:r>
            <a:rPr lang="en-US" dirty="0" smtClean="0"/>
            <a:t>IMPAIRMENT</a:t>
          </a:r>
          <a:endParaRPr lang="en-US" dirty="0"/>
        </a:p>
      </dgm:t>
    </dgm:pt>
    <dgm:pt modelId="{BC1054BF-0E1F-427F-90ED-6F89E7AC89EB}" type="parTrans" cxnId="{B29E9F8A-1DC0-484A-BCF8-3CCAA1DADB70}">
      <dgm:prSet/>
      <dgm:spPr/>
      <dgm:t>
        <a:bodyPr/>
        <a:lstStyle/>
        <a:p>
          <a:endParaRPr lang="en-US"/>
        </a:p>
      </dgm:t>
    </dgm:pt>
    <dgm:pt modelId="{51B2131F-C9D5-4541-801B-A2F40F9EBCE3}" type="sibTrans" cxnId="{B29E9F8A-1DC0-484A-BCF8-3CCAA1DADB70}">
      <dgm:prSet/>
      <dgm:spPr/>
      <dgm:t>
        <a:bodyPr/>
        <a:lstStyle/>
        <a:p>
          <a:endParaRPr lang="en-US"/>
        </a:p>
      </dgm:t>
    </dgm:pt>
    <dgm:pt modelId="{B2D4ED65-B5C5-40E1-B33D-8991F6FFD776}">
      <dgm:prSet phldrT="[Text]"/>
      <dgm:spPr>
        <a:solidFill>
          <a:schemeClr val="accent1">
            <a:lumMod val="75000"/>
          </a:schemeClr>
        </a:solidFill>
      </dgm:spPr>
      <dgm:t>
        <a:bodyPr/>
        <a:lstStyle/>
        <a:p>
          <a:r>
            <a:rPr lang="en-US" dirty="0" smtClean="0"/>
            <a:t>DISABILITY </a:t>
          </a:r>
          <a:endParaRPr lang="en-US" dirty="0"/>
        </a:p>
      </dgm:t>
    </dgm:pt>
    <dgm:pt modelId="{AE61F896-7F10-470F-8977-D07DF67FDDBE}" type="parTrans" cxnId="{C1156973-F362-462F-9371-02DF48F1B09A}">
      <dgm:prSet/>
      <dgm:spPr/>
      <dgm:t>
        <a:bodyPr/>
        <a:lstStyle/>
        <a:p>
          <a:endParaRPr lang="en-US"/>
        </a:p>
      </dgm:t>
    </dgm:pt>
    <dgm:pt modelId="{1C5338BE-475B-465C-AA22-F7A66ECB3553}" type="sibTrans" cxnId="{C1156973-F362-462F-9371-02DF48F1B09A}">
      <dgm:prSet/>
      <dgm:spPr/>
      <dgm:t>
        <a:bodyPr/>
        <a:lstStyle/>
        <a:p>
          <a:endParaRPr lang="en-US"/>
        </a:p>
      </dgm:t>
    </dgm:pt>
    <dgm:pt modelId="{32B8D77D-0872-401E-86EE-38393545CC6F}">
      <dgm:prSet phldrT="[Text]"/>
      <dgm:spPr>
        <a:solidFill>
          <a:schemeClr val="accent4">
            <a:lumMod val="50000"/>
          </a:schemeClr>
        </a:solidFill>
      </dgm:spPr>
      <dgm:t>
        <a:bodyPr/>
        <a:lstStyle/>
        <a:p>
          <a:r>
            <a:rPr lang="en-US" dirty="0" smtClean="0"/>
            <a:t>HANDICAP</a:t>
          </a:r>
          <a:endParaRPr lang="en-US" dirty="0"/>
        </a:p>
      </dgm:t>
    </dgm:pt>
    <dgm:pt modelId="{B90101C3-B9A9-4A54-B98C-FAD6E2D1C2B0}" type="parTrans" cxnId="{7C448A4B-F039-48CC-99E9-1FE4383A2DBE}">
      <dgm:prSet/>
      <dgm:spPr/>
      <dgm:t>
        <a:bodyPr/>
        <a:lstStyle/>
        <a:p>
          <a:endParaRPr lang="en-US"/>
        </a:p>
      </dgm:t>
    </dgm:pt>
    <dgm:pt modelId="{237AE6C8-E8F7-4449-B9F0-F110C4D356BA}" type="sibTrans" cxnId="{7C448A4B-F039-48CC-99E9-1FE4383A2DBE}">
      <dgm:prSet/>
      <dgm:spPr/>
      <dgm:t>
        <a:bodyPr/>
        <a:lstStyle/>
        <a:p>
          <a:endParaRPr lang="en-US"/>
        </a:p>
      </dgm:t>
    </dgm:pt>
    <dgm:pt modelId="{F5FD0995-8394-479E-963C-0D4A4AC255F5}" type="pres">
      <dgm:prSet presAssocID="{4FA24C9A-6E7A-4602-88A1-31C621467B41}" presName="Name0" presStyleCnt="0">
        <dgm:presLayoutVars>
          <dgm:dir/>
          <dgm:animLvl val="lvl"/>
          <dgm:resizeHandles val="exact"/>
        </dgm:presLayoutVars>
      </dgm:prSet>
      <dgm:spPr/>
    </dgm:pt>
    <dgm:pt modelId="{AA2496F4-6DF9-467C-A534-6D4F2FFB431E}" type="pres">
      <dgm:prSet presAssocID="{FA5EC6BD-AA6E-4618-ACB7-B08F211E3DE8}" presName="parTxOnly" presStyleLbl="node1" presStyleIdx="0" presStyleCnt="4" custLinFactY="-74046" custLinFactNeighborX="-21220" custLinFactNeighborY="-100000">
        <dgm:presLayoutVars>
          <dgm:chMax val="0"/>
          <dgm:chPref val="0"/>
          <dgm:bulletEnabled val="1"/>
        </dgm:presLayoutVars>
      </dgm:prSet>
      <dgm:spPr/>
      <dgm:t>
        <a:bodyPr/>
        <a:lstStyle/>
        <a:p>
          <a:endParaRPr lang="en-US"/>
        </a:p>
      </dgm:t>
    </dgm:pt>
    <dgm:pt modelId="{D8500CCB-5D9E-49D3-90E6-58683426F909}" type="pres">
      <dgm:prSet presAssocID="{A62B1DC6-155D-42F1-ACFB-CF4EFF50F2AA}" presName="parTxOnlySpace" presStyleCnt="0"/>
      <dgm:spPr/>
    </dgm:pt>
    <dgm:pt modelId="{6F64A75F-9B72-417A-B802-F55C29248B94}" type="pres">
      <dgm:prSet presAssocID="{38654E97-FCB4-4553-950D-BC7E8973565E}" presName="parTxOnly" presStyleLbl="node1" presStyleIdx="1" presStyleCnt="4" custLinFactY="-74046" custLinFactNeighborX="-21220" custLinFactNeighborY="-100000">
        <dgm:presLayoutVars>
          <dgm:chMax val="0"/>
          <dgm:chPref val="0"/>
          <dgm:bulletEnabled val="1"/>
        </dgm:presLayoutVars>
      </dgm:prSet>
      <dgm:spPr/>
      <dgm:t>
        <a:bodyPr/>
        <a:lstStyle/>
        <a:p>
          <a:endParaRPr lang="en-US"/>
        </a:p>
      </dgm:t>
    </dgm:pt>
    <dgm:pt modelId="{CF6E0FDD-2525-4002-9166-A03D7AE1FFEE}" type="pres">
      <dgm:prSet presAssocID="{51B2131F-C9D5-4541-801B-A2F40F9EBCE3}" presName="parTxOnlySpace" presStyleCnt="0"/>
      <dgm:spPr/>
    </dgm:pt>
    <dgm:pt modelId="{DD650FB2-E091-4F3A-A887-ACAA5ECE8DA6}" type="pres">
      <dgm:prSet presAssocID="{B2D4ED65-B5C5-40E1-B33D-8991F6FFD776}" presName="parTxOnly" presStyleLbl="node1" presStyleIdx="2" presStyleCnt="4" custLinFactY="-74046" custLinFactNeighborX="-21220" custLinFactNeighborY="-100000">
        <dgm:presLayoutVars>
          <dgm:chMax val="0"/>
          <dgm:chPref val="0"/>
          <dgm:bulletEnabled val="1"/>
        </dgm:presLayoutVars>
      </dgm:prSet>
      <dgm:spPr/>
      <dgm:t>
        <a:bodyPr/>
        <a:lstStyle/>
        <a:p>
          <a:endParaRPr lang="en-US"/>
        </a:p>
      </dgm:t>
    </dgm:pt>
    <dgm:pt modelId="{F2930F5F-644F-40FE-B638-99908D8E87EB}" type="pres">
      <dgm:prSet presAssocID="{1C5338BE-475B-465C-AA22-F7A66ECB3553}" presName="parTxOnlySpace" presStyleCnt="0"/>
      <dgm:spPr/>
    </dgm:pt>
    <dgm:pt modelId="{4476B632-911E-456C-9487-094280FE60AB}" type="pres">
      <dgm:prSet presAssocID="{32B8D77D-0872-401E-86EE-38393545CC6F}" presName="parTxOnly" presStyleLbl="node1" presStyleIdx="3" presStyleCnt="4" custLinFactY="-74046" custLinFactNeighborX="-21220" custLinFactNeighborY="-100000">
        <dgm:presLayoutVars>
          <dgm:chMax val="0"/>
          <dgm:chPref val="0"/>
          <dgm:bulletEnabled val="1"/>
        </dgm:presLayoutVars>
      </dgm:prSet>
      <dgm:spPr/>
      <dgm:t>
        <a:bodyPr/>
        <a:lstStyle/>
        <a:p>
          <a:endParaRPr lang="en-US"/>
        </a:p>
      </dgm:t>
    </dgm:pt>
  </dgm:ptLst>
  <dgm:cxnLst>
    <dgm:cxn modelId="{C1156973-F362-462F-9371-02DF48F1B09A}" srcId="{4FA24C9A-6E7A-4602-88A1-31C621467B41}" destId="{B2D4ED65-B5C5-40E1-B33D-8991F6FFD776}" srcOrd="2" destOrd="0" parTransId="{AE61F896-7F10-470F-8977-D07DF67FDDBE}" sibTransId="{1C5338BE-475B-465C-AA22-F7A66ECB3553}"/>
    <dgm:cxn modelId="{6631BB89-A606-4CA4-B7B7-1D1780E63596}" type="presOf" srcId="{B2D4ED65-B5C5-40E1-B33D-8991F6FFD776}" destId="{DD650FB2-E091-4F3A-A887-ACAA5ECE8DA6}" srcOrd="0" destOrd="0" presId="urn:microsoft.com/office/officeart/2005/8/layout/chevron1"/>
    <dgm:cxn modelId="{D38DBE73-5A50-4451-BE93-AE3E92F1E89C}" type="presOf" srcId="{32B8D77D-0872-401E-86EE-38393545CC6F}" destId="{4476B632-911E-456C-9487-094280FE60AB}" srcOrd="0" destOrd="0" presId="urn:microsoft.com/office/officeart/2005/8/layout/chevron1"/>
    <dgm:cxn modelId="{B29E9F8A-1DC0-484A-BCF8-3CCAA1DADB70}" srcId="{4FA24C9A-6E7A-4602-88A1-31C621467B41}" destId="{38654E97-FCB4-4553-950D-BC7E8973565E}" srcOrd="1" destOrd="0" parTransId="{BC1054BF-0E1F-427F-90ED-6F89E7AC89EB}" sibTransId="{51B2131F-C9D5-4541-801B-A2F40F9EBCE3}"/>
    <dgm:cxn modelId="{3148F9D8-4494-48B2-ACE1-F5C7F6C21EFF}" type="presOf" srcId="{38654E97-FCB4-4553-950D-BC7E8973565E}" destId="{6F64A75F-9B72-417A-B802-F55C29248B94}" srcOrd="0" destOrd="0" presId="urn:microsoft.com/office/officeart/2005/8/layout/chevron1"/>
    <dgm:cxn modelId="{BB3C1C6D-3D49-4D27-9EB4-7D585D57B7AC}" srcId="{4FA24C9A-6E7A-4602-88A1-31C621467B41}" destId="{FA5EC6BD-AA6E-4618-ACB7-B08F211E3DE8}" srcOrd="0" destOrd="0" parTransId="{B7E33577-D87F-4023-AAD9-B82BA1D3E2B8}" sibTransId="{A62B1DC6-155D-42F1-ACFB-CF4EFF50F2AA}"/>
    <dgm:cxn modelId="{89C0EAD1-ADBA-4F67-B55F-FCEA5BE7F2FD}" type="presOf" srcId="{FA5EC6BD-AA6E-4618-ACB7-B08F211E3DE8}" destId="{AA2496F4-6DF9-467C-A534-6D4F2FFB431E}" srcOrd="0" destOrd="0" presId="urn:microsoft.com/office/officeart/2005/8/layout/chevron1"/>
    <dgm:cxn modelId="{5A8AEA7A-DD42-4005-A0FA-1D0805F8A9BA}" type="presOf" srcId="{4FA24C9A-6E7A-4602-88A1-31C621467B41}" destId="{F5FD0995-8394-479E-963C-0D4A4AC255F5}" srcOrd="0" destOrd="0" presId="urn:microsoft.com/office/officeart/2005/8/layout/chevron1"/>
    <dgm:cxn modelId="{7C448A4B-F039-48CC-99E9-1FE4383A2DBE}" srcId="{4FA24C9A-6E7A-4602-88A1-31C621467B41}" destId="{32B8D77D-0872-401E-86EE-38393545CC6F}" srcOrd="3" destOrd="0" parTransId="{B90101C3-B9A9-4A54-B98C-FAD6E2D1C2B0}" sibTransId="{237AE6C8-E8F7-4449-B9F0-F110C4D356BA}"/>
    <dgm:cxn modelId="{27A8D4F9-DE0D-414F-9269-83FECA15DBD7}" type="presParOf" srcId="{F5FD0995-8394-479E-963C-0D4A4AC255F5}" destId="{AA2496F4-6DF9-467C-A534-6D4F2FFB431E}" srcOrd="0" destOrd="0" presId="urn:microsoft.com/office/officeart/2005/8/layout/chevron1"/>
    <dgm:cxn modelId="{983A3D6C-1DCE-4805-A385-44882950E221}" type="presParOf" srcId="{F5FD0995-8394-479E-963C-0D4A4AC255F5}" destId="{D8500CCB-5D9E-49D3-90E6-58683426F909}" srcOrd="1" destOrd="0" presId="urn:microsoft.com/office/officeart/2005/8/layout/chevron1"/>
    <dgm:cxn modelId="{1EADD598-60EA-4A5B-9444-918689E916B2}" type="presParOf" srcId="{F5FD0995-8394-479E-963C-0D4A4AC255F5}" destId="{6F64A75F-9B72-417A-B802-F55C29248B94}" srcOrd="2" destOrd="0" presId="urn:microsoft.com/office/officeart/2005/8/layout/chevron1"/>
    <dgm:cxn modelId="{BD6E2BBB-3052-4473-9DCC-A7DE5A69ADFA}" type="presParOf" srcId="{F5FD0995-8394-479E-963C-0D4A4AC255F5}" destId="{CF6E0FDD-2525-4002-9166-A03D7AE1FFEE}" srcOrd="3" destOrd="0" presId="urn:microsoft.com/office/officeart/2005/8/layout/chevron1"/>
    <dgm:cxn modelId="{A8D5F658-E88F-4D9F-A141-75C685F6ACB2}" type="presParOf" srcId="{F5FD0995-8394-479E-963C-0D4A4AC255F5}" destId="{DD650FB2-E091-4F3A-A887-ACAA5ECE8DA6}" srcOrd="4" destOrd="0" presId="urn:microsoft.com/office/officeart/2005/8/layout/chevron1"/>
    <dgm:cxn modelId="{821B1AB1-B516-4128-A9D0-732FB7BEF992}" type="presParOf" srcId="{F5FD0995-8394-479E-963C-0D4A4AC255F5}" destId="{F2930F5F-644F-40FE-B638-99908D8E87EB}" srcOrd="5" destOrd="0" presId="urn:microsoft.com/office/officeart/2005/8/layout/chevron1"/>
    <dgm:cxn modelId="{36A89786-1071-44BF-A5AB-4C4F8C538AC4}" type="presParOf" srcId="{F5FD0995-8394-479E-963C-0D4A4AC255F5}" destId="{4476B632-911E-456C-9487-094280FE60AB}"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A24C9A-6E7A-4602-88A1-31C621467B41}" type="doc">
      <dgm:prSet loTypeId="urn:microsoft.com/office/officeart/2005/8/layout/chevron1" loCatId="process" qsTypeId="urn:microsoft.com/office/officeart/2005/8/quickstyle/3d1" qsCatId="3D" csTypeId="urn:microsoft.com/office/officeart/2005/8/colors/accent6_4" csCatId="accent6" phldr="1"/>
      <dgm:spPr/>
    </dgm:pt>
    <dgm:pt modelId="{FA5EC6BD-AA6E-4618-ACB7-B08F211E3DE8}">
      <dgm:prSet phldrT="[Text]" custT="1"/>
      <dgm:spPr/>
      <dgm:t>
        <a:bodyPr/>
        <a:lstStyle/>
        <a:p>
          <a:r>
            <a:rPr lang="en-US" sz="1800" dirty="0" smtClean="0"/>
            <a:t>Departure from health</a:t>
          </a:r>
          <a:r>
            <a:rPr lang="en-US" sz="1200" dirty="0" smtClean="0"/>
            <a:t>	</a:t>
          </a:r>
          <a:endParaRPr lang="en-US" sz="1200" dirty="0"/>
        </a:p>
      </dgm:t>
    </dgm:pt>
    <dgm:pt modelId="{B7E33577-D87F-4023-AAD9-B82BA1D3E2B8}" type="parTrans" cxnId="{BB3C1C6D-3D49-4D27-9EB4-7D585D57B7AC}">
      <dgm:prSet/>
      <dgm:spPr/>
      <dgm:t>
        <a:bodyPr/>
        <a:lstStyle/>
        <a:p>
          <a:endParaRPr lang="en-US"/>
        </a:p>
      </dgm:t>
    </dgm:pt>
    <dgm:pt modelId="{A62B1DC6-155D-42F1-ACFB-CF4EFF50F2AA}" type="sibTrans" cxnId="{BB3C1C6D-3D49-4D27-9EB4-7D585D57B7AC}">
      <dgm:prSet/>
      <dgm:spPr/>
      <dgm:t>
        <a:bodyPr/>
        <a:lstStyle/>
        <a:p>
          <a:endParaRPr lang="en-US"/>
        </a:p>
      </dgm:t>
    </dgm:pt>
    <dgm:pt modelId="{38654E97-FCB4-4553-950D-BC7E8973565E}">
      <dgm:prSet phldrT="[Text]" custT="1"/>
      <dgm:spPr>
        <a:solidFill>
          <a:schemeClr val="accent5">
            <a:lumMod val="50000"/>
          </a:schemeClr>
        </a:solidFill>
      </dgm:spPr>
      <dgm:t>
        <a:bodyPr/>
        <a:lstStyle/>
        <a:p>
          <a:r>
            <a:rPr lang="en-US" sz="1800" dirty="0" smtClean="0"/>
            <a:t>Anatomical/physiological changes</a:t>
          </a:r>
          <a:endParaRPr lang="en-US" sz="1800" dirty="0"/>
        </a:p>
      </dgm:t>
    </dgm:pt>
    <dgm:pt modelId="{BC1054BF-0E1F-427F-90ED-6F89E7AC89EB}" type="parTrans" cxnId="{B29E9F8A-1DC0-484A-BCF8-3CCAA1DADB70}">
      <dgm:prSet/>
      <dgm:spPr/>
      <dgm:t>
        <a:bodyPr/>
        <a:lstStyle/>
        <a:p>
          <a:endParaRPr lang="en-US"/>
        </a:p>
      </dgm:t>
    </dgm:pt>
    <dgm:pt modelId="{51B2131F-C9D5-4541-801B-A2F40F9EBCE3}" type="sibTrans" cxnId="{B29E9F8A-1DC0-484A-BCF8-3CCAA1DADB70}">
      <dgm:prSet/>
      <dgm:spPr/>
      <dgm:t>
        <a:bodyPr/>
        <a:lstStyle/>
        <a:p>
          <a:endParaRPr lang="en-US"/>
        </a:p>
      </dgm:t>
    </dgm:pt>
    <dgm:pt modelId="{B2D4ED65-B5C5-40E1-B33D-8991F6FFD776}">
      <dgm:prSet phldrT="[Text]" custT="1"/>
      <dgm:spPr>
        <a:solidFill>
          <a:schemeClr val="accent1">
            <a:lumMod val="75000"/>
          </a:schemeClr>
        </a:solidFill>
      </dgm:spPr>
      <dgm:t>
        <a:bodyPr/>
        <a:lstStyle/>
        <a:p>
          <a:r>
            <a:rPr lang="en-US" sz="1600" dirty="0" smtClean="0"/>
            <a:t>Inability to carry out function or activity</a:t>
          </a:r>
          <a:endParaRPr lang="en-US" sz="1600" dirty="0"/>
        </a:p>
      </dgm:t>
    </dgm:pt>
    <dgm:pt modelId="{AE61F896-7F10-470F-8977-D07DF67FDDBE}" type="parTrans" cxnId="{C1156973-F362-462F-9371-02DF48F1B09A}">
      <dgm:prSet/>
      <dgm:spPr/>
      <dgm:t>
        <a:bodyPr/>
        <a:lstStyle/>
        <a:p>
          <a:endParaRPr lang="en-US"/>
        </a:p>
      </dgm:t>
    </dgm:pt>
    <dgm:pt modelId="{1C5338BE-475B-465C-AA22-F7A66ECB3553}" type="sibTrans" cxnId="{C1156973-F362-462F-9371-02DF48F1B09A}">
      <dgm:prSet/>
      <dgm:spPr/>
      <dgm:t>
        <a:bodyPr/>
        <a:lstStyle/>
        <a:p>
          <a:endParaRPr lang="en-US"/>
        </a:p>
      </dgm:t>
    </dgm:pt>
    <dgm:pt modelId="{32B8D77D-0872-401E-86EE-38393545CC6F}">
      <dgm:prSet phldrT="[Text]"/>
      <dgm:spPr>
        <a:solidFill>
          <a:schemeClr val="accent4">
            <a:lumMod val="50000"/>
          </a:schemeClr>
        </a:solidFill>
      </dgm:spPr>
      <dgm:t>
        <a:bodyPr/>
        <a:lstStyle/>
        <a:p>
          <a:r>
            <a:rPr lang="en-US" dirty="0" smtClean="0"/>
            <a:t>Role limitation</a:t>
          </a:r>
          <a:endParaRPr lang="en-US" dirty="0"/>
        </a:p>
      </dgm:t>
    </dgm:pt>
    <dgm:pt modelId="{B90101C3-B9A9-4A54-B98C-FAD6E2D1C2B0}" type="parTrans" cxnId="{7C448A4B-F039-48CC-99E9-1FE4383A2DBE}">
      <dgm:prSet/>
      <dgm:spPr/>
      <dgm:t>
        <a:bodyPr/>
        <a:lstStyle/>
        <a:p>
          <a:endParaRPr lang="en-US"/>
        </a:p>
      </dgm:t>
    </dgm:pt>
    <dgm:pt modelId="{237AE6C8-E8F7-4449-B9F0-F110C4D356BA}" type="sibTrans" cxnId="{7C448A4B-F039-48CC-99E9-1FE4383A2DBE}">
      <dgm:prSet/>
      <dgm:spPr/>
      <dgm:t>
        <a:bodyPr/>
        <a:lstStyle/>
        <a:p>
          <a:endParaRPr lang="en-US"/>
        </a:p>
      </dgm:t>
    </dgm:pt>
    <dgm:pt modelId="{F5FD0995-8394-479E-963C-0D4A4AC255F5}" type="pres">
      <dgm:prSet presAssocID="{4FA24C9A-6E7A-4602-88A1-31C621467B41}" presName="Name0" presStyleCnt="0">
        <dgm:presLayoutVars>
          <dgm:dir/>
          <dgm:animLvl val="lvl"/>
          <dgm:resizeHandles val="exact"/>
        </dgm:presLayoutVars>
      </dgm:prSet>
      <dgm:spPr/>
    </dgm:pt>
    <dgm:pt modelId="{AA2496F4-6DF9-467C-A534-6D4F2FFB431E}" type="pres">
      <dgm:prSet presAssocID="{FA5EC6BD-AA6E-4618-ACB7-B08F211E3DE8}" presName="parTxOnly" presStyleLbl="node1" presStyleIdx="0" presStyleCnt="4" custLinFactY="-74046" custLinFactNeighborX="-21220" custLinFactNeighborY="-100000">
        <dgm:presLayoutVars>
          <dgm:chMax val="0"/>
          <dgm:chPref val="0"/>
          <dgm:bulletEnabled val="1"/>
        </dgm:presLayoutVars>
      </dgm:prSet>
      <dgm:spPr/>
      <dgm:t>
        <a:bodyPr/>
        <a:lstStyle/>
        <a:p>
          <a:endParaRPr lang="en-US"/>
        </a:p>
      </dgm:t>
    </dgm:pt>
    <dgm:pt modelId="{D8500CCB-5D9E-49D3-90E6-58683426F909}" type="pres">
      <dgm:prSet presAssocID="{A62B1DC6-155D-42F1-ACFB-CF4EFF50F2AA}" presName="parTxOnlySpace" presStyleCnt="0"/>
      <dgm:spPr/>
    </dgm:pt>
    <dgm:pt modelId="{6F64A75F-9B72-417A-B802-F55C29248B94}" type="pres">
      <dgm:prSet presAssocID="{38654E97-FCB4-4553-950D-BC7E8973565E}" presName="parTxOnly" presStyleLbl="node1" presStyleIdx="1" presStyleCnt="4" custLinFactY="-41404" custLinFactNeighborX="-11469" custLinFactNeighborY="-100000">
        <dgm:presLayoutVars>
          <dgm:chMax val="0"/>
          <dgm:chPref val="0"/>
          <dgm:bulletEnabled val="1"/>
        </dgm:presLayoutVars>
      </dgm:prSet>
      <dgm:spPr/>
      <dgm:t>
        <a:bodyPr/>
        <a:lstStyle/>
        <a:p>
          <a:endParaRPr lang="en-US"/>
        </a:p>
      </dgm:t>
    </dgm:pt>
    <dgm:pt modelId="{CF6E0FDD-2525-4002-9166-A03D7AE1FFEE}" type="pres">
      <dgm:prSet presAssocID="{51B2131F-C9D5-4541-801B-A2F40F9EBCE3}" presName="parTxOnlySpace" presStyleCnt="0"/>
      <dgm:spPr/>
    </dgm:pt>
    <dgm:pt modelId="{DD650FB2-E091-4F3A-A887-ACAA5ECE8DA6}" type="pres">
      <dgm:prSet presAssocID="{B2D4ED65-B5C5-40E1-B33D-8991F6FFD776}" presName="parTxOnly" presStyleLbl="node1" presStyleIdx="2" presStyleCnt="4" custLinFactY="-74046" custLinFactNeighborX="-21220" custLinFactNeighborY="-100000">
        <dgm:presLayoutVars>
          <dgm:chMax val="0"/>
          <dgm:chPref val="0"/>
          <dgm:bulletEnabled val="1"/>
        </dgm:presLayoutVars>
      </dgm:prSet>
      <dgm:spPr/>
      <dgm:t>
        <a:bodyPr/>
        <a:lstStyle/>
        <a:p>
          <a:endParaRPr lang="en-US"/>
        </a:p>
      </dgm:t>
    </dgm:pt>
    <dgm:pt modelId="{F2930F5F-644F-40FE-B638-99908D8E87EB}" type="pres">
      <dgm:prSet presAssocID="{1C5338BE-475B-465C-AA22-F7A66ECB3553}" presName="parTxOnlySpace" presStyleCnt="0"/>
      <dgm:spPr/>
    </dgm:pt>
    <dgm:pt modelId="{4476B632-911E-456C-9487-094280FE60AB}" type="pres">
      <dgm:prSet presAssocID="{32B8D77D-0872-401E-86EE-38393545CC6F}" presName="parTxOnly" presStyleLbl="node1" presStyleIdx="3" presStyleCnt="4" custLinFactY="-74046" custLinFactNeighborX="-21220" custLinFactNeighborY="-100000">
        <dgm:presLayoutVars>
          <dgm:chMax val="0"/>
          <dgm:chPref val="0"/>
          <dgm:bulletEnabled val="1"/>
        </dgm:presLayoutVars>
      </dgm:prSet>
      <dgm:spPr/>
      <dgm:t>
        <a:bodyPr/>
        <a:lstStyle/>
        <a:p>
          <a:endParaRPr lang="en-US"/>
        </a:p>
      </dgm:t>
    </dgm:pt>
  </dgm:ptLst>
  <dgm:cxnLst>
    <dgm:cxn modelId="{C1156973-F362-462F-9371-02DF48F1B09A}" srcId="{4FA24C9A-6E7A-4602-88A1-31C621467B41}" destId="{B2D4ED65-B5C5-40E1-B33D-8991F6FFD776}" srcOrd="2" destOrd="0" parTransId="{AE61F896-7F10-470F-8977-D07DF67FDDBE}" sibTransId="{1C5338BE-475B-465C-AA22-F7A66ECB3553}"/>
    <dgm:cxn modelId="{34BF98FF-2612-4BB2-8BC4-74B061B894E1}" type="presOf" srcId="{FA5EC6BD-AA6E-4618-ACB7-B08F211E3DE8}" destId="{AA2496F4-6DF9-467C-A534-6D4F2FFB431E}" srcOrd="0" destOrd="0" presId="urn:microsoft.com/office/officeart/2005/8/layout/chevron1"/>
    <dgm:cxn modelId="{765E2319-0E72-4C81-BEEA-5A360B2EB86C}" type="presOf" srcId="{32B8D77D-0872-401E-86EE-38393545CC6F}" destId="{4476B632-911E-456C-9487-094280FE60AB}" srcOrd="0" destOrd="0" presId="urn:microsoft.com/office/officeart/2005/8/layout/chevron1"/>
    <dgm:cxn modelId="{B29E9F8A-1DC0-484A-BCF8-3CCAA1DADB70}" srcId="{4FA24C9A-6E7A-4602-88A1-31C621467B41}" destId="{38654E97-FCB4-4553-950D-BC7E8973565E}" srcOrd="1" destOrd="0" parTransId="{BC1054BF-0E1F-427F-90ED-6F89E7AC89EB}" sibTransId="{51B2131F-C9D5-4541-801B-A2F40F9EBCE3}"/>
    <dgm:cxn modelId="{96E4FD73-9B6A-4DF0-9310-4B1C5D9564CB}" type="presOf" srcId="{38654E97-FCB4-4553-950D-BC7E8973565E}" destId="{6F64A75F-9B72-417A-B802-F55C29248B94}" srcOrd="0" destOrd="0" presId="urn:microsoft.com/office/officeart/2005/8/layout/chevron1"/>
    <dgm:cxn modelId="{3FDBB9CE-8C3D-4474-9CC4-BC2B64D75F63}" type="presOf" srcId="{4FA24C9A-6E7A-4602-88A1-31C621467B41}" destId="{F5FD0995-8394-479E-963C-0D4A4AC255F5}" srcOrd="0" destOrd="0" presId="urn:microsoft.com/office/officeart/2005/8/layout/chevron1"/>
    <dgm:cxn modelId="{711256E3-5ACC-468E-AE5D-66FCEA5E84C2}" type="presOf" srcId="{B2D4ED65-B5C5-40E1-B33D-8991F6FFD776}" destId="{DD650FB2-E091-4F3A-A887-ACAA5ECE8DA6}" srcOrd="0" destOrd="0" presId="urn:microsoft.com/office/officeart/2005/8/layout/chevron1"/>
    <dgm:cxn modelId="{BB3C1C6D-3D49-4D27-9EB4-7D585D57B7AC}" srcId="{4FA24C9A-6E7A-4602-88A1-31C621467B41}" destId="{FA5EC6BD-AA6E-4618-ACB7-B08F211E3DE8}" srcOrd="0" destOrd="0" parTransId="{B7E33577-D87F-4023-AAD9-B82BA1D3E2B8}" sibTransId="{A62B1DC6-155D-42F1-ACFB-CF4EFF50F2AA}"/>
    <dgm:cxn modelId="{7C448A4B-F039-48CC-99E9-1FE4383A2DBE}" srcId="{4FA24C9A-6E7A-4602-88A1-31C621467B41}" destId="{32B8D77D-0872-401E-86EE-38393545CC6F}" srcOrd="3" destOrd="0" parTransId="{B90101C3-B9A9-4A54-B98C-FAD6E2D1C2B0}" sibTransId="{237AE6C8-E8F7-4449-B9F0-F110C4D356BA}"/>
    <dgm:cxn modelId="{05D2D12D-F4E3-47CF-8F2E-B0E68948A435}" type="presParOf" srcId="{F5FD0995-8394-479E-963C-0D4A4AC255F5}" destId="{AA2496F4-6DF9-467C-A534-6D4F2FFB431E}" srcOrd="0" destOrd="0" presId="urn:microsoft.com/office/officeart/2005/8/layout/chevron1"/>
    <dgm:cxn modelId="{FE203666-2255-4235-99CC-247F9F551977}" type="presParOf" srcId="{F5FD0995-8394-479E-963C-0D4A4AC255F5}" destId="{D8500CCB-5D9E-49D3-90E6-58683426F909}" srcOrd="1" destOrd="0" presId="urn:microsoft.com/office/officeart/2005/8/layout/chevron1"/>
    <dgm:cxn modelId="{50E0708D-A308-4AB8-8D72-565A9B7DDD03}" type="presParOf" srcId="{F5FD0995-8394-479E-963C-0D4A4AC255F5}" destId="{6F64A75F-9B72-417A-B802-F55C29248B94}" srcOrd="2" destOrd="0" presId="urn:microsoft.com/office/officeart/2005/8/layout/chevron1"/>
    <dgm:cxn modelId="{FDCE261E-E7C5-46A8-82CE-2A550427DF23}" type="presParOf" srcId="{F5FD0995-8394-479E-963C-0D4A4AC255F5}" destId="{CF6E0FDD-2525-4002-9166-A03D7AE1FFEE}" srcOrd="3" destOrd="0" presId="urn:microsoft.com/office/officeart/2005/8/layout/chevron1"/>
    <dgm:cxn modelId="{2E2B2A43-9C71-4B71-9F45-CB5693C32D2D}" type="presParOf" srcId="{F5FD0995-8394-479E-963C-0D4A4AC255F5}" destId="{DD650FB2-E091-4F3A-A887-ACAA5ECE8DA6}" srcOrd="4" destOrd="0" presId="urn:microsoft.com/office/officeart/2005/8/layout/chevron1"/>
    <dgm:cxn modelId="{1E56F998-2310-4223-A3B2-D14E60129A3F}" type="presParOf" srcId="{F5FD0995-8394-479E-963C-0D4A4AC255F5}" destId="{F2930F5F-644F-40FE-B638-99908D8E87EB}" srcOrd="5" destOrd="0" presId="urn:microsoft.com/office/officeart/2005/8/layout/chevron1"/>
    <dgm:cxn modelId="{333B5125-A858-4F00-8A14-49D5198DAB41}" type="presParOf" srcId="{F5FD0995-8394-479E-963C-0D4A4AC255F5}" destId="{4476B632-911E-456C-9487-094280FE60AB}"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496F4-6DF9-467C-A534-6D4F2FFB431E}">
      <dsp:nvSpPr>
        <dsp:cNvPr id="0" name=""/>
        <dsp:cNvSpPr/>
      </dsp:nvSpPr>
      <dsp:spPr>
        <a:xfrm>
          <a:off x="0" y="0"/>
          <a:ext cx="2332288" cy="932915"/>
        </a:xfrm>
        <a:prstGeom prst="chevron">
          <a:avLst/>
        </a:prstGeom>
        <a:solidFill>
          <a:schemeClr val="accent6">
            <a:shade val="5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DISEASE	</a:t>
          </a:r>
          <a:endParaRPr lang="en-US" sz="2000" kern="1200" dirty="0"/>
        </a:p>
      </dsp:txBody>
      <dsp:txXfrm>
        <a:off x="466458" y="0"/>
        <a:ext cx="1399373" cy="932915"/>
      </dsp:txXfrm>
    </dsp:sp>
    <dsp:sp modelId="{6F64A75F-9B72-417A-B802-F55C29248B94}">
      <dsp:nvSpPr>
        <dsp:cNvPr id="0" name=""/>
        <dsp:cNvSpPr/>
      </dsp:nvSpPr>
      <dsp:spPr>
        <a:xfrm>
          <a:off x="2053575" y="0"/>
          <a:ext cx="2332288" cy="932915"/>
        </a:xfrm>
        <a:prstGeom prst="chevron">
          <a:avLst/>
        </a:prstGeom>
        <a:solidFill>
          <a:schemeClr val="accent5">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IMPAIRMENT</a:t>
          </a:r>
          <a:endParaRPr lang="en-US" sz="2000" kern="1200" dirty="0"/>
        </a:p>
      </dsp:txBody>
      <dsp:txXfrm>
        <a:off x="2520033" y="0"/>
        <a:ext cx="1399373" cy="932915"/>
      </dsp:txXfrm>
    </dsp:sp>
    <dsp:sp modelId="{DD650FB2-E091-4F3A-A887-ACAA5ECE8DA6}">
      <dsp:nvSpPr>
        <dsp:cNvPr id="0" name=""/>
        <dsp:cNvSpPr/>
      </dsp:nvSpPr>
      <dsp:spPr>
        <a:xfrm>
          <a:off x="4152635" y="0"/>
          <a:ext cx="2332288" cy="932915"/>
        </a:xfrm>
        <a:prstGeom prst="chevron">
          <a:avLst/>
        </a:prstGeom>
        <a:solidFill>
          <a:schemeClr val="accent1">
            <a:lumMod val="75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DISABILITY </a:t>
          </a:r>
          <a:endParaRPr lang="en-US" sz="2000" kern="1200" dirty="0"/>
        </a:p>
      </dsp:txBody>
      <dsp:txXfrm>
        <a:off x="4619093" y="0"/>
        <a:ext cx="1399373" cy="932915"/>
      </dsp:txXfrm>
    </dsp:sp>
    <dsp:sp modelId="{4476B632-911E-456C-9487-094280FE60AB}">
      <dsp:nvSpPr>
        <dsp:cNvPr id="0" name=""/>
        <dsp:cNvSpPr/>
      </dsp:nvSpPr>
      <dsp:spPr>
        <a:xfrm>
          <a:off x="6251695" y="0"/>
          <a:ext cx="2332288" cy="932915"/>
        </a:xfrm>
        <a:prstGeom prst="chevron">
          <a:avLst/>
        </a:prstGeom>
        <a:solidFill>
          <a:schemeClr val="accent4">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HANDICAP</a:t>
          </a:r>
          <a:endParaRPr lang="en-US" sz="2000" kern="1200" dirty="0"/>
        </a:p>
      </dsp:txBody>
      <dsp:txXfrm>
        <a:off x="6718153" y="0"/>
        <a:ext cx="1399373" cy="932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496F4-6DF9-467C-A534-6D4F2FFB431E}">
      <dsp:nvSpPr>
        <dsp:cNvPr id="0" name=""/>
        <dsp:cNvSpPr/>
      </dsp:nvSpPr>
      <dsp:spPr>
        <a:xfrm>
          <a:off x="0" y="0"/>
          <a:ext cx="2332288" cy="914400"/>
        </a:xfrm>
        <a:prstGeom prst="chevron">
          <a:avLst/>
        </a:prstGeom>
        <a:solidFill>
          <a:schemeClr val="accent6">
            <a:shade val="5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t>Departure from health</a:t>
          </a:r>
          <a:r>
            <a:rPr lang="en-US" sz="1200" kern="1200" dirty="0" smtClean="0"/>
            <a:t>	</a:t>
          </a:r>
          <a:endParaRPr lang="en-US" sz="1200" kern="1200" dirty="0"/>
        </a:p>
      </dsp:txBody>
      <dsp:txXfrm>
        <a:off x="457200" y="0"/>
        <a:ext cx="1417888" cy="914400"/>
      </dsp:txXfrm>
    </dsp:sp>
    <dsp:sp modelId="{6F64A75F-9B72-417A-B802-F55C29248B94}">
      <dsp:nvSpPr>
        <dsp:cNvPr id="0" name=""/>
        <dsp:cNvSpPr/>
      </dsp:nvSpPr>
      <dsp:spPr>
        <a:xfrm>
          <a:off x="2076317" y="0"/>
          <a:ext cx="2332288" cy="914400"/>
        </a:xfrm>
        <a:prstGeom prst="chevron">
          <a:avLst/>
        </a:prstGeom>
        <a:solidFill>
          <a:schemeClr val="accent5">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t>Anatomical/physiological changes</a:t>
          </a:r>
          <a:endParaRPr lang="en-US" sz="1800" kern="1200" dirty="0"/>
        </a:p>
      </dsp:txBody>
      <dsp:txXfrm>
        <a:off x="2533517" y="0"/>
        <a:ext cx="1417888" cy="914400"/>
      </dsp:txXfrm>
    </dsp:sp>
    <dsp:sp modelId="{DD650FB2-E091-4F3A-A887-ACAA5ECE8DA6}">
      <dsp:nvSpPr>
        <dsp:cNvPr id="0" name=""/>
        <dsp:cNvSpPr/>
      </dsp:nvSpPr>
      <dsp:spPr>
        <a:xfrm>
          <a:off x="4152635" y="0"/>
          <a:ext cx="2332288" cy="914400"/>
        </a:xfrm>
        <a:prstGeom prst="chevron">
          <a:avLst/>
        </a:prstGeom>
        <a:solidFill>
          <a:schemeClr val="accent1">
            <a:lumMod val="75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Inability to carry out function or activity</a:t>
          </a:r>
          <a:endParaRPr lang="en-US" sz="1600" kern="1200" dirty="0"/>
        </a:p>
      </dsp:txBody>
      <dsp:txXfrm>
        <a:off x="4609835" y="0"/>
        <a:ext cx="1417888" cy="914400"/>
      </dsp:txXfrm>
    </dsp:sp>
    <dsp:sp modelId="{4476B632-911E-456C-9487-094280FE60AB}">
      <dsp:nvSpPr>
        <dsp:cNvPr id="0" name=""/>
        <dsp:cNvSpPr/>
      </dsp:nvSpPr>
      <dsp:spPr>
        <a:xfrm>
          <a:off x="6251695" y="0"/>
          <a:ext cx="2332288" cy="914400"/>
        </a:xfrm>
        <a:prstGeom prst="chevron">
          <a:avLst/>
        </a:prstGeom>
        <a:solidFill>
          <a:schemeClr val="accent4">
            <a:lumMod val="5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t>Role limitation</a:t>
          </a:r>
          <a:endParaRPr lang="en-US" sz="2700" kern="1200" dirty="0"/>
        </a:p>
      </dsp:txBody>
      <dsp:txXfrm>
        <a:off x="6708895" y="0"/>
        <a:ext cx="1417888" cy="9144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t>20-Mar-16</a:t>
            </a:fld>
            <a:endParaRPr lang="en-US"/>
          </a:p>
        </p:txBody>
      </p:sp>
      <p:sp>
        <p:nvSpPr>
          <p:cNvPr id="4" name="Slide Image Placeholder 3"/>
          <p:cNvSpPr>
            <a:spLocks noGrp="1" noRot="1" noChangeAspect="1"/>
          </p:cNvSpPr>
          <p:nvPr>
            <p:ph type="sldImg" idx="2"/>
          </p:nvPr>
        </p:nvSpPr>
        <p:spPr>
          <a:xfrm>
            <a:off x="936625" y="685800"/>
            <a:ext cx="4984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B1418-756F-470D-805E-F8D69F5F2AED}" type="slidenum">
              <a:rPr lang="en-US" smtClean="0"/>
              <a:pPr eaLnBrk="1" hangingPunct="1"/>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15</a:t>
            </a:fld>
            <a:endParaRPr lang="en-US"/>
          </a:p>
        </p:txBody>
      </p:sp>
    </p:spTree>
    <p:extLst>
      <p:ext uri="{BB962C8B-B14F-4D97-AF65-F5344CB8AC3E}">
        <p14:creationId xmlns:p14="http://schemas.microsoft.com/office/powerpoint/2010/main" val="283515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16</a:t>
            </a:fld>
            <a:endParaRPr lang="en-US"/>
          </a:p>
        </p:txBody>
      </p:sp>
    </p:spTree>
    <p:extLst>
      <p:ext uri="{BB962C8B-B14F-4D97-AF65-F5344CB8AC3E}">
        <p14:creationId xmlns:p14="http://schemas.microsoft.com/office/powerpoint/2010/main" val="2835158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A87DCA-4F48-4AC3-B084-EAEEB2F87C54}" type="slidenum">
              <a:rPr lang="en-US" smtClean="0"/>
              <a:pPr eaLnBrk="1" hangingPunct="1"/>
              <a:t>19</a:t>
            </a:fld>
            <a:endParaRPr lang="en-US" smtClean="0"/>
          </a:p>
        </p:txBody>
      </p:sp>
      <p:sp>
        <p:nvSpPr>
          <p:cNvPr id="123907"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B29999-7924-4E3D-9BBE-20E3C25F4B8B}" type="slidenum">
              <a:rPr lang="en-US" smtClean="0"/>
              <a:pPr eaLnBrk="1" hangingPunct="1"/>
              <a:t>21</a:t>
            </a:fld>
            <a:endParaRPr lang="en-US" smtClean="0"/>
          </a:p>
        </p:txBody>
      </p:sp>
      <p:sp>
        <p:nvSpPr>
          <p:cNvPr id="124931"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F7D22E-5348-4B99-B810-A6EC7412907F}" type="slidenum">
              <a:rPr lang="en-US" smtClean="0"/>
              <a:pPr eaLnBrk="1" hangingPunct="1"/>
              <a:t>22</a:t>
            </a:fld>
            <a:endParaRPr lang="en-US" smtClean="0"/>
          </a:p>
        </p:txBody>
      </p:sp>
      <p:sp>
        <p:nvSpPr>
          <p:cNvPr id="125955"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5966A5-69BC-4E46-8BD8-2F75F4DBC9B5}" type="slidenum">
              <a:rPr lang="en-US" smtClean="0"/>
              <a:pPr eaLnBrk="1" hangingPunct="1"/>
              <a:t>23</a:t>
            </a:fld>
            <a:endParaRPr lang="en-US" smtClean="0"/>
          </a:p>
        </p:txBody>
      </p:sp>
      <p:sp>
        <p:nvSpPr>
          <p:cNvPr id="126979"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5966A5-69BC-4E46-8BD8-2F75F4DBC9B5}" type="slidenum">
              <a:rPr lang="en-US" smtClean="0"/>
              <a:pPr eaLnBrk="1" hangingPunct="1"/>
              <a:t>26</a:t>
            </a:fld>
            <a:endParaRPr lang="en-US" smtClean="0"/>
          </a:p>
        </p:txBody>
      </p:sp>
      <p:sp>
        <p:nvSpPr>
          <p:cNvPr id="126979"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28</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29</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30</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9B1418-756F-470D-805E-F8D69F5F2AED}" type="slidenum">
              <a:rPr lang="en-US" smtClean="0"/>
              <a:pPr eaLnBrk="1" hangingPunct="1"/>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31</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32</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33</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34</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35</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36</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37</a:t>
            </a:fld>
            <a:endParaRPr lang="en-US"/>
          </a:p>
        </p:txBody>
      </p:sp>
    </p:spTree>
    <p:extLst>
      <p:ext uri="{BB962C8B-B14F-4D97-AF65-F5344CB8AC3E}">
        <p14:creationId xmlns:p14="http://schemas.microsoft.com/office/powerpoint/2010/main" val="4163111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38</a:t>
            </a:fld>
            <a:endParaRPr lang="en-US"/>
          </a:p>
        </p:txBody>
      </p:sp>
    </p:spTree>
    <p:extLst>
      <p:ext uri="{BB962C8B-B14F-4D97-AF65-F5344CB8AC3E}">
        <p14:creationId xmlns:p14="http://schemas.microsoft.com/office/powerpoint/2010/main" val="41631113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39</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40</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89B445-C759-4C09-B52F-939F938E6ABC}" type="slidenum">
              <a:rPr lang="en-US" smtClean="0"/>
              <a:pPr eaLnBrk="1" hangingPunct="1"/>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44</a:t>
            </a:fld>
            <a:endParaRPr lang="en-US"/>
          </a:p>
        </p:txBody>
      </p:sp>
    </p:spTree>
    <p:extLst>
      <p:ext uri="{BB962C8B-B14F-4D97-AF65-F5344CB8AC3E}">
        <p14:creationId xmlns:p14="http://schemas.microsoft.com/office/powerpoint/2010/main" val="2746940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46</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47</a:t>
            </a:fld>
            <a:endParaRPr lang="en-US"/>
          </a:p>
        </p:txBody>
      </p:sp>
    </p:spTree>
    <p:extLst>
      <p:ext uri="{BB962C8B-B14F-4D97-AF65-F5344CB8AC3E}">
        <p14:creationId xmlns:p14="http://schemas.microsoft.com/office/powerpoint/2010/main" val="1882519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48</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49</a:t>
            </a:fld>
            <a:endParaRPr lang="en-US"/>
          </a:p>
        </p:txBody>
      </p:sp>
    </p:spTree>
    <p:extLst>
      <p:ext uri="{BB962C8B-B14F-4D97-AF65-F5344CB8AC3E}">
        <p14:creationId xmlns:p14="http://schemas.microsoft.com/office/powerpoint/2010/main" val="11230760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50</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51</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52</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53</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54</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Right versus need for health </a:t>
            </a: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F34FCCA-747B-4368-8DE5-686FAC1D3B47}" type="slidenum">
              <a:rPr lang="en-US" smtClean="0"/>
              <a:pPr eaLnBrk="1" hangingPunct="1"/>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55</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OM"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39F4C8-8213-457A-A297-DF435763B747}" type="slidenum">
              <a:rPr lang="en-US" smtClean="0"/>
              <a:pPr eaLnBrk="1" hangingPunct="1"/>
              <a:t>56</a:t>
            </a:fld>
            <a:endParaRPr lang="en-US" smtClean="0"/>
          </a:p>
        </p:txBody>
      </p:sp>
      <p:sp>
        <p:nvSpPr>
          <p:cNvPr id="128003" name="Rectangle 2"/>
          <p:cNvSpPr>
            <a:spLocks noGrp="1" noRot="1" noChangeAspect="1" noChangeArrowheads="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OM"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18A758-6633-4D07-A8BF-6274B1CC5FCD}"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7C8126-B033-4D0A-AD80-E7A95493D024}" type="slidenum">
              <a:rPr lang="en-US" smtClean="0"/>
              <a:pPr eaLnBrk="1" hangingPunct="1"/>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4D28D55-B6B2-4F85-A3C6-A1D73BCB6534}" type="slidenum">
              <a:rPr lang="en-US" smtClean="0"/>
              <a:pPr eaLnBrk="1" hangingPunct="1"/>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936625" y="685800"/>
            <a:ext cx="4984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36BF745-5205-448E-9F69-4C162AC6BD91}"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25" y="685800"/>
            <a:ext cx="4984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99831-AD2A-46B0-8972-538FC78A8B9F}" type="slidenum">
              <a:rPr lang="en-US" smtClean="0"/>
              <a:t>14</a:t>
            </a:fld>
            <a:endParaRPr lang="en-US"/>
          </a:p>
        </p:txBody>
      </p:sp>
    </p:spTree>
    <p:extLst>
      <p:ext uri="{BB962C8B-B14F-4D97-AF65-F5344CB8AC3E}">
        <p14:creationId xmlns:p14="http://schemas.microsoft.com/office/powerpoint/2010/main" val="112307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9663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574634" y="4038600"/>
            <a:ext cx="705948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574634" y="6050037"/>
            <a:ext cx="7308638"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3052" y="6068699"/>
            <a:ext cx="2242423"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20-Mar-16</a:t>
            </a:fld>
            <a:endParaRPr lang="en-US" sz="2000" dirty="0">
              <a:solidFill>
                <a:srgbClr val="FFFFFF"/>
              </a:solidFill>
            </a:endParaRPr>
          </a:p>
        </p:txBody>
      </p:sp>
      <p:sp>
        <p:nvSpPr>
          <p:cNvPr id="17" name="Footer Placeholder 16"/>
          <p:cNvSpPr>
            <a:spLocks noGrp="1"/>
          </p:cNvSpPr>
          <p:nvPr>
            <p:ph type="ftr" sz="quarter" idx="11"/>
          </p:nvPr>
        </p:nvSpPr>
        <p:spPr>
          <a:xfrm>
            <a:off x="2272933" y="236540"/>
            <a:ext cx="6395059"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720534" y="228600"/>
            <a:ext cx="913580"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2533" y="609602"/>
            <a:ext cx="2242423"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8317" y="609600"/>
            <a:ext cx="6062847"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142533" y="6248404"/>
            <a:ext cx="2408529" cy="365125"/>
          </a:xfrm>
        </p:spPr>
        <p:txBody>
          <a:bodyPr/>
          <a:lstStyle/>
          <a:p>
            <a:pPr eaLnBrk="1" latinLnBrk="0" hangingPunct="1"/>
            <a:fld id="{23A271A1-F6D6-438B-A432-4747EE7ECD40}" type="datetimeFigureOut">
              <a:rPr lang="en-US" smtClean="0"/>
              <a:pPr eaLnBrk="1" latinLnBrk="0" hangingPunct="1"/>
              <a:t>20-Mar-16</a:t>
            </a:fld>
            <a:endParaRPr lang="en-US" dirty="0"/>
          </a:p>
        </p:txBody>
      </p:sp>
      <p:sp>
        <p:nvSpPr>
          <p:cNvPr id="5" name="Footer Placeholder 4"/>
          <p:cNvSpPr>
            <a:spLocks noGrp="1"/>
          </p:cNvSpPr>
          <p:nvPr>
            <p:ph type="ftr" sz="quarter" idx="11"/>
          </p:nvPr>
        </p:nvSpPr>
        <p:spPr>
          <a:xfrm>
            <a:off x="498318" y="6248209"/>
            <a:ext cx="6074709" cy="365125"/>
          </a:xfrm>
        </p:spPr>
        <p:txBody>
          <a:bodyPr/>
          <a:lstStyle/>
          <a:p>
            <a:endParaRPr kumimoji="0" lang="en-US" dirty="0"/>
          </a:p>
        </p:txBody>
      </p:sp>
      <p:sp>
        <p:nvSpPr>
          <p:cNvPr id="7" name="Rectangle 6"/>
          <p:cNvSpPr/>
          <p:nvPr/>
        </p:nvSpPr>
        <p:spPr bwMode="white">
          <a:xfrm>
            <a:off x="6644563" y="0"/>
            <a:ext cx="348821"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552274" y="133469"/>
            <a:ext cx="533400" cy="266462"/>
          </a:xfrm>
          <a:prstGeom prst="rect">
            <a:avLst/>
          </a:prstGeo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7744" y="228600"/>
            <a:ext cx="8886640" cy="9906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20-Mar-16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667744" y="1600200"/>
            <a:ext cx="888664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94949" y="2743200"/>
            <a:ext cx="7763699"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9663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494949" y="1600200"/>
            <a:ext cx="8305271"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20-Mar-16</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64422" y="1589567"/>
            <a:ext cx="423568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280606" y="1589567"/>
            <a:ext cx="423568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20-Mar-16</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1369" y="273050"/>
            <a:ext cx="888664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64422" y="2438400"/>
            <a:ext cx="4235688"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232321" y="2438400"/>
            <a:ext cx="4235688"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20-Mar-16</a:t>
            </a:fld>
            <a:endParaRPr lang="en-US"/>
          </a:p>
        </p:txBody>
      </p:sp>
      <p:sp>
        <p:nvSpPr>
          <p:cNvPr id="12" name="Slide Number Placeholder 11"/>
          <p:cNvSpPr>
            <a:spLocks noGrp="1"/>
          </p:cNvSpPr>
          <p:nvPr>
            <p:ph type="sldNum" sz="quarter" idx="16"/>
          </p:nvPr>
        </p:nvSpPr>
        <p:spPr>
          <a:xfrm>
            <a:off x="1" y="1272222"/>
            <a:ext cx="581369" cy="244476"/>
          </a:xfrm>
          <a:prstGeom prst="rect">
            <a:avLst/>
          </a:prstGeom>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20-Mar-16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1" y="1272222"/>
            <a:ext cx="581369" cy="244476"/>
          </a:xfrm>
          <a:prstGeom prst="rect">
            <a:avLst/>
          </a:prstGeom>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20-Mar-16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1" y="6248400"/>
            <a:ext cx="581369" cy="381000"/>
          </a:xfrm>
          <a:prstGeom prst="rect">
            <a:avLst/>
          </a:prstGeo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4422" y="273050"/>
            <a:ext cx="8803587"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20-Mar-16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1" y="1272222"/>
            <a:ext cx="581369" cy="244476"/>
          </a:xfrm>
          <a:prstGeom prst="rect">
            <a:avLst/>
          </a:prstGeom>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9" name="Content Placeholder 8"/>
          <p:cNvSpPr>
            <a:spLocks noGrp="1"/>
          </p:cNvSpPr>
          <p:nvPr>
            <p:ph sz="quarter" idx="1"/>
          </p:nvPr>
        </p:nvSpPr>
        <p:spPr>
          <a:xfrm>
            <a:off x="2574634" y="1752600"/>
            <a:ext cx="6976428"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20-Mar-16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1" y="1272222"/>
            <a:ext cx="581369" cy="244476"/>
          </a:xfrm>
          <a:prstGeom prst="rect">
            <a:avLst/>
          </a:prstGeom>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64422" y="228600"/>
            <a:ext cx="888664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67744" y="1600200"/>
            <a:ext cx="888664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644217" y="6248402"/>
            <a:ext cx="2906845"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20-Mar-16</a:t>
            </a:fld>
            <a:endParaRPr lang="en-US" sz="1400" dirty="0">
              <a:solidFill>
                <a:schemeClr val="tx2"/>
              </a:solidFill>
            </a:endParaRPr>
          </a:p>
        </p:txBody>
      </p:sp>
      <p:sp>
        <p:nvSpPr>
          <p:cNvPr id="3" name="Footer Placeholder 2"/>
          <p:cNvSpPr>
            <a:spLocks noGrp="1"/>
          </p:cNvSpPr>
          <p:nvPr>
            <p:ph type="ftr" sz="quarter" idx="3"/>
          </p:nvPr>
        </p:nvSpPr>
        <p:spPr>
          <a:xfrm>
            <a:off x="664423" y="6248208"/>
            <a:ext cx="5908604"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userDrawn="1"/>
        </p:nvSpPr>
        <p:spPr bwMode="white">
          <a:xfrm>
            <a:off x="0" y="1234440"/>
            <a:ext cx="99663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0" r:id="rId9"/>
    <p:sldLayoutId id="2147483671" r:id="rId10"/>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who.int/disabilities/cbr/en/"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who.int/disabilities/cbr/en/"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People living with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60986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Summary - 1</a:t>
            </a:r>
            <a:endParaRPr lang="en-US" sz="3600" b="1" dirty="0"/>
          </a:p>
        </p:txBody>
      </p:sp>
      <p:sp>
        <p:nvSpPr>
          <p:cNvPr id="3" name="Content Placeholder 2"/>
          <p:cNvSpPr>
            <a:spLocks noGrp="1"/>
          </p:cNvSpPr>
          <p:nvPr>
            <p:ph sz="quarter" idx="1"/>
          </p:nvPr>
        </p:nvSpPr>
        <p:spPr>
          <a:xfrm>
            <a:off x="667744" y="1828800"/>
            <a:ext cx="8886640" cy="4267200"/>
          </a:xfrm>
        </p:spPr>
        <p:txBody>
          <a:bodyPr>
            <a:normAutofit lnSpcReduction="10000"/>
          </a:bodyPr>
          <a:lstStyle/>
          <a:p>
            <a:pPr>
              <a:spcBef>
                <a:spcPts val="1200"/>
              </a:spcBef>
              <a:spcAft>
                <a:spcPts val="1200"/>
              </a:spcAft>
              <a:buFont typeface="Arial" pitchFamily="34" charset="0"/>
              <a:buChar char="•"/>
            </a:pPr>
            <a:r>
              <a:rPr lang="en-US" dirty="0"/>
              <a:t>A</a:t>
            </a:r>
            <a:r>
              <a:rPr lang="en-US" dirty="0" smtClean="0"/>
              <a:t> single definition of health referring to the level of health that people and nations strives to achieve</a:t>
            </a:r>
          </a:p>
          <a:p>
            <a:pPr>
              <a:spcBef>
                <a:spcPts val="1200"/>
              </a:spcBef>
              <a:spcAft>
                <a:spcPts val="1200"/>
              </a:spcAft>
              <a:buFont typeface="Arial" pitchFamily="34" charset="0"/>
              <a:buChar char="•"/>
            </a:pPr>
            <a:r>
              <a:rPr lang="en-US" dirty="0" smtClean="0"/>
              <a:t>Health is multidimensional</a:t>
            </a:r>
          </a:p>
          <a:p>
            <a:pPr>
              <a:spcBef>
                <a:spcPts val="1200"/>
              </a:spcBef>
              <a:spcAft>
                <a:spcPts val="1200"/>
              </a:spcAft>
              <a:buFont typeface="Arial" pitchFamily="34" charset="0"/>
              <a:buChar char="•"/>
            </a:pPr>
            <a:r>
              <a:rPr lang="en-US" dirty="0" smtClean="0"/>
              <a:t>People are moving across the spectrum of health</a:t>
            </a:r>
          </a:p>
          <a:p>
            <a:pPr>
              <a:spcBef>
                <a:spcPts val="1200"/>
              </a:spcBef>
              <a:spcAft>
                <a:spcPts val="1200"/>
              </a:spcAft>
              <a:buFont typeface="Arial" pitchFamily="34" charset="0"/>
              <a:buChar char="•"/>
            </a:pPr>
            <a:r>
              <a:rPr lang="en-US" dirty="0" smtClean="0"/>
              <a:t>Health is a right and not a need</a:t>
            </a:r>
          </a:p>
          <a:p>
            <a:pPr>
              <a:spcBef>
                <a:spcPts val="1200"/>
              </a:spcBef>
              <a:spcAft>
                <a:spcPts val="1200"/>
              </a:spcAft>
              <a:buFont typeface="Arial" pitchFamily="34" charset="0"/>
              <a:buChar char="•"/>
            </a:pPr>
            <a:r>
              <a:rPr lang="en-US" dirty="0" smtClean="0"/>
              <a:t>Quality of life is a subjective state and should be considered </a:t>
            </a:r>
            <a:endParaRPr lang="en-US" dirty="0"/>
          </a:p>
        </p:txBody>
      </p:sp>
    </p:spTree>
    <p:extLst>
      <p:ext uri="{BB962C8B-B14F-4D97-AF65-F5344CB8AC3E}">
        <p14:creationId xmlns:p14="http://schemas.microsoft.com/office/powerpoint/2010/main" val="397008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OVERVIEW OF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27431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Disability</a:t>
            </a:r>
            <a:endParaRPr lang="en-US" sz="3600" b="1" dirty="0"/>
          </a:p>
        </p:txBody>
      </p:sp>
      <p:sp>
        <p:nvSpPr>
          <p:cNvPr id="3" name="Content Placeholder 2"/>
          <p:cNvSpPr>
            <a:spLocks noGrp="1"/>
          </p:cNvSpPr>
          <p:nvPr>
            <p:ph sz="quarter" idx="1"/>
          </p:nvPr>
        </p:nvSpPr>
        <p:spPr>
          <a:xfrm>
            <a:off x="667744" y="2133600"/>
            <a:ext cx="8886640" cy="2971800"/>
          </a:xfrm>
        </p:spPr>
        <p:txBody>
          <a:bodyPr/>
          <a:lstStyle/>
          <a:p>
            <a:pPr marL="0" indent="0">
              <a:lnSpc>
                <a:spcPct val="150000"/>
              </a:lnSpc>
              <a:spcBef>
                <a:spcPts val="1200"/>
              </a:spcBef>
              <a:spcAft>
                <a:spcPts val="1200"/>
              </a:spcAft>
              <a:buNone/>
            </a:pPr>
            <a:r>
              <a:rPr lang="en-US" dirty="0"/>
              <a:t>A long-term physical, mental, intellectual, or sensory impairment which in interaction with various barriers may hinder their full and effective participation in society on an equal basis with others.</a:t>
            </a:r>
          </a:p>
        </p:txBody>
      </p:sp>
    </p:spTree>
    <p:extLst>
      <p:ext uri="{BB962C8B-B14F-4D97-AF65-F5344CB8AC3E}">
        <p14:creationId xmlns:p14="http://schemas.microsoft.com/office/powerpoint/2010/main" val="3908654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Magnitude of disability - Global</a:t>
            </a:r>
            <a:endParaRPr lang="en-US" sz="3600" b="1" dirty="0"/>
          </a:p>
        </p:txBody>
      </p:sp>
      <p:sp>
        <p:nvSpPr>
          <p:cNvPr id="3" name="Content Placeholder 2"/>
          <p:cNvSpPr>
            <a:spLocks noGrp="1"/>
          </p:cNvSpPr>
          <p:nvPr>
            <p:ph sz="quarter" idx="1"/>
          </p:nvPr>
        </p:nvSpPr>
        <p:spPr>
          <a:xfrm>
            <a:off x="549638" y="1676400"/>
            <a:ext cx="9067190" cy="4724400"/>
          </a:xfrm>
        </p:spPr>
        <p:txBody>
          <a:bodyPr>
            <a:normAutofit fontScale="62500" lnSpcReduction="20000"/>
          </a:bodyPr>
          <a:lstStyle/>
          <a:p>
            <a:pPr algn="justLow">
              <a:lnSpc>
                <a:spcPct val="140000"/>
              </a:lnSpc>
              <a:spcAft>
                <a:spcPts val="600"/>
              </a:spcAft>
              <a:buFont typeface="Arial" pitchFamily="34" charset="0"/>
              <a:buChar char="•"/>
            </a:pPr>
            <a:r>
              <a:rPr lang="en-US" dirty="0" smtClean="0"/>
              <a:t>Nearly 10</a:t>
            </a:r>
            <a:r>
              <a:rPr lang="en-US" dirty="0"/>
              <a:t>% of the world’s population lives with </a:t>
            </a:r>
            <a:r>
              <a:rPr lang="en-US" dirty="0" smtClean="0"/>
              <a:t>disabilities (650 millions)</a:t>
            </a:r>
          </a:p>
          <a:p>
            <a:pPr algn="justLow">
              <a:lnSpc>
                <a:spcPct val="140000"/>
              </a:lnSpc>
              <a:spcAft>
                <a:spcPts val="600"/>
              </a:spcAft>
              <a:buFont typeface="Arial" pitchFamily="34" charset="0"/>
              <a:buChar char="•"/>
            </a:pPr>
            <a:r>
              <a:rPr lang="en-US" dirty="0" smtClean="0"/>
              <a:t>80</a:t>
            </a:r>
            <a:r>
              <a:rPr lang="en-US" dirty="0"/>
              <a:t>% of persons with disabilities live in developing </a:t>
            </a:r>
            <a:r>
              <a:rPr lang="en-US" dirty="0" smtClean="0"/>
              <a:t>countries</a:t>
            </a:r>
          </a:p>
          <a:p>
            <a:pPr algn="justLow">
              <a:lnSpc>
                <a:spcPct val="140000"/>
              </a:lnSpc>
              <a:spcAft>
                <a:spcPts val="600"/>
              </a:spcAft>
              <a:buFont typeface="Arial" pitchFamily="34" charset="0"/>
              <a:buChar char="•"/>
            </a:pPr>
            <a:r>
              <a:rPr lang="en-US" dirty="0" smtClean="0"/>
              <a:t>Nearly </a:t>
            </a:r>
            <a:r>
              <a:rPr lang="en-US" dirty="0"/>
              <a:t>200 million children are living with disability </a:t>
            </a:r>
            <a:endParaRPr lang="en-US" dirty="0" smtClean="0"/>
          </a:p>
          <a:p>
            <a:pPr algn="justLow">
              <a:lnSpc>
                <a:spcPct val="140000"/>
              </a:lnSpc>
              <a:spcAft>
                <a:spcPts val="600"/>
              </a:spcAft>
              <a:buFont typeface="Arial" pitchFamily="34" charset="0"/>
              <a:buChar char="•"/>
            </a:pPr>
            <a:r>
              <a:rPr lang="en-US" dirty="0" smtClean="0"/>
              <a:t>In any </a:t>
            </a:r>
            <a:r>
              <a:rPr lang="en-US" dirty="0"/>
              <a:t>population at least 2.5% of children below the age of 15 years have an overt moderate to severe degree of physical or intellectual impairment and an additional 8% are expected to have learning or behavioral difficulties or a combination of both learning and behavioral </a:t>
            </a:r>
            <a:r>
              <a:rPr lang="en-US" dirty="0" smtClean="0"/>
              <a:t>difficulties</a:t>
            </a:r>
          </a:p>
          <a:p>
            <a:pPr algn="justLow">
              <a:lnSpc>
                <a:spcPct val="140000"/>
              </a:lnSpc>
              <a:spcAft>
                <a:spcPts val="600"/>
              </a:spcAft>
              <a:buFont typeface="Arial" pitchFamily="34" charset="0"/>
              <a:buChar char="•"/>
            </a:pPr>
            <a:r>
              <a:rPr lang="en-US" dirty="0" smtClean="0"/>
              <a:t>Expected increase in the </a:t>
            </a:r>
            <a:r>
              <a:rPr lang="en-US" dirty="0"/>
              <a:t>number of persons with disabilities </a:t>
            </a:r>
            <a:r>
              <a:rPr lang="en-US" dirty="0" smtClean="0"/>
              <a:t>as </a:t>
            </a:r>
            <a:r>
              <a:rPr lang="en-US" dirty="0"/>
              <a:t>a result of population growth, the advances in medical technology and the ageing process. </a:t>
            </a:r>
            <a:endParaRPr lang="en-US" dirty="0" smtClean="0"/>
          </a:p>
          <a:p>
            <a:pPr algn="justLow">
              <a:lnSpc>
                <a:spcPct val="140000"/>
              </a:lnSpc>
              <a:spcAft>
                <a:spcPts val="600"/>
              </a:spcAft>
              <a:buFont typeface="Arial" pitchFamily="34" charset="0"/>
              <a:buChar char="•"/>
            </a:pPr>
            <a:r>
              <a:rPr lang="en-US" dirty="0" smtClean="0"/>
              <a:t>In </a:t>
            </a:r>
            <a:r>
              <a:rPr lang="en-US" dirty="0"/>
              <a:t>countries with life expectancies exceeding 70 years, individuals spend on average 8 years or 11.5% of their life span living with disabilities </a:t>
            </a:r>
            <a:endParaRPr lang="en-US" dirty="0" smtClean="0"/>
          </a:p>
        </p:txBody>
      </p:sp>
      <p:sp>
        <p:nvSpPr>
          <p:cNvPr id="4" name="TextBox 3"/>
          <p:cNvSpPr txBox="1"/>
          <p:nvPr/>
        </p:nvSpPr>
        <p:spPr>
          <a:xfrm>
            <a:off x="6659562" y="6336268"/>
            <a:ext cx="2967800" cy="338554"/>
          </a:xfrm>
          <a:prstGeom prst="rect">
            <a:avLst/>
          </a:prstGeom>
          <a:noFill/>
        </p:spPr>
        <p:txBody>
          <a:bodyPr wrap="none" rtlCol="0">
            <a:spAutoFit/>
          </a:bodyPr>
          <a:lstStyle/>
          <a:p>
            <a:r>
              <a:rPr lang="en-US" sz="1600" i="1" dirty="0" smtClean="0"/>
              <a:t>World Report on Disabilities, 2011</a:t>
            </a:r>
            <a:endParaRPr lang="en-US" sz="1600" i="1" dirty="0"/>
          </a:p>
        </p:txBody>
      </p:sp>
    </p:spTree>
    <p:extLst>
      <p:ext uri="{BB962C8B-B14F-4D97-AF65-F5344CB8AC3E}">
        <p14:creationId xmlns:p14="http://schemas.microsoft.com/office/powerpoint/2010/main" val="1162248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Magnitude of disability - KSA</a:t>
            </a:r>
            <a:endParaRPr lang="en-US" sz="3600" b="1" dirty="0"/>
          </a:p>
        </p:txBody>
      </p:sp>
      <p:sp>
        <p:nvSpPr>
          <p:cNvPr id="3" name="Content Placeholder 2"/>
          <p:cNvSpPr>
            <a:spLocks noGrp="1"/>
          </p:cNvSpPr>
          <p:nvPr>
            <p:ph sz="quarter" idx="1"/>
          </p:nvPr>
        </p:nvSpPr>
        <p:spPr>
          <a:xfrm>
            <a:off x="563562" y="1447800"/>
            <a:ext cx="9067190" cy="4724400"/>
          </a:xfrm>
        </p:spPr>
        <p:txBody>
          <a:bodyPr>
            <a:normAutofit fontScale="92500" lnSpcReduction="10000"/>
          </a:bodyPr>
          <a:lstStyle/>
          <a:p>
            <a:pPr>
              <a:lnSpc>
                <a:spcPct val="130000"/>
              </a:lnSpc>
              <a:buFont typeface="Arial" pitchFamily="34" charset="0"/>
              <a:buChar char="•"/>
            </a:pPr>
            <a:r>
              <a:rPr lang="en-GB" sz="2800" dirty="0"/>
              <a:t>I</a:t>
            </a:r>
            <a:r>
              <a:rPr lang="en-GB" sz="2800" dirty="0" smtClean="0"/>
              <a:t>t </a:t>
            </a:r>
            <a:r>
              <a:rPr lang="en-GB" sz="2800" dirty="0"/>
              <a:t>is estimated that 3.73% </a:t>
            </a:r>
            <a:r>
              <a:rPr lang="en-GB" sz="2800" dirty="0" smtClean="0"/>
              <a:t>of the </a:t>
            </a:r>
            <a:r>
              <a:rPr lang="en-GB" sz="2800" dirty="0"/>
              <a:t>population has functional </a:t>
            </a:r>
            <a:r>
              <a:rPr lang="en-GB" sz="2800" dirty="0" smtClean="0"/>
              <a:t>disabilities which limit their </a:t>
            </a:r>
            <a:r>
              <a:rPr lang="en-GB" sz="2800" dirty="0"/>
              <a:t>independence</a:t>
            </a:r>
            <a:r>
              <a:rPr lang="en-GB" sz="2800" dirty="0" smtClean="0"/>
              <a:t>.</a:t>
            </a:r>
          </a:p>
          <a:p>
            <a:pPr>
              <a:lnSpc>
                <a:spcPct val="130000"/>
              </a:lnSpc>
              <a:buFont typeface="Arial" pitchFamily="34" charset="0"/>
              <a:buChar char="•"/>
            </a:pPr>
            <a:r>
              <a:rPr lang="en-GB" sz="2800" dirty="0" smtClean="0"/>
              <a:t>Data from national census </a:t>
            </a:r>
            <a:r>
              <a:rPr lang="en-GB" sz="2800" dirty="0"/>
              <a:t> </a:t>
            </a:r>
            <a:r>
              <a:rPr lang="en-GB" sz="2800" dirty="0" smtClean="0"/>
              <a:t>indicates </a:t>
            </a:r>
            <a:r>
              <a:rPr lang="en-GB" sz="2800" dirty="0"/>
              <a:t>that approximately 135,000 or nearly </a:t>
            </a:r>
            <a:r>
              <a:rPr lang="en-GB" sz="2800" dirty="0" smtClean="0"/>
              <a:t>0.8% of </a:t>
            </a:r>
            <a:r>
              <a:rPr lang="en-GB" sz="2800" dirty="0"/>
              <a:t>the total Saudi population has disability. </a:t>
            </a:r>
            <a:endParaRPr lang="en-GB" sz="2800" dirty="0" smtClean="0"/>
          </a:p>
          <a:p>
            <a:pPr>
              <a:lnSpc>
                <a:spcPct val="130000"/>
              </a:lnSpc>
              <a:buFont typeface="Arial" pitchFamily="34" charset="0"/>
              <a:buChar char="•"/>
            </a:pPr>
            <a:r>
              <a:rPr lang="en-GB" sz="2800" dirty="0" smtClean="0"/>
              <a:t>The </a:t>
            </a:r>
            <a:r>
              <a:rPr lang="en-GB" sz="2800" dirty="0"/>
              <a:t>main causes of </a:t>
            </a:r>
            <a:r>
              <a:rPr lang="en-GB" sz="2800" dirty="0" smtClean="0"/>
              <a:t>disabilities are </a:t>
            </a:r>
            <a:r>
              <a:rPr lang="en-GB" sz="2800" dirty="0"/>
              <a:t>cerebral palsy and developmental delay </a:t>
            </a:r>
            <a:r>
              <a:rPr lang="en-GB" sz="2800" dirty="0" smtClean="0"/>
              <a:t>followed by </a:t>
            </a:r>
            <a:r>
              <a:rPr lang="en-GB" sz="2800" dirty="0"/>
              <a:t>road traffic accident. </a:t>
            </a:r>
            <a:endParaRPr lang="en-GB" sz="2800" dirty="0" smtClean="0"/>
          </a:p>
          <a:p>
            <a:pPr>
              <a:lnSpc>
                <a:spcPct val="130000"/>
              </a:lnSpc>
              <a:buFont typeface="Arial" pitchFamily="34" charset="0"/>
              <a:buChar char="•"/>
            </a:pPr>
            <a:r>
              <a:rPr lang="en-GB" sz="2800" dirty="0" smtClean="0"/>
              <a:t>The </a:t>
            </a:r>
            <a:r>
              <a:rPr lang="en-GB" sz="2800" dirty="0"/>
              <a:t>main care gaps are </a:t>
            </a:r>
            <a:r>
              <a:rPr lang="en-GB" sz="2800" dirty="0" smtClean="0"/>
              <a:t>low access </a:t>
            </a:r>
            <a:r>
              <a:rPr lang="en-GB" sz="2800" dirty="0"/>
              <a:t>to poor families, low service </a:t>
            </a:r>
            <a:r>
              <a:rPr lang="en-GB" sz="2800" dirty="0" smtClean="0"/>
              <a:t>coverage, </a:t>
            </a:r>
            <a:r>
              <a:rPr lang="en-GB" sz="2800" dirty="0"/>
              <a:t>and low quality of services </a:t>
            </a:r>
            <a:r>
              <a:rPr lang="en-GB" sz="2800" dirty="0" smtClean="0"/>
              <a:t>in public </a:t>
            </a:r>
            <a:r>
              <a:rPr lang="en-GB" sz="2800" dirty="0"/>
              <a:t>agencies. </a:t>
            </a:r>
          </a:p>
        </p:txBody>
      </p:sp>
      <p:sp>
        <p:nvSpPr>
          <p:cNvPr id="4" name="TextBox 3"/>
          <p:cNvSpPr txBox="1"/>
          <p:nvPr/>
        </p:nvSpPr>
        <p:spPr>
          <a:xfrm>
            <a:off x="2922510" y="6381464"/>
            <a:ext cx="6163739" cy="338554"/>
          </a:xfrm>
          <a:prstGeom prst="rect">
            <a:avLst/>
          </a:prstGeom>
          <a:noFill/>
        </p:spPr>
        <p:txBody>
          <a:bodyPr wrap="none" rtlCol="0">
            <a:spAutoFit/>
          </a:bodyPr>
          <a:lstStyle/>
          <a:p>
            <a:r>
              <a:rPr lang="en-US" sz="1600" i="1" dirty="0" smtClean="0"/>
              <a:t>Al </a:t>
            </a:r>
            <a:r>
              <a:rPr lang="en-US" sz="1600" i="1" dirty="0" err="1" smtClean="0"/>
              <a:t>Jadid</a:t>
            </a:r>
            <a:r>
              <a:rPr lang="en-US" sz="1600" i="1" dirty="0" smtClean="0"/>
              <a:t> M. Disability in Saudi Arabia. </a:t>
            </a:r>
            <a:r>
              <a:rPr lang="nn-NO" sz="1600" i="1" dirty="0"/>
              <a:t>Saudi Med J 2013; </a:t>
            </a:r>
            <a:r>
              <a:rPr lang="nn-NO" sz="1600" i="1" dirty="0" smtClean="0"/>
              <a:t>34 </a:t>
            </a:r>
            <a:r>
              <a:rPr lang="nn-NO" sz="1600" i="1" dirty="0"/>
              <a:t>(5): </a:t>
            </a:r>
            <a:r>
              <a:rPr lang="nn-NO" sz="1600" i="1" dirty="0" smtClean="0"/>
              <a:t>453-60</a:t>
            </a:r>
            <a:endParaRPr lang="en-US" sz="1600" i="1" dirty="0"/>
          </a:p>
        </p:txBody>
      </p:sp>
    </p:spTree>
    <p:extLst>
      <p:ext uri="{BB962C8B-B14F-4D97-AF65-F5344CB8AC3E}">
        <p14:creationId xmlns:p14="http://schemas.microsoft.com/office/powerpoint/2010/main" val="907289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Persons living with disability</a:t>
            </a:r>
            <a:endParaRPr lang="en-US" sz="3600" b="1" dirty="0"/>
          </a:p>
        </p:txBody>
      </p:sp>
      <p:sp>
        <p:nvSpPr>
          <p:cNvPr id="3" name="Content Placeholder 2"/>
          <p:cNvSpPr>
            <a:spLocks noGrp="1"/>
          </p:cNvSpPr>
          <p:nvPr>
            <p:ph sz="quarter" idx="1"/>
          </p:nvPr>
        </p:nvSpPr>
        <p:spPr>
          <a:xfrm>
            <a:off x="667744" y="1524000"/>
            <a:ext cx="8886640" cy="5105400"/>
          </a:xfrm>
        </p:spPr>
        <p:txBody>
          <a:bodyPr>
            <a:normAutofit fontScale="77500" lnSpcReduction="20000"/>
          </a:bodyPr>
          <a:lstStyle/>
          <a:p>
            <a:pPr marL="0" indent="0">
              <a:lnSpc>
                <a:spcPct val="150000"/>
              </a:lnSpc>
              <a:spcBef>
                <a:spcPts val="1200"/>
              </a:spcBef>
              <a:spcAft>
                <a:spcPts val="1200"/>
              </a:spcAft>
              <a:buNone/>
            </a:pPr>
            <a:r>
              <a:rPr lang="en-US" dirty="0"/>
              <a:t>The needs of persons living with disabilities have been recognized </a:t>
            </a:r>
            <a:r>
              <a:rPr lang="en-US" dirty="0" smtClean="0"/>
              <a:t>more than three </a:t>
            </a:r>
            <a:r>
              <a:rPr lang="en-US" dirty="0"/>
              <a:t>decades ago. </a:t>
            </a:r>
            <a:endParaRPr lang="en-US" dirty="0" smtClean="0"/>
          </a:p>
          <a:p>
            <a:pPr marL="0" indent="0">
              <a:lnSpc>
                <a:spcPct val="150000"/>
              </a:lnSpc>
              <a:spcBef>
                <a:spcPts val="1200"/>
              </a:spcBef>
              <a:spcAft>
                <a:spcPts val="1200"/>
              </a:spcAft>
              <a:buNone/>
            </a:pPr>
            <a:r>
              <a:rPr lang="en-US" dirty="0" smtClean="0"/>
              <a:t>1981: 		 	Declared by the UN as </a:t>
            </a:r>
            <a:r>
              <a:rPr lang="en-US" dirty="0"/>
              <a:t>the “International Year of </a:t>
            </a:r>
            <a:r>
              <a:rPr lang="en-US" dirty="0" smtClean="0"/>
              <a:t>			Disabled Persons</a:t>
            </a:r>
            <a:r>
              <a:rPr lang="en-US" dirty="0"/>
              <a:t>” </a:t>
            </a:r>
            <a:r>
              <a:rPr lang="en-US" dirty="0" smtClean="0"/>
              <a:t> with the theme of </a:t>
            </a:r>
            <a:r>
              <a:rPr lang="en-US" dirty="0"/>
              <a:t>“</a:t>
            </a:r>
            <a:r>
              <a:rPr lang="en-US" dirty="0" smtClean="0"/>
              <a:t>full 				participation </a:t>
            </a:r>
            <a:r>
              <a:rPr lang="en-US" dirty="0"/>
              <a:t>and </a:t>
            </a:r>
            <a:r>
              <a:rPr lang="en-US" dirty="0" smtClean="0"/>
              <a:t>equality</a:t>
            </a:r>
            <a:r>
              <a:rPr lang="en-US" dirty="0"/>
              <a:t>” </a:t>
            </a:r>
            <a:endParaRPr lang="en-US" dirty="0" smtClean="0"/>
          </a:p>
          <a:p>
            <a:pPr marL="0" indent="0">
              <a:lnSpc>
                <a:spcPct val="150000"/>
              </a:lnSpc>
              <a:spcBef>
                <a:spcPts val="1200"/>
              </a:spcBef>
              <a:spcAft>
                <a:spcPts val="1200"/>
              </a:spcAft>
              <a:buNone/>
            </a:pPr>
            <a:r>
              <a:rPr lang="en-US" dirty="0" smtClean="0"/>
              <a:t>1983 – 1993:	 	“</a:t>
            </a:r>
            <a:r>
              <a:rPr lang="en-US" dirty="0"/>
              <a:t>International Decade of Disabled Persons</a:t>
            </a:r>
            <a:r>
              <a:rPr lang="en-US" dirty="0" smtClean="0"/>
              <a:t>”</a:t>
            </a:r>
          </a:p>
          <a:p>
            <a:pPr marL="0" indent="0">
              <a:lnSpc>
                <a:spcPct val="150000"/>
              </a:lnSpc>
              <a:spcBef>
                <a:spcPts val="1200"/>
              </a:spcBef>
              <a:spcAft>
                <a:spcPts val="1200"/>
              </a:spcAft>
              <a:buNone/>
            </a:pPr>
            <a:r>
              <a:rPr lang="en-US" dirty="0" smtClean="0"/>
              <a:t>2007: 			“Convention </a:t>
            </a:r>
            <a:r>
              <a:rPr lang="en-US" dirty="0"/>
              <a:t>on the Rights of Persons </a:t>
            </a:r>
            <a:r>
              <a:rPr lang="en-US" dirty="0" smtClean="0"/>
              <a:t>with 				Disabilities”, </a:t>
            </a:r>
            <a:r>
              <a:rPr lang="en-US" dirty="0"/>
              <a:t>a </a:t>
            </a:r>
            <a:r>
              <a:rPr lang="en-US" dirty="0" smtClean="0"/>
              <a:t>legally binding document </a:t>
            </a:r>
            <a:r>
              <a:rPr lang="en-US" dirty="0"/>
              <a:t>by </a:t>
            </a:r>
            <a:r>
              <a:rPr lang="en-US" dirty="0" smtClean="0"/>
              <a:t>				international law.</a:t>
            </a:r>
          </a:p>
        </p:txBody>
      </p:sp>
    </p:spTree>
    <p:extLst>
      <p:ext uri="{BB962C8B-B14F-4D97-AF65-F5344CB8AC3E}">
        <p14:creationId xmlns:p14="http://schemas.microsoft.com/office/powerpoint/2010/main" val="3463665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Persons living with disability - KSA</a:t>
            </a:r>
            <a:endParaRPr lang="en-US" sz="3600" b="1" dirty="0"/>
          </a:p>
        </p:txBody>
      </p:sp>
      <p:sp>
        <p:nvSpPr>
          <p:cNvPr id="3" name="Content Placeholder 2"/>
          <p:cNvSpPr>
            <a:spLocks noGrp="1"/>
          </p:cNvSpPr>
          <p:nvPr>
            <p:ph sz="quarter" idx="1"/>
          </p:nvPr>
        </p:nvSpPr>
        <p:spPr>
          <a:xfrm>
            <a:off x="667744" y="1981200"/>
            <a:ext cx="8886640" cy="4343400"/>
          </a:xfrm>
        </p:spPr>
        <p:txBody>
          <a:bodyPr>
            <a:normAutofit fontScale="92500" lnSpcReduction="10000"/>
          </a:bodyPr>
          <a:lstStyle/>
          <a:p>
            <a:pPr algn="justLow">
              <a:lnSpc>
                <a:spcPct val="130000"/>
              </a:lnSpc>
              <a:spcAft>
                <a:spcPts val="1200"/>
              </a:spcAft>
              <a:buFont typeface="Arial" pitchFamily="34" charset="0"/>
              <a:buChar char="•"/>
            </a:pPr>
            <a:r>
              <a:rPr lang="en-US" sz="2800" dirty="0"/>
              <a:t>(</a:t>
            </a:r>
            <a:r>
              <a:rPr lang="en-GB" sz="2800" dirty="0" smtClean="0"/>
              <a:t>1987) the </a:t>
            </a:r>
            <a:r>
              <a:rPr lang="en-GB" sz="2800" dirty="0"/>
              <a:t>legislation of disability (LD) passed as the </a:t>
            </a:r>
            <a:r>
              <a:rPr lang="en-GB" sz="2800" dirty="0" smtClean="0"/>
              <a:t>first legislation </a:t>
            </a:r>
            <a:r>
              <a:rPr lang="en-GB" sz="2800" dirty="0"/>
              <a:t>for people with disabilities in </a:t>
            </a:r>
            <a:r>
              <a:rPr lang="en-GB" sz="2800" dirty="0" smtClean="0"/>
              <a:t>KSA with provision to warrant equal rights </a:t>
            </a:r>
          </a:p>
          <a:p>
            <a:pPr algn="justLow">
              <a:lnSpc>
                <a:spcPct val="130000"/>
              </a:lnSpc>
              <a:spcAft>
                <a:spcPts val="1200"/>
              </a:spcAft>
              <a:buFont typeface="Arial" pitchFamily="34" charset="0"/>
              <a:buChar char="•"/>
            </a:pPr>
            <a:r>
              <a:rPr lang="en-US" sz="2800" dirty="0" smtClean="0"/>
              <a:t>(</a:t>
            </a:r>
            <a:r>
              <a:rPr lang="en-GB" sz="2800" dirty="0" smtClean="0"/>
              <a:t>2000) </a:t>
            </a:r>
            <a:r>
              <a:rPr lang="en-GB" sz="2800" dirty="0"/>
              <a:t>the disability code was </a:t>
            </a:r>
            <a:r>
              <a:rPr lang="en-GB" sz="2800" dirty="0" smtClean="0"/>
              <a:t>passed by </a:t>
            </a:r>
            <a:r>
              <a:rPr lang="en-GB" sz="2800" dirty="0"/>
              <a:t>the Saudi government to pledge that people </a:t>
            </a:r>
            <a:r>
              <a:rPr lang="en-GB" sz="2800" dirty="0" smtClean="0"/>
              <a:t>with disabilities </a:t>
            </a:r>
            <a:r>
              <a:rPr lang="en-GB" sz="2800" dirty="0"/>
              <a:t>have access to free and appropriate </a:t>
            </a:r>
            <a:r>
              <a:rPr lang="en-GB" sz="2800" dirty="0" smtClean="0"/>
              <a:t>medical, </a:t>
            </a:r>
            <a:r>
              <a:rPr lang="en-US" sz="2800" dirty="0" smtClean="0"/>
              <a:t>psychological</a:t>
            </a:r>
            <a:r>
              <a:rPr lang="en-US" sz="2800" dirty="0"/>
              <a:t>, social, educational, and </a:t>
            </a:r>
            <a:r>
              <a:rPr lang="en-US" sz="2800" dirty="0" smtClean="0"/>
              <a:t>rehabilitation </a:t>
            </a:r>
            <a:r>
              <a:rPr lang="en-GB" sz="2800" dirty="0" smtClean="0"/>
              <a:t>services </a:t>
            </a:r>
            <a:r>
              <a:rPr lang="en-GB" sz="2800" dirty="0"/>
              <a:t>through public </a:t>
            </a:r>
            <a:r>
              <a:rPr lang="en-GB" sz="2800" dirty="0" smtClean="0"/>
              <a:t>agencies.</a:t>
            </a:r>
            <a:endParaRPr lang="en-GB" sz="2800" dirty="0"/>
          </a:p>
        </p:txBody>
      </p:sp>
    </p:spTree>
    <p:extLst>
      <p:ext uri="{BB962C8B-B14F-4D97-AF65-F5344CB8AC3E}">
        <p14:creationId xmlns:p14="http://schemas.microsoft.com/office/powerpoint/2010/main" val="228146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chemeClr val="accent4"/>
                </a:solidFill>
              </a:rPr>
              <a:t>OCCUReNCE</a:t>
            </a:r>
            <a:r>
              <a:rPr lang="en-US" b="1" dirty="0" smtClean="0">
                <a:solidFill>
                  <a:schemeClr val="accent4"/>
                </a:solidFill>
              </a:rPr>
              <a:t> </a:t>
            </a:r>
            <a:r>
              <a:rPr lang="en-US" b="1" dirty="0" smtClean="0">
                <a:solidFill>
                  <a:schemeClr val="accent4"/>
                </a:solidFill>
              </a:rPr>
              <a:t>OF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751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Disability</a:t>
            </a:r>
            <a:endParaRPr lang="en-US" sz="3600" b="1" dirty="0"/>
          </a:p>
        </p:txBody>
      </p:sp>
      <p:sp>
        <p:nvSpPr>
          <p:cNvPr id="3" name="Content Placeholder 2"/>
          <p:cNvSpPr>
            <a:spLocks noGrp="1"/>
          </p:cNvSpPr>
          <p:nvPr>
            <p:ph sz="quarter" idx="1"/>
          </p:nvPr>
        </p:nvSpPr>
        <p:spPr>
          <a:xfrm>
            <a:off x="667744" y="2133600"/>
            <a:ext cx="8886640" cy="2971800"/>
          </a:xfrm>
        </p:spPr>
        <p:txBody>
          <a:bodyPr/>
          <a:lstStyle/>
          <a:p>
            <a:pPr marL="0" indent="0">
              <a:lnSpc>
                <a:spcPct val="150000"/>
              </a:lnSpc>
              <a:spcBef>
                <a:spcPts val="1200"/>
              </a:spcBef>
              <a:spcAft>
                <a:spcPts val="1200"/>
              </a:spcAft>
              <a:buNone/>
            </a:pPr>
            <a:r>
              <a:rPr lang="en-US" dirty="0"/>
              <a:t>A long-term physical, mental, intellectual, or sensory impairment which in interaction with various barriers may hinder their full and effective participation in society on an equal basis with others.</a:t>
            </a:r>
          </a:p>
        </p:txBody>
      </p:sp>
    </p:spTree>
    <p:extLst>
      <p:ext uri="{BB962C8B-B14F-4D97-AF65-F5344CB8AC3E}">
        <p14:creationId xmlns:p14="http://schemas.microsoft.com/office/powerpoint/2010/main" val="165025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64422" y="152400"/>
            <a:ext cx="8886640" cy="990600"/>
          </a:xfrm>
        </p:spPr>
        <p:txBody>
          <a:bodyPr>
            <a:noAutofit/>
          </a:bodyPr>
          <a:lstStyle/>
          <a:p>
            <a:pPr eaLnBrk="1" hangingPunct="1"/>
            <a:r>
              <a:rPr lang="en-GB" sz="3600" b="1" dirty="0" smtClean="0"/>
              <a:t>Development of disability</a:t>
            </a:r>
            <a:endParaRPr lang="en-US" sz="3600" b="1" dirty="0" smtClean="0"/>
          </a:p>
        </p:txBody>
      </p:sp>
      <p:sp>
        <p:nvSpPr>
          <p:cNvPr id="5" name="Content Placeholder 4"/>
          <p:cNvSpPr>
            <a:spLocks noGrp="1"/>
          </p:cNvSpPr>
          <p:nvPr>
            <p:ph sz="quarter" idx="1"/>
          </p:nvPr>
        </p:nvSpPr>
        <p:spPr>
          <a:xfrm>
            <a:off x="664422" y="1676400"/>
            <a:ext cx="8969692" cy="4784725"/>
          </a:xfrm>
        </p:spPr>
        <p:txBody>
          <a:bodyPr>
            <a:normAutofit lnSpcReduction="10000"/>
          </a:bodyPr>
          <a:lstStyle/>
          <a:p>
            <a:pPr>
              <a:buClr>
                <a:schemeClr val="bg2">
                  <a:lumMod val="10000"/>
                </a:schemeClr>
              </a:buClr>
              <a:buSzPct val="65000"/>
              <a:buFont typeface="Arial" pitchFamily="34" charset="0"/>
              <a:buChar char="•"/>
              <a:defRPr/>
            </a:pPr>
            <a:r>
              <a:rPr lang="en-US" sz="2800" dirty="0" smtClean="0"/>
              <a:t>Disease 		    </a:t>
            </a:r>
            <a:r>
              <a:rPr lang="en-US" sz="2400" dirty="0" smtClean="0"/>
              <a:t>Departure from health</a:t>
            </a:r>
          </a:p>
          <a:p>
            <a:pPr>
              <a:buClr>
                <a:schemeClr val="bg2">
                  <a:lumMod val="10000"/>
                </a:schemeClr>
              </a:buClr>
              <a:buSzPct val="65000"/>
              <a:buFont typeface="Arial" pitchFamily="34" charset="0"/>
              <a:buChar char="•"/>
              <a:defRPr/>
            </a:pPr>
            <a:endParaRPr lang="en-US" sz="2800" dirty="0" smtClean="0"/>
          </a:p>
          <a:p>
            <a:pPr>
              <a:buClr>
                <a:schemeClr val="bg2">
                  <a:lumMod val="10000"/>
                </a:schemeClr>
              </a:buClr>
              <a:buSzPct val="65000"/>
              <a:buFont typeface="Arial" pitchFamily="34" charset="0"/>
              <a:buChar char="•"/>
              <a:defRPr/>
            </a:pPr>
            <a:r>
              <a:rPr lang="en-US" sz="2800" dirty="0" smtClean="0"/>
              <a:t>Impairment 	    </a:t>
            </a:r>
            <a:r>
              <a:rPr lang="en-US" sz="2400" dirty="0" smtClean="0"/>
              <a:t>loss/damage of a body part or </a:t>
            </a:r>
          </a:p>
          <a:p>
            <a:pPr marL="0" indent="0">
              <a:buClr>
                <a:schemeClr val="bg2">
                  <a:lumMod val="10000"/>
                </a:schemeClr>
              </a:buClr>
              <a:buSzPct val="65000"/>
              <a:buNone/>
              <a:defRPr/>
            </a:pPr>
            <a:r>
              <a:rPr lang="en-US" sz="2400" dirty="0" smtClean="0"/>
              <a:t>		</a:t>
            </a:r>
            <a:r>
              <a:rPr lang="en-US" sz="2400" dirty="0"/>
              <a:t>	 </a:t>
            </a:r>
            <a:r>
              <a:rPr lang="en-US" sz="2400" dirty="0" smtClean="0"/>
              <a:t>    aberration of physiological functions</a:t>
            </a:r>
          </a:p>
          <a:p>
            <a:pPr>
              <a:buClr>
                <a:schemeClr val="bg2">
                  <a:lumMod val="10000"/>
                </a:schemeClr>
              </a:buClr>
              <a:buSzPct val="65000"/>
              <a:buFont typeface="Arial" pitchFamily="34" charset="0"/>
              <a:buChar char="•"/>
              <a:defRPr/>
            </a:pPr>
            <a:endParaRPr lang="en-US" sz="2400" dirty="0" smtClean="0"/>
          </a:p>
          <a:p>
            <a:pPr>
              <a:buClr>
                <a:schemeClr val="bg2">
                  <a:lumMod val="10000"/>
                </a:schemeClr>
              </a:buClr>
              <a:buSzPct val="65000"/>
              <a:buFont typeface="Arial" pitchFamily="34" charset="0"/>
              <a:buChar char="•"/>
              <a:defRPr/>
            </a:pPr>
            <a:endParaRPr lang="en-US" sz="2800" dirty="0" smtClean="0"/>
          </a:p>
          <a:p>
            <a:pPr>
              <a:buClr>
                <a:schemeClr val="bg2">
                  <a:lumMod val="10000"/>
                </a:schemeClr>
              </a:buClr>
              <a:buSzPct val="65000"/>
              <a:buFont typeface="Arial" pitchFamily="34" charset="0"/>
              <a:buChar char="•"/>
              <a:defRPr/>
            </a:pPr>
            <a:r>
              <a:rPr lang="en-US" sz="2800" dirty="0" smtClean="0"/>
              <a:t>Disability 		    </a:t>
            </a:r>
            <a:r>
              <a:rPr lang="en-US" sz="2400" dirty="0" smtClean="0"/>
              <a:t>Inability to carry out function or activity</a:t>
            </a:r>
          </a:p>
          <a:p>
            <a:pPr>
              <a:buClr>
                <a:schemeClr val="bg2">
                  <a:lumMod val="10000"/>
                </a:schemeClr>
              </a:buClr>
              <a:buSzPct val="65000"/>
              <a:buFont typeface="Arial" pitchFamily="34" charset="0"/>
              <a:buChar char="•"/>
              <a:defRPr/>
            </a:pPr>
            <a:endParaRPr lang="en-GB" sz="2400" dirty="0" smtClean="0"/>
          </a:p>
          <a:p>
            <a:pPr>
              <a:buClr>
                <a:schemeClr val="bg2">
                  <a:lumMod val="10000"/>
                </a:schemeClr>
              </a:buClr>
              <a:buSzPct val="65000"/>
              <a:buFont typeface="Arial" pitchFamily="34" charset="0"/>
              <a:buChar char="•"/>
              <a:defRPr/>
            </a:pPr>
            <a:endParaRPr lang="en-US" sz="2800" dirty="0" smtClean="0"/>
          </a:p>
          <a:p>
            <a:pPr>
              <a:buClr>
                <a:schemeClr val="bg2">
                  <a:lumMod val="10000"/>
                </a:schemeClr>
              </a:buClr>
              <a:buSzPct val="65000"/>
              <a:buFont typeface="Arial" pitchFamily="34" charset="0"/>
              <a:buChar char="•"/>
              <a:defRPr/>
            </a:pPr>
            <a:r>
              <a:rPr lang="en-US" sz="2800" dirty="0" smtClean="0"/>
              <a:t>Handicap</a:t>
            </a:r>
            <a:r>
              <a:rPr lang="en-US" sz="2800" b="1" dirty="0" smtClean="0"/>
              <a:t> 		    </a:t>
            </a:r>
            <a:r>
              <a:rPr lang="en-US" sz="2400" dirty="0" smtClean="0"/>
              <a:t>limitation of person’s role</a:t>
            </a:r>
            <a:endParaRPr lang="en-US" sz="2800" dirty="0" smtClean="0"/>
          </a:p>
        </p:txBody>
      </p:sp>
      <p:cxnSp>
        <p:nvCxnSpPr>
          <p:cNvPr id="10" name="Straight Arrow Connector 9"/>
          <p:cNvCxnSpPr/>
          <p:nvPr/>
        </p:nvCxnSpPr>
        <p:spPr>
          <a:xfrm rot="5400000">
            <a:off x="1229978" y="2420139"/>
            <a:ext cx="533400" cy="3461"/>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978199" y="3694835"/>
            <a:ext cx="990600" cy="1731"/>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1029749" y="5295035"/>
            <a:ext cx="990600" cy="1731"/>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449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blinds(horizontal)">
                                      <p:cBhvr>
                                        <p:cTn id="16" dur="500"/>
                                        <p:tgtEl>
                                          <p:spTgt spid="5">
                                            <p:txEl>
                                              <p:pRg st="6" end="6"/>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blinds(horizontal)">
                                      <p:cBhvr>
                                        <p:cTn id="19"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normAutofit/>
          </a:bodyPr>
          <a:lstStyle/>
          <a:p>
            <a:pPr eaLnBrk="1" hangingPunct="1"/>
            <a:r>
              <a:rPr lang="en-US" sz="4000" b="1" dirty="0" smtClean="0"/>
              <a:t>Learning objectives</a:t>
            </a:r>
          </a:p>
        </p:txBody>
      </p:sp>
      <p:sp>
        <p:nvSpPr>
          <p:cNvPr id="5" name="Content Placeholder 4"/>
          <p:cNvSpPr>
            <a:spLocks noGrp="1"/>
          </p:cNvSpPr>
          <p:nvPr>
            <p:ph sz="quarter" idx="1"/>
          </p:nvPr>
        </p:nvSpPr>
        <p:spPr>
          <a:xfrm>
            <a:off x="549638" y="1752600"/>
            <a:ext cx="8969692" cy="4724400"/>
          </a:xfrm>
        </p:spPr>
        <p:txBody>
          <a:bodyPr>
            <a:normAutofit fontScale="62500" lnSpcReduction="20000"/>
          </a:bodyPr>
          <a:lstStyle/>
          <a:p>
            <a:pPr marL="789940" indent="-514350" algn="justLow" eaLnBrk="1" fontAlgn="auto" hangingPunct="1">
              <a:lnSpc>
                <a:spcPct val="130000"/>
              </a:lnSpc>
              <a:spcAft>
                <a:spcPts val="0"/>
              </a:spcAft>
              <a:buFont typeface="+mj-lt"/>
              <a:buAutoNum type="arabicPeriod"/>
              <a:defRPr/>
            </a:pPr>
            <a:r>
              <a:rPr lang="en-US" dirty="0" smtClean="0"/>
              <a:t>Distinguish between health and quality of life </a:t>
            </a:r>
          </a:p>
          <a:p>
            <a:pPr marL="789940" indent="-514350" algn="justLow" eaLnBrk="1" fontAlgn="auto" hangingPunct="1">
              <a:lnSpc>
                <a:spcPct val="130000"/>
              </a:lnSpc>
              <a:spcAft>
                <a:spcPts val="0"/>
              </a:spcAft>
              <a:buFont typeface="+mj-lt"/>
              <a:buAutoNum type="arabicPeriod"/>
              <a:defRPr/>
            </a:pPr>
            <a:r>
              <a:rPr lang="en-US" smtClean="0"/>
              <a:t>Portray </a:t>
            </a:r>
            <a:r>
              <a:rPr lang="en-US" dirty="0" smtClean="0"/>
              <a:t>with a diagram the spectrum of health</a:t>
            </a:r>
          </a:p>
          <a:p>
            <a:pPr marL="789940" indent="-514350" algn="justLow" eaLnBrk="1" fontAlgn="auto" hangingPunct="1">
              <a:lnSpc>
                <a:spcPct val="130000"/>
              </a:lnSpc>
              <a:spcAft>
                <a:spcPts val="0"/>
              </a:spcAft>
              <a:buFont typeface="+mj-lt"/>
              <a:buAutoNum type="arabicPeriod"/>
              <a:defRPr/>
            </a:pPr>
            <a:r>
              <a:rPr lang="en-US" dirty="0" smtClean="0"/>
              <a:t>Develop an understanding to the concept of disability</a:t>
            </a:r>
          </a:p>
          <a:p>
            <a:pPr marL="789940" indent="-514350" algn="justLow" eaLnBrk="1" fontAlgn="auto" hangingPunct="1">
              <a:lnSpc>
                <a:spcPct val="130000"/>
              </a:lnSpc>
              <a:spcAft>
                <a:spcPts val="0"/>
              </a:spcAft>
              <a:buFont typeface="+mj-lt"/>
              <a:buAutoNum type="arabicPeriod"/>
              <a:defRPr/>
            </a:pPr>
            <a:r>
              <a:rPr lang="en-US" dirty="0" smtClean="0"/>
              <a:t>Recognize that the term “handicap” doesn’t exist anymore</a:t>
            </a:r>
          </a:p>
          <a:p>
            <a:pPr marL="789940" indent="-514350" algn="justLow" eaLnBrk="1" fontAlgn="auto" hangingPunct="1">
              <a:lnSpc>
                <a:spcPct val="130000"/>
              </a:lnSpc>
              <a:spcAft>
                <a:spcPts val="0"/>
              </a:spcAft>
              <a:buFont typeface="+mj-lt"/>
              <a:buAutoNum type="arabicPeriod"/>
              <a:defRPr/>
            </a:pPr>
            <a:r>
              <a:rPr lang="en-US" dirty="0" smtClean="0"/>
              <a:t>Compare between the medical model and social model of disability </a:t>
            </a:r>
          </a:p>
          <a:p>
            <a:pPr marL="789940" indent="-514350" algn="justLow" eaLnBrk="1" fontAlgn="auto" hangingPunct="1">
              <a:lnSpc>
                <a:spcPct val="130000"/>
              </a:lnSpc>
              <a:spcAft>
                <a:spcPts val="0"/>
              </a:spcAft>
              <a:buFont typeface="+mj-lt"/>
              <a:buAutoNum type="arabicPeriod"/>
              <a:defRPr/>
            </a:pPr>
            <a:r>
              <a:rPr lang="en-US" dirty="0" smtClean="0"/>
              <a:t>Explain the strengths of the ICF in mapping disabilities, prevention and interventions</a:t>
            </a:r>
          </a:p>
          <a:p>
            <a:pPr marL="789940" indent="-514350" algn="justLow">
              <a:lnSpc>
                <a:spcPct val="130000"/>
              </a:lnSpc>
              <a:buFont typeface="+mj-lt"/>
              <a:buAutoNum type="arabicPeriod"/>
              <a:defRPr/>
            </a:pPr>
            <a:r>
              <a:rPr lang="en-US" dirty="0" smtClean="0"/>
              <a:t>Distinguish between capacity and performance </a:t>
            </a:r>
          </a:p>
          <a:p>
            <a:pPr marL="789940" indent="-514350" algn="justLow">
              <a:lnSpc>
                <a:spcPct val="130000"/>
              </a:lnSpc>
              <a:buFont typeface="+mj-lt"/>
              <a:buAutoNum type="arabicPeriod"/>
              <a:defRPr/>
            </a:pPr>
            <a:r>
              <a:rPr lang="en-US" dirty="0" smtClean="0"/>
              <a:t>State </a:t>
            </a:r>
            <a:r>
              <a:rPr lang="en-US" dirty="0"/>
              <a:t>the main health conditions associated with disability </a:t>
            </a:r>
            <a:endParaRPr lang="en-US" dirty="0" smtClean="0"/>
          </a:p>
          <a:p>
            <a:pPr marL="789940" indent="-514350" algn="justLow">
              <a:lnSpc>
                <a:spcPct val="130000"/>
              </a:lnSpc>
              <a:buFont typeface="+mj-lt"/>
              <a:buAutoNum type="arabicPeriod"/>
              <a:defRPr/>
            </a:pPr>
            <a:r>
              <a:rPr lang="en-US" dirty="0" smtClean="0"/>
              <a:t>List the disabling barriers</a:t>
            </a:r>
          </a:p>
          <a:p>
            <a:pPr marL="789940" indent="-514350" algn="justLow">
              <a:lnSpc>
                <a:spcPct val="130000"/>
              </a:lnSpc>
              <a:buFont typeface="+mj-lt"/>
              <a:buAutoNum type="arabicPeriod"/>
              <a:defRPr/>
            </a:pPr>
            <a:r>
              <a:rPr lang="en-US" dirty="0" smtClean="0"/>
              <a:t>Outline the interventions for prevention of disabilities and rehabilitation</a:t>
            </a:r>
          </a:p>
          <a:p>
            <a:pPr marL="789940" indent="-514350" algn="justLow">
              <a:lnSpc>
                <a:spcPct val="130000"/>
              </a:lnSpc>
              <a:buFont typeface="+mj-lt"/>
              <a:buAutoNum type="arabicPeriod"/>
              <a:defRPr/>
            </a:pPr>
            <a:r>
              <a:rPr lang="en-US" dirty="0" smtClean="0"/>
              <a:t>Give an account on CBR</a:t>
            </a:r>
          </a:p>
          <a:p>
            <a:pPr marL="789940" indent="-514350" algn="justLow">
              <a:lnSpc>
                <a:spcPct val="130000"/>
              </a:lnSpc>
              <a:buFont typeface="+mj-lt"/>
              <a:buAutoNum type="arabicPeriod"/>
              <a:defRPr/>
            </a:pPr>
            <a:endParaRPr lang="en-US" dirty="0"/>
          </a:p>
          <a:p>
            <a:pPr marL="789940" indent="-514350" algn="justLow" eaLnBrk="1" fontAlgn="auto" hangingPunct="1">
              <a:lnSpc>
                <a:spcPct val="130000"/>
              </a:lnSpc>
              <a:spcAft>
                <a:spcPts val="0"/>
              </a:spcAft>
              <a:buFont typeface="+mj-lt"/>
              <a:buAutoNum type="arabicPeriod"/>
              <a:defRPr/>
            </a:pPr>
            <a:endParaRPr lang="en-US" dirty="0" smtClean="0"/>
          </a:p>
          <a:p>
            <a:pPr marL="789940" indent="-514350" algn="justLow" eaLnBrk="1" fontAlgn="auto" hangingPunct="1">
              <a:lnSpc>
                <a:spcPct val="130000"/>
              </a:lnSpc>
              <a:spcAft>
                <a:spcPts val="0"/>
              </a:spcAft>
              <a:buFont typeface="+mj-lt"/>
              <a:buAutoNum type="arabicPeriod"/>
              <a:defRPr/>
            </a:pPr>
            <a:endParaRPr lang="en-US" dirty="0" smtClean="0"/>
          </a:p>
          <a:p>
            <a:pPr indent="-44450" algn="justLow" eaLnBrk="1" fontAlgn="auto" hangingPunct="1">
              <a:lnSpc>
                <a:spcPct val="130000"/>
              </a:lnSpc>
              <a:spcAft>
                <a:spcPts val="0"/>
              </a:spcAft>
              <a:buFont typeface="Wingdings 3"/>
              <a:buNone/>
              <a:defRPr/>
            </a:pPr>
            <a:endParaRPr lang="en-US" dirty="0" smtClean="0"/>
          </a:p>
          <a:p>
            <a:pPr marL="274320" indent="-274320" eaLnBrk="1" fontAlgn="auto" hangingPunct="1">
              <a:spcAft>
                <a:spcPts val="0"/>
              </a:spcAft>
              <a:buClr>
                <a:schemeClr val="tx2">
                  <a:lumMod val="50000"/>
                </a:schemeClr>
              </a:buClr>
              <a:buSzPct val="65000"/>
              <a:buFont typeface="Wingdings 3"/>
              <a:buChar char=""/>
              <a:defRPr/>
            </a:pPr>
            <a:endParaRPr lang="en-US" dirty="0">
              <a:solidFill>
                <a:schemeClr val="accent1">
                  <a:lumMod val="50000"/>
                </a:schemeClr>
              </a:solidFill>
            </a:endParaRPr>
          </a:p>
        </p:txBody>
      </p:sp>
    </p:spTree>
    <p:extLst>
      <p:ext uri="{BB962C8B-B14F-4D97-AF65-F5344CB8AC3E}">
        <p14:creationId xmlns:p14="http://schemas.microsoft.com/office/powerpoint/2010/main" val="3624275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Handicap</a:t>
            </a:r>
            <a:endParaRPr lang="en-US" sz="3600" b="1" dirty="0"/>
          </a:p>
        </p:txBody>
      </p:sp>
      <p:sp>
        <p:nvSpPr>
          <p:cNvPr id="3" name="Content Placeholder 2"/>
          <p:cNvSpPr>
            <a:spLocks noGrp="1"/>
          </p:cNvSpPr>
          <p:nvPr>
            <p:ph sz="quarter" idx="1"/>
          </p:nvPr>
        </p:nvSpPr>
        <p:spPr>
          <a:xfrm>
            <a:off x="667744" y="1752600"/>
            <a:ext cx="8886640" cy="4724400"/>
          </a:xfrm>
        </p:spPr>
        <p:txBody>
          <a:bodyPr>
            <a:normAutofit fontScale="92500"/>
          </a:bodyPr>
          <a:lstStyle/>
          <a:p>
            <a:pPr marL="0" indent="0">
              <a:lnSpc>
                <a:spcPct val="140000"/>
              </a:lnSpc>
              <a:spcBef>
                <a:spcPts val="600"/>
              </a:spcBef>
              <a:spcAft>
                <a:spcPts val="600"/>
              </a:spcAft>
              <a:buNone/>
            </a:pPr>
            <a:r>
              <a:rPr lang="ja-JP" altLang="en-US" sz="2800" dirty="0"/>
              <a:t>“</a:t>
            </a:r>
            <a:r>
              <a:rPr lang="en-US" altLang="ja-JP" sz="2800" dirty="0"/>
              <a:t> Reduction in person</a:t>
            </a:r>
            <a:r>
              <a:rPr lang="ja-JP" altLang="en-US" sz="2800" dirty="0"/>
              <a:t>’</a:t>
            </a:r>
            <a:r>
              <a:rPr lang="en-US" altLang="ja-JP" sz="2800" dirty="0"/>
              <a:t>s capacity to fulfill a social role as a consequence of an impairment, inadequate training for the role, or other circumstances</a:t>
            </a:r>
            <a:r>
              <a:rPr lang="ja-JP" altLang="en-US" sz="2800" dirty="0"/>
              <a:t>”</a:t>
            </a:r>
            <a:r>
              <a:rPr lang="en-US" altLang="ja-JP" sz="2800" dirty="0"/>
              <a:t>. </a:t>
            </a:r>
          </a:p>
          <a:p>
            <a:pPr>
              <a:lnSpc>
                <a:spcPct val="140000"/>
              </a:lnSpc>
              <a:spcBef>
                <a:spcPts val="600"/>
              </a:spcBef>
              <a:spcAft>
                <a:spcPts val="600"/>
              </a:spcAft>
              <a:buNone/>
            </a:pPr>
            <a:endParaRPr lang="en-US" altLang="ja-JP" sz="2800" dirty="0"/>
          </a:p>
          <a:p>
            <a:pPr marL="0" indent="0">
              <a:lnSpc>
                <a:spcPct val="140000"/>
              </a:lnSpc>
              <a:spcBef>
                <a:spcPts val="600"/>
              </a:spcBef>
              <a:spcAft>
                <a:spcPts val="600"/>
              </a:spcAft>
              <a:buNone/>
            </a:pPr>
            <a:r>
              <a:rPr lang="en-US" sz="2800" dirty="0"/>
              <a:t>Applied to children, the term usually refers to: </a:t>
            </a:r>
            <a:r>
              <a:rPr lang="ja-JP" altLang="en-US" sz="2800" dirty="0"/>
              <a:t>“</a:t>
            </a:r>
            <a:r>
              <a:rPr lang="en-US" altLang="ja-JP" sz="2800" dirty="0"/>
              <a:t>the presence of an impairment or other circumstances that are likely to interfere with normal growth and development or with the capacity to learn.</a:t>
            </a:r>
            <a:r>
              <a:rPr lang="ja-JP" altLang="en-US" sz="2800" dirty="0"/>
              <a:t>”</a:t>
            </a:r>
            <a:endParaRPr lang="en-US" altLang="ja-JP" sz="2800" dirty="0"/>
          </a:p>
        </p:txBody>
      </p:sp>
    </p:spTree>
    <p:extLst>
      <p:ext uri="{BB962C8B-B14F-4D97-AF65-F5344CB8AC3E}">
        <p14:creationId xmlns:p14="http://schemas.microsoft.com/office/powerpoint/2010/main" val="1802880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eaLnBrk="1" hangingPunct="1"/>
            <a:r>
              <a:rPr lang="en-GB" b="1" dirty="0" smtClean="0"/>
              <a:t>Medical model of disability</a:t>
            </a:r>
            <a:endParaRPr lang="en-US" b="1" dirty="0" smtClean="0"/>
          </a:p>
        </p:txBody>
      </p:sp>
      <p:graphicFrame>
        <p:nvGraphicFramePr>
          <p:cNvPr id="8" name="Diagram 7"/>
          <p:cNvGraphicFramePr/>
          <p:nvPr>
            <p:extLst>
              <p:ext uri="{D42A27DB-BD31-4B8C-83A1-F6EECF244321}">
                <p14:modId xmlns:p14="http://schemas.microsoft.com/office/powerpoint/2010/main" val="867267581"/>
              </p:ext>
            </p:extLst>
          </p:nvPr>
        </p:nvGraphicFramePr>
        <p:xfrm>
          <a:off x="581369" y="2743200"/>
          <a:ext cx="8637482" cy="106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303544535"/>
              </p:ext>
            </p:extLst>
          </p:nvPr>
        </p:nvGraphicFramePr>
        <p:xfrm>
          <a:off x="747474" y="4724400"/>
          <a:ext cx="8637482" cy="914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91581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9843" y="228600"/>
            <a:ext cx="8886640" cy="990600"/>
          </a:xfrm>
        </p:spPr>
        <p:txBody>
          <a:bodyPr>
            <a:normAutofit/>
          </a:bodyPr>
          <a:lstStyle/>
          <a:p>
            <a:pPr eaLnBrk="1" hangingPunct="1"/>
            <a:r>
              <a:rPr lang="en-GB" sz="3600" b="1" dirty="0" smtClean="0"/>
              <a:t>New approach to disability </a:t>
            </a:r>
            <a:endParaRPr lang="en-US" sz="3600" b="1" dirty="0" smtClean="0"/>
          </a:p>
        </p:txBody>
      </p:sp>
      <p:cxnSp>
        <p:nvCxnSpPr>
          <p:cNvPr id="7" name="Straight Arrow Connector 6"/>
          <p:cNvCxnSpPr/>
          <p:nvPr/>
        </p:nvCxnSpPr>
        <p:spPr>
          <a:xfrm flipV="1">
            <a:off x="5689111" y="4343400"/>
            <a:ext cx="830527" cy="3048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689111" y="5257800"/>
            <a:ext cx="830527" cy="2286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06058" y="4953000"/>
            <a:ext cx="913580"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280583" y="1905000"/>
            <a:ext cx="2740739" cy="1371600"/>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accent6">
                    <a:lumMod val="75000"/>
                  </a:schemeClr>
                </a:solidFill>
              </a:rPr>
              <a:t>IMPAIRMENT IS THE BARRIER</a:t>
            </a:r>
          </a:p>
        </p:txBody>
      </p:sp>
      <p:sp>
        <p:nvSpPr>
          <p:cNvPr id="12" name="TextBox 11"/>
          <p:cNvSpPr txBox="1"/>
          <p:nvPr/>
        </p:nvSpPr>
        <p:spPr>
          <a:xfrm>
            <a:off x="373737" y="2286002"/>
            <a:ext cx="2483372" cy="461665"/>
          </a:xfrm>
          <a:prstGeom prst="rect">
            <a:avLst/>
          </a:prstGeom>
          <a:noFill/>
        </p:spPr>
        <p:txBody>
          <a:bodyPr wrap="none">
            <a:spAutoFit/>
          </a:bodyPr>
          <a:lstStyle/>
          <a:p>
            <a:pPr>
              <a:defRPr/>
            </a:pPr>
            <a:r>
              <a:rPr lang="en-US" sz="2400" b="1" dirty="0">
                <a:solidFill>
                  <a:schemeClr val="accent6">
                    <a:lumMod val="75000"/>
                  </a:schemeClr>
                </a:solidFill>
              </a:rPr>
              <a:t>MEDICAL MODEL </a:t>
            </a:r>
          </a:p>
        </p:txBody>
      </p:sp>
      <p:sp>
        <p:nvSpPr>
          <p:cNvPr id="13" name="Oval 12"/>
          <p:cNvSpPr/>
          <p:nvPr/>
        </p:nvSpPr>
        <p:spPr>
          <a:xfrm>
            <a:off x="3031425" y="4191000"/>
            <a:ext cx="2989897" cy="1447800"/>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accent6">
                    <a:lumMod val="75000"/>
                  </a:schemeClr>
                </a:solidFill>
              </a:rPr>
              <a:t>STRUCTURES OF THE SOCIETY ARE THE BARRIERS</a:t>
            </a:r>
          </a:p>
        </p:txBody>
      </p:sp>
      <p:sp>
        <p:nvSpPr>
          <p:cNvPr id="14" name="TextBox 13"/>
          <p:cNvSpPr txBox="1"/>
          <p:nvPr/>
        </p:nvSpPr>
        <p:spPr>
          <a:xfrm>
            <a:off x="373738" y="4876802"/>
            <a:ext cx="2270173" cy="461665"/>
          </a:xfrm>
          <a:prstGeom prst="rect">
            <a:avLst/>
          </a:prstGeom>
          <a:noFill/>
        </p:spPr>
        <p:txBody>
          <a:bodyPr wrap="none">
            <a:spAutoFit/>
          </a:bodyPr>
          <a:lstStyle/>
          <a:p>
            <a:pPr>
              <a:defRPr/>
            </a:pPr>
            <a:r>
              <a:rPr lang="en-US" sz="2400" b="1" dirty="0">
                <a:solidFill>
                  <a:schemeClr val="accent6">
                    <a:lumMod val="75000"/>
                  </a:schemeClr>
                </a:solidFill>
              </a:rPr>
              <a:t>SOCIAL MODEL </a:t>
            </a:r>
          </a:p>
        </p:txBody>
      </p:sp>
      <p:cxnSp>
        <p:nvCxnSpPr>
          <p:cNvPr id="15" name="Straight Arrow Connector 14"/>
          <p:cNvCxnSpPr/>
          <p:nvPr/>
        </p:nvCxnSpPr>
        <p:spPr>
          <a:xfrm rot="5400000">
            <a:off x="475171" y="3846441"/>
            <a:ext cx="1293813" cy="1731"/>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602691" y="3962400"/>
            <a:ext cx="2823792" cy="6096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accent6">
                    <a:lumMod val="75000"/>
                  </a:schemeClr>
                </a:solidFill>
              </a:rPr>
              <a:t>COMMUNITY ATTITUDE</a:t>
            </a:r>
            <a:r>
              <a:rPr lang="en-US" sz="1600" dirty="0">
                <a:solidFill>
                  <a:schemeClr val="accent6">
                    <a:lumMod val="75000"/>
                  </a:schemeClr>
                </a:solidFill>
              </a:rPr>
              <a:t>S</a:t>
            </a:r>
          </a:p>
        </p:txBody>
      </p:sp>
      <p:sp>
        <p:nvSpPr>
          <p:cNvPr id="17" name="Rectangle 16"/>
          <p:cNvSpPr/>
          <p:nvPr/>
        </p:nvSpPr>
        <p:spPr>
          <a:xfrm>
            <a:off x="6602691" y="4724400"/>
            <a:ext cx="2823792" cy="6096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accent6">
                    <a:lumMod val="75000"/>
                  </a:schemeClr>
                </a:solidFill>
              </a:rPr>
              <a:t>ENVIRONMENTAL BARRIERS</a:t>
            </a:r>
          </a:p>
        </p:txBody>
      </p:sp>
      <p:sp>
        <p:nvSpPr>
          <p:cNvPr id="18" name="Rectangle 17"/>
          <p:cNvSpPr/>
          <p:nvPr/>
        </p:nvSpPr>
        <p:spPr>
          <a:xfrm>
            <a:off x="6602691" y="5410200"/>
            <a:ext cx="2823792" cy="6858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accent6">
                    <a:lumMod val="75000"/>
                  </a:schemeClr>
                </a:solidFill>
              </a:rPr>
              <a:t>INSTITUTIONAL BARRIERS</a:t>
            </a:r>
          </a:p>
        </p:txBody>
      </p:sp>
    </p:spTree>
    <p:extLst>
      <p:ext uri="{BB962C8B-B14F-4D97-AF65-F5344CB8AC3E}">
        <p14:creationId xmlns:p14="http://schemas.microsoft.com/office/powerpoint/2010/main" val="177407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sz="2800" b="1" dirty="0" smtClean="0"/>
              <a:t>International Classification Of Functioning, Disability &amp; Health (ICF)</a:t>
            </a:r>
            <a:endParaRPr lang="en-US" sz="2800" b="1" dirty="0" smtClean="0"/>
          </a:p>
        </p:txBody>
      </p:sp>
      <p:sp>
        <p:nvSpPr>
          <p:cNvPr id="10" name="Rectangle 4"/>
          <p:cNvSpPr>
            <a:spLocks noChangeArrowheads="1"/>
          </p:cNvSpPr>
          <p:nvPr/>
        </p:nvSpPr>
        <p:spPr bwMode="auto">
          <a:xfrm>
            <a:off x="3072951" y="1752601"/>
            <a:ext cx="3574727" cy="708528"/>
          </a:xfrm>
          <a:prstGeom prst="rect">
            <a:avLst/>
          </a:prstGeom>
          <a:noFill/>
          <a:ln w="9525">
            <a:solidFill>
              <a:schemeClr val="accent6">
                <a:lumMod val="75000"/>
              </a:schemeClr>
            </a:solidFill>
            <a:miter lim="800000"/>
            <a:headEnd/>
            <a:tailEnd/>
          </a:ln>
        </p:spPr>
        <p:txBody>
          <a:bodyPr lIns="92075" tIns="46038" rIns="92075" bIns="46038">
            <a:spAutoFit/>
          </a:bodyPr>
          <a:lstStyle/>
          <a:p>
            <a:pPr algn="ctr" eaLnBrk="0" hangingPunct="0">
              <a:defRPr/>
            </a:pPr>
            <a:r>
              <a:rPr lang="en-US" sz="2000" b="1" dirty="0">
                <a:solidFill>
                  <a:schemeClr val="accent6">
                    <a:lumMod val="75000"/>
                  </a:schemeClr>
                </a:solidFill>
              </a:rPr>
              <a:t>Health Condition </a:t>
            </a:r>
            <a:r>
              <a:rPr lang="en-US" b="1" dirty="0">
                <a:solidFill>
                  <a:schemeClr val="accent6">
                    <a:lumMod val="75000"/>
                  </a:schemeClr>
                </a:solidFill>
              </a:rPr>
              <a:t>(</a:t>
            </a:r>
            <a:r>
              <a:rPr lang="en-US" sz="2000" b="1" dirty="0">
                <a:solidFill>
                  <a:schemeClr val="accent6">
                    <a:lumMod val="75000"/>
                  </a:schemeClr>
                </a:solidFill>
              </a:rPr>
              <a:t>disorder/disease</a:t>
            </a:r>
            <a:r>
              <a:rPr lang="en-US" b="1" dirty="0">
                <a:solidFill>
                  <a:schemeClr val="accent6">
                    <a:lumMod val="75000"/>
                  </a:schemeClr>
                </a:solidFill>
              </a:rPr>
              <a:t>)</a:t>
            </a:r>
          </a:p>
        </p:txBody>
      </p:sp>
      <p:grpSp>
        <p:nvGrpSpPr>
          <p:cNvPr id="66565" name="Group 5"/>
          <p:cNvGrpSpPr>
            <a:grpSpLocks/>
          </p:cNvGrpSpPr>
          <p:nvPr/>
        </p:nvGrpSpPr>
        <p:grpSpPr bwMode="auto">
          <a:xfrm>
            <a:off x="3354647" y="3390345"/>
            <a:ext cx="3476102" cy="46038"/>
            <a:chOff x="2334" y="2435"/>
            <a:chExt cx="2165" cy="46"/>
          </a:xfrm>
        </p:grpSpPr>
        <p:sp>
          <p:nvSpPr>
            <p:cNvPr id="12" name="Line 6"/>
            <p:cNvSpPr>
              <a:spLocks noChangeShapeType="1"/>
            </p:cNvSpPr>
            <p:nvPr/>
          </p:nvSpPr>
          <p:spPr bwMode="auto">
            <a:xfrm flipV="1">
              <a:off x="3989" y="2435"/>
              <a:ext cx="510" cy="5"/>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sp>
          <p:nvSpPr>
            <p:cNvPr id="13" name="Line 7"/>
            <p:cNvSpPr>
              <a:spLocks noChangeShapeType="1"/>
            </p:cNvSpPr>
            <p:nvPr/>
          </p:nvSpPr>
          <p:spPr bwMode="auto">
            <a:xfrm flipV="1">
              <a:off x="2334" y="2478"/>
              <a:ext cx="509" cy="3"/>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grpSp>
      <p:grpSp>
        <p:nvGrpSpPr>
          <p:cNvPr id="66566" name="Group 9"/>
          <p:cNvGrpSpPr>
            <a:grpSpLocks/>
          </p:cNvGrpSpPr>
          <p:nvPr/>
        </p:nvGrpSpPr>
        <p:grpSpPr bwMode="auto">
          <a:xfrm>
            <a:off x="1578002" y="4038602"/>
            <a:ext cx="6628645" cy="1254125"/>
            <a:chOff x="1491" y="2946"/>
            <a:chExt cx="3541" cy="778"/>
          </a:xfrm>
        </p:grpSpPr>
        <p:sp>
          <p:nvSpPr>
            <p:cNvPr id="16" name="Line 10"/>
            <p:cNvSpPr>
              <a:spLocks noChangeShapeType="1"/>
            </p:cNvSpPr>
            <p:nvPr/>
          </p:nvSpPr>
          <p:spPr bwMode="auto">
            <a:xfrm>
              <a:off x="2376"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7" name="Line 11"/>
            <p:cNvSpPr>
              <a:spLocks noChangeShapeType="1"/>
            </p:cNvSpPr>
            <p:nvPr/>
          </p:nvSpPr>
          <p:spPr bwMode="auto">
            <a:xfrm>
              <a:off x="4189"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8" name="Line 12"/>
            <p:cNvSpPr>
              <a:spLocks noChangeShapeType="1"/>
            </p:cNvSpPr>
            <p:nvPr/>
          </p:nvSpPr>
          <p:spPr bwMode="auto">
            <a:xfrm>
              <a:off x="2376" y="3330"/>
              <a:ext cx="1813"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19" name="Line 13"/>
            <p:cNvSpPr>
              <a:spLocks noChangeShapeType="1"/>
            </p:cNvSpPr>
            <p:nvPr/>
          </p:nvSpPr>
          <p:spPr bwMode="auto">
            <a:xfrm>
              <a:off x="1491" y="3159"/>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0" name="Text Box 14"/>
            <p:cNvSpPr txBox="1">
              <a:spLocks noChangeArrowheads="1"/>
            </p:cNvSpPr>
            <p:nvPr/>
          </p:nvSpPr>
          <p:spPr bwMode="auto">
            <a:xfrm>
              <a:off x="1592" y="3509"/>
              <a:ext cx="1586"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Environmental Factors</a:t>
              </a:r>
            </a:p>
          </p:txBody>
        </p:sp>
        <p:sp>
          <p:nvSpPr>
            <p:cNvPr id="21" name="Text Box 15"/>
            <p:cNvSpPr txBox="1">
              <a:spLocks noChangeArrowheads="1"/>
            </p:cNvSpPr>
            <p:nvPr/>
          </p:nvSpPr>
          <p:spPr bwMode="auto">
            <a:xfrm>
              <a:off x="3576" y="3514"/>
              <a:ext cx="1442"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Personal Factors</a:t>
              </a:r>
            </a:p>
          </p:txBody>
        </p:sp>
        <p:sp>
          <p:nvSpPr>
            <p:cNvPr id="22" name="Line 16"/>
            <p:cNvSpPr>
              <a:spLocks noChangeShapeType="1"/>
            </p:cNvSpPr>
            <p:nvPr/>
          </p:nvSpPr>
          <p:spPr bwMode="auto">
            <a:xfrm>
              <a:off x="3261" y="2946"/>
              <a:ext cx="0" cy="384"/>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3" name="Line 17"/>
            <p:cNvSpPr>
              <a:spLocks noChangeShapeType="1"/>
            </p:cNvSpPr>
            <p:nvPr/>
          </p:nvSpPr>
          <p:spPr bwMode="auto">
            <a:xfrm>
              <a:off x="1491"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4" name="Line 18"/>
            <p:cNvSpPr>
              <a:spLocks noChangeShapeType="1"/>
            </p:cNvSpPr>
            <p:nvPr/>
          </p:nvSpPr>
          <p:spPr bwMode="auto">
            <a:xfrm>
              <a:off x="5032"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grpSp>
      <p:grpSp>
        <p:nvGrpSpPr>
          <p:cNvPr id="66567" name="Group 19"/>
          <p:cNvGrpSpPr>
            <a:grpSpLocks/>
          </p:cNvGrpSpPr>
          <p:nvPr/>
        </p:nvGrpSpPr>
        <p:grpSpPr bwMode="auto">
          <a:xfrm>
            <a:off x="498316" y="2590800"/>
            <a:ext cx="8637482" cy="1303338"/>
            <a:chOff x="576" y="1754"/>
            <a:chExt cx="5221" cy="1109"/>
          </a:xfrm>
        </p:grpSpPr>
        <p:grpSp>
          <p:nvGrpSpPr>
            <p:cNvPr id="66571" name="Group 25"/>
            <p:cNvGrpSpPr>
              <a:grpSpLocks/>
            </p:cNvGrpSpPr>
            <p:nvPr/>
          </p:nvGrpSpPr>
          <p:grpSpPr bwMode="auto">
            <a:xfrm>
              <a:off x="576" y="2208"/>
              <a:ext cx="5221" cy="655"/>
              <a:chOff x="576" y="2208"/>
              <a:chExt cx="5221" cy="655"/>
            </a:xfrm>
          </p:grpSpPr>
          <p:sp>
            <p:nvSpPr>
              <p:cNvPr id="32" name="Text Box 21"/>
              <p:cNvSpPr txBox="1">
                <a:spLocks noChangeArrowheads="1"/>
              </p:cNvSpPr>
              <p:nvPr/>
            </p:nvSpPr>
            <p:spPr bwMode="auto">
              <a:xfrm>
                <a:off x="576" y="2221"/>
                <a:ext cx="1759" cy="498"/>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Body function &amp; structure  </a:t>
                </a:r>
                <a:r>
                  <a:rPr lang="en-US" sz="1600" b="1" i="1" dirty="0">
                    <a:solidFill>
                      <a:schemeClr val="accent6">
                        <a:lumMod val="75000"/>
                      </a:schemeClr>
                    </a:solidFill>
                    <a:cs typeface="+mn-cs"/>
                  </a:rPr>
                  <a:t>(Impairment</a:t>
                </a:r>
                <a:r>
                  <a:rPr lang="en-US" sz="1600" b="1" i="1" dirty="0">
                    <a:solidFill>
                      <a:schemeClr val="accent6">
                        <a:lumMod val="75000"/>
                      </a:schemeClr>
                    </a:solidFill>
                    <a:latin typeface="Times New Roman" pitchFamily="18" charset="0"/>
                    <a:cs typeface="+mn-cs"/>
                  </a:rPr>
                  <a:t>)</a:t>
                </a:r>
              </a:p>
            </p:txBody>
          </p:sp>
          <p:sp>
            <p:nvSpPr>
              <p:cNvPr id="33" name="Text Box 22"/>
              <p:cNvSpPr txBox="1">
                <a:spLocks noChangeArrowheads="1"/>
              </p:cNvSpPr>
              <p:nvPr/>
            </p:nvSpPr>
            <p:spPr bwMode="auto">
              <a:xfrm>
                <a:off x="2785" y="2208"/>
                <a:ext cx="1138" cy="655"/>
              </a:xfrm>
              <a:prstGeom prst="rect">
                <a:avLst/>
              </a:prstGeom>
              <a:noFill/>
              <a:ln w="9525">
                <a:solidFill>
                  <a:schemeClr val="accent6">
                    <a:lumMod val="75000"/>
                  </a:schemeClr>
                </a:solidFill>
                <a:miter lim="800000"/>
                <a:headEnd/>
                <a:tailEnd/>
              </a:ln>
            </p:spPr>
            <p:txBody>
              <a:bodyPr>
                <a:spAutoFit/>
              </a:bodyPr>
              <a:lstStyle/>
              <a:p>
                <a:pPr algn="ctr" eaLnBrk="0" hangingPunct="0">
                  <a:defRPr/>
                </a:pPr>
                <a:r>
                  <a:rPr lang="en-US" sz="1600" b="1" dirty="0">
                    <a:solidFill>
                      <a:schemeClr val="accent6">
                        <a:lumMod val="75000"/>
                      </a:schemeClr>
                    </a:solidFill>
                  </a:rPr>
                  <a:t>Activities</a:t>
                </a:r>
              </a:p>
              <a:p>
                <a:pPr algn="ctr" eaLnBrk="0" hangingPunct="0">
                  <a:defRPr/>
                </a:pPr>
                <a:r>
                  <a:rPr lang="en-US" sz="1600" b="1" i="1" dirty="0">
                    <a:solidFill>
                      <a:schemeClr val="accent6">
                        <a:lumMod val="75000"/>
                      </a:schemeClr>
                    </a:solidFill>
                  </a:rPr>
                  <a:t>(Limitation)</a:t>
                </a:r>
                <a:r>
                  <a:rPr lang="en-US" sz="2800" b="1" dirty="0">
                    <a:solidFill>
                      <a:schemeClr val="accent6">
                        <a:lumMod val="75000"/>
                      </a:schemeClr>
                    </a:solidFill>
                  </a:rPr>
                  <a:t> </a:t>
                </a:r>
                <a:endParaRPr lang="en-US" sz="2800" b="1" i="1" dirty="0">
                  <a:solidFill>
                    <a:schemeClr val="accent6">
                      <a:lumMod val="75000"/>
                    </a:schemeClr>
                  </a:solidFill>
                </a:endParaRPr>
              </a:p>
            </p:txBody>
          </p:sp>
          <p:sp>
            <p:nvSpPr>
              <p:cNvPr id="34" name="Text Box 23"/>
              <p:cNvSpPr txBox="1">
                <a:spLocks noChangeArrowheads="1"/>
              </p:cNvSpPr>
              <p:nvPr/>
            </p:nvSpPr>
            <p:spPr bwMode="auto">
              <a:xfrm>
                <a:off x="4407" y="2221"/>
                <a:ext cx="1390" cy="497"/>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Participation</a:t>
                </a:r>
              </a:p>
              <a:p>
                <a:pPr algn="ctr" eaLnBrk="0" fontAlgn="auto" hangingPunct="0">
                  <a:spcBef>
                    <a:spcPts val="0"/>
                  </a:spcBef>
                  <a:spcAft>
                    <a:spcPts val="0"/>
                  </a:spcAft>
                  <a:defRPr/>
                </a:pPr>
                <a:r>
                  <a:rPr lang="en-US" sz="1600" b="1" i="1" dirty="0">
                    <a:solidFill>
                      <a:schemeClr val="accent6">
                        <a:lumMod val="75000"/>
                      </a:schemeClr>
                    </a:solidFill>
                    <a:cs typeface="+mn-cs"/>
                  </a:rPr>
                  <a:t>(Restriction</a:t>
                </a:r>
                <a:r>
                  <a:rPr lang="en-US" sz="1600" i="1" dirty="0">
                    <a:solidFill>
                      <a:schemeClr val="accent6">
                        <a:lumMod val="75000"/>
                      </a:schemeClr>
                    </a:solidFill>
                    <a:cs typeface="+mn-cs"/>
                  </a:rPr>
                  <a:t>)</a:t>
                </a:r>
              </a:p>
            </p:txBody>
          </p:sp>
        </p:grpSp>
        <p:grpSp>
          <p:nvGrpSpPr>
            <p:cNvPr id="66572" name="Group 24"/>
            <p:cNvGrpSpPr>
              <a:grpSpLocks/>
            </p:cNvGrpSpPr>
            <p:nvPr/>
          </p:nvGrpSpPr>
          <p:grpSpPr bwMode="auto">
            <a:xfrm>
              <a:off x="1491" y="1754"/>
              <a:ext cx="3541" cy="426"/>
              <a:chOff x="1491" y="1754"/>
              <a:chExt cx="3541" cy="426"/>
            </a:xfrm>
          </p:grpSpPr>
          <p:sp>
            <p:nvSpPr>
              <p:cNvPr id="28" name="Line 25"/>
              <p:cNvSpPr>
                <a:spLocks noChangeShapeType="1"/>
              </p:cNvSpPr>
              <p:nvPr/>
            </p:nvSpPr>
            <p:spPr bwMode="auto">
              <a:xfrm>
                <a:off x="1491" y="1967"/>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9" name="Line 26"/>
              <p:cNvSpPr>
                <a:spLocks noChangeShapeType="1"/>
              </p:cNvSpPr>
              <p:nvPr/>
            </p:nvSpPr>
            <p:spPr bwMode="auto">
              <a:xfrm>
                <a:off x="3262" y="1754"/>
                <a:ext cx="0" cy="424"/>
              </a:xfrm>
              <a:prstGeom prst="line">
                <a:avLst/>
              </a:prstGeom>
              <a:noFill/>
              <a:ln w="28575">
                <a:solidFill>
                  <a:schemeClr val="accent6">
                    <a:lumMod val="75000"/>
                  </a:schemeClr>
                </a:solidFill>
                <a:round/>
                <a:headEnd type="triangle" w="med" len="med"/>
                <a:tailEnd type="triangle" w="med" len="med"/>
              </a:ln>
            </p:spPr>
            <p:txBody>
              <a:bodyPr>
                <a:spAutoFit/>
              </a:bodyPr>
              <a:lstStyle/>
              <a:p>
                <a:pPr>
                  <a:defRPr/>
                </a:pPr>
                <a:endParaRPr lang="en-US" b="1">
                  <a:solidFill>
                    <a:schemeClr val="accent6">
                      <a:lumMod val="75000"/>
                    </a:schemeClr>
                  </a:solidFill>
                </a:endParaRPr>
              </a:p>
            </p:txBody>
          </p:sp>
          <p:sp>
            <p:nvSpPr>
              <p:cNvPr id="30" name="Line 27"/>
              <p:cNvSpPr>
                <a:spLocks noChangeShapeType="1"/>
              </p:cNvSpPr>
              <p:nvPr/>
            </p:nvSpPr>
            <p:spPr bwMode="auto">
              <a:xfrm>
                <a:off x="1491"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sp>
            <p:nvSpPr>
              <p:cNvPr id="31" name="Line 28"/>
              <p:cNvSpPr>
                <a:spLocks noChangeShapeType="1"/>
              </p:cNvSpPr>
              <p:nvPr/>
            </p:nvSpPr>
            <p:spPr bwMode="auto">
              <a:xfrm>
                <a:off x="5032"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grpSp>
      </p:grpSp>
      <p:sp>
        <p:nvSpPr>
          <p:cNvPr id="35" name="TextBox 26"/>
          <p:cNvSpPr txBox="1">
            <a:spLocks noChangeArrowheads="1"/>
          </p:cNvSpPr>
          <p:nvPr/>
        </p:nvSpPr>
        <p:spPr bwMode="auto">
          <a:xfrm>
            <a:off x="1328843" y="5638802"/>
            <a:ext cx="7890007" cy="523875"/>
          </a:xfrm>
          <a:prstGeom prst="rect">
            <a:avLst/>
          </a:prstGeom>
          <a:noFill/>
          <a:ln w="9525">
            <a:noFill/>
            <a:miter lim="800000"/>
            <a:headEnd/>
            <a:tailEnd/>
          </a:ln>
        </p:spPr>
        <p:txBody>
          <a:bodyPr>
            <a:spAutoFit/>
          </a:bodyPr>
          <a:lstStyle/>
          <a:p>
            <a:pPr>
              <a:defRPr/>
            </a:pPr>
            <a:r>
              <a:rPr lang="en-US" sz="1400" b="1" i="1" dirty="0">
                <a:solidFill>
                  <a:schemeClr val="accent6">
                    <a:lumMod val="75000"/>
                  </a:schemeClr>
                </a:solidFill>
                <a:latin typeface="Calibri" pitchFamily="34" charset="0"/>
              </a:rPr>
              <a:t>The International Classification of Functioning, Disability and Health (ICF)</a:t>
            </a:r>
          </a:p>
          <a:p>
            <a:pPr>
              <a:defRPr/>
            </a:pPr>
            <a:r>
              <a:rPr lang="en-US" sz="1400" b="1" i="1" dirty="0">
                <a:solidFill>
                  <a:schemeClr val="accent6">
                    <a:lumMod val="75000"/>
                  </a:schemeClr>
                </a:solidFill>
                <a:latin typeface="Calibri" pitchFamily="34" charset="0"/>
              </a:rPr>
              <a:t>Source: Mont D. Measuring disability prevalence. World Bank Special Protection No. 0706, 2007</a:t>
            </a:r>
          </a:p>
        </p:txBody>
      </p:sp>
      <p:sp>
        <p:nvSpPr>
          <p:cNvPr id="66569" name="TextBox 35"/>
          <p:cNvSpPr txBox="1">
            <a:spLocks noChangeArrowheads="1"/>
          </p:cNvSpPr>
          <p:nvPr/>
        </p:nvSpPr>
        <p:spPr bwMode="auto">
          <a:xfrm rot="5400000">
            <a:off x="-300794" y="60449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
        <p:nvSpPr>
          <p:cNvPr id="66570" name="TextBox 37"/>
          <p:cNvSpPr txBox="1">
            <a:spLocks noChangeArrowheads="1"/>
          </p:cNvSpPr>
          <p:nvPr/>
        </p:nvSpPr>
        <p:spPr bwMode="auto">
          <a:xfrm rot="5400000">
            <a:off x="-134689" y="4061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Tree>
    <p:extLst>
      <p:ext uri="{BB962C8B-B14F-4D97-AF65-F5344CB8AC3E}">
        <p14:creationId xmlns:p14="http://schemas.microsoft.com/office/powerpoint/2010/main" val="2538948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526" y="228600"/>
            <a:ext cx="8886640" cy="990600"/>
          </a:xfrm>
        </p:spPr>
        <p:txBody>
          <a:bodyPr>
            <a:normAutofit/>
          </a:bodyPr>
          <a:lstStyle/>
          <a:p>
            <a:r>
              <a:rPr lang="en-US" sz="3600" b="1" dirty="0" smtClean="0"/>
              <a:t>Summary - 2</a:t>
            </a:r>
            <a:endParaRPr lang="en-US" sz="3600" b="1" dirty="0"/>
          </a:p>
        </p:txBody>
      </p:sp>
      <p:sp>
        <p:nvSpPr>
          <p:cNvPr id="3" name="Content Placeholder 2"/>
          <p:cNvSpPr>
            <a:spLocks noGrp="1"/>
          </p:cNvSpPr>
          <p:nvPr>
            <p:ph sz="quarter" idx="1"/>
          </p:nvPr>
        </p:nvSpPr>
        <p:spPr>
          <a:xfrm>
            <a:off x="667744" y="1828800"/>
            <a:ext cx="8886640" cy="4800600"/>
          </a:xfrm>
        </p:spPr>
        <p:txBody>
          <a:bodyPr>
            <a:normAutofit/>
          </a:bodyPr>
          <a:lstStyle/>
          <a:p>
            <a:pPr>
              <a:spcBef>
                <a:spcPts val="1200"/>
              </a:spcBef>
              <a:spcAft>
                <a:spcPts val="1200"/>
              </a:spcAft>
              <a:buFont typeface="Arial" pitchFamily="34" charset="0"/>
              <a:buChar char="•"/>
            </a:pPr>
            <a:r>
              <a:rPr lang="en-US" dirty="0" smtClean="0"/>
              <a:t>Disability is the consequence of an impairment caused by a health problem</a:t>
            </a:r>
          </a:p>
          <a:p>
            <a:pPr>
              <a:spcBef>
                <a:spcPts val="1200"/>
              </a:spcBef>
              <a:spcAft>
                <a:spcPts val="1200"/>
              </a:spcAft>
              <a:buFont typeface="Arial" pitchFamily="34" charset="0"/>
              <a:buChar char="•"/>
            </a:pPr>
            <a:r>
              <a:rPr lang="en-US" dirty="0" smtClean="0"/>
              <a:t>Handicap is the result of the barriers imposed on the disable; handicapped doesn’t exist under the social model</a:t>
            </a:r>
          </a:p>
        </p:txBody>
      </p:sp>
    </p:spTree>
    <p:extLst>
      <p:ext uri="{BB962C8B-B14F-4D97-AF65-F5344CB8AC3E}">
        <p14:creationId xmlns:p14="http://schemas.microsoft.com/office/powerpoint/2010/main" val="2316273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accent4"/>
                </a:solidFill>
              </a:rPr>
              <a:t>ESTIMATION AND CLASSIFICATION  OF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8986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sz="2800" b="1" dirty="0" smtClean="0"/>
              <a:t>International Classification Of Functioning, Disability &amp; Health (ICF)</a:t>
            </a:r>
            <a:endParaRPr lang="en-US" sz="2800" b="1" dirty="0" smtClean="0"/>
          </a:p>
        </p:txBody>
      </p:sp>
      <p:sp>
        <p:nvSpPr>
          <p:cNvPr id="10" name="Rectangle 4"/>
          <p:cNvSpPr>
            <a:spLocks noChangeArrowheads="1"/>
          </p:cNvSpPr>
          <p:nvPr/>
        </p:nvSpPr>
        <p:spPr bwMode="auto">
          <a:xfrm>
            <a:off x="3072951" y="1752601"/>
            <a:ext cx="3574727" cy="708528"/>
          </a:xfrm>
          <a:prstGeom prst="rect">
            <a:avLst/>
          </a:prstGeom>
          <a:noFill/>
          <a:ln w="9525">
            <a:solidFill>
              <a:schemeClr val="accent6">
                <a:lumMod val="75000"/>
              </a:schemeClr>
            </a:solidFill>
            <a:miter lim="800000"/>
            <a:headEnd/>
            <a:tailEnd/>
          </a:ln>
        </p:spPr>
        <p:txBody>
          <a:bodyPr lIns="92075" tIns="46038" rIns="92075" bIns="46038">
            <a:spAutoFit/>
          </a:bodyPr>
          <a:lstStyle/>
          <a:p>
            <a:pPr algn="ctr" eaLnBrk="0" hangingPunct="0">
              <a:defRPr/>
            </a:pPr>
            <a:r>
              <a:rPr lang="en-US" sz="2000" b="1" dirty="0">
                <a:solidFill>
                  <a:schemeClr val="accent6">
                    <a:lumMod val="75000"/>
                  </a:schemeClr>
                </a:solidFill>
              </a:rPr>
              <a:t>Health Condition </a:t>
            </a:r>
            <a:r>
              <a:rPr lang="en-US" b="1" dirty="0">
                <a:solidFill>
                  <a:schemeClr val="accent6">
                    <a:lumMod val="75000"/>
                  </a:schemeClr>
                </a:solidFill>
              </a:rPr>
              <a:t>(</a:t>
            </a:r>
            <a:r>
              <a:rPr lang="en-US" sz="2000" b="1" dirty="0">
                <a:solidFill>
                  <a:schemeClr val="accent6">
                    <a:lumMod val="75000"/>
                  </a:schemeClr>
                </a:solidFill>
              </a:rPr>
              <a:t>disorder/disease</a:t>
            </a:r>
            <a:r>
              <a:rPr lang="en-US" b="1" dirty="0">
                <a:solidFill>
                  <a:schemeClr val="accent6">
                    <a:lumMod val="75000"/>
                  </a:schemeClr>
                </a:solidFill>
              </a:rPr>
              <a:t>)</a:t>
            </a:r>
          </a:p>
        </p:txBody>
      </p:sp>
      <p:grpSp>
        <p:nvGrpSpPr>
          <p:cNvPr id="66565" name="Group 5"/>
          <p:cNvGrpSpPr>
            <a:grpSpLocks/>
          </p:cNvGrpSpPr>
          <p:nvPr/>
        </p:nvGrpSpPr>
        <p:grpSpPr bwMode="auto">
          <a:xfrm>
            <a:off x="3354647" y="3390345"/>
            <a:ext cx="3476102" cy="46038"/>
            <a:chOff x="2334" y="2435"/>
            <a:chExt cx="2165" cy="46"/>
          </a:xfrm>
        </p:grpSpPr>
        <p:sp>
          <p:nvSpPr>
            <p:cNvPr id="12" name="Line 6"/>
            <p:cNvSpPr>
              <a:spLocks noChangeShapeType="1"/>
            </p:cNvSpPr>
            <p:nvPr/>
          </p:nvSpPr>
          <p:spPr bwMode="auto">
            <a:xfrm flipV="1">
              <a:off x="3989" y="2435"/>
              <a:ext cx="510" cy="5"/>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sp>
          <p:nvSpPr>
            <p:cNvPr id="13" name="Line 7"/>
            <p:cNvSpPr>
              <a:spLocks noChangeShapeType="1"/>
            </p:cNvSpPr>
            <p:nvPr/>
          </p:nvSpPr>
          <p:spPr bwMode="auto">
            <a:xfrm flipV="1">
              <a:off x="2334" y="2478"/>
              <a:ext cx="509" cy="3"/>
            </a:xfrm>
            <a:prstGeom prst="line">
              <a:avLst/>
            </a:prstGeom>
            <a:noFill/>
            <a:ln w="50800">
              <a:solidFill>
                <a:schemeClr val="accent6">
                  <a:lumMod val="75000"/>
                </a:schemeClr>
              </a:solidFill>
              <a:round/>
              <a:headEnd type="stealth" w="med" len="lg"/>
              <a:tailEnd type="stealth" w="med" len="lg"/>
            </a:ln>
          </p:spPr>
          <p:txBody>
            <a:bodyPr wrap="none" anchor="ctr"/>
            <a:lstStyle/>
            <a:p>
              <a:pPr>
                <a:defRPr/>
              </a:pPr>
              <a:endParaRPr lang="en-US" b="1">
                <a:solidFill>
                  <a:schemeClr val="accent6">
                    <a:lumMod val="75000"/>
                  </a:schemeClr>
                </a:solidFill>
              </a:endParaRPr>
            </a:p>
          </p:txBody>
        </p:sp>
      </p:grpSp>
      <p:grpSp>
        <p:nvGrpSpPr>
          <p:cNvPr id="66566" name="Group 9"/>
          <p:cNvGrpSpPr>
            <a:grpSpLocks/>
          </p:cNvGrpSpPr>
          <p:nvPr/>
        </p:nvGrpSpPr>
        <p:grpSpPr bwMode="auto">
          <a:xfrm>
            <a:off x="1578002" y="4038602"/>
            <a:ext cx="6628645" cy="1254125"/>
            <a:chOff x="1491" y="2946"/>
            <a:chExt cx="3541" cy="778"/>
          </a:xfrm>
        </p:grpSpPr>
        <p:sp>
          <p:nvSpPr>
            <p:cNvPr id="16" name="Line 10"/>
            <p:cNvSpPr>
              <a:spLocks noChangeShapeType="1"/>
            </p:cNvSpPr>
            <p:nvPr/>
          </p:nvSpPr>
          <p:spPr bwMode="auto">
            <a:xfrm>
              <a:off x="2376"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7" name="Line 11"/>
            <p:cNvSpPr>
              <a:spLocks noChangeShapeType="1"/>
            </p:cNvSpPr>
            <p:nvPr/>
          </p:nvSpPr>
          <p:spPr bwMode="auto">
            <a:xfrm>
              <a:off x="4189" y="3330"/>
              <a:ext cx="0" cy="170"/>
            </a:xfrm>
            <a:prstGeom prst="line">
              <a:avLst/>
            </a:prstGeom>
            <a:noFill/>
            <a:ln w="28575" cap="rnd">
              <a:solidFill>
                <a:schemeClr val="accent6">
                  <a:lumMod val="75000"/>
                </a:schemeClr>
              </a:solidFill>
              <a:round/>
              <a:headEnd/>
              <a:tailEnd/>
            </a:ln>
          </p:spPr>
          <p:txBody>
            <a:bodyPr wrap="none" anchor="ctr"/>
            <a:lstStyle/>
            <a:p>
              <a:pPr>
                <a:defRPr/>
              </a:pPr>
              <a:endParaRPr lang="en-US" b="1">
                <a:solidFill>
                  <a:schemeClr val="accent6">
                    <a:lumMod val="75000"/>
                  </a:schemeClr>
                </a:solidFill>
              </a:endParaRPr>
            </a:p>
          </p:txBody>
        </p:sp>
        <p:sp>
          <p:nvSpPr>
            <p:cNvPr id="18" name="Line 12"/>
            <p:cNvSpPr>
              <a:spLocks noChangeShapeType="1"/>
            </p:cNvSpPr>
            <p:nvPr/>
          </p:nvSpPr>
          <p:spPr bwMode="auto">
            <a:xfrm>
              <a:off x="2376" y="3330"/>
              <a:ext cx="1813"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19" name="Line 13"/>
            <p:cNvSpPr>
              <a:spLocks noChangeShapeType="1"/>
            </p:cNvSpPr>
            <p:nvPr/>
          </p:nvSpPr>
          <p:spPr bwMode="auto">
            <a:xfrm>
              <a:off x="1491" y="3159"/>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0" name="Text Box 14"/>
            <p:cNvSpPr txBox="1">
              <a:spLocks noChangeArrowheads="1"/>
            </p:cNvSpPr>
            <p:nvPr/>
          </p:nvSpPr>
          <p:spPr bwMode="auto">
            <a:xfrm>
              <a:off x="1592" y="3509"/>
              <a:ext cx="1586"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Environmental Factors</a:t>
              </a:r>
            </a:p>
          </p:txBody>
        </p:sp>
        <p:sp>
          <p:nvSpPr>
            <p:cNvPr id="21" name="Text Box 15"/>
            <p:cNvSpPr txBox="1">
              <a:spLocks noChangeArrowheads="1"/>
            </p:cNvSpPr>
            <p:nvPr/>
          </p:nvSpPr>
          <p:spPr bwMode="auto">
            <a:xfrm>
              <a:off x="3576" y="3514"/>
              <a:ext cx="1442" cy="210"/>
            </a:xfrm>
            <a:prstGeom prst="rect">
              <a:avLst/>
            </a:prstGeom>
            <a:noFill/>
            <a:ln w="9525">
              <a:solidFill>
                <a:schemeClr val="accent6">
                  <a:lumMod val="75000"/>
                </a:schemeClr>
              </a:solidFill>
              <a:miter lim="800000"/>
              <a:headEnd/>
              <a:tailEnd/>
            </a:ln>
          </p:spPr>
          <p:txBody>
            <a:bodyPr>
              <a:spAutoFit/>
            </a:bodyPr>
            <a:lstStyle/>
            <a:p>
              <a:pPr algn="ctr" eaLnBrk="0" hangingPunct="0">
                <a:spcBef>
                  <a:spcPct val="50000"/>
                </a:spcBef>
                <a:defRPr/>
              </a:pPr>
              <a:r>
                <a:rPr lang="en-US" sz="1600" b="1" dirty="0">
                  <a:solidFill>
                    <a:schemeClr val="accent6">
                      <a:lumMod val="75000"/>
                    </a:schemeClr>
                  </a:solidFill>
                </a:rPr>
                <a:t>Personal Factors</a:t>
              </a:r>
            </a:p>
          </p:txBody>
        </p:sp>
        <p:sp>
          <p:nvSpPr>
            <p:cNvPr id="22" name="Line 16"/>
            <p:cNvSpPr>
              <a:spLocks noChangeShapeType="1"/>
            </p:cNvSpPr>
            <p:nvPr/>
          </p:nvSpPr>
          <p:spPr bwMode="auto">
            <a:xfrm>
              <a:off x="3261" y="2946"/>
              <a:ext cx="0" cy="384"/>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3" name="Line 17"/>
            <p:cNvSpPr>
              <a:spLocks noChangeShapeType="1"/>
            </p:cNvSpPr>
            <p:nvPr/>
          </p:nvSpPr>
          <p:spPr bwMode="auto">
            <a:xfrm>
              <a:off x="1491"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sp>
          <p:nvSpPr>
            <p:cNvPr id="24" name="Line 18"/>
            <p:cNvSpPr>
              <a:spLocks noChangeShapeType="1"/>
            </p:cNvSpPr>
            <p:nvPr/>
          </p:nvSpPr>
          <p:spPr bwMode="auto">
            <a:xfrm>
              <a:off x="5032" y="2946"/>
              <a:ext cx="0" cy="213"/>
            </a:xfrm>
            <a:prstGeom prst="line">
              <a:avLst/>
            </a:prstGeom>
            <a:noFill/>
            <a:ln w="28575">
              <a:solidFill>
                <a:schemeClr val="accent6">
                  <a:lumMod val="75000"/>
                </a:schemeClr>
              </a:solidFill>
              <a:round/>
              <a:headEnd type="triangle" w="med" len="med"/>
              <a:tailEnd/>
            </a:ln>
          </p:spPr>
          <p:txBody>
            <a:bodyPr>
              <a:spAutoFit/>
            </a:bodyPr>
            <a:lstStyle/>
            <a:p>
              <a:pPr>
                <a:defRPr/>
              </a:pPr>
              <a:endParaRPr lang="en-US" b="1">
                <a:solidFill>
                  <a:schemeClr val="accent6">
                    <a:lumMod val="75000"/>
                  </a:schemeClr>
                </a:solidFill>
              </a:endParaRPr>
            </a:p>
          </p:txBody>
        </p:sp>
      </p:grpSp>
      <p:grpSp>
        <p:nvGrpSpPr>
          <p:cNvPr id="66567" name="Group 19"/>
          <p:cNvGrpSpPr>
            <a:grpSpLocks/>
          </p:cNvGrpSpPr>
          <p:nvPr/>
        </p:nvGrpSpPr>
        <p:grpSpPr bwMode="auto">
          <a:xfrm>
            <a:off x="498316" y="2590800"/>
            <a:ext cx="8637482" cy="1303338"/>
            <a:chOff x="576" y="1754"/>
            <a:chExt cx="5221" cy="1109"/>
          </a:xfrm>
        </p:grpSpPr>
        <p:grpSp>
          <p:nvGrpSpPr>
            <p:cNvPr id="66571" name="Group 25"/>
            <p:cNvGrpSpPr>
              <a:grpSpLocks/>
            </p:cNvGrpSpPr>
            <p:nvPr/>
          </p:nvGrpSpPr>
          <p:grpSpPr bwMode="auto">
            <a:xfrm>
              <a:off x="576" y="2208"/>
              <a:ext cx="5221" cy="655"/>
              <a:chOff x="576" y="2208"/>
              <a:chExt cx="5221" cy="655"/>
            </a:xfrm>
          </p:grpSpPr>
          <p:sp>
            <p:nvSpPr>
              <p:cNvPr id="32" name="Text Box 21"/>
              <p:cNvSpPr txBox="1">
                <a:spLocks noChangeArrowheads="1"/>
              </p:cNvSpPr>
              <p:nvPr/>
            </p:nvSpPr>
            <p:spPr bwMode="auto">
              <a:xfrm>
                <a:off x="576" y="2221"/>
                <a:ext cx="1759" cy="498"/>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Body function &amp; structure  </a:t>
                </a:r>
                <a:r>
                  <a:rPr lang="en-US" sz="1600" b="1" i="1" dirty="0">
                    <a:solidFill>
                      <a:schemeClr val="accent6">
                        <a:lumMod val="75000"/>
                      </a:schemeClr>
                    </a:solidFill>
                    <a:cs typeface="+mn-cs"/>
                  </a:rPr>
                  <a:t>(Impairment</a:t>
                </a:r>
                <a:r>
                  <a:rPr lang="en-US" sz="1600" b="1" i="1" dirty="0">
                    <a:solidFill>
                      <a:schemeClr val="accent6">
                        <a:lumMod val="75000"/>
                      </a:schemeClr>
                    </a:solidFill>
                    <a:latin typeface="Times New Roman" pitchFamily="18" charset="0"/>
                    <a:cs typeface="+mn-cs"/>
                  </a:rPr>
                  <a:t>)</a:t>
                </a:r>
              </a:p>
            </p:txBody>
          </p:sp>
          <p:sp>
            <p:nvSpPr>
              <p:cNvPr id="33" name="Text Box 22"/>
              <p:cNvSpPr txBox="1">
                <a:spLocks noChangeArrowheads="1"/>
              </p:cNvSpPr>
              <p:nvPr/>
            </p:nvSpPr>
            <p:spPr bwMode="auto">
              <a:xfrm>
                <a:off x="2785" y="2208"/>
                <a:ext cx="1138" cy="655"/>
              </a:xfrm>
              <a:prstGeom prst="rect">
                <a:avLst/>
              </a:prstGeom>
              <a:noFill/>
              <a:ln w="9525">
                <a:solidFill>
                  <a:schemeClr val="accent6">
                    <a:lumMod val="75000"/>
                  </a:schemeClr>
                </a:solidFill>
                <a:miter lim="800000"/>
                <a:headEnd/>
                <a:tailEnd/>
              </a:ln>
            </p:spPr>
            <p:txBody>
              <a:bodyPr>
                <a:spAutoFit/>
              </a:bodyPr>
              <a:lstStyle/>
              <a:p>
                <a:pPr algn="ctr" eaLnBrk="0" hangingPunct="0">
                  <a:defRPr/>
                </a:pPr>
                <a:r>
                  <a:rPr lang="en-US" sz="1600" b="1" dirty="0">
                    <a:solidFill>
                      <a:schemeClr val="accent6">
                        <a:lumMod val="75000"/>
                      </a:schemeClr>
                    </a:solidFill>
                  </a:rPr>
                  <a:t>Activities</a:t>
                </a:r>
              </a:p>
              <a:p>
                <a:pPr algn="ctr" eaLnBrk="0" hangingPunct="0">
                  <a:defRPr/>
                </a:pPr>
                <a:r>
                  <a:rPr lang="en-US" sz="1600" b="1" i="1" dirty="0">
                    <a:solidFill>
                      <a:schemeClr val="accent6">
                        <a:lumMod val="75000"/>
                      </a:schemeClr>
                    </a:solidFill>
                  </a:rPr>
                  <a:t>(Limitation)</a:t>
                </a:r>
                <a:r>
                  <a:rPr lang="en-US" sz="2800" b="1" dirty="0">
                    <a:solidFill>
                      <a:schemeClr val="accent6">
                        <a:lumMod val="75000"/>
                      </a:schemeClr>
                    </a:solidFill>
                  </a:rPr>
                  <a:t> </a:t>
                </a:r>
                <a:endParaRPr lang="en-US" sz="2800" b="1" i="1" dirty="0">
                  <a:solidFill>
                    <a:schemeClr val="accent6">
                      <a:lumMod val="75000"/>
                    </a:schemeClr>
                  </a:solidFill>
                </a:endParaRPr>
              </a:p>
            </p:txBody>
          </p:sp>
          <p:sp>
            <p:nvSpPr>
              <p:cNvPr id="34" name="Text Box 23"/>
              <p:cNvSpPr txBox="1">
                <a:spLocks noChangeArrowheads="1"/>
              </p:cNvSpPr>
              <p:nvPr/>
            </p:nvSpPr>
            <p:spPr bwMode="auto">
              <a:xfrm>
                <a:off x="4407" y="2221"/>
                <a:ext cx="1390" cy="497"/>
              </a:xfrm>
              <a:prstGeom prst="rect">
                <a:avLst/>
              </a:prstGeom>
              <a:noFill/>
              <a:ln w="9525">
                <a:solidFill>
                  <a:schemeClr val="accent6">
                    <a:lumMod val="75000"/>
                  </a:schemeClr>
                </a:solidFill>
                <a:miter lim="800000"/>
                <a:headEnd/>
                <a:tailEnd/>
              </a:ln>
              <a:effectLst/>
            </p:spPr>
            <p:txBody>
              <a:bodyPr>
                <a:spAutoFit/>
              </a:bodyPr>
              <a:lstStyle/>
              <a:p>
                <a:pPr algn="ctr" eaLnBrk="0" fontAlgn="auto" hangingPunct="0">
                  <a:spcBef>
                    <a:spcPts val="0"/>
                  </a:spcBef>
                  <a:spcAft>
                    <a:spcPts val="0"/>
                  </a:spcAft>
                  <a:defRPr/>
                </a:pPr>
                <a:r>
                  <a:rPr lang="en-US" sz="1600" b="1" dirty="0">
                    <a:solidFill>
                      <a:schemeClr val="accent6">
                        <a:lumMod val="75000"/>
                      </a:schemeClr>
                    </a:solidFill>
                    <a:cs typeface="+mn-cs"/>
                  </a:rPr>
                  <a:t>Participation</a:t>
                </a:r>
              </a:p>
              <a:p>
                <a:pPr algn="ctr" eaLnBrk="0" fontAlgn="auto" hangingPunct="0">
                  <a:spcBef>
                    <a:spcPts val="0"/>
                  </a:spcBef>
                  <a:spcAft>
                    <a:spcPts val="0"/>
                  </a:spcAft>
                  <a:defRPr/>
                </a:pPr>
                <a:r>
                  <a:rPr lang="en-US" sz="1600" b="1" i="1" dirty="0">
                    <a:solidFill>
                      <a:schemeClr val="accent6">
                        <a:lumMod val="75000"/>
                      </a:schemeClr>
                    </a:solidFill>
                    <a:cs typeface="+mn-cs"/>
                  </a:rPr>
                  <a:t>(Restriction</a:t>
                </a:r>
                <a:r>
                  <a:rPr lang="en-US" sz="1600" i="1" dirty="0">
                    <a:solidFill>
                      <a:schemeClr val="accent6">
                        <a:lumMod val="75000"/>
                      </a:schemeClr>
                    </a:solidFill>
                    <a:cs typeface="+mn-cs"/>
                  </a:rPr>
                  <a:t>)</a:t>
                </a:r>
              </a:p>
            </p:txBody>
          </p:sp>
        </p:grpSp>
        <p:grpSp>
          <p:nvGrpSpPr>
            <p:cNvPr id="66572" name="Group 24"/>
            <p:cNvGrpSpPr>
              <a:grpSpLocks/>
            </p:cNvGrpSpPr>
            <p:nvPr/>
          </p:nvGrpSpPr>
          <p:grpSpPr bwMode="auto">
            <a:xfrm>
              <a:off x="1491" y="1754"/>
              <a:ext cx="3541" cy="426"/>
              <a:chOff x="1491" y="1754"/>
              <a:chExt cx="3541" cy="426"/>
            </a:xfrm>
          </p:grpSpPr>
          <p:sp>
            <p:nvSpPr>
              <p:cNvPr id="28" name="Line 25"/>
              <p:cNvSpPr>
                <a:spLocks noChangeShapeType="1"/>
              </p:cNvSpPr>
              <p:nvPr/>
            </p:nvSpPr>
            <p:spPr bwMode="auto">
              <a:xfrm>
                <a:off x="1491" y="1967"/>
                <a:ext cx="3541" cy="0"/>
              </a:xfrm>
              <a:prstGeom prst="line">
                <a:avLst/>
              </a:prstGeom>
              <a:noFill/>
              <a:ln w="28575">
                <a:solidFill>
                  <a:schemeClr val="accent6">
                    <a:lumMod val="75000"/>
                  </a:schemeClr>
                </a:solidFill>
                <a:round/>
                <a:headEnd/>
                <a:tailEnd/>
              </a:ln>
            </p:spPr>
            <p:txBody>
              <a:bodyPr wrap="none"/>
              <a:lstStyle/>
              <a:p>
                <a:pPr>
                  <a:defRPr/>
                </a:pPr>
                <a:endParaRPr lang="en-US" b="1">
                  <a:solidFill>
                    <a:schemeClr val="accent6">
                      <a:lumMod val="75000"/>
                    </a:schemeClr>
                  </a:solidFill>
                </a:endParaRPr>
              </a:p>
            </p:txBody>
          </p:sp>
          <p:sp>
            <p:nvSpPr>
              <p:cNvPr id="29" name="Line 26"/>
              <p:cNvSpPr>
                <a:spLocks noChangeShapeType="1"/>
              </p:cNvSpPr>
              <p:nvPr/>
            </p:nvSpPr>
            <p:spPr bwMode="auto">
              <a:xfrm>
                <a:off x="3262" y="1754"/>
                <a:ext cx="0" cy="424"/>
              </a:xfrm>
              <a:prstGeom prst="line">
                <a:avLst/>
              </a:prstGeom>
              <a:noFill/>
              <a:ln w="28575">
                <a:solidFill>
                  <a:schemeClr val="accent6">
                    <a:lumMod val="75000"/>
                  </a:schemeClr>
                </a:solidFill>
                <a:round/>
                <a:headEnd type="triangle" w="med" len="med"/>
                <a:tailEnd type="triangle" w="med" len="med"/>
              </a:ln>
            </p:spPr>
            <p:txBody>
              <a:bodyPr>
                <a:spAutoFit/>
              </a:bodyPr>
              <a:lstStyle/>
              <a:p>
                <a:pPr>
                  <a:defRPr/>
                </a:pPr>
                <a:endParaRPr lang="en-US" b="1">
                  <a:solidFill>
                    <a:schemeClr val="accent6">
                      <a:lumMod val="75000"/>
                    </a:schemeClr>
                  </a:solidFill>
                </a:endParaRPr>
              </a:p>
            </p:txBody>
          </p:sp>
          <p:sp>
            <p:nvSpPr>
              <p:cNvPr id="30" name="Line 27"/>
              <p:cNvSpPr>
                <a:spLocks noChangeShapeType="1"/>
              </p:cNvSpPr>
              <p:nvPr/>
            </p:nvSpPr>
            <p:spPr bwMode="auto">
              <a:xfrm>
                <a:off x="1491"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sp>
            <p:nvSpPr>
              <p:cNvPr id="31" name="Line 28"/>
              <p:cNvSpPr>
                <a:spLocks noChangeShapeType="1"/>
              </p:cNvSpPr>
              <p:nvPr/>
            </p:nvSpPr>
            <p:spPr bwMode="auto">
              <a:xfrm>
                <a:off x="5032" y="1967"/>
                <a:ext cx="0" cy="211"/>
              </a:xfrm>
              <a:prstGeom prst="line">
                <a:avLst/>
              </a:prstGeom>
              <a:noFill/>
              <a:ln w="28575">
                <a:solidFill>
                  <a:schemeClr val="accent6">
                    <a:lumMod val="75000"/>
                  </a:schemeClr>
                </a:solidFill>
                <a:round/>
                <a:headEnd/>
                <a:tailEnd type="triangle" w="med" len="med"/>
              </a:ln>
            </p:spPr>
            <p:txBody>
              <a:bodyPr>
                <a:spAutoFit/>
              </a:bodyPr>
              <a:lstStyle/>
              <a:p>
                <a:pPr>
                  <a:defRPr/>
                </a:pPr>
                <a:endParaRPr lang="en-US" b="1">
                  <a:solidFill>
                    <a:schemeClr val="accent6">
                      <a:lumMod val="75000"/>
                    </a:schemeClr>
                  </a:solidFill>
                </a:endParaRPr>
              </a:p>
            </p:txBody>
          </p:sp>
        </p:grpSp>
      </p:grpSp>
      <p:sp>
        <p:nvSpPr>
          <p:cNvPr id="35" name="TextBox 26"/>
          <p:cNvSpPr txBox="1">
            <a:spLocks noChangeArrowheads="1"/>
          </p:cNvSpPr>
          <p:nvPr/>
        </p:nvSpPr>
        <p:spPr bwMode="auto">
          <a:xfrm>
            <a:off x="1328843" y="5638802"/>
            <a:ext cx="7890007" cy="523875"/>
          </a:xfrm>
          <a:prstGeom prst="rect">
            <a:avLst/>
          </a:prstGeom>
          <a:noFill/>
          <a:ln w="9525">
            <a:noFill/>
            <a:miter lim="800000"/>
            <a:headEnd/>
            <a:tailEnd/>
          </a:ln>
        </p:spPr>
        <p:txBody>
          <a:bodyPr>
            <a:spAutoFit/>
          </a:bodyPr>
          <a:lstStyle/>
          <a:p>
            <a:pPr>
              <a:defRPr/>
            </a:pPr>
            <a:r>
              <a:rPr lang="en-US" sz="1400" b="1" i="1" dirty="0">
                <a:solidFill>
                  <a:schemeClr val="accent6">
                    <a:lumMod val="75000"/>
                  </a:schemeClr>
                </a:solidFill>
                <a:latin typeface="Calibri" pitchFamily="34" charset="0"/>
              </a:rPr>
              <a:t>The International Classification of Functioning, Disability and Health (ICF)</a:t>
            </a:r>
          </a:p>
          <a:p>
            <a:pPr>
              <a:defRPr/>
            </a:pPr>
            <a:r>
              <a:rPr lang="en-US" sz="1400" b="1" i="1" dirty="0">
                <a:solidFill>
                  <a:schemeClr val="accent6">
                    <a:lumMod val="75000"/>
                  </a:schemeClr>
                </a:solidFill>
                <a:latin typeface="Calibri" pitchFamily="34" charset="0"/>
              </a:rPr>
              <a:t>Source: Mont D. Measuring disability prevalence. World Bank Special Protection No. 0706, 2007</a:t>
            </a:r>
          </a:p>
        </p:txBody>
      </p:sp>
      <p:sp>
        <p:nvSpPr>
          <p:cNvPr id="66569" name="TextBox 35"/>
          <p:cNvSpPr txBox="1">
            <a:spLocks noChangeArrowheads="1"/>
          </p:cNvSpPr>
          <p:nvPr/>
        </p:nvSpPr>
        <p:spPr bwMode="auto">
          <a:xfrm rot="5400000">
            <a:off x="-300794" y="60449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
        <p:nvSpPr>
          <p:cNvPr id="66570" name="TextBox 37"/>
          <p:cNvSpPr txBox="1">
            <a:spLocks noChangeArrowheads="1"/>
          </p:cNvSpPr>
          <p:nvPr/>
        </p:nvSpPr>
        <p:spPr bwMode="auto">
          <a:xfrm rot="5400000">
            <a:off x="-134689" y="406193"/>
            <a:ext cx="9701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chemeClr val="bg1"/>
                </a:solidFill>
              </a:rPr>
              <a:t>ACTION</a:t>
            </a:r>
          </a:p>
        </p:txBody>
      </p:sp>
    </p:spTree>
    <p:extLst>
      <p:ext uri="{BB962C8B-B14F-4D97-AF65-F5344CB8AC3E}">
        <p14:creationId xmlns:p14="http://schemas.microsoft.com/office/powerpoint/2010/main" val="3334380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smtClean="0"/>
              <a:t>International Classification Of Functioning, Disability &amp; Health (</a:t>
            </a:r>
            <a:r>
              <a:rPr lang="en-GB" sz="3600" b="1" dirty="0"/>
              <a:t>ICF)</a:t>
            </a:r>
            <a:endParaRPr lang="en-US" sz="3600" b="1" dirty="0"/>
          </a:p>
        </p:txBody>
      </p:sp>
      <p:sp>
        <p:nvSpPr>
          <p:cNvPr id="3" name="Content Placeholder 2"/>
          <p:cNvSpPr>
            <a:spLocks noGrp="1"/>
          </p:cNvSpPr>
          <p:nvPr>
            <p:ph sz="quarter" idx="1"/>
          </p:nvPr>
        </p:nvSpPr>
        <p:spPr>
          <a:xfrm>
            <a:off x="667744" y="1905000"/>
            <a:ext cx="8886640" cy="4724400"/>
          </a:xfrm>
        </p:spPr>
        <p:txBody>
          <a:bodyPr>
            <a:normAutofit lnSpcReduction="10000"/>
          </a:bodyPr>
          <a:lstStyle/>
          <a:p>
            <a:pPr>
              <a:buFont typeface="Arial" pitchFamily="34" charset="0"/>
              <a:buChar char="•"/>
            </a:pPr>
            <a:r>
              <a:rPr lang="en-US" sz="3200" dirty="0">
                <a:solidFill>
                  <a:schemeClr val="tx2"/>
                </a:solidFill>
              </a:rPr>
              <a:t>Activity limitations </a:t>
            </a:r>
            <a:endParaRPr lang="en-US" sz="3200" dirty="0" smtClean="0">
              <a:solidFill>
                <a:schemeClr val="tx2"/>
              </a:solidFill>
            </a:endParaRPr>
          </a:p>
          <a:p>
            <a:pPr marL="346075" indent="-346075">
              <a:buNone/>
            </a:pPr>
            <a:r>
              <a:rPr lang="en-US" sz="3200" dirty="0" smtClean="0">
                <a:solidFill>
                  <a:schemeClr val="tx2"/>
                </a:solidFill>
              </a:rPr>
              <a:t>	Refers to the difficulties </a:t>
            </a:r>
            <a:r>
              <a:rPr lang="en-US" sz="3200" dirty="0">
                <a:solidFill>
                  <a:schemeClr val="tx2"/>
                </a:solidFill>
              </a:rPr>
              <a:t>in executing activities </a:t>
            </a:r>
            <a:r>
              <a:rPr lang="en-US" sz="3200" dirty="0" smtClean="0">
                <a:solidFill>
                  <a:schemeClr val="tx2"/>
                </a:solidFill>
              </a:rPr>
              <a:t>such as  walking, eating, taking transport, counting money</a:t>
            </a:r>
          </a:p>
          <a:p>
            <a:pPr marL="346075" indent="-346075">
              <a:buNone/>
            </a:pPr>
            <a:endParaRPr lang="en-US" sz="3200" dirty="0">
              <a:solidFill>
                <a:schemeClr val="tx2"/>
              </a:solidFill>
            </a:endParaRPr>
          </a:p>
          <a:p>
            <a:pPr>
              <a:buFont typeface="Arial" pitchFamily="34" charset="0"/>
              <a:buChar char="•"/>
            </a:pPr>
            <a:r>
              <a:rPr lang="en-US" sz="3200" dirty="0">
                <a:solidFill>
                  <a:schemeClr val="tx2"/>
                </a:solidFill>
              </a:rPr>
              <a:t>Participation restrictions </a:t>
            </a:r>
            <a:endParaRPr lang="en-US" sz="3200" dirty="0" smtClean="0">
              <a:solidFill>
                <a:schemeClr val="tx2"/>
              </a:solidFill>
            </a:endParaRPr>
          </a:p>
          <a:p>
            <a:pPr marL="346075" indent="-346075">
              <a:buNone/>
              <a:tabLst>
                <a:tab pos="290513" algn="l"/>
              </a:tabLst>
            </a:pPr>
            <a:r>
              <a:rPr lang="en-US" sz="3200" dirty="0">
                <a:solidFill>
                  <a:schemeClr val="tx2"/>
                </a:solidFill>
              </a:rPr>
              <a:t>	</a:t>
            </a:r>
            <a:r>
              <a:rPr lang="en-US" sz="3200" dirty="0" smtClean="0">
                <a:solidFill>
                  <a:schemeClr val="tx2"/>
                </a:solidFill>
              </a:rPr>
              <a:t>Limitation or lack of involvement </a:t>
            </a:r>
            <a:r>
              <a:rPr lang="en-US" sz="3200" dirty="0">
                <a:solidFill>
                  <a:schemeClr val="tx2"/>
                </a:solidFill>
              </a:rPr>
              <a:t>in any area of life </a:t>
            </a:r>
            <a:r>
              <a:rPr lang="en-US" sz="3200" dirty="0" smtClean="0">
                <a:solidFill>
                  <a:schemeClr val="tx2"/>
                </a:solidFill>
              </a:rPr>
              <a:t>such as education, gainful employment, spending leisure time. </a:t>
            </a:r>
            <a:endParaRPr lang="en-US" sz="3200" dirty="0">
              <a:solidFill>
                <a:schemeClr val="tx2"/>
              </a:solidFill>
            </a:endParaRPr>
          </a:p>
        </p:txBody>
      </p:sp>
    </p:spTree>
    <p:extLst>
      <p:ext uri="{BB962C8B-B14F-4D97-AF65-F5344CB8AC3E}">
        <p14:creationId xmlns:p14="http://schemas.microsoft.com/office/powerpoint/2010/main" val="3032659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ICF – Estimation of disabilities</a:t>
            </a:r>
            <a:endParaRPr lang="en-US" sz="3600" b="1" dirty="0"/>
          </a:p>
        </p:txBody>
      </p:sp>
      <p:sp>
        <p:nvSpPr>
          <p:cNvPr id="3" name="Content Placeholder 2"/>
          <p:cNvSpPr>
            <a:spLocks noGrp="1"/>
          </p:cNvSpPr>
          <p:nvPr>
            <p:ph sz="quarter" idx="1"/>
          </p:nvPr>
        </p:nvSpPr>
        <p:spPr>
          <a:xfrm>
            <a:off x="667744" y="3276600"/>
            <a:ext cx="8886640" cy="1066800"/>
          </a:xfrm>
          <a:solidFill>
            <a:schemeClr val="accent2">
              <a:lumMod val="60000"/>
              <a:lumOff val="40000"/>
            </a:schemeClr>
          </a:solidFill>
        </p:spPr>
        <p:txBody>
          <a:bodyPr>
            <a:normAutofit/>
          </a:bodyPr>
          <a:lstStyle/>
          <a:p>
            <a:pPr marL="0" indent="0">
              <a:spcBef>
                <a:spcPts val="1200"/>
              </a:spcBef>
              <a:spcAft>
                <a:spcPts val="1200"/>
              </a:spcAft>
              <a:buNone/>
            </a:pPr>
            <a:r>
              <a:rPr lang="en-GB" dirty="0" smtClean="0"/>
              <a:t> A shift from “impairment</a:t>
            </a:r>
            <a:r>
              <a:rPr lang="en-GB" dirty="0"/>
              <a:t>” approach to a “difficulties in functioning” approach </a:t>
            </a:r>
            <a:endParaRPr lang="en-US" dirty="0"/>
          </a:p>
        </p:txBody>
      </p:sp>
    </p:spTree>
    <p:extLst>
      <p:ext uri="{BB962C8B-B14F-4D97-AF65-F5344CB8AC3E}">
        <p14:creationId xmlns:p14="http://schemas.microsoft.com/office/powerpoint/2010/main" val="1363840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ICF- Estimation of disabilities: Core questions</a:t>
            </a:r>
            <a:endParaRPr lang="en-US" sz="3600" b="1" dirty="0"/>
          </a:p>
        </p:txBody>
      </p:sp>
      <p:sp>
        <p:nvSpPr>
          <p:cNvPr id="3" name="Content Placeholder 2"/>
          <p:cNvSpPr>
            <a:spLocks noGrp="1"/>
          </p:cNvSpPr>
          <p:nvPr>
            <p:ph sz="quarter" idx="1"/>
          </p:nvPr>
        </p:nvSpPr>
        <p:spPr>
          <a:xfrm>
            <a:off x="664422" y="1752600"/>
            <a:ext cx="8886640" cy="4724400"/>
          </a:xfrm>
          <a:noFill/>
        </p:spPr>
        <p:txBody>
          <a:bodyPr>
            <a:normAutofit lnSpcReduction="10000"/>
          </a:bodyPr>
          <a:lstStyle/>
          <a:p>
            <a:pPr marL="514350" indent="-514350">
              <a:buFont typeface="+mj-lt"/>
              <a:buAutoNum type="arabicPeriod"/>
            </a:pPr>
            <a:r>
              <a:rPr lang="en-GB" dirty="0" smtClean="0"/>
              <a:t>Do </a:t>
            </a:r>
            <a:r>
              <a:rPr lang="en-GB" dirty="0"/>
              <a:t>you have difficulty seeing, even if wearing glasses?</a:t>
            </a:r>
          </a:p>
          <a:p>
            <a:pPr marL="514350" indent="-514350">
              <a:buFont typeface="+mj-lt"/>
              <a:buAutoNum type="arabicPeriod"/>
            </a:pPr>
            <a:r>
              <a:rPr lang="en-GB" dirty="0" smtClean="0"/>
              <a:t>Do </a:t>
            </a:r>
            <a:r>
              <a:rPr lang="en-GB" dirty="0"/>
              <a:t>you have difficulty hearing, even if using a hearing </a:t>
            </a:r>
            <a:r>
              <a:rPr lang="en-GB" dirty="0" smtClean="0"/>
              <a:t>aid?</a:t>
            </a:r>
          </a:p>
          <a:p>
            <a:pPr marL="514350" indent="-514350">
              <a:buFont typeface="+mj-lt"/>
              <a:buAutoNum type="arabicPeriod"/>
            </a:pPr>
            <a:r>
              <a:rPr lang="en-GB" dirty="0" smtClean="0"/>
              <a:t>Do </a:t>
            </a:r>
            <a:r>
              <a:rPr lang="en-GB" dirty="0"/>
              <a:t>you have difficulty walking or climbing steps?</a:t>
            </a:r>
          </a:p>
          <a:p>
            <a:pPr marL="514350" indent="-514350">
              <a:buFont typeface="+mj-lt"/>
              <a:buAutoNum type="arabicPeriod"/>
            </a:pPr>
            <a:r>
              <a:rPr lang="en-GB" dirty="0" smtClean="0"/>
              <a:t>Do </a:t>
            </a:r>
            <a:r>
              <a:rPr lang="en-GB" dirty="0"/>
              <a:t>you have difficulty remembering or concentrating?</a:t>
            </a:r>
          </a:p>
          <a:p>
            <a:pPr marL="514350" indent="-514350">
              <a:buFont typeface="+mj-lt"/>
              <a:buAutoNum type="arabicPeriod"/>
            </a:pPr>
            <a:r>
              <a:rPr lang="en-GB" dirty="0" smtClean="0"/>
              <a:t>Do </a:t>
            </a:r>
            <a:r>
              <a:rPr lang="en-GB" dirty="0"/>
              <a:t>you have difficulty with self-care, such as washing all over or dressing</a:t>
            </a:r>
            <a:r>
              <a:rPr lang="en-GB" dirty="0" smtClean="0"/>
              <a:t>?</a:t>
            </a:r>
          </a:p>
          <a:p>
            <a:pPr marL="514350" indent="-514350">
              <a:buFont typeface="+mj-lt"/>
              <a:buAutoNum type="arabicPeriod"/>
            </a:pPr>
            <a:r>
              <a:rPr lang="en-GB" dirty="0" smtClean="0"/>
              <a:t>Using </a:t>
            </a:r>
            <a:r>
              <a:rPr lang="en-GB" dirty="0"/>
              <a:t>your usual (customary) language, do you have difficulty communicating (for example, understanding or being understood by others)?</a:t>
            </a:r>
          </a:p>
          <a:p>
            <a:pPr marL="0" indent="0">
              <a:buNone/>
            </a:pPr>
            <a:endParaRPr lang="en-US" dirty="0"/>
          </a:p>
        </p:txBody>
      </p:sp>
    </p:spTree>
    <p:extLst>
      <p:ext uri="{BB962C8B-B14F-4D97-AF65-F5344CB8AC3E}">
        <p14:creationId xmlns:p14="http://schemas.microsoft.com/office/powerpoint/2010/main" val="4040819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US" b="1" dirty="0" smtClean="0"/>
              <a:t>Definition of health</a:t>
            </a:r>
          </a:p>
        </p:txBody>
      </p:sp>
      <p:sp>
        <p:nvSpPr>
          <p:cNvPr id="5" name="Content Placeholder 4"/>
          <p:cNvSpPr>
            <a:spLocks noGrp="1"/>
          </p:cNvSpPr>
          <p:nvPr>
            <p:ph sz="quarter" idx="1"/>
          </p:nvPr>
        </p:nvSpPr>
        <p:spPr>
          <a:xfrm>
            <a:off x="498317" y="1752600"/>
            <a:ext cx="8969692" cy="2895600"/>
          </a:xfrm>
        </p:spPr>
        <p:txBody>
          <a:bodyPr>
            <a:normAutofit lnSpcReduction="10000"/>
          </a:bodyPr>
          <a:lstStyle/>
          <a:p>
            <a:pPr indent="-44450" algn="justLow" eaLnBrk="1" fontAlgn="auto" hangingPunct="1">
              <a:lnSpc>
                <a:spcPct val="130000"/>
              </a:lnSpc>
              <a:spcAft>
                <a:spcPts val="0"/>
              </a:spcAft>
              <a:buFont typeface="Wingdings 3"/>
              <a:buNone/>
              <a:defRPr/>
            </a:pPr>
            <a:r>
              <a:rPr lang="en-US" dirty="0" smtClean="0"/>
              <a:t>“State of complete physical, mental, and social well-being, not merely the absence of disease or infirmity"(WHO, 1948). In recent years, this statement has been amplified to include the ability to lead a "socially and economically productive life”</a:t>
            </a:r>
          </a:p>
          <a:p>
            <a:pPr marL="274320" indent="-274320" eaLnBrk="1" fontAlgn="auto" hangingPunct="1">
              <a:spcAft>
                <a:spcPts val="0"/>
              </a:spcAft>
              <a:buClr>
                <a:schemeClr val="tx2">
                  <a:lumMod val="50000"/>
                </a:schemeClr>
              </a:buClr>
              <a:buSzPct val="65000"/>
              <a:buFont typeface="Wingdings 3"/>
              <a:buChar char=""/>
              <a:defRPr/>
            </a:pPr>
            <a:endParaRPr lang="en-US" dirty="0">
              <a:solidFill>
                <a:schemeClr val="accent1">
                  <a:lumMod val="50000"/>
                </a:schemeClr>
              </a:solidFill>
            </a:endParaRPr>
          </a:p>
        </p:txBody>
      </p:sp>
    </p:spTree>
    <p:extLst>
      <p:ext uri="{BB962C8B-B14F-4D97-AF65-F5344CB8AC3E}">
        <p14:creationId xmlns:p14="http://schemas.microsoft.com/office/powerpoint/2010/main" val="350759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Estimation of disabilities: Response and scoring</a:t>
            </a:r>
            <a:endParaRPr lang="en-US" sz="3600" b="1" dirty="0"/>
          </a:p>
        </p:txBody>
      </p:sp>
      <p:sp>
        <p:nvSpPr>
          <p:cNvPr id="3" name="Content Placeholder 2"/>
          <p:cNvSpPr>
            <a:spLocks noGrp="1"/>
          </p:cNvSpPr>
          <p:nvPr>
            <p:ph sz="quarter" idx="1"/>
          </p:nvPr>
        </p:nvSpPr>
        <p:spPr>
          <a:xfrm>
            <a:off x="3359618" y="1725707"/>
            <a:ext cx="3007417" cy="4724400"/>
          </a:xfrm>
          <a:noFill/>
        </p:spPr>
        <p:txBody>
          <a:bodyPr>
            <a:normAutofit fontScale="92500" lnSpcReduction="10000"/>
          </a:bodyPr>
          <a:lstStyle/>
          <a:p>
            <a:pPr marL="0" indent="0">
              <a:buNone/>
            </a:pPr>
            <a:r>
              <a:rPr lang="en-US" dirty="0" smtClean="0"/>
              <a:t>Response:  Self report</a:t>
            </a:r>
          </a:p>
          <a:p>
            <a:pPr>
              <a:spcAft>
                <a:spcPts val="1200"/>
              </a:spcAft>
              <a:buFont typeface="Arial" pitchFamily="34" charset="0"/>
              <a:buChar char="•"/>
            </a:pPr>
            <a:r>
              <a:rPr lang="en-US" dirty="0" smtClean="0"/>
              <a:t>No difficulties </a:t>
            </a:r>
          </a:p>
          <a:p>
            <a:pPr>
              <a:spcAft>
                <a:spcPts val="1200"/>
              </a:spcAft>
              <a:buFont typeface="Arial" pitchFamily="34" charset="0"/>
              <a:buChar char="•"/>
            </a:pPr>
            <a:r>
              <a:rPr lang="en-US" dirty="0" smtClean="0"/>
              <a:t>Mild difficulties</a:t>
            </a:r>
          </a:p>
          <a:p>
            <a:pPr>
              <a:spcAft>
                <a:spcPts val="1200"/>
              </a:spcAft>
              <a:buFont typeface="Arial" pitchFamily="34" charset="0"/>
              <a:buChar char="•"/>
            </a:pPr>
            <a:r>
              <a:rPr lang="en-US" dirty="0" smtClean="0"/>
              <a:t>Moderate difficulties </a:t>
            </a:r>
          </a:p>
          <a:p>
            <a:pPr>
              <a:spcAft>
                <a:spcPts val="1200"/>
              </a:spcAft>
              <a:buFont typeface="Arial" pitchFamily="34" charset="0"/>
              <a:buChar char="•"/>
            </a:pPr>
            <a:r>
              <a:rPr lang="en-US" dirty="0" smtClean="0"/>
              <a:t>Severe difficulties </a:t>
            </a:r>
          </a:p>
          <a:p>
            <a:pPr>
              <a:spcAft>
                <a:spcPts val="1200"/>
              </a:spcAft>
              <a:buFont typeface="Arial" pitchFamily="34" charset="0"/>
              <a:buChar char="•"/>
            </a:pPr>
            <a:r>
              <a:rPr lang="en-US" dirty="0" smtClean="0"/>
              <a:t>Extreme difficulties   </a:t>
            </a:r>
            <a:endParaRPr lang="en-US" dirty="0"/>
          </a:p>
        </p:txBody>
      </p:sp>
      <p:sp>
        <p:nvSpPr>
          <p:cNvPr id="4" name="Content Placeholder 2"/>
          <p:cNvSpPr txBox="1">
            <a:spLocks/>
          </p:cNvSpPr>
          <p:nvPr/>
        </p:nvSpPr>
        <p:spPr>
          <a:xfrm>
            <a:off x="6731595" y="1721224"/>
            <a:ext cx="2737031" cy="4724400"/>
          </a:xfrm>
          <a:prstGeom prst="rect">
            <a:avLst/>
          </a:prstGeom>
          <a:noFill/>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Scoring: composite</a:t>
            </a:r>
          </a:p>
          <a:p>
            <a:pPr>
              <a:spcAft>
                <a:spcPts val="1200"/>
              </a:spcAft>
              <a:buFont typeface="Arial" pitchFamily="34" charset="0"/>
              <a:buChar char="•"/>
            </a:pPr>
            <a:r>
              <a:rPr lang="en-US" dirty="0" smtClean="0"/>
              <a:t>Range is 0 – 100</a:t>
            </a:r>
          </a:p>
          <a:p>
            <a:pPr>
              <a:spcAft>
                <a:spcPts val="1200"/>
              </a:spcAft>
              <a:buFont typeface="Arial" pitchFamily="34" charset="0"/>
              <a:buChar char="•"/>
            </a:pPr>
            <a:r>
              <a:rPr lang="en-US" dirty="0" smtClean="0"/>
              <a:t>Score of 40= significant difficulties </a:t>
            </a:r>
          </a:p>
          <a:p>
            <a:pPr>
              <a:spcAft>
                <a:spcPts val="1200"/>
              </a:spcAft>
              <a:buFont typeface="Arial" pitchFamily="34" charset="0"/>
              <a:buChar char="•"/>
            </a:pPr>
            <a:r>
              <a:rPr lang="en-US" dirty="0" smtClean="0"/>
              <a:t>Score of 50= very significant difficulties</a:t>
            </a:r>
            <a:endParaRPr lang="en-US" dirty="0"/>
          </a:p>
        </p:txBody>
      </p:sp>
      <p:sp>
        <p:nvSpPr>
          <p:cNvPr id="5" name="Content Placeholder 2"/>
          <p:cNvSpPr txBox="1">
            <a:spLocks/>
          </p:cNvSpPr>
          <p:nvPr/>
        </p:nvSpPr>
        <p:spPr>
          <a:xfrm>
            <a:off x="515240" y="1725707"/>
            <a:ext cx="2778867" cy="4419600"/>
          </a:xfrm>
          <a:prstGeom prst="rect">
            <a:avLst/>
          </a:prstGeom>
          <a:no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GB" dirty="0" smtClean="0"/>
              <a:t>Core domain</a:t>
            </a:r>
          </a:p>
          <a:p>
            <a:pPr>
              <a:buFont typeface="Arial" pitchFamily="34" charset="0"/>
              <a:buChar char="•"/>
            </a:pPr>
            <a:r>
              <a:rPr lang="en-GB" dirty="0" smtClean="0"/>
              <a:t>Seeing </a:t>
            </a:r>
          </a:p>
          <a:p>
            <a:pPr>
              <a:buFont typeface="Arial" pitchFamily="34" charset="0"/>
              <a:buChar char="•"/>
            </a:pPr>
            <a:r>
              <a:rPr lang="en-GB" dirty="0" smtClean="0"/>
              <a:t>Hearing </a:t>
            </a:r>
          </a:p>
          <a:p>
            <a:pPr>
              <a:buFont typeface="Arial" pitchFamily="34" charset="0"/>
              <a:buChar char="•"/>
            </a:pPr>
            <a:r>
              <a:rPr lang="en-GB" dirty="0" smtClean="0"/>
              <a:t>Mobility</a:t>
            </a:r>
          </a:p>
          <a:p>
            <a:pPr>
              <a:buFont typeface="Arial" pitchFamily="34" charset="0"/>
              <a:buChar char="•"/>
            </a:pPr>
            <a:r>
              <a:rPr lang="en-GB" dirty="0" smtClean="0"/>
              <a:t>Cognition</a:t>
            </a:r>
          </a:p>
          <a:p>
            <a:pPr>
              <a:buFont typeface="Arial" pitchFamily="34" charset="0"/>
              <a:buChar char="•"/>
            </a:pPr>
            <a:r>
              <a:rPr lang="en-GB" dirty="0" smtClean="0"/>
              <a:t>Self-care</a:t>
            </a:r>
          </a:p>
          <a:p>
            <a:pPr>
              <a:buFont typeface="Arial" pitchFamily="34" charset="0"/>
              <a:buChar char="•"/>
            </a:pPr>
            <a:r>
              <a:rPr lang="en-GB" dirty="0" smtClean="0"/>
              <a:t>Communication</a:t>
            </a:r>
          </a:p>
          <a:p>
            <a:pPr marL="0" indent="0">
              <a:buFont typeface="Wingdings"/>
              <a:buNone/>
            </a:pPr>
            <a:endParaRPr lang="en-US" dirty="0"/>
          </a:p>
        </p:txBody>
      </p:sp>
    </p:spTree>
    <p:extLst>
      <p:ext uri="{BB962C8B-B14F-4D97-AF65-F5344CB8AC3E}">
        <p14:creationId xmlns:p14="http://schemas.microsoft.com/office/powerpoint/2010/main" val="433517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905000"/>
            <a:ext cx="8720534" cy="4419600"/>
          </a:xfrm>
          <a:noFill/>
        </p:spPr>
        <p:txBody>
          <a:bodyPr>
            <a:normAutofit/>
          </a:bodyPr>
          <a:lstStyle/>
          <a:p>
            <a:pPr marL="0" indent="0">
              <a:buNone/>
            </a:pPr>
            <a:r>
              <a:rPr lang="en-US" dirty="0" smtClean="0"/>
              <a:t>ICF determines </a:t>
            </a:r>
          </a:p>
          <a:p>
            <a:pPr>
              <a:lnSpc>
                <a:spcPct val="130000"/>
              </a:lnSpc>
              <a:buFont typeface="Arial" pitchFamily="34" charset="0"/>
              <a:buChar char="•"/>
            </a:pPr>
            <a:r>
              <a:rPr lang="en-US" dirty="0" smtClean="0"/>
              <a:t>The FUNCTION in which difficulties are experienced</a:t>
            </a:r>
          </a:p>
          <a:p>
            <a:pPr>
              <a:lnSpc>
                <a:spcPct val="130000"/>
              </a:lnSpc>
              <a:buFont typeface="Arial" pitchFamily="34" charset="0"/>
              <a:buChar char="•"/>
            </a:pPr>
            <a:r>
              <a:rPr lang="en-US" dirty="0" smtClean="0"/>
              <a:t>The body STRUCTURE affected </a:t>
            </a:r>
          </a:p>
          <a:p>
            <a:pPr>
              <a:lnSpc>
                <a:spcPct val="130000"/>
              </a:lnSpc>
              <a:buFont typeface="Arial" pitchFamily="34" charset="0"/>
              <a:buChar char="•"/>
            </a:pPr>
            <a:r>
              <a:rPr lang="en-US" dirty="0" smtClean="0"/>
              <a:t>Restriction in ACTIVITIES and PARTICIPATION </a:t>
            </a:r>
          </a:p>
          <a:p>
            <a:pPr>
              <a:lnSpc>
                <a:spcPct val="130000"/>
              </a:lnSpc>
              <a:buFont typeface="Arial" pitchFamily="34" charset="0"/>
              <a:buChar char="•"/>
            </a:pPr>
            <a:r>
              <a:rPr lang="en-US" dirty="0" smtClean="0"/>
              <a:t>Contributing ENVIRONMENTAL factors</a:t>
            </a:r>
            <a:endParaRPr lang="en-US" dirty="0"/>
          </a:p>
        </p:txBody>
      </p:sp>
    </p:spTree>
    <p:extLst>
      <p:ext uri="{BB962C8B-B14F-4D97-AF65-F5344CB8AC3E}">
        <p14:creationId xmlns:p14="http://schemas.microsoft.com/office/powerpoint/2010/main" val="4039651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752600"/>
            <a:ext cx="8720534" cy="5105400"/>
          </a:xfrm>
          <a:noFill/>
        </p:spPr>
        <p:txBody>
          <a:bodyPr>
            <a:normAutofit lnSpcReduction="10000"/>
          </a:bodyPr>
          <a:lstStyle/>
          <a:p>
            <a:pPr marL="0" indent="0">
              <a:buNone/>
            </a:pPr>
            <a:r>
              <a:rPr lang="en-US" dirty="0" smtClean="0"/>
              <a:t>Function </a:t>
            </a:r>
          </a:p>
          <a:p>
            <a:pPr>
              <a:buFont typeface="Arial" pitchFamily="34" charset="0"/>
              <a:buChar char="•"/>
            </a:pPr>
            <a:r>
              <a:rPr lang="en-US" dirty="0" smtClean="0"/>
              <a:t>Mental </a:t>
            </a:r>
          </a:p>
          <a:p>
            <a:pPr>
              <a:buFont typeface="Arial" pitchFamily="34" charset="0"/>
              <a:buChar char="•"/>
            </a:pPr>
            <a:r>
              <a:rPr lang="en-US" dirty="0" smtClean="0"/>
              <a:t>Sensory and </a:t>
            </a:r>
            <a:r>
              <a:rPr lang="en-US" dirty="0"/>
              <a:t>Pain</a:t>
            </a:r>
          </a:p>
          <a:p>
            <a:pPr>
              <a:buFont typeface="Arial" pitchFamily="34" charset="0"/>
              <a:buChar char="•"/>
            </a:pPr>
            <a:r>
              <a:rPr lang="en-US" dirty="0"/>
              <a:t>Voice and Speech </a:t>
            </a:r>
            <a:endParaRPr lang="en-US" dirty="0" smtClean="0"/>
          </a:p>
          <a:p>
            <a:pPr>
              <a:buFont typeface="Arial" pitchFamily="34" charset="0"/>
              <a:buChar char="•"/>
            </a:pPr>
            <a:r>
              <a:rPr lang="en-GB" dirty="0" smtClean="0"/>
              <a:t>Cardiovascular</a:t>
            </a:r>
            <a:r>
              <a:rPr lang="en-GB" dirty="0"/>
              <a:t>, </a:t>
            </a:r>
            <a:r>
              <a:rPr lang="en-GB" dirty="0" smtClean="0"/>
              <a:t>Haematological, </a:t>
            </a:r>
            <a:r>
              <a:rPr lang="en-US" dirty="0" smtClean="0"/>
              <a:t>Immunological </a:t>
            </a:r>
            <a:r>
              <a:rPr lang="en-US" dirty="0"/>
              <a:t>and Respiratory Systems</a:t>
            </a:r>
          </a:p>
          <a:p>
            <a:pPr>
              <a:buFont typeface="Arial" pitchFamily="34" charset="0"/>
              <a:buChar char="•"/>
            </a:pPr>
            <a:r>
              <a:rPr lang="en-GB" dirty="0" smtClean="0"/>
              <a:t>Digestive</a:t>
            </a:r>
            <a:r>
              <a:rPr lang="en-GB" dirty="0"/>
              <a:t>, Metabolic, </a:t>
            </a:r>
            <a:r>
              <a:rPr lang="en-GB" dirty="0" smtClean="0"/>
              <a:t>Endocrine </a:t>
            </a:r>
            <a:r>
              <a:rPr lang="en-US" dirty="0" smtClean="0"/>
              <a:t>Systems</a:t>
            </a:r>
            <a:endParaRPr lang="en-US" dirty="0"/>
          </a:p>
          <a:p>
            <a:pPr>
              <a:buFont typeface="Arial" pitchFamily="34" charset="0"/>
              <a:buChar char="•"/>
            </a:pPr>
            <a:r>
              <a:rPr lang="en-US" dirty="0"/>
              <a:t>Genitourinary and Reproductive </a:t>
            </a:r>
            <a:endParaRPr lang="en-US" dirty="0" smtClean="0"/>
          </a:p>
          <a:p>
            <a:pPr>
              <a:buFont typeface="Arial" pitchFamily="34" charset="0"/>
              <a:buChar char="•"/>
            </a:pPr>
            <a:r>
              <a:rPr lang="en-US" dirty="0" err="1" smtClean="0"/>
              <a:t>Neuromusculoskeletal</a:t>
            </a:r>
            <a:r>
              <a:rPr lang="en-US" dirty="0" smtClean="0"/>
              <a:t> </a:t>
            </a:r>
            <a:r>
              <a:rPr lang="en-US" dirty="0"/>
              <a:t>and </a:t>
            </a:r>
            <a:r>
              <a:rPr lang="en-US" dirty="0" smtClean="0"/>
              <a:t>Movement-Related</a:t>
            </a:r>
            <a:endParaRPr lang="en-US" dirty="0"/>
          </a:p>
          <a:p>
            <a:pPr>
              <a:buFont typeface="Arial" pitchFamily="34" charset="0"/>
              <a:buChar char="•"/>
            </a:pPr>
            <a:r>
              <a:rPr lang="en-GB" dirty="0"/>
              <a:t>Functions </a:t>
            </a:r>
            <a:r>
              <a:rPr lang="en-GB" dirty="0" smtClean="0"/>
              <a:t>of </a:t>
            </a:r>
            <a:r>
              <a:rPr lang="en-GB" dirty="0"/>
              <a:t>the Skin and Related Structures</a:t>
            </a:r>
            <a:endParaRPr lang="en-US" dirty="0"/>
          </a:p>
        </p:txBody>
      </p:sp>
    </p:spTree>
    <p:extLst>
      <p:ext uri="{BB962C8B-B14F-4D97-AF65-F5344CB8AC3E}">
        <p14:creationId xmlns:p14="http://schemas.microsoft.com/office/powerpoint/2010/main" val="23705343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600200"/>
            <a:ext cx="8720534" cy="5257800"/>
          </a:xfrm>
          <a:noFill/>
        </p:spPr>
        <p:txBody>
          <a:bodyPr>
            <a:normAutofit fontScale="92500" lnSpcReduction="10000"/>
          </a:bodyPr>
          <a:lstStyle/>
          <a:p>
            <a:pPr marL="0" indent="0">
              <a:buNone/>
            </a:pPr>
            <a:r>
              <a:rPr lang="en-US" dirty="0" smtClean="0"/>
              <a:t>Structure </a:t>
            </a:r>
          </a:p>
          <a:p>
            <a:pPr>
              <a:buFont typeface="Arial" pitchFamily="34" charset="0"/>
              <a:buChar char="•"/>
            </a:pPr>
            <a:r>
              <a:rPr lang="en-GB" dirty="0" smtClean="0"/>
              <a:t>Structure of the Nervous </a:t>
            </a:r>
            <a:r>
              <a:rPr lang="en-GB" dirty="0"/>
              <a:t>System</a:t>
            </a:r>
          </a:p>
          <a:p>
            <a:pPr>
              <a:buFont typeface="Arial" pitchFamily="34" charset="0"/>
              <a:buChar char="•"/>
            </a:pPr>
            <a:r>
              <a:rPr lang="en-GB" dirty="0"/>
              <a:t>The Eye, Ear and Related Structures</a:t>
            </a:r>
          </a:p>
          <a:p>
            <a:pPr>
              <a:buFont typeface="Arial" pitchFamily="34" charset="0"/>
              <a:buChar char="•"/>
            </a:pPr>
            <a:r>
              <a:rPr lang="en-GB" dirty="0"/>
              <a:t>Structures Involved in Voice and Speech</a:t>
            </a:r>
          </a:p>
          <a:p>
            <a:pPr>
              <a:buFont typeface="Arial" pitchFamily="34" charset="0"/>
              <a:buChar char="•"/>
            </a:pPr>
            <a:r>
              <a:rPr lang="en-GB" dirty="0"/>
              <a:t>Structure of the Cardiovascular, Immunological </a:t>
            </a:r>
            <a:r>
              <a:rPr lang="en-GB" dirty="0" smtClean="0"/>
              <a:t>and </a:t>
            </a:r>
            <a:r>
              <a:rPr lang="en-US" dirty="0" smtClean="0"/>
              <a:t>Respiratory </a:t>
            </a:r>
            <a:r>
              <a:rPr lang="en-US" dirty="0"/>
              <a:t>Systems</a:t>
            </a:r>
          </a:p>
          <a:p>
            <a:pPr>
              <a:buFont typeface="Arial" pitchFamily="34" charset="0"/>
              <a:buChar char="•"/>
            </a:pPr>
            <a:r>
              <a:rPr lang="en-GB" dirty="0"/>
              <a:t>Structures Related to the Digestive, Metabolic </a:t>
            </a:r>
            <a:r>
              <a:rPr lang="en-GB" dirty="0" smtClean="0"/>
              <a:t>and </a:t>
            </a:r>
            <a:r>
              <a:rPr lang="en-US" dirty="0" smtClean="0"/>
              <a:t>Endocrine </a:t>
            </a:r>
            <a:r>
              <a:rPr lang="en-US" dirty="0"/>
              <a:t>Systems</a:t>
            </a:r>
          </a:p>
          <a:p>
            <a:pPr>
              <a:buFont typeface="Arial" pitchFamily="34" charset="0"/>
              <a:buChar char="•"/>
            </a:pPr>
            <a:r>
              <a:rPr lang="en-GB" dirty="0"/>
              <a:t>Structure Related to Genitourinary and </a:t>
            </a:r>
            <a:r>
              <a:rPr lang="en-GB" dirty="0" smtClean="0"/>
              <a:t>Reproductive </a:t>
            </a:r>
            <a:r>
              <a:rPr lang="en-US" dirty="0" smtClean="0"/>
              <a:t>Systems</a:t>
            </a:r>
            <a:endParaRPr lang="en-US" dirty="0"/>
          </a:p>
          <a:p>
            <a:pPr>
              <a:buFont typeface="Arial" pitchFamily="34" charset="0"/>
              <a:buChar char="•"/>
            </a:pPr>
            <a:r>
              <a:rPr lang="en-US" dirty="0"/>
              <a:t>Structure Related to Movement</a:t>
            </a:r>
          </a:p>
          <a:p>
            <a:pPr>
              <a:buFont typeface="Arial" pitchFamily="34" charset="0"/>
              <a:buChar char="•"/>
            </a:pPr>
            <a:r>
              <a:rPr lang="en-US" dirty="0"/>
              <a:t>Skin and Related Structures</a:t>
            </a:r>
          </a:p>
        </p:txBody>
      </p:sp>
    </p:spTree>
    <p:extLst>
      <p:ext uri="{BB962C8B-B14F-4D97-AF65-F5344CB8AC3E}">
        <p14:creationId xmlns:p14="http://schemas.microsoft.com/office/powerpoint/2010/main" val="12305470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600200"/>
            <a:ext cx="8720534" cy="5257800"/>
          </a:xfrm>
          <a:noFill/>
        </p:spPr>
        <p:txBody>
          <a:bodyPr>
            <a:normAutofit lnSpcReduction="10000"/>
          </a:bodyPr>
          <a:lstStyle/>
          <a:p>
            <a:pPr marL="0" indent="0">
              <a:buNone/>
            </a:pPr>
            <a:r>
              <a:rPr lang="en-US" dirty="0" smtClean="0"/>
              <a:t>Activities and participation </a:t>
            </a:r>
          </a:p>
          <a:p>
            <a:pPr>
              <a:buFont typeface="Arial" pitchFamily="34" charset="0"/>
              <a:buChar char="•"/>
            </a:pPr>
            <a:r>
              <a:rPr lang="en-US" dirty="0" smtClean="0"/>
              <a:t>Learning </a:t>
            </a:r>
            <a:r>
              <a:rPr lang="en-US" dirty="0"/>
              <a:t>and Applying Knowledge</a:t>
            </a:r>
          </a:p>
          <a:p>
            <a:pPr>
              <a:buFont typeface="Arial" pitchFamily="34" charset="0"/>
              <a:buChar char="•"/>
            </a:pPr>
            <a:r>
              <a:rPr lang="en-US" dirty="0"/>
              <a:t>General Tasks and Demands</a:t>
            </a:r>
          </a:p>
          <a:p>
            <a:pPr>
              <a:buFont typeface="Arial" pitchFamily="34" charset="0"/>
              <a:buChar char="•"/>
            </a:pPr>
            <a:r>
              <a:rPr lang="en-US" dirty="0"/>
              <a:t>Communication</a:t>
            </a:r>
          </a:p>
          <a:p>
            <a:pPr>
              <a:buFont typeface="Arial" pitchFamily="34" charset="0"/>
              <a:buChar char="•"/>
            </a:pPr>
            <a:r>
              <a:rPr lang="en-US" dirty="0"/>
              <a:t>Mobility</a:t>
            </a:r>
          </a:p>
          <a:p>
            <a:pPr>
              <a:buFont typeface="Arial" pitchFamily="34" charset="0"/>
              <a:buChar char="•"/>
            </a:pPr>
            <a:r>
              <a:rPr lang="en-US" dirty="0"/>
              <a:t>Self Care</a:t>
            </a:r>
          </a:p>
          <a:p>
            <a:pPr>
              <a:buFont typeface="Arial" pitchFamily="34" charset="0"/>
              <a:buChar char="•"/>
            </a:pPr>
            <a:r>
              <a:rPr lang="en-US" dirty="0"/>
              <a:t>Domestic Life</a:t>
            </a:r>
          </a:p>
          <a:p>
            <a:pPr>
              <a:buFont typeface="Arial" pitchFamily="34" charset="0"/>
              <a:buChar char="•"/>
            </a:pPr>
            <a:r>
              <a:rPr lang="en-US" dirty="0"/>
              <a:t>Interpersonal Interactions and Relationships</a:t>
            </a:r>
          </a:p>
          <a:p>
            <a:pPr>
              <a:buFont typeface="Arial" pitchFamily="34" charset="0"/>
              <a:buChar char="•"/>
            </a:pPr>
            <a:r>
              <a:rPr lang="en-US" dirty="0"/>
              <a:t>Major Life Areas</a:t>
            </a:r>
          </a:p>
          <a:p>
            <a:pPr>
              <a:buFont typeface="Arial" pitchFamily="34" charset="0"/>
              <a:buChar char="•"/>
            </a:pPr>
            <a:r>
              <a:rPr lang="en-GB" dirty="0" smtClean="0"/>
              <a:t>Community</a:t>
            </a:r>
            <a:r>
              <a:rPr lang="en-GB" dirty="0"/>
              <a:t>, Social and Civic Life</a:t>
            </a:r>
            <a:endParaRPr lang="en-US" dirty="0"/>
          </a:p>
        </p:txBody>
      </p:sp>
    </p:spTree>
    <p:extLst>
      <p:ext uri="{BB962C8B-B14F-4D97-AF65-F5344CB8AC3E}">
        <p14:creationId xmlns:p14="http://schemas.microsoft.com/office/powerpoint/2010/main" val="518775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830528" y="1828800"/>
            <a:ext cx="8720534" cy="3962400"/>
          </a:xfrm>
          <a:noFill/>
        </p:spPr>
        <p:txBody>
          <a:bodyPr>
            <a:normAutofit/>
          </a:bodyPr>
          <a:lstStyle/>
          <a:p>
            <a:pPr marL="0" indent="0">
              <a:buNone/>
            </a:pPr>
            <a:r>
              <a:rPr lang="en-US" dirty="0" smtClean="0"/>
              <a:t>Environmental factors</a:t>
            </a:r>
          </a:p>
          <a:p>
            <a:pPr>
              <a:buFont typeface="Arial" pitchFamily="34" charset="0"/>
              <a:buChar char="•"/>
            </a:pPr>
            <a:r>
              <a:rPr lang="en-US" dirty="0" smtClean="0"/>
              <a:t>Products </a:t>
            </a:r>
            <a:r>
              <a:rPr lang="en-US" dirty="0"/>
              <a:t>and Technology</a:t>
            </a:r>
          </a:p>
          <a:p>
            <a:pPr>
              <a:buFont typeface="Arial" pitchFamily="34" charset="0"/>
              <a:buChar char="•"/>
            </a:pPr>
            <a:r>
              <a:rPr lang="en-GB" dirty="0"/>
              <a:t>Natural Environment and Human-Made Changes to Environment</a:t>
            </a:r>
          </a:p>
          <a:p>
            <a:pPr>
              <a:buFont typeface="Arial" pitchFamily="34" charset="0"/>
              <a:buChar char="•"/>
            </a:pPr>
            <a:r>
              <a:rPr lang="en-US" dirty="0"/>
              <a:t>Support and </a:t>
            </a:r>
            <a:r>
              <a:rPr lang="en-US" dirty="0" smtClean="0"/>
              <a:t>Relationships Attitudes</a:t>
            </a:r>
            <a:endParaRPr lang="en-US" dirty="0"/>
          </a:p>
          <a:p>
            <a:pPr>
              <a:buFont typeface="Arial" pitchFamily="34" charset="0"/>
              <a:buChar char="•"/>
            </a:pPr>
            <a:r>
              <a:rPr lang="en-US" dirty="0"/>
              <a:t>Services, Systems and Policies</a:t>
            </a:r>
          </a:p>
        </p:txBody>
      </p:sp>
    </p:spTree>
    <p:extLst>
      <p:ext uri="{BB962C8B-B14F-4D97-AF65-F5344CB8AC3E}">
        <p14:creationId xmlns:p14="http://schemas.microsoft.com/office/powerpoint/2010/main" val="1391008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Further details</a:t>
            </a:r>
            <a:endParaRPr lang="en-US" sz="3600" b="1" dirty="0"/>
          </a:p>
        </p:txBody>
      </p:sp>
      <p:sp>
        <p:nvSpPr>
          <p:cNvPr id="3" name="Content Placeholder 2"/>
          <p:cNvSpPr>
            <a:spLocks noGrp="1"/>
          </p:cNvSpPr>
          <p:nvPr>
            <p:ph sz="quarter" idx="1"/>
          </p:nvPr>
        </p:nvSpPr>
        <p:spPr>
          <a:xfrm>
            <a:off x="799414" y="1752600"/>
            <a:ext cx="8720534" cy="4724400"/>
          </a:xfrm>
          <a:noFill/>
        </p:spPr>
        <p:txBody>
          <a:bodyPr>
            <a:normAutofit fontScale="92500"/>
          </a:bodyPr>
          <a:lstStyle/>
          <a:p>
            <a:pPr marL="0" indent="0">
              <a:buNone/>
            </a:pPr>
            <a:r>
              <a:rPr lang="en-US" dirty="0" smtClean="0"/>
              <a:t>Environmental factors: capacity versus performance </a:t>
            </a:r>
          </a:p>
          <a:p>
            <a:endParaRPr lang="en-US" dirty="0"/>
          </a:p>
          <a:p>
            <a:pPr algn="justLow">
              <a:lnSpc>
                <a:spcPct val="130000"/>
              </a:lnSpc>
              <a:spcAft>
                <a:spcPts val="600"/>
              </a:spcAft>
              <a:buFont typeface="Arial" pitchFamily="34" charset="0"/>
              <a:buChar char="•"/>
            </a:pPr>
            <a:r>
              <a:rPr lang="en-GB" dirty="0"/>
              <a:t>Capacity indicates what a person can do in a standardized environment, often a clinical setting, without the barriers or facilitators of the person’s usual environment;</a:t>
            </a:r>
          </a:p>
          <a:p>
            <a:pPr algn="justLow">
              <a:lnSpc>
                <a:spcPct val="130000"/>
              </a:lnSpc>
              <a:spcAft>
                <a:spcPts val="600"/>
              </a:spcAft>
              <a:buFont typeface="Arial" pitchFamily="34" charset="0"/>
              <a:buChar char="•"/>
            </a:pPr>
            <a:r>
              <a:rPr lang="en-GB" dirty="0"/>
              <a:t>Performance indicates what a person does in the current or usual environment, with all barriers and facilitators in place</a:t>
            </a:r>
          </a:p>
          <a:p>
            <a:pPr>
              <a:lnSpc>
                <a:spcPct val="130000"/>
              </a:lnSpc>
              <a:spcAft>
                <a:spcPts val="600"/>
              </a:spcAft>
              <a:buFont typeface="Arial" pitchFamily="34" charset="0"/>
              <a:buChar char="•"/>
            </a:pPr>
            <a:endParaRPr lang="en-US" dirty="0"/>
          </a:p>
        </p:txBody>
      </p:sp>
    </p:spTree>
    <p:extLst>
      <p:ext uri="{BB962C8B-B14F-4D97-AF65-F5344CB8AC3E}">
        <p14:creationId xmlns:p14="http://schemas.microsoft.com/office/powerpoint/2010/main" val="2299473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Health conditions associated with disability</a:t>
            </a:r>
            <a:endParaRPr lang="en-US" sz="3600" b="1" dirty="0"/>
          </a:p>
        </p:txBody>
      </p:sp>
      <p:sp>
        <p:nvSpPr>
          <p:cNvPr id="3" name="Content Placeholder 2"/>
          <p:cNvSpPr>
            <a:spLocks noGrp="1"/>
          </p:cNvSpPr>
          <p:nvPr>
            <p:ph sz="quarter" idx="1"/>
          </p:nvPr>
        </p:nvSpPr>
        <p:spPr>
          <a:xfrm>
            <a:off x="424749" y="1730188"/>
            <a:ext cx="2497761" cy="3603812"/>
          </a:xfrm>
          <a:solidFill>
            <a:schemeClr val="bg2"/>
          </a:solidFill>
        </p:spPr>
        <p:txBody>
          <a:bodyPr>
            <a:normAutofit fontScale="92500" lnSpcReduction="10000"/>
          </a:bodyPr>
          <a:lstStyle/>
          <a:p>
            <a:pPr marL="0" indent="0">
              <a:spcBef>
                <a:spcPts val="600"/>
              </a:spcBef>
              <a:spcAft>
                <a:spcPts val="600"/>
              </a:spcAft>
              <a:buNone/>
            </a:pPr>
            <a:r>
              <a:rPr lang="en-US" dirty="0" smtClean="0"/>
              <a:t>Infectious diseases</a:t>
            </a:r>
          </a:p>
          <a:p>
            <a:pPr lvl="1">
              <a:spcBef>
                <a:spcPts val="600"/>
              </a:spcBef>
              <a:spcAft>
                <a:spcPts val="600"/>
              </a:spcAft>
              <a:buFont typeface="Arial" pitchFamily="34" charset="0"/>
              <a:buChar char="•"/>
            </a:pPr>
            <a:r>
              <a:rPr lang="en-US" sz="2800" dirty="0" smtClean="0"/>
              <a:t>HIV/AIDS</a:t>
            </a:r>
          </a:p>
          <a:p>
            <a:pPr lvl="1">
              <a:spcBef>
                <a:spcPts val="600"/>
              </a:spcBef>
              <a:spcAft>
                <a:spcPts val="600"/>
              </a:spcAft>
              <a:buFont typeface="Arial" pitchFamily="34" charset="0"/>
              <a:buChar char="•"/>
            </a:pPr>
            <a:r>
              <a:rPr lang="en-US" sz="2800" dirty="0" smtClean="0"/>
              <a:t>Malaria </a:t>
            </a:r>
          </a:p>
          <a:p>
            <a:pPr lvl="1">
              <a:spcBef>
                <a:spcPts val="600"/>
              </a:spcBef>
              <a:spcAft>
                <a:spcPts val="600"/>
              </a:spcAft>
              <a:buFont typeface="Arial" pitchFamily="34" charset="0"/>
              <a:buChar char="•"/>
            </a:pPr>
            <a:r>
              <a:rPr lang="en-US" sz="2800" dirty="0" smtClean="0"/>
              <a:t>Poliomyelitis</a:t>
            </a:r>
          </a:p>
          <a:p>
            <a:pPr lvl="1">
              <a:spcBef>
                <a:spcPts val="600"/>
              </a:spcBef>
              <a:spcAft>
                <a:spcPts val="600"/>
              </a:spcAft>
              <a:buFont typeface="Arial" pitchFamily="34" charset="0"/>
              <a:buChar char="•"/>
            </a:pPr>
            <a:r>
              <a:rPr lang="en-US" sz="2800" dirty="0" smtClean="0"/>
              <a:t>Leprosy</a:t>
            </a:r>
          </a:p>
          <a:p>
            <a:pPr lvl="1">
              <a:spcBef>
                <a:spcPts val="600"/>
              </a:spcBef>
              <a:spcAft>
                <a:spcPts val="600"/>
              </a:spcAft>
              <a:buFont typeface="Arial" pitchFamily="34" charset="0"/>
              <a:buChar char="•"/>
            </a:pPr>
            <a:r>
              <a:rPr lang="en-US" sz="2800" dirty="0" smtClean="0"/>
              <a:t>Trachoma</a:t>
            </a:r>
          </a:p>
          <a:p>
            <a:pPr lvl="1">
              <a:spcBef>
                <a:spcPts val="1200"/>
              </a:spcBef>
              <a:spcAft>
                <a:spcPts val="1200"/>
              </a:spcAft>
              <a:buFont typeface="Arial" pitchFamily="34" charset="0"/>
              <a:buChar char="•"/>
            </a:pPr>
            <a:endParaRPr lang="en-US" sz="2800" dirty="0"/>
          </a:p>
        </p:txBody>
      </p:sp>
      <p:sp>
        <p:nvSpPr>
          <p:cNvPr id="4" name="Content Placeholder 2"/>
          <p:cNvSpPr txBox="1">
            <a:spLocks/>
          </p:cNvSpPr>
          <p:nvPr/>
        </p:nvSpPr>
        <p:spPr>
          <a:xfrm>
            <a:off x="3109842" y="1779494"/>
            <a:ext cx="3184645" cy="3859306"/>
          </a:xfrm>
          <a:prstGeom prst="rect">
            <a:avLst/>
          </a:prstGeom>
          <a:solidFill>
            <a:schemeClr val="accent2">
              <a:lumMod val="20000"/>
              <a:lumOff val="80000"/>
            </a:schemeClr>
          </a:solidFill>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Non-communicable diseases</a:t>
            </a:r>
          </a:p>
          <a:p>
            <a:pPr lvl="1">
              <a:spcBef>
                <a:spcPts val="600"/>
              </a:spcBef>
              <a:spcAft>
                <a:spcPts val="600"/>
              </a:spcAft>
              <a:buFont typeface="Arial" pitchFamily="34" charset="0"/>
              <a:buChar char="•"/>
            </a:pPr>
            <a:r>
              <a:rPr lang="en-US" sz="2800" dirty="0" smtClean="0"/>
              <a:t>Diabetes</a:t>
            </a:r>
          </a:p>
          <a:p>
            <a:pPr lvl="1">
              <a:spcBef>
                <a:spcPts val="600"/>
              </a:spcBef>
              <a:spcAft>
                <a:spcPts val="600"/>
              </a:spcAft>
              <a:buFont typeface="Arial" pitchFamily="34" charset="0"/>
              <a:buChar char="•"/>
            </a:pPr>
            <a:r>
              <a:rPr lang="en-US" sz="2800" dirty="0" smtClean="0"/>
              <a:t>Cardiovascular</a:t>
            </a:r>
          </a:p>
          <a:p>
            <a:pPr lvl="1">
              <a:spcBef>
                <a:spcPts val="600"/>
              </a:spcBef>
              <a:spcAft>
                <a:spcPts val="600"/>
              </a:spcAft>
              <a:buFont typeface="Arial" pitchFamily="34" charset="0"/>
              <a:buChar char="•"/>
            </a:pPr>
            <a:r>
              <a:rPr lang="en-US" sz="2800" dirty="0" smtClean="0"/>
              <a:t>Mental disorders</a:t>
            </a:r>
          </a:p>
          <a:p>
            <a:pPr lvl="1">
              <a:spcBef>
                <a:spcPts val="600"/>
              </a:spcBef>
              <a:spcAft>
                <a:spcPts val="600"/>
              </a:spcAft>
              <a:buFont typeface="Arial" pitchFamily="34" charset="0"/>
              <a:buChar char="•"/>
            </a:pPr>
            <a:r>
              <a:rPr lang="en-US" sz="2800" dirty="0" smtClean="0"/>
              <a:t>Cancers</a:t>
            </a:r>
          </a:p>
          <a:p>
            <a:pPr lvl="1">
              <a:spcBef>
                <a:spcPts val="600"/>
              </a:spcBef>
              <a:spcAft>
                <a:spcPts val="600"/>
              </a:spcAft>
              <a:buFont typeface="Arial" pitchFamily="34" charset="0"/>
              <a:buChar char="•"/>
            </a:pPr>
            <a:r>
              <a:rPr lang="en-US" sz="2800" dirty="0" smtClean="0"/>
              <a:t>Respiratory illnesses</a:t>
            </a:r>
          </a:p>
          <a:p>
            <a:pPr lvl="1">
              <a:spcBef>
                <a:spcPts val="1200"/>
              </a:spcBef>
              <a:spcAft>
                <a:spcPts val="1200"/>
              </a:spcAft>
              <a:buFont typeface="Arial" pitchFamily="34" charset="0"/>
              <a:buChar char="•"/>
            </a:pPr>
            <a:endParaRPr lang="en-US" sz="2800" dirty="0"/>
          </a:p>
        </p:txBody>
      </p:sp>
      <p:sp>
        <p:nvSpPr>
          <p:cNvPr id="5" name="Content Placeholder 2"/>
          <p:cNvSpPr txBox="1">
            <a:spLocks/>
          </p:cNvSpPr>
          <p:nvPr/>
        </p:nvSpPr>
        <p:spPr>
          <a:xfrm>
            <a:off x="6544263" y="1779494"/>
            <a:ext cx="3184645" cy="4365812"/>
          </a:xfrm>
          <a:prstGeom prst="rect">
            <a:avLst/>
          </a:prstGeom>
          <a:solidFill>
            <a:schemeClr val="accent5">
              <a:lumMod val="20000"/>
              <a:lumOff val="80000"/>
            </a:schemeClr>
          </a:solidFill>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dirty="0" smtClean="0"/>
              <a:t>Children</a:t>
            </a:r>
            <a:endParaRPr lang="en-US" dirty="0"/>
          </a:p>
          <a:p>
            <a:pPr>
              <a:buClr>
                <a:schemeClr val="accent1"/>
              </a:buClr>
              <a:buFont typeface="Arial" pitchFamily="34" charset="0"/>
              <a:buChar char="•"/>
            </a:pPr>
            <a:r>
              <a:rPr lang="en-GB" dirty="0" smtClean="0"/>
              <a:t>learning disabilities (associated with autism, attention deficit)</a:t>
            </a:r>
          </a:p>
          <a:p>
            <a:pPr>
              <a:buClr>
                <a:schemeClr val="accent1"/>
              </a:buClr>
              <a:buFont typeface="Arial" pitchFamily="34" charset="0"/>
              <a:buChar char="•"/>
            </a:pPr>
            <a:r>
              <a:rPr lang="en-GB" dirty="0" smtClean="0"/>
              <a:t>Hearing problems</a:t>
            </a:r>
          </a:p>
          <a:p>
            <a:pPr>
              <a:buClr>
                <a:schemeClr val="accent1"/>
              </a:buClr>
              <a:buFont typeface="Arial" pitchFamily="34" charset="0"/>
              <a:buChar char="•"/>
            </a:pPr>
            <a:r>
              <a:rPr lang="en-GB" dirty="0" smtClean="0"/>
              <a:t> Vision disorders</a:t>
            </a:r>
          </a:p>
          <a:p>
            <a:pPr>
              <a:buClr>
                <a:schemeClr val="accent1"/>
              </a:buClr>
              <a:buFont typeface="Arial" pitchFamily="34" charset="0"/>
              <a:buChar char="•"/>
            </a:pPr>
            <a:r>
              <a:rPr lang="en-GB" dirty="0" smtClean="0"/>
              <a:t>Speech problems</a:t>
            </a:r>
          </a:p>
          <a:p>
            <a:pPr>
              <a:buClr>
                <a:schemeClr val="accent1"/>
              </a:buClr>
              <a:buFont typeface="Arial" pitchFamily="34" charset="0"/>
              <a:buChar char="•"/>
            </a:pPr>
            <a:r>
              <a:rPr lang="en-GB" dirty="0" smtClean="0"/>
              <a:t>Dyslexia</a:t>
            </a:r>
          </a:p>
          <a:p>
            <a:pPr>
              <a:buClr>
                <a:schemeClr val="accent1"/>
              </a:buClr>
              <a:buFont typeface="Arial" pitchFamily="34" charset="0"/>
              <a:buChar char="•"/>
            </a:pPr>
            <a:r>
              <a:rPr lang="en-GB" dirty="0" smtClean="0"/>
              <a:t>Cerebral palsy</a:t>
            </a:r>
          </a:p>
          <a:p>
            <a:pPr marL="365760" lvl="1" indent="0">
              <a:spcBef>
                <a:spcPts val="1200"/>
              </a:spcBef>
              <a:spcAft>
                <a:spcPts val="1200"/>
              </a:spcAft>
              <a:buNone/>
            </a:pPr>
            <a:endParaRPr lang="en-US" sz="2800" dirty="0" smtClean="0"/>
          </a:p>
          <a:p>
            <a:pPr lvl="1">
              <a:spcBef>
                <a:spcPts val="1200"/>
              </a:spcBef>
              <a:spcAft>
                <a:spcPts val="1200"/>
              </a:spcAft>
              <a:buFont typeface="Arial" pitchFamily="34" charset="0"/>
              <a:buChar char="•"/>
            </a:pPr>
            <a:endParaRPr lang="en-US" sz="2800" dirty="0"/>
          </a:p>
        </p:txBody>
      </p:sp>
      <p:sp>
        <p:nvSpPr>
          <p:cNvPr id="6" name="Content Placeholder 2"/>
          <p:cNvSpPr txBox="1">
            <a:spLocks/>
          </p:cNvSpPr>
          <p:nvPr/>
        </p:nvSpPr>
        <p:spPr>
          <a:xfrm>
            <a:off x="3109842" y="5867400"/>
            <a:ext cx="3184645" cy="766482"/>
          </a:xfrm>
          <a:prstGeom prst="rect">
            <a:avLst/>
          </a:prstGeom>
          <a:solidFill>
            <a:schemeClr val="accent3">
              <a:lumMod val="20000"/>
              <a:lumOff val="80000"/>
            </a:schemeClr>
          </a:solidFill>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Arthritis and back pain</a:t>
            </a:r>
          </a:p>
        </p:txBody>
      </p:sp>
      <p:sp>
        <p:nvSpPr>
          <p:cNvPr id="7" name="Content Placeholder 2"/>
          <p:cNvSpPr txBox="1">
            <a:spLocks/>
          </p:cNvSpPr>
          <p:nvPr/>
        </p:nvSpPr>
        <p:spPr>
          <a:xfrm>
            <a:off x="424749" y="5876365"/>
            <a:ext cx="2497761" cy="766482"/>
          </a:xfrm>
          <a:prstGeom prst="rect">
            <a:avLst/>
          </a:prstGeom>
          <a:solidFill>
            <a:schemeClr val="accent3">
              <a:lumMod val="20000"/>
              <a:lumOff val="8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Injuries</a:t>
            </a:r>
          </a:p>
        </p:txBody>
      </p:sp>
    </p:spTree>
    <p:extLst>
      <p:ext uri="{BB962C8B-B14F-4D97-AF65-F5344CB8AC3E}">
        <p14:creationId xmlns:p14="http://schemas.microsoft.com/office/powerpoint/2010/main" val="26645056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Health conditions associated with disability</a:t>
            </a:r>
            <a:endParaRPr lang="en-US" sz="3600" b="1" dirty="0"/>
          </a:p>
        </p:txBody>
      </p:sp>
      <p:sp>
        <p:nvSpPr>
          <p:cNvPr id="3" name="Content Placeholder 2"/>
          <p:cNvSpPr>
            <a:spLocks noGrp="1"/>
          </p:cNvSpPr>
          <p:nvPr>
            <p:ph sz="quarter" idx="1"/>
          </p:nvPr>
        </p:nvSpPr>
        <p:spPr>
          <a:xfrm>
            <a:off x="424749" y="1770529"/>
            <a:ext cx="2809981" cy="4415118"/>
          </a:xfrm>
          <a:noFill/>
        </p:spPr>
        <p:txBody>
          <a:bodyPr>
            <a:normAutofit/>
          </a:bodyPr>
          <a:lstStyle/>
          <a:p>
            <a:pPr marL="0" indent="0">
              <a:spcBef>
                <a:spcPts val="600"/>
              </a:spcBef>
              <a:spcAft>
                <a:spcPts val="600"/>
              </a:spcAft>
              <a:buNone/>
            </a:pPr>
            <a:r>
              <a:rPr lang="en-US" dirty="0" smtClean="0"/>
              <a:t>Primary</a:t>
            </a:r>
          </a:p>
          <a:p>
            <a:pPr marL="0" indent="0">
              <a:spcBef>
                <a:spcPts val="600"/>
              </a:spcBef>
              <a:spcAft>
                <a:spcPts val="600"/>
              </a:spcAft>
              <a:buNone/>
            </a:pPr>
            <a:r>
              <a:rPr lang="en-US" sz="2800" dirty="0" smtClean="0"/>
              <a:t>Starting problem</a:t>
            </a:r>
          </a:p>
          <a:p>
            <a:pPr marL="0" indent="0">
              <a:spcBef>
                <a:spcPts val="600"/>
              </a:spcBef>
              <a:spcAft>
                <a:spcPts val="600"/>
              </a:spcAft>
              <a:buNone/>
            </a:pPr>
            <a:endParaRPr lang="en-US" sz="2800" dirty="0" smtClean="0"/>
          </a:p>
          <a:p>
            <a:pPr marL="0" indent="0">
              <a:spcBef>
                <a:spcPts val="600"/>
              </a:spcBef>
              <a:spcAft>
                <a:spcPts val="600"/>
              </a:spcAft>
              <a:buNone/>
            </a:pPr>
            <a:r>
              <a:rPr lang="en-US" sz="2800" dirty="0" smtClean="0"/>
              <a:t>Reason for impairment, activity limitations, or participation</a:t>
            </a:r>
            <a:r>
              <a:rPr lang="en-US" dirty="0" smtClean="0"/>
              <a:t>	</a:t>
            </a:r>
          </a:p>
        </p:txBody>
      </p:sp>
      <p:sp>
        <p:nvSpPr>
          <p:cNvPr id="4" name="Content Placeholder 2"/>
          <p:cNvSpPr txBox="1">
            <a:spLocks/>
          </p:cNvSpPr>
          <p:nvPr/>
        </p:nvSpPr>
        <p:spPr>
          <a:xfrm>
            <a:off x="3484506" y="1788458"/>
            <a:ext cx="2809981" cy="4365812"/>
          </a:xfrm>
          <a:prstGeom prst="rect">
            <a:avLst/>
          </a:prstGeom>
          <a:noFill/>
        </p:spPr>
        <p:txBody>
          <a:bodyPr vert="horz">
            <a:normAutofit fontScale="8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spcAft>
                <a:spcPts val="600"/>
              </a:spcAft>
              <a:buFont typeface="Wingdings"/>
              <a:buNone/>
            </a:pPr>
            <a:r>
              <a:rPr lang="en-US" dirty="0" smtClean="0"/>
              <a:t>Secondary</a:t>
            </a:r>
          </a:p>
          <a:p>
            <a:pPr marL="0" indent="0">
              <a:spcBef>
                <a:spcPts val="600"/>
              </a:spcBef>
              <a:spcAft>
                <a:spcPts val="600"/>
              </a:spcAft>
              <a:buFont typeface="Wingdings"/>
              <a:buNone/>
            </a:pPr>
            <a:r>
              <a:rPr lang="en-US" sz="3000" dirty="0" smtClean="0"/>
              <a:t>Developed as a result of the primary </a:t>
            </a:r>
          </a:p>
          <a:p>
            <a:pPr marL="0" indent="0">
              <a:spcBef>
                <a:spcPts val="600"/>
              </a:spcBef>
              <a:spcAft>
                <a:spcPts val="600"/>
              </a:spcAft>
              <a:buFont typeface="Wingdings"/>
              <a:buNone/>
            </a:pPr>
            <a:endParaRPr lang="en-US" sz="3000" dirty="0"/>
          </a:p>
          <a:p>
            <a:pPr marL="0" indent="0">
              <a:spcBef>
                <a:spcPts val="600"/>
              </a:spcBef>
              <a:spcAft>
                <a:spcPts val="600"/>
              </a:spcAft>
              <a:buFont typeface="Wingdings"/>
              <a:buNone/>
            </a:pPr>
            <a:r>
              <a:rPr lang="en-US" sz="3000" dirty="0" smtClean="0"/>
              <a:t>Results in reducing functioning, lower quality of life, increase health care cost, and pre-mature death</a:t>
            </a:r>
          </a:p>
          <a:p>
            <a:pPr marL="365760" lvl="1" indent="0">
              <a:spcBef>
                <a:spcPts val="1200"/>
              </a:spcBef>
              <a:spcAft>
                <a:spcPts val="1200"/>
              </a:spcAft>
              <a:buNone/>
            </a:pPr>
            <a:endParaRPr lang="en-US" sz="2800" dirty="0"/>
          </a:p>
        </p:txBody>
      </p:sp>
      <p:sp>
        <p:nvSpPr>
          <p:cNvPr id="5" name="Content Placeholder 2"/>
          <p:cNvSpPr txBox="1">
            <a:spLocks/>
          </p:cNvSpPr>
          <p:nvPr/>
        </p:nvSpPr>
        <p:spPr>
          <a:xfrm>
            <a:off x="6544263" y="1770529"/>
            <a:ext cx="2934869" cy="4365812"/>
          </a:xfrm>
          <a:prstGeom prst="rect">
            <a:avLst/>
          </a:prstGeom>
          <a:no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dirty="0" smtClean="0"/>
              <a:t>Co-morbidity</a:t>
            </a:r>
          </a:p>
          <a:p>
            <a:pPr marL="0" indent="0">
              <a:buNone/>
            </a:pPr>
            <a:r>
              <a:rPr lang="en-US" sz="2800" dirty="0" smtClean="0"/>
              <a:t>Unrelated condition </a:t>
            </a:r>
          </a:p>
          <a:p>
            <a:pPr marL="0" indent="0">
              <a:buNone/>
            </a:pPr>
            <a:endParaRPr lang="en-US" sz="2800" dirty="0"/>
          </a:p>
          <a:p>
            <a:pPr marL="0" indent="0">
              <a:buNone/>
            </a:pPr>
            <a:r>
              <a:rPr lang="en-US" sz="2800" dirty="0" smtClean="0"/>
              <a:t>Results in difficulties in managing and aggravation of disability</a:t>
            </a:r>
            <a:endParaRPr lang="en-US" sz="2800" dirty="0"/>
          </a:p>
          <a:p>
            <a:pPr marL="365760" lvl="1" indent="0">
              <a:spcBef>
                <a:spcPts val="1200"/>
              </a:spcBef>
              <a:spcAft>
                <a:spcPts val="1200"/>
              </a:spcAft>
              <a:buNone/>
            </a:pPr>
            <a:endParaRPr lang="en-US" sz="2800" dirty="0" smtClean="0"/>
          </a:p>
          <a:p>
            <a:pPr lvl="1">
              <a:spcBef>
                <a:spcPts val="1200"/>
              </a:spcBef>
              <a:spcAft>
                <a:spcPts val="1200"/>
              </a:spcAft>
              <a:buFont typeface="Arial" pitchFamily="34" charset="0"/>
              <a:buChar char="•"/>
            </a:pPr>
            <a:endParaRPr lang="en-US" sz="2800" dirty="0"/>
          </a:p>
        </p:txBody>
      </p:sp>
    </p:spTree>
    <p:extLst>
      <p:ext uri="{BB962C8B-B14F-4D97-AF65-F5344CB8AC3E}">
        <p14:creationId xmlns:p14="http://schemas.microsoft.com/office/powerpoint/2010/main" val="20631478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ICF – Estimation of disabilities: Examples</a:t>
            </a:r>
            <a:endParaRPr lang="en-US" sz="36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18262377"/>
              </p:ext>
            </p:extLst>
          </p:nvPr>
        </p:nvGraphicFramePr>
        <p:xfrm>
          <a:off x="612082" y="1981200"/>
          <a:ext cx="9054381" cy="4192052"/>
        </p:xfrm>
        <a:graphic>
          <a:graphicData uri="http://schemas.openxmlformats.org/drawingml/2006/table">
            <a:tbl>
              <a:tblPr firstRow="1" bandRow="1">
                <a:tableStyleId>{5C22544A-7EE6-4342-B048-85BDC9FD1C3A}</a:tableStyleId>
              </a:tblPr>
              <a:tblGrid>
                <a:gridCol w="1998208">
                  <a:extLst>
                    <a:ext uri="{9D8B030D-6E8A-4147-A177-3AD203B41FA5}">
                      <a16:colId xmlns:a16="http://schemas.microsoft.com/office/drawing/2014/main" val="20000"/>
                    </a:ext>
                  </a:extLst>
                </a:gridCol>
                <a:gridCol w="2275460">
                  <a:extLst>
                    <a:ext uri="{9D8B030D-6E8A-4147-A177-3AD203B41FA5}">
                      <a16:colId xmlns:a16="http://schemas.microsoft.com/office/drawing/2014/main" val="20001"/>
                    </a:ext>
                  </a:extLst>
                </a:gridCol>
                <a:gridCol w="2824967">
                  <a:extLst>
                    <a:ext uri="{9D8B030D-6E8A-4147-A177-3AD203B41FA5}">
                      <a16:colId xmlns:a16="http://schemas.microsoft.com/office/drawing/2014/main" val="20002"/>
                    </a:ext>
                  </a:extLst>
                </a:gridCol>
                <a:gridCol w="1955746">
                  <a:extLst>
                    <a:ext uri="{9D8B030D-6E8A-4147-A177-3AD203B41FA5}">
                      <a16:colId xmlns:a16="http://schemas.microsoft.com/office/drawing/2014/main" val="20003"/>
                    </a:ext>
                  </a:extLst>
                </a:gridCol>
              </a:tblGrid>
              <a:tr h="670035">
                <a:tc>
                  <a:txBody>
                    <a:bodyPr/>
                    <a:lstStyle/>
                    <a:p>
                      <a:pPr>
                        <a:spcBef>
                          <a:spcPts val="1200"/>
                        </a:spcBef>
                        <a:spcAft>
                          <a:spcPts val="1200"/>
                        </a:spcAft>
                      </a:pPr>
                      <a:r>
                        <a:rPr lang="en-US" sz="2400" dirty="0" smtClean="0">
                          <a:solidFill>
                            <a:schemeClr val="tx1"/>
                          </a:solidFill>
                        </a:rPr>
                        <a:t>Health condition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Impairment</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Activity</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Participation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70035">
                <a:tc>
                  <a:txBody>
                    <a:bodyPr/>
                    <a:lstStyle/>
                    <a:p>
                      <a:pPr>
                        <a:spcBef>
                          <a:spcPts val="1200"/>
                        </a:spcBef>
                        <a:spcAft>
                          <a:spcPts val="1200"/>
                        </a:spcAft>
                      </a:pPr>
                      <a:r>
                        <a:rPr lang="en-US" sz="2400" dirty="0" smtClean="0">
                          <a:solidFill>
                            <a:schemeClr val="tx1"/>
                          </a:solidFill>
                        </a:rPr>
                        <a:t>Leprosy</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Loss</a:t>
                      </a:r>
                      <a:r>
                        <a:rPr lang="en-US" sz="2400" baseline="0" dirty="0" smtClean="0">
                          <a:solidFill>
                            <a:schemeClr val="tx1"/>
                          </a:solidFill>
                        </a:rPr>
                        <a:t> of sensation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Difficulties grasping</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Unemployment</a:t>
                      </a:r>
                      <a:r>
                        <a:rPr lang="en-US" sz="2400" baseline="0" dirty="0" smtClean="0">
                          <a:solidFill>
                            <a:schemeClr val="tx1"/>
                          </a:solidFill>
                        </a:rPr>
                        <a:t> </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70035">
                <a:tc>
                  <a:txBody>
                    <a:bodyPr/>
                    <a:lstStyle/>
                    <a:p>
                      <a:pPr>
                        <a:spcBef>
                          <a:spcPts val="1200"/>
                        </a:spcBef>
                        <a:spcAft>
                          <a:spcPts val="1200"/>
                        </a:spcAft>
                      </a:pPr>
                      <a:r>
                        <a:rPr lang="en-US" sz="2400" dirty="0" smtClean="0">
                          <a:solidFill>
                            <a:schemeClr val="tx1"/>
                          </a:solidFill>
                        </a:rPr>
                        <a:t>Epilepsy</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Neurologic</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Being on his own</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 schooling</a:t>
                      </a:r>
                      <a:r>
                        <a:rPr lang="en-US" sz="2400" baseline="0" dirty="0" smtClean="0">
                          <a:solidFill>
                            <a:schemeClr val="tx1"/>
                          </a:solidFill>
                        </a:rPr>
                        <a:t> </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70035">
                <a:tc>
                  <a:txBody>
                    <a:bodyPr/>
                    <a:lstStyle/>
                    <a:p>
                      <a:pPr>
                        <a:spcBef>
                          <a:spcPts val="1200"/>
                        </a:spcBef>
                        <a:spcAft>
                          <a:spcPts val="1200"/>
                        </a:spcAft>
                      </a:pPr>
                      <a:r>
                        <a:rPr lang="en-US" sz="2400" dirty="0" smtClean="0">
                          <a:solidFill>
                            <a:schemeClr val="tx1"/>
                          </a:solidFill>
                        </a:rPr>
                        <a:t>Vitiligo</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Disfigurement</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None</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Social relations</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06062">
                <a:tc>
                  <a:txBody>
                    <a:bodyPr/>
                    <a:lstStyle/>
                    <a:p>
                      <a:pPr>
                        <a:spcBef>
                          <a:spcPts val="1200"/>
                        </a:spcBef>
                        <a:spcAft>
                          <a:spcPts val="1200"/>
                        </a:spcAft>
                      </a:pPr>
                      <a:r>
                        <a:rPr lang="en-US" sz="2400" dirty="0" smtClean="0">
                          <a:solidFill>
                            <a:schemeClr val="tx1"/>
                          </a:solidFill>
                        </a:rPr>
                        <a:t>Past mental disorders</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None</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None</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200"/>
                        </a:spcBef>
                        <a:spcAft>
                          <a:spcPts val="1200"/>
                        </a:spcAft>
                      </a:pPr>
                      <a:r>
                        <a:rPr lang="en-US" sz="2400" dirty="0" smtClean="0">
                          <a:solidFill>
                            <a:schemeClr val="tx1"/>
                          </a:solidFill>
                        </a:rPr>
                        <a:t>Unemployment,</a:t>
                      </a:r>
                      <a:r>
                        <a:rPr lang="en-US" sz="2400" baseline="0" dirty="0" smtClean="0">
                          <a:solidFill>
                            <a:schemeClr val="tx1"/>
                          </a:solidFill>
                        </a:rPr>
                        <a:t> social relations</a:t>
                      </a:r>
                      <a:endParaRPr lang="en-US" sz="2400" dirty="0">
                        <a:solidFill>
                          <a:schemeClr val="tx1"/>
                        </a:solidFill>
                      </a:endParaRPr>
                    </a:p>
                  </a:txBody>
                  <a:tcPr marL="74933" marR="749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16012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pPr eaLnBrk="1" hangingPunct="1"/>
            <a:r>
              <a:rPr lang="en-US" b="1" dirty="0" smtClean="0"/>
              <a:t>Dimensions of health</a:t>
            </a:r>
          </a:p>
        </p:txBody>
      </p:sp>
      <p:pic>
        <p:nvPicPr>
          <p:cNvPr id="14340" name="Picture 2" descr="http://www.uiowa.edu/hr/wellness/woow/images/home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622" y="1905000"/>
            <a:ext cx="4386128" cy="394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4759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Examples for intervention and prevention</a:t>
            </a:r>
            <a:endParaRPr lang="en-US" sz="3600" b="1" dirty="0"/>
          </a:p>
        </p:txBody>
      </p:sp>
      <p:graphicFrame>
        <p:nvGraphicFramePr>
          <p:cNvPr id="6" name="Table 5"/>
          <p:cNvGraphicFramePr>
            <a:graphicFrameLocks noGrp="1"/>
          </p:cNvGraphicFramePr>
          <p:nvPr>
            <p:extLst>
              <p:ext uri="{D42A27DB-BD31-4B8C-83A1-F6EECF244321}">
                <p14:modId xmlns:p14="http://schemas.microsoft.com/office/powerpoint/2010/main" val="2371602152"/>
              </p:ext>
            </p:extLst>
          </p:nvPr>
        </p:nvGraphicFramePr>
        <p:xfrm>
          <a:off x="362305" y="1500324"/>
          <a:ext cx="9429047" cy="5485107"/>
        </p:xfrm>
        <a:graphic>
          <a:graphicData uri="http://schemas.openxmlformats.org/drawingml/2006/table">
            <a:tbl>
              <a:tblPr firstRow="1" firstCol="1" bandRow="1">
                <a:tableStyleId>{5C22544A-7EE6-4342-B048-85BDC9FD1C3A}</a:tableStyleId>
              </a:tblPr>
              <a:tblGrid>
                <a:gridCol w="2123096">
                  <a:extLst>
                    <a:ext uri="{9D8B030D-6E8A-4147-A177-3AD203B41FA5}">
                      <a16:colId xmlns:a16="http://schemas.microsoft.com/office/drawing/2014/main" val="20000"/>
                    </a:ext>
                  </a:extLst>
                </a:gridCol>
                <a:gridCol w="3247089">
                  <a:extLst>
                    <a:ext uri="{9D8B030D-6E8A-4147-A177-3AD203B41FA5}">
                      <a16:colId xmlns:a16="http://schemas.microsoft.com/office/drawing/2014/main" val="20001"/>
                    </a:ext>
                  </a:extLst>
                </a:gridCol>
                <a:gridCol w="4058862">
                  <a:extLst>
                    <a:ext uri="{9D8B030D-6E8A-4147-A177-3AD203B41FA5}">
                      <a16:colId xmlns:a16="http://schemas.microsoft.com/office/drawing/2014/main" val="20002"/>
                    </a:ext>
                  </a:extLst>
                </a:gridCol>
              </a:tblGrid>
              <a:tr h="381000">
                <a:tc>
                  <a:txBody>
                    <a:bodyPr/>
                    <a:lstStyle/>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Intervention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Prevention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6566">
                <a:tc>
                  <a:txBody>
                    <a:bodyPr/>
                    <a:lstStyle/>
                    <a:p>
                      <a:pPr marL="0" marR="8890">
                        <a:spcBef>
                          <a:spcPts val="0"/>
                        </a:spcBef>
                        <a:spcAft>
                          <a:spcPts val="0"/>
                        </a:spcAft>
                      </a:pPr>
                      <a:r>
                        <a:rPr lang="en-GB" sz="2400" b="1" kern="1200" dirty="0" smtClean="0">
                          <a:solidFill>
                            <a:schemeClr val="tx1"/>
                          </a:solidFill>
                          <a:effectLst/>
                        </a:rPr>
                        <a:t>Health condition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Medical </a:t>
                      </a:r>
                      <a:r>
                        <a:rPr lang="en-GB" sz="2400" b="0" kern="1200" dirty="0" smtClean="0">
                          <a:solidFill>
                            <a:schemeClr val="tx1"/>
                          </a:solidFill>
                          <a:effectLst/>
                        </a:rPr>
                        <a:t>treatment</a:t>
                      </a:r>
                      <a:r>
                        <a:rPr lang="en-GB" sz="2400" b="0" kern="1200" baseline="0" dirty="0" smtClean="0">
                          <a:solidFill>
                            <a:schemeClr val="tx1"/>
                          </a:solidFill>
                          <a:effectLst/>
                        </a:rPr>
                        <a:t> or care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Health </a:t>
                      </a:r>
                      <a:r>
                        <a:rPr lang="en-GB" sz="2400" b="0" kern="1200" dirty="0" smtClean="0">
                          <a:solidFill>
                            <a:schemeClr val="tx1"/>
                          </a:solidFill>
                          <a:effectLst/>
                        </a:rPr>
                        <a:t>promotion, Nutrition,</a:t>
                      </a:r>
                      <a:r>
                        <a:rPr lang="en-GB" sz="2400" b="0" kern="1200" baseline="0" dirty="0" smtClean="0">
                          <a:solidFill>
                            <a:schemeClr val="tx1"/>
                          </a:solidFill>
                          <a:effectLst/>
                        </a:rPr>
                        <a:t> </a:t>
                      </a:r>
                      <a:r>
                        <a:rPr lang="en-GB" sz="2400" b="0" kern="1200" dirty="0" smtClean="0">
                          <a:solidFill>
                            <a:schemeClr val="tx1"/>
                          </a:solidFill>
                          <a:effectLst/>
                        </a:rPr>
                        <a:t>Immunization</a:t>
                      </a:r>
                    </a:p>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969849">
                <a:tc>
                  <a:txBody>
                    <a:bodyPr/>
                    <a:lstStyle/>
                    <a:p>
                      <a:pPr marL="0" marR="8890">
                        <a:spcBef>
                          <a:spcPts val="0"/>
                        </a:spcBef>
                        <a:spcAft>
                          <a:spcPts val="0"/>
                        </a:spcAft>
                      </a:pPr>
                      <a:r>
                        <a:rPr lang="en-US" sz="2400" b="1" kern="1200" dirty="0" smtClean="0">
                          <a:solidFill>
                            <a:schemeClr val="tx1"/>
                          </a:solidFill>
                          <a:effectLst/>
                        </a:rPr>
                        <a:t>Impairment</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Medical </a:t>
                      </a:r>
                      <a:r>
                        <a:rPr lang="en-US" sz="2400" b="0" kern="1200" dirty="0" smtClean="0">
                          <a:solidFill>
                            <a:schemeClr val="tx1"/>
                          </a:solidFill>
                          <a:effectLst/>
                        </a:rPr>
                        <a:t>treatment or care </a:t>
                      </a:r>
                      <a:endParaRPr lang="en-US" sz="2400" b="0" dirty="0">
                        <a:solidFill>
                          <a:schemeClr val="tx1"/>
                        </a:solidFill>
                        <a:effectLst/>
                      </a:endParaRPr>
                    </a:p>
                    <a:p>
                      <a:pPr marL="0" marR="8890">
                        <a:spcBef>
                          <a:spcPts val="0"/>
                        </a:spcBef>
                        <a:spcAft>
                          <a:spcPts val="0"/>
                        </a:spcAft>
                      </a:pPr>
                      <a:r>
                        <a:rPr lang="en-US" sz="2400" b="0" dirty="0">
                          <a:solidFill>
                            <a:schemeClr val="tx1"/>
                          </a:solidFill>
                          <a:effectLst/>
                        </a:rPr>
                        <a:t>Surgery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GB" sz="2400" b="0" kern="1200" dirty="0">
                          <a:solidFill>
                            <a:schemeClr val="tx1"/>
                          </a:solidFill>
                          <a:effectLst/>
                        </a:rPr>
                        <a:t>Prevention of the development of further activity limitations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1293132">
                <a:tc>
                  <a:txBody>
                    <a:bodyPr/>
                    <a:lstStyle/>
                    <a:p>
                      <a:pPr marL="0" marR="0">
                        <a:spcBef>
                          <a:spcPts val="0"/>
                        </a:spcBef>
                        <a:spcAft>
                          <a:spcPts val="0"/>
                        </a:spcAft>
                      </a:pPr>
                      <a:r>
                        <a:rPr lang="en-US" sz="2400" b="1" kern="1200" dirty="0" smtClean="0">
                          <a:solidFill>
                            <a:schemeClr val="tx1"/>
                          </a:solidFill>
                          <a:effectLst/>
                        </a:rPr>
                        <a:t>Activity limitation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Assistive </a:t>
                      </a:r>
                      <a:r>
                        <a:rPr lang="en-US" sz="2400" b="0" kern="1200" dirty="0" smtClean="0">
                          <a:solidFill>
                            <a:schemeClr val="tx1"/>
                          </a:solidFill>
                          <a:effectLst/>
                        </a:rPr>
                        <a:t>devices</a:t>
                      </a:r>
                    </a:p>
                    <a:p>
                      <a:pPr marL="0" marR="0">
                        <a:spcBef>
                          <a:spcPts val="0"/>
                        </a:spcBef>
                        <a:spcAft>
                          <a:spcPts val="0"/>
                        </a:spcAft>
                      </a:pPr>
                      <a:r>
                        <a:rPr lang="en-US" sz="2400" b="0" kern="1200" dirty="0" smtClean="0">
                          <a:solidFill>
                            <a:schemeClr val="tx1"/>
                          </a:solidFill>
                          <a:effectLst/>
                        </a:rPr>
                        <a:t>Personal </a:t>
                      </a:r>
                      <a:r>
                        <a:rPr lang="en-US" sz="2400" b="0" kern="1200" dirty="0">
                          <a:solidFill>
                            <a:schemeClr val="tx1"/>
                          </a:solidFill>
                          <a:effectLst/>
                        </a:rPr>
                        <a:t>assistance </a:t>
                      </a:r>
                      <a:endParaRPr lang="en-US" sz="2400" b="0" kern="1200" dirty="0" smtClean="0">
                        <a:solidFill>
                          <a:schemeClr val="tx1"/>
                        </a:solidFill>
                        <a:effectLst/>
                      </a:endParaRPr>
                    </a:p>
                    <a:p>
                      <a:pPr marL="0" marR="0">
                        <a:spcBef>
                          <a:spcPts val="0"/>
                        </a:spcBef>
                        <a:spcAft>
                          <a:spcPts val="0"/>
                        </a:spcAft>
                      </a:pPr>
                      <a:r>
                        <a:rPr lang="en-US" sz="2400" b="0" kern="1200" dirty="0" smtClean="0">
                          <a:solidFill>
                            <a:schemeClr val="tx1"/>
                          </a:solidFill>
                          <a:effectLst/>
                        </a:rPr>
                        <a:t>Rehabilitation </a:t>
                      </a:r>
                      <a:r>
                        <a:rPr lang="en-US" sz="2400" b="0" kern="1200" dirty="0">
                          <a:solidFill>
                            <a:schemeClr val="tx1"/>
                          </a:solidFill>
                          <a:effectLst/>
                        </a:rPr>
                        <a:t>therapy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Preventive </a:t>
                      </a:r>
                      <a:r>
                        <a:rPr lang="en-US" sz="2400" b="0" kern="1200" dirty="0" smtClean="0">
                          <a:solidFill>
                            <a:schemeClr val="tx1"/>
                          </a:solidFill>
                          <a:effectLst/>
                        </a:rPr>
                        <a:t>rehabilitation, </a:t>
                      </a:r>
                      <a:r>
                        <a:rPr lang="en-US" sz="2400" b="0" kern="1200" dirty="0">
                          <a:solidFill>
                            <a:schemeClr val="tx1"/>
                          </a:solidFill>
                          <a:effectLst/>
                        </a:rPr>
                        <a:t>Prevention of the development of participation restrictions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3"/>
                  </a:ext>
                </a:extLst>
              </a:tr>
              <a:tr h="1616415">
                <a:tc>
                  <a:txBody>
                    <a:bodyPr/>
                    <a:lstStyle/>
                    <a:p>
                      <a:pPr marL="0" marR="8890">
                        <a:spcBef>
                          <a:spcPts val="0"/>
                        </a:spcBef>
                        <a:spcAft>
                          <a:spcPts val="0"/>
                        </a:spcAft>
                      </a:pPr>
                      <a:r>
                        <a:rPr lang="en-US" sz="2400" b="1" kern="1200" dirty="0" smtClean="0">
                          <a:solidFill>
                            <a:schemeClr val="tx1"/>
                          </a:solidFill>
                          <a:effectLst/>
                        </a:rPr>
                        <a:t>Participation restriction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smtClean="0">
                          <a:solidFill>
                            <a:schemeClr val="tx1"/>
                          </a:solidFill>
                          <a:effectLst/>
                        </a:rPr>
                        <a:t>Accommodations, </a:t>
                      </a:r>
                    </a:p>
                    <a:p>
                      <a:pPr marL="0" marR="8890">
                        <a:spcBef>
                          <a:spcPts val="0"/>
                        </a:spcBef>
                        <a:spcAft>
                          <a:spcPts val="0"/>
                        </a:spcAft>
                      </a:pPr>
                      <a:r>
                        <a:rPr lang="en-US" sz="2400" b="0" kern="1200" dirty="0" smtClean="0">
                          <a:solidFill>
                            <a:schemeClr val="tx1"/>
                          </a:solidFill>
                          <a:effectLst/>
                        </a:rPr>
                        <a:t>Public </a:t>
                      </a:r>
                      <a:r>
                        <a:rPr lang="en-US" sz="2400" b="0" kern="1200" dirty="0">
                          <a:solidFill>
                            <a:schemeClr val="tx1"/>
                          </a:solidFill>
                          <a:effectLst/>
                        </a:rPr>
                        <a:t>education </a:t>
                      </a:r>
                      <a:endParaRPr lang="en-US" sz="2400" b="0" kern="1200" dirty="0" smtClean="0">
                        <a:solidFill>
                          <a:schemeClr val="tx1"/>
                        </a:solidFill>
                        <a:effectLst/>
                      </a:endParaRPr>
                    </a:p>
                    <a:p>
                      <a:pPr marL="0" marR="8890">
                        <a:spcBef>
                          <a:spcPts val="0"/>
                        </a:spcBef>
                        <a:spcAft>
                          <a:spcPts val="0"/>
                        </a:spcAft>
                      </a:pPr>
                      <a:r>
                        <a:rPr lang="en-US" sz="2400" b="0" kern="1200" dirty="0" smtClean="0">
                          <a:solidFill>
                            <a:schemeClr val="tx1"/>
                          </a:solidFill>
                          <a:effectLst/>
                        </a:rPr>
                        <a:t>Anti-discrimination law</a:t>
                      </a:r>
                    </a:p>
                    <a:p>
                      <a:pPr marL="0" marR="8890">
                        <a:spcBef>
                          <a:spcPts val="0"/>
                        </a:spcBef>
                        <a:spcAft>
                          <a:spcPts val="0"/>
                        </a:spcAft>
                      </a:pPr>
                      <a:r>
                        <a:rPr lang="en-US" sz="2400" b="0" kern="1200" dirty="0" smtClean="0">
                          <a:solidFill>
                            <a:schemeClr val="tx1"/>
                          </a:solidFill>
                          <a:effectLst/>
                        </a:rPr>
                        <a:t>Universal </a:t>
                      </a:r>
                      <a:r>
                        <a:rPr lang="en-US" sz="2400" b="0" kern="1200" dirty="0">
                          <a:solidFill>
                            <a:schemeClr val="tx1"/>
                          </a:solidFill>
                          <a:effectLst/>
                        </a:rPr>
                        <a:t>design</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Environmental </a:t>
                      </a:r>
                      <a:r>
                        <a:rPr lang="en-US" sz="2400" b="0" kern="1200" dirty="0" smtClean="0">
                          <a:solidFill>
                            <a:schemeClr val="tx1"/>
                          </a:solidFill>
                          <a:effectLst/>
                        </a:rPr>
                        <a:t>change, </a:t>
                      </a:r>
                      <a:r>
                        <a:rPr lang="en-US" sz="2400" b="0" kern="1200" dirty="0">
                          <a:solidFill>
                            <a:schemeClr val="tx1"/>
                          </a:solidFill>
                          <a:effectLst/>
                        </a:rPr>
                        <a:t>Employment </a:t>
                      </a:r>
                      <a:r>
                        <a:rPr lang="en-US" sz="2400" b="0" kern="1200" dirty="0" smtClean="0">
                          <a:solidFill>
                            <a:schemeClr val="tx1"/>
                          </a:solidFill>
                          <a:effectLst/>
                        </a:rPr>
                        <a:t>strategies, </a:t>
                      </a:r>
                      <a:r>
                        <a:rPr lang="en-US" sz="2400" b="0" kern="1200" dirty="0">
                          <a:solidFill>
                            <a:schemeClr val="tx1"/>
                          </a:solidFill>
                          <a:effectLst/>
                        </a:rPr>
                        <a:t>Accessible </a:t>
                      </a:r>
                      <a:r>
                        <a:rPr lang="en-US" sz="2400" b="0" kern="1200" dirty="0" smtClean="0">
                          <a:solidFill>
                            <a:schemeClr val="tx1"/>
                          </a:solidFill>
                          <a:effectLst/>
                        </a:rPr>
                        <a:t>services, </a:t>
                      </a:r>
                      <a:r>
                        <a:rPr lang="en-US" sz="2400" b="0" kern="1200" dirty="0">
                          <a:solidFill>
                            <a:schemeClr val="tx1"/>
                          </a:solidFill>
                          <a:effectLst/>
                        </a:rPr>
                        <a:t>Universal </a:t>
                      </a:r>
                      <a:r>
                        <a:rPr lang="en-US" sz="2400" b="0" kern="1200" dirty="0" smtClean="0">
                          <a:solidFill>
                            <a:schemeClr val="tx1"/>
                          </a:solidFill>
                          <a:effectLst/>
                        </a:rPr>
                        <a:t>design, </a:t>
                      </a:r>
                      <a:r>
                        <a:rPr lang="en-US" sz="2400" b="0" kern="1200" dirty="0">
                          <a:solidFill>
                            <a:schemeClr val="tx1"/>
                          </a:solidFill>
                          <a:effectLst/>
                        </a:rPr>
                        <a:t>Lobbying for change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084701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Summary - 3</a:t>
            </a:r>
            <a:endParaRPr lang="en-US" sz="3600" b="1" dirty="0"/>
          </a:p>
        </p:txBody>
      </p:sp>
      <p:sp>
        <p:nvSpPr>
          <p:cNvPr id="3" name="Content Placeholder 2"/>
          <p:cNvSpPr>
            <a:spLocks noGrp="1"/>
          </p:cNvSpPr>
          <p:nvPr>
            <p:ph sz="quarter" idx="1"/>
          </p:nvPr>
        </p:nvSpPr>
        <p:spPr>
          <a:xfrm>
            <a:off x="674526" y="1600200"/>
            <a:ext cx="8886640" cy="5105400"/>
          </a:xfrm>
        </p:spPr>
        <p:txBody>
          <a:bodyPr>
            <a:normAutofit lnSpcReduction="10000"/>
          </a:bodyPr>
          <a:lstStyle/>
          <a:p>
            <a:pPr marL="0" indent="0">
              <a:spcBef>
                <a:spcPts val="1200"/>
              </a:spcBef>
              <a:spcAft>
                <a:spcPts val="1200"/>
              </a:spcAft>
              <a:buNone/>
            </a:pPr>
            <a:r>
              <a:rPr lang="en-US" dirty="0" smtClean="0"/>
              <a:t>ICF </a:t>
            </a:r>
          </a:p>
          <a:p>
            <a:pPr lvl="1">
              <a:spcBef>
                <a:spcPts val="1200"/>
              </a:spcBef>
              <a:spcAft>
                <a:spcPts val="1200"/>
              </a:spcAft>
              <a:buFont typeface="Arial" pitchFamily="34" charset="0"/>
              <a:buChar char="•"/>
            </a:pPr>
            <a:r>
              <a:rPr lang="en-US" sz="2800" dirty="0" smtClean="0"/>
              <a:t>Universal tool for classification and reporting of disabilities </a:t>
            </a:r>
          </a:p>
          <a:p>
            <a:pPr lvl="1">
              <a:spcBef>
                <a:spcPts val="1200"/>
              </a:spcBef>
              <a:spcAft>
                <a:spcPts val="1200"/>
              </a:spcAft>
              <a:buFont typeface="Arial" pitchFamily="34" charset="0"/>
              <a:buChar char="•"/>
            </a:pPr>
            <a:r>
              <a:rPr lang="en-US" sz="2800" dirty="0" smtClean="0"/>
              <a:t>It is </a:t>
            </a:r>
            <a:r>
              <a:rPr lang="en-US" sz="2800" dirty="0"/>
              <a:t>a shift from cause to </a:t>
            </a:r>
            <a:r>
              <a:rPr lang="en-US" sz="2800" dirty="0" smtClean="0"/>
              <a:t>impact</a:t>
            </a:r>
          </a:p>
          <a:p>
            <a:pPr lvl="1">
              <a:spcBef>
                <a:spcPts val="1200"/>
              </a:spcBef>
              <a:spcAft>
                <a:spcPts val="1200"/>
              </a:spcAft>
              <a:buFont typeface="Arial" pitchFamily="34" charset="0"/>
              <a:buChar char="•"/>
            </a:pPr>
            <a:r>
              <a:rPr lang="en-US" sz="2800" dirty="0" smtClean="0"/>
              <a:t>It is based </a:t>
            </a:r>
            <a:r>
              <a:rPr lang="en-US" sz="2800" dirty="0"/>
              <a:t>on the perception of individual functioning or disability as a dynamic interaction between health status, personal </a:t>
            </a:r>
            <a:r>
              <a:rPr lang="en-US" sz="2800" dirty="0" smtClean="0"/>
              <a:t>factors, environmental </a:t>
            </a:r>
            <a:r>
              <a:rPr lang="en-US" sz="2800" dirty="0"/>
              <a:t>condition and will have an impact on disability policy and </a:t>
            </a:r>
            <a:r>
              <a:rPr lang="en-US" sz="2800" dirty="0" smtClean="0"/>
              <a:t>services</a:t>
            </a:r>
          </a:p>
          <a:p>
            <a:pPr lvl="1">
              <a:spcBef>
                <a:spcPts val="1200"/>
              </a:spcBef>
              <a:spcAft>
                <a:spcPts val="1200"/>
              </a:spcAft>
              <a:buFont typeface="Arial" pitchFamily="34" charset="0"/>
              <a:buChar char="•"/>
            </a:pPr>
            <a:r>
              <a:rPr lang="en-US" sz="2800" dirty="0" smtClean="0"/>
              <a:t>Basis for intervention and prevention </a:t>
            </a:r>
            <a:endParaRPr lang="en-US" sz="2800" dirty="0"/>
          </a:p>
        </p:txBody>
      </p:sp>
    </p:spTree>
    <p:extLst>
      <p:ext uri="{BB962C8B-B14F-4D97-AF65-F5344CB8AC3E}">
        <p14:creationId xmlns:p14="http://schemas.microsoft.com/office/powerpoint/2010/main" val="32687347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accent4"/>
                </a:solidFill>
              </a:rPr>
              <a:t>DISABLING BARRIERS AND THEIR EFFECTS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139725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Disabling barriers</a:t>
            </a:r>
            <a:endParaRPr lang="en-US" sz="3600" b="1" dirty="0"/>
          </a:p>
        </p:txBody>
      </p:sp>
      <p:sp>
        <p:nvSpPr>
          <p:cNvPr id="3" name="Content Placeholder 2"/>
          <p:cNvSpPr>
            <a:spLocks noGrp="1"/>
          </p:cNvSpPr>
          <p:nvPr>
            <p:ph sz="quarter" idx="1"/>
          </p:nvPr>
        </p:nvSpPr>
        <p:spPr>
          <a:xfrm>
            <a:off x="674526" y="1600200"/>
            <a:ext cx="8886640" cy="3810000"/>
          </a:xfrm>
        </p:spPr>
        <p:txBody>
          <a:bodyPr>
            <a:normAutofit fontScale="77500" lnSpcReduction="20000"/>
          </a:bodyPr>
          <a:lstStyle/>
          <a:p>
            <a:pPr algn="justLow">
              <a:lnSpc>
                <a:spcPct val="130000"/>
              </a:lnSpc>
              <a:spcBef>
                <a:spcPts val="0"/>
              </a:spcBef>
              <a:spcAft>
                <a:spcPts val="1200"/>
              </a:spcAft>
              <a:buFont typeface="Arial" pitchFamily="34" charset="0"/>
              <a:buChar char="•"/>
            </a:pPr>
            <a:r>
              <a:rPr lang="en-GB" sz="2800" dirty="0" smtClean="0"/>
              <a:t>Inadequate </a:t>
            </a:r>
            <a:r>
              <a:rPr lang="en-GB" sz="2800" dirty="0"/>
              <a:t>policies and </a:t>
            </a:r>
            <a:r>
              <a:rPr lang="en-GB" sz="2800" dirty="0" smtClean="0"/>
              <a:t>standards which does </a:t>
            </a:r>
            <a:r>
              <a:rPr lang="en-GB" sz="2800" dirty="0"/>
              <a:t>not </a:t>
            </a:r>
            <a:r>
              <a:rPr lang="en-GB" sz="2800" dirty="0" smtClean="0"/>
              <a:t>consider the </a:t>
            </a:r>
            <a:r>
              <a:rPr lang="en-GB" sz="2800" dirty="0"/>
              <a:t>needs of people with disabilities, or existing policies and standards are not enforced. </a:t>
            </a:r>
            <a:endParaRPr lang="en-GB" sz="2800" dirty="0" smtClean="0"/>
          </a:p>
          <a:p>
            <a:pPr algn="justLow">
              <a:lnSpc>
                <a:spcPct val="130000"/>
              </a:lnSpc>
              <a:spcBef>
                <a:spcPts val="0"/>
              </a:spcBef>
              <a:spcAft>
                <a:spcPts val="1200"/>
              </a:spcAft>
              <a:buFont typeface="Arial" pitchFamily="34" charset="0"/>
              <a:buChar char="•"/>
            </a:pPr>
            <a:r>
              <a:rPr lang="en-GB" sz="2800" dirty="0" smtClean="0"/>
              <a:t>Insufficient funding for implementation of policies and plans</a:t>
            </a:r>
          </a:p>
          <a:p>
            <a:pPr algn="justLow">
              <a:lnSpc>
                <a:spcPct val="130000"/>
              </a:lnSpc>
              <a:spcBef>
                <a:spcPts val="0"/>
              </a:spcBef>
              <a:spcAft>
                <a:spcPts val="1200"/>
              </a:spcAft>
              <a:buFont typeface="Arial" pitchFamily="34" charset="0"/>
              <a:buChar char="•"/>
            </a:pPr>
            <a:r>
              <a:rPr lang="en-GB" sz="2800" dirty="0" smtClean="0"/>
              <a:t>Negative attitudes leading to rejection and marginalization</a:t>
            </a:r>
          </a:p>
          <a:p>
            <a:pPr algn="justLow">
              <a:lnSpc>
                <a:spcPct val="130000"/>
              </a:lnSpc>
              <a:spcBef>
                <a:spcPts val="0"/>
              </a:spcBef>
              <a:spcAft>
                <a:spcPts val="1200"/>
              </a:spcAft>
              <a:buFont typeface="Arial" pitchFamily="34" charset="0"/>
              <a:buChar char="•"/>
            </a:pPr>
            <a:r>
              <a:rPr lang="en-GB" sz="2800" dirty="0"/>
              <a:t>S</a:t>
            </a:r>
            <a:r>
              <a:rPr lang="en-GB" sz="2800" dirty="0" smtClean="0"/>
              <a:t>pecialized services: availability, accessibility and quality</a:t>
            </a:r>
          </a:p>
          <a:p>
            <a:pPr algn="justLow">
              <a:lnSpc>
                <a:spcPct val="130000"/>
              </a:lnSpc>
              <a:spcBef>
                <a:spcPts val="0"/>
              </a:spcBef>
              <a:spcAft>
                <a:spcPts val="1200"/>
              </a:spcAft>
              <a:buFont typeface="Arial" pitchFamily="34" charset="0"/>
              <a:buChar char="•"/>
            </a:pPr>
            <a:r>
              <a:rPr lang="en-GB" sz="2800" dirty="0" smtClean="0"/>
              <a:t>Lack of accessibility to transport and information system (sign language)</a:t>
            </a:r>
          </a:p>
          <a:p>
            <a:pPr algn="justLow">
              <a:lnSpc>
                <a:spcPct val="130000"/>
              </a:lnSpc>
              <a:spcBef>
                <a:spcPts val="0"/>
              </a:spcBef>
              <a:spcAft>
                <a:spcPts val="1200"/>
              </a:spcAft>
              <a:buFont typeface="Arial" pitchFamily="34" charset="0"/>
              <a:buChar char="•"/>
            </a:pPr>
            <a:r>
              <a:rPr lang="en-GB" sz="2800" dirty="0" smtClean="0"/>
              <a:t>Lack of consultation and involvement of persons with disability</a:t>
            </a:r>
          </a:p>
        </p:txBody>
      </p:sp>
      <p:sp>
        <p:nvSpPr>
          <p:cNvPr id="4" name="Content Placeholder 2"/>
          <p:cNvSpPr txBox="1">
            <a:spLocks/>
          </p:cNvSpPr>
          <p:nvPr/>
        </p:nvSpPr>
        <p:spPr>
          <a:xfrm>
            <a:off x="667744" y="5562600"/>
            <a:ext cx="8886640" cy="1066800"/>
          </a:xfrm>
          <a:prstGeom prst="rect">
            <a:avLst/>
          </a:prstGeom>
          <a:solidFill>
            <a:schemeClr val="accent2">
              <a:lumMod val="60000"/>
              <a:lumOff val="4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spcBef>
                <a:spcPts val="1200"/>
              </a:spcBef>
              <a:spcAft>
                <a:spcPts val="1200"/>
              </a:spcAft>
              <a:buFont typeface="Wingdings"/>
              <a:buNone/>
            </a:pPr>
            <a:r>
              <a:rPr lang="en-GB" dirty="0" smtClean="0"/>
              <a:t> Lack of statistics = persons with disabilities are not seen</a:t>
            </a:r>
            <a:endParaRPr lang="en-US" dirty="0"/>
          </a:p>
        </p:txBody>
      </p:sp>
    </p:spTree>
    <p:extLst>
      <p:ext uri="{BB962C8B-B14F-4D97-AF65-F5344CB8AC3E}">
        <p14:creationId xmlns:p14="http://schemas.microsoft.com/office/powerpoint/2010/main" val="7275150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Effects of disabling barriers</a:t>
            </a:r>
            <a:endParaRPr lang="en-US" sz="3600" b="1" dirty="0"/>
          </a:p>
        </p:txBody>
      </p:sp>
      <p:sp>
        <p:nvSpPr>
          <p:cNvPr id="3" name="Content Placeholder 2"/>
          <p:cNvSpPr>
            <a:spLocks noGrp="1"/>
          </p:cNvSpPr>
          <p:nvPr>
            <p:ph sz="quarter" idx="1"/>
          </p:nvPr>
        </p:nvSpPr>
        <p:spPr>
          <a:xfrm>
            <a:off x="674526" y="1905000"/>
            <a:ext cx="8886640" cy="4572000"/>
          </a:xfrm>
        </p:spPr>
        <p:txBody>
          <a:bodyPr>
            <a:normAutofit/>
          </a:bodyPr>
          <a:lstStyle/>
          <a:p>
            <a:pPr algn="justLow">
              <a:lnSpc>
                <a:spcPct val="130000"/>
              </a:lnSpc>
              <a:spcBef>
                <a:spcPts val="0"/>
              </a:spcBef>
              <a:spcAft>
                <a:spcPts val="1800"/>
              </a:spcAft>
              <a:buFont typeface="Arial" pitchFamily="34" charset="0"/>
              <a:buChar char="•"/>
            </a:pPr>
            <a:r>
              <a:rPr lang="en-GB" sz="2800" dirty="0" smtClean="0"/>
              <a:t>Poor health outcomes (preventable secondary and co-morbid conditions)</a:t>
            </a:r>
          </a:p>
          <a:p>
            <a:pPr algn="justLow">
              <a:lnSpc>
                <a:spcPct val="130000"/>
              </a:lnSpc>
              <a:spcBef>
                <a:spcPts val="0"/>
              </a:spcBef>
              <a:spcAft>
                <a:spcPts val="1800"/>
              </a:spcAft>
              <a:buFont typeface="Arial" pitchFamily="34" charset="0"/>
              <a:buChar char="•"/>
            </a:pPr>
            <a:r>
              <a:rPr lang="en-GB" sz="2800" dirty="0" smtClean="0"/>
              <a:t>Low education attainment </a:t>
            </a:r>
          </a:p>
          <a:p>
            <a:pPr algn="justLow">
              <a:lnSpc>
                <a:spcPct val="130000"/>
              </a:lnSpc>
              <a:spcBef>
                <a:spcPts val="0"/>
              </a:spcBef>
              <a:spcAft>
                <a:spcPts val="1800"/>
              </a:spcAft>
              <a:buFont typeface="Arial" pitchFamily="34" charset="0"/>
              <a:buChar char="•"/>
            </a:pPr>
            <a:r>
              <a:rPr lang="en-GB" sz="2800" dirty="0" smtClean="0"/>
              <a:t>Lower economic participation </a:t>
            </a:r>
          </a:p>
          <a:p>
            <a:pPr algn="justLow">
              <a:lnSpc>
                <a:spcPct val="130000"/>
              </a:lnSpc>
              <a:spcBef>
                <a:spcPts val="0"/>
              </a:spcBef>
              <a:spcAft>
                <a:spcPts val="1800"/>
              </a:spcAft>
              <a:buFont typeface="Arial" pitchFamily="34" charset="0"/>
              <a:buChar char="•"/>
            </a:pPr>
            <a:r>
              <a:rPr lang="en-GB" sz="2800" dirty="0" smtClean="0"/>
              <a:t>Higher rates of poverty </a:t>
            </a:r>
          </a:p>
          <a:p>
            <a:pPr algn="justLow">
              <a:lnSpc>
                <a:spcPct val="130000"/>
              </a:lnSpc>
              <a:spcBef>
                <a:spcPts val="0"/>
              </a:spcBef>
              <a:spcAft>
                <a:spcPts val="1800"/>
              </a:spcAft>
              <a:buFont typeface="Arial" pitchFamily="34" charset="0"/>
              <a:buChar char="•"/>
            </a:pPr>
            <a:r>
              <a:rPr lang="en-GB" sz="2800" dirty="0" smtClean="0"/>
              <a:t>Higher rates of dependency and restricted participation </a:t>
            </a:r>
          </a:p>
        </p:txBody>
      </p:sp>
    </p:spTree>
    <p:extLst>
      <p:ext uri="{BB962C8B-B14F-4D97-AF65-F5344CB8AC3E}">
        <p14:creationId xmlns:p14="http://schemas.microsoft.com/office/powerpoint/2010/main" val="20847937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ADDRESSING DISABILITIES</a:t>
            </a:r>
            <a:endParaRPr lang="en-US" b="1" dirty="0">
              <a:solidFill>
                <a:schemeClr val="accent4"/>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301291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GB" b="1" dirty="0" smtClean="0"/>
              <a:t>Prevention of disabilities</a:t>
            </a:r>
            <a:endParaRPr lang="en-US" b="1" dirty="0" smtClean="0"/>
          </a:p>
        </p:txBody>
      </p:sp>
      <p:sp>
        <p:nvSpPr>
          <p:cNvPr id="5" name="Content Placeholder 4"/>
          <p:cNvSpPr>
            <a:spLocks noGrp="1"/>
          </p:cNvSpPr>
          <p:nvPr>
            <p:ph sz="quarter" idx="1"/>
          </p:nvPr>
        </p:nvSpPr>
        <p:spPr>
          <a:xfrm>
            <a:off x="578679" y="1676400"/>
            <a:ext cx="8969692" cy="3733800"/>
          </a:xfrm>
        </p:spPr>
        <p:txBody>
          <a:bodyPr>
            <a:normAutofit fontScale="92500" lnSpcReduction="10000"/>
          </a:bodyPr>
          <a:lstStyle/>
          <a:p>
            <a:pPr marL="0" indent="0">
              <a:buSzPct val="65000"/>
              <a:buNone/>
              <a:defRPr/>
            </a:pPr>
            <a:r>
              <a:rPr lang="en-US" sz="2800" dirty="0" smtClean="0"/>
              <a:t>Major interventions provided by general services for prevention of childhood disabilities </a:t>
            </a:r>
          </a:p>
          <a:p>
            <a:pPr marL="0" indent="0">
              <a:buSzPct val="65000"/>
              <a:buNone/>
              <a:defRPr/>
            </a:pPr>
            <a:endParaRPr lang="en-US" sz="2800" dirty="0" smtClean="0"/>
          </a:p>
          <a:p>
            <a:pPr>
              <a:buSzPct val="65000"/>
              <a:buFont typeface="Arial" pitchFamily="34" charset="0"/>
              <a:buChar char="•"/>
              <a:defRPr/>
            </a:pPr>
            <a:r>
              <a:rPr lang="en-US" sz="2800" dirty="0" smtClean="0"/>
              <a:t>Pre-marital genetic counseling </a:t>
            </a:r>
            <a:r>
              <a:rPr lang="en-US" sz="1800" dirty="0" smtClean="0"/>
              <a:t>(hereditary conditions)</a:t>
            </a:r>
          </a:p>
          <a:p>
            <a:pPr>
              <a:buSzPct val="65000"/>
              <a:buFont typeface="Arial" pitchFamily="34" charset="0"/>
              <a:buChar char="•"/>
              <a:defRPr/>
            </a:pPr>
            <a:r>
              <a:rPr lang="en-US" sz="2800" dirty="0" smtClean="0"/>
              <a:t>Maternal and neonatal care  </a:t>
            </a:r>
            <a:r>
              <a:rPr lang="en-US" sz="1800" dirty="0" smtClean="0"/>
              <a:t>(ante-natal and natal events)</a:t>
            </a:r>
          </a:p>
          <a:p>
            <a:pPr>
              <a:buSzPct val="65000"/>
              <a:buFont typeface="Arial" pitchFamily="34" charset="0"/>
              <a:buChar char="•"/>
              <a:defRPr/>
            </a:pPr>
            <a:r>
              <a:rPr lang="en-US" sz="2800" dirty="0" smtClean="0"/>
              <a:t>Screening of neonates for hypothyroidism </a:t>
            </a:r>
            <a:r>
              <a:rPr lang="en-US" sz="1600" dirty="0" smtClean="0"/>
              <a:t>(cretinism – preventable cause of mental disability)</a:t>
            </a:r>
          </a:p>
          <a:p>
            <a:pPr>
              <a:buSzPct val="65000"/>
              <a:buFont typeface="Arial" pitchFamily="34" charset="0"/>
              <a:buChar char="•"/>
              <a:defRPr/>
            </a:pPr>
            <a:r>
              <a:rPr lang="en-US" sz="2800" dirty="0" smtClean="0"/>
              <a:t>Expanded program on immunization </a:t>
            </a:r>
          </a:p>
          <a:p>
            <a:pPr>
              <a:buSzPct val="65000"/>
              <a:buFont typeface="Arial" pitchFamily="34" charset="0"/>
              <a:buChar char="•"/>
              <a:defRPr/>
            </a:pPr>
            <a:r>
              <a:rPr lang="en-US" sz="2800" dirty="0" smtClean="0"/>
              <a:t>School services </a:t>
            </a:r>
            <a:r>
              <a:rPr lang="en-US" sz="2000" dirty="0" smtClean="0"/>
              <a:t>(growth monitoring and medical evaluation)</a:t>
            </a:r>
          </a:p>
        </p:txBody>
      </p:sp>
      <p:sp>
        <p:nvSpPr>
          <p:cNvPr id="6" name="Content Placeholder 4"/>
          <p:cNvSpPr txBox="1">
            <a:spLocks/>
          </p:cNvSpPr>
          <p:nvPr/>
        </p:nvSpPr>
        <p:spPr>
          <a:xfrm>
            <a:off x="561652" y="5486400"/>
            <a:ext cx="8969692" cy="1143000"/>
          </a:xfrm>
          <a:prstGeom prst="rect">
            <a:avLst/>
          </a:prstGeom>
          <a:solidFill>
            <a:schemeClr val="accent2">
              <a:lumMod val="60000"/>
              <a:lumOff val="4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SzPct val="65000"/>
              <a:buNone/>
              <a:defRPr/>
            </a:pPr>
            <a:r>
              <a:rPr lang="en-US" sz="2800" dirty="0" smtClean="0"/>
              <a:t>Primary prevention of disabilities entails all interventions required for the prevention of underlying health problems</a:t>
            </a:r>
          </a:p>
        </p:txBody>
      </p:sp>
    </p:spTree>
    <p:extLst>
      <p:ext uri="{BB962C8B-B14F-4D97-AF65-F5344CB8AC3E}">
        <p14:creationId xmlns:p14="http://schemas.microsoft.com/office/powerpoint/2010/main" val="2907605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blinds(horizontal)">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blinds(horizontal)">
                                      <p:cBhvr>
                                        <p:cTn id="28" dur="500"/>
                                        <p:tgtEl>
                                          <p:spTgt spid="5">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blinds(horizontal)">
                                      <p:cBhvr>
                                        <p:cTn id="31" dur="500"/>
                                        <p:tgtEl>
                                          <p:spTgt spid="6">
                                            <p:bg/>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blinds(horizontal)">
                                      <p:cBhvr>
                                        <p:cTn id="3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ICF – Estimation of disabilities: Examples for intervention and prevention</a:t>
            </a:r>
            <a:endParaRPr lang="en-US" sz="3600" b="1" dirty="0"/>
          </a:p>
        </p:txBody>
      </p:sp>
      <p:graphicFrame>
        <p:nvGraphicFramePr>
          <p:cNvPr id="6" name="Table 5"/>
          <p:cNvGraphicFramePr>
            <a:graphicFrameLocks noGrp="1"/>
          </p:cNvGraphicFramePr>
          <p:nvPr>
            <p:extLst>
              <p:ext uri="{D42A27DB-BD31-4B8C-83A1-F6EECF244321}">
                <p14:modId xmlns:p14="http://schemas.microsoft.com/office/powerpoint/2010/main" val="2494330900"/>
              </p:ext>
            </p:extLst>
          </p:nvPr>
        </p:nvGraphicFramePr>
        <p:xfrm>
          <a:off x="362305" y="1500324"/>
          <a:ext cx="9429047" cy="5485107"/>
        </p:xfrm>
        <a:graphic>
          <a:graphicData uri="http://schemas.openxmlformats.org/drawingml/2006/table">
            <a:tbl>
              <a:tblPr firstRow="1" firstCol="1" bandRow="1">
                <a:tableStyleId>{5C22544A-7EE6-4342-B048-85BDC9FD1C3A}</a:tableStyleId>
              </a:tblPr>
              <a:tblGrid>
                <a:gridCol w="2123096">
                  <a:extLst>
                    <a:ext uri="{9D8B030D-6E8A-4147-A177-3AD203B41FA5}">
                      <a16:colId xmlns:a16="http://schemas.microsoft.com/office/drawing/2014/main" val="20000"/>
                    </a:ext>
                  </a:extLst>
                </a:gridCol>
                <a:gridCol w="3247089">
                  <a:extLst>
                    <a:ext uri="{9D8B030D-6E8A-4147-A177-3AD203B41FA5}">
                      <a16:colId xmlns:a16="http://schemas.microsoft.com/office/drawing/2014/main" val="20001"/>
                    </a:ext>
                  </a:extLst>
                </a:gridCol>
                <a:gridCol w="4058862">
                  <a:extLst>
                    <a:ext uri="{9D8B030D-6E8A-4147-A177-3AD203B41FA5}">
                      <a16:colId xmlns:a16="http://schemas.microsoft.com/office/drawing/2014/main" val="20002"/>
                    </a:ext>
                  </a:extLst>
                </a:gridCol>
              </a:tblGrid>
              <a:tr h="381000">
                <a:tc>
                  <a:txBody>
                    <a:bodyPr/>
                    <a:lstStyle/>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Intervention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8890">
                        <a:spcBef>
                          <a:spcPts val="0"/>
                        </a:spcBef>
                        <a:spcAft>
                          <a:spcPts val="0"/>
                        </a:spcAft>
                      </a:pPr>
                      <a:r>
                        <a:rPr lang="en-US" sz="2400" b="1" dirty="0" smtClean="0">
                          <a:solidFill>
                            <a:schemeClr val="tx1"/>
                          </a:solidFill>
                          <a:effectLst/>
                          <a:latin typeface="Calibri"/>
                          <a:ea typeface="Times New Roman"/>
                        </a:rPr>
                        <a:t>Prevention</a:t>
                      </a:r>
                      <a:endParaRPr lang="en-US" sz="2400" b="1"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46566">
                <a:tc>
                  <a:txBody>
                    <a:bodyPr/>
                    <a:lstStyle/>
                    <a:p>
                      <a:pPr marL="0" marR="8890">
                        <a:spcBef>
                          <a:spcPts val="0"/>
                        </a:spcBef>
                        <a:spcAft>
                          <a:spcPts val="0"/>
                        </a:spcAft>
                      </a:pPr>
                      <a:r>
                        <a:rPr lang="en-GB" sz="2400" b="1" kern="1200" dirty="0" smtClean="0">
                          <a:solidFill>
                            <a:schemeClr val="tx1"/>
                          </a:solidFill>
                          <a:effectLst/>
                        </a:rPr>
                        <a:t>Health condition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Medical </a:t>
                      </a:r>
                      <a:r>
                        <a:rPr lang="en-GB" sz="2400" b="0" kern="1200" dirty="0" smtClean="0">
                          <a:solidFill>
                            <a:schemeClr val="tx1"/>
                          </a:solidFill>
                          <a:effectLst/>
                        </a:rPr>
                        <a:t>treatment</a:t>
                      </a:r>
                      <a:r>
                        <a:rPr lang="en-GB" sz="2400" b="0" kern="1200" baseline="0" dirty="0" smtClean="0">
                          <a:solidFill>
                            <a:schemeClr val="tx1"/>
                          </a:solidFill>
                          <a:effectLst/>
                        </a:rPr>
                        <a:t> or care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8890">
                        <a:spcBef>
                          <a:spcPts val="0"/>
                        </a:spcBef>
                        <a:spcAft>
                          <a:spcPts val="0"/>
                        </a:spcAft>
                      </a:pPr>
                      <a:r>
                        <a:rPr lang="en-GB" sz="2400" b="0" kern="1200" dirty="0">
                          <a:solidFill>
                            <a:schemeClr val="tx1"/>
                          </a:solidFill>
                          <a:effectLst/>
                        </a:rPr>
                        <a:t>Health </a:t>
                      </a:r>
                      <a:r>
                        <a:rPr lang="en-GB" sz="2400" b="0" kern="1200" dirty="0" smtClean="0">
                          <a:solidFill>
                            <a:schemeClr val="tx1"/>
                          </a:solidFill>
                          <a:effectLst/>
                        </a:rPr>
                        <a:t>promotion, Nutrition,</a:t>
                      </a:r>
                      <a:r>
                        <a:rPr lang="en-GB" sz="2400" b="0" kern="1200" baseline="0" dirty="0" smtClean="0">
                          <a:solidFill>
                            <a:schemeClr val="tx1"/>
                          </a:solidFill>
                          <a:effectLst/>
                        </a:rPr>
                        <a:t> </a:t>
                      </a:r>
                      <a:r>
                        <a:rPr lang="en-GB" sz="2400" b="0" kern="1200" dirty="0" smtClean="0">
                          <a:solidFill>
                            <a:schemeClr val="tx1"/>
                          </a:solidFill>
                          <a:effectLst/>
                        </a:rPr>
                        <a:t>Immunization</a:t>
                      </a:r>
                    </a:p>
                    <a:p>
                      <a:pPr marL="0" marR="8890">
                        <a:spcBef>
                          <a:spcPts val="0"/>
                        </a:spcBef>
                        <a:spcAft>
                          <a:spcPts val="0"/>
                        </a:spcAft>
                      </a:pP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969849">
                <a:tc>
                  <a:txBody>
                    <a:bodyPr/>
                    <a:lstStyle/>
                    <a:p>
                      <a:pPr marL="0" marR="8890">
                        <a:spcBef>
                          <a:spcPts val="0"/>
                        </a:spcBef>
                        <a:spcAft>
                          <a:spcPts val="0"/>
                        </a:spcAft>
                      </a:pPr>
                      <a:r>
                        <a:rPr lang="en-US" sz="2400" b="1" kern="1200" dirty="0" smtClean="0">
                          <a:solidFill>
                            <a:schemeClr val="tx1"/>
                          </a:solidFill>
                          <a:effectLst/>
                        </a:rPr>
                        <a:t>Impairment</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Medical </a:t>
                      </a:r>
                      <a:r>
                        <a:rPr lang="en-US" sz="2400" b="0" kern="1200" dirty="0" smtClean="0">
                          <a:solidFill>
                            <a:schemeClr val="tx1"/>
                          </a:solidFill>
                          <a:effectLst/>
                        </a:rPr>
                        <a:t>treatment or care </a:t>
                      </a:r>
                      <a:endParaRPr lang="en-US" sz="2400" b="0" dirty="0">
                        <a:solidFill>
                          <a:schemeClr val="tx1"/>
                        </a:solidFill>
                        <a:effectLst/>
                      </a:endParaRPr>
                    </a:p>
                    <a:p>
                      <a:pPr marL="0" marR="8890">
                        <a:spcBef>
                          <a:spcPts val="0"/>
                        </a:spcBef>
                        <a:spcAft>
                          <a:spcPts val="0"/>
                        </a:spcAft>
                      </a:pPr>
                      <a:r>
                        <a:rPr lang="en-US" sz="2400" b="0" dirty="0">
                          <a:solidFill>
                            <a:schemeClr val="tx1"/>
                          </a:solidFill>
                          <a:effectLst/>
                        </a:rPr>
                        <a:t>Surgery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GB" sz="2400" b="0" kern="1200" dirty="0">
                          <a:solidFill>
                            <a:schemeClr val="tx1"/>
                          </a:solidFill>
                          <a:effectLst/>
                        </a:rPr>
                        <a:t>Prevention of the development of further activity limitations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1293132">
                <a:tc>
                  <a:txBody>
                    <a:bodyPr/>
                    <a:lstStyle/>
                    <a:p>
                      <a:pPr marL="0" marR="0">
                        <a:spcBef>
                          <a:spcPts val="0"/>
                        </a:spcBef>
                        <a:spcAft>
                          <a:spcPts val="0"/>
                        </a:spcAft>
                      </a:pPr>
                      <a:r>
                        <a:rPr lang="en-US" sz="2400" b="1" kern="1200" dirty="0" smtClean="0">
                          <a:solidFill>
                            <a:schemeClr val="tx1"/>
                          </a:solidFill>
                          <a:effectLst/>
                        </a:rPr>
                        <a:t>Activity limitation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Assistive </a:t>
                      </a:r>
                      <a:r>
                        <a:rPr lang="en-US" sz="2400" b="0" kern="1200" dirty="0" smtClean="0">
                          <a:solidFill>
                            <a:schemeClr val="tx1"/>
                          </a:solidFill>
                          <a:effectLst/>
                        </a:rPr>
                        <a:t>devices</a:t>
                      </a:r>
                    </a:p>
                    <a:p>
                      <a:pPr marL="0" marR="0">
                        <a:spcBef>
                          <a:spcPts val="0"/>
                        </a:spcBef>
                        <a:spcAft>
                          <a:spcPts val="0"/>
                        </a:spcAft>
                      </a:pPr>
                      <a:r>
                        <a:rPr lang="en-US" sz="2400" b="0" kern="1200" dirty="0" smtClean="0">
                          <a:solidFill>
                            <a:schemeClr val="tx1"/>
                          </a:solidFill>
                          <a:effectLst/>
                        </a:rPr>
                        <a:t>Personal </a:t>
                      </a:r>
                      <a:r>
                        <a:rPr lang="en-US" sz="2400" b="0" kern="1200" dirty="0">
                          <a:solidFill>
                            <a:schemeClr val="tx1"/>
                          </a:solidFill>
                          <a:effectLst/>
                        </a:rPr>
                        <a:t>assistance </a:t>
                      </a:r>
                      <a:endParaRPr lang="en-US" sz="2400" b="0" kern="1200" dirty="0" smtClean="0">
                        <a:solidFill>
                          <a:schemeClr val="tx1"/>
                        </a:solidFill>
                        <a:effectLst/>
                      </a:endParaRPr>
                    </a:p>
                    <a:p>
                      <a:pPr marL="0" marR="0">
                        <a:spcBef>
                          <a:spcPts val="0"/>
                        </a:spcBef>
                        <a:spcAft>
                          <a:spcPts val="0"/>
                        </a:spcAft>
                      </a:pPr>
                      <a:r>
                        <a:rPr lang="en-US" sz="2400" b="0" kern="1200" dirty="0" smtClean="0">
                          <a:solidFill>
                            <a:schemeClr val="tx1"/>
                          </a:solidFill>
                          <a:effectLst/>
                        </a:rPr>
                        <a:t>Rehabilitation </a:t>
                      </a:r>
                      <a:r>
                        <a:rPr lang="en-US" sz="2400" b="0" kern="1200" dirty="0">
                          <a:solidFill>
                            <a:schemeClr val="tx1"/>
                          </a:solidFill>
                          <a:effectLst/>
                        </a:rPr>
                        <a:t>therapy</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a:spcBef>
                          <a:spcPts val="0"/>
                        </a:spcBef>
                        <a:spcAft>
                          <a:spcPts val="0"/>
                        </a:spcAft>
                      </a:pPr>
                      <a:r>
                        <a:rPr lang="en-US" sz="2400" b="0" kern="1200" dirty="0">
                          <a:solidFill>
                            <a:schemeClr val="tx1"/>
                          </a:solidFill>
                          <a:effectLst/>
                        </a:rPr>
                        <a:t>Preventive </a:t>
                      </a:r>
                      <a:r>
                        <a:rPr lang="en-US" sz="2400" b="0" kern="1200" dirty="0" smtClean="0">
                          <a:solidFill>
                            <a:schemeClr val="tx1"/>
                          </a:solidFill>
                          <a:effectLst/>
                        </a:rPr>
                        <a:t>rehabilitation, </a:t>
                      </a:r>
                      <a:r>
                        <a:rPr lang="en-US" sz="2400" b="0" kern="1200" dirty="0">
                          <a:solidFill>
                            <a:schemeClr val="tx1"/>
                          </a:solidFill>
                          <a:effectLst/>
                        </a:rPr>
                        <a:t>Prevention of the development of participation restrictions</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3"/>
                  </a:ext>
                </a:extLst>
              </a:tr>
              <a:tr h="1616415">
                <a:tc>
                  <a:txBody>
                    <a:bodyPr/>
                    <a:lstStyle/>
                    <a:p>
                      <a:pPr marL="0" marR="8890">
                        <a:spcBef>
                          <a:spcPts val="0"/>
                        </a:spcBef>
                        <a:spcAft>
                          <a:spcPts val="0"/>
                        </a:spcAft>
                      </a:pPr>
                      <a:r>
                        <a:rPr lang="en-US" sz="2400" b="1" kern="1200" dirty="0" smtClean="0">
                          <a:solidFill>
                            <a:schemeClr val="tx1"/>
                          </a:solidFill>
                          <a:effectLst/>
                        </a:rPr>
                        <a:t>Participation restriction</a:t>
                      </a:r>
                      <a:endParaRPr lang="en-US" sz="2400" b="1" dirty="0">
                        <a:solidFill>
                          <a:schemeClr val="tx1"/>
                        </a:solidFill>
                        <a:effectLst/>
                        <a:latin typeface="Calibri"/>
                        <a:ea typeface="Times New Roman"/>
                      </a:endParaRPr>
                    </a:p>
                  </a:txBody>
                  <a:tcPr marL="33115" marR="33115" marT="0" marB="0">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smtClean="0">
                          <a:solidFill>
                            <a:schemeClr val="tx1"/>
                          </a:solidFill>
                          <a:effectLst/>
                        </a:rPr>
                        <a:t>Accommodations, </a:t>
                      </a:r>
                    </a:p>
                    <a:p>
                      <a:pPr marL="0" marR="8890">
                        <a:spcBef>
                          <a:spcPts val="0"/>
                        </a:spcBef>
                        <a:spcAft>
                          <a:spcPts val="0"/>
                        </a:spcAft>
                      </a:pPr>
                      <a:r>
                        <a:rPr lang="en-US" sz="2400" b="0" kern="1200" dirty="0" smtClean="0">
                          <a:solidFill>
                            <a:schemeClr val="tx1"/>
                          </a:solidFill>
                          <a:effectLst/>
                        </a:rPr>
                        <a:t>Public </a:t>
                      </a:r>
                      <a:r>
                        <a:rPr lang="en-US" sz="2400" b="0" kern="1200" dirty="0">
                          <a:solidFill>
                            <a:schemeClr val="tx1"/>
                          </a:solidFill>
                          <a:effectLst/>
                        </a:rPr>
                        <a:t>education </a:t>
                      </a:r>
                      <a:endParaRPr lang="en-US" sz="2400" b="0" kern="1200" dirty="0" smtClean="0">
                        <a:solidFill>
                          <a:schemeClr val="tx1"/>
                        </a:solidFill>
                        <a:effectLst/>
                      </a:endParaRPr>
                    </a:p>
                    <a:p>
                      <a:pPr marL="0" marR="8890">
                        <a:spcBef>
                          <a:spcPts val="0"/>
                        </a:spcBef>
                        <a:spcAft>
                          <a:spcPts val="0"/>
                        </a:spcAft>
                      </a:pPr>
                      <a:r>
                        <a:rPr lang="en-US" sz="2400" b="0" kern="1200" dirty="0" smtClean="0">
                          <a:solidFill>
                            <a:schemeClr val="tx1"/>
                          </a:solidFill>
                          <a:effectLst/>
                        </a:rPr>
                        <a:t>Anti-discrimination law</a:t>
                      </a:r>
                    </a:p>
                    <a:p>
                      <a:pPr marL="0" marR="8890">
                        <a:spcBef>
                          <a:spcPts val="0"/>
                        </a:spcBef>
                        <a:spcAft>
                          <a:spcPts val="0"/>
                        </a:spcAft>
                      </a:pPr>
                      <a:r>
                        <a:rPr lang="en-US" sz="2400" b="0" kern="1200" dirty="0" smtClean="0">
                          <a:solidFill>
                            <a:schemeClr val="tx1"/>
                          </a:solidFill>
                          <a:effectLst/>
                        </a:rPr>
                        <a:t>Universal </a:t>
                      </a:r>
                      <a:r>
                        <a:rPr lang="en-US" sz="2400" b="0" kern="1200" dirty="0">
                          <a:solidFill>
                            <a:schemeClr val="tx1"/>
                          </a:solidFill>
                          <a:effectLst/>
                        </a:rPr>
                        <a:t>design</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8890">
                        <a:spcBef>
                          <a:spcPts val="0"/>
                        </a:spcBef>
                        <a:spcAft>
                          <a:spcPts val="0"/>
                        </a:spcAft>
                      </a:pPr>
                      <a:r>
                        <a:rPr lang="en-US" sz="2400" b="0" kern="1200" dirty="0">
                          <a:solidFill>
                            <a:schemeClr val="tx1"/>
                          </a:solidFill>
                          <a:effectLst/>
                        </a:rPr>
                        <a:t>Environmental </a:t>
                      </a:r>
                      <a:r>
                        <a:rPr lang="en-US" sz="2400" b="0" kern="1200" dirty="0" smtClean="0">
                          <a:solidFill>
                            <a:schemeClr val="tx1"/>
                          </a:solidFill>
                          <a:effectLst/>
                        </a:rPr>
                        <a:t>change, </a:t>
                      </a:r>
                      <a:r>
                        <a:rPr lang="en-US" sz="2400" b="0" kern="1200" dirty="0">
                          <a:solidFill>
                            <a:schemeClr val="tx1"/>
                          </a:solidFill>
                          <a:effectLst/>
                        </a:rPr>
                        <a:t>Employment </a:t>
                      </a:r>
                      <a:r>
                        <a:rPr lang="en-US" sz="2400" b="0" kern="1200" dirty="0" smtClean="0">
                          <a:solidFill>
                            <a:schemeClr val="tx1"/>
                          </a:solidFill>
                          <a:effectLst/>
                        </a:rPr>
                        <a:t>strategies, </a:t>
                      </a:r>
                      <a:r>
                        <a:rPr lang="en-US" sz="2400" b="0" kern="1200" dirty="0">
                          <a:solidFill>
                            <a:schemeClr val="tx1"/>
                          </a:solidFill>
                          <a:effectLst/>
                        </a:rPr>
                        <a:t>Accessible </a:t>
                      </a:r>
                      <a:r>
                        <a:rPr lang="en-US" sz="2400" b="0" kern="1200" dirty="0" smtClean="0">
                          <a:solidFill>
                            <a:schemeClr val="tx1"/>
                          </a:solidFill>
                          <a:effectLst/>
                        </a:rPr>
                        <a:t>services, </a:t>
                      </a:r>
                      <a:r>
                        <a:rPr lang="en-US" sz="2400" b="0" kern="1200" dirty="0">
                          <a:solidFill>
                            <a:schemeClr val="tx1"/>
                          </a:solidFill>
                          <a:effectLst/>
                        </a:rPr>
                        <a:t>Universal </a:t>
                      </a:r>
                      <a:r>
                        <a:rPr lang="en-US" sz="2400" b="0" kern="1200" dirty="0" smtClean="0">
                          <a:solidFill>
                            <a:schemeClr val="tx1"/>
                          </a:solidFill>
                          <a:effectLst/>
                        </a:rPr>
                        <a:t>design, </a:t>
                      </a:r>
                      <a:r>
                        <a:rPr lang="en-US" sz="2400" b="0" kern="1200" dirty="0">
                          <a:solidFill>
                            <a:schemeClr val="tx1"/>
                          </a:solidFill>
                          <a:effectLst/>
                        </a:rPr>
                        <a:t>Lobbying for change</a:t>
                      </a:r>
                      <a:endParaRPr lang="en-US" sz="2400" b="0" dirty="0">
                        <a:solidFill>
                          <a:schemeClr val="tx1"/>
                        </a:solidFill>
                        <a:effectLst/>
                        <a:latin typeface="Calibri"/>
                        <a:ea typeface="Times New Roman"/>
                      </a:endParaRPr>
                    </a:p>
                  </a:txBody>
                  <a:tcPr marL="33115" marR="3311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358054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GB" sz="4000" b="1" dirty="0" smtClean="0"/>
              <a:t>Rehabilitation</a:t>
            </a:r>
            <a:endParaRPr lang="en-US" sz="4000" b="1" dirty="0" smtClean="0"/>
          </a:p>
        </p:txBody>
      </p:sp>
      <p:sp>
        <p:nvSpPr>
          <p:cNvPr id="5" name="Content Placeholder 4"/>
          <p:cNvSpPr>
            <a:spLocks noGrp="1"/>
          </p:cNvSpPr>
          <p:nvPr>
            <p:ph sz="quarter" idx="1"/>
          </p:nvPr>
        </p:nvSpPr>
        <p:spPr>
          <a:xfrm>
            <a:off x="621866" y="1447800"/>
            <a:ext cx="8969692" cy="1295400"/>
          </a:xfrm>
        </p:spPr>
        <p:txBody>
          <a:bodyPr>
            <a:normAutofit/>
          </a:bodyPr>
          <a:lstStyle/>
          <a:p>
            <a:pPr marL="0" indent="0">
              <a:buSzPct val="65000"/>
              <a:buNone/>
              <a:defRPr/>
            </a:pPr>
            <a:endParaRPr lang="en-US" sz="2800" dirty="0"/>
          </a:p>
          <a:p>
            <a:pPr marL="0" indent="0" algn="ctr">
              <a:buSzPct val="65000"/>
              <a:buNone/>
              <a:defRPr/>
            </a:pPr>
            <a:r>
              <a:rPr lang="en-US" sz="2800" dirty="0" smtClean="0"/>
              <a:t>Prevent activity limitation </a:t>
            </a:r>
            <a:r>
              <a:rPr lang="en-US" sz="2800" dirty="0"/>
              <a:t> </a:t>
            </a:r>
            <a:r>
              <a:rPr lang="en-US" sz="2800" dirty="0" smtClean="0"/>
              <a:t> =======  Rehabilitation </a:t>
            </a:r>
          </a:p>
          <a:p>
            <a:pPr>
              <a:buSzPct val="65000"/>
              <a:buFont typeface="Arial" pitchFamily="34" charset="0"/>
              <a:buChar char="•"/>
              <a:defRPr/>
            </a:pPr>
            <a:endParaRPr lang="en-US" sz="2800" dirty="0" smtClean="0"/>
          </a:p>
        </p:txBody>
      </p:sp>
      <p:sp>
        <p:nvSpPr>
          <p:cNvPr id="6" name="Content Placeholder 4"/>
          <p:cNvSpPr txBox="1">
            <a:spLocks/>
          </p:cNvSpPr>
          <p:nvPr/>
        </p:nvSpPr>
        <p:spPr>
          <a:xfrm>
            <a:off x="1049190" y="3276600"/>
            <a:ext cx="8429942" cy="28956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chemeClr val="bg2">
                  <a:lumMod val="10000"/>
                </a:schemeClr>
              </a:buClr>
              <a:buSzPct val="65000"/>
              <a:defRPr/>
            </a:pPr>
            <a:endParaRPr lang="en-US" sz="2800" dirty="0" smtClean="0"/>
          </a:p>
          <a:p>
            <a:pPr marL="0" indent="0">
              <a:lnSpc>
                <a:spcPct val="120000"/>
              </a:lnSpc>
              <a:spcBef>
                <a:spcPts val="550"/>
              </a:spcBef>
              <a:buFont typeface="Wingdings"/>
              <a:buNone/>
            </a:pPr>
            <a:r>
              <a:rPr lang="en-US" sz="10000" dirty="0" smtClean="0"/>
              <a:t>Outcome of rehabilitation</a:t>
            </a:r>
          </a:p>
          <a:p>
            <a:pPr>
              <a:lnSpc>
                <a:spcPct val="120000"/>
              </a:lnSpc>
              <a:spcBef>
                <a:spcPts val="550"/>
              </a:spcBef>
              <a:buFont typeface="Arial" pitchFamily="34" charset="0"/>
              <a:buChar char="•"/>
            </a:pPr>
            <a:r>
              <a:rPr lang="en-GB" sz="10000" dirty="0" smtClean="0"/>
              <a:t>Prevention of the loss of function </a:t>
            </a:r>
          </a:p>
          <a:p>
            <a:pPr>
              <a:lnSpc>
                <a:spcPct val="120000"/>
              </a:lnSpc>
              <a:spcBef>
                <a:spcPts val="550"/>
              </a:spcBef>
              <a:buFont typeface="Arial" pitchFamily="34" charset="0"/>
              <a:buChar char="•"/>
            </a:pPr>
            <a:r>
              <a:rPr lang="en-GB" sz="10000" dirty="0" smtClean="0"/>
              <a:t>Slowing the rate of loss of function </a:t>
            </a:r>
          </a:p>
          <a:p>
            <a:pPr>
              <a:lnSpc>
                <a:spcPct val="120000"/>
              </a:lnSpc>
              <a:spcBef>
                <a:spcPts val="550"/>
              </a:spcBef>
              <a:buFont typeface="Arial" pitchFamily="34" charset="0"/>
              <a:buChar char="•"/>
            </a:pPr>
            <a:r>
              <a:rPr lang="en-GB" sz="10000" dirty="0" smtClean="0"/>
              <a:t>Improvement or restoration of function </a:t>
            </a:r>
          </a:p>
          <a:p>
            <a:pPr>
              <a:lnSpc>
                <a:spcPct val="120000"/>
              </a:lnSpc>
              <a:spcBef>
                <a:spcPts val="550"/>
              </a:spcBef>
              <a:buFont typeface="Arial" pitchFamily="34" charset="0"/>
              <a:buChar char="•"/>
            </a:pPr>
            <a:r>
              <a:rPr lang="en-US" sz="10000" dirty="0" smtClean="0"/>
              <a:t>Compensation for lost function </a:t>
            </a:r>
          </a:p>
          <a:p>
            <a:pPr>
              <a:lnSpc>
                <a:spcPct val="120000"/>
              </a:lnSpc>
              <a:spcBef>
                <a:spcPts val="550"/>
              </a:spcBef>
              <a:buFont typeface="Arial" pitchFamily="34" charset="0"/>
              <a:buChar char="•"/>
            </a:pPr>
            <a:r>
              <a:rPr lang="en-US" sz="10000" dirty="0" smtClean="0"/>
              <a:t>Maintenance of current function</a:t>
            </a:r>
          </a:p>
          <a:p>
            <a:pPr marL="0" indent="0">
              <a:buFont typeface="Wingdings"/>
              <a:buNone/>
            </a:pPr>
            <a:r>
              <a:rPr lang="en-US" sz="9600" dirty="0" smtClean="0"/>
              <a:t> </a:t>
            </a:r>
          </a:p>
        </p:txBody>
      </p:sp>
    </p:spTree>
    <p:extLst>
      <p:ext uri="{BB962C8B-B14F-4D97-AF65-F5344CB8AC3E}">
        <p14:creationId xmlns:p14="http://schemas.microsoft.com/office/powerpoint/2010/main" val="3571823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Rehabilitation Services - KSA</a:t>
            </a:r>
            <a:endParaRPr lang="en-US" sz="3600" b="1" dirty="0"/>
          </a:p>
        </p:txBody>
      </p:sp>
      <p:sp>
        <p:nvSpPr>
          <p:cNvPr id="3" name="Content Placeholder 2"/>
          <p:cNvSpPr>
            <a:spLocks noGrp="1"/>
          </p:cNvSpPr>
          <p:nvPr>
            <p:ph sz="quarter" idx="1"/>
          </p:nvPr>
        </p:nvSpPr>
        <p:spPr>
          <a:xfrm>
            <a:off x="549638" y="1676400"/>
            <a:ext cx="9067190" cy="4724400"/>
          </a:xfrm>
        </p:spPr>
        <p:txBody>
          <a:bodyPr>
            <a:normAutofit fontScale="55000" lnSpcReduction="20000"/>
          </a:bodyPr>
          <a:lstStyle/>
          <a:p>
            <a:pPr lvl="0">
              <a:buFont typeface="Arial" pitchFamily="34" charset="0"/>
              <a:buChar char="•"/>
            </a:pPr>
            <a:r>
              <a:rPr lang="en-GB" dirty="0"/>
              <a:t>(1960’S) Modern medical rehabilitation following an outbreak of poliomyelitis with </a:t>
            </a:r>
            <a:r>
              <a:rPr lang="en-US" dirty="0"/>
              <a:t>many victims, mainly children.</a:t>
            </a:r>
          </a:p>
          <a:p>
            <a:pPr lvl="0">
              <a:buFont typeface="Arial" pitchFamily="34" charset="0"/>
              <a:buChar char="•"/>
            </a:pPr>
            <a:r>
              <a:rPr lang="en-US" dirty="0"/>
              <a:t>(1970’s) </a:t>
            </a:r>
            <a:r>
              <a:rPr lang="en-GB" dirty="0"/>
              <a:t>the government </a:t>
            </a:r>
            <a:r>
              <a:rPr lang="en-GB" dirty="0" smtClean="0"/>
              <a:t>availed some </a:t>
            </a:r>
            <a:r>
              <a:rPr lang="en-GB" dirty="0"/>
              <a:t>prosthesis and orthotic </a:t>
            </a:r>
            <a:r>
              <a:rPr lang="en-GB" dirty="0" err="1"/>
              <a:t>centers</a:t>
            </a:r>
            <a:r>
              <a:rPr lang="en-GB" dirty="0"/>
              <a:t> in some of the MOH </a:t>
            </a:r>
            <a:r>
              <a:rPr lang="en-GB" dirty="0" smtClean="0"/>
              <a:t>hospitals. </a:t>
            </a:r>
            <a:endParaRPr lang="en-US" dirty="0"/>
          </a:p>
          <a:p>
            <a:pPr lvl="0">
              <a:buFont typeface="Arial" pitchFamily="34" charset="0"/>
              <a:buChar char="•"/>
            </a:pPr>
            <a:r>
              <a:rPr lang="en-GB" dirty="0"/>
              <a:t>(1980’s) the Ministry of </a:t>
            </a:r>
            <a:r>
              <a:rPr lang="en-GB" dirty="0" err="1"/>
              <a:t>Defense</a:t>
            </a:r>
            <a:r>
              <a:rPr lang="en-GB" dirty="0"/>
              <a:t> and Aviation (MODA) commissioned many medical rehabilitation </a:t>
            </a:r>
            <a:r>
              <a:rPr lang="en-GB" dirty="0" err="1"/>
              <a:t>centers</a:t>
            </a:r>
            <a:r>
              <a:rPr lang="en-GB" dirty="0"/>
              <a:t> within the Military Hospitals. </a:t>
            </a:r>
            <a:endParaRPr lang="en-US" dirty="0"/>
          </a:p>
          <a:p>
            <a:pPr lvl="0">
              <a:buFont typeface="Arial" pitchFamily="34" charset="0"/>
              <a:buChar char="•"/>
            </a:pPr>
            <a:r>
              <a:rPr lang="en-GB" dirty="0"/>
              <a:t>(1980’s) Some private hospitals also allocated some rehabilitation beds for people who sustained work related disability and were insured by general organization for social insurance. </a:t>
            </a:r>
            <a:endParaRPr lang="en-US" dirty="0"/>
          </a:p>
          <a:p>
            <a:pPr lvl="0">
              <a:buFont typeface="Arial" pitchFamily="34" charset="0"/>
              <a:buChar char="•"/>
            </a:pPr>
            <a:r>
              <a:rPr lang="en-GB" dirty="0"/>
              <a:t>(21st century) rehabilitation </a:t>
            </a:r>
            <a:r>
              <a:rPr lang="en-GB" dirty="0" err="1"/>
              <a:t>centers</a:t>
            </a:r>
            <a:r>
              <a:rPr lang="en-GB" dirty="0"/>
              <a:t> were opened in few of the MOH hospitals. In addition, there have been some private for non-profit </a:t>
            </a:r>
            <a:r>
              <a:rPr lang="en-GB" dirty="0" err="1"/>
              <a:t>centers</a:t>
            </a:r>
            <a:r>
              <a:rPr lang="en-GB" dirty="0"/>
              <a:t>, which opened, including Sultan Bin </a:t>
            </a:r>
            <a:r>
              <a:rPr lang="en-GB" dirty="0" err="1"/>
              <a:t>Abdulaziz</a:t>
            </a:r>
            <a:r>
              <a:rPr lang="en-GB" dirty="0"/>
              <a:t> Humanitarian City</a:t>
            </a:r>
            <a:endParaRPr lang="en-US" dirty="0"/>
          </a:p>
          <a:p>
            <a:pPr lvl="0">
              <a:buFont typeface="Arial" pitchFamily="34" charset="0"/>
              <a:buChar char="•"/>
            </a:pPr>
            <a:r>
              <a:rPr lang="en-GB" dirty="0"/>
              <a:t>(Present)  </a:t>
            </a:r>
            <a:r>
              <a:rPr lang="en-US" dirty="0"/>
              <a:t>many </a:t>
            </a:r>
            <a:r>
              <a:rPr lang="en-GB" dirty="0"/>
              <a:t>rehabilitation hospitals/ </a:t>
            </a:r>
            <a:r>
              <a:rPr lang="en-GB" dirty="0" err="1"/>
              <a:t>centers</a:t>
            </a:r>
            <a:r>
              <a:rPr lang="en-GB" dirty="0"/>
              <a:t>, mainly in large cities, such as Rehabilitation Unit of Prince Sultan Military Medical City of Riyadh, Rehabilitation Unit of King </a:t>
            </a:r>
            <a:r>
              <a:rPr lang="en-GB" dirty="0" err="1"/>
              <a:t>Abdulaziz</a:t>
            </a:r>
            <a:r>
              <a:rPr lang="en-GB" dirty="0"/>
              <a:t> Medical City, National Guard (Riyadh), Rehabilitation Hospital of King </a:t>
            </a:r>
            <a:r>
              <a:rPr lang="en-GB" dirty="0" err="1"/>
              <a:t>Fahad</a:t>
            </a:r>
            <a:r>
              <a:rPr lang="en-GB" dirty="0"/>
              <a:t> Medical City (Riyadh), King Saud Medical Complex, Rehabilitation Hospital of Al-</a:t>
            </a:r>
            <a:r>
              <a:rPr lang="en-GB" dirty="0" err="1"/>
              <a:t>Hada</a:t>
            </a:r>
            <a:r>
              <a:rPr lang="en-GB" dirty="0"/>
              <a:t> Military Hospital (</a:t>
            </a:r>
            <a:r>
              <a:rPr lang="en-GB" dirty="0" err="1"/>
              <a:t>Taif</a:t>
            </a:r>
            <a:r>
              <a:rPr lang="en-GB" dirty="0"/>
              <a:t> ) and Riyadh Care Hospital (Private), and </a:t>
            </a:r>
            <a:r>
              <a:rPr lang="en-GB" dirty="0" err="1"/>
              <a:t>Abdulatif</a:t>
            </a:r>
            <a:r>
              <a:rPr lang="en-GB" dirty="0"/>
              <a:t> </a:t>
            </a:r>
            <a:r>
              <a:rPr lang="en-GB" dirty="0" err="1"/>
              <a:t>Jameel</a:t>
            </a:r>
            <a:r>
              <a:rPr lang="en-GB" dirty="0"/>
              <a:t> Rehabilitation </a:t>
            </a:r>
            <a:r>
              <a:rPr lang="en-GB" dirty="0" err="1"/>
              <a:t>Center</a:t>
            </a:r>
            <a:r>
              <a:rPr lang="en-GB" dirty="0"/>
              <a:t> (Jeddah). </a:t>
            </a:r>
            <a:endParaRPr lang="en-GB" dirty="0" smtClean="0"/>
          </a:p>
          <a:p>
            <a:pPr lvl="0">
              <a:buFont typeface="Arial" pitchFamily="34" charset="0"/>
              <a:buChar char="•"/>
            </a:pPr>
            <a:r>
              <a:rPr lang="en-GB" dirty="0" smtClean="0"/>
              <a:t>(</a:t>
            </a:r>
            <a:r>
              <a:rPr lang="en-GB" dirty="0"/>
              <a:t>Present) Disabled Children Association has 7 </a:t>
            </a:r>
            <a:r>
              <a:rPr lang="en-GB" dirty="0" err="1"/>
              <a:t>centers</a:t>
            </a:r>
            <a:r>
              <a:rPr lang="en-GB" dirty="0"/>
              <a:t> and provides medical, social, and vocational services for children.</a:t>
            </a:r>
            <a:endParaRPr lang="en-US" dirty="0"/>
          </a:p>
          <a:p>
            <a:pPr lvl="0">
              <a:buFont typeface="Arial" pitchFamily="34" charset="0"/>
              <a:buChar char="•"/>
            </a:pPr>
            <a:r>
              <a:rPr lang="en-US" dirty="0"/>
              <a:t>(Present) </a:t>
            </a:r>
            <a:r>
              <a:rPr lang="en-GB" dirty="0"/>
              <a:t>most of MOH hospitals in different </a:t>
            </a:r>
            <a:r>
              <a:rPr lang="en-GB" dirty="0" smtClean="0"/>
              <a:t>regions of </a:t>
            </a:r>
            <a:r>
              <a:rPr lang="en-GB" dirty="0"/>
              <a:t>KSA have Medical Rehabilitation Department. Their services are mainly physiotherapy for outpatients. </a:t>
            </a:r>
            <a:endParaRPr lang="en-US" dirty="0"/>
          </a:p>
        </p:txBody>
      </p:sp>
      <p:sp>
        <p:nvSpPr>
          <p:cNvPr id="5" name="TextBox 4"/>
          <p:cNvSpPr txBox="1"/>
          <p:nvPr/>
        </p:nvSpPr>
        <p:spPr>
          <a:xfrm>
            <a:off x="2922510" y="6381464"/>
            <a:ext cx="6163739" cy="338554"/>
          </a:xfrm>
          <a:prstGeom prst="rect">
            <a:avLst/>
          </a:prstGeom>
          <a:noFill/>
        </p:spPr>
        <p:txBody>
          <a:bodyPr wrap="none" rtlCol="0">
            <a:spAutoFit/>
          </a:bodyPr>
          <a:lstStyle/>
          <a:p>
            <a:r>
              <a:rPr lang="en-US" sz="1600" i="1" dirty="0" smtClean="0"/>
              <a:t>Al </a:t>
            </a:r>
            <a:r>
              <a:rPr lang="en-US" sz="1600" i="1" dirty="0" err="1" smtClean="0"/>
              <a:t>Jadid</a:t>
            </a:r>
            <a:r>
              <a:rPr lang="en-US" sz="1600" i="1" dirty="0" smtClean="0"/>
              <a:t> M. Disability in Saudi Arabia. </a:t>
            </a:r>
            <a:r>
              <a:rPr lang="nn-NO" sz="1600" i="1" dirty="0"/>
              <a:t>Saudi Med J 2013; </a:t>
            </a:r>
            <a:r>
              <a:rPr lang="nn-NO" sz="1600" i="1" dirty="0" smtClean="0"/>
              <a:t>34 </a:t>
            </a:r>
            <a:r>
              <a:rPr lang="nn-NO" sz="1600" i="1" dirty="0"/>
              <a:t>(5): </a:t>
            </a:r>
            <a:r>
              <a:rPr lang="nn-NO" sz="1600" i="1" dirty="0" smtClean="0"/>
              <a:t>453-60</a:t>
            </a:r>
            <a:endParaRPr lang="en-US" sz="1600" i="1" dirty="0"/>
          </a:p>
        </p:txBody>
      </p:sp>
    </p:spTree>
    <p:extLst>
      <p:ext uri="{BB962C8B-B14F-4D97-AF65-F5344CB8AC3E}">
        <p14:creationId xmlns:p14="http://schemas.microsoft.com/office/powerpoint/2010/main" val="26609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US" b="1" dirty="0" smtClean="0"/>
              <a:t>Dimensions of health</a:t>
            </a:r>
          </a:p>
        </p:txBody>
      </p:sp>
      <p:pic>
        <p:nvPicPr>
          <p:cNvPr id="19460" name="Picture 2" descr="http://www.uiowa.edu/hr/wellness/woow/images/home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7846" y="1869548"/>
            <a:ext cx="4760792" cy="4286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830528" y="3048000"/>
            <a:ext cx="7806955"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0000"/>
                </a:solidFill>
              </a:rPr>
              <a:t>RIGHT BASED APPROACH TO HEALTH </a:t>
            </a:r>
            <a:endParaRPr lang="en-US" b="1" dirty="0">
              <a:solidFill>
                <a:srgbClr val="FF0000"/>
              </a:solidFill>
            </a:endParaRPr>
          </a:p>
        </p:txBody>
      </p:sp>
    </p:spTree>
    <p:extLst>
      <p:ext uri="{BB962C8B-B14F-4D97-AF65-F5344CB8AC3E}">
        <p14:creationId xmlns:p14="http://schemas.microsoft.com/office/powerpoint/2010/main" val="5402665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r>
              <a:rPr lang="en-GB" sz="4000" b="1" dirty="0" smtClean="0"/>
              <a:t>Addressing barriers to participation restriction</a:t>
            </a:r>
            <a:endParaRPr lang="en-US" sz="4000" b="1" dirty="0" smtClean="0"/>
          </a:p>
        </p:txBody>
      </p:sp>
      <p:sp>
        <p:nvSpPr>
          <p:cNvPr id="6" name="Content Placeholder 4"/>
          <p:cNvSpPr txBox="1">
            <a:spLocks/>
          </p:cNvSpPr>
          <p:nvPr/>
        </p:nvSpPr>
        <p:spPr>
          <a:xfrm>
            <a:off x="736970" y="990600"/>
            <a:ext cx="8742162" cy="50292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20000"/>
              </a:lnSpc>
              <a:spcBef>
                <a:spcPts val="550"/>
              </a:spcBef>
              <a:buFont typeface="Wingdings"/>
              <a:buNone/>
            </a:pPr>
            <a:endParaRPr lang="en-US" sz="10000" dirty="0" smtClean="0"/>
          </a:p>
          <a:p>
            <a:pPr>
              <a:lnSpc>
                <a:spcPct val="150000"/>
              </a:lnSpc>
              <a:spcBef>
                <a:spcPts val="550"/>
              </a:spcBef>
              <a:spcAft>
                <a:spcPts val="600"/>
              </a:spcAft>
              <a:buFont typeface="Arial" pitchFamily="34" charset="0"/>
              <a:buChar char="•"/>
            </a:pPr>
            <a:r>
              <a:rPr lang="en-GB" sz="8600" dirty="0" smtClean="0"/>
              <a:t>Rehabilitation:  </a:t>
            </a:r>
            <a:r>
              <a:rPr lang="en-GB" sz="8600" dirty="0"/>
              <a:t>B</a:t>
            </a:r>
            <a:r>
              <a:rPr lang="en-GB" sz="8600" dirty="0" smtClean="0"/>
              <a:t>uilding capacity of persons with disabilities </a:t>
            </a:r>
          </a:p>
          <a:p>
            <a:pPr>
              <a:lnSpc>
                <a:spcPct val="150000"/>
              </a:lnSpc>
              <a:spcBef>
                <a:spcPts val="550"/>
              </a:spcBef>
              <a:spcAft>
                <a:spcPts val="600"/>
              </a:spcAft>
              <a:buFont typeface="Arial" pitchFamily="34" charset="0"/>
              <a:buChar char="•"/>
            </a:pPr>
            <a:r>
              <a:rPr lang="en-GB" sz="8600" dirty="0" smtClean="0"/>
              <a:t>Support and assistance: living in a community with provision of assistance services for meeting the needs</a:t>
            </a:r>
            <a:r>
              <a:rPr lang="en-GB" sz="8600" dirty="0"/>
              <a:t> </a:t>
            </a:r>
            <a:r>
              <a:rPr lang="en-GB" sz="8600" dirty="0" smtClean="0"/>
              <a:t>including day care programs and home support system</a:t>
            </a:r>
          </a:p>
          <a:p>
            <a:pPr>
              <a:lnSpc>
                <a:spcPct val="150000"/>
              </a:lnSpc>
              <a:spcBef>
                <a:spcPts val="550"/>
              </a:spcBef>
              <a:spcAft>
                <a:spcPts val="600"/>
              </a:spcAft>
              <a:buFont typeface="Arial" pitchFamily="34" charset="0"/>
              <a:buChar char="•"/>
            </a:pPr>
            <a:r>
              <a:rPr lang="en-GB" sz="8600" dirty="0" smtClean="0"/>
              <a:t>Environment: Policies and legislation and interventions for public facilities and transport system to promote participation and decrease dependency and social isolation   </a:t>
            </a:r>
          </a:p>
          <a:p>
            <a:pPr>
              <a:lnSpc>
                <a:spcPct val="150000"/>
              </a:lnSpc>
              <a:spcBef>
                <a:spcPts val="550"/>
              </a:spcBef>
              <a:spcAft>
                <a:spcPts val="600"/>
              </a:spcAft>
              <a:buFont typeface="Arial" pitchFamily="34" charset="0"/>
              <a:buChar char="•"/>
            </a:pPr>
            <a:r>
              <a:rPr lang="en-GB" sz="8600" dirty="0" smtClean="0"/>
              <a:t>Education: Policies and legislation to complete basic education, inclusion and mainstreaming</a:t>
            </a:r>
          </a:p>
          <a:p>
            <a:pPr>
              <a:lnSpc>
                <a:spcPct val="150000"/>
              </a:lnSpc>
              <a:spcBef>
                <a:spcPts val="550"/>
              </a:spcBef>
              <a:spcAft>
                <a:spcPts val="600"/>
              </a:spcAft>
              <a:buFont typeface="Arial" pitchFamily="34" charset="0"/>
              <a:buChar char="•"/>
            </a:pPr>
            <a:r>
              <a:rPr lang="en-GB" sz="8600" dirty="0" smtClean="0"/>
              <a:t>Employment: Policies and legislation regarding employment, training for capacity building, inclusion in employment</a:t>
            </a:r>
          </a:p>
        </p:txBody>
      </p:sp>
    </p:spTree>
    <p:extLst>
      <p:ext uri="{BB962C8B-B14F-4D97-AF65-F5344CB8AC3E}">
        <p14:creationId xmlns:p14="http://schemas.microsoft.com/office/powerpoint/2010/main" val="39645059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r>
              <a:rPr lang="en-GB" sz="4000" b="1" dirty="0" smtClean="0"/>
              <a:t>Addressing barriers to participation restriction</a:t>
            </a:r>
            <a:endParaRPr lang="en-US" sz="4000" b="1" dirty="0" smtClean="0"/>
          </a:p>
        </p:txBody>
      </p:sp>
      <p:sp>
        <p:nvSpPr>
          <p:cNvPr id="6" name="Content Placeholder 4"/>
          <p:cNvSpPr txBox="1">
            <a:spLocks/>
          </p:cNvSpPr>
          <p:nvPr/>
        </p:nvSpPr>
        <p:spPr>
          <a:xfrm>
            <a:off x="753997" y="1752600"/>
            <a:ext cx="8554830" cy="17526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lnSpc>
                <a:spcPct val="150000"/>
              </a:lnSpc>
              <a:spcBef>
                <a:spcPts val="550"/>
              </a:spcBef>
              <a:spcAft>
                <a:spcPts val="1200"/>
              </a:spcAft>
              <a:buNone/>
            </a:pPr>
            <a:r>
              <a:rPr lang="en-GB" sz="11200" dirty="0" smtClean="0"/>
              <a:t>Ministries</a:t>
            </a:r>
          </a:p>
          <a:p>
            <a:pPr marL="0" indent="0" algn="ctr">
              <a:lnSpc>
                <a:spcPct val="150000"/>
              </a:lnSpc>
              <a:spcBef>
                <a:spcPts val="550"/>
              </a:spcBef>
              <a:spcAft>
                <a:spcPts val="1200"/>
              </a:spcAft>
              <a:buNone/>
            </a:pPr>
            <a:r>
              <a:rPr lang="en-GB" sz="11200" dirty="0" smtClean="0"/>
              <a:t>Social development, health, education, employment, environmental planning </a:t>
            </a:r>
          </a:p>
        </p:txBody>
      </p:sp>
      <p:sp>
        <p:nvSpPr>
          <p:cNvPr id="4" name="Content Placeholder 4"/>
          <p:cNvSpPr txBox="1">
            <a:spLocks/>
          </p:cNvSpPr>
          <p:nvPr/>
        </p:nvSpPr>
        <p:spPr>
          <a:xfrm>
            <a:off x="736970" y="3886200"/>
            <a:ext cx="3871529" cy="16764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20000"/>
              </a:lnSpc>
              <a:spcBef>
                <a:spcPts val="550"/>
              </a:spcBef>
              <a:buFont typeface="Wingdings"/>
              <a:buNone/>
            </a:pPr>
            <a:endParaRPr lang="en-US" sz="10000" dirty="0" smtClean="0"/>
          </a:p>
          <a:p>
            <a:pPr marL="0" indent="0">
              <a:lnSpc>
                <a:spcPct val="150000"/>
              </a:lnSpc>
              <a:spcBef>
                <a:spcPts val="550"/>
              </a:spcBef>
              <a:spcAft>
                <a:spcPts val="1200"/>
              </a:spcAft>
              <a:buNone/>
            </a:pPr>
            <a:r>
              <a:rPr lang="en-GB" sz="8600" dirty="0" smtClean="0"/>
              <a:t>Governmental organizations </a:t>
            </a:r>
          </a:p>
        </p:txBody>
      </p:sp>
      <p:sp>
        <p:nvSpPr>
          <p:cNvPr id="5" name="Content Placeholder 4"/>
          <p:cNvSpPr txBox="1">
            <a:spLocks/>
          </p:cNvSpPr>
          <p:nvPr/>
        </p:nvSpPr>
        <p:spPr>
          <a:xfrm>
            <a:off x="5399860" y="3733800"/>
            <a:ext cx="4121305" cy="1676400"/>
          </a:xfrm>
          <a:prstGeom prst="rect">
            <a:avLst/>
          </a:prstGeom>
        </p:spPr>
        <p:txBody>
          <a:bodyPr vert="horz">
            <a:normAutofit fontScale="2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20000"/>
              </a:lnSpc>
              <a:spcBef>
                <a:spcPts val="550"/>
              </a:spcBef>
              <a:buFont typeface="Wingdings"/>
              <a:buNone/>
            </a:pPr>
            <a:endParaRPr lang="en-US" sz="10000" dirty="0" smtClean="0"/>
          </a:p>
          <a:p>
            <a:pPr marL="0" indent="0">
              <a:lnSpc>
                <a:spcPct val="150000"/>
              </a:lnSpc>
              <a:spcBef>
                <a:spcPts val="550"/>
              </a:spcBef>
              <a:spcAft>
                <a:spcPts val="1200"/>
              </a:spcAft>
              <a:buNone/>
            </a:pPr>
            <a:r>
              <a:rPr lang="en-GB" sz="11200" dirty="0" smtClean="0"/>
              <a:t>Non-governmental organizations </a:t>
            </a:r>
          </a:p>
        </p:txBody>
      </p:sp>
      <p:sp>
        <p:nvSpPr>
          <p:cNvPr id="7" name="Content Placeholder 4"/>
          <p:cNvSpPr txBox="1">
            <a:spLocks/>
          </p:cNvSpPr>
          <p:nvPr/>
        </p:nvSpPr>
        <p:spPr>
          <a:xfrm>
            <a:off x="561652" y="5562600"/>
            <a:ext cx="8969692" cy="914400"/>
          </a:xfrm>
          <a:prstGeom prst="rect">
            <a:avLst/>
          </a:prstGeom>
          <a:solidFill>
            <a:schemeClr val="accent2">
              <a:lumMod val="60000"/>
              <a:lumOff val="40000"/>
            </a:schemeClr>
          </a:solidFill>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buSzPct val="65000"/>
              <a:buNone/>
              <a:defRPr/>
            </a:pPr>
            <a:r>
              <a:rPr lang="en-US" sz="2800" dirty="0" smtClean="0"/>
              <a:t>JOINT RESPONSIBILITY</a:t>
            </a:r>
          </a:p>
        </p:txBody>
      </p:sp>
    </p:spTree>
    <p:extLst>
      <p:ext uri="{BB962C8B-B14F-4D97-AF65-F5344CB8AC3E}">
        <p14:creationId xmlns:p14="http://schemas.microsoft.com/office/powerpoint/2010/main" val="151502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linds(horizontal)">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6970" y="1444210"/>
            <a:ext cx="8867050" cy="6854184"/>
          </a:xfrm>
          <a:prstGeom prst="rect">
            <a:avLst/>
          </a:prstGeom>
        </p:spPr>
        <p:txBody>
          <a:bodyPr wrap="square">
            <a:spAutoFit/>
          </a:bodyPr>
          <a:lstStyle/>
          <a:p>
            <a:pPr marL="342900" indent="-342900">
              <a:lnSpc>
                <a:spcPct val="130000"/>
              </a:lnSpc>
              <a:spcAft>
                <a:spcPts val="1200"/>
              </a:spcAft>
              <a:buClr>
                <a:schemeClr val="accent2"/>
              </a:buClr>
              <a:buFont typeface="Arial" pitchFamily="34" charset="0"/>
              <a:buChar char="•"/>
            </a:pPr>
            <a:r>
              <a:rPr lang="en-US" sz="2400" dirty="0" smtClean="0"/>
              <a:t>It is a right-based approach (Convention on the Rights of Persons with Disabilities)</a:t>
            </a:r>
          </a:p>
          <a:p>
            <a:pPr marL="342900" indent="-342900">
              <a:lnSpc>
                <a:spcPct val="130000"/>
              </a:lnSpc>
              <a:spcAft>
                <a:spcPts val="1200"/>
              </a:spcAft>
              <a:buClr>
                <a:schemeClr val="accent2"/>
              </a:buClr>
              <a:buFont typeface="Arial" pitchFamily="34" charset="0"/>
              <a:buChar char="•"/>
            </a:pPr>
            <a:r>
              <a:rPr lang="en-US" sz="2400" dirty="0" smtClean="0"/>
              <a:t>A </a:t>
            </a:r>
            <a:r>
              <a:rPr lang="en-US" sz="2400" dirty="0"/>
              <a:t>strategy within general community development for rehabilitation </a:t>
            </a:r>
            <a:endParaRPr lang="en-US" sz="2400" dirty="0" smtClean="0"/>
          </a:p>
          <a:p>
            <a:pPr marL="342900" indent="-342900">
              <a:lnSpc>
                <a:spcPct val="130000"/>
              </a:lnSpc>
              <a:spcAft>
                <a:spcPts val="1200"/>
              </a:spcAft>
              <a:buClr>
                <a:schemeClr val="accent2"/>
              </a:buClr>
              <a:buFont typeface="Arial" pitchFamily="34" charset="0"/>
              <a:buChar char="•"/>
            </a:pPr>
            <a:r>
              <a:rPr lang="en-US" sz="2400" dirty="0" smtClean="0"/>
              <a:t>Intended to address the needs of people living with disabilities and their families </a:t>
            </a:r>
          </a:p>
          <a:p>
            <a:pPr marL="342900" indent="-342900">
              <a:lnSpc>
                <a:spcPct val="130000"/>
              </a:lnSpc>
              <a:spcAft>
                <a:spcPts val="1200"/>
              </a:spcAft>
              <a:buClr>
                <a:schemeClr val="accent2"/>
              </a:buClr>
              <a:buFont typeface="Arial" pitchFamily="34" charset="0"/>
              <a:buChar char="•"/>
            </a:pPr>
            <a:r>
              <a:rPr lang="en-US" sz="2400" dirty="0" smtClean="0"/>
              <a:t>Implemented </a:t>
            </a:r>
            <a:r>
              <a:rPr lang="en-US" sz="2400" dirty="0"/>
              <a:t>in over 90 countries throughout the world </a:t>
            </a:r>
            <a:endParaRPr lang="en-US" sz="2400" dirty="0" smtClean="0"/>
          </a:p>
          <a:p>
            <a:pPr marL="342900" indent="-342900">
              <a:lnSpc>
                <a:spcPct val="130000"/>
              </a:lnSpc>
              <a:spcAft>
                <a:spcPts val="1200"/>
              </a:spcAft>
              <a:buClr>
                <a:schemeClr val="accent2"/>
              </a:buClr>
              <a:buFont typeface="Arial" pitchFamily="34" charset="0"/>
              <a:buChar char="•"/>
            </a:pPr>
            <a:r>
              <a:rPr lang="en-US" sz="2400" dirty="0" smtClean="0"/>
              <a:t>CBR </a:t>
            </a:r>
            <a:r>
              <a:rPr lang="en-US" sz="2400" dirty="0"/>
              <a:t>aims to </a:t>
            </a:r>
            <a:endParaRPr lang="en-US" sz="2400" dirty="0" smtClean="0"/>
          </a:p>
          <a:p>
            <a:pPr marL="800100" lvl="1" indent="-342900">
              <a:lnSpc>
                <a:spcPct val="130000"/>
              </a:lnSpc>
              <a:spcAft>
                <a:spcPts val="600"/>
              </a:spcAft>
              <a:buClr>
                <a:schemeClr val="accent2"/>
              </a:buClr>
              <a:buFont typeface="Arial" pitchFamily="34" charset="0"/>
              <a:buChar char="•"/>
            </a:pPr>
            <a:r>
              <a:rPr lang="en-US" sz="2400" dirty="0" smtClean="0"/>
              <a:t>Provide </a:t>
            </a:r>
            <a:r>
              <a:rPr lang="en-US" sz="2400" dirty="0"/>
              <a:t>rehabilitation, </a:t>
            </a:r>
            <a:endParaRPr lang="en-US" sz="2400" dirty="0" smtClean="0"/>
          </a:p>
          <a:p>
            <a:pPr marL="800100" lvl="1" indent="-342900">
              <a:lnSpc>
                <a:spcPct val="130000"/>
              </a:lnSpc>
              <a:spcAft>
                <a:spcPts val="600"/>
              </a:spcAft>
              <a:buClr>
                <a:schemeClr val="accent2"/>
              </a:buClr>
              <a:buFont typeface="Arial" pitchFamily="34" charset="0"/>
              <a:buChar char="•"/>
            </a:pPr>
            <a:r>
              <a:rPr lang="en-US" sz="2400" dirty="0" smtClean="0"/>
              <a:t>Reduce </a:t>
            </a:r>
            <a:r>
              <a:rPr lang="en-US" sz="2400" dirty="0"/>
              <a:t>poverty, </a:t>
            </a:r>
            <a:endParaRPr lang="en-US" sz="2400" dirty="0" smtClean="0"/>
          </a:p>
          <a:p>
            <a:pPr marL="800100" lvl="1" indent="-342900">
              <a:lnSpc>
                <a:spcPct val="130000"/>
              </a:lnSpc>
              <a:spcAft>
                <a:spcPts val="600"/>
              </a:spcAft>
              <a:buClr>
                <a:schemeClr val="accent2"/>
              </a:buClr>
              <a:buFont typeface="Arial" pitchFamily="34" charset="0"/>
              <a:buChar char="•"/>
            </a:pPr>
            <a:r>
              <a:rPr lang="en-US" sz="2400" dirty="0" smtClean="0"/>
              <a:t>Equalize </a:t>
            </a:r>
            <a:r>
              <a:rPr lang="en-US" sz="2400" dirty="0"/>
              <a:t>opportunities </a:t>
            </a:r>
            <a:r>
              <a:rPr lang="en-US" sz="2400" dirty="0" smtClean="0"/>
              <a:t>and</a:t>
            </a:r>
          </a:p>
          <a:p>
            <a:pPr marL="800100" lvl="1" indent="-342900">
              <a:lnSpc>
                <a:spcPct val="130000"/>
              </a:lnSpc>
              <a:spcAft>
                <a:spcPts val="600"/>
              </a:spcAft>
              <a:buClr>
                <a:schemeClr val="accent2"/>
              </a:buClr>
              <a:buFont typeface="Arial" pitchFamily="34" charset="0"/>
              <a:buChar char="•"/>
            </a:pPr>
            <a:r>
              <a:rPr lang="en-US" sz="2400" dirty="0" smtClean="0"/>
              <a:t>Promote </a:t>
            </a:r>
            <a:r>
              <a:rPr lang="en-US" sz="2400" dirty="0"/>
              <a:t>the inclusion of persons with disabilities in their communities</a:t>
            </a:r>
            <a:r>
              <a:rPr lang="en-US" sz="2400" dirty="0" smtClean="0"/>
              <a:t>.</a:t>
            </a:r>
            <a:endParaRPr lang="en-US" sz="2400" dirty="0"/>
          </a:p>
        </p:txBody>
      </p:sp>
      <p:sp>
        <p:nvSpPr>
          <p:cNvPr id="8" name="Rectangle 2"/>
          <p:cNvSpPr>
            <a:spLocks noGrp="1" noChangeArrowheads="1"/>
          </p:cNvSpPr>
          <p:nvPr>
            <p:ph type="title"/>
          </p:nvPr>
        </p:nvSpPr>
        <p:spPr>
          <a:xfrm>
            <a:off x="667744" y="228600"/>
            <a:ext cx="8886640" cy="990600"/>
          </a:xfrm>
        </p:spPr>
        <p:txBody>
          <a:bodyPr>
            <a:normAutofit fontScale="90000"/>
          </a:bodyPr>
          <a:lstStyle/>
          <a:p>
            <a:pPr eaLnBrk="1" hangingPunct="1"/>
            <a:r>
              <a:rPr lang="en-GB" b="1" dirty="0" smtClean="0"/>
              <a:t>Community based rehabilitation - Overview</a:t>
            </a:r>
            <a:endParaRPr lang="en-US" b="1" dirty="0" smtClean="0"/>
          </a:p>
        </p:txBody>
      </p:sp>
    </p:spTree>
    <p:extLst>
      <p:ext uri="{BB962C8B-B14F-4D97-AF65-F5344CB8AC3E}">
        <p14:creationId xmlns:p14="http://schemas.microsoft.com/office/powerpoint/2010/main" val="2149958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31" y="4482"/>
            <a:ext cx="9973175" cy="6121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4973" y="6107070"/>
            <a:ext cx="1773242" cy="523220"/>
          </a:xfrm>
          <a:prstGeom prst="rect">
            <a:avLst/>
          </a:prstGeom>
          <a:noFill/>
        </p:spPr>
        <p:txBody>
          <a:bodyPr wrap="none" rtlCol="0">
            <a:spAutoFit/>
          </a:bodyPr>
          <a:lstStyle/>
          <a:p>
            <a:r>
              <a:rPr lang="en-US" sz="2800" dirty="0" smtClean="0"/>
              <a:t>CBR matrix</a:t>
            </a:r>
            <a:endParaRPr lang="en-US" sz="2800" dirty="0"/>
          </a:p>
        </p:txBody>
      </p:sp>
      <p:sp>
        <p:nvSpPr>
          <p:cNvPr id="2" name="Rectangle 1"/>
          <p:cNvSpPr/>
          <p:nvPr/>
        </p:nvSpPr>
        <p:spPr>
          <a:xfrm>
            <a:off x="5465168" y="6260958"/>
            <a:ext cx="4345228" cy="369332"/>
          </a:xfrm>
          <a:prstGeom prst="rect">
            <a:avLst/>
          </a:prstGeom>
        </p:spPr>
        <p:txBody>
          <a:bodyPr wrap="none">
            <a:spAutoFit/>
          </a:bodyPr>
          <a:lstStyle/>
          <a:p>
            <a:pPr algn="ctr">
              <a:defRPr/>
            </a:pPr>
            <a:r>
              <a:rPr lang="en-US" dirty="0">
                <a:ea typeface="MS PGothic" charset="0"/>
              </a:rPr>
              <a:t>Link: </a:t>
            </a:r>
            <a:r>
              <a:rPr lang="en-US" dirty="0">
                <a:solidFill>
                  <a:schemeClr val="tx1">
                    <a:lumMod val="50000"/>
                    <a:lumOff val="50000"/>
                  </a:schemeClr>
                </a:solidFill>
                <a:ea typeface="MS PGothic" charset="0"/>
                <a:hlinkClick r:id="rId4"/>
              </a:rPr>
              <a:t>http://www.who.int/disabilities/cbr/en/</a:t>
            </a:r>
            <a:endParaRPr lang="en-US" dirty="0">
              <a:solidFill>
                <a:schemeClr val="tx1">
                  <a:lumMod val="50000"/>
                  <a:lumOff val="50000"/>
                </a:schemeClr>
              </a:solidFill>
              <a:ea typeface="MS PGothic" charset="0"/>
            </a:endParaRPr>
          </a:p>
        </p:txBody>
      </p:sp>
    </p:spTree>
    <p:extLst>
      <p:ext uri="{BB962C8B-B14F-4D97-AF65-F5344CB8AC3E}">
        <p14:creationId xmlns:p14="http://schemas.microsoft.com/office/powerpoint/2010/main" val="37841171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5435" y="2057400"/>
            <a:ext cx="8867050" cy="3280898"/>
          </a:xfrm>
          <a:prstGeom prst="rect">
            <a:avLst/>
          </a:prstGeom>
        </p:spPr>
        <p:txBody>
          <a:bodyPr wrap="square">
            <a:spAutoFit/>
          </a:bodyPr>
          <a:lstStyle/>
          <a:p>
            <a:pPr marL="342900" indent="-342900" algn="justLow">
              <a:lnSpc>
                <a:spcPct val="130000"/>
              </a:lnSpc>
              <a:spcAft>
                <a:spcPts val="1200"/>
              </a:spcAft>
              <a:buClr>
                <a:schemeClr val="accent2"/>
              </a:buClr>
              <a:buFont typeface="Arial" pitchFamily="34" charset="0"/>
              <a:buChar char="•"/>
            </a:pPr>
            <a:r>
              <a:rPr lang="en-US" sz="2400" dirty="0" smtClean="0"/>
              <a:t>The implementation of CBR is multi-sectorial involving people </a:t>
            </a:r>
            <a:r>
              <a:rPr lang="en-US" sz="2400" dirty="0"/>
              <a:t>with </a:t>
            </a:r>
            <a:r>
              <a:rPr lang="en-US" sz="2400" dirty="0" smtClean="0"/>
              <a:t>disabilities, </a:t>
            </a:r>
            <a:r>
              <a:rPr lang="en-US" sz="2400" dirty="0"/>
              <a:t>their families, organizations, and communities, and the relevant governmental and non-governmental sectors </a:t>
            </a:r>
            <a:endParaRPr lang="en-US" sz="2400" dirty="0" smtClean="0"/>
          </a:p>
          <a:p>
            <a:pPr algn="justLow">
              <a:lnSpc>
                <a:spcPct val="130000"/>
              </a:lnSpc>
              <a:spcAft>
                <a:spcPts val="1200"/>
              </a:spcAft>
              <a:buClr>
                <a:schemeClr val="accent2"/>
              </a:buClr>
            </a:pPr>
            <a:endParaRPr lang="en-US" sz="2400" dirty="0" smtClean="0"/>
          </a:p>
          <a:p>
            <a:pPr marL="342900" indent="-342900" algn="justLow">
              <a:lnSpc>
                <a:spcPct val="130000"/>
              </a:lnSpc>
              <a:spcAft>
                <a:spcPts val="1200"/>
              </a:spcAft>
              <a:buClr>
                <a:schemeClr val="accent2"/>
              </a:buClr>
              <a:buFont typeface="Arial" pitchFamily="34" charset="0"/>
              <a:buChar char="•"/>
            </a:pPr>
            <a:r>
              <a:rPr lang="en-US" sz="2400" dirty="0" smtClean="0"/>
              <a:t>The expected outcomes are to </a:t>
            </a:r>
            <a:r>
              <a:rPr lang="en-US" sz="2400" dirty="0"/>
              <a:t>provide health, education, vocational, social, and other services.</a:t>
            </a:r>
          </a:p>
        </p:txBody>
      </p:sp>
      <p:sp>
        <p:nvSpPr>
          <p:cNvPr id="8" name="Rectangle 2"/>
          <p:cNvSpPr>
            <a:spLocks noGrp="1" noChangeArrowheads="1"/>
          </p:cNvSpPr>
          <p:nvPr>
            <p:ph type="title"/>
          </p:nvPr>
        </p:nvSpPr>
        <p:spPr>
          <a:xfrm>
            <a:off x="667744" y="228600"/>
            <a:ext cx="8886640" cy="990600"/>
          </a:xfrm>
        </p:spPr>
        <p:txBody>
          <a:bodyPr>
            <a:normAutofit fontScale="90000"/>
          </a:bodyPr>
          <a:lstStyle/>
          <a:p>
            <a:pPr eaLnBrk="1" hangingPunct="1"/>
            <a:r>
              <a:rPr lang="en-GB" sz="4000" b="1" dirty="0" smtClean="0"/>
              <a:t>Community based rehabilitation - Overview</a:t>
            </a:r>
            <a:endParaRPr lang="en-US" sz="4000" b="1" dirty="0" smtClean="0"/>
          </a:p>
        </p:txBody>
      </p:sp>
    </p:spTree>
    <p:extLst>
      <p:ext uri="{BB962C8B-B14F-4D97-AF65-F5344CB8AC3E}">
        <p14:creationId xmlns:p14="http://schemas.microsoft.com/office/powerpoint/2010/main" val="4358376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5962" y="1295400"/>
            <a:ext cx="8867050" cy="5364545"/>
          </a:xfrm>
          <a:prstGeom prst="rect">
            <a:avLst/>
          </a:prstGeom>
        </p:spPr>
        <p:txBody>
          <a:bodyPr wrap="square">
            <a:spAutoFit/>
          </a:bodyPr>
          <a:lstStyle/>
          <a:p>
            <a:pPr algn="justLow">
              <a:lnSpc>
                <a:spcPct val="130000"/>
              </a:lnSpc>
              <a:spcBef>
                <a:spcPts val="600"/>
              </a:spcBef>
              <a:spcAft>
                <a:spcPts val="1200"/>
              </a:spcAft>
            </a:pPr>
            <a:r>
              <a:rPr lang="en-US" sz="2800" dirty="0" smtClean="0"/>
              <a:t>Succeeded in challenging </a:t>
            </a:r>
            <a:r>
              <a:rPr lang="en-US" sz="2800" dirty="0"/>
              <a:t>negative attitudes in rural communities, leading to greater visibility </a:t>
            </a:r>
            <a:r>
              <a:rPr lang="en-US" sz="2800" dirty="0" smtClean="0"/>
              <a:t>of and </a:t>
            </a:r>
            <a:r>
              <a:rPr lang="en-US" sz="2800" dirty="0"/>
              <a:t>participation by people with </a:t>
            </a:r>
            <a:r>
              <a:rPr lang="en-US" sz="2800" dirty="0" smtClean="0"/>
              <a:t>disabilities</a:t>
            </a:r>
            <a:endParaRPr lang="en-US" sz="2800" dirty="0"/>
          </a:p>
          <a:p>
            <a:pPr algn="justLow">
              <a:lnSpc>
                <a:spcPct val="130000"/>
              </a:lnSpc>
              <a:spcBef>
                <a:spcPts val="600"/>
              </a:spcBef>
              <a:spcAft>
                <a:spcPts val="1200"/>
              </a:spcAft>
            </a:pPr>
            <a:r>
              <a:rPr lang="en-US" sz="2800" dirty="0"/>
              <a:t> A three-year project in a disadvantaged community near Allahabad, India, resulted in children with disabilities attending school for the first time, more people with disabilities participating in community forums, and more people bringing their children with disabilities for vaccination and rehabilitation</a:t>
            </a:r>
            <a:r>
              <a:rPr lang="en-US" sz="2800" i="1" dirty="0"/>
              <a:t>.</a:t>
            </a:r>
            <a:endParaRPr lang="en-US" sz="2800" dirty="0"/>
          </a:p>
        </p:txBody>
      </p:sp>
      <p:sp>
        <p:nvSpPr>
          <p:cNvPr id="8" name="Rectangle 2"/>
          <p:cNvSpPr>
            <a:spLocks noGrp="1" noChangeArrowheads="1"/>
          </p:cNvSpPr>
          <p:nvPr>
            <p:ph type="title"/>
          </p:nvPr>
        </p:nvSpPr>
        <p:spPr>
          <a:xfrm>
            <a:off x="667744" y="228600"/>
            <a:ext cx="8886640" cy="990600"/>
          </a:xfrm>
        </p:spPr>
        <p:txBody>
          <a:bodyPr>
            <a:normAutofit fontScale="90000"/>
          </a:bodyPr>
          <a:lstStyle/>
          <a:p>
            <a:pPr eaLnBrk="1" hangingPunct="1"/>
            <a:r>
              <a:rPr lang="en-GB" b="1" dirty="0" smtClean="0"/>
              <a:t>Community based rehabilitation – Success story</a:t>
            </a:r>
            <a:endParaRPr lang="en-US" b="1" dirty="0" smtClean="0"/>
          </a:p>
        </p:txBody>
      </p:sp>
    </p:spTree>
    <p:extLst>
      <p:ext uri="{BB962C8B-B14F-4D97-AF65-F5344CB8AC3E}">
        <p14:creationId xmlns:p14="http://schemas.microsoft.com/office/powerpoint/2010/main" val="40540443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normAutofit/>
          </a:bodyPr>
          <a:lstStyle/>
          <a:p>
            <a:pPr eaLnBrk="1" hangingPunct="1"/>
            <a:r>
              <a:rPr lang="en-GB" b="1" dirty="0" smtClean="0"/>
              <a:t>Resources</a:t>
            </a:r>
            <a:endParaRPr lang="en-US" b="1" dirty="0" smtClean="0"/>
          </a:p>
        </p:txBody>
      </p:sp>
      <p:sp>
        <p:nvSpPr>
          <p:cNvPr id="2" name="Content Placeholder 1"/>
          <p:cNvSpPr>
            <a:spLocks noGrp="1"/>
          </p:cNvSpPr>
          <p:nvPr>
            <p:ph sz="quarter" idx="1"/>
          </p:nvPr>
        </p:nvSpPr>
        <p:spPr>
          <a:xfrm>
            <a:off x="674526" y="2057400"/>
            <a:ext cx="8886640" cy="3810000"/>
          </a:xfrm>
        </p:spPr>
        <p:txBody>
          <a:bodyPr/>
          <a:lstStyle/>
          <a:p>
            <a:pPr>
              <a:spcAft>
                <a:spcPts val="1200"/>
              </a:spcAft>
              <a:buFont typeface="Arial" pitchFamily="34" charset="0"/>
              <a:buChar char="•"/>
            </a:pPr>
            <a:r>
              <a:rPr lang="en-US" sz="2800" i="1" dirty="0"/>
              <a:t>Al </a:t>
            </a:r>
            <a:r>
              <a:rPr lang="en-US" sz="2800" i="1" dirty="0" err="1"/>
              <a:t>Jadid</a:t>
            </a:r>
            <a:r>
              <a:rPr lang="en-US" sz="2800" i="1" dirty="0"/>
              <a:t> M. Disability in Saudi Arabia. </a:t>
            </a:r>
            <a:r>
              <a:rPr lang="nn-NO" sz="2800" i="1" dirty="0"/>
              <a:t>Saudi Med J 2013; 34 (5): 453-60</a:t>
            </a:r>
            <a:endParaRPr lang="en-US" sz="2800" i="1" dirty="0"/>
          </a:p>
          <a:p>
            <a:pPr>
              <a:spcAft>
                <a:spcPts val="1200"/>
              </a:spcAft>
              <a:buFont typeface="Arial" pitchFamily="34" charset="0"/>
              <a:buChar char="•"/>
            </a:pPr>
            <a:r>
              <a:rPr lang="en-US" sz="2800" dirty="0" smtClean="0"/>
              <a:t>World Report on Disability. WHO, 2011</a:t>
            </a:r>
          </a:p>
          <a:p>
            <a:pPr>
              <a:spcAft>
                <a:spcPts val="1200"/>
              </a:spcAft>
              <a:buFont typeface="Arial" pitchFamily="34" charset="0"/>
              <a:buChar char="•"/>
            </a:pPr>
            <a:r>
              <a:rPr lang="en-US" sz="2800" dirty="0" smtClean="0"/>
              <a:t>The </a:t>
            </a:r>
            <a:r>
              <a:rPr lang="en-US" sz="2800" dirty="0"/>
              <a:t>International Classification </a:t>
            </a:r>
            <a:r>
              <a:rPr lang="en-GB" sz="2800" dirty="0"/>
              <a:t>of Functioning, Disability and Health (WHO, 2002)</a:t>
            </a:r>
            <a:endParaRPr lang="en-US" sz="2800" dirty="0"/>
          </a:p>
          <a:p>
            <a:pPr>
              <a:spcAft>
                <a:spcPts val="1200"/>
              </a:spcAft>
              <a:buFont typeface="Arial" pitchFamily="34" charset="0"/>
              <a:buChar char="•"/>
            </a:pPr>
            <a:r>
              <a:rPr lang="en-US" sz="2800" dirty="0" smtClean="0"/>
              <a:t>Community Based Rehabilitation</a:t>
            </a:r>
            <a:r>
              <a:rPr lang="en-US" dirty="0" smtClean="0"/>
              <a:t> </a:t>
            </a:r>
            <a:r>
              <a:rPr lang="en-US" sz="2400" dirty="0" smtClean="0"/>
              <a:t>(</a:t>
            </a:r>
            <a:r>
              <a:rPr lang="en-US" sz="2400" dirty="0" smtClean="0">
                <a:solidFill>
                  <a:schemeClr val="tx1">
                    <a:lumMod val="50000"/>
                    <a:lumOff val="50000"/>
                  </a:schemeClr>
                </a:solidFill>
                <a:ea typeface="MS PGothic" charset="0"/>
                <a:hlinkClick r:id="rId3"/>
              </a:rPr>
              <a:t>http</a:t>
            </a:r>
            <a:r>
              <a:rPr lang="en-US" sz="2400" dirty="0">
                <a:solidFill>
                  <a:schemeClr val="tx1">
                    <a:lumMod val="50000"/>
                    <a:lumOff val="50000"/>
                  </a:schemeClr>
                </a:solidFill>
                <a:ea typeface="MS PGothic" charset="0"/>
                <a:hlinkClick r:id="rId3"/>
              </a:rPr>
              <a:t>://www.who.int/disabilities/cbr/en</a:t>
            </a:r>
            <a:r>
              <a:rPr lang="en-US" sz="2400" dirty="0" smtClean="0">
                <a:solidFill>
                  <a:schemeClr val="tx1">
                    <a:lumMod val="50000"/>
                    <a:lumOff val="50000"/>
                  </a:schemeClr>
                </a:solidFill>
                <a:ea typeface="MS PGothic" charset="0"/>
                <a:hlinkClick r:id="rId3"/>
              </a:rPr>
              <a:t>/</a:t>
            </a:r>
            <a:r>
              <a:rPr lang="en-US" sz="2400" dirty="0" smtClean="0">
                <a:solidFill>
                  <a:schemeClr val="tx1">
                    <a:lumMod val="50000"/>
                    <a:lumOff val="50000"/>
                  </a:schemeClr>
                </a:solidFill>
                <a:ea typeface="MS PGothic" charset="0"/>
              </a:rPr>
              <a:t>)</a:t>
            </a:r>
            <a:r>
              <a:rPr lang="en-US" sz="2400" dirty="0" smtClean="0"/>
              <a:t> </a:t>
            </a:r>
          </a:p>
        </p:txBody>
      </p:sp>
    </p:spTree>
    <p:extLst>
      <p:ext uri="{BB962C8B-B14F-4D97-AF65-F5344CB8AC3E}">
        <p14:creationId xmlns:p14="http://schemas.microsoft.com/office/powerpoint/2010/main" val="3519421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pPr eaLnBrk="1" hangingPunct="1"/>
            <a:r>
              <a:rPr lang="en-US" b="1" dirty="0" smtClean="0"/>
              <a:t>Health – Disease spectrum</a:t>
            </a:r>
          </a:p>
        </p:txBody>
      </p:sp>
      <p:graphicFrame>
        <p:nvGraphicFramePr>
          <p:cNvPr id="5" name="Table 4"/>
          <p:cNvGraphicFramePr>
            <a:graphicFrameLocks noGrp="1"/>
          </p:cNvGraphicFramePr>
          <p:nvPr/>
        </p:nvGraphicFramePr>
        <p:xfrm>
          <a:off x="1079685" y="1905000"/>
          <a:ext cx="7640849" cy="4121150"/>
        </p:xfrm>
        <a:graphic>
          <a:graphicData uri="http://schemas.openxmlformats.org/drawingml/2006/table">
            <a:tbl>
              <a:tblPr/>
              <a:tblGrid>
                <a:gridCol w="2148990">
                  <a:extLst>
                    <a:ext uri="{9D8B030D-6E8A-4147-A177-3AD203B41FA5}">
                      <a16:colId xmlns:a16="http://schemas.microsoft.com/office/drawing/2014/main" val="20000"/>
                    </a:ext>
                  </a:extLst>
                </a:gridCol>
                <a:gridCol w="5491859">
                  <a:extLst>
                    <a:ext uri="{9D8B030D-6E8A-4147-A177-3AD203B41FA5}">
                      <a16:colId xmlns:a16="http://schemas.microsoft.com/office/drawing/2014/main" val="20001"/>
                    </a:ext>
                  </a:extLst>
                </a:gridCol>
              </a:tblGrid>
              <a:tr h="2060575">
                <a:tc>
                  <a:txBody>
                    <a:bodyPr/>
                    <a:lstStyle/>
                    <a:p>
                      <a:pPr marL="0" marR="0" algn="l" rtl="0">
                        <a:lnSpc>
                          <a:spcPct val="130000"/>
                        </a:lnSpc>
                        <a:spcBef>
                          <a:spcPts val="0"/>
                        </a:spcBef>
                        <a:spcAft>
                          <a:spcPts val="0"/>
                        </a:spcAft>
                      </a:pPr>
                      <a:endParaRPr lang="en-US" sz="2000" dirty="0">
                        <a:latin typeface="Calibri"/>
                        <a:ea typeface="SimSun"/>
                        <a:cs typeface="Times New Roman"/>
                      </a:endParaRPr>
                    </a:p>
                    <a:p>
                      <a:pPr marL="0" marR="0" algn="l" rtl="0">
                        <a:lnSpc>
                          <a:spcPct val="130000"/>
                        </a:lnSpc>
                        <a:spcBef>
                          <a:spcPts val="0"/>
                        </a:spcBef>
                        <a:spcAft>
                          <a:spcPts val="0"/>
                        </a:spcAft>
                      </a:pPr>
                      <a:r>
                        <a:rPr lang="en-US" sz="2800" b="1" dirty="0">
                          <a:solidFill>
                            <a:srgbClr val="00B050"/>
                          </a:solidFill>
                          <a:latin typeface="Calibri"/>
                          <a:ea typeface="SimSun"/>
                          <a:cs typeface="Times New Roman"/>
                        </a:rPr>
                        <a:t>POSITIVE </a:t>
                      </a:r>
                      <a:endParaRPr lang="en-US" sz="2800" b="1" dirty="0">
                        <a:solidFill>
                          <a:srgbClr val="00B050"/>
                        </a:solidFill>
                        <a:latin typeface="Courier New"/>
                        <a:ea typeface="SimSun"/>
                      </a:endParaRPr>
                    </a:p>
                  </a:txBody>
                  <a:tcPr marL="74748" marR="74748" marT="0" marB="0">
                    <a:lnL>
                      <a:noFill/>
                    </a:lnL>
                    <a:lnR w="76200" cap="flat" cmpd="sng" algn="ctr">
                      <a:solidFill>
                        <a:schemeClr val="bg2">
                          <a:lumMod val="25000"/>
                        </a:schemeClr>
                      </a:solidFill>
                      <a:prstDash val="sysDash"/>
                      <a:round/>
                      <a:headEnd type="none" w="med" len="med"/>
                      <a:tailEnd type="none" w="med" len="med"/>
                    </a:lnR>
                    <a:lnT>
                      <a:noFill/>
                    </a:lnT>
                    <a:lnB w="76200" cap="flat" cmpd="sng" algn="ctr">
                      <a:solidFill>
                        <a:schemeClr val="bg2">
                          <a:lumMod val="25000"/>
                        </a:schemeClr>
                      </a:solidFill>
                      <a:prstDash val="sysDash"/>
                      <a:round/>
                      <a:headEnd type="none" w="med" len="med"/>
                      <a:tailEnd type="none" w="med" len="med"/>
                    </a:lnB>
                  </a:tcPr>
                </a:tc>
                <a:tc>
                  <a:txBody>
                    <a:bodyPr/>
                    <a:lstStyle/>
                    <a:p>
                      <a:pPr marL="0" marR="0" algn="l" rtl="0">
                        <a:lnSpc>
                          <a:spcPct val="130000"/>
                        </a:lnSpc>
                        <a:spcBef>
                          <a:spcPts val="0"/>
                        </a:spcBef>
                        <a:spcAft>
                          <a:spcPts val="0"/>
                        </a:spcAft>
                      </a:pPr>
                      <a:endParaRPr lang="en-US" sz="2000" dirty="0">
                        <a:latin typeface="Calibri"/>
                        <a:ea typeface="SimSun"/>
                        <a:cs typeface="Times New Roman"/>
                      </a:endParaRPr>
                    </a:p>
                    <a:p>
                      <a:pPr marL="0" marR="0" indent="631825" algn="l" rtl="0">
                        <a:lnSpc>
                          <a:spcPct val="130000"/>
                        </a:lnSpc>
                        <a:spcBef>
                          <a:spcPts val="0"/>
                        </a:spcBef>
                        <a:spcAft>
                          <a:spcPts val="0"/>
                        </a:spcAft>
                      </a:pPr>
                      <a:r>
                        <a:rPr lang="en-US" sz="2400" b="1" dirty="0" smtClean="0">
                          <a:solidFill>
                            <a:srgbClr val="00B050"/>
                          </a:solidFill>
                          <a:latin typeface="Calibri"/>
                          <a:ea typeface="SimSun"/>
                          <a:cs typeface="Times New Roman"/>
                        </a:rPr>
                        <a:t>POSITIVE HEALTH</a:t>
                      </a:r>
                      <a:endParaRPr lang="en-US" sz="2400" b="1" dirty="0" smtClean="0">
                        <a:solidFill>
                          <a:srgbClr val="00B050"/>
                        </a:solidFill>
                        <a:latin typeface="Courier New"/>
                        <a:ea typeface="SimSun"/>
                      </a:endParaRPr>
                    </a:p>
                    <a:p>
                      <a:pPr marL="0" marR="0" indent="631825" algn="l" rtl="0">
                        <a:lnSpc>
                          <a:spcPct val="130000"/>
                        </a:lnSpc>
                        <a:spcBef>
                          <a:spcPts val="0"/>
                        </a:spcBef>
                        <a:spcAft>
                          <a:spcPts val="0"/>
                        </a:spcAft>
                      </a:pPr>
                      <a:r>
                        <a:rPr lang="en-US" sz="2000" b="1" dirty="0" smtClean="0">
                          <a:solidFill>
                            <a:srgbClr val="00B050"/>
                          </a:solidFill>
                          <a:latin typeface="Calibri"/>
                          <a:ea typeface="SimSun"/>
                          <a:cs typeface="Times New Roman"/>
                        </a:rPr>
                        <a:t>Better </a:t>
                      </a:r>
                      <a:r>
                        <a:rPr lang="en-US" sz="2000" b="1" dirty="0">
                          <a:solidFill>
                            <a:srgbClr val="00B050"/>
                          </a:solidFill>
                          <a:latin typeface="Calibri"/>
                          <a:ea typeface="SimSun"/>
                          <a:cs typeface="Times New Roman"/>
                        </a:rPr>
                        <a:t>health</a:t>
                      </a:r>
                      <a:endParaRPr lang="en-US" sz="2000" b="1" dirty="0">
                        <a:solidFill>
                          <a:srgbClr val="00B050"/>
                        </a:solidFill>
                        <a:latin typeface="Courier New"/>
                        <a:ea typeface="SimSun"/>
                      </a:endParaRPr>
                    </a:p>
                    <a:p>
                      <a:pPr marL="0" marR="0" indent="631825" algn="l" rtl="0">
                        <a:lnSpc>
                          <a:spcPct val="130000"/>
                        </a:lnSpc>
                        <a:spcBef>
                          <a:spcPts val="0"/>
                        </a:spcBef>
                        <a:spcAft>
                          <a:spcPts val="0"/>
                        </a:spcAft>
                      </a:pPr>
                      <a:r>
                        <a:rPr lang="en-US" sz="2000" b="1" dirty="0">
                          <a:solidFill>
                            <a:srgbClr val="00B050"/>
                          </a:solidFill>
                          <a:latin typeface="Calibri"/>
                          <a:ea typeface="SimSun"/>
                          <a:cs typeface="Times New Roman"/>
                        </a:rPr>
                        <a:t>Freedom from </a:t>
                      </a:r>
                      <a:r>
                        <a:rPr lang="en-US" sz="2000" b="1" dirty="0" smtClean="0">
                          <a:solidFill>
                            <a:srgbClr val="00B050"/>
                          </a:solidFill>
                          <a:latin typeface="Calibri"/>
                          <a:ea typeface="SimSun"/>
                          <a:cs typeface="Times New Roman"/>
                        </a:rPr>
                        <a:t>disease</a:t>
                      </a:r>
                    </a:p>
                    <a:p>
                      <a:pPr marL="0" marR="0" indent="631825" algn="l" rtl="0">
                        <a:lnSpc>
                          <a:spcPct val="130000"/>
                        </a:lnSpc>
                        <a:spcBef>
                          <a:spcPts val="0"/>
                        </a:spcBef>
                        <a:spcAft>
                          <a:spcPts val="0"/>
                        </a:spcAft>
                      </a:pPr>
                      <a:endParaRPr lang="en-US" sz="2000" b="1" dirty="0">
                        <a:solidFill>
                          <a:srgbClr val="00B050"/>
                        </a:solidFill>
                        <a:latin typeface="Courier New"/>
                        <a:ea typeface="SimSun"/>
                      </a:endParaRPr>
                    </a:p>
                  </a:txBody>
                  <a:tcPr marL="74748" marR="74748" marT="0" marB="0">
                    <a:lnL w="76200" cap="flat" cmpd="sng" algn="ctr">
                      <a:solidFill>
                        <a:schemeClr val="bg2">
                          <a:lumMod val="25000"/>
                        </a:schemeClr>
                      </a:solidFill>
                      <a:prstDash val="sysDash"/>
                      <a:round/>
                      <a:headEnd type="none" w="med" len="med"/>
                      <a:tailEnd type="none" w="med" len="med"/>
                    </a:lnL>
                    <a:lnR>
                      <a:noFill/>
                    </a:lnR>
                    <a:lnT>
                      <a:noFill/>
                    </a:lnT>
                    <a:lnB w="76200" cap="flat" cmpd="sng" algn="ctr">
                      <a:solidFill>
                        <a:schemeClr val="bg2">
                          <a:lumMod val="25000"/>
                        </a:schemeClr>
                      </a:solidFill>
                      <a:prstDash val="sysDash"/>
                      <a:round/>
                      <a:headEnd type="none" w="med" len="med"/>
                      <a:tailEnd type="none" w="med" len="med"/>
                    </a:lnB>
                  </a:tcPr>
                </a:tc>
                <a:extLst>
                  <a:ext uri="{0D108BD9-81ED-4DB2-BD59-A6C34878D82A}">
                    <a16:rowId xmlns:a16="http://schemas.microsoft.com/office/drawing/2014/main" val="10000"/>
                  </a:ext>
                </a:extLst>
              </a:tr>
              <a:tr h="2060575">
                <a:tc>
                  <a:txBody>
                    <a:bodyPr/>
                    <a:lstStyle/>
                    <a:p>
                      <a:pPr marL="71755" marR="0" algn="ctr" rtl="0">
                        <a:lnSpc>
                          <a:spcPct val="130000"/>
                        </a:lnSpc>
                        <a:spcBef>
                          <a:spcPts val="0"/>
                        </a:spcBef>
                        <a:spcAft>
                          <a:spcPts val="0"/>
                        </a:spcAft>
                      </a:pPr>
                      <a:endParaRPr lang="en-US" sz="2000" dirty="0">
                        <a:latin typeface="Calibri"/>
                        <a:ea typeface="SimSun"/>
                        <a:cs typeface="Times New Roman"/>
                      </a:endParaRPr>
                    </a:p>
                    <a:p>
                      <a:pPr marL="0" marR="0" algn="l" rtl="0">
                        <a:lnSpc>
                          <a:spcPct val="130000"/>
                        </a:lnSpc>
                        <a:spcBef>
                          <a:spcPts val="0"/>
                        </a:spcBef>
                        <a:spcAft>
                          <a:spcPts val="0"/>
                        </a:spcAft>
                      </a:pPr>
                      <a:r>
                        <a:rPr lang="en-US" sz="2800" b="1" dirty="0">
                          <a:solidFill>
                            <a:srgbClr val="FF0000"/>
                          </a:solidFill>
                          <a:latin typeface="Calibri"/>
                          <a:ea typeface="SimSun"/>
                          <a:cs typeface="Times New Roman"/>
                        </a:rPr>
                        <a:t>NEGATIVE</a:t>
                      </a:r>
                      <a:endParaRPr lang="en-US" sz="2800" b="1" dirty="0">
                        <a:solidFill>
                          <a:srgbClr val="FF0000"/>
                        </a:solidFill>
                        <a:latin typeface="Courier New"/>
                        <a:ea typeface="SimSun"/>
                      </a:endParaRPr>
                    </a:p>
                  </a:txBody>
                  <a:tcPr marL="74748" marR="74748" marT="0" marB="0">
                    <a:lnL>
                      <a:noFill/>
                    </a:lnL>
                    <a:lnR w="76200" cap="flat" cmpd="sng" algn="ctr">
                      <a:solidFill>
                        <a:schemeClr val="bg2">
                          <a:lumMod val="25000"/>
                        </a:schemeClr>
                      </a:solidFill>
                      <a:prstDash val="sysDash"/>
                      <a:round/>
                      <a:headEnd type="none" w="med" len="med"/>
                      <a:tailEnd type="none" w="med" len="med"/>
                    </a:lnR>
                    <a:lnT w="76200" cap="flat" cmpd="sng" algn="ctr">
                      <a:solidFill>
                        <a:schemeClr val="bg2">
                          <a:lumMod val="25000"/>
                        </a:schemeClr>
                      </a:solidFill>
                      <a:prstDash val="sysDash"/>
                      <a:round/>
                      <a:headEnd type="none" w="med" len="med"/>
                      <a:tailEnd type="none" w="med" len="med"/>
                    </a:lnT>
                    <a:lnB>
                      <a:noFill/>
                    </a:lnB>
                  </a:tcPr>
                </a:tc>
                <a:tc>
                  <a:txBody>
                    <a:bodyPr/>
                    <a:lstStyle/>
                    <a:p>
                      <a:pPr marL="0" marR="0" algn="l" rtl="0">
                        <a:lnSpc>
                          <a:spcPct val="130000"/>
                        </a:lnSpc>
                        <a:spcBef>
                          <a:spcPts val="0"/>
                        </a:spcBef>
                        <a:spcAft>
                          <a:spcPts val="0"/>
                        </a:spcAft>
                      </a:pPr>
                      <a:endParaRPr lang="en-US" sz="2000" dirty="0">
                        <a:latin typeface="Calibri"/>
                        <a:ea typeface="SimSun"/>
                        <a:cs typeface="Times New Roman"/>
                      </a:endParaRPr>
                    </a:p>
                    <a:p>
                      <a:pPr marL="0" marR="0" indent="631825" algn="l" rtl="0">
                        <a:lnSpc>
                          <a:spcPct val="130000"/>
                        </a:lnSpc>
                        <a:spcBef>
                          <a:spcPts val="0"/>
                        </a:spcBef>
                        <a:spcAft>
                          <a:spcPts val="0"/>
                        </a:spcAft>
                      </a:pPr>
                      <a:r>
                        <a:rPr lang="en-US" sz="2000" b="1" dirty="0" smtClean="0">
                          <a:solidFill>
                            <a:srgbClr val="FF0000"/>
                          </a:solidFill>
                          <a:latin typeface="Calibri"/>
                          <a:ea typeface="SimSun"/>
                          <a:cs typeface="Times New Roman"/>
                        </a:rPr>
                        <a:t>Unrecognized </a:t>
                      </a:r>
                      <a:r>
                        <a:rPr lang="en-US" sz="2000" b="1" dirty="0">
                          <a:solidFill>
                            <a:srgbClr val="FF0000"/>
                          </a:solidFill>
                          <a:latin typeface="Calibri"/>
                          <a:ea typeface="SimSun"/>
                          <a:cs typeface="Times New Roman"/>
                        </a:rPr>
                        <a:t>disease</a:t>
                      </a:r>
                      <a:endParaRPr lang="en-US" sz="2000" b="1" dirty="0">
                        <a:solidFill>
                          <a:srgbClr val="FF0000"/>
                        </a:solidFill>
                        <a:latin typeface="Courier New"/>
                        <a:ea typeface="SimSun"/>
                      </a:endParaRPr>
                    </a:p>
                    <a:p>
                      <a:pPr marL="0" marR="0" indent="631825" algn="l" rtl="0">
                        <a:lnSpc>
                          <a:spcPct val="130000"/>
                        </a:lnSpc>
                        <a:spcBef>
                          <a:spcPts val="0"/>
                        </a:spcBef>
                        <a:spcAft>
                          <a:spcPts val="0"/>
                        </a:spcAft>
                      </a:pPr>
                      <a:r>
                        <a:rPr lang="en-US" sz="2000" b="1" dirty="0">
                          <a:solidFill>
                            <a:srgbClr val="FF0000"/>
                          </a:solidFill>
                          <a:latin typeface="Calibri"/>
                          <a:ea typeface="SimSun"/>
                          <a:cs typeface="Times New Roman"/>
                        </a:rPr>
                        <a:t>Mild disease</a:t>
                      </a:r>
                      <a:endParaRPr lang="en-US" sz="2000" b="1" dirty="0">
                        <a:solidFill>
                          <a:srgbClr val="FF0000"/>
                        </a:solidFill>
                        <a:latin typeface="Courier New"/>
                        <a:ea typeface="SimSun"/>
                      </a:endParaRPr>
                    </a:p>
                    <a:p>
                      <a:pPr marL="0" marR="0" indent="631825" algn="l" rtl="0">
                        <a:lnSpc>
                          <a:spcPct val="130000"/>
                        </a:lnSpc>
                        <a:spcBef>
                          <a:spcPts val="0"/>
                        </a:spcBef>
                        <a:spcAft>
                          <a:spcPts val="0"/>
                        </a:spcAft>
                      </a:pPr>
                      <a:r>
                        <a:rPr lang="en-US" sz="2000" b="1" dirty="0">
                          <a:solidFill>
                            <a:srgbClr val="FF0000"/>
                          </a:solidFill>
                          <a:latin typeface="Calibri"/>
                          <a:ea typeface="SimSun"/>
                          <a:cs typeface="Times New Roman"/>
                        </a:rPr>
                        <a:t>Severe disease</a:t>
                      </a:r>
                      <a:endParaRPr lang="en-US" sz="2000" b="1" dirty="0">
                        <a:solidFill>
                          <a:srgbClr val="FF0000"/>
                        </a:solidFill>
                        <a:latin typeface="Courier New"/>
                        <a:ea typeface="SimSun"/>
                      </a:endParaRPr>
                    </a:p>
                    <a:p>
                      <a:pPr marL="0" marR="0" indent="631825" algn="l" rtl="0">
                        <a:lnSpc>
                          <a:spcPct val="130000"/>
                        </a:lnSpc>
                        <a:spcBef>
                          <a:spcPts val="0"/>
                        </a:spcBef>
                        <a:spcAft>
                          <a:spcPts val="0"/>
                        </a:spcAft>
                      </a:pPr>
                      <a:r>
                        <a:rPr lang="en-US" sz="2400" b="1" dirty="0" smtClean="0">
                          <a:solidFill>
                            <a:schemeClr val="tx1">
                              <a:lumMod val="95000"/>
                              <a:lumOff val="5000"/>
                            </a:schemeClr>
                          </a:solidFill>
                          <a:latin typeface="Calibri"/>
                          <a:ea typeface="SimSun"/>
                          <a:cs typeface="Times New Roman"/>
                        </a:rPr>
                        <a:t>DEATH</a:t>
                      </a:r>
                      <a:endParaRPr lang="en-US" sz="2400" b="1" dirty="0">
                        <a:solidFill>
                          <a:schemeClr val="tx1">
                            <a:lumMod val="95000"/>
                            <a:lumOff val="5000"/>
                          </a:schemeClr>
                        </a:solidFill>
                        <a:latin typeface="Courier New"/>
                        <a:ea typeface="SimSun"/>
                      </a:endParaRPr>
                    </a:p>
                  </a:txBody>
                  <a:tcPr marL="74748" marR="74748" marT="0" marB="0">
                    <a:lnL w="76200" cap="flat" cmpd="sng" algn="ctr">
                      <a:solidFill>
                        <a:schemeClr val="bg2">
                          <a:lumMod val="25000"/>
                        </a:schemeClr>
                      </a:solidFill>
                      <a:prstDash val="sysDash"/>
                      <a:round/>
                      <a:headEnd type="none" w="med" len="med"/>
                      <a:tailEnd type="none" w="med" len="med"/>
                    </a:lnL>
                    <a:lnR>
                      <a:noFill/>
                    </a:lnR>
                    <a:lnT w="76200" cap="flat" cmpd="sng" algn="ctr">
                      <a:solidFill>
                        <a:schemeClr val="bg2">
                          <a:lumMod val="25000"/>
                        </a:schemeClr>
                      </a:solidFill>
                      <a:prstDash val="sysDash"/>
                      <a:round/>
                      <a:headEnd type="none" w="med" len="med"/>
                      <a:tailEnd type="none" w="med" len="med"/>
                    </a:lnT>
                    <a:lnB>
                      <a:noFill/>
                    </a:lnB>
                  </a:tcPr>
                </a:tc>
                <a:extLst>
                  <a:ext uri="{0D108BD9-81ED-4DB2-BD59-A6C34878D82A}">
                    <a16:rowId xmlns:a16="http://schemas.microsoft.com/office/drawing/2014/main" val="10001"/>
                  </a:ext>
                </a:extLst>
              </a:tr>
            </a:tbl>
          </a:graphicData>
        </a:graphic>
      </p:graphicFrame>
      <p:cxnSp>
        <p:nvCxnSpPr>
          <p:cNvPr id="7" name="Straight Arrow Connector 6"/>
          <p:cNvCxnSpPr/>
          <p:nvPr/>
        </p:nvCxnSpPr>
        <p:spPr>
          <a:xfrm rot="5400000">
            <a:off x="144728" y="2666859"/>
            <a:ext cx="1371600" cy="3461"/>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45593" y="4723535"/>
            <a:ext cx="1371600" cy="1731"/>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459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pPr eaLnBrk="1" hangingPunct="1"/>
            <a:r>
              <a:rPr lang="en-US" b="1" dirty="0" smtClean="0"/>
              <a:t>Quality of life</a:t>
            </a:r>
          </a:p>
        </p:txBody>
      </p:sp>
      <p:sp>
        <p:nvSpPr>
          <p:cNvPr id="5" name="Content Placeholder 4"/>
          <p:cNvSpPr>
            <a:spLocks noGrp="1"/>
          </p:cNvSpPr>
          <p:nvPr>
            <p:ph sz="quarter" idx="1"/>
          </p:nvPr>
        </p:nvSpPr>
        <p:spPr>
          <a:xfrm>
            <a:off x="498316" y="1905000"/>
            <a:ext cx="8886640" cy="2209800"/>
          </a:xfrm>
        </p:spPr>
        <p:txBody>
          <a:bodyPr>
            <a:normAutofit fontScale="92500" lnSpcReduction="10000"/>
          </a:bodyPr>
          <a:lstStyle/>
          <a:p>
            <a:pPr indent="-44450" algn="justLow" eaLnBrk="1" fontAlgn="auto" hangingPunct="1">
              <a:lnSpc>
                <a:spcPct val="130000"/>
              </a:lnSpc>
              <a:spcAft>
                <a:spcPts val="0"/>
              </a:spcAft>
              <a:buFont typeface="Wingdings 3"/>
              <a:buNone/>
              <a:defRPr/>
            </a:pPr>
            <a:r>
              <a:rPr lang="en-US" dirty="0" smtClean="0"/>
              <a:t>“Individual's </a:t>
            </a:r>
            <a:r>
              <a:rPr lang="en-US" b="1" u="sng" dirty="0" smtClean="0"/>
              <a:t>PERCEPTION OF THEIR POSITION </a:t>
            </a:r>
            <a:r>
              <a:rPr lang="en-US" dirty="0" smtClean="0"/>
              <a:t>in life in the context of the culture and value systems in which they live and in relation to their goals, expectations, standards and concerns.” (WHO)</a:t>
            </a:r>
          </a:p>
          <a:p>
            <a:pPr marL="274320" indent="-274320" eaLnBrk="1" fontAlgn="auto" hangingPunct="1">
              <a:spcAft>
                <a:spcPts val="0"/>
              </a:spcAft>
              <a:buClr>
                <a:schemeClr val="tx2">
                  <a:lumMod val="50000"/>
                </a:schemeClr>
              </a:buClr>
              <a:buSzPct val="65000"/>
              <a:buFont typeface="Wingdings 3"/>
              <a:buChar char=""/>
              <a:defRPr/>
            </a:pPr>
            <a:endParaRPr lang="en-US" dirty="0">
              <a:solidFill>
                <a:schemeClr val="accent1">
                  <a:lumMod val="50000"/>
                </a:schemeClr>
              </a:solidFill>
            </a:endParaRPr>
          </a:p>
        </p:txBody>
      </p:sp>
    </p:spTree>
    <p:extLst>
      <p:ext uri="{BB962C8B-B14F-4D97-AF65-F5344CB8AC3E}">
        <p14:creationId xmlns:p14="http://schemas.microsoft.com/office/powerpoint/2010/main" val="4163846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pPr eaLnBrk="1" hangingPunct="1"/>
            <a:r>
              <a:rPr lang="en-US" b="1" smtClean="0"/>
              <a:t>QUALITY OF LIFE</a:t>
            </a:r>
          </a:p>
        </p:txBody>
      </p:sp>
      <p:sp>
        <p:nvSpPr>
          <p:cNvPr id="27651" name="Slide Number Placeholder 2"/>
          <p:cNvSpPr>
            <a:spLocks noGrp="1"/>
          </p:cNvSpPr>
          <p:nvPr>
            <p:ph type="sldNum" sz="quarter" idx="4294967295"/>
          </p:nvPr>
        </p:nvSpPr>
        <p:spPr bwMode="auto">
          <a:xfrm>
            <a:off x="1" y="1272222"/>
            <a:ext cx="581369" cy="2444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625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49311B0-154A-488E-B0D5-919111B08A70}" type="slidenum">
              <a:rPr lang="en-US" smtClean="0">
                <a:solidFill>
                  <a:schemeClr val="tx2"/>
                </a:solidFill>
              </a:rPr>
              <a:pPr eaLnBrk="1" hangingPunct="1"/>
              <a:t>8</a:t>
            </a:fld>
            <a:endParaRPr lang="en-US" smtClean="0">
              <a:solidFill>
                <a:schemeClr val="tx2"/>
              </a:solidFill>
            </a:endParaRPr>
          </a:p>
        </p:txBody>
      </p:sp>
      <p:sp>
        <p:nvSpPr>
          <p:cNvPr id="27652" name="Content Placeholder 5"/>
          <p:cNvSpPr>
            <a:spLocks noGrp="1"/>
          </p:cNvSpPr>
          <p:nvPr>
            <p:ph sz="quarter" idx="1"/>
          </p:nvPr>
        </p:nvSpPr>
        <p:spPr>
          <a:xfrm>
            <a:off x="498317" y="1371602"/>
            <a:ext cx="8969692" cy="4784725"/>
          </a:xfrm>
        </p:spPr>
        <p:txBody>
          <a:bodyPr/>
          <a:lstStyle/>
          <a:p>
            <a:endParaRPr lang="en-US" smtClean="0"/>
          </a:p>
        </p:txBody>
      </p:sp>
      <p:pic>
        <p:nvPicPr>
          <p:cNvPr id="27653" name="Picture 3" descr="C:\Users\Randa Youssef\Desktop\maruishslid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 y="-3175"/>
            <a:ext cx="9961134"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823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2" descr="http://www.sf-36.org/images/maruishslid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421" y="304800"/>
            <a:ext cx="8388324" cy="577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1812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1336</TotalTime>
  <Words>2683</Words>
  <Application>Microsoft Office PowerPoint</Application>
  <PresentationFormat>Custom</PresentationFormat>
  <Paragraphs>448</Paragraphs>
  <Slides>56</Slides>
  <Notes>41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56</vt:i4>
      </vt:variant>
    </vt:vector>
  </HeadingPairs>
  <TitlesOfParts>
    <vt:vector size="68" baseType="lpstr">
      <vt:lpstr>MS PGothic</vt:lpstr>
      <vt:lpstr>SimSun</vt:lpstr>
      <vt:lpstr>Arial</vt:lpstr>
      <vt:lpstr>Calibri</vt:lpstr>
      <vt:lpstr>Courier New</vt:lpstr>
      <vt:lpstr>HGPｺﾞｼｯｸE</vt:lpstr>
      <vt:lpstr>Times New Roman</vt:lpstr>
      <vt:lpstr>Tw Cen MT</vt:lpstr>
      <vt:lpstr>Wingdings</vt:lpstr>
      <vt:lpstr>Wingdings 2</vt:lpstr>
      <vt:lpstr>Wingdings 3</vt:lpstr>
      <vt:lpstr>Median</vt:lpstr>
      <vt:lpstr>People living with disabilities</vt:lpstr>
      <vt:lpstr>Learning objectives</vt:lpstr>
      <vt:lpstr>Definition of health</vt:lpstr>
      <vt:lpstr>Dimensions of health</vt:lpstr>
      <vt:lpstr>Dimensions of health</vt:lpstr>
      <vt:lpstr>Health – Disease spectrum</vt:lpstr>
      <vt:lpstr>Quality of life</vt:lpstr>
      <vt:lpstr>QUALITY OF LIFE</vt:lpstr>
      <vt:lpstr>PowerPoint Presentation</vt:lpstr>
      <vt:lpstr>Summary - 1</vt:lpstr>
      <vt:lpstr>OVERVIEW OF DISABILITIES</vt:lpstr>
      <vt:lpstr>Disability</vt:lpstr>
      <vt:lpstr>Magnitude of disability - Global</vt:lpstr>
      <vt:lpstr>Magnitude of disability - KSA</vt:lpstr>
      <vt:lpstr>Persons living with disability</vt:lpstr>
      <vt:lpstr>Persons living with disability - KSA</vt:lpstr>
      <vt:lpstr>OCCUReNCE OF DISABILITIES</vt:lpstr>
      <vt:lpstr>Disability</vt:lpstr>
      <vt:lpstr>Development of disability</vt:lpstr>
      <vt:lpstr>Handicap</vt:lpstr>
      <vt:lpstr>Medical model of disability</vt:lpstr>
      <vt:lpstr>New approach to disability </vt:lpstr>
      <vt:lpstr>International Classification Of Functioning, Disability &amp; Health (ICF)</vt:lpstr>
      <vt:lpstr>Summary - 2</vt:lpstr>
      <vt:lpstr>ESTIMATION AND CLASSIFICATION  OF DISABILITIES</vt:lpstr>
      <vt:lpstr>International Classification Of Functioning, Disability &amp; Health (ICF)</vt:lpstr>
      <vt:lpstr>International Classification Of Functioning, Disability &amp; Health (ICF)</vt:lpstr>
      <vt:lpstr>ICF – Estimation of disabilities</vt:lpstr>
      <vt:lpstr>ICF- Estimation of disabilities: Core questions</vt:lpstr>
      <vt:lpstr>ICF- Estimation of disabilities: Response and scoring</vt:lpstr>
      <vt:lpstr>ICF – Estimation of disabilities: Further details</vt:lpstr>
      <vt:lpstr>ICF – Estimation of disabilities: Further details</vt:lpstr>
      <vt:lpstr>ICF – Estimation of disabilities: Further details</vt:lpstr>
      <vt:lpstr>ICF – Estimation of disabilities: Further details</vt:lpstr>
      <vt:lpstr>ICF – Estimation of disabilities: Further details</vt:lpstr>
      <vt:lpstr>ICF – Estimation of disabilities: Further details</vt:lpstr>
      <vt:lpstr>Health conditions associated with disability</vt:lpstr>
      <vt:lpstr>Health conditions associated with disability</vt:lpstr>
      <vt:lpstr>ICF – Estimation of disabilities: Examples</vt:lpstr>
      <vt:lpstr>ICF – Estimation of disabilities: Examples for intervention and prevention</vt:lpstr>
      <vt:lpstr>Summary - 3</vt:lpstr>
      <vt:lpstr>DISABLING BARRIERS AND THEIR EFFECTS</vt:lpstr>
      <vt:lpstr>Disabling barriers</vt:lpstr>
      <vt:lpstr>Effects of disabling barriers</vt:lpstr>
      <vt:lpstr>ADDRESSING DISABILITIES</vt:lpstr>
      <vt:lpstr>Prevention of disabilities</vt:lpstr>
      <vt:lpstr>ICF – Estimation of disabilities: Examples for intervention and prevention</vt:lpstr>
      <vt:lpstr>Rehabilitation</vt:lpstr>
      <vt:lpstr>Rehabilitation Services - KSA</vt:lpstr>
      <vt:lpstr>Addressing barriers to participation restriction</vt:lpstr>
      <vt:lpstr>Addressing barriers to participation restriction</vt:lpstr>
      <vt:lpstr>Community based rehabilitation - Overview</vt:lpstr>
      <vt:lpstr>PowerPoint Presentation</vt:lpstr>
      <vt:lpstr>Community based rehabilitation - Overview</vt:lpstr>
      <vt:lpstr>Community based rehabilitation – Success story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Randa Youssef</cp:lastModifiedBy>
  <cp:revision>115</cp:revision>
  <dcterms:created xsi:type="dcterms:W3CDTF">2014-09-07T16:52:42Z</dcterms:created>
  <dcterms:modified xsi:type="dcterms:W3CDTF">2016-03-20T18:39:08Z</dcterms:modified>
</cp:coreProperties>
</file>