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6" r:id="rId1"/>
  </p:sldMasterIdLst>
  <p:notesMasterIdLst>
    <p:notesMasterId r:id="rId55"/>
  </p:notesMasterIdLst>
  <p:sldIdLst>
    <p:sldId id="256" r:id="rId2"/>
    <p:sldId id="257" r:id="rId3"/>
    <p:sldId id="258" r:id="rId4"/>
    <p:sldId id="385" r:id="rId5"/>
    <p:sldId id="375" r:id="rId6"/>
    <p:sldId id="381" r:id="rId7"/>
    <p:sldId id="380" r:id="rId8"/>
    <p:sldId id="316" r:id="rId9"/>
    <p:sldId id="421" r:id="rId10"/>
    <p:sldId id="387" r:id="rId11"/>
    <p:sldId id="388" r:id="rId12"/>
    <p:sldId id="317" r:id="rId13"/>
    <p:sldId id="320" r:id="rId14"/>
    <p:sldId id="321" r:id="rId15"/>
    <p:sldId id="323" r:id="rId16"/>
    <p:sldId id="324" r:id="rId17"/>
    <p:sldId id="422" r:id="rId18"/>
    <p:sldId id="405" r:id="rId19"/>
    <p:sldId id="406" r:id="rId20"/>
    <p:sldId id="366" r:id="rId21"/>
    <p:sldId id="372" r:id="rId22"/>
    <p:sldId id="407" r:id="rId23"/>
    <p:sldId id="373" r:id="rId24"/>
    <p:sldId id="430" r:id="rId25"/>
    <p:sldId id="420" r:id="rId26"/>
    <p:sldId id="426" r:id="rId27"/>
    <p:sldId id="265" r:id="rId28"/>
    <p:sldId id="417" r:id="rId29"/>
    <p:sldId id="418" r:id="rId30"/>
    <p:sldId id="266" r:id="rId31"/>
    <p:sldId id="404" r:id="rId32"/>
    <p:sldId id="391" r:id="rId33"/>
    <p:sldId id="429" r:id="rId34"/>
    <p:sldId id="428" r:id="rId35"/>
    <p:sldId id="427" r:id="rId36"/>
    <p:sldId id="393" r:id="rId37"/>
    <p:sldId id="395" r:id="rId38"/>
    <p:sldId id="397" r:id="rId39"/>
    <p:sldId id="400" r:id="rId40"/>
    <p:sldId id="399" r:id="rId41"/>
    <p:sldId id="401" r:id="rId42"/>
    <p:sldId id="402" r:id="rId43"/>
    <p:sldId id="424" r:id="rId44"/>
    <p:sldId id="423" r:id="rId45"/>
    <p:sldId id="268" r:id="rId46"/>
    <p:sldId id="425" r:id="rId47"/>
    <p:sldId id="409" r:id="rId48"/>
    <p:sldId id="411" r:id="rId49"/>
    <p:sldId id="412" r:id="rId50"/>
    <p:sldId id="269" r:id="rId51"/>
    <p:sldId id="270" r:id="rId52"/>
    <p:sldId id="264" r:id="rId53"/>
    <p:sldId id="27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517"/>
    <p:restoredTop sz="82735"/>
  </p:normalViewPr>
  <p:slideViewPr>
    <p:cSldViewPr snapToGrid="0" snapToObjects="1">
      <p:cViewPr>
        <p:scale>
          <a:sx n="82" d="100"/>
          <a:sy n="82" d="100"/>
        </p:scale>
        <p:origin x="-159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BF12BA-B2CE-E24C-934F-9EF9971CD7A1}" type="doc">
      <dgm:prSet loTypeId="urn:microsoft.com/office/officeart/2005/8/layout/hierarchy1" loCatId="" qsTypeId="urn:microsoft.com/office/officeart/2005/8/quickstyle/simple4" qsCatId="simple" csTypeId="urn:microsoft.com/office/officeart/2005/8/colors/accent6_3" csCatId="accent6" phldr="1"/>
      <dgm:spPr/>
      <dgm:t>
        <a:bodyPr/>
        <a:lstStyle/>
        <a:p>
          <a:endParaRPr lang="en-US"/>
        </a:p>
      </dgm:t>
    </dgm:pt>
    <dgm:pt modelId="{37A9A7C3-AA68-B546-9653-16772B611E2C}">
      <dgm:prSet phldrT="[Text]" custT="1"/>
      <dgm:spPr/>
      <dgm:t>
        <a:bodyPr/>
        <a:lstStyle/>
        <a:p>
          <a:r>
            <a:rPr lang="en-US" sz="2000" dirty="0" smtClean="0">
              <a:latin typeface="Arial" charset="0"/>
              <a:ea typeface="Arial" charset="0"/>
              <a:cs typeface="Arial" charset="0"/>
            </a:rPr>
            <a:t>Fatty acids</a:t>
          </a:r>
          <a:endParaRPr lang="en-US" sz="2000" dirty="0">
            <a:latin typeface="Arial" charset="0"/>
            <a:ea typeface="Arial" charset="0"/>
            <a:cs typeface="Arial" charset="0"/>
          </a:endParaRPr>
        </a:p>
      </dgm:t>
    </dgm:pt>
    <dgm:pt modelId="{DB9613F9-A2C4-254D-A4D4-CC397E079A42}" type="parTrans" cxnId="{C16BA82E-AB37-5640-A161-169FC00DEB61}">
      <dgm:prSet/>
      <dgm:spPr/>
      <dgm:t>
        <a:bodyPr/>
        <a:lstStyle/>
        <a:p>
          <a:endParaRPr lang="en-US"/>
        </a:p>
      </dgm:t>
    </dgm:pt>
    <dgm:pt modelId="{DEBD89D0-54E4-9D40-997A-89C2B9ADD90E}" type="sibTrans" cxnId="{C16BA82E-AB37-5640-A161-169FC00DEB61}">
      <dgm:prSet/>
      <dgm:spPr/>
      <dgm:t>
        <a:bodyPr/>
        <a:lstStyle/>
        <a:p>
          <a:endParaRPr lang="en-US"/>
        </a:p>
      </dgm:t>
    </dgm:pt>
    <dgm:pt modelId="{5748EA46-2DDA-E94A-8C3D-50982ACF1887}">
      <dgm:prSet phldrT="[Text]" custT="1"/>
      <dgm:spPr/>
      <dgm:t>
        <a:bodyPr/>
        <a:lstStyle/>
        <a:p>
          <a:r>
            <a:rPr lang="en-US" sz="2000" dirty="0" smtClean="0">
              <a:latin typeface="Arial" charset="0"/>
              <a:ea typeface="Arial" charset="0"/>
              <a:cs typeface="Arial" charset="0"/>
            </a:rPr>
            <a:t>Saturated</a:t>
          </a:r>
        </a:p>
        <a:p>
          <a:r>
            <a:rPr lang="en-US" sz="2000" dirty="0" smtClean="0">
              <a:latin typeface="Arial" charset="0"/>
              <a:ea typeface="Arial" charset="0"/>
              <a:cs typeface="Arial" charset="0"/>
            </a:rPr>
            <a:t>(animal sources) </a:t>
          </a:r>
          <a:endParaRPr lang="en-US" sz="2000" dirty="0">
            <a:latin typeface="Arial" charset="0"/>
            <a:ea typeface="Arial" charset="0"/>
            <a:cs typeface="Arial" charset="0"/>
          </a:endParaRPr>
        </a:p>
      </dgm:t>
    </dgm:pt>
    <dgm:pt modelId="{D3237553-E269-3E49-9968-AA7256F6FCCF}" type="parTrans" cxnId="{648701C0-6C11-1F4D-95A2-1463F2FFEFF8}">
      <dgm:prSet/>
      <dgm:spPr/>
      <dgm:t>
        <a:bodyPr/>
        <a:lstStyle/>
        <a:p>
          <a:endParaRPr lang="en-US"/>
        </a:p>
      </dgm:t>
    </dgm:pt>
    <dgm:pt modelId="{555045A2-C57A-5041-89D6-F4989E0A71E2}" type="sibTrans" cxnId="{648701C0-6C11-1F4D-95A2-1463F2FFEFF8}">
      <dgm:prSet/>
      <dgm:spPr/>
      <dgm:t>
        <a:bodyPr/>
        <a:lstStyle/>
        <a:p>
          <a:endParaRPr lang="en-US"/>
        </a:p>
      </dgm:t>
    </dgm:pt>
    <dgm:pt modelId="{0DA809C5-C107-6742-89E3-318617DE730D}">
      <dgm:prSet phldrT="[Text]" custT="1"/>
      <dgm:spPr/>
      <dgm:t>
        <a:bodyPr/>
        <a:lstStyle/>
        <a:p>
          <a:r>
            <a:rPr lang="en-US" sz="2000" dirty="0" smtClean="0">
              <a:latin typeface="Arial" charset="0"/>
              <a:ea typeface="Arial" charset="0"/>
              <a:cs typeface="Arial" charset="0"/>
            </a:rPr>
            <a:t>Unsaturated</a:t>
          </a:r>
        </a:p>
        <a:p>
          <a:r>
            <a:rPr lang="en-US" sz="2000" baseline="0" dirty="0" smtClean="0">
              <a:latin typeface="Arial" charset="0"/>
              <a:ea typeface="Arial" charset="0"/>
              <a:cs typeface="Arial" charset="0"/>
            </a:rPr>
            <a:t>(vegetable sources) </a:t>
          </a:r>
          <a:endParaRPr lang="en-US" sz="2000" dirty="0">
            <a:latin typeface="Arial" charset="0"/>
            <a:ea typeface="Arial" charset="0"/>
            <a:cs typeface="Arial" charset="0"/>
          </a:endParaRPr>
        </a:p>
      </dgm:t>
    </dgm:pt>
    <dgm:pt modelId="{8AC7166E-6A5B-B147-B0B2-C552B3038E51}" type="parTrans" cxnId="{85939186-D5F7-A349-9F7F-ED18CA9E44FC}">
      <dgm:prSet/>
      <dgm:spPr/>
      <dgm:t>
        <a:bodyPr/>
        <a:lstStyle/>
        <a:p>
          <a:endParaRPr lang="en-US"/>
        </a:p>
      </dgm:t>
    </dgm:pt>
    <dgm:pt modelId="{D253665C-B13B-664E-B90E-DA282D79E042}" type="sibTrans" cxnId="{85939186-D5F7-A349-9F7F-ED18CA9E44FC}">
      <dgm:prSet/>
      <dgm:spPr/>
      <dgm:t>
        <a:bodyPr/>
        <a:lstStyle/>
        <a:p>
          <a:endParaRPr lang="en-US"/>
        </a:p>
      </dgm:t>
    </dgm:pt>
    <dgm:pt modelId="{7679D529-04CD-A64F-8CAF-14D6C60101B2}">
      <dgm:prSet phldrT="[Text]" custT="1"/>
      <dgm:spPr/>
      <dgm:t>
        <a:bodyPr/>
        <a:lstStyle/>
        <a:p>
          <a:r>
            <a:rPr lang="en-US" sz="2000" dirty="0" smtClean="0">
              <a:latin typeface="Arial" charset="0"/>
              <a:ea typeface="Arial" charset="0"/>
              <a:cs typeface="Arial" charset="0"/>
            </a:rPr>
            <a:t>Monounsaturated</a:t>
          </a:r>
        </a:p>
      </dgm:t>
    </dgm:pt>
    <dgm:pt modelId="{A4FDEAE2-567F-394E-8A77-AB6198EBD3D0}" type="parTrans" cxnId="{E78D950E-9D38-044F-A752-6F8DC79F1B57}">
      <dgm:prSet/>
      <dgm:spPr/>
      <dgm:t>
        <a:bodyPr/>
        <a:lstStyle/>
        <a:p>
          <a:endParaRPr lang="en-US"/>
        </a:p>
      </dgm:t>
    </dgm:pt>
    <dgm:pt modelId="{35962164-C670-7C4A-888B-4013FA6F431A}" type="sibTrans" cxnId="{E78D950E-9D38-044F-A752-6F8DC79F1B57}">
      <dgm:prSet/>
      <dgm:spPr/>
      <dgm:t>
        <a:bodyPr/>
        <a:lstStyle/>
        <a:p>
          <a:endParaRPr lang="en-US"/>
        </a:p>
      </dgm:t>
    </dgm:pt>
    <dgm:pt modelId="{C7ECC303-54D5-2B40-8252-75102FEE2738}">
      <dgm:prSet custT="1"/>
      <dgm:spPr/>
      <dgm:t>
        <a:bodyPr/>
        <a:lstStyle/>
        <a:p>
          <a:r>
            <a:rPr lang="en-US" sz="2000" dirty="0" smtClean="0">
              <a:latin typeface="Arial" charset="0"/>
              <a:ea typeface="Arial" charset="0"/>
              <a:cs typeface="Arial" charset="0"/>
            </a:rPr>
            <a:t>Polyunsaturated </a:t>
          </a:r>
          <a:endParaRPr lang="en-US" sz="2000" dirty="0">
            <a:latin typeface="Arial" charset="0"/>
            <a:ea typeface="Arial" charset="0"/>
            <a:cs typeface="Arial" charset="0"/>
          </a:endParaRPr>
        </a:p>
      </dgm:t>
    </dgm:pt>
    <dgm:pt modelId="{FA457E08-481A-7342-9BC5-339E8B133578}" type="parTrans" cxnId="{AC5A046B-F5C4-1944-B157-B54E398CB831}">
      <dgm:prSet/>
      <dgm:spPr/>
      <dgm:t>
        <a:bodyPr/>
        <a:lstStyle/>
        <a:p>
          <a:endParaRPr lang="en-US"/>
        </a:p>
      </dgm:t>
    </dgm:pt>
    <dgm:pt modelId="{6B890E7B-43F7-3E45-8521-72DBFDDF71B9}" type="sibTrans" cxnId="{AC5A046B-F5C4-1944-B157-B54E398CB831}">
      <dgm:prSet/>
      <dgm:spPr/>
      <dgm:t>
        <a:bodyPr/>
        <a:lstStyle/>
        <a:p>
          <a:endParaRPr lang="en-US"/>
        </a:p>
      </dgm:t>
    </dgm:pt>
    <dgm:pt modelId="{8233F2A5-F0C4-254B-9D92-D7D46F7AC46A}">
      <dgm:prSet custT="1"/>
      <dgm:spPr/>
      <dgm:t>
        <a:bodyPr/>
        <a:lstStyle/>
        <a:p>
          <a:r>
            <a:rPr lang="en-US" sz="1800" dirty="0" smtClean="0"/>
            <a:t>Omega-9 fatty acid</a:t>
          </a:r>
        </a:p>
        <a:p>
          <a:r>
            <a:rPr lang="en-US" sz="1800" dirty="0" smtClean="0"/>
            <a:t>Olive oil/</a:t>
          </a:r>
          <a:r>
            <a:rPr lang="en-US" sz="1800" baseline="0" dirty="0" smtClean="0"/>
            <a:t> </a:t>
          </a:r>
          <a:r>
            <a:rPr lang="en-US" sz="1800" dirty="0" smtClean="0"/>
            <a:t>Avocados/</a:t>
          </a:r>
        </a:p>
        <a:p>
          <a:r>
            <a:rPr lang="en-US" sz="1800" dirty="0" smtClean="0"/>
            <a:t>Peanuts/</a:t>
          </a:r>
          <a:r>
            <a:rPr lang="en-US" sz="1800" baseline="0" dirty="0" smtClean="0"/>
            <a:t> </a:t>
          </a:r>
          <a:r>
            <a:rPr lang="en-US" sz="1800" dirty="0" smtClean="0"/>
            <a:t>almonds</a:t>
          </a:r>
          <a:endParaRPr lang="en-US" sz="1800" dirty="0"/>
        </a:p>
      </dgm:t>
    </dgm:pt>
    <dgm:pt modelId="{338641EC-BBF9-C34B-95FF-7288B1D5391F}" type="parTrans" cxnId="{B7DB5129-3E22-AB45-85B6-C1AF1511A52A}">
      <dgm:prSet/>
      <dgm:spPr/>
      <dgm:t>
        <a:bodyPr/>
        <a:lstStyle/>
        <a:p>
          <a:endParaRPr lang="en-US"/>
        </a:p>
      </dgm:t>
    </dgm:pt>
    <dgm:pt modelId="{5AAC1C3F-0AC0-764A-8813-CF311221D2A6}" type="sibTrans" cxnId="{B7DB5129-3E22-AB45-85B6-C1AF1511A52A}">
      <dgm:prSet/>
      <dgm:spPr/>
      <dgm:t>
        <a:bodyPr/>
        <a:lstStyle/>
        <a:p>
          <a:endParaRPr lang="en-US"/>
        </a:p>
      </dgm:t>
    </dgm:pt>
    <dgm:pt modelId="{77ADD82D-AD0A-454D-B553-35FEDC284104}">
      <dgm:prSet custT="1"/>
      <dgm:spPr/>
      <dgm:t>
        <a:bodyPr/>
        <a:lstStyle/>
        <a:p>
          <a:r>
            <a:rPr lang="en-US" sz="1800" dirty="0" smtClean="0"/>
            <a:t>Omega-3</a:t>
          </a:r>
        </a:p>
        <a:p>
          <a:r>
            <a:rPr lang="en-US" sz="1800" dirty="0" smtClean="0"/>
            <a:t>Fish/</a:t>
          </a:r>
          <a:r>
            <a:rPr lang="en-US" sz="1800" baseline="0" dirty="0" smtClean="0"/>
            <a:t> </a:t>
          </a:r>
          <a:r>
            <a:rPr lang="en-US" sz="1800" dirty="0" smtClean="0"/>
            <a:t>Flaxseed</a:t>
          </a:r>
        </a:p>
        <a:p>
          <a:r>
            <a:rPr lang="en-US" sz="1800" dirty="0" smtClean="0"/>
            <a:t>Soybean/</a:t>
          </a:r>
          <a:r>
            <a:rPr lang="en-US" sz="1800" baseline="0" dirty="0" smtClean="0"/>
            <a:t> </a:t>
          </a:r>
          <a:r>
            <a:rPr lang="en-US" sz="1800" dirty="0" smtClean="0"/>
            <a:t>Walnut  </a:t>
          </a:r>
          <a:endParaRPr lang="en-US" sz="1800" dirty="0"/>
        </a:p>
      </dgm:t>
    </dgm:pt>
    <dgm:pt modelId="{BF203AB8-A1C7-D745-B015-B79CA2C5D3F4}" type="parTrans" cxnId="{BB918622-CA7D-E94C-B0B3-229A1FF4B587}">
      <dgm:prSet/>
      <dgm:spPr/>
      <dgm:t>
        <a:bodyPr/>
        <a:lstStyle/>
        <a:p>
          <a:endParaRPr lang="en-US"/>
        </a:p>
      </dgm:t>
    </dgm:pt>
    <dgm:pt modelId="{E4ACA991-2716-B64D-8C13-3C5AD6BD6C2F}" type="sibTrans" cxnId="{BB918622-CA7D-E94C-B0B3-229A1FF4B587}">
      <dgm:prSet/>
      <dgm:spPr/>
      <dgm:t>
        <a:bodyPr/>
        <a:lstStyle/>
        <a:p>
          <a:endParaRPr lang="en-US"/>
        </a:p>
      </dgm:t>
    </dgm:pt>
    <dgm:pt modelId="{427AFB0B-5F33-F246-81CD-8804A11BFB8E}" type="pres">
      <dgm:prSet presAssocID="{11BF12BA-B2CE-E24C-934F-9EF9971CD7A1}" presName="hierChild1" presStyleCnt="0">
        <dgm:presLayoutVars>
          <dgm:chPref val="1"/>
          <dgm:dir/>
          <dgm:animOne val="branch"/>
          <dgm:animLvl val="lvl"/>
          <dgm:resizeHandles/>
        </dgm:presLayoutVars>
      </dgm:prSet>
      <dgm:spPr/>
      <dgm:t>
        <a:bodyPr/>
        <a:lstStyle/>
        <a:p>
          <a:endParaRPr lang="en-US"/>
        </a:p>
      </dgm:t>
    </dgm:pt>
    <dgm:pt modelId="{DE8C9016-6FB2-2F49-A38F-9372C900D5CB}" type="pres">
      <dgm:prSet presAssocID="{37A9A7C3-AA68-B546-9653-16772B611E2C}" presName="hierRoot1" presStyleCnt="0"/>
      <dgm:spPr/>
      <dgm:t>
        <a:bodyPr/>
        <a:lstStyle/>
        <a:p>
          <a:endParaRPr lang="en-US"/>
        </a:p>
      </dgm:t>
    </dgm:pt>
    <dgm:pt modelId="{6F8BCE7B-0532-9849-A9F8-DB278D9E4359}" type="pres">
      <dgm:prSet presAssocID="{37A9A7C3-AA68-B546-9653-16772B611E2C}" presName="composite" presStyleCnt="0"/>
      <dgm:spPr/>
      <dgm:t>
        <a:bodyPr/>
        <a:lstStyle/>
        <a:p>
          <a:endParaRPr lang="en-US"/>
        </a:p>
      </dgm:t>
    </dgm:pt>
    <dgm:pt modelId="{84D83EEB-EF48-F641-8A70-1A03609C8627}" type="pres">
      <dgm:prSet presAssocID="{37A9A7C3-AA68-B546-9653-16772B611E2C}" presName="background" presStyleLbl="node0" presStyleIdx="0" presStyleCnt="1"/>
      <dgm:spPr/>
      <dgm:t>
        <a:bodyPr/>
        <a:lstStyle/>
        <a:p>
          <a:endParaRPr lang="en-US"/>
        </a:p>
      </dgm:t>
    </dgm:pt>
    <dgm:pt modelId="{CE0483C7-975B-F346-83A5-5ADFF41E6C23}" type="pres">
      <dgm:prSet presAssocID="{37A9A7C3-AA68-B546-9653-16772B611E2C}" presName="text" presStyleLbl="fgAcc0" presStyleIdx="0" presStyleCnt="1" custScaleX="123799" custScaleY="65808">
        <dgm:presLayoutVars>
          <dgm:chPref val="3"/>
        </dgm:presLayoutVars>
      </dgm:prSet>
      <dgm:spPr/>
      <dgm:t>
        <a:bodyPr/>
        <a:lstStyle/>
        <a:p>
          <a:endParaRPr lang="en-US"/>
        </a:p>
      </dgm:t>
    </dgm:pt>
    <dgm:pt modelId="{CA9142BB-5800-544A-AEA8-45AE604C519A}" type="pres">
      <dgm:prSet presAssocID="{37A9A7C3-AA68-B546-9653-16772B611E2C}" presName="hierChild2" presStyleCnt="0"/>
      <dgm:spPr/>
      <dgm:t>
        <a:bodyPr/>
        <a:lstStyle/>
        <a:p>
          <a:endParaRPr lang="en-US"/>
        </a:p>
      </dgm:t>
    </dgm:pt>
    <dgm:pt modelId="{D00F8DF0-A0B4-7345-AF64-9A6F3A9AA135}" type="pres">
      <dgm:prSet presAssocID="{8AC7166E-6A5B-B147-B0B2-C552B3038E51}" presName="Name10" presStyleLbl="parChTrans1D2" presStyleIdx="0" presStyleCnt="2"/>
      <dgm:spPr/>
      <dgm:t>
        <a:bodyPr/>
        <a:lstStyle/>
        <a:p>
          <a:endParaRPr lang="en-US"/>
        </a:p>
      </dgm:t>
    </dgm:pt>
    <dgm:pt modelId="{4044273A-1B72-E94D-BFB2-CD698FA748FD}" type="pres">
      <dgm:prSet presAssocID="{0DA809C5-C107-6742-89E3-318617DE730D}" presName="hierRoot2" presStyleCnt="0"/>
      <dgm:spPr/>
      <dgm:t>
        <a:bodyPr/>
        <a:lstStyle/>
        <a:p>
          <a:endParaRPr lang="en-US"/>
        </a:p>
      </dgm:t>
    </dgm:pt>
    <dgm:pt modelId="{13C02DCC-7FC8-9443-8A7B-E66F7A236718}" type="pres">
      <dgm:prSet presAssocID="{0DA809C5-C107-6742-89E3-318617DE730D}" presName="composite2" presStyleCnt="0"/>
      <dgm:spPr/>
      <dgm:t>
        <a:bodyPr/>
        <a:lstStyle/>
        <a:p>
          <a:endParaRPr lang="en-US"/>
        </a:p>
      </dgm:t>
    </dgm:pt>
    <dgm:pt modelId="{CB3018C1-2A48-1C44-BE38-6A982C8A2AF4}" type="pres">
      <dgm:prSet presAssocID="{0DA809C5-C107-6742-89E3-318617DE730D}" presName="background2" presStyleLbl="node2" presStyleIdx="0" presStyleCnt="2"/>
      <dgm:spPr/>
      <dgm:t>
        <a:bodyPr/>
        <a:lstStyle/>
        <a:p>
          <a:endParaRPr lang="en-US"/>
        </a:p>
      </dgm:t>
    </dgm:pt>
    <dgm:pt modelId="{A0BB3F84-7E81-0449-A0C2-290AFF8331F5}" type="pres">
      <dgm:prSet presAssocID="{0DA809C5-C107-6742-89E3-318617DE730D}" presName="text2" presStyleLbl="fgAcc2" presStyleIdx="0" presStyleCnt="2" custScaleX="228195" custScaleY="77635">
        <dgm:presLayoutVars>
          <dgm:chPref val="3"/>
        </dgm:presLayoutVars>
      </dgm:prSet>
      <dgm:spPr/>
      <dgm:t>
        <a:bodyPr/>
        <a:lstStyle/>
        <a:p>
          <a:endParaRPr lang="en-US"/>
        </a:p>
      </dgm:t>
    </dgm:pt>
    <dgm:pt modelId="{EE6B316C-5FD8-164A-B77B-A5C74A27B45C}" type="pres">
      <dgm:prSet presAssocID="{0DA809C5-C107-6742-89E3-318617DE730D}" presName="hierChild3" presStyleCnt="0"/>
      <dgm:spPr/>
      <dgm:t>
        <a:bodyPr/>
        <a:lstStyle/>
        <a:p>
          <a:endParaRPr lang="en-US"/>
        </a:p>
      </dgm:t>
    </dgm:pt>
    <dgm:pt modelId="{731400AA-5542-D948-BBC4-BB0483E51067}" type="pres">
      <dgm:prSet presAssocID="{A4FDEAE2-567F-394E-8A77-AB6198EBD3D0}" presName="Name17" presStyleLbl="parChTrans1D3" presStyleIdx="0" presStyleCnt="2"/>
      <dgm:spPr/>
      <dgm:t>
        <a:bodyPr/>
        <a:lstStyle/>
        <a:p>
          <a:endParaRPr lang="en-US"/>
        </a:p>
      </dgm:t>
    </dgm:pt>
    <dgm:pt modelId="{89B841C5-CF1F-6B45-9AC7-627D4C25B1A1}" type="pres">
      <dgm:prSet presAssocID="{7679D529-04CD-A64F-8CAF-14D6C60101B2}" presName="hierRoot3" presStyleCnt="0"/>
      <dgm:spPr/>
      <dgm:t>
        <a:bodyPr/>
        <a:lstStyle/>
        <a:p>
          <a:endParaRPr lang="en-US"/>
        </a:p>
      </dgm:t>
    </dgm:pt>
    <dgm:pt modelId="{96DAFBAC-9833-EC48-84D8-E17D6E034D4E}" type="pres">
      <dgm:prSet presAssocID="{7679D529-04CD-A64F-8CAF-14D6C60101B2}" presName="composite3" presStyleCnt="0"/>
      <dgm:spPr/>
      <dgm:t>
        <a:bodyPr/>
        <a:lstStyle/>
        <a:p>
          <a:endParaRPr lang="en-US"/>
        </a:p>
      </dgm:t>
    </dgm:pt>
    <dgm:pt modelId="{E2321871-B1A7-184A-B913-EE726A48F1F6}" type="pres">
      <dgm:prSet presAssocID="{7679D529-04CD-A64F-8CAF-14D6C60101B2}" presName="background3" presStyleLbl="node3" presStyleIdx="0" presStyleCnt="2"/>
      <dgm:spPr/>
      <dgm:t>
        <a:bodyPr/>
        <a:lstStyle/>
        <a:p>
          <a:endParaRPr lang="en-US"/>
        </a:p>
      </dgm:t>
    </dgm:pt>
    <dgm:pt modelId="{6F5EB7F5-F513-AA48-A139-5D49DD30BE81}" type="pres">
      <dgm:prSet presAssocID="{7679D529-04CD-A64F-8CAF-14D6C60101B2}" presName="text3" presStyleLbl="fgAcc3" presStyleIdx="0" presStyleCnt="2" custScaleX="196499" custScaleY="50556" custLinFactNeighborY="20822">
        <dgm:presLayoutVars>
          <dgm:chPref val="3"/>
        </dgm:presLayoutVars>
      </dgm:prSet>
      <dgm:spPr/>
      <dgm:t>
        <a:bodyPr/>
        <a:lstStyle/>
        <a:p>
          <a:endParaRPr lang="en-US"/>
        </a:p>
      </dgm:t>
    </dgm:pt>
    <dgm:pt modelId="{56DB1D85-9B87-EB42-AEDE-C59DFCA02F04}" type="pres">
      <dgm:prSet presAssocID="{7679D529-04CD-A64F-8CAF-14D6C60101B2}" presName="hierChild4" presStyleCnt="0"/>
      <dgm:spPr/>
      <dgm:t>
        <a:bodyPr/>
        <a:lstStyle/>
        <a:p>
          <a:endParaRPr lang="en-US"/>
        </a:p>
      </dgm:t>
    </dgm:pt>
    <dgm:pt modelId="{132AFE7C-DD2F-7C49-B384-05BDB20A9D33}" type="pres">
      <dgm:prSet presAssocID="{338641EC-BBF9-C34B-95FF-7288B1D5391F}" presName="Name23" presStyleLbl="parChTrans1D4" presStyleIdx="0" presStyleCnt="2"/>
      <dgm:spPr/>
      <dgm:t>
        <a:bodyPr/>
        <a:lstStyle/>
        <a:p>
          <a:endParaRPr lang="en-US"/>
        </a:p>
      </dgm:t>
    </dgm:pt>
    <dgm:pt modelId="{5A17C10B-C460-B743-B064-ED1B604E08E1}" type="pres">
      <dgm:prSet presAssocID="{8233F2A5-F0C4-254B-9D92-D7D46F7AC46A}" presName="hierRoot4" presStyleCnt="0"/>
      <dgm:spPr/>
      <dgm:t>
        <a:bodyPr/>
        <a:lstStyle/>
        <a:p>
          <a:endParaRPr lang="en-US"/>
        </a:p>
      </dgm:t>
    </dgm:pt>
    <dgm:pt modelId="{2F8BDDBA-6F57-4F44-9166-564216461ABA}" type="pres">
      <dgm:prSet presAssocID="{8233F2A5-F0C4-254B-9D92-D7D46F7AC46A}" presName="composite4" presStyleCnt="0"/>
      <dgm:spPr/>
      <dgm:t>
        <a:bodyPr/>
        <a:lstStyle/>
        <a:p>
          <a:endParaRPr lang="en-US"/>
        </a:p>
      </dgm:t>
    </dgm:pt>
    <dgm:pt modelId="{A4F799F6-62B2-7C4F-B130-092A0CF849F0}" type="pres">
      <dgm:prSet presAssocID="{8233F2A5-F0C4-254B-9D92-D7D46F7AC46A}" presName="background4" presStyleLbl="node4" presStyleIdx="0" presStyleCnt="2"/>
      <dgm:spPr/>
      <dgm:t>
        <a:bodyPr/>
        <a:lstStyle/>
        <a:p>
          <a:endParaRPr lang="en-US"/>
        </a:p>
      </dgm:t>
    </dgm:pt>
    <dgm:pt modelId="{67702C5E-52F0-B142-A159-746FB5E72274}" type="pres">
      <dgm:prSet presAssocID="{8233F2A5-F0C4-254B-9D92-D7D46F7AC46A}" presName="text4" presStyleLbl="fgAcc4" presStyleIdx="0" presStyleCnt="2" custScaleX="178909">
        <dgm:presLayoutVars>
          <dgm:chPref val="3"/>
        </dgm:presLayoutVars>
      </dgm:prSet>
      <dgm:spPr/>
      <dgm:t>
        <a:bodyPr/>
        <a:lstStyle/>
        <a:p>
          <a:endParaRPr lang="en-US"/>
        </a:p>
      </dgm:t>
    </dgm:pt>
    <dgm:pt modelId="{D547DC0B-4E56-D543-AF67-8B6423D47E8D}" type="pres">
      <dgm:prSet presAssocID="{8233F2A5-F0C4-254B-9D92-D7D46F7AC46A}" presName="hierChild5" presStyleCnt="0"/>
      <dgm:spPr/>
      <dgm:t>
        <a:bodyPr/>
        <a:lstStyle/>
        <a:p>
          <a:endParaRPr lang="en-US"/>
        </a:p>
      </dgm:t>
    </dgm:pt>
    <dgm:pt modelId="{8D8C7DAB-4FAA-1749-BB41-803FDE535469}" type="pres">
      <dgm:prSet presAssocID="{FA457E08-481A-7342-9BC5-339E8B133578}" presName="Name17" presStyleLbl="parChTrans1D3" presStyleIdx="1" presStyleCnt="2"/>
      <dgm:spPr/>
      <dgm:t>
        <a:bodyPr/>
        <a:lstStyle/>
        <a:p>
          <a:endParaRPr lang="en-US"/>
        </a:p>
      </dgm:t>
    </dgm:pt>
    <dgm:pt modelId="{A6862583-FDDD-7748-B6C2-A397540060E7}" type="pres">
      <dgm:prSet presAssocID="{C7ECC303-54D5-2B40-8252-75102FEE2738}" presName="hierRoot3" presStyleCnt="0"/>
      <dgm:spPr/>
      <dgm:t>
        <a:bodyPr/>
        <a:lstStyle/>
        <a:p>
          <a:endParaRPr lang="en-US"/>
        </a:p>
      </dgm:t>
    </dgm:pt>
    <dgm:pt modelId="{65BF7A1E-126D-084E-B3CB-944314C9A66D}" type="pres">
      <dgm:prSet presAssocID="{C7ECC303-54D5-2B40-8252-75102FEE2738}" presName="composite3" presStyleCnt="0"/>
      <dgm:spPr/>
      <dgm:t>
        <a:bodyPr/>
        <a:lstStyle/>
        <a:p>
          <a:endParaRPr lang="en-US"/>
        </a:p>
      </dgm:t>
    </dgm:pt>
    <dgm:pt modelId="{168785EA-F2EE-B04A-81FA-13E29DC09104}" type="pres">
      <dgm:prSet presAssocID="{C7ECC303-54D5-2B40-8252-75102FEE2738}" presName="background3" presStyleLbl="node3" presStyleIdx="1" presStyleCnt="2"/>
      <dgm:spPr/>
      <dgm:t>
        <a:bodyPr/>
        <a:lstStyle/>
        <a:p>
          <a:endParaRPr lang="en-US"/>
        </a:p>
      </dgm:t>
    </dgm:pt>
    <dgm:pt modelId="{E3B28D17-46F5-AB46-BEEF-BD9E2E1103F3}" type="pres">
      <dgm:prSet presAssocID="{C7ECC303-54D5-2B40-8252-75102FEE2738}" presName="text3" presStyleLbl="fgAcc3" presStyleIdx="1" presStyleCnt="2" custScaleX="165565" custScaleY="50556" custLinFactNeighborY="16199">
        <dgm:presLayoutVars>
          <dgm:chPref val="3"/>
        </dgm:presLayoutVars>
      </dgm:prSet>
      <dgm:spPr/>
      <dgm:t>
        <a:bodyPr/>
        <a:lstStyle/>
        <a:p>
          <a:endParaRPr lang="en-US"/>
        </a:p>
      </dgm:t>
    </dgm:pt>
    <dgm:pt modelId="{65E35983-D1D2-144C-A5B9-173218A759FC}" type="pres">
      <dgm:prSet presAssocID="{C7ECC303-54D5-2B40-8252-75102FEE2738}" presName="hierChild4" presStyleCnt="0"/>
      <dgm:spPr/>
      <dgm:t>
        <a:bodyPr/>
        <a:lstStyle/>
        <a:p>
          <a:endParaRPr lang="en-US"/>
        </a:p>
      </dgm:t>
    </dgm:pt>
    <dgm:pt modelId="{922143DB-73EE-754F-BC98-11F0590B3612}" type="pres">
      <dgm:prSet presAssocID="{BF203AB8-A1C7-D745-B015-B79CA2C5D3F4}" presName="Name23" presStyleLbl="parChTrans1D4" presStyleIdx="1" presStyleCnt="2"/>
      <dgm:spPr/>
      <dgm:t>
        <a:bodyPr/>
        <a:lstStyle/>
        <a:p>
          <a:endParaRPr lang="en-US"/>
        </a:p>
      </dgm:t>
    </dgm:pt>
    <dgm:pt modelId="{725A0C18-DAF5-4F44-A6F8-A894B40978B3}" type="pres">
      <dgm:prSet presAssocID="{77ADD82D-AD0A-454D-B553-35FEDC284104}" presName="hierRoot4" presStyleCnt="0"/>
      <dgm:spPr/>
      <dgm:t>
        <a:bodyPr/>
        <a:lstStyle/>
        <a:p>
          <a:endParaRPr lang="en-US"/>
        </a:p>
      </dgm:t>
    </dgm:pt>
    <dgm:pt modelId="{11376032-882D-8C40-B720-352340056948}" type="pres">
      <dgm:prSet presAssocID="{77ADD82D-AD0A-454D-B553-35FEDC284104}" presName="composite4" presStyleCnt="0"/>
      <dgm:spPr/>
      <dgm:t>
        <a:bodyPr/>
        <a:lstStyle/>
        <a:p>
          <a:endParaRPr lang="en-US"/>
        </a:p>
      </dgm:t>
    </dgm:pt>
    <dgm:pt modelId="{8EC20870-3902-2B40-8B29-15C773AABE5E}" type="pres">
      <dgm:prSet presAssocID="{77ADD82D-AD0A-454D-B553-35FEDC284104}" presName="background4" presStyleLbl="node4" presStyleIdx="1" presStyleCnt="2"/>
      <dgm:spPr/>
      <dgm:t>
        <a:bodyPr/>
        <a:lstStyle/>
        <a:p>
          <a:endParaRPr lang="en-US"/>
        </a:p>
      </dgm:t>
    </dgm:pt>
    <dgm:pt modelId="{65B52B77-53EA-D04F-8382-68D085BD7B70}" type="pres">
      <dgm:prSet presAssocID="{77ADD82D-AD0A-454D-B553-35FEDC284104}" presName="text4" presStyleLbl="fgAcc4" presStyleIdx="1" presStyleCnt="2" custScaleX="128574">
        <dgm:presLayoutVars>
          <dgm:chPref val="3"/>
        </dgm:presLayoutVars>
      </dgm:prSet>
      <dgm:spPr/>
      <dgm:t>
        <a:bodyPr/>
        <a:lstStyle/>
        <a:p>
          <a:endParaRPr lang="en-US"/>
        </a:p>
      </dgm:t>
    </dgm:pt>
    <dgm:pt modelId="{11D83BCB-B7AB-7048-B92F-5DC8031E62BE}" type="pres">
      <dgm:prSet presAssocID="{77ADD82D-AD0A-454D-B553-35FEDC284104}" presName="hierChild5" presStyleCnt="0"/>
      <dgm:spPr/>
      <dgm:t>
        <a:bodyPr/>
        <a:lstStyle/>
        <a:p>
          <a:endParaRPr lang="en-US"/>
        </a:p>
      </dgm:t>
    </dgm:pt>
    <dgm:pt modelId="{B434C654-2BBA-4A49-B4EE-116D19089F03}" type="pres">
      <dgm:prSet presAssocID="{D3237553-E269-3E49-9968-AA7256F6FCCF}" presName="Name10" presStyleLbl="parChTrans1D2" presStyleIdx="1" presStyleCnt="2"/>
      <dgm:spPr/>
      <dgm:t>
        <a:bodyPr/>
        <a:lstStyle/>
        <a:p>
          <a:endParaRPr lang="en-US"/>
        </a:p>
      </dgm:t>
    </dgm:pt>
    <dgm:pt modelId="{0E343069-6CC7-BB4A-808E-15FC2C95F37A}" type="pres">
      <dgm:prSet presAssocID="{5748EA46-2DDA-E94A-8C3D-50982ACF1887}" presName="hierRoot2" presStyleCnt="0"/>
      <dgm:spPr/>
      <dgm:t>
        <a:bodyPr/>
        <a:lstStyle/>
        <a:p>
          <a:endParaRPr lang="en-US"/>
        </a:p>
      </dgm:t>
    </dgm:pt>
    <dgm:pt modelId="{7F213CD8-DF97-444C-9B9E-AEFA0FD29515}" type="pres">
      <dgm:prSet presAssocID="{5748EA46-2DDA-E94A-8C3D-50982ACF1887}" presName="composite2" presStyleCnt="0"/>
      <dgm:spPr/>
      <dgm:t>
        <a:bodyPr/>
        <a:lstStyle/>
        <a:p>
          <a:endParaRPr lang="en-US"/>
        </a:p>
      </dgm:t>
    </dgm:pt>
    <dgm:pt modelId="{1B59CE38-6DC3-8547-9078-450DB57565CA}" type="pres">
      <dgm:prSet presAssocID="{5748EA46-2DDA-E94A-8C3D-50982ACF1887}" presName="background2" presStyleLbl="node2" presStyleIdx="1" presStyleCnt="2"/>
      <dgm:spPr/>
      <dgm:t>
        <a:bodyPr/>
        <a:lstStyle/>
        <a:p>
          <a:endParaRPr lang="en-US"/>
        </a:p>
      </dgm:t>
    </dgm:pt>
    <dgm:pt modelId="{89AE3E8E-5742-4343-9F8B-ED78F11D7A80}" type="pres">
      <dgm:prSet presAssocID="{5748EA46-2DDA-E94A-8C3D-50982ACF1887}" presName="text2" presStyleLbl="fgAcc2" presStyleIdx="1" presStyleCnt="2" custScaleX="237199" custScaleY="78625">
        <dgm:presLayoutVars>
          <dgm:chPref val="3"/>
        </dgm:presLayoutVars>
      </dgm:prSet>
      <dgm:spPr/>
      <dgm:t>
        <a:bodyPr/>
        <a:lstStyle/>
        <a:p>
          <a:endParaRPr lang="en-US"/>
        </a:p>
      </dgm:t>
    </dgm:pt>
    <dgm:pt modelId="{E81D048E-2131-9644-ADD9-A9D2E780E23B}" type="pres">
      <dgm:prSet presAssocID="{5748EA46-2DDA-E94A-8C3D-50982ACF1887}" presName="hierChild3" presStyleCnt="0"/>
      <dgm:spPr/>
      <dgm:t>
        <a:bodyPr/>
        <a:lstStyle/>
        <a:p>
          <a:endParaRPr lang="en-US"/>
        </a:p>
      </dgm:t>
    </dgm:pt>
  </dgm:ptLst>
  <dgm:cxnLst>
    <dgm:cxn modelId="{407613A5-07B4-7543-AB9D-2A73DD090CE8}" type="presOf" srcId="{D3237553-E269-3E49-9968-AA7256F6FCCF}" destId="{B434C654-2BBA-4A49-B4EE-116D19089F03}" srcOrd="0" destOrd="0" presId="urn:microsoft.com/office/officeart/2005/8/layout/hierarchy1"/>
    <dgm:cxn modelId="{E78D950E-9D38-044F-A752-6F8DC79F1B57}" srcId="{0DA809C5-C107-6742-89E3-318617DE730D}" destId="{7679D529-04CD-A64F-8CAF-14D6C60101B2}" srcOrd="0" destOrd="0" parTransId="{A4FDEAE2-567F-394E-8A77-AB6198EBD3D0}" sibTransId="{35962164-C670-7C4A-888B-4013FA6F431A}"/>
    <dgm:cxn modelId="{F26AB711-303F-C548-8EC5-4D3B9E7506A7}" type="presOf" srcId="{A4FDEAE2-567F-394E-8A77-AB6198EBD3D0}" destId="{731400AA-5542-D948-BBC4-BB0483E51067}" srcOrd="0" destOrd="0" presId="urn:microsoft.com/office/officeart/2005/8/layout/hierarchy1"/>
    <dgm:cxn modelId="{AC5A046B-F5C4-1944-B157-B54E398CB831}" srcId="{0DA809C5-C107-6742-89E3-318617DE730D}" destId="{C7ECC303-54D5-2B40-8252-75102FEE2738}" srcOrd="1" destOrd="0" parTransId="{FA457E08-481A-7342-9BC5-339E8B133578}" sibTransId="{6B890E7B-43F7-3E45-8521-72DBFDDF71B9}"/>
    <dgm:cxn modelId="{64B8A7BE-F73B-ED40-BBE0-3CC32730EFB6}" type="presOf" srcId="{7679D529-04CD-A64F-8CAF-14D6C60101B2}" destId="{6F5EB7F5-F513-AA48-A139-5D49DD30BE81}" srcOrd="0" destOrd="0" presId="urn:microsoft.com/office/officeart/2005/8/layout/hierarchy1"/>
    <dgm:cxn modelId="{B7DB5129-3E22-AB45-85B6-C1AF1511A52A}" srcId="{7679D529-04CD-A64F-8CAF-14D6C60101B2}" destId="{8233F2A5-F0C4-254B-9D92-D7D46F7AC46A}" srcOrd="0" destOrd="0" parTransId="{338641EC-BBF9-C34B-95FF-7288B1D5391F}" sibTransId="{5AAC1C3F-0AC0-764A-8813-CF311221D2A6}"/>
    <dgm:cxn modelId="{C2F65549-57AE-3B4D-8131-4FD517298A16}" type="presOf" srcId="{5748EA46-2DDA-E94A-8C3D-50982ACF1887}" destId="{89AE3E8E-5742-4343-9F8B-ED78F11D7A80}" srcOrd="0" destOrd="0" presId="urn:microsoft.com/office/officeart/2005/8/layout/hierarchy1"/>
    <dgm:cxn modelId="{98E1A586-3C31-6947-9DBD-68D9A837FEBA}" type="presOf" srcId="{BF203AB8-A1C7-D745-B015-B79CA2C5D3F4}" destId="{922143DB-73EE-754F-BC98-11F0590B3612}" srcOrd="0" destOrd="0" presId="urn:microsoft.com/office/officeart/2005/8/layout/hierarchy1"/>
    <dgm:cxn modelId="{BB918622-CA7D-E94C-B0B3-229A1FF4B587}" srcId="{C7ECC303-54D5-2B40-8252-75102FEE2738}" destId="{77ADD82D-AD0A-454D-B553-35FEDC284104}" srcOrd="0" destOrd="0" parTransId="{BF203AB8-A1C7-D745-B015-B79CA2C5D3F4}" sibTransId="{E4ACA991-2716-B64D-8C13-3C5AD6BD6C2F}"/>
    <dgm:cxn modelId="{7B12A5A8-B2F0-494D-BBF3-6AF528782459}" type="presOf" srcId="{C7ECC303-54D5-2B40-8252-75102FEE2738}" destId="{E3B28D17-46F5-AB46-BEEF-BD9E2E1103F3}" srcOrd="0" destOrd="0" presId="urn:microsoft.com/office/officeart/2005/8/layout/hierarchy1"/>
    <dgm:cxn modelId="{85939186-D5F7-A349-9F7F-ED18CA9E44FC}" srcId="{37A9A7C3-AA68-B546-9653-16772B611E2C}" destId="{0DA809C5-C107-6742-89E3-318617DE730D}" srcOrd="0" destOrd="0" parTransId="{8AC7166E-6A5B-B147-B0B2-C552B3038E51}" sibTransId="{D253665C-B13B-664E-B90E-DA282D79E042}"/>
    <dgm:cxn modelId="{C16BA82E-AB37-5640-A161-169FC00DEB61}" srcId="{11BF12BA-B2CE-E24C-934F-9EF9971CD7A1}" destId="{37A9A7C3-AA68-B546-9653-16772B611E2C}" srcOrd="0" destOrd="0" parTransId="{DB9613F9-A2C4-254D-A4D4-CC397E079A42}" sibTransId="{DEBD89D0-54E4-9D40-997A-89C2B9ADD90E}"/>
    <dgm:cxn modelId="{EFC8B7DC-8B40-A549-95B8-F179F4DB1547}" type="presOf" srcId="{37A9A7C3-AA68-B546-9653-16772B611E2C}" destId="{CE0483C7-975B-F346-83A5-5ADFF41E6C23}" srcOrd="0" destOrd="0" presId="urn:microsoft.com/office/officeart/2005/8/layout/hierarchy1"/>
    <dgm:cxn modelId="{A61AC458-B9D7-CB4D-898A-43B25F85916D}" type="presOf" srcId="{338641EC-BBF9-C34B-95FF-7288B1D5391F}" destId="{132AFE7C-DD2F-7C49-B384-05BDB20A9D33}" srcOrd="0" destOrd="0" presId="urn:microsoft.com/office/officeart/2005/8/layout/hierarchy1"/>
    <dgm:cxn modelId="{71321E07-1C0C-D349-9C75-9C7909D81591}" type="presOf" srcId="{FA457E08-481A-7342-9BC5-339E8B133578}" destId="{8D8C7DAB-4FAA-1749-BB41-803FDE535469}" srcOrd="0" destOrd="0" presId="urn:microsoft.com/office/officeart/2005/8/layout/hierarchy1"/>
    <dgm:cxn modelId="{648701C0-6C11-1F4D-95A2-1463F2FFEFF8}" srcId="{37A9A7C3-AA68-B546-9653-16772B611E2C}" destId="{5748EA46-2DDA-E94A-8C3D-50982ACF1887}" srcOrd="1" destOrd="0" parTransId="{D3237553-E269-3E49-9968-AA7256F6FCCF}" sibTransId="{555045A2-C57A-5041-89D6-F4989E0A71E2}"/>
    <dgm:cxn modelId="{635FF948-B9FA-624F-8914-0A88CED51CA8}" type="presOf" srcId="{8AC7166E-6A5B-B147-B0B2-C552B3038E51}" destId="{D00F8DF0-A0B4-7345-AF64-9A6F3A9AA135}" srcOrd="0" destOrd="0" presId="urn:microsoft.com/office/officeart/2005/8/layout/hierarchy1"/>
    <dgm:cxn modelId="{CC1A9036-4E09-6B4F-A2A6-1CF2080502E5}" type="presOf" srcId="{0DA809C5-C107-6742-89E3-318617DE730D}" destId="{A0BB3F84-7E81-0449-A0C2-290AFF8331F5}" srcOrd="0" destOrd="0" presId="urn:microsoft.com/office/officeart/2005/8/layout/hierarchy1"/>
    <dgm:cxn modelId="{BF837E01-7B8B-B04F-9AB4-6EE061631F22}" type="presOf" srcId="{11BF12BA-B2CE-E24C-934F-9EF9971CD7A1}" destId="{427AFB0B-5F33-F246-81CD-8804A11BFB8E}" srcOrd="0" destOrd="0" presId="urn:microsoft.com/office/officeart/2005/8/layout/hierarchy1"/>
    <dgm:cxn modelId="{6EAAE291-5BDF-5B4A-B94F-B58994BCDC61}" type="presOf" srcId="{8233F2A5-F0C4-254B-9D92-D7D46F7AC46A}" destId="{67702C5E-52F0-B142-A159-746FB5E72274}" srcOrd="0" destOrd="0" presId="urn:microsoft.com/office/officeart/2005/8/layout/hierarchy1"/>
    <dgm:cxn modelId="{5E11E41B-F4B8-D948-A321-717FAA4C554E}" type="presOf" srcId="{77ADD82D-AD0A-454D-B553-35FEDC284104}" destId="{65B52B77-53EA-D04F-8382-68D085BD7B70}" srcOrd="0" destOrd="0" presId="urn:microsoft.com/office/officeart/2005/8/layout/hierarchy1"/>
    <dgm:cxn modelId="{C293959D-EF37-574C-900A-9BF5127CA91F}" type="presParOf" srcId="{427AFB0B-5F33-F246-81CD-8804A11BFB8E}" destId="{DE8C9016-6FB2-2F49-A38F-9372C900D5CB}" srcOrd="0" destOrd="0" presId="urn:microsoft.com/office/officeart/2005/8/layout/hierarchy1"/>
    <dgm:cxn modelId="{D03F90D3-BEBA-5843-A773-4CE9E8DB7ABE}" type="presParOf" srcId="{DE8C9016-6FB2-2F49-A38F-9372C900D5CB}" destId="{6F8BCE7B-0532-9849-A9F8-DB278D9E4359}" srcOrd="0" destOrd="0" presId="urn:microsoft.com/office/officeart/2005/8/layout/hierarchy1"/>
    <dgm:cxn modelId="{9AE0E806-A07A-7447-A20E-96C4E8E8075D}" type="presParOf" srcId="{6F8BCE7B-0532-9849-A9F8-DB278D9E4359}" destId="{84D83EEB-EF48-F641-8A70-1A03609C8627}" srcOrd="0" destOrd="0" presId="urn:microsoft.com/office/officeart/2005/8/layout/hierarchy1"/>
    <dgm:cxn modelId="{FABBC0E1-982C-7C4D-BA79-09344F3B47B2}" type="presParOf" srcId="{6F8BCE7B-0532-9849-A9F8-DB278D9E4359}" destId="{CE0483C7-975B-F346-83A5-5ADFF41E6C23}" srcOrd="1" destOrd="0" presId="urn:microsoft.com/office/officeart/2005/8/layout/hierarchy1"/>
    <dgm:cxn modelId="{1E26DA62-2580-384C-8B31-4DF9E160AAC3}" type="presParOf" srcId="{DE8C9016-6FB2-2F49-A38F-9372C900D5CB}" destId="{CA9142BB-5800-544A-AEA8-45AE604C519A}" srcOrd="1" destOrd="0" presId="urn:microsoft.com/office/officeart/2005/8/layout/hierarchy1"/>
    <dgm:cxn modelId="{EFABC206-EEE5-8348-BC1E-49FC7B87EB88}" type="presParOf" srcId="{CA9142BB-5800-544A-AEA8-45AE604C519A}" destId="{D00F8DF0-A0B4-7345-AF64-9A6F3A9AA135}" srcOrd="0" destOrd="0" presId="urn:microsoft.com/office/officeart/2005/8/layout/hierarchy1"/>
    <dgm:cxn modelId="{1B362E32-8379-174C-9E77-94473878B8EC}" type="presParOf" srcId="{CA9142BB-5800-544A-AEA8-45AE604C519A}" destId="{4044273A-1B72-E94D-BFB2-CD698FA748FD}" srcOrd="1" destOrd="0" presId="urn:microsoft.com/office/officeart/2005/8/layout/hierarchy1"/>
    <dgm:cxn modelId="{E411AF63-00B7-F440-87EF-131B5D2FAF8E}" type="presParOf" srcId="{4044273A-1B72-E94D-BFB2-CD698FA748FD}" destId="{13C02DCC-7FC8-9443-8A7B-E66F7A236718}" srcOrd="0" destOrd="0" presId="urn:microsoft.com/office/officeart/2005/8/layout/hierarchy1"/>
    <dgm:cxn modelId="{76240E4C-52DD-C548-BE22-8BFBB6C4A2CF}" type="presParOf" srcId="{13C02DCC-7FC8-9443-8A7B-E66F7A236718}" destId="{CB3018C1-2A48-1C44-BE38-6A982C8A2AF4}" srcOrd="0" destOrd="0" presId="urn:microsoft.com/office/officeart/2005/8/layout/hierarchy1"/>
    <dgm:cxn modelId="{984FF1CE-5E09-224D-8E82-89DD1C77BC0B}" type="presParOf" srcId="{13C02DCC-7FC8-9443-8A7B-E66F7A236718}" destId="{A0BB3F84-7E81-0449-A0C2-290AFF8331F5}" srcOrd="1" destOrd="0" presId="urn:microsoft.com/office/officeart/2005/8/layout/hierarchy1"/>
    <dgm:cxn modelId="{34046E30-AD5B-CE4D-98B5-BA6CF1CBD7A5}" type="presParOf" srcId="{4044273A-1B72-E94D-BFB2-CD698FA748FD}" destId="{EE6B316C-5FD8-164A-B77B-A5C74A27B45C}" srcOrd="1" destOrd="0" presId="urn:microsoft.com/office/officeart/2005/8/layout/hierarchy1"/>
    <dgm:cxn modelId="{E5FD42F9-1F54-544E-ABEE-203253A4A790}" type="presParOf" srcId="{EE6B316C-5FD8-164A-B77B-A5C74A27B45C}" destId="{731400AA-5542-D948-BBC4-BB0483E51067}" srcOrd="0" destOrd="0" presId="urn:microsoft.com/office/officeart/2005/8/layout/hierarchy1"/>
    <dgm:cxn modelId="{8BE88133-9A57-C244-BAC9-DDA44152D67B}" type="presParOf" srcId="{EE6B316C-5FD8-164A-B77B-A5C74A27B45C}" destId="{89B841C5-CF1F-6B45-9AC7-627D4C25B1A1}" srcOrd="1" destOrd="0" presId="urn:microsoft.com/office/officeart/2005/8/layout/hierarchy1"/>
    <dgm:cxn modelId="{46511330-026D-F84D-8EE7-987CA20EF71D}" type="presParOf" srcId="{89B841C5-CF1F-6B45-9AC7-627D4C25B1A1}" destId="{96DAFBAC-9833-EC48-84D8-E17D6E034D4E}" srcOrd="0" destOrd="0" presId="urn:microsoft.com/office/officeart/2005/8/layout/hierarchy1"/>
    <dgm:cxn modelId="{508E54B5-2103-1440-B300-1E76385988F9}" type="presParOf" srcId="{96DAFBAC-9833-EC48-84D8-E17D6E034D4E}" destId="{E2321871-B1A7-184A-B913-EE726A48F1F6}" srcOrd="0" destOrd="0" presId="urn:microsoft.com/office/officeart/2005/8/layout/hierarchy1"/>
    <dgm:cxn modelId="{2E29E11D-D41C-8F43-B01B-8CF639C2DADB}" type="presParOf" srcId="{96DAFBAC-9833-EC48-84D8-E17D6E034D4E}" destId="{6F5EB7F5-F513-AA48-A139-5D49DD30BE81}" srcOrd="1" destOrd="0" presId="urn:microsoft.com/office/officeart/2005/8/layout/hierarchy1"/>
    <dgm:cxn modelId="{737CC208-D4B7-8E4B-A411-2BE88E116C5A}" type="presParOf" srcId="{89B841C5-CF1F-6B45-9AC7-627D4C25B1A1}" destId="{56DB1D85-9B87-EB42-AEDE-C59DFCA02F04}" srcOrd="1" destOrd="0" presId="urn:microsoft.com/office/officeart/2005/8/layout/hierarchy1"/>
    <dgm:cxn modelId="{09626565-55A2-2844-AC57-AC83462B5EE8}" type="presParOf" srcId="{56DB1D85-9B87-EB42-AEDE-C59DFCA02F04}" destId="{132AFE7C-DD2F-7C49-B384-05BDB20A9D33}" srcOrd="0" destOrd="0" presId="urn:microsoft.com/office/officeart/2005/8/layout/hierarchy1"/>
    <dgm:cxn modelId="{31B405B4-95B5-7B41-B1BF-DC5866DF46FA}" type="presParOf" srcId="{56DB1D85-9B87-EB42-AEDE-C59DFCA02F04}" destId="{5A17C10B-C460-B743-B064-ED1B604E08E1}" srcOrd="1" destOrd="0" presId="urn:microsoft.com/office/officeart/2005/8/layout/hierarchy1"/>
    <dgm:cxn modelId="{A8C6A2D4-A0EC-BB42-85A9-BE0038C6C3FC}" type="presParOf" srcId="{5A17C10B-C460-B743-B064-ED1B604E08E1}" destId="{2F8BDDBA-6F57-4F44-9166-564216461ABA}" srcOrd="0" destOrd="0" presId="urn:microsoft.com/office/officeart/2005/8/layout/hierarchy1"/>
    <dgm:cxn modelId="{CB386D6C-210D-D84E-BBEC-3909A618B960}" type="presParOf" srcId="{2F8BDDBA-6F57-4F44-9166-564216461ABA}" destId="{A4F799F6-62B2-7C4F-B130-092A0CF849F0}" srcOrd="0" destOrd="0" presId="urn:microsoft.com/office/officeart/2005/8/layout/hierarchy1"/>
    <dgm:cxn modelId="{1AE84BD3-9F03-F44B-8CA9-136E946F4EEA}" type="presParOf" srcId="{2F8BDDBA-6F57-4F44-9166-564216461ABA}" destId="{67702C5E-52F0-B142-A159-746FB5E72274}" srcOrd="1" destOrd="0" presId="urn:microsoft.com/office/officeart/2005/8/layout/hierarchy1"/>
    <dgm:cxn modelId="{52C51DDA-CC99-FB41-8F8D-FB485A3C9F9C}" type="presParOf" srcId="{5A17C10B-C460-B743-B064-ED1B604E08E1}" destId="{D547DC0B-4E56-D543-AF67-8B6423D47E8D}" srcOrd="1" destOrd="0" presId="urn:microsoft.com/office/officeart/2005/8/layout/hierarchy1"/>
    <dgm:cxn modelId="{AEE3F923-39FF-3A4C-95CB-FA173C1D97F4}" type="presParOf" srcId="{EE6B316C-5FD8-164A-B77B-A5C74A27B45C}" destId="{8D8C7DAB-4FAA-1749-BB41-803FDE535469}" srcOrd="2" destOrd="0" presId="urn:microsoft.com/office/officeart/2005/8/layout/hierarchy1"/>
    <dgm:cxn modelId="{1882E66B-B59D-D544-9F2C-05A163DBB0B6}" type="presParOf" srcId="{EE6B316C-5FD8-164A-B77B-A5C74A27B45C}" destId="{A6862583-FDDD-7748-B6C2-A397540060E7}" srcOrd="3" destOrd="0" presId="urn:microsoft.com/office/officeart/2005/8/layout/hierarchy1"/>
    <dgm:cxn modelId="{846B2069-8A54-E141-BF01-0618565451BA}" type="presParOf" srcId="{A6862583-FDDD-7748-B6C2-A397540060E7}" destId="{65BF7A1E-126D-084E-B3CB-944314C9A66D}" srcOrd="0" destOrd="0" presId="urn:microsoft.com/office/officeart/2005/8/layout/hierarchy1"/>
    <dgm:cxn modelId="{CB06C396-58CF-0C4E-8D95-75D1D8DE6BEF}" type="presParOf" srcId="{65BF7A1E-126D-084E-B3CB-944314C9A66D}" destId="{168785EA-F2EE-B04A-81FA-13E29DC09104}" srcOrd="0" destOrd="0" presId="urn:microsoft.com/office/officeart/2005/8/layout/hierarchy1"/>
    <dgm:cxn modelId="{30B430F4-716F-344A-A516-E5A6AB34EA38}" type="presParOf" srcId="{65BF7A1E-126D-084E-B3CB-944314C9A66D}" destId="{E3B28D17-46F5-AB46-BEEF-BD9E2E1103F3}" srcOrd="1" destOrd="0" presId="urn:microsoft.com/office/officeart/2005/8/layout/hierarchy1"/>
    <dgm:cxn modelId="{643556CE-7CC9-644C-9263-F90B273D96CC}" type="presParOf" srcId="{A6862583-FDDD-7748-B6C2-A397540060E7}" destId="{65E35983-D1D2-144C-A5B9-173218A759FC}" srcOrd="1" destOrd="0" presId="urn:microsoft.com/office/officeart/2005/8/layout/hierarchy1"/>
    <dgm:cxn modelId="{3F67264A-4980-2D44-9812-455D2491C3E3}" type="presParOf" srcId="{65E35983-D1D2-144C-A5B9-173218A759FC}" destId="{922143DB-73EE-754F-BC98-11F0590B3612}" srcOrd="0" destOrd="0" presId="urn:microsoft.com/office/officeart/2005/8/layout/hierarchy1"/>
    <dgm:cxn modelId="{DA2017F2-4F43-F74D-959B-1DE20C8E176C}" type="presParOf" srcId="{65E35983-D1D2-144C-A5B9-173218A759FC}" destId="{725A0C18-DAF5-4F44-A6F8-A894B40978B3}" srcOrd="1" destOrd="0" presId="urn:microsoft.com/office/officeart/2005/8/layout/hierarchy1"/>
    <dgm:cxn modelId="{CF0FB102-6B2F-DE4E-8911-67DAE3A2E2F0}" type="presParOf" srcId="{725A0C18-DAF5-4F44-A6F8-A894B40978B3}" destId="{11376032-882D-8C40-B720-352340056948}" srcOrd="0" destOrd="0" presId="urn:microsoft.com/office/officeart/2005/8/layout/hierarchy1"/>
    <dgm:cxn modelId="{C5775F7E-4A7C-1D47-BE87-A84FAF606DFB}" type="presParOf" srcId="{11376032-882D-8C40-B720-352340056948}" destId="{8EC20870-3902-2B40-8B29-15C773AABE5E}" srcOrd="0" destOrd="0" presId="urn:microsoft.com/office/officeart/2005/8/layout/hierarchy1"/>
    <dgm:cxn modelId="{C13A3D33-5F0A-DC4B-8E0F-B674F63F6945}" type="presParOf" srcId="{11376032-882D-8C40-B720-352340056948}" destId="{65B52B77-53EA-D04F-8382-68D085BD7B70}" srcOrd="1" destOrd="0" presId="urn:microsoft.com/office/officeart/2005/8/layout/hierarchy1"/>
    <dgm:cxn modelId="{3C37A64F-33FD-3243-9E18-F69212BBBA0F}" type="presParOf" srcId="{725A0C18-DAF5-4F44-A6F8-A894B40978B3}" destId="{11D83BCB-B7AB-7048-B92F-5DC8031E62BE}" srcOrd="1" destOrd="0" presId="urn:microsoft.com/office/officeart/2005/8/layout/hierarchy1"/>
    <dgm:cxn modelId="{95F9B811-BB9E-7443-9978-84E2EF41A6B6}" type="presParOf" srcId="{CA9142BB-5800-544A-AEA8-45AE604C519A}" destId="{B434C654-2BBA-4A49-B4EE-116D19089F03}" srcOrd="2" destOrd="0" presId="urn:microsoft.com/office/officeart/2005/8/layout/hierarchy1"/>
    <dgm:cxn modelId="{BE83019A-3ADF-F041-82D7-DB7BC6E3F726}" type="presParOf" srcId="{CA9142BB-5800-544A-AEA8-45AE604C519A}" destId="{0E343069-6CC7-BB4A-808E-15FC2C95F37A}" srcOrd="3" destOrd="0" presId="urn:microsoft.com/office/officeart/2005/8/layout/hierarchy1"/>
    <dgm:cxn modelId="{8FCA6B28-86FD-464B-97A7-2EF5796E0E6A}" type="presParOf" srcId="{0E343069-6CC7-BB4A-808E-15FC2C95F37A}" destId="{7F213CD8-DF97-444C-9B9E-AEFA0FD29515}" srcOrd="0" destOrd="0" presId="urn:microsoft.com/office/officeart/2005/8/layout/hierarchy1"/>
    <dgm:cxn modelId="{76A51A00-A9FB-1F4E-B310-3ADE93AB3695}" type="presParOf" srcId="{7F213CD8-DF97-444C-9B9E-AEFA0FD29515}" destId="{1B59CE38-6DC3-8547-9078-450DB57565CA}" srcOrd="0" destOrd="0" presId="urn:microsoft.com/office/officeart/2005/8/layout/hierarchy1"/>
    <dgm:cxn modelId="{2EDB572D-356B-C847-BB3A-DEA3FEFAEB47}" type="presParOf" srcId="{7F213CD8-DF97-444C-9B9E-AEFA0FD29515}" destId="{89AE3E8E-5742-4343-9F8B-ED78F11D7A80}" srcOrd="1" destOrd="0" presId="urn:microsoft.com/office/officeart/2005/8/layout/hierarchy1"/>
    <dgm:cxn modelId="{A1161951-9740-7F41-BB0D-F3F4F67D9934}" type="presParOf" srcId="{0E343069-6CC7-BB4A-808E-15FC2C95F37A}" destId="{E81D048E-2131-9644-ADD9-A9D2E780E23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26CE62-8DB0-0340-9235-605D42E24743}" type="doc">
      <dgm:prSet loTypeId="urn:microsoft.com/office/officeart/2005/8/layout/hierarchy1" loCatId="" qsTypeId="urn:microsoft.com/office/officeart/2005/8/quickstyle/simple4" qsCatId="simple" csTypeId="urn:microsoft.com/office/officeart/2005/8/colors/accent6_3" csCatId="accent6" phldr="1"/>
      <dgm:spPr/>
      <dgm:t>
        <a:bodyPr/>
        <a:lstStyle/>
        <a:p>
          <a:endParaRPr lang="en-US"/>
        </a:p>
      </dgm:t>
    </dgm:pt>
    <dgm:pt modelId="{2E1EFB35-145C-1046-9ABA-8FD903B24FB2}">
      <dgm:prSet phldrT="[Text]" custT="1"/>
      <dgm:spPr/>
      <dgm:t>
        <a:bodyPr/>
        <a:lstStyle/>
        <a:p>
          <a:r>
            <a:rPr lang="en-US" sz="2400" dirty="0" smtClean="0"/>
            <a:t>Micronutrients </a:t>
          </a:r>
          <a:endParaRPr lang="en-US" sz="2400" dirty="0"/>
        </a:p>
      </dgm:t>
    </dgm:pt>
    <dgm:pt modelId="{9F3CF519-B383-A446-9942-1866F5F356A8}" type="parTrans" cxnId="{521CE798-7BD0-A045-86CF-662CEE931E4A}">
      <dgm:prSet/>
      <dgm:spPr/>
      <dgm:t>
        <a:bodyPr/>
        <a:lstStyle/>
        <a:p>
          <a:endParaRPr lang="en-US"/>
        </a:p>
      </dgm:t>
    </dgm:pt>
    <dgm:pt modelId="{A4D8BE37-7ABD-4448-BFAD-F87C49CDE51B}" type="sibTrans" cxnId="{521CE798-7BD0-A045-86CF-662CEE931E4A}">
      <dgm:prSet/>
      <dgm:spPr/>
      <dgm:t>
        <a:bodyPr/>
        <a:lstStyle/>
        <a:p>
          <a:endParaRPr lang="en-US"/>
        </a:p>
      </dgm:t>
    </dgm:pt>
    <dgm:pt modelId="{C7D04C41-D8B1-454C-9C5B-0E83482E8047}">
      <dgm:prSet phldrT="[Text]" custT="1"/>
      <dgm:spPr/>
      <dgm:t>
        <a:bodyPr/>
        <a:lstStyle/>
        <a:p>
          <a:r>
            <a:rPr lang="en-US" sz="2400" dirty="0" smtClean="0"/>
            <a:t>Vitamins </a:t>
          </a:r>
          <a:endParaRPr lang="en-US" sz="2400" dirty="0"/>
        </a:p>
      </dgm:t>
    </dgm:pt>
    <dgm:pt modelId="{E915F1C6-093C-C549-863B-C0DF8188A0E4}" type="parTrans" cxnId="{7AAA6CFA-F84A-D647-A148-617A2FA40657}">
      <dgm:prSet/>
      <dgm:spPr/>
      <dgm:t>
        <a:bodyPr/>
        <a:lstStyle/>
        <a:p>
          <a:endParaRPr lang="en-US"/>
        </a:p>
      </dgm:t>
    </dgm:pt>
    <dgm:pt modelId="{DC34E353-BA03-A840-BAAD-2B73E1FC29E6}" type="sibTrans" cxnId="{7AAA6CFA-F84A-D647-A148-617A2FA40657}">
      <dgm:prSet/>
      <dgm:spPr/>
      <dgm:t>
        <a:bodyPr/>
        <a:lstStyle/>
        <a:p>
          <a:endParaRPr lang="en-US"/>
        </a:p>
      </dgm:t>
    </dgm:pt>
    <dgm:pt modelId="{8D3FFACF-486D-1D4D-A1D1-D3A588C58711}">
      <dgm:prSet phldrT="[Text]" custT="1"/>
      <dgm:spPr/>
      <dgm:t>
        <a:bodyPr/>
        <a:lstStyle/>
        <a:p>
          <a:r>
            <a:rPr lang="en-US" sz="2400" dirty="0" smtClean="0"/>
            <a:t>Fat soluble vitamins </a:t>
          </a:r>
          <a:endParaRPr lang="en-US" sz="2400" dirty="0"/>
        </a:p>
      </dgm:t>
    </dgm:pt>
    <dgm:pt modelId="{B6996338-872F-3A42-AEA0-E8324638A2AD}" type="parTrans" cxnId="{CE58CC95-8ECF-1B47-8C62-A8434BA8D290}">
      <dgm:prSet/>
      <dgm:spPr/>
      <dgm:t>
        <a:bodyPr/>
        <a:lstStyle/>
        <a:p>
          <a:endParaRPr lang="en-US"/>
        </a:p>
      </dgm:t>
    </dgm:pt>
    <dgm:pt modelId="{6E220333-1A52-2945-9F92-4EE29573087E}" type="sibTrans" cxnId="{CE58CC95-8ECF-1B47-8C62-A8434BA8D290}">
      <dgm:prSet/>
      <dgm:spPr/>
      <dgm:t>
        <a:bodyPr/>
        <a:lstStyle/>
        <a:p>
          <a:endParaRPr lang="en-US"/>
        </a:p>
      </dgm:t>
    </dgm:pt>
    <dgm:pt modelId="{D492E228-E01E-4A4D-A940-B194DBFE8F49}">
      <dgm:prSet phldrT="[Text]" custT="1"/>
      <dgm:spPr/>
      <dgm:t>
        <a:bodyPr/>
        <a:lstStyle/>
        <a:p>
          <a:r>
            <a:rPr lang="en-US" sz="2400" dirty="0" smtClean="0"/>
            <a:t>Water soluble vitamins</a:t>
          </a:r>
          <a:endParaRPr lang="en-US" sz="2400" dirty="0"/>
        </a:p>
      </dgm:t>
    </dgm:pt>
    <dgm:pt modelId="{6D97E449-3212-5E4D-8B22-03AD799A4754}" type="parTrans" cxnId="{4ECD4047-6A08-1747-ABF8-509AB54D1CB5}">
      <dgm:prSet/>
      <dgm:spPr/>
      <dgm:t>
        <a:bodyPr/>
        <a:lstStyle/>
        <a:p>
          <a:endParaRPr lang="en-US"/>
        </a:p>
      </dgm:t>
    </dgm:pt>
    <dgm:pt modelId="{1C705369-7860-9F4B-B7BC-C5EDD7C237A2}" type="sibTrans" cxnId="{4ECD4047-6A08-1747-ABF8-509AB54D1CB5}">
      <dgm:prSet/>
      <dgm:spPr/>
      <dgm:t>
        <a:bodyPr/>
        <a:lstStyle/>
        <a:p>
          <a:endParaRPr lang="en-US"/>
        </a:p>
      </dgm:t>
    </dgm:pt>
    <dgm:pt modelId="{E727020F-4382-AF45-8FBB-FDB810C74FB3}">
      <dgm:prSet phldrT="[Text]" custT="1"/>
      <dgm:spPr/>
      <dgm:t>
        <a:bodyPr/>
        <a:lstStyle/>
        <a:p>
          <a:r>
            <a:rPr lang="en-US" sz="2400" dirty="0" smtClean="0"/>
            <a:t>Minerals </a:t>
          </a:r>
          <a:endParaRPr lang="en-US" sz="2400" dirty="0"/>
        </a:p>
      </dgm:t>
    </dgm:pt>
    <dgm:pt modelId="{292165C9-BD43-9244-8CEF-613A7FA53C5B}" type="parTrans" cxnId="{BACF85BE-002D-3749-BE4D-29DF8B0C9811}">
      <dgm:prSet/>
      <dgm:spPr/>
      <dgm:t>
        <a:bodyPr/>
        <a:lstStyle/>
        <a:p>
          <a:endParaRPr lang="en-US"/>
        </a:p>
      </dgm:t>
    </dgm:pt>
    <dgm:pt modelId="{13F42D4A-7FE6-8D4D-B886-0DDC4EAD6BE2}" type="sibTrans" cxnId="{BACF85BE-002D-3749-BE4D-29DF8B0C9811}">
      <dgm:prSet/>
      <dgm:spPr/>
      <dgm:t>
        <a:bodyPr/>
        <a:lstStyle/>
        <a:p>
          <a:endParaRPr lang="en-US"/>
        </a:p>
      </dgm:t>
    </dgm:pt>
    <dgm:pt modelId="{D3118F30-8182-2247-A46C-6DC0FEC217BF}" type="pres">
      <dgm:prSet presAssocID="{1A26CE62-8DB0-0340-9235-605D42E24743}" presName="hierChild1" presStyleCnt="0">
        <dgm:presLayoutVars>
          <dgm:chPref val="1"/>
          <dgm:dir/>
          <dgm:animOne val="branch"/>
          <dgm:animLvl val="lvl"/>
          <dgm:resizeHandles/>
        </dgm:presLayoutVars>
      </dgm:prSet>
      <dgm:spPr/>
      <dgm:t>
        <a:bodyPr/>
        <a:lstStyle/>
        <a:p>
          <a:endParaRPr lang="en-US"/>
        </a:p>
      </dgm:t>
    </dgm:pt>
    <dgm:pt modelId="{942E7E8A-1E9F-9C4F-B0B6-65E362411438}" type="pres">
      <dgm:prSet presAssocID="{2E1EFB35-145C-1046-9ABA-8FD903B24FB2}" presName="hierRoot1" presStyleCnt="0"/>
      <dgm:spPr/>
    </dgm:pt>
    <dgm:pt modelId="{CFB3789E-5FD3-6C4C-BC69-1223C99800F3}" type="pres">
      <dgm:prSet presAssocID="{2E1EFB35-145C-1046-9ABA-8FD903B24FB2}" presName="composite" presStyleCnt="0"/>
      <dgm:spPr/>
    </dgm:pt>
    <dgm:pt modelId="{3BC21F0D-9B4F-4146-B814-7D8773EA7E8B}" type="pres">
      <dgm:prSet presAssocID="{2E1EFB35-145C-1046-9ABA-8FD903B24FB2}" presName="background" presStyleLbl="node0" presStyleIdx="0" presStyleCnt="1"/>
      <dgm:spPr/>
    </dgm:pt>
    <dgm:pt modelId="{28BC7DEC-0E16-F344-9C4D-453ED80AFDEE}" type="pres">
      <dgm:prSet presAssocID="{2E1EFB35-145C-1046-9ABA-8FD903B24FB2}" presName="text" presStyleLbl="fgAcc0" presStyleIdx="0" presStyleCnt="1" custScaleX="150241">
        <dgm:presLayoutVars>
          <dgm:chPref val="3"/>
        </dgm:presLayoutVars>
      </dgm:prSet>
      <dgm:spPr/>
      <dgm:t>
        <a:bodyPr/>
        <a:lstStyle/>
        <a:p>
          <a:endParaRPr lang="en-US"/>
        </a:p>
      </dgm:t>
    </dgm:pt>
    <dgm:pt modelId="{539232EC-EDC3-7046-951D-551A99D18876}" type="pres">
      <dgm:prSet presAssocID="{2E1EFB35-145C-1046-9ABA-8FD903B24FB2}" presName="hierChild2" presStyleCnt="0"/>
      <dgm:spPr/>
    </dgm:pt>
    <dgm:pt modelId="{6379248A-9C22-384A-8451-B4010DA56144}" type="pres">
      <dgm:prSet presAssocID="{E915F1C6-093C-C549-863B-C0DF8188A0E4}" presName="Name10" presStyleLbl="parChTrans1D2" presStyleIdx="0" presStyleCnt="2"/>
      <dgm:spPr/>
      <dgm:t>
        <a:bodyPr/>
        <a:lstStyle/>
        <a:p>
          <a:endParaRPr lang="en-US"/>
        </a:p>
      </dgm:t>
    </dgm:pt>
    <dgm:pt modelId="{1F79109E-D0C6-4E4F-B918-5FA813622457}" type="pres">
      <dgm:prSet presAssocID="{C7D04C41-D8B1-454C-9C5B-0E83482E8047}" presName="hierRoot2" presStyleCnt="0"/>
      <dgm:spPr/>
    </dgm:pt>
    <dgm:pt modelId="{A6278CB8-8397-5E44-AB74-906DA9360DCA}" type="pres">
      <dgm:prSet presAssocID="{C7D04C41-D8B1-454C-9C5B-0E83482E8047}" presName="composite2" presStyleCnt="0"/>
      <dgm:spPr/>
    </dgm:pt>
    <dgm:pt modelId="{265A0A2D-B63D-2C49-8CB0-E590C43A4E73}" type="pres">
      <dgm:prSet presAssocID="{C7D04C41-D8B1-454C-9C5B-0E83482E8047}" presName="background2" presStyleLbl="node2" presStyleIdx="0" presStyleCnt="2"/>
      <dgm:spPr/>
    </dgm:pt>
    <dgm:pt modelId="{D9875DF2-9A3B-9B4A-905D-B7F261603D62}" type="pres">
      <dgm:prSet presAssocID="{C7D04C41-D8B1-454C-9C5B-0E83482E8047}" presName="text2" presStyleLbl="fgAcc2" presStyleIdx="0" presStyleCnt="2" custScaleX="168909">
        <dgm:presLayoutVars>
          <dgm:chPref val="3"/>
        </dgm:presLayoutVars>
      </dgm:prSet>
      <dgm:spPr/>
      <dgm:t>
        <a:bodyPr/>
        <a:lstStyle/>
        <a:p>
          <a:endParaRPr lang="en-US"/>
        </a:p>
      </dgm:t>
    </dgm:pt>
    <dgm:pt modelId="{5F919A1B-594E-5A48-A374-FB57E3BCE1A4}" type="pres">
      <dgm:prSet presAssocID="{C7D04C41-D8B1-454C-9C5B-0E83482E8047}" presName="hierChild3" presStyleCnt="0"/>
      <dgm:spPr/>
    </dgm:pt>
    <dgm:pt modelId="{B1655A17-36CA-B84E-8F5C-F21C3EEF59F5}" type="pres">
      <dgm:prSet presAssocID="{B6996338-872F-3A42-AEA0-E8324638A2AD}" presName="Name17" presStyleLbl="parChTrans1D3" presStyleIdx="0" presStyleCnt="2"/>
      <dgm:spPr/>
      <dgm:t>
        <a:bodyPr/>
        <a:lstStyle/>
        <a:p>
          <a:endParaRPr lang="en-US"/>
        </a:p>
      </dgm:t>
    </dgm:pt>
    <dgm:pt modelId="{83D85EDA-ABD1-C74D-9D06-D206D8ACD5B5}" type="pres">
      <dgm:prSet presAssocID="{8D3FFACF-486D-1D4D-A1D1-D3A588C58711}" presName="hierRoot3" presStyleCnt="0"/>
      <dgm:spPr/>
    </dgm:pt>
    <dgm:pt modelId="{6E005453-FA5E-0D47-8C7D-655ACF55E44F}" type="pres">
      <dgm:prSet presAssocID="{8D3FFACF-486D-1D4D-A1D1-D3A588C58711}" presName="composite3" presStyleCnt="0"/>
      <dgm:spPr/>
    </dgm:pt>
    <dgm:pt modelId="{F1650937-E5BF-6443-BC7B-FAF3A10D8DC7}" type="pres">
      <dgm:prSet presAssocID="{8D3FFACF-486D-1D4D-A1D1-D3A588C58711}" presName="background3" presStyleLbl="node3" presStyleIdx="0" presStyleCnt="2"/>
      <dgm:spPr/>
    </dgm:pt>
    <dgm:pt modelId="{66B45D2F-BDE5-6645-9BF2-9FEE7347AADE}" type="pres">
      <dgm:prSet presAssocID="{8D3FFACF-486D-1D4D-A1D1-D3A588C58711}" presName="text3" presStyleLbl="fgAcc3" presStyleIdx="0" presStyleCnt="2" custScaleX="170120">
        <dgm:presLayoutVars>
          <dgm:chPref val="3"/>
        </dgm:presLayoutVars>
      </dgm:prSet>
      <dgm:spPr/>
      <dgm:t>
        <a:bodyPr/>
        <a:lstStyle/>
        <a:p>
          <a:endParaRPr lang="en-US"/>
        </a:p>
      </dgm:t>
    </dgm:pt>
    <dgm:pt modelId="{8B4E8FF4-A70F-AA4B-85F0-43647DDC1AE7}" type="pres">
      <dgm:prSet presAssocID="{8D3FFACF-486D-1D4D-A1D1-D3A588C58711}" presName="hierChild4" presStyleCnt="0"/>
      <dgm:spPr/>
    </dgm:pt>
    <dgm:pt modelId="{C0D7277E-0E9E-E94C-A3A3-5C67A9456BA0}" type="pres">
      <dgm:prSet presAssocID="{6D97E449-3212-5E4D-8B22-03AD799A4754}" presName="Name17" presStyleLbl="parChTrans1D3" presStyleIdx="1" presStyleCnt="2"/>
      <dgm:spPr/>
      <dgm:t>
        <a:bodyPr/>
        <a:lstStyle/>
        <a:p>
          <a:endParaRPr lang="en-US"/>
        </a:p>
      </dgm:t>
    </dgm:pt>
    <dgm:pt modelId="{BDCA9A1D-0666-E049-9D6A-211172698898}" type="pres">
      <dgm:prSet presAssocID="{D492E228-E01E-4A4D-A940-B194DBFE8F49}" presName="hierRoot3" presStyleCnt="0"/>
      <dgm:spPr/>
    </dgm:pt>
    <dgm:pt modelId="{51884F46-F017-8343-AD87-16FD176D4BBF}" type="pres">
      <dgm:prSet presAssocID="{D492E228-E01E-4A4D-A940-B194DBFE8F49}" presName="composite3" presStyleCnt="0"/>
      <dgm:spPr/>
    </dgm:pt>
    <dgm:pt modelId="{4C763809-CB2B-114A-AC34-5AD1C6C946E7}" type="pres">
      <dgm:prSet presAssocID="{D492E228-E01E-4A4D-A940-B194DBFE8F49}" presName="background3" presStyleLbl="node3" presStyleIdx="1" presStyleCnt="2"/>
      <dgm:spPr/>
    </dgm:pt>
    <dgm:pt modelId="{783534D8-CA37-8245-A63D-9B8FE6507658}" type="pres">
      <dgm:prSet presAssocID="{D492E228-E01E-4A4D-A940-B194DBFE8F49}" presName="text3" presStyleLbl="fgAcc3" presStyleIdx="1" presStyleCnt="2" custScaleX="183256">
        <dgm:presLayoutVars>
          <dgm:chPref val="3"/>
        </dgm:presLayoutVars>
      </dgm:prSet>
      <dgm:spPr/>
      <dgm:t>
        <a:bodyPr/>
        <a:lstStyle/>
        <a:p>
          <a:endParaRPr lang="en-US"/>
        </a:p>
      </dgm:t>
    </dgm:pt>
    <dgm:pt modelId="{F9D86D91-AD0F-0542-9A6B-97F7DDF9833A}" type="pres">
      <dgm:prSet presAssocID="{D492E228-E01E-4A4D-A940-B194DBFE8F49}" presName="hierChild4" presStyleCnt="0"/>
      <dgm:spPr/>
    </dgm:pt>
    <dgm:pt modelId="{BB461CA6-CBC9-5F43-B229-3691E4542E32}" type="pres">
      <dgm:prSet presAssocID="{292165C9-BD43-9244-8CEF-613A7FA53C5B}" presName="Name10" presStyleLbl="parChTrans1D2" presStyleIdx="1" presStyleCnt="2"/>
      <dgm:spPr/>
      <dgm:t>
        <a:bodyPr/>
        <a:lstStyle/>
        <a:p>
          <a:endParaRPr lang="en-US"/>
        </a:p>
      </dgm:t>
    </dgm:pt>
    <dgm:pt modelId="{A4A511FE-602F-814C-B540-165B373734D6}" type="pres">
      <dgm:prSet presAssocID="{E727020F-4382-AF45-8FBB-FDB810C74FB3}" presName="hierRoot2" presStyleCnt="0"/>
      <dgm:spPr/>
    </dgm:pt>
    <dgm:pt modelId="{CC28157B-CDDE-7647-8AA2-F3FF36347038}" type="pres">
      <dgm:prSet presAssocID="{E727020F-4382-AF45-8FBB-FDB810C74FB3}" presName="composite2" presStyleCnt="0"/>
      <dgm:spPr/>
    </dgm:pt>
    <dgm:pt modelId="{34C3C81B-EE82-7E41-9926-5E7365D78399}" type="pres">
      <dgm:prSet presAssocID="{E727020F-4382-AF45-8FBB-FDB810C74FB3}" presName="background2" presStyleLbl="node2" presStyleIdx="1" presStyleCnt="2"/>
      <dgm:spPr/>
    </dgm:pt>
    <dgm:pt modelId="{AD4C8206-0A9E-EA44-B61A-21389740E1CF}" type="pres">
      <dgm:prSet presAssocID="{E727020F-4382-AF45-8FBB-FDB810C74FB3}" presName="text2" presStyleLbl="fgAcc2" presStyleIdx="1" presStyleCnt="2" custScaleX="150593">
        <dgm:presLayoutVars>
          <dgm:chPref val="3"/>
        </dgm:presLayoutVars>
      </dgm:prSet>
      <dgm:spPr/>
      <dgm:t>
        <a:bodyPr/>
        <a:lstStyle/>
        <a:p>
          <a:endParaRPr lang="en-US"/>
        </a:p>
      </dgm:t>
    </dgm:pt>
    <dgm:pt modelId="{F786B1E6-C19D-154C-9663-853477D7F139}" type="pres">
      <dgm:prSet presAssocID="{E727020F-4382-AF45-8FBB-FDB810C74FB3}" presName="hierChild3" presStyleCnt="0"/>
      <dgm:spPr/>
    </dgm:pt>
  </dgm:ptLst>
  <dgm:cxnLst>
    <dgm:cxn modelId="{4ECD4047-6A08-1747-ABF8-509AB54D1CB5}" srcId="{C7D04C41-D8B1-454C-9C5B-0E83482E8047}" destId="{D492E228-E01E-4A4D-A940-B194DBFE8F49}" srcOrd="1" destOrd="0" parTransId="{6D97E449-3212-5E4D-8B22-03AD799A4754}" sibTransId="{1C705369-7860-9F4B-B7BC-C5EDD7C237A2}"/>
    <dgm:cxn modelId="{1E28315C-8BE3-4347-ACFE-12512A910511}" type="presOf" srcId="{E727020F-4382-AF45-8FBB-FDB810C74FB3}" destId="{AD4C8206-0A9E-EA44-B61A-21389740E1CF}" srcOrd="0" destOrd="0" presId="urn:microsoft.com/office/officeart/2005/8/layout/hierarchy1"/>
    <dgm:cxn modelId="{521CE798-7BD0-A045-86CF-662CEE931E4A}" srcId="{1A26CE62-8DB0-0340-9235-605D42E24743}" destId="{2E1EFB35-145C-1046-9ABA-8FD903B24FB2}" srcOrd="0" destOrd="0" parTransId="{9F3CF519-B383-A446-9942-1866F5F356A8}" sibTransId="{A4D8BE37-7ABD-4448-BFAD-F87C49CDE51B}"/>
    <dgm:cxn modelId="{45F047C2-7279-EE42-8F0E-2BAA4CB52217}" type="presOf" srcId="{8D3FFACF-486D-1D4D-A1D1-D3A588C58711}" destId="{66B45D2F-BDE5-6645-9BF2-9FEE7347AADE}" srcOrd="0" destOrd="0" presId="urn:microsoft.com/office/officeart/2005/8/layout/hierarchy1"/>
    <dgm:cxn modelId="{4E5DC13D-BF93-4D48-9D28-893FE73E2C5F}" type="presOf" srcId="{1A26CE62-8DB0-0340-9235-605D42E24743}" destId="{D3118F30-8182-2247-A46C-6DC0FEC217BF}" srcOrd="0" destOrd="0" presId="urn:microsoft.com/office/officeart/2005/8/layout/hierarchy1"/>
    <dgm:cxn modelId="{377E3E78-34E8-7347-AF05-B3FBC642ABC2}" type="presOf" srcId="{D492E228-E01E-4A4D-A940-B194DBFE8F49}" destId="{783534D8-CA37-8245-A63D-9B8FE6507658}" srcOrd="0" destOrd="0" presId="urn:microsoft.com/office/officeart/2005/8/layout/hierarchy1"/>
    <dgm:cxn modelId="{8EC8257F-BD7C-444F-BD79-DEAD85729550}" type="presOf" srcId="{6D97E449-3212-5E4D-8B22-03AD799A4754}" destId="{C0D7277E-0E9E-E94C-A3A3-5C67A9456BA0}" srcOrd="0" destOrd="0" presId="urn:microsoft.com/office/officeart/2005/8/layout/hierarchy1"/>
    <dgm:cxn modelId="{CE58CC95-8ECF-1B47-8C62-A8434BA8D290}" srcId="{C7D04C41-D8B1-454C-9C5B-0E83482E8047}" destId="{8D3FFACF-486D-1D4D-A1D1-D3A588C58711}" srcOrd="0" destOrd="0" parTransId="{B6996338-872F-3A42-AEA0-E8324638A2AD}" sibTransId="{6E220333-1A52-2945-9F92-4EE29573087E}"/>
    <dgm:cxn modelId="{7AAA6CFA-F84A-D647-A148-617A2FA40657}" srcId="{2E1EFB35-145C-1046-9ABA-8FD903B24FB2}" destId="{C7D04C41-D8B1-454C-9C5B-0E83482E8047}" srcOrd="0" destOrd="0" parTransId="{E915F1C6-093C-C549-863B-C0DF8188A0E4}" sibTransId="{DC34E353-BA03-A840-BAAD-2B73E1FC29E6}"/>
    <dgm:cxn modelId="{299DFD66-DCEC-A84B-B2B1-FC99E3D82710}" type="presOf" srcId="{C7D04C41-D8B1-454C-9C5B-0E83482E8047}" destId="{D9875DF2-9A3B-9B4A-905D-B7F261603D62}" srcOrd="0" destOrd="0" presId="urn:microsoft.com/office/officeart/2005/8/layout/hierarchy1"/>
    <dgm:cxn modelId="{36F19B32-5885-E644-A131-F60CE988CDDD}" type="presOf" srcId="{B6996338-872F-3A42-AEA0-E8324638A2AD}" destId="{B1655A17-36CA-B84E-8F5C-F21C3EEF59F5}" srcOrd="0" destOrd="0" presId="urn:microsoft.com/office/officeart/2005/8/layout/hierarchy1"/>
    <dgm:cxn modelId="{957FF211-24AC-B644-8613-3D933E1036F5}" type="presOf" srcId="{292165C9-BD43-9244-8CEF-613A7FA53C5B}" destId="{BB461CA6-CBC9-5F43-B229-3691E4542E32}" srcOrd="0" destOrd="0" presId="urn:microsoft.com/office/officeart/2005/8/layout/hierarchy1"/>
    <dgm:cxn modelId="{915FDBC8-2BFC-8148-B769-94A46737F196}" type="presOf" srcId="{E915F1C6-093C-C549-863B-C0DF8188A0E4}" destId="{6379248A-9C22-384A-8451-B4010DA56144}" srcOrd="0" destOrd="0" presId="urn:microsoft.com/office/officeart/2005/8/layout/hierarchy1"/>
    <dgm:cxn modelId="{BACF85BE-002D-3749-BE4D-29DF8B0C9811}" srcId="{2E1EFB35-145C-1046-9ABA-8FD903B24FB2}" destId="{E727020F-4382-AF45-8FBB-FDB810C74FB3}" srcOrd="1" destOrd="0" parTransId="{292165C9-BD43-9244-8CEF-613A7FA53C5B}" sibTransId="{13F42D4A-7FE6-8D4D-B886-0DDC4EAD6BE2}"/>
    <dgm:cxn modelId="{85074013-19C3-5741-827D-87EEB4126782}" type="presOf" srcId="{2E1EFB35-145C-1046-9ABA-8FD903B24FB2}" destId="{28BC7DEC-0E16-F344-9C4D-453ED80AFDEE}" srcOrd="0" destOrd="0" presId="urn:microsoft.com/office/officeart/2005/8/layout/hierarchy1"/>
    <dgm:cxn modelId="{E1CEA790-B316-7F4F-869F-E747C31A76F9}" type="presParOf" srcId="{D3118F30-8182-2247-A46C-6DC0FEC217BF}" destId="{942E7E8A-1E9F-9C4F-B0B6-65E362411438}" srcOrd="0" destOrd="0" presId="urn:microsoft.com/office/officeart/2005/8/layout/hierarchy1"/>
    <dgm:cxn modelId="{9C04A60C-C047-054F-A8EA-2D689F5F1884}" type="presParOf" srcId="{942E7E8A-1E9F-9C4F-B0B6-65E362411438}" destId="{CFB3789E-5FD3-6C4C-BC69-1223C99800F3}" srcOrd="0" destOrd="0" presId="urn:microsoft.com/office/officeart/2005/8/layout/hierarchy1"/>
    <dgm:cxn modelId="{4E06F5EF-2831-BB42-AE37-922B2D368A51}" type="presParOf" srcId="{CFB3789E-5FD3-6C4C-BC69-1223C99800F3}" destId="{3BC21F0D-9B4F-4146-B814-7D8773EA7E8B}" srcOrd="0" destOrd="0" presId="urn:microsoft.com/office/officeart/2005/8/layout/hierarchy1"/>
    <dgm:cxn modelId="{912FB2F4-ECDF-6C4A-968C-0D77311D9FCE}" type="presParOf" srcId="{CFB3789E-5FD3-6C4C-BC69-1223C99800F3}" destId="{28BC7DEC-0E16-F344-9C4D-453ED80AFDEE}" srcOrd="1" destOrd="0" presId="urn:microsoft.com/office/officeart/2005/8/layout/hierarchy1"/>
    <dgm:cxn modelId="{18F0737A-867F-E444-8ABC-E965410E64A8}" type="presParOf" srcId="{942E7E8A-1E9F-9C4F-B0B6-65E362411438}" destId="{539232EC-EDC3-7046-951D-551A99D18876}" srcOrd="1" destOrd="0" presId="urn:microsoft.com/office/officeart/2005/8/layout/hierarchy1"/>
    <dgm:cxn modelId="{FFBB6C0F-83F4-404E-83E0-1580EE1C7632}" type="presParOf" srcId="{539232EC-EDC3-7046-951D-551A99D18876}" destId="{6379248A-9C22-384A-8451-B4010DA56144}" srcOrd="0" destOrd="0" presId="urn:microsoft.com/office/officeart/2005/8/layout/hierarchy1"/>
    <dgm:cxn modelId="{64940BC9-9E24-C04B-842F-5C7A0965B0DC}" type="presParOf" srcId="{539232EC-EDC3-7046-951D-551A99D18876}" destId="{1F79109E-D0C6-4E4F-B918-5FA813622457}" srcOrd="1" destOrd="0" presId="urn:microsoft.com/office/officeart/2005/8/layout/hierarchy1"/>
    <dgm:cxn modelId="{137CD533-ADEC-BB44-B5BD-B90C59B65B7F}" type="presParOf" srcId="{1F79109E-D0C6-4E4F-B918-5FA813622457}" destId="{A6278CB8-8397-5E44-AB74-906DA9360DCA}" srcOrd="0" destOrd="0" presId="urn:microsoft.com/office/officeart/2005/8/layout/hierarchy1"/>
    <dgm:cxn modelId="{170C916E-D43D-844E-BF93-AD92C7B7876B}" type="presParOf" srcId="{A6278CB8-8397-5E44-AB74-906DA9360DCA}" destId="{265A0A2D-B63D-2C49-8CB0-E590C43A4E73}" srcOrd="0" destOrd="0" presId="urn:microsoft.com/office/officeart/2005/8/layout/hierarchy1"/>
    <dgm:cxn modelId="{9326663B-489A-7A44-A8AE-6908C094A768}" type="presParOf" srcId="{A6278CB8-8397-5E44-AB74-906DA9360DCA}" destId="{D9875DF2-9A3B-9B4A-905D-B7F261603D62}" srcOrd="1" destOrd="0" presId="urn:microsoft.com/office/officeart/2005/8/layout/hierarchy1"/>
    <dgm:cxn modelId="{480DBCA9-4131-364E-8523-4F7E5F8861FC}" type="presParOf" srcId="{1F79109E-D0C6-4E4F-B918-5FA813622457}" destId="{5F919A1B-594E-5A48-A374-FB57E3BCE1A4}" srcOrd="1" destOrd="0" presId="urn:microsoft.com/office/officeart/2005/8/layout/hierarchy1"/>
    <dgm:cxn modelId="{B582DA76-377D-0B4C-98E2-2891EB55D200}" type="presParOf" srcId="{5F919A1B-594E-5A48-A374-FB57E3BCE1A4}" destId="{B1655A17-36CA-B84E-8F5C-F21C3EEF59F5}" srcOrd="0" destOrd="0" presId="urn:microsoft.com/office/officeart/2005/8/layout/hierarchy1"/>
    <dgm:cxn modelId="{1A106EC4-6FA6-4B4E-8F31-AA0429A9DD39}" type="presParOf" srcId="{5F919A1B-594E-5A48-A374-FB57E3BCE1A4}" destId="{83D85EDA-ABD1-C74D-9D06-D206D8ACD5B5}" srcOrd="1" destOrd="0" presId="urn:microsoft.com/office/officeart/2005/8/layout/hierarchy1"/>
    <dgm:cxn modelId="{CFC35852-5A3A-7F4E-9D3B-110DC9E91D91}" type="presParOf" srcId="{83D85EDA-ABD1-C74D-9D06-D206D8ACD5B5}" destId="{6E005453-FA5E-0D47-8C7D-655ACF55E44F}" srcOrd="0" destOrd="0" presId="urn:microsoft.com/office/officeart/2005/8/layout/hierarchy1"/>
    <dgm:cxn modelId="{7A7645F2-4732-D448-B14A-64598AF604E3}" type="presParOf" srcId="{6E005453-FA5E-0D47-8C7D-655ACF55E44F}" destId="{F1650937-E5BF-6443-BC7B-FAF3A10D8DC7}" srcOrd="0" destOrd="0" presId="urn:microsoft.com/office/officeart/2005/8/layout/hierarchy1"/>
    <dgm:cxn modelId="{CACAE639-6511-CB4A-8507-B351FE1B198E}" type="presParOf" srcId="{6E005453-FA5E-0D47-8C7D-655ACF55E44F}" destId="{66B45D2F-BDE5-6645-9BF2-9FEE7347AADE}" srcOrd="1" destOrd="0" presId="urn:microsoft.com/office/officeart/2005/8/layout/hierarchy1"/>
    <dgm:cxn modelId="{6475944D-98E6-1842-A901-672D7312CC5A}" type="presParOf" srcId="{83D85EDA-ABD1-C74D-9D06-D206D8ACD5B5}" destId="{8B4E8FF4-A70F-AA4B-85F0-43647DDC1AE7}" srcOrd="1" destOrd="0" presId="urn:microsoft.com/office/officeart/2005/8/layout/hierarchy1"/>
    <dgm:cxn modelId="{B5CD2830-145E-D840-881C-301A47DC58D4}" type="presParOf" srcId="{5F919A1B-594E-5A48-A374-FB57E3BCE1A4}" destId="{C0D7277E-0E9E-E94C-A3A3-5C67A9456BA0}" srcOrd="2" destOrd="0" presId="urn:microsoft.com/office/officeart/2005/8/layout/hierarchy1"/>
    <dgm:cxn modelId="{67D37BAD-677E-D64C-B82C-A844564011F2}" type="presParOf" srcId="{5F919A1B-594E-5A48-A374-FB57E3BCE1A4}" destId="{BDCA9A1D-0666-E049-9D6A-211172698898}" srcOrd="3" destOrd="0" presId="urn:microsoft.com/office/officeart/2005/8/layout/hierarchy1"/>
    <dgm:cxn modelId="{0D3E4605-BC46-F648-98AD-9AFDF97B7EF1}" type="presParOf" srcId="{BDCA9A1D-0666-E049-9D6A-211172698898}" destId="{51884F46-F017-8343-AD87-16FD176D4BBF}" srcOrd="0" destOrd="0" presId="urn:microsoft.com/office/officeart/2005/8/layout/hierarchy1"/>
    <dgm:cxn modelId="{56FC4659-188E-E447-8F83-C6A90F193798}" type="presParOf" srcId="{51884F46-F017-8343-AD87-16FD176D4BBF}" destId="{4C763809-CB2B-114A-AC34-5AD1C6C946E7}" srcOrd="0" destOrd="0" presId="urn:microsoft.com/office/officeart/2005/8/layout/hierarchy1"/>
    <dgm:cxn modelId="{E02D36F5-09A5-EB43-9119-E573121A1245}" type="presParOf" srcId="{51884F46-F017-8343-AD87-16FD176D4BBF}" destId="{783534D8-CA37-8245-A63D-9B8FE6507658}" srcOrd="1" destOrd="0" presId="urn:microsoft.com/office/officeart/2005/8/layout/hierarchy1"/>
    <dgm:cxn modelId="{7C146A89-9EA1-A34A-B902-F24C833E9CDF}" type="presParOf" srcId="{BDCA9A1D-0666-E049-9D6A-211172698898}" destId="{F9D86D91-AD0F-0542-9A6B-97F7DDF9833A}" srcOrd="1" destOrd="0" presId="urn:microsoft.com/office/officeart/2005/8/layout/hierarchy1"/>
    <dgm:cxn modelId="{9EB63BFD-8459-3C4B-AFC1-89E0DAA5DDA4}" type="presParOf" srcId="{539232EC-EDC3-7046-951D-551A99D18876}" destId="{BB461CA6-CBC9-5F43-B229-3691E4542E32}" srcOrd="2" destOrd="0" presId="urn:microsoft.com/office/officeart/2005/8/layout/hierarchy1"/>
    <dgm:cxn modelId="{9C9B9392-B546-5B4F-9C8C-E8D4C244F625}" type="presParOf" srcId="{539232EC-EDC3-7046-951D-551A99D18876}" destId="{A4A511FE-602F-814C-B540-165B373734D6}" srcOrd="3" destOrd="0" presId="urn:microsoft.com/office/officeart/2005/8/layout/hierarchy1"/>
    <dgm:cxn modelId="{834F24C6-5DC8-734E-ABE3-7F8E384240AD}" type="presParOf" srcId="{A4A511FE-602F-814C-B540-165B373734D6}" destId="{CC28157B-CDDE-7647-8AA2-F3FF36347038}" srcOrd="0" destOrd="0" presId="urn:microsoft.com/office/officeart/2005/8/layout/hierarchy1"/>
    <dgm:cxn modelId="{B1B73F18-E4C3-EE49-A67A-C74F70AC37F7}" type="presParOf" srcId="{CC28157B-CDDE-7647-8AA2-F3FF36347038}" destId="{34C3C81B-EE82-7E41-9926-5E7365D78399}" srcOrd="0" destOrd="0" presId="urn:microsoft.com/office/officeart/2005/8/layout/hierarchy1"/>
    <dgm:cxn modelId="{C6C31CFE-6F7E-9D44-A6BF-C61C1EA84F53}" type="presParOf" srcId="{CC28157B-CDDE-7647-8AA2-F3FF36347038}" destId="{AD4C8206-0A9E-EA44-B61A-21389740E1CF}" srcOrd="1" destOrd="0" presId="urn:microsoft.com/office/officeart/2005/8/layout/hierarchy1"/>
    <dgm:cxn modelId="{9A250F86-E3BF-D84E-A274-0280FB6D7DBA}" type="presParOf" srcId="{A4A511FE-602F-814C-B540-165B373734D6}" destId="{F786B1E6-C19D-154C-9663-853477D7F13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6F5FF2-D586-6144-8E5A-6D8D91E567D9}"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2C868003-736C-5A44-844E-688C7F8F25B7}">
      <dgm:prSet phldrT="[Text]"/>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r>
            <a:rPr lang="en-US" dirty="0" smtClean="0">
              <a:solidFill>
                <a:schemeClr val="tx1"/>
              </a:solidFill>
            </a:rPr>
            <a:t>Classical vitamin D deficiency disease</a:t>
          </a:r>
          <a:endParaRPr lang="en-US" dirty="0">
            <a:solidFill>
              <a:schemeClr val="tx1"/>
            </a:solidFill>
          </a:endParaRPr>
        </a:p>
      </dgm:t>
    </dgm:pt>
    <dgm:pt modelId="{8DF77AE8-2FDE-6345-B81C-1FA3CBCCF486}" type="parTrans" cxnId="{CD73F1D2-02A7-3B45-A976-CA68A66C515E}">
      <dgm:prSet/>
      <dgm:spPr/>
      <dgm:t>
        <a:bodyPr/>
        <a:lstStyle/>
        <a:p>
          <a:endParaRPr lang="en-US"/>
        </a:p>
      </dgm:t>
    </dgm:pt>
    <dgm:pt modelId="{47A31DE3-66E7-5341-844E-8E9DB115E37E}" type="sibTrans" cxnId="{CD73F1D2-02A7-3B45-A976-CA68A66C515E}">
      <dgm:prSet/>
      <dgm:spPr/>
      <dgm:t>
        <a:bodyPr/>
        <a:lstStyle/>
        <a:p>
          <a:endParaRPr lang="en-US"/>
        </a:p>
      </dgm:t>
    </dgm:pt>
    <dgm:pt modelId="{F749514C-2B40-524A-A2B0-69734AC54199}">
      <dgm:prSet phldrT="[Text]"/>
      <dgm:spPr>
        <a:ln>
          <a:solidFill>
            <a:schemeClr val="accent4"/>
          </a:solidFill>
        </a:ln>
      </dgm:spPr>
      <dgm:t>
        <a:bodyPr/>
        <a:lstStyle/>
        <a:p>
          <a:r>
            <a:rPr lang="en-US" altLang="en-US" dirty="0" smtClean="0">
              <a:solidFill>
                <a:schemeClr val="tx1"/>
              </a:solidFill>
              <a:latin typeface="Arial" charset="0"/>
              <a:ea typeface="Arial" charset="0"/>
              <a:cs typeface="Arial" charset="0"/>
            </a:rPr>
            <a:t>Rickets (in children)</a:t>
          </a:r>
          <a:endParaRPr lang="en-US" dirty="0">
            <a:solidFill>
              <a:schemeClr val="tx1"/>
            </a:solidFill>
          </a:endParaRPr>
        </a:p>
      </dgm:t>
    </dgm:pt>
    <dgm:pt modelId="{3BC37A75-3B73-3546-995A-6C9577F26119}" type="parTrans" cxnId="{994EECB5-39EA-1D46-96F7-BCA9158DBEE9}">
      <dgm:prSet/>
      <dgm:spPr>
        <a:ln>
          <a:solidFill>
            <a:schemeClr val="accent4"/>
          </a:solidFill>
        </a:ln>
      </dgm:spPr>
      <dgm:t>
        <a:bodyPr/>
        <a:lstStyle/>
        <a:p>
          <a:endParaRPr lang="en-US"/>
        </a:p>
      </dgm:t>
    </dgm:pt>
    <dgm:pt modelId="{8DAD318B-AE3A-0F48-8335-45EAC1E2EB8D}" type="sibTrans" cxnId="{994EECB5-39EA-1D46-96F7-BCA9158DBEE9}">
      <dgm:prSet/>
      <dgm:spPr/>
      <dgm:t>
        <a:bodyPr/>
        <a:lstStyle/>
        <a:p>
          <a:endParaRPr lang="en-US"/>
        </a:p>
      </dgm:t>
    </dgm:pt>
    <dgm:pt modelId="{61E6ED6F-456C-B649-9EDC-594CD26F191A}">
      <dgm:prSet phldrT="[Text]"/>
      <dgm:spPr>
        <a:ln>
          <a:solidFill>
            <a:schemeClr val="accent4"/>
          </a:solidFill>
        </a:ln>
      </dgm:spPr>
      <dgm:t>
        <a:bodyPr/>
        <a:lstStyle/>
        <a:p>
          <a:r>
            <a:rPr lang="en-US" altLang="en-US" dirty="0" err="1" smtClean="0">
              <a:solidFill>
                <a:schemeClr val="tx1"/>
              </a:solidFill>
              <a:latin typeface="Arial" charset="0"/>
              <a:ea typeface="Arial" charset="0"/>
              <a:cs typeface="Arial" charset="0"/>
            </a:rPr>
            <a:t>Osteomalacia</a:t>
          </a:r>
          <a:endParaRPr lang="en-US" dirty="0">
            <a:solidFill>
              <a:schemeClr val="tx1"/>
            </a:solidFill>
          </a:endParaRPr>
        </a:p>
      </dgm:t>
    </dgm:pt>
    <dgm:pt modelId="{3EA9017B-952E-F84E-B6FB-240792D3E993}" type="parTrans" cxnId="{AA217BA5-A32A-EC4F-BEAF-38E62FE1EF31}">
      <dgm:prSet/>
      <dgm:spPr>
        <a:ln>
          <a:solidFill>
            <a:schemeClr val="accent4"/>
          </a:solidFill>
        </a:ln>
      </dgm:spPr>
      <dgm:t>
        <a:bodyPr/>
        <a:lstStyle/>
        <a:p>
          <a:endParaRPr lang="en-US"/>
        </a:p>
      </dgm:t>
    </dgm:pt>
    <dgm:pt modelId="{B89F57B2-49C6-0443-A944-84A89ADD0FDC}" type="sibTrans" cxnId="{AA217BA5-A32A-EC4F-BEAF-38E62FE1EF31}">
      <dgm:prSet/>
      <dgm:spPr/>
      <dgm:t>
        <a:bodyPr/>
        <a:lstStyle/>
        <a:p>
          <a:endParaRPr lang="en-US"/>
        </a:p>
      </dgm:t>
    </dgm:pt>
    <dgm:pt modelId="{8FA71C24-B412-954C-9956-90B81686F192}">
      <dgm:prSet/>
      <dgm:spPr>
        <a:ln>
          <a:solidFill>
            <a:schemeClr val="accent4"/>
          </a:solidFill>
        </a:ln>
      </dgm:spPr>
      <dgm:t>
        <a:bodyPr/>
        <a:lstStyle/>
        <a:p>
          <a:r>
            <a:rPr lang="en-US" altLang="en-US" dirty="0" smtClean="0">
              <a:solidFill>
                <a:schemeClr val="tx1"/>
              </a:solidFill>
              <a:latin typeface="Arial" charset="0"/>
              <a:ea typeface="Arial" charset="0"/>
              <a:cs typeface="Arial" charset="0"/>
            </a:rPr>
            <a:t>Osteoporosis </a:t>
          </a:r>
          <a:endParaRPr lang="ru-RU" altLang="en-US" dirty="0">
            <a:solidFill>
              <a:schemeClr val="tx1"/>
            </a:solidFill>
            <a:latin typeface="Arial" charset="0"/>
            <a:ea typeface="Arial" charset="0"/>
            <a:cs typeface="Arial" charset="0"/>
          </a:endParaRPr>
        </a:p>
      </dgm:t>
    </dgm:pt>
    <dgm:pt modelId="{487BEE39-C017-B940-B28C-0FE5B352E4E6}" type="parTrans" cxnId="{DEB01E38-2BF2-3241-B3CD-083C1D79F1F9}">
      <dgm:prSet/>
      <dgm:spPr>
        <a:ln>
          <a:solidFill>
            <a:schemeClr val="accent4"/>
          </a:solidFill>
        </a:ln>
      </dgm:spPr>
      <dgm:t>
        <a:bodyPr/>
        <a:lstStyle/>
        <a:p>
          <a:endParaRPr lang="en-US"/>
        </a:p>
      </dgm:t>
    </dgm:pt>
    <dgm:pt modelId="{DEFF89D2-84BC-7343-BB8F-668B21E199B3}" type="sibTrans" cxnId="{DEB01E38-2BF2-3241-B3CD-083C1D79F1F9}">
      <dgm:prSet/>
      <dgm:spPr/>
      <dgm:t>
        <a:bodyPr/>
        <a:lstStyle/>
        <a:p>
          <a:endParaRPr lang="en-US"/>
        </a:p>
      </dgm:t>
    </dgm:pt>
    <dgm:pt modelId="{5FC13A6B-421D-EC4E-877D-33047D756DE8}" type="pres">
      <dgm:prSet presAssocID="{926F5FF2-D586-6144-8E5A-6D8D91E567D9}" presName="diagram" presStyleCnt="0">
        <dgm:presLayoutVars>
          <dgm:chPref val="1"/>
          <dgm:dir/>
          <dgm:animOne val="branch"/>
          <dgm:animLvl val="lvl"/>
          <dgm:resizeHandles/>
        </dgm:presLayoutVars>
      </dgm:prSet>
      <dgm:spPr/>
      <dgm:t>
        <a:bodyPr/>
        <a:lstStyle/>
        <a:p>
          <a:endParaRPr lang="en-US"/>
        </a:p>
      </dgm:t>
    </dgm:pt>
    <dgm:pt modelId="{F9A9A7B6-6B01-8245-93CC-EE8023CD8226}" type="pres">
      <dgm:prSet presAssocID="{2C868003-736C-5A44-844E-688C7F8F25B7}" presName="root" presStyleCnt="0"/>
      <dgm:spPr/>
    </dgm:pt>
    <dgm:pt modelId="{51A6454F-58C3-D14B-B1D4-E0C90889B520}" type="pres">
      <dgm:prSet presAssocID="{2C868003-736C-5A44-844E-688C7F8F25B7}" presName="rootComposite" presStyleCnt="0"/>
      <dgm:spPr/>
    </dgm:pt>
    <dgm:pt modelId="{7D881F78-6306-D248-A344-A9D2792A1121}" type="pres">
      <dgm:prSet presAssocID="{2C868003-736C-5A44-844E-688C7F8F25B7}" presName="rootText" presStyleLbl="node1" presStyleIdx="0" presStyleCnt="1" custScaleY="51717"/>
      <dgm:spPr/>
      <dgm:t>
        <a:bodyPr/>
        <a:lstStyle/>
        <a:p>
          <a:endParaRPr lang="en-US"/>
        </a:p>
      </dgm:t>
    </dgm:pt>
    <dgm:pt modelId="{FAD4CC19-4D1B-9849-91A9-7FDAC38C5609}" type="pres">
      <dgm:prSet presAssocID="{2C868003-736C-5A44-844E-688C7F8F25B7}" presName="rootConnector" presStyleLbl="node1" presStyleIdx="0" presStyleCnt="1"/>
      <dgm:spPr/>
      <dgm:t>
        <a:bodyPr/>
        <a:lstStyle/>
        <a:p>
          <a:endParaRPr lang="en-US"/>
        </a:p>
      </dgm:t>
    </dgm:pt>
    <dgm:pt modelId="{5222D74F-6C96-1048-96F1-D14BC4816C71}" type="pres">
      <dgm:prSet presAssocID="{2C868003-736C-5A44-844E-688C7F8F25B7}" presName="childShape" presStyleCnt="0"/>
      <dgm:spPr/>
    </dgm:pt>
    <dgm:pt modelId="{4822F4D5-F3F7-4B41-B965-EF56E13DCEAF}" type="pres">
      <dgm:prSet presAssocID="{3BC37A75-3B73-3546-995A-6C9577F26119}" presName="Name13" presStyleLbl="parChTrans1D2" presStyleIdx="0" presStyleCnt="3"/>
      <dgm:spPr/>
      <dgm:t>
        <a:bodyPr/>
        <a:lstStyle/>
        <a:p>
          <a:endParaRPr lang="en-US"/>
        </a:p>
      </dgm:t>
    </dgm:pt>
    <dgm:pt modelId="{5CB5BF94-2AD7-6D46-AA3A-9D3EBD3A5925}" type="pres">
      <dgm:prSet presAssocID="{F749514C-2B40-524A-A2B0-69734AC54199}" presName="childText" presStyleLbl="bgAcc1" presStyleIdx="0" presStyleCnt="3" custScaleY="50149">
        <dgm:presLayoutVars>
          <dgm:bulletEnabled val="1"/>
        </dgm:presLayoutVars>
      </dgm:prSet>
      <dgm:spPr/>
      <dgm:t>
        <a:bodyPr/>
        <a:lstStyle/>
        <a:p>
          <a:endParaRPr lang="en-US"/>
        </a:p>
      </dgm:t>
    </dgm:pt>
    <dgm:pt modelId="{A728C8E7-3F7F-0644-9DE7-7F53C1B53D48}" type="pres">
      <dgm:prSet presAssocID="{3EA9017B-952E-F84E-B6FB-240792D3E993}" presName="Name13" presStyleLbl="parChTrans1D2" presStyleIdx="1" presStyleCnt="3"/>
      <dgm:spPr/>
      <dgm:t>
        <a:bodyPr/>
        <a:lstStyle/>
        <a:p>
          <a:endParaRPr lang="en-US"/>
        </a:p>
      </dgm:t>
    </dgm:pt>
    <dgm:pt modelId="{32A35BF2-3F3A-FF4A-9174-3C2C9775D6BF}" type="pres">
      <dgm:prSet presAssocID="{61E6ED6F-456C-B649-9EDC-594CD26F191A}" presName="childText" presStyleLbl="bgAcc1" presStyleIdx="1" presStyleCnt="3" custScaleY="43715">
        <dgm:presLayoutVars>
          <dgm:bulletEnabled val="1"/>
        </dgm:presLayoutVars>
      </dgm:prSet>
      <dgm:spPr/>
      <dgm:t>
        <a:bodyPr/>
        <a:lstStyle/>
        <a:p>
          <a:endParaRPr lang="en-US"/>
        </a:p>
      </dgm:t>
    </dgm:pt>
    <dgm:pt modelId="{81AD5D84-D238-3545-8E7D-A2A2D62262A6}" type="pres">
      <dgm:prSet presAssocID="{487BEE39-C017-B940-B28C-0FE5B352E4E6}" presName="Name13" presStyleLbl="parChTrans1D2" presStyleIdx="2" presStyleCnt="3"/>
      <dgm:spPr/>
      <dgm:t>
        <a:bodyPr/>
        <a:lstStyle/>
        <a:p>
          <a:endParaRPr lang="en-US"/>
        </a:p>
      </dgm:t>
    </dgm:pt>
    <dgm:pt modelId="{8915BBAE-6EB6-574F-A7FD-EA072490A456}" type="pres">
      <dgm:prSet presAssocID="{8FA71C24-B412-954C-9956-90B81686F192}" presName="childText" presStyleLbl="bgAcc1" presStyleIdx="2" presStyleCnt="3" custScaleY="34515">
        <dgm:presLayoutVars>
          <dgm:bulletEnabled val="1"/>
        </dgm:presLayoutVars>
      </dgm:prSet>
      <dgm:spPr/>
      <dgm:t>
        <a:bodyPr/>
        <a:lstStyle/>
        <a:p>
          <a:endParaRPr lang="en-US"/>
        </a:p>
      </dgm:t>
    </dgm:pt>
  </dgm:ptLst>
  <dgm:cxnLst>
    <dgm:cxn modelId="{994EECB5-39EA-1D46-96F7-BCA9158DBEE9}" srcId="{2C868003-736C-5A44-844E-688C7F8F25B7}" destId="{F749514C-2B40-524A-A2B0-69734AC54199}" srcOrd="0" destOrd="0" parTransId="{3BC37A75-3B73-3546-995A-6C9577F26119}" sibTransId="{8DAD318B-AE3A-0F48-8335-45EAC1E2EB8D}"/>
    <dgm:cxn modelId="{CD73F1D2-02A7-3B45-A976-CA68A66C515E}" srcId="{926F5FF2-D586-6144-8E5A-6D8D91E567D9}" destId="{2C868003-736C-5A44-844E-688C7F8F25B7}" srcOrd="0" destOrd="0" parTransId="{8DF77AE8-2FDE-6345-B81C-1FA3CBCCF486}" sibTransId="{47A31DE3-66E7-5341-844E-8E9DB115E37E}"/>
    <dgm:cxn modelId="{E46546EF-2A42-6843-8FE7-863C863436BE}" type="presOf" srcId="{926F5FF2-D586-6144-8E5A-6D8D91E567D9}" destId="{5FC13A6B-421D-EC4E-877D-33047D756DE8}" srcOrd="0" destOrd="0" presId="urn:microsoft.com/office/officeart/2005/8/layout/hierarchy3"/>
    <dgm:cxn modelId="{1E30CDD7-30BA-054C-A5BE-DF71D5DE2410}" type="presOf" srcId="{2C868003-736C-5A44-844E-688C7F8F25B7}" destId="{FAD4CC19-4D1B-9849-91A9-7FDAC38C5609}" srcOrd="1" destOrd="0" presId="urn:microsoft.com/office/officeart/2005/8/layout/hierarchy3"/>
    <dgm:cxn modelId="{96E8F58A-421D-C54E-9523-9B21FAEDD593}" type="presOf" srcId="{F749514C-2B40-524A-A2B0-69734AC54199}" destId="{5CB5BF94-2AD7-6D46-AA3A-9D3EBD3A5925}" srcOrd="0" destOrd="0" presId="urn:microsoft.com/office/officeart/2005/8/layout/hierarchy3"/>
    <dgm:cxn modelId="{BE0B735E-B8ED-0049-98F1-54C4CA5F7196}" type="presOf" srcId="{3EA9017B-952E-F84E-B6FB-240792D3E993}" destId="{A728C8E7-3F7F-0644-9DE7-7F53C1B53D48}" srcOrd="0" destOrd="0" presId="urn:microsoft.com/office/officeart/2005/8/layout/hierarchy3"/>
    <dgm:cxn modelId="{AA217BA5-A32A-EC4F-BEAF-38E62FE1EF31}" srcId="{2C868003-736C-5A44-844E-688C7F8F25B7}" destId="{61E6ED6F-456C-B649-9EDC-594CD26F191A}" srcOrd="1" destOrd="0" parTransId="{3EA9017B-952E-F84E-B6FB-240792D3E993}" sibTransId="{B89F57B2-49C6-0443-A944-84A89ADD0FDC}"/>
    <dgm:cxn modelId="{92A5C7F7-1A91-844B-9CC5-F5C08040A492}" type="presOf" srcId="{2C868003-736C-5A44-844E-688C7F8F25B7}" destId="{7D881F78-6306-D248-A344-A9D2792A1121}" srcOrd="0" destOrd="0" presId="urn:microsoft.com/office/officeart/2005/8/layout/hierarchy3"/>
    <dgm:cxn modelId="{6663DBC8-2A3C-754C-95A3-F8BB31213A86}" type="presOf" srcId="{61E6ED6F-456C-B649-9EDC-594CD26F191A}" destId="{32A35BF2-3F3A-FF4A-9174-3C2C9775D6BF}" srcOrd="0" destOrd="0" presId="urn:microsoft.com/office/officeart/2005/8/layout/hierarchy3"/>
    <dgm:cxn modelId="{7763E767-AE10-A842-A3F2-5911D973459F}" type="presOf" srcId="{8FA71C24-B412-954C-9956-90B81686F192}" destId="{8915BBAE-6EB6-574F-A7FD-EA072490A456}" srcOrd="0" destOrd="0" presId="urn:microsoft.com/office/officeart/2005/8/layout/hierarchy3"/>
    <dgm:cxn modelId="{C8258E06-90A6-984E-9AC7-80CDC613DC17}" type="presOf" srcId="{3BC37A75-3B73-3546-995A-6C9577F26119}" destId="{4822F4D5-F3F7-4B41-B965-EF56E13DCEAF}" srcOrd="0" destOrd="0" presId="urn:microsoft.com/office/officeart/2005/8/layout/hierarchy3"/>
    <dgm:cxn modelId="{2D12BA0A-413F-E045-80CA-AD77C61DB8CC}" type="presOf" srcId="{487BEE39-C017-B940-B28C-0FE5B352E4E6}" destId="{81AD5D84-D238-3545-8E7D-A2A2D62262A6}" srcOrd="0" destOrd="0" presId="urn:microsoft.com/office/officeart/2005/8/layout/hierarchy3"/>
    <dgm:cxn modelId="{DEB01E38-2BF2-3241-B3CD-083C1D79F1F9}" srcId="{2C868003-736C-5A44-844E-688C7F8F25B7}" destId="{8FA71C24-B412-954C-9956-90B81686F192}" srcOrd="2" destOrd="0" parTransId="{487BEE39-C017-B940-B28C-0FE5B352E4E6}" sibTransId="{DEFF89D2-84BC-7343-BB8F-668B21E199B3}"/>
    <dgm:cxn modelId="{ACAB7F90-1E82-FF41-AD57-A3BA7012A860}" type="presParOf" srcId="{5FC13A6B-421D-EC4E-877D-33047D756DE8}" destId="{F9A9A7B6-6B01-8245-93CC-EE8023CD8226}" srcOrd="0" destOrd="0" presId="urn:microsoft.com/office/officeart/2005/8/layout/hierarchy3"/>
    <dgm:cxn modelId="{E4B1CBE4-F902-0540-9CC0-AEF6A0FC9441}" type="presParOf" srcId="{F9A9A7B6-6B01-8245-93CC-EE8023CD8226}" destId="{51A6454F-58C3-D14B-B1D4-E0C90889B520}" srcOrd="0" destOrd="0" presId="urn:microsoft.com/office/officeart/2005/8/layout/hierarchy3"/>
    <dgm:cxn modelId="{A42BB96E-D85C-334D-9AE5-CFAA74F5FCE4}" type="presParOf" srcId="{51A6454F-58C3-D14B-B1D4-E0C90889B520}" destId="{7D881F78-6306-D248-A344-A9D2792A1121}" srcOrd="0" destOrd="0" presId="urn:microsoft.com/office/officeart/2005/8/layout/hierarchy3"/>
    <dgm:cxn modelId="{C52D61DA-CBAD-FA40-B1A3-FEBB13523E73}" type="presParOf" srcId="{51A6454F-58C3-D14B-B1D4-E0C90889B520}" destId="{FAD4CC19-4D1B-9849-91A9-7FDAC38C5609}" srcOrd="1" destOrd="0" presId="urn:microsoft.com/office/officeart/2005/8/layout/hierarchy3"/>
    <dgm:cxn modelId="{E04F1737-C39C-7C43-A8E4-909686FD1A37}" type="presParOf" srcId="{F9A9A7B6-6B01-8245-93CC-EE8023CD8226}" destId="{5222D74F-6C96-1048-96F1-D14BC4816C71}" srcOrd="1" destOrd="0" presId="urn:microsoft.com/office/officeart/2005/8/layout/hierarchy3"/>
    <dgm:cxn modelId="{817006B5-5ED8-DD46-9425-FB1380953AC0}" type="presParOf" srcId="{5222D74F-6C96-1048-96F1-D14BC4816C71}" destId="{4822F4D5-F3F7-4B41-B965-EF56E13DCEAF}" srcOrd="0" destOrd="0" presId="urn:microsoft.com/office/officeart/2005/8/layout/hierarchy3"/>
    <dgm:cxn modelId="{9C3A7062-3CD5-B54A-8FBD-5D5794ABAE02}" type="presParOf" srcId="{5222D74F-6C96-1048-96F1-D14BC4816C71}" destId="{5CB5BF94-2AD7-6D46-AA3A-9D3EBD3A5925}" srcOrd="1" destOrd="0" presId="urn:microsoft.com/office/officeart/2005/8/layout/hierarchy3"/>
    <dgm:cxn modelId="{05CAEF03-6A49-6B45-8027-882F0161F216}" type="presParOf" srcId="{5222D74F-6C96-1048-96F1-D14BC4816C71}" destId="{A728C8E7-3F7F-0644-9DE7-7F53C1B53D48}" srcOrd="2" destOrd="0" presId="urn:microsoft.com/office/officeart/2005/8/layout/hierarchy3"/>
    <dgm:cxn modelId="{48FA1D2E-A06B-134A-BB0A-AB3804C0821F}" type="presParOf" srcId="{5222D74F-6C96-1048-96F1-D14BC4816C71}" destId="{32A35BF2-3F3A-FF4A-9174-3C2C9775D6BF}" srcOrd="3" destOrd="0" presId="urn:microsoft.com/office/officeart/2005/8/layout/hierarchy3"/>
    <dgm:cxn modelId="{EDF1C668-9EA6-114E-9F20-DF4F8AC75527}" type="presParOf" srcId="{5222D74F-6C96-1048-96F1-D14BC4816C71}" destId="{81AD5D84-D238-3545-8E7D-A2A2D62262A6}" srcOrd="4" destOrd="0" presId="urn:microsoft.com/office/officeart/2005/8/layout/hierarchy3"/>
    <dgm:cxn modelId="{4F13989A-C4D6-FC41-91AA-E3B6ADF4F0A9}" type="presParOf" srcId="{5222D74F-6C96-1048-96F1-D14BC4816C71}" destId="{8915BBAE-6EB6-574F-A7FD-EA072490A456}"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1BED9B-63E1-764D-82D0-75DF5E2DE8F2}" type="doc">
      <dgm:prSet loTypeId="urn:microsoft.com/office/officeart/2005/8/layout/radial6" loCatId="" qsTypeId="urn:microsoft.com/office/officeart/2005/8/quickstyle/simple4" qsCatId="simple" csTypeId="urn:microsoft.com/office/officeart/2005/8/colors/accent4_1" csCatId="accent4" phldr="1"/>
      <dgm:spPr/>
      <dgm:t>
        <a:bodyPr/>
        <a:lstStyle/>
        <a:p>
          <a:endParaRPr lang="en-US"/>
        </a:p>
      </dgm:t>
    </dgm:pt>
    <dgm:pt modelId="{311072AE-4C4E-444D-94BE-B08EE4D815C9}">
      <dgm:prSet phldrT="[Text]"/>
      <dgm:spPr/>
      <dgm:t>
        <a:bodyPr/>
        <a:lstStyle/>
        <a:p>
          <a:r>
            <a:rPr lang="en-US" dirty="0" smtClean="0">
              <a:solidFill>
                <a:srgbClr val="C00000"/>
              </a:solidFill>
            </a:rPr>
            <a:t>Increased risk of vitamin D deficiency </a:t>
          </a:r>
          <a:endParaRPr lang="en-US" dirty="0">
            <a:solidFill>
              <a:srgbClr val="C00000"/>
            </a:solidFill>
          </a:endParaRPr>
        </a:p>
      </dgm:t>
    </dgm:pt>
    <dgm:pt modelId="{22C2CB4A-6642-CD4B-AE9D-2E51CE7F10EC}" type="parTrans" cxnId="{B4B60DC3-D71E-B449-B2E0-6A660CA7FD9F}">
      <dgm:prSet/>
      <dgm:spPr/>
      <dgm:t>
        <a:bodyPr/>
        <a:lstStyle/>
        <a:p>
          <a:endParaRPr lang="en-US"/>
        </a:p>
      </dgm:t>
    </dgm:pt>
    <dgm:pt modelId="{B5CDA435-A3F2-CB41-9718-CC25B98D29DD}" type="sibTrans" cxnId="{B4B60DC3-D71E-B449-B2E0-6A660CA7FD9F}">
      <dgm:prSet/>
      <dgm:spPr/>
      <dgm:t>
        <a:bodyPr/>
        <a:lstStyle/>
        <a:p>
          <a:endParaRPr lang="en-US"/>
        </a:p>
      </dgm:t>
    </dgm:pt>
    <dgm:pt modelId="{61984FAF-64C8-C74D-8DFD-6645FAEDD99B}">
      <dgm:prSet phldrT="[Text]" custT="1"/>
      <dgm:spPr/>
      <dgm:t>
        <a:bodyPr/>
        <a:lstStyle/>
        <a:p>
          <a:r>
            <a:rPr lang="en-US" sz="2200" dirty="0" smtClean="0"/>
            <a:t>People</a:t>
          </a:r>
          <a:r>
            <a:rPr lang="en-US" sz="2200" baseline="0" dirty="0" smtClean="0"/>
            <a:t> with limited sun exposure</a:t>
          </a:r>
          <a:endParaRPr lang="en-US" sz="2200" dirty="0"/>
        </a:p>
      </dgm:t>
    </dgm:pt>
    <dgm:pt modelId="{0951AFDB-695C-2E49-AE94-92B12C79F44B}" type="parTrans" cxnId="{1689476C-A5DC-E646-9BEC-CF8125F27C36}">
      <dgm:prSet/>
      <dgm:spPr/>
      <dgm:t>
        <a:bodyPr/>
        <a:lstStyle/>
        <a:p>
          <a:endParaRPr lang="en-US"/>
        </a:p>
      </dgm:t>
    </dgm:pt>
    <dgm:pt modelId="{4CF538DD-ED08-EE4C-B2FD-280F398B5A10}" type="sibTrans" cxnId="{1689476C-A5DC-E646-9BEC-CF8125F27C36}">
      <dgm:prSet/>
      <dgm:spPr/>
      <dgm:t>
        <a:bodyPr/>
        <a:lstStyle/>
        <a:p>
          <a:endParaRPr lang="en-US"/>
        </a:p>
      </dgm:t>
    </dgm:pt>
    <dgm:pt modelId="{1B06B84F-FE57-4648-A09D-EF909299C382}">
      <dgm:prSet phldrT="[Text]" custT="1"/>
      <dgm:spPr/>
      <dgm:t>
        <a:bodyPr/>
        <a:lstStyle/>
        <a:p>
          <a:r>
            <a:rPr lang="en-US" sz="2200" dirty="0" smtClean="0"/>
            <a:t>Overweight people</a:t>
          </a:r>
          <a:endParaRPr lang="en-US" sz="2200" dirty="0"/>
        </a:p>
      </dgm:t>
    </dgm:pt>
    <dgm:pt modelId="{B23080BF-0509-7546-B0E3-D408A36BE528}" type="parTrans" cxnId="{5551F13E-8261-CD4D-9C3A-5788CD124BFD}">
      <dgm:prSet/>
      <dgm:spPr/>
      <dgm:t>
        <a:bodyPr/>
        <a:lstStyle/>
        <a:p>
          <a:endParaRPr lang="en-US"/>
        </a:p>
      </dgm:t>
    </dgm:pt>
    <dgm:pt modelId="{C81874D1-8764-364E-B856-D3FC7981FC8D}" type="sibTrans" cxnId="{5551F13E-8261-CD4D-9C3A-5788CD124BFD}">
      <dgm:prSet/>
      <dgm:spPr/>
      <dgm:t>
        <a:bodyPr/>
        <a:lstStyle/>
        <a:p>
          <a:endParaRPr lang="en-US"/>
        </a:p>
      </dgm:t>
    </dgm:pt>
    <dgm:pt modelId="{A556B58E-C8B7-274D-B124-A1155864D92B}">
      <dgm:prSet phldrT="[Text]" custT="1"/>
      <dgm:spPr/>
      <dgm:t>
        <a:bodyPr/>
        <a:lstStyle/>
        <a:p>
          <a:r>
            <a:rPr lang="en-US" sz="2200" dirty="0" smtClean="0"/>
            <a:t>Dark-skinned people</a:t>
          </a:r>
          <a:endParaRPr lang="en-US" sz="2200" dirty="0"/>
        </a:p>
      </dgm:t>
    </dgm:pt>
    <dgm:pt modelId="{74914007-903E-3245-8071-A09DEB22A13B}" type="parTrans" cxnId="{D9C3605F-4606-3E4A-A78D-9DE55E87AF75}">
      <dgm:prSet/>
      <dgm:spPr/>
      <dgm:t>
        <a:bodyPr/>
        <a:lstStyle/>
        <a:p>
          <a:endParaRPr lang="en-US"/>
        </a:p>
      </dgm:t>
    </dgm:pt>
    <dgm:pt modelId="{E7D20754-4010-8C4E-862F-226966D925E7}" type="sibTrans" cxnId="{D9C3605F-4606-3E4A-A78D-9DE55E87AF75}">
      <dgm:prSet/>
      <dgm:spPr/>
      <dgm:t>
        <a:bodyPr/>
        <a:lstStyle/>
        <a:p>
          <a:endParaRPr lang="en-US"/>
        </a:p>
      </dgm:t>
    </dgm:pt>
    <dgm:pt modelId="{7FB178B7-04CF-5D45-8209-62C4374012A2}">
      <dgm:prSet custT="1"/>
      <dgm:spPr/>
      <dgm:t>
        <a:bodyPr/>
        <a:lstStyle/>
        <a:p>
          <a:r>
            <a:rPr lang="en-US" sz="2200" dirty="0" smtClean="0"/>
            <a:t>Pregnant women</a:t>
          </a:r>
          <a:endParaRPr lang="en-US" sz="2200" dirty="0"/>
        </a:p>
      </dgm:t>
    </dgm:pt>
    <dgm:pt modelId="{73FA77B8-F57D-1348-837C-D6BF833A7A57}" type="parTrans" cxnId="{0FD06F98-3B83-104B-84C3-179800FAF931}">
      <dgm:prSet/>
      <dgm:spPr/>
      <dgm:t>
        <a:bodyPr/>
        <a:lstStyle/>
        <a:p>
          <a:endParaRPr lang="en-US"/>
        </a:p>
      </dgm:t>
    </dgm:pt>
    <dgm:pt modelId="{4A15DFE7-FF37-E749-9D02-CBEF4397683B}" type="sibTrans" cxnId="{0FD06F98-3B83-104B-84C3-179800FAF931}">
      <dgm:prSet/>
      <dgm:spPr/>
      <dgm:t>
        <a:bodyPr/>
        <a:lstStyle/>
        <a:p>
          <a:endParaRPr lang="en-US"/>
        </a:p>
      </dgm:t>
    </dgm:pt>
    <dgm:pt modelId="{ED217C7B-3A54-8C48-A0FF-AA928E6AB4CE}">
      <dgm:prSet custT="1"/>
      <dgm:spPr/>
      <dgm:t>
        <a:bodyPr/>
        <a:lstStyle/>
        <a:p>
          <a:r>
            <a:rPr lang="en-US" sz="2200" dirty="0" smtClean="0"/>
            <a:t>Infants</a:t>
          </a:r>
          <a:endParaRPr lang="en-US" sz="2200" dirty="0"/>
        </a:p>
      </dgm:t>
    </dgm:pt>
    <dgm:pt modelId="{B265065F-2946-0543-818B-2C74C1C01517}" type="parTrans" cxnId="{421A9FAB-3F3E-064F-9AC7-3AEE99A2F1DF}">
      <dgm:prSet/>
      <dgm:spPr/>
      <dgm:t>
        <a:bodyPr/>
        <a:lstStyle/>
        <a:p>
          <a:endParaRPr lang="en-US"/>
        </a:p>
      </dgm:t>
    </dgm:pt>
    <dgm:pt modelId="{4B2D3A76-0A94-9049-A118-C4FFF2A2F0EF}" type="sibTrans" cxnId="{421A9FAB-3F3E-064F-9AC7-3AEE99A2F1DF}">
      <dgm:prSet/>
      <dgm:spPr/>
      <dgm:t>
        <a:bodyPr/>
        <a:lstStyle/>
        <a:p>
          <a:endParaRPr lang="en-US"/>
        </a:p>
      </dgm:t>
    </dgm:pt>
    <dgm:pt modelId="{477AC72A-B690-C346-B593-2C14679B5208}">
      <dgm:prSet custT="1"/>
      <dgm:spPr/>
      <dgm:t>
        <a:bodyPr/>
        <a:lstStyle/>
        <a:p>
          <a:r>
            <a:rPr lang="en-US" sz="2200" dirty="0" smtClean="0"/>
            <a:t>The elderly</a:t>
          </a:r>
          <a:endParaRPr lang="en-US" sz="2200" dirty="0"/>
        </a:p>
      </dgm:t>
    </dgm:pt>
    <dgm:pt modelId="{E17776E6-7176-CF48-A286-2B6A27F7FE38}" type="parTrans" cxnId="{F9ACD0B6-7C3F-A24D-A7B3-FB71091CAD6F}">
      <dgm:prSet/>
      <dgm:spPr/>
      <dgm:t>
        <a:bodyPr/>
        <a:lstStyle/>
        <a:p>
          <a:endParaRPr lang="en-US"/>
        </a:p>
      </dgm:t>
    </dgm:pt>
    <dgm:pt modelId="{0FCC04AC-12B5-EF41-B3AC-A26C5A90409A}" type="sibTrans" cxnId="{F9ACD0B6-7C3F-A24D-A7B3-FB71091CAD6F}">
      <dgm:prSet/>
      <dgm:spPr/>
      <dgm:t>
        <a:bodyPr/>
        <a:lstStyle/>
        <a:p>
          <a:endParaRPr lang="en-US"/>
        </a:p>
      </dgm:t>
    </dgm:pt>
    <dgm:pt modelId="{73426727-4EFC-254B-AC4E-4D9089154D25}">
      <dgm:prSet custT="1"/>
      <dgm:spPr/>
      <dgm:t>
        <a:bodyPr/>
        <a:lstStyle/>
        <a:p>
          <a:r>
            <a:rPr lang="en-US" sz="2200" dirty="0" smtClean="0"/>
            <a:t>Chronic</a:t>
          </a:r>
          <a:r>
            <a:rPr lang="en-US" sz="2200" baseline="0" dirty="0" smtClean="0"/>
            <a:t> illnesses</a:t>
          </a:r>
          <a:endParaRPr lang="en-US" sz="2200" dirty="0"/>
        </a:p>
      </dgm:t>
    </dgm:pt>
    <dgm:pt modelId="{5193B15F-6C02-6C42-B947-CB765EEF071D}" type="parTrans" cxnId="{5C6B8F16-A1C7-204E-92D2-05AA50D0AC8B}">
      <dgm:prSet/>
      <dgm:spPr/>
      <dgm:t>
        <a:bodyPr/>
        <a:lstStyle/>
        <a:p>
          <a:endParaRPr lang="en-US"/>
        </a:p>
      </dgm:t>
    </dgm:pt>
    <dgm:pt modelId="{6746AF0C-EF1C-3040-A75A-B70DD9DDF2B6}" type="sibTrans" cxnId="{5C6B8F16-A1C7-204E-92D2-05AA50D0AC8B}">
      <dgm:prSet/>
      <dgm:spPr/>
      <dgm:t>
        <a:bodyPr/>
        <a:lstStyle/>
        <a:p>
          <a:endParaRPr lang="en-US"/>
        </a:p>
      </dgm:t>
    </dgm:pt>
    <dgm:pt modelId="{D4982299-65F6-654C-969A-D4C377D8CD75}">
      <dgm:prSet custT="1"/>
      <dgm:spPr/>
      <dgm:t>
        <a:bodyPr/>
        <a:lstStyle/>
        <a:p>
          <a:r>
            <a:rPr lang="en-US" sz="2200" dirty="0" smtClean="0"/>
            <a:t>Insufficient intake</a:t>
          </a:r>
          <a:endParaRPr lang="en-US" sz="2200" dirty="0"/>
        </a:p>
      </dgm:t>
    </dgm:pt>
    <dgm:pt modelId="{F109E7D9-71AB-1D4C-AAC7-E34A8A0A22E3}" type="parTrans" cxnId="{AFA50897-04B7-5444-BF73-FEED9CA8221B}">
      <dgm:prSet/>
      <dgm:spPr/>
      <dgm:t>
        <a:bodyPr/>
        <a:lstStyle/>
        <a:p>
          <a:endParaRPr lang="en-US"/>
        </a:p>
      </dgm:t>
    </dgm:pt>
    <dgm:pt modelId="{CA75888E-E8AC-E547-9C88-11ECE3E1012F}" type="sibTrans" cxnId="{AFA50897-04B7-5444-BF73-FEED9CA8221B}">
      <dgm:prSet/>
      <dgm:spPr/>
      <dgm:t>
        <a:bodyPr/>
        <a:lstStyle/>
        <a:p>
          <a:endParaRPr lang="en-US"/>
        </a:p>
      </dgm:t>
    </dgm:pt>
    <dgm:pt modelId="{0B2BFE5A-9C7B-194B-831A-5F2E8D8232B5}" type="pres">
      <dgm:prSet presAssocID="{FF1BED9B-63E1-764D-82D0-75DF5E2DE8F2}" presName="Name0" presStyleCnt="0">
        <dgm:presLayoutVars>
          <dgm:chMax val="1"/>
          <dgm:dir/>
          <dgm:animLvl val="ctr"/>
          <dgm:resizeHandles val="exact"/>
        </dgm:presLayoutVars>
      </dgm:prSet>
      <dgm:spPr/>
      <dgm:t>
        <a:bodyPr/>
        <a:lstStyle/>
        <a:p>
          <a:endParaRPr lang="en-US"/>
        </a:p>
      </dgm:t>
    </dgm:pt>
    <dgm:pt modelId="{B5ECFA44-7E0A-E14A-AA05-952B917838DC}" type="pres">
      <dgm:prSet presAssocID="{311072AE-4C4E-444D-94BE-B08EE4D815C9}" presName="centerShape" presStyleLbl="node0" presStyleIdx="0" presStyleCnt="1" custScaleX="300335"/>
      <dgm:spPr/>
      <dgm:t>
        <a:bodyPr/>
        <a:lstStyle/>
        <a:p>
          <a:endParaRPr lang="en-US"/>
        </a:p>
      </dgm:t>
    </dgm:pt>
    <dgm:pt modelId="{6D3B9541-6546-A043-80DB-11A2D3C059B7}" type="pres">
      <dgm:prSet presAssocID="{61984FAF-64C8-C74D-8DFD-6645FAEDD99B}" presName="node" presStyleLbl="node1" presStyleIdx="0" presStyleCnt="8" custScaleX="194284" custScaleY="160587">
        <dgm:presLayoutVars>
          <dgm:bulletEnabled val="1"/>
        </dgm:presLayoutVars>
      </dgm:prSet>
      <dgm:spPr/>
      <dgm:t>
        <a:bodyPr/>
        <a:lstStyle/>
        <a:p>
          <a:endParaRPr lang="en-US"/>
        </a:p>
      </dgm:t>
    </dgm:pt>
    <dgm:pt modelId="{A2DF1E4A-ACAF-8243-9D80-9F477064C220}" type="pres">
      <dgm:prSet presAssocID="{61984FAF-64C8-C74D-8DFD-6645FAEDD99B}" presName="dummy" presStyleCnt="0"/>
      <dgm:spPr/>
      <dgm:t>
        <a:bodyPr/>
        <a:lstStyle/>
        <a:p>
          <a:endParaRPr lang="en-US"/>
        </a:p>
      </dgm:t>
    </dgm:pt>
    <dgm:pt modelId="{4B783B2E-946B-6240-AEEE-E3A29AA27478}" type="pres">
      <dgm:prSet presAssocID="{4CF538DD-ED08-EE4C-B2FD-280F398B5A10}" presName="sibTrans" presStyleLbl="sibTrans2D1" presStyleIdx="0" presStyleCnt="8"/>
      <dgm:spPr/>
      <dgm:t>
        <a:bodyPr/>
        <a:lstStyle/>
        <a:p>
          <a:endParaRPr lang="en-US"/>
        </a:p>
      </dgm:t>
    </dgm:pt>
    <dgm:pt modelId="{53F46F40-B7D4-464D-8307-7CA037285792}" type="pres">
      <dgm:prSet presAssocID="{1B06B84F-FE57-4648-A09D-EF909299C382}" presName="node" presStyleLbl="node1" presStyleIdx="1" presStyleCnt="8" custScaleX="208796" custScaleY="138988" custRadScaleRad="137273" custRadScaleInc="81723">
        <dgm:presLayoutVars>
          <dgm:bulletEnabled val="1"/>
        </dgm:presLayoutVars>
      </dgm:prSet>
      <dgm:spPr/>
      <dgm:t>
        <a:bodyPr/>
        <a:lstStyle/>
        <a:p>
          <a:endParaRPr lang="en-US"/>
        </a:p>
      </dgm:t>
    </dgm:pt>
    <dgm:pt modelId="{6B3AFA85-204D-0447-B7EA-639E2C398B32}" type="pres">
      <dgm:prSet presAssocID="{1B06B84F-FE57-4648-A09D-EF909299C382}" presName="dummy" presStyleCnt="0"/>
      <dgm:spPr/>
      <dgm:t>
        <a:bodyPr/>
        <a:lstStyle/>
        <a:p>
          <a:endParaRPr lang="en-US"/>
        </a:p>
      </dgm:t>
    </dgm:pt>
    <dgm:pt modelId="{768FA58A-9762-4648-856B-1DE6CA4F11CC}" type="pres">
      <dgm:prSet presAssocID="{C81874D1-8764-364E-B856-D3FC7981FC8D}" presName="sibTrans" presStyleLbl="sibTrans2D1" presStyleIdx="1" presStyleCnt="8"/>
      <dgm:spPr/>
      <dgm:t>
        <a:bodyPr/>
        <a:lstStyle/>
        <a:p>
          <a:endParaRPr lang="en-US"/>
        </a:p>
      </dgm:t>
    </dgm:pt>
    <dgm:pt modelId="{046DE087-EC38-1144-9711-FD2C6771C695}" type="pres">
      <dgm:prSet presAssocID="{7FB178B7-04CF-5D45-8209-62C4374012A2}" presName="node" presStyleLbl="node1" presStyleIdx="2" presStyleCnt="8" custScaleX="171525" custScaleY="146532" custRadScaleRad="218996" custRadScaleInc="8217">
        <dgm:presLayoutVars>
          <dgm:bulletEnabled val="1"/>
        </dgm:presLayoutVars>
      </dgm:prSet>
      <dgm:spPr/>
      <dgm:t>
        <a:bodyPr/>
        <a:lstStyle/>
        <a:p>
          <a:endParaRPr lang="en-US"/>
        </a:p>
      </dgm:t>
    </dgm:pt>
    <dgm:pt modelId="{0EABC6FB-9A01-DC4D-BD25-E9FFD4B75327}" type="pres">
      <dgm:prSet presAssocID="{7FB178B7-04CF-5D45-8209-62C4374012A2}" presName="dummy" presStyleCnt="0"/>
      <dgm:spPr/>
      <dgm:t>
        <a:bodyPr/>
        <a:lstStyle/>
        <a:p>
          <a:endParaRPr lang="en-US"/>
        </a:p>
      </dgm:t>
    </dgm:pt>
    <dgm:pt modelId="{13E7646F-3FA1-E340-9666-FFC6BF3B2625}" type="pres">
      <dgm:prSet presAssocID="{4A15DFE7-FF37-E749-9D02-CBEF4397683B}" presName="sibTrans" presStyleLbl="sibTrans2D1" presStyleIdx="2" presStyleCnt="8"/>
      <dgm:spPr/>
      <dgm:t>
        <a:bodyPr/>
        <a:lstStyle/>
        <a:p>
          <a:endParaRPr lang="en-US"/>
        </a:p>
      </dgm:t>
    </dgm:pt>
    <dgm:pt modelId="{9C7A8306-12ED-1B46-9F71-63BA01BF4EB8}" type="pres">
      <dgm:prSet presAssocID="{73426727-4EFC-254B-AC4E-4D9089154D25}" presName="node" presStyleLbl="node1" presStyleIdx="3" presStyleCnt="8" custScaleX="149897" custScaleY="154740" custRadScaleRad="141909" custRadScaleInc="-104403">
        <dgm:presLayoutVars>
          <dgm:bulletEnabled val="1"/>
        </dgm:presLayoutVars>
      </dgm:prSet>
      <dgm:spPr/>
      <dgm:t>
        <a:bodyPr/>
        <a:lstStyle/>
        <a:p>
          <a:endParaRPr lang="en-US"/>
        </a:p>
      </dgm:t>
    </dgm:pt>
    <dgm:pt modelId="{35E12439-815F-A14A-9BD3-E8B69573F058}" type="pres">
      <dgm:prSet presAssocID="{73426727-4EFC-254B-AC4E-4D9089154D25}" presName="dummy" presStyleCnt="0"/>
      <dgm:spPr/>
      <dgm:t>
        <a:bodyPr/>
        <a:lstStyle/>
        <a:p>
          <a:endParaRPr lang="en-US"/>
        </a:p>
      </dgm:t>
    </dgm:pt>
    <dgm:pt modelId="{3C6F9A5F-2181-1F46-ADB6-618DEF2726A8}" type="pres">
      <dgm:prSet presAssocID="{6746AF0C-EF1C-3040-A75A-B70DD9DDF2B6}" presName="sibTrans" presStyleLbl="sibTrans2D1" presStyleIdx="3" presStyleCnt="8"/>
      <dgm:spPr/>
      <dgm:t>
        <a:bodyPr/>
        <a:lstStyle/>
        <a:p>
          <a:endParaRPr lang="en-US"/>
        </a:p>
      </dgm:t>
    </dgm:pt>
    <dgm:pt modelId="{2FC5821D-525D-8541-ABD2-655BB7F5325F}" type="pres">
      <dgm:prSet presAssocID="{D4982299-65F6-654C-969A-D4C377D8CD75}" presName="node" presStyleLbl="node1" presStyleIdx="4" presStyleCnt="8" custScaleX="203609" custScaleY="145108">
        <dgm:presLayoutVars>
          <dgm:bulletEnabled val="1"/>
        </dgm:presLayoutVars>
      </dgm:prSet>
      <dgm:spPr/>
      <dgm:t>
        <a:bodyPr/>
        <a:lstStyle/>
        <a:p>
          <a:endParaRPr lang="en-US"/>
        </a:p>
      </dgm:t>
    </dgm:pt>
    <dgm:pt modelId="{700B9A2B-B7D1-234D-9D9C-DD1822A076ED}" type="pres">
      <dgm:prSet presAssocID="{D4982299-65F6-654C-969A-D4C377D8CD75}" presName="dummy" presStyleCnt="0"/>
      <dgm:spPr/>
      <dgm:t>
        <a:bodyPr/>
        <a:lstStyle/>
        <a:p>
          <a:endParaRPr lang="en-US"/>
        </a:p>
      </dgm:t>
    </dgm:pt>
    <dgm:pt modelId="{AF53C471-6909-8746-879A-8A4CC8D388C1}" type="pres">
      <dgm:prSet presAssocID="{CA75888E-E8AC-E547-9C88-11ECE3E1012F}" presName="sibTrans" presStyleLbl="sibTrans2D1" presStyleIdx="4" presStyleCnt="8"/>
      <dgm:spPr/>
      <dgm:t>
        <a:bodyPr/>
        <a:lstStyle/>
        <a:p>
          <a:endParaRPr lang="en-US"/>
        </a:p>
      </dgm:t>
    </dgm:pt>
    <dgm:pt modelId="{33BED832-D8AC-EC45-9B79-2810A4C39C8F}" type="pres">
      <dgm:prSet presAssocID="{ED217C7B-3A54-8C48-A0FF-AA928E6AB4CE}" presName="node" presStyleLbl="node1" presStyleIdx="5" presStyleCnt="8" custScaleX="131640" custScaleY="126129" custRadScaleRad="146733" custRadScaleInc="71962">
        <dgm:presLayoutVars>
          <dgm:bulletEnabled val="1"/>
        </dgm:presLayoutVars>
      </dgm:prSet>
      <dgm:spPr/>
      <dgm:t>
        <a:bodyPr/>
        <a:lstStyle/>
        <a:p>
          <a:endParaRPr lang="en-US"/>
        </a:p>
      </dgm:t>
    </dgm:pt>
    <dgm:pt modelId="{D7A3CC7B-B9EE-3D4F-B8C4-C334299396CB}" type="pres">
      <dgm:prSet presAssocID="{ED217C7B-3A54-8C48-A0FF-AA928E6AB4CE}" presName="dummy" presStyleCnt="0"/>
      <dgm:spPr/>
      <dgm:t>
        <a:bodyPr/>
        <a:lstStyle/>
        <a:p>
          <a:endParaRPr lang="en-US"/>
        </a:p>
      </dgm:t>
    </dgm:pt>
    <dgm:pt modelId="{13FE5A8F-F9DE-C64E-872F-26F5D53652D7}" type="pres">
      <dgm:prSet presAssocID="{4B2D3A76-0A94-9049-A118-C4FFF2A2F0EF}" presName="sibTrans" presStyleLbl="sibTrans2D1" presStyleIdx="5" presStyleCnt="8"/>
      <dgm:spPr/>
      <dgm:t>
        <a:bodyPr/>
        <a:lstStyle/>
        <a:p>
          <a:endParaRPr lang="en-US"/>
        </a:p>
      </dgm:t>
    </dgm:pt>
    <dgm:pt modelId="{200036A0-71A3-4149-B7DD-5683245CB8AC}" type="pres">
      <dgm:prSet presAssocID="{A556B58E-C8B7-274D-B124-A1155864D92B}" presName="node" presStyleLbl="node1" presStyleIdx="6" presStyleCnt="8" custScaleX="157421" custScaleY="148218" custRadScaleRad="223660" custRadScaleInc="2011">
        <dgm:presLayoutVars>
          <dgm:bulletEnabled val="1"/>
        </dgm:presLayoutVars>
      </dgm:prSet>
      <dgm:spPr/>
      <dgm:t>
        <a:bodyPr/>
        <a:lstStyle/>
        <a:p>
          <a:endParaRPr lang="en-US"/>
        </a:p>
      </dgm:t>
    </dgm:pt>
    <dgm:pt modelId="{256AEFD8-18B9-E34F-9971-80078D4F219E}" type="pres">
      <dgm:prSet presAssocID="{A556B58E-C8B7-274D-B124-A1155864D92B}" presName="dummy" presStyleCnt="0"/>
      <dgm:spPr/>
      <dgm:t>
        <a:bodyPr/>
        <a:lstStyle/>
        <a:p>
          <a:endParaRPr lang="en-US"/>
        </a:p>
      </dgm:t>
    </dgm:pt>
    <dgm:pt modelId="{B3A12861-1D51-B547-852C-C6BB7B787883}" type="pres">
      <dgm:prSet presAssocID="{E7D20754-4010-8C4E-862F-226966D925E7}" presName="sibTrans" presStyleLbl="sibTrans2D1" presStyleIdx="6" presStyleCnt="8"/>
      <dgm:spPr/>
      <dgm:t>
        <a:bodyPr/>
        <a:lstStyle/>
        <a:p>
          <a:endParaRPr lang="en-US"/>
        </a:p>
      </dgm:t>
    </dgm:pt>
    <dgm:pt modelId="{FA3A86E0-5BBB-A944-86DA-7AABB3A01FD2}" type="pres">
      <dgm:prSet presAssocID="{477AC72A-B690-C346-B593-2C14679B5208}" presName="node" presStyleLbl="node1" presStyleIdx="7" presStyleCnt="8" custScaleX="131010" custScaleY="113325" custRadScaleRad="149056" custRadScaleInc="-103628">
        <dgm:presLayoutVars>
          <dgm:bulletEnabled val="1"/>
        </dgm:presLayoutVars>
      </dgm:prSet>
      <dgm:spPr/>
      <dgm:t>
        <a:bodyPr/>
        <a:lstStyle/>
        <a:p>
          <a:endParaRPr lang="en-US"/>
        </a:p>
      </dgm:t>
    </dgm:pt>
    <dgm:pt modelId="{3AD5F719-390B-B448-B6B4-53F835113C16}" type="pres">
      <dgm:prSet presAssocID="{477AC72A-B690-C346-B593-2C14679B5208}" presName="dummy" presStyleCnt="0"/>
      <dgm:spPr/>
      <dgm:t>
        <a:bodyPr/>
        <a:lstStyle/>
        <a:p>
          <a:endParaRPr lang="en-US"/>
        </a:p>
      </dgm:t>
    </dgm:pt>
    <dgm:pt modelId="{43AFE359-D638-E846-BF7D-C6250E423E77}" type="pres">
      <dgm:prSet presAssocID="{0FCC04AC-12B5-EF41-B3AC-A26C5A90409A}" presName="sibTrans" presStyleLbl="sibTrans2D1" presStyleIdx="7" presStyleCnt="8"/>
      <dgm:spPr/>
      <dgm:t>
        <a:bodyPr/>
        <a:lstStyle/>
        <a:p>
          <a:endParaRPr lang="en-US"/>
        </a:p>
      </dgm:t>
    </dgm:pt>
  </dgm:ptLst>
  <dgm:cxnLst>
    <dgm:cxn modelId="{F4731C41-998D-F14F-A536-9A5DDAA33AB2}" type="presOf" srcId="{6746AF0C-EF1C-3040-A75A-B70DD9DDF2B6}" destId="{3C6F9A5F-2181-1F46-ADB6-618DEF2726A8}" srcOrd="0" destOrd="0" presId="urn:microsoft.com/office/officeart/2005/8/layout/radial6"/>
    <dgm:cxn modelId="{F9ACD0B6-7C3F-A24D-A7B3-FB71091CAD6F}" srcId="{311072AE-4C4E-444D-94BE-B08EE4D815C9}" destId="{477AC72A-B690-C346-B593-2C14679B5208}" srcOrd="7" destOrd="0" parTransId="{E17776E6-7176-CF48-A286-2B6A27F7FE38}" sibTransId="{0FCC04AC-12B5-EF41-B3AC-A26C5A90409A}"/>
    <dgm:cxn modelId="{68152D0B-EAF3-0A47-B12F-5A4466C8DCCE}" type="presOf" srcId="{FF1BED9B-63E1-764D-82D0-75DF5E2DE8F2}" destId="{0B2BFE5A-9C7B-194B-831A-5F2E8D8232B5}" srcOrd="0" destOrd="0" presId="urn:microsoft.com/office/officeart/2005/8/layout/radial6"/>
    <dgm:cxn modelId="{326E1314-D2F5-344A-9F1A-8133EB715634}" type="presOf" srcId="{0FCC04AC-12B5-EF41-B3AC-A26C5A90409A}" destId="{43AFE359-D638-E846-BF7D-C6250E423E77}" srcOrd="0" destOrd="0" presId="urn:microsoft.com/office/officeart/2005/8/layout/radial6"/>
    <dgm:cxn modelId="{091A2CE2-EAE7-8A4E-9D7E-D1C64C719F71}" type="presOf" srcId="{477AC72A-B690-C346-B593-2C14679B5208}" destId="{FA3A86E0-5BBB-A944-86DA-7AABB3A01FD2}" srcOrd="0" destOrd="0" presId="urn:microsoft.com/office/officeart/2005/8/layout/radial6"/>
    <dgm:cxn modelId="{1689476C-A5DC-E646-9BEC-CF8125F27C36}" srcId="{311072AE-4C4E-444D-94BE-B08EE4D815C9}" destId="{61984FAF-64C8-C74D-8DFD-6645FAEDD99B}" srcOrd="0" destOrd="0" parTransId="{0951AFDB-695C-2E49-AE94-92B12C79F44B}" sibTransId="{4CF538DD-ED08-EE4C-B2FD-280F398B5A10}"/>
    <dgm:cxn modelId="{14FF1407-5B93-F945-92BB-20C0EFAC09D9}" type="presOf" srcId="{ED217C7B-3A54-8C48-A0FF-AA928E6AB4CE}" destId="{33BED832-D8AC-EC45-9B79-2810A4C39C8F}" srcOrd="0" destOrd="0" presId="urn:microsoft.com/office/officeart/2005/8/layout/radial6"/>
    <dgm:cxn modelId="{B4B60DC3-D71E-B449-B2E0-6A660CA7FD9F}" srcId="{FF1BED9B-63E1-764D-82D0-75DF5E2DE8F2}" destId="{311072AE-4C4E-444D-94BE-B08EE4D815C9}" srcOrd="0" destOrd="0" parTransId="{22C2CB4A-6642-CD4B-AE9D-2E51CE7F10EC}" sibTransId="{B5CDA435-A3F2-CB41-9718-CC25B98D29DD}"/>
    <dgm:cxn modelId="{7097329E-DE75-914D-934D-CBBF18A5FE46}" type="presOf" srcId="{1B06B84F-FE57-4648-A09D-EF909299C382}" destId="{53F46F40-B7D4-464D-8307-7CA037285792}" srcOrd="0" destOrd="0" presId="urn:microsoft.com/office/officeart/2005/8/layout/radial6"/>
    <dgm:cxn modelId="{0FD06F98-3B83-104B-84C3-179800FAF931}" srcId="{311072AE-4C4E-444D-94BE-B08EE4D815C9}" destId="{7FB178B7-04CF-5D45-8209-62C4374012A2}" srcOrd="2" destOrd="0" parTransId="{73FA77B8-F57D-1348-837C-D6BF833A7A57}" sibTransId="{4A15DFE7-FF37-E749-9D02-CBEF4397683B}"/>
    <dgm:cxn modelId="{A4EEA06A-6D90-D044-8DB0-F9FCB0E56100}" type="presOf" srcId="{D4982299-65F6-654C-969A-D4C377D8CD75}" destId="{2FC5821D-525D-8541-ABD2-655BB7F5325F}" srcOrd="0" destOrd="0" presId="urn:microsoft.com/office/officeart/2005/8/layout/radial6"/>
    <dgm:cxn modelId="{569FAAB5-A335-F74C-9377-614E913EE22F}" type="presOf" srcId="{4CF538DD-ED08-EE4C-B2FD-280F398B5A10}" destId="{4B783B2E-946B-6240-AEEE-E3A29AA27478}" srcOrd="0" destOrd="0" presId="urn:microsoft.com/office/officeart/2005/8/layout/radial6"/>
    <dgm:cxn modelId="{D9535A5C-DBBD-C341-BD9E-15F279D3FDA7}" type="presOf" srcId="{7FB178B7-04CF-5D45-8209-62C4374012A2}" destId="{046DE087-EC38-1144-9711-FD2C6771C695}" srcOrd="0" destOrd="0" presId="urn:microsoft.com/office/officeart/2005/8/layout/radial6"/>
    <dgm:cxn modelId="{5C6B8F16-A1C7-204E-92D2-05AA50D0AC8B}" srcId="{311072AE-4C4E-444D-94BE-B08EE4D815C9}" destId="{73426727-4EFC-254B-AC4E-4D9089154D25}" srcOrd="3" destOrd="0" parTransId="{5193B15F-6C02-6C42-B947-CB765EEF071D}" sibTransId="{6746AF0C-EF1C-3040-A75A-B70DD9DDF2B6}"/>
    <dgm:cxn modelId="{ACF7FA18-421F-9644-9988-FF83C3156A75}" type="presOf" srcId="{4A15DFE7-FF37-E749-9D02-CBEF4397683B}" destId="{13E7646F-3FA1-E340-9666-FFC6BF3B2625}" srcOrd="0" destOrd="0" presId="urn:microsoft.com/office/officeart/2005/8/layout/radial6"/>
    <dgm:cxn modelId="{5551F13E-8261-CD4D-9C3A-5788CD124BFD}" srcId="{311072AE-4C4E-444D-94BE-B08EE4D815C9}" destId="{1B06B84F-FE57-4648-A09D-EF909299C382}" srcOrd="1" destOrd="0" parTransId="{B23080BF-0509-7546-B0E3-D408A36BE528}" sibTransId="{C81874D1-8764-364E-B856-D3FC7981FC8D}"/>
    <dgm:cxn modelId="{D201D47A-4D4D-5548-B561-E9BD767E2A7B}" type="presOf" srcId="{4B2D3A76-0A94-9049-A118-C4FFF2A2F0EF}" destId="{13FE5A8F-F9DE-C64E-872F-26F5D53652D7}" srcOrd="0" destOrd="0" presId="urn:microsoft.com/office/officeart/2005/8/layout/radial6"/>
    <dgm:cxn modelId="{421A9FAB-3F3E-064F-9AC7-3AEE99A2F1DF}" srcId="{311072AE-4C4E-444D-94BE-B08EE4D815C9}" destId="{ED217C7B-3A54-8C48-A0FF-AA928E6AB4CE}" srcOrd="5" destOrd="0" parTransId="{B265065F-2946-0543-818B-2C74C1C01517}" sibTransId="{4B2D3A76-0A94-9049-A118-C4FFF2A2F0EF}"/>
    <dgm:cxn modelId="{ABB81A6D-D7BA-EB4A-8A2A-0403E4EBA567}" type="presOf" srcId="{73426727-4EFC-254B-AC4E-4D9089154D25}" destId="{9C7A8306-12ED-1B46-9F71-63BA01BF4EB8}" srcOrd="0" destOrd="0" presId="urn:microsoft.com/office/officeart/2005/8/layout/radial6"/>
    <dgm:cxn modelId="{CDC2837C-0289-244E-A9CA-4FAF2876F1D6}" type="presOf" srcId="{A556B58E-C8B7-274D-B124-A1155864D92B}" destId="{200036A0-71A3-4149-B7DD-5683245CB8AC}" srcOrd="0" destOrd="0" presId="urn:microsoft.com/office/officeart/2005/8/layout/radial6"/>
    <dgm:cxn modelId="{074AF94F-4F03-7042-BAB1-A231D1E2ADC9}" type="presOf" srcId="{E7D20754-4010-8C4E-862F-226966D925E7}" destId="{B3A12861-1D51-B547-852C-C6BB7B787883}" srcOrd="0" destOrd="0" presId="urn:microsoft.com/office/officeart/2005/8/layout/radial6"/>
    <dgm:cxn modelId="{456CCA23-BAD2-0D46-9DDF-600D63CB6A20}" type="presOf" srcId="{61984FAF-64C8-C74D-8DFD-6645FAEDD99B}" destId="{6D3B9541-6546-A043-80DB-11A2D3C059B7}" srcOrd="0" destOrd="0" presId="urn:microsoft.com/office/officeart/2005/8/layout/radial6"/>
    <dgm:cxn modelId="{90089B42-AD04-3A48-9D10-4C3AF06C00DA}" type="presOf" srcId="{C81874D1-8764-364E-B856-D3FC7981FC8D}" destId="{768FA58A-9762-4648-856B-1DE6CA4F11CC}" srcOrd="0" destOrd="0" presId="urn:microsoft.com/office/officeart/2005/8/layout/radial6"/>
    <dgm:cxn modelId="{EDB138CB-B593-DB40-9737-1FC6A12ABB4C}" type="presOf" srcId="{CA75888E-E8AC-E547-9C88-11ECE3E1012F}" destId="{AF53C471-6909-8746-879A-8A4CC8D388C1}" srcOrd="0" destOrd="0" presId="urn:microsoft.com/office/officeart/2005/8/layout/radial6"/>
    <dgm:cxn modelId="{AFA50897-04B7-5444-BF73-FEED9CA8221B}" srcId="{311072AE-4C4E-444D-94BE-B08EE4D815C9}" destId="{D4982299-65F6-654C-969A-D4C377D8CD75}" srcOrd="4" destOrd="0" parTransId="{F109E7D9-71AB-1D4C-AAC7-E34A8A0A22E3}" sibTransId="{CA75888E-E8AC-E547-9C88-11ECE3E1012F}"/>
    <dgm:cxn modelId="{A443D1FC-4732-804F-8A8D-74F8948753E1}" type="presOf" srcId="{311072AE-4C4E-444D-94BE-B08EE4D815C9}" destId="{B5ECFA44-7E0A-E14A-AA05-952B917838DC}" srcOrd="0" destOrd="0" presId="urn:microsoft.com/office/officeart/2005/8/layout/radial6"/>
    <dgm:cxn modelId="{D9C3605F-4606-3E4A-A78D-9DE55E87AF75}" srcId="{311072AE-4C4E-444D-94BE-B08EE4D815C9}" destId="{A556B58E-C8B7-274D-B124-A1155864D92B}" srcOrd="6" destOrd="0" parTransId="{74914007-903E-3245-8071-A09DEB22A13B}" sibTransId="{E7D20754-4010-8C4E-862F-226966D925E7}"/>
    <dgm:cxn modelId="{345BE092-9815-D445-AB36-59118EBA2994}" type="presParOf" srcId="{0B2BFE5A-9C7B-194B-831A-5F2E8D8232B5}" destId="{B5ECFA44-7E0A-E14A-AA05-952B917838DC}" srcOrd="0" destOrd="0" presId="urn:microsoft.com/office/officeart/2005/8/layout/radial6"/>
    <dgm:cxn modelId="{E1E4EEA3-8279-FE4D-957C-7B6537D0DE6B}" type="presParOf" srcId="{0B2BFE5A-9C7B-194B-831A-5F2E8D8232B5}" destId="{6D3B9541-6546-A043-80DB-11A2D3C059B7}" srcOrd="1" destOrd="0" presId="urn:microsoft.com/office/officeart/2005/8/layout/radial6"/>
    <dgm:cxn modelId="{F3220D2B-C807-A840-A901-D7C44E59C3C6}" type="presParOf" srcId="{0B2BFE5A-9C7B-194B-831A-5F2E8D8232B5}" destId="{A2DF1E4A-ACAF-8243-9D80-9F477064C220}" srcOrd="2" destOrd="0" presId="urn:microsoft.com/office/officeart/2005/8/layout/radial6"/>
    <dgm:cxn modelId="{94A3C437-7448-6A48-9CB8-11A6A9BCDEFE}" type="presParOf" srcId="{0B2BFE5A-9C7B-194B-831A-5F2E8D8232B5}" destId="{4B783B2E-946B-6240-AEEE-E3A29AA27478}" srcOrd="3" destOrd="0" presId="urn:microsoft.com/office/officeart/2005/8/layout/radial6"/>
    <dgm:cxn modelId="{24B4D066-A7B2-4A48-8781-2AFE50205284}" type="presParOf" srcId="{0B2BFE5A-9C7B-194B-831A-5F2E8D8232B5}" destId="{53F46F40-B7D4-464D-8307-7CA037285792}" srcOrd="4" destOrd="0" presId="urn:microsoft.com/office/officeart/2005/8/layout/radial6"/>
    <dgm:cxn modelId="{4761E40E-28A4-A145-9619-CF82D9A4455F}" type="presParOf" srcId="{0B2BFE5A-9C7B-194B-831A-5F2E8D8232B5}" destId="{6B3AFA85-204D-0447-B7EA-639E2C398B32}" srcOrd="5" destOrd="0" presId="urn:microsoft.com/office/officeart/2005/8/layout/radial6"/>
    <dgm:cxn modelId="{626C20B4-9A0D-8C4D-BFD0-CE87CED3719F}" type="presParOf" srcId="{0B2BFE5A-9C7B-194B-831A-5F2E8D8232B5}" destId="{768FA58A-9762-4648-856B-1DE6CA4F11CC}" srcOrd="6" destOrd="0" presId="urn:microsoft.com/office/officeart/2005/8/layout/radial6"/>
    <dgm:cxn modelId="{30918860-6393-B940-9C62-8637D4C69E3A}" type="presParOf" srcId="{0B2BFE5A-9C7B-194B-831A-5F2E8D8232B5}" destId="{046DE087-EC38-1144-9711-FD2C6771C695}" srcOrd="7" destOrd="0" presId="urn:microsoft.com/office/officeart/2005/8/layout/radial6"/>
    <dgm:cxn modelId="{00603F81-A30F-F840-9A56-3A6C16D84197}" type="presParOf" srcId="{0B2BFE5A-9C7B-194B-831A-5F2E8D8232B5}" destId="{0EABC6FB-9A01-DC4D-BD25-E9FFD4B75327}" srcOrd="8" destOrd="0" presId="urn:microsoft.com/office/officeart/2005/8/layout/radial6"/>
    <dgm:cxn modelId="{1FD8E85E-6672-844A-81A7-5EDCFF5FD1BE}" type="presParOf" srcId="{0B2BFE5A-9C7B-194B-831A-5F2E8D8232B5}" destId="{13E7646F-3FA1-E340-9666-FFC6BF3B2625}" srcOrd="9" destOrd="0" presId="urn:microsoft.com/office/officeart/2005/8/layout/radial6"/>
    <dgm:cxn modelId="{EFF8C227-FEDA-8B48-8F35-2F33332520CB}" type="presParOf" srcId="{0B2BFE5A-9C7B-194B-831A-5F2E8D8232B5}" destId="{9C7A8306-12ED-1B46-9F71-63BA01BF4EB8}" srcOrd="10" destOrd="0" presId="urn:microsoft.com/office/officeart/2005/8/layout/radial6"/>
    <dgm:cxn modelId="{1EEBBB8A-5797-0E4C-9440-05F2901AA9B8}" type="presParOf" srcId="{0B2BFE5A-9C7B-194B-831A-5F2E8D8232B5}" destId="{35E12439-815F-A14A-9BD3-E8B69573F058}" srcOrd="11" destOrd="0" presId="urn:microsoft.com/office/officeart/2005/8/layout/radial6"/>
    <dgm:cxn modelId="{49DBE79A-3674-B04F-85DB-DC340A026BE3}" type="presParOf" srcId="{0B2BFE5A-9C7B-194B-831A-5F2E8D8232B5}" destId="{3C6F9A5F-2181-1F46-ADB6-618DEF2726A8}" srcOrd="12" destOrd="0" presId="urn:microsoft.com/office/officeart/2005/8/layout/radial6"/>
    <dgm:cxn modelId="{C55E0702-6E2A-9145-A21E-2D4AC9C6AF2A}" type="presParOf" srcId="{0B2BFE5A-9C7B-194B-831A-5F2E8D8232B5}" destId="{2FC5821D-525D-8541-ABD2-655BB7F5325F}" srcOrd="13" destOrd="0" presId="urn:microsoft.com/office/officeart/2005/8/layout/radial6"/>
    <dgm:cxn modelId="{E5F62393-11A5-AC4E-AF9B-D43C0FD84BD0}" type="presParOf" srcId="{0B2BFE5A-9C7B-194B-831A-5F2E8D8232B5}" destId="{700B9A2B-B7D1-234D-9D9C-DD1822A076ED}" srcOrd="14" destOrd="0" presId="urn:microsoft.com/office/officeart/2005/8/layout/radial6"/>
    <dgm:cxn modelId="{A76379DC-B45B-A14D-9823-7B4605F97F51}" type="presParOf" srcId="{0B2BFE5A-9C7B-194B-831A-5F2E8D8232B5}" destId="{AF53C471-6909-8746-879A-8A4CC8D388C1}" srcOrd="15" destOrd="0" presId="urn:microsoft.com/office/officeart/2005/8/layout/radial6"/>
    <dgm:cxn modelId="{1049812A-AB0A-7E49-B25A-289B46C3FCD3}" type="presParOf" srcId="{0B2BFE5A-9C7B-194B-831A-5F2E8D8232B5}" destId="{33BED832-D8AC-EC45-9B79-2810A4C39C8F}" srcOrd="16" destOrd="0" presId="urn:microsoft.com/office/officeart/2005/8/layout/radial6"/>
    <dgm:cxn modelId="{249DCB2F-D4EE-DD4A-8908-B3975A3F483B}" type="presParOf" srcId="{0B2BFE5A-9C7B-194B-831A-5F2E8D8232B5}" destId="{D7A3CC7B-B9EE-3D4F-B8C4-C334299396CB}" srcOrd="17" destOrd="0" presId="urn:microsoft.com/office/officeart/2005/8/layout/radial6"/>
    <dgm:cxn modelId="{B1FABFF1-3086-3E46-A36E-F3560BAFB6FD}" type="presParOf" srcId="{0B2BFE5A-9C7B-194B-831A-5F2E8D8232B5}" destId="{13FE5A8F-F9DE-C64E-872F-26F5D53652D7}" srcOrd="18" destOrd="0" presId="urn:microsoft.com/office/officeart/2005/8/layout/radial6"/>
    <dgm:cxn modelId="{9741D7D7-25D1-4C47-B6E7-3779C29418BD}" type="presParOf" srcId="{0B2BFE5A-9C7B-194B-831A-5F2E8D8232B5}" destId="{200036A0-71A3-4149-B7DD-5683245CB8AC}" srcOrd="19" destOrd="0" presId="urn:microsoft.com/office/officeart/2005/8/layout/radial6"/>
    <dgm:cxn modelId="{DFD687A9-3A5B-374F-98A7-6A8D1B3DEB58}" type="presParOf" srcId="{0B2BFE5A-9C7B-194B-831A-5F2E8D8232B5}" destId="{256AEFD8-18B9-E34F-9971-80078D4F219E}" srcOrd="20" destOrd="0" presId="urn:microsoft.com/office/officeart/2005/8/layout/radial6"/>
    <dgm:cxn modelId="{6A1254AD-1B76-DC4C-877D-2573B30EF6BF}" type="presParOf" srcId="{0B2BFE5A-9C7B-194B-831A-5F2E8D8232B5}" destId="{B3A12861-1D51-B547-852C-C6BB7B787883}" srcOrd="21" destOrd="0" presId="urn:microsoft.com/office/officeart/2005/8/layout/radial6"/>
    <dgm:cxn modelId="{8F3E1B21-C581-E04C-8B14-A88D2678B072}" type="presParOf" srcId="{0B2BFE5A-9C7B-194B-831A-5F2E8D8232B5}" destId="{FA3A86E0-5BBB-A944-86DA-7AABB3A01FD2}" srcOrd="22" destOrd="0" presId="urn:microsoft.com/office/officeart/2005/8/layout/radial6"/>
    <dgm:cxn modelId="{C8A874D5-3D6A-7F45-B06A-6F41C2CA952C}" type="presParOf" srcId="{0B2BFE5A-9C7B-194B-831A-5F2E8D8232B5}" destId="{3AD5F719-390B-B448-B6B4-53F835113C16}" srcOrd="23" destOrd="0" presId="urn:microsoft.com/office/officeart/2005/8/layout/radial6"/>
    <dgm:cxn modelId="{BA3AC154-ED2E-7044-856A-068DA94B620B}" type="presParOf" srcId="{0B2BFE5A-9C7B-194B-831A-5F2E8D8232B5}" destId="{43AFE359-D638-E846-BF7D-C6250E423E77}" srcOrd="24"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4C654-2BBA-4A49-B4EE-116D19089F03}">
      <dsp:nvSpPr>
        <dsp:cNvPr id="0" name=""/>
        <dsp:cNvSpPr/>
      </dsp:nvSpPr>
      <dsp:spPr>
        <a:xfrm>
          <a:off x="4888293" y="588574"/>
          <a:ext cx="1759943" cy="408797"/>
        </a:xfrm>
        <a:custGeom>
          <a:avLst/>
          <a:gdLst/>
          <a:ahLst/>
          <a:cxnLst/>
          <a:rect l="0" t="0" r="0" b="0"/>
          <a:pathLst>
            <a:path>
              <a:moveTo>
                <a:pt x="0" y="0"/>
              </a:moveTo>
              <a:lnTo>
                <a:pt x="0" y="278583"/>
              </a:lnTo>
              <a:lnTo>
                <a:pt x="1759943" y="278583"/>
              </a:lnTo>
              <a:lnTo>
                <a:pt x="1759943" y="408797"/>
              </a:lnTo>
            </a:path>
          </a:pathLst>
        </a:custGeom>
        <a:noFill/>
        <a:ln w="6350" cap="flat" cmpd="sng" algn="ctr">
          <a:solidFill>
            <a:schemeClr val="accent6">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22143DB-73EE-754F-BC98-11F0590B3612}">
      <dsp:nvSpPr>
        <dsp:cNvPr id="0" name=""/>
        <dsp:cNvSpPr/>
      </dsp:nvSpPr>
      <dsp:spPr>
        <a:xfrm>
          <a:off x="4556531" y="2694939"/>
          <a:ext cx="91440" cy="264211"/>
        </a:xfrm>
        <a:custGeom>
          <a:avLst/>
          <a:gdLst/>
          <a:ahLst/>
          <a:cxnLst/>
          <a:rect l="0" t="0" r="0" b="0"/>
          <a:pathLst>
            <a:path>
              <a:moveTo>
                <a:pt x="45720" y="0"/>
              </a:moveTo>
              <a:lnTo>
                <a:pt x="45720" y="264211"/>
              </a:lnTo>
            </a:path>
          </a:pathLst>
        </a:custGeom>
        <a:noFill/>
        <a:ln w="6350" cap="flat" cmpd="sng" algn="ctr">
          <a:solidFill>
            <a:schemeClr val="accent6">
              <a:tint val="7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D8C7DAB-4FAA-1749-BB41-803FDE535469}">
      <dsp:nvSpPr>
        <dsp:cNvPr id="0" name=""/>
        <dsp:cNvSpPr/>
      </dsp:nvSpPr>
      <dsp:spPr>
        <a:xfrm>
          <a:off x="3065069" y="1690312"/>
          <a:ext cx="1537182" cy="553383"/>
        </a:xfrm>
        <a:custGeom>
          <a:avLst/>
          <a:gdLst/>
          <a:ahLst/>
          <a:cxnLst/>
          <a:rect l="0" t="0" r="0" b="0"/>
          <a:pathLst>
            <a:path>
              <a:moveTo>
                <a:pt x="0" y="0"/>
              </a:moveTo>
              <a:lnTo>
                <a:pt x="0" y="423169"/>
              </a:lnTo>
              <a:lnTo>
                <a:pt x="1537182" y="423169"/>
              </a:lnTo>
              <a:lnTo>
                <a:pt x="1537182" y="553383"/>
              </a:lnTo>
            </a:path>
          </a:pathLst>
        </a:custGeom>
        <a:noFill/>
        <a:ln w="6350" cap="flat" cmpd="sng" algn="ctr">
          <a:solidFill>
            <a:schemeClr val="accent6">
              <a:tint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132AFE7C-DD2F-7C49-B384-05BDB20A9D33}">
      <dsp:nvSpPr>
        <dsp:cNvPr id="0" name=""/>
        <dsp:cNvSpPr/>
      </dsp:nvSpPr>
      <dsp:spPr>
        <a:xfrm>
          <a:off x="1699572" y="2736202"/>
          <a:ext cx="91440" cy="222948"/>
        </a:xfrm>
        <a:custGeom>
          <a:avLst/>
          <a:gdLst/>
          <a:ahLst/>
          <a:cxnLst/>
          <a:rect l="0" t="0" r="0" b="0"/>
          <a:pathLst>
            <a:path>
              <a:moveTo>
                <a:pt x="45720" y="0"/>
              </a:moveTo>
              <a:lnTo>
                <a:pt x="45720" y="222948"/>
              </a:lnTo>
            </a:path>
          </a:pathLst>
        </a:custGeom>
        <a:noFill/>
        <a:ln w="6350" cap="flat" cmpd="sng" algn="ctr">
          <a:solidFill>
            <a:schemeClr val="accent6">
              <a:tint val="7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1400AA-5542-D948-BBC4-BB0483E51067}">
      <dsp:nvSpPr>
        <dsp:cNvPr id="0" name=""/>
        <dsp:cNvSpPr/>
      </dsp:nvSpPr>
      <dsp:spPr>
        <a:xfrm>
          <a:off x="1745292" y="1690312"/>
          <a:ext cx="1319776" cy="594647"/>
        </a:xfrm>
        <a:custGeom>
          <a:avLst/>
          <a:gdLst/>
          <a:ahLst/>
          <a:cxnLst/>
          <a:rect l="0" t="0" r="0" b="0"/>
          <a:pathLst>
            <a:path>
              <a:moveTo>
                <a:pt x="1319776" y="0"/>
              </a:moveTo>
              <a:lnTo>
                <a:pt x="1319776" y="464433"/>
              </a:lnTo>
              <a:lnTo>
                <a:pt x="0" y="464433"/>
              </a:lnTo>
              <a:lnTo>
                <a:pt x="0" y="594647"/>
              </a:lnTo>
            </a:path>
          </a:pathLst>
        </a:custGeom>
        <a:noFill/>
        <a:ln w="6350" cap="flat" cmpd="sng" algn="ctr">
          <a:solidFill>
            <a:schemeClr val="accent6">
              <a:tint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00F8DF0-A0B4-7345-AF64-9A6F3A9AA135}">
      <dsp:nvSpPr>
        <dsp:cNvPr id="0" name=""/>
        <dsp:cNvSpPr/>
      </dsp:nvSpPr>
      <dsp:spPr>
        <a:xfrm>
          <a:off x="3065069" y="588574"/>
          <a:ext cx="1823223" cy="408797"/>
        </a:xfrm>
        <a:custGeom>
          <a:avLst/>
          <a:gdLst/>
          <a:ahLst/>
          <a:cxnLst/>
          <a:rect l="0" t="0" r="0" b="0"/>
          <a:pathLst>
            <a:path>
              <a:moveTo>
                <a:pt x="1823223" y="0"/>
              </a:moveTo>
              <a:lnTo>
                <a:pt x="1823223" y="278583"/>
              </a:lnTo>
              <a:lnTo>
                <a:pt x="0" y="278583"/>
              </a:lnTo>
              <a:lnTo>
                <a:pt x="0" y="408797"/>
              </a:lnTo>
            </a:path>
          </a:pathLst>
        </a:custGeom>
        <a:noFill/>
        <a:ln w="6350" cap="flat" cmpd="sng" algn="ctr">
          <a:solidFill>
            <a:schemeClr val="accent6">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4D83EEB-EF48-F641-8A70-1A03609C8627}">
      <dsp:nvSpPr>
        <dsp:cNvPr id="0" name=""/>
        <dsp:cNvSpPr/>
      </dsp:nvSpPr>
      <dsp:spPr>
        <a:xfrm>
          <a:off x="4018228" y="1197"/>
          <a:ext cx="1740129" cy="587376"/>
        </a:xfrm>
        <a:prstGeom prst="roundRect">
          <a:avLst>
            <a:gd name="adj" fmla="val 10000"/>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E0483C7-975B-F346-83A5-5ADFF41E6C23}">
      <dsp:nvSpPr>
        <dsp:cNvPr id="0" name=""/>
        <dsp:cNvSpPr/>
      </dsp:nvSpPr>
      <dsp:spPr>
        <a:xfrm>
          <a:off x="4174407" y="149566"/>
          <a:ext cx="1740129" cy="587376"/>
        </a:xfrm>
        <a:prstGeom prst="roundRect">
          <a:avLst>
            <a:gd name="adj" fmla="val 10000"/>
          </a:avLst>
        </a:prstGeom>
        <a:solidFill>
          <a:schemeClr val="lt1">
            <a:alpha val="90000"/>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Arial" charset="0"/>
              <a:cs typeface="Arial" charset="0"/>
            </a:rPr>
            <a:t>Fatty acids</a:t>
          </a:r>
          <a:endParaRPr lang="en-US" sz="2000" kern="1200" dirty="0">
            <a:latin typeface="Arial" charset="0"/>
            <a:ea typeface="Arial" charset="0"/>
            <a:cs typeface="Arial" charset="0"/>
          </a:endParaRPr>
        </a:p>
      </dsp:txBody>
      <dsp:txXfrm>
        <a:off x="4191611" y="166770"/>
        <a:ext cx="1705721" cy="552968"/>
      </dsp:txXfrm>
    </dsp:sp>
    <dsp:sp modelId="{CB3018C1-2A48-1C44-BE38-6A982C8A2AF4}">
      <dsp:nvSpPr>
        <dsp:cNvPr id="0" name=""/>
        <dsp:cNvSpPr/>
      </dsp:nvSpPr>
      <dsp:spPr>
        <a:xfrm>
          <a:off x="1461304" y="997371"/>
          <a:ext cx="3207529" cy="692940"/>
        </a:xfrm>
        <a:prstGeom prst="roundRect">
          <a:avLst>
            <a:gd name="adj" fmla="val 10000"/>
          </a:avLst>
        </a:prstGeom>
        <a:gradFill rotWithShape="0">
          <a:gsLst>
            <a:gs pos="0">
              <a:schemeClr val="accent6">
                <a:tint val="99000"/>
                <a:hueOff val="0"/>
                <a:satOff val="0"/>
                <a:lumOff val="0"/>
                <a:alphaOff val="0"/>
                <a:satMod val="103000"/>
                <a:lumMod val="102000"/>
                <a:tint val="94000"/>
              </a:schemeClr>
            </a:gs>
            <a:gs pos="50000">
              <a:schemeClr val="accent6">
                <a:tint val="99000"/>
                <a:hueOff val="0"/>
                <a:satOff val="0"/>
                <a:lumOff val="0"/>
                <a:alphaOff val="0"/>
                <a:satMod val="110000"/>
                <a:lumMod val="100000"/>
                <a:shade val="100000"/>
              </a:schemeClr>
            </a:gs>
            <a:gs pos="100000">
              <a:schemeClr val="accent6">
                <a:tint val="99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0BB3F84-7E81-0449-A0C2-290AFF8331F5}">
      <dsp:nvSpPr>
        <dsp:cNvPr id="0" name=""/>
        <dsp:cNvSpPr/>
      </dsp:nvSpPr>
      <dsp:spPr>
        <a:xfrm>
          <a:off x="1617483" y="1145741"/>
          <a:ext cx="3207529" cy="692940"/>
        </a:xfrm>
        <a:prstGeom prst="roundRect">
          <a:avLst>
            <a:gd name="adj" fmla="val 10000"/>
          </a:avLst>
        </a:prstGeom>
        <a:solidFill>
          <a:schemeClr val="lt1">
            <a:alpha val="90000"/>
            <a:hueOff val="0"/>
            <a:satOff val="0"/>
            <a:lumOff val="0"/>
            <a:alphaOff val="0"/>
          </a:schemeClr>
        </a:solidFill>
        <a:ln w="6350" cap="flat" cmpd="sng" algn="ctr">
          <a:solidFill>
            <a:schemeClr val="accent6">
              <a:tint val="99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Arial" charset="0"/>
              <a:cs typeface="Arial" charset="0"/>
            </a:rPr>
            <a:t>Unsaturated</a:t>
          </a:r>
        </a:p>
        <a:p>
          <a:pPr lvl="0" algn="ctr" defTabSz="889000">
            <a:lnSpc>
              <a:spcPct val="90000"/>
            </a:lnSpc>
            <a:spcBef>
              <a:spcPct val="0"/>
            </a:spcBef>
            <a:spcAft>
              <a:spcPct val="35000"/>
            </a:spcAft>
          </a:pPr>
          <a:r>
            <a:rPr lang="en-US" sz="2000" kern="1200" baseline="0" dirty="0" smtClean="0">
              <a:latin typeface="Arial" charset="0"/>
              <a:ea typeface="Arial" charset="0"/>
              <a:cs typeface="Arial" charset="0"/>
            </a:rPr>
            <a:t>(vegetable sources) </a:t>
          </a:r>
          <a:endParaRPr lang="en-US" sz="2000" kern="1200" dirty="0">
            <a:latin typeface="Arial" charset="0"/>
            <a:ea typeface="Arial" charset="0"/>
            <a:cs typeface="Arial" charset="0"/>
          </a:endParaRPr>
        </a:p>
      </dsp:txBody>
      <dsp:txXfrm>
        <a:off x="1637779" y="1166037"/>
        <a:ext cx="3166937" cy="652348"/>
      </dsp:txXfrm>
    </dsp:sp>
    <dsp:sp modelId="{E2321871-B1A7-184A-B913-EE726A48F1F6}">
      <dsp:nvSpPr>
        <dsp:cNvPr id="0" name=""/>
        <dsp:cNvSpPr/>
      </dsp:nvSpPr>
      <dsp:spPr>
        <a:xfrm>
          <a:off x="364288" y="2284959"/>
          <a:ext cx="2762007" cy="451243"/>
        </a:xfrm>
        <a:prstGeom prst="roundRect">
          <a:avLst>
            <a:gd name="adj" fmla="val 10000"/>
          </a:avLst>
        </a:prstGeom>
        <a:gradFill rotWithShape="0">
          <a:gsLst>
            <a:gs pos="0">
              <a:schemeClr val="accent6">
                <a:tint val="80000"/>
                <a:hueOff val="0"/>
                <a:satOff val="0"/>
                <a:lumOff val="0"/>
                <a:alphaOff val="0"/>
                <a:satMod val="103000"/>
                <a:lumMod val="102000"/>
                <a:tint val="94000"/>
              </a:schemeClr>
            </a:gs>
            <a:gs pos="50000">
              <a:schemeClr val="accent6">
                <a:tint val="80000"/>
                <a:hueOff val="0"/>
                <a:satOff val="0"/>
                <a:lumOff val="0"/>
                <a:alphaOff val="0"/>
                <a:satMod val="110000"/>
                <a:lumMod val="100000"/>
                <a:shade val="100000"/>
              </a:schemeClr>
            </a:gs>
            <a:gs pos="100000">
              <a:schemeClr val="accent6">
                <a:tint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F5EB7F5-F513-AA48-A139-5D49DD30BE81}">
      <dsp:nvSpPr>
        <dsp:cNvPr id="0" name=""/>
        <dsp:cNvSpPr/>
      </dsp:nvSpPr>
      <dsp:spPr>
        <a:xfrm>
          <a:off x="520467" y="2433329"/>
          <a:ext cx="2762007" cy="451243"/>
        </a:xfrm>
        <a:prstGeom prst="roundRect">
          <a:avLst>
            <a:gd name="adj" fmla="val 10000"/>
          </a:avLst>
        </a:prstGeom>
        <a:solidFill>
          <a:schemeClr val="lt1">
            <a:alpha val="90000"/>
            <a:hueOff val="0"/>
            <a:satOff val="0"/>
            <a:lumOff val="0"/>
            <a:alphaOff val="0"/>
          </a:schemeClr>
        </a:solidFill>
        <a:ln w="6350" cap="flat" cmpd="sng" algn="ctr">
          <a:solidFill>
            <a:schemeClr val="accent6">
              <a:tint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Arial" charset="0"/>
              <a:cs typeface="Arial" charset="0"/>
            </a:rPr>
            <a:t>Monounsaturated</a:t>
          </a:r>
        </a:p>
      </dsp:txBody>
      <dsp:txXfrm>
        <a:off x="533683" y="2446545"/>
        <a:ext cx="2735575" cy="424811"/>
      </dsp:txXfrm>
    </dsp:sp>
    <dsp:sp modelId="{A4F799F6-62B2-7C4F-B130-092A0CF849F0}">
      <dsp:nvSpPr>
        <dsp:cNvPr id="0" name=""/>
        <dsp:cNvSpPr/>
      </dsp:nvSpPr>
      <dsp:spPr>
        <a:xfrm>
          <a:off x="487911" y="2959151"/>
          <a:ext cx="2514760" cy="892561"/>
        </a:xfrm>
        <a:prstGeom prst="roundRect">
          <a:avLst>
            <a:gd name="adj" fmla="val 10000"/>
          </a:avLst>
        </a:prstGeom>
        <a:gradFill rotWithShape="0">
          <a:gsLst>
            <a:gs pos="0">
              <a:schemeClr val="accent6">
                <a:tint val="70000"/>
                <a:hueOff val="0"/>
                <a:satOff val="0"/>
                <a:lumOff val="0"/>
                <a:alphaOff val="0"/>
                <a:satMod val="103000"/>
                <a:lumMod val="102000"/>
                <a:tint val="94000"/>
              </a:schemeClr>
            </a:gs>
            <a:gs pos="50000">
              <a:schemeClr val="accent6">
                <a:tint val="70000"/>
                <a:hueOff val="0"/>
                <a:satOff val="0"/>
                <a:lumOff val="0"/>
                <a:alphaOff val="0"/>
                <a:satMod val="110000"/>
                <a:lumMod val="100000"/>
                <a:shade val="100000"/>
              </a:schemeClr>
            </a:gs>
            <a:gs pos="100000">
              <a:schemeClr val="accent6">
                <a:tint val="7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7702C5E-52F0-B142-A159-746FB5E72274}">
      <dsp:nvSpPr>
        <dsp:cNvPr id="0" name=""/>
        <dsp:cNvSpPr/>
      </dsp:nvSpPr>
      <dsp:spPr>
        <a:xfrm>
          <a:off x="644090" y="3107521"/>
          <a:ext cx="2514760" cy="892561"/>
        </a:xfrm>
        <a:prstGeom prst="roundRect">
          <a:avLst>
            <a:gd name="adj" fmla="val 10000"/>
          </a:avLst>
        </a:prstGeom>
        <a:solidFill>
          <a:schemeClr val="lt1">
            <a:alpha val="90000"/>
            <a:hueOff val="0"/>
            <a:satOff val="0"/>
            <a:lumOff val="0"/>
            <a:alphaOff val="0"/>
          </a:schemeClr>
        </a:solidFill>
        <a:ln w="6350" cap="flat" cmpd="sng" algn="ctr">
          <a:solidFill>
            <a:schemeClr val="accent6">
              <a:tint val="7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Omega-9 fatty acid</a:t>
          </a:r>
        </a:p>
        <a:p>
          <a:pPr lvl="0" algn="ctr" defTabSz="800100">
            <a:lnSpc>
              <a:spcPct val="90000"/>
            </a:lnSpc>
            <a:spcBef>
              <a:spcPct val="0"/>
            </a:spcBef>
            <a:spcAft>
              <a:spcPct val="35000"/>
            </a:spcAft>
          </a:pPr>
          <a:r>
            <a:rPr lang="en-US" sz="1800" kern="1200" dirty="0" smtClean="0"/>
            <a:t>Olive oil/</a:t>
          </a:r>
          <a:r>
            <a:rPr lang="en-US" sz="1800" kern="1200" baseline="0" dirty="0" smtClean="0"/>
            <a:t> </a:t>
          </a:r>
          <a:r>
            <a:rPr lang="en-US" sz="1800" kern="1200" dirty="0" smtClean="0"/>
            <a:t>Avocados/</a:t>
          </a:r>
        </a:p>
        <a:p>
          <a:pPr lvl="0" algn="ctr" defTabSz="800100">
            <a:lnSpc>
              <a:spcPct val="90000"/>
            </a:lnSpc>
            <a:spcBef>
              <a:spcPct val="0"/>
            </a:spcBef>
            <a:spcAft>
              <a:spcPct val="35000"/>
            </a:spcAft>
          </a:pPr>
          <a:r>
            <a:rPr lang="en-US" sz="1800" kern="1200" dirty="0" smtClean="0"/>
            <a:t>Peanuts/</a:t>
          </a:r>
          <a:r>
            <a:rPr lang="en-US" sz="1800" kern="1200" baseline="0" dirty="0" smtClean="0"/>
            <a:t> </a:t>
          </a:r>
          <a:r>
            <a:rPr lang="en-US" sz="1800" kern="1200" dirty="0" smtClean="0"/>
            <a:t>almonds</a:t>
          </a:r>
          <a:endParaRPr lang="en-US" sz="1800" kern="1200" dirty="0"/>
        </a:p>
      </dsp:txBody>
      <dsp:txXfrm>
        <a:off x="670232" y="3133663"/>
        <a:ext cx="2462476" cy="840277"/>
      </dsp:txXfrm>
    </dsp:sp>
    <dsp:sp modelId="{168785EA-F2EE-B04A-81FA-13E29DC09104}">
      <dsp:nvSpPr>
        <dsp:cNvPr id="0" name=""/>
        <dsp:cNvSpPr/>
      </dsp:nvSpPr>
      <dsp:spPr>
        <a:xfrm>
          <a:off x="3438653" y="2243696"/>
          <a:ext cx="2327196" cy="451243"/>
        </a:xfrm>
        <a:prstGeom prst="roundRect">
          <a:avLst>
            <a:gd name="adj" fmla="val 10000"/>
          </a:avLst>
        </a:prstGeom>
        <a:gradFill rotWithShape="0">
          <a:gsLst>
            <a:gs pos="0">
              <a:schemeClr val="accent6">
                <a:tint val="80000"/>
                <a:hueOff val="0"/>
                <a:satOff val="0"/>
                <a:lumOff val="0"/>
                <a:alphaOff val="0"/>
                <a:satMod val="103000"/>
                <a:lumMod val="102000"/>
                <a:tint val="94000"/>
              </a:schemeClr>
            </a:gs>
            <a:gs pos="50000">
              <a:schemeClr val="accent6">
                <a:tint val="80000"/>
                <a:hueOff val="0"/>
                <a:satOff val="0"/>
                <a:lumOff val="0"/>
                <a:alphaOff val="0"/>
                <a:satMod val="110000"/>
                <a:lumMod val="100000"/>
                <a:shade val="100000"/>
              </a:schemeClr>
            </a:gs>
            <a:gs pos="100000">
              <a:schemeClr val="accent6">
                <a:tint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3B28D17-46F5-AB46-BEEF-BD9E2E1103F3}">
      <dsp:nvSpPr>
        <dsp:cNvPr id="0" name=""/>
        <dsp:cNvSpPr/>
      </dsp:nvSpPr>
      <dsp:spPr>
        <a:xfrm>
          <a:off x="3594832" y="2392065"/>
          <a:ext cx="2327196" cy="451243"/>
        </a:xfrm>
        <a:prstGeom prst="roundRect">
          <a:avLst>
            <a:gd name="adj" fmla="val 10000"/>
          </a:avLst>
        </a:prstGeom>
        <a:solidFill>
          <a:schemeClr val="lt1">
            <a:alpha val="90000"/>
            <a:hueOff val="0"/>
            <a:satOff val="0"/>
            <a:lumOff val="0"/>
            <a:alphaOff val="0"/>
          </a:schemeClr>
        </a:solidFill>
        <a:ln w="6350" cap="flat" cmpd="sng" algn="ctr">
          <a:solidFill>
            <a:schemeClr val="accent6">
              <a:tint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Arial" charset="0"/>
              <a:cs typeface="Arial" charset="0"/>
            </a:rPr>
            <a:t>Polyunsaturated </a:t>
          </a:r>
          <a:endParaRPr lang="en-US" sz="2000" kern="1200" dirty="0">
            <a:latin typeface="Arial" charset="0"/>
            <a:ea typeface="Arial" charset="0"/>
            <a:cs typeface="Arial" charset="0"/>
          </a:endParaRPr>
        </a:p>
      </dsp:txBody>
      <dsp:txXfrm>
        <a:off x="3608048" y="2405281"/>
        <a:ext cx="2300764" cy="424811"/>
      </dsp:txXfrm>
    </dsp:sp>
    <dsp:sp modelId="{8EC20870-3902-2B40-8B29-15C773AABE5E}">
      <dsp:nvSpPr>
        <dsp:cNvPr id="0" name=""/>
        <dsp:cNvSpPr/>
      </dsp:nvSpPr>
      <dsp:spPr>
        <a:xfrm>
          <a:off x="3698627" y="2959151"/>
          <a:ext cx="1807247" cy="892561"/>
        </a:xfrm>
        <a:prstGeom prst="roundRect">
          <a:avLst>
            <a:gd name="adj" fmla="val 10000"/>
          </a:avLst>
        </a:prstGeom>
        <a:gradFill rotWithShape="0">
          <a:gsLst>
            <a:gs pos="0">
              <a:schemeClr val="accent6">
                <a:tint val="70000"/>
                <a:hueOff val="0"/>
                <a:satOff val="0"/>
                <a:lumOff val="0"/>
                <a:alphaOff val="0"/>
                <a:satMod val="103000"/>
                <a:lumMod val="102000"/>
                <a:tint val="94000"/>
              </a:schemeClr>
            </a:gs>
            <a:gs pos="50000">
              <a:schemeClr val="accent6">
                <a:tint val="70000"/>
                <a:hueOff val="0"/>
                <a:satOff val="0"/>
                <a:lumOff val="0"/>
                <a:alphaOff val="0"/>
                <a:satMod val="110000"/>
                <a:lumMod val="100000"/>
                <a:shade val="100000"/>
              </a:schemeClr>
            </a:gs>
            <a:gs pos="100000">
              <a:schemeClr val="accent6">
                <a:tint val="7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5B52B77-53EA-D04F-8382-68D085BD7B70}">
      <dsp:nvSpPr>
        <dsp:cNvPr id="0" name=""/>
        <dsp:cNvSpPr/>
      </dsp:nvSpPr>
      <dsp:spPr>
        <a:xfrm>
          <a:off x="3854806" y="3107521"/>
          <a:ext cx="1807247" cy="892561"/>
        </a:xfrm>
        <a:prstGeom prst="roundRect">
          <a:avLst>
            <a:gd name="adj" fmla="val 10000"/>
          </a:avLst>
        </a:prstGeom>
        <a:solidFill>
          <a:schemeClr val="lt1">
            <a:alpha val="90000"/>
            <a:hueOff val="0"/>
            <a:satOff val="0"/>
            <a:lumOff val="0"/>
            <a:alphaOff val="0"/>
          </a:schemeClr>
        </a:solidFill>
        <a:ln w="6350" cap="flat" cmpd="sng" algn="ctr">
          <a:solidFill>
            <a:schemeClr val="accent6">
              <a:tint val="7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Omega-3</a:t>
          </a:r>
        </a:p>
        <a:p>
          <a:pPr lvl="0" algn="ctr" defTabSz="800100">
            <a:lnSpc>
              <a:spcPct val="90000"/>
            </a:lnSpc>
            <a:spcBef>
              <a:spcPct val="0"/>
            </a:spcBef>
            <a:spcAft>
              <a:spcPct val="35000"/>
            </a:spcAft>
          </a:pPr>
          <a:r>
            <a:rPr lang="en-US" sz="1800" kern="1200" dirty="0" smtClean="0"/>
            <a:t>Fish/</a:t>
          </a:r>
          <a:r>
            <a:rPr lang="en-US" sz="1800" kern="1200" baseline="0" dirty="0" smtClean="0"/>
            <a:t> </a:t>
          </a:r>
          <a:r>
            <a:rPr lang="en-US" sz="1800" kern="1200" dirty="0" smtClean="0"/>
            <a:t>Flaxseed</a:t>
          </a:r>
        </a:p>
        <a:p>
          <a:pPr lvl="0" algn="ctr" defTabSz="800100">
            <a:lnSpc>
              <a:spcPct val="90000"/>
            </a:lnSpc>
            <a:spcBef>
              <a:spcPct val="0"/>
            </a:spcBef>
            <a:spcAft>
              <a:spcPct val="35000"/>
            </a:spcAft>
          </a:pPr>
          <a:r>
            <a:rPr lang="en-US" sz="1800" kern="1200" dirty="0" smtClean="0"/>
            <a:t>Soybean/</a:t>
          </a:r>
          <a:r>
            <a:rPr lang="en-US" sz="1800" kern="1200" baseline="0" dirty="0" smtClean="0"/>
            <a:t> </a:t>
          </a:r>
          <a:r>
            <a:rPr lang="en-US" sz="1800" kern="1200" dirty="0" smtClean="0"/>
            <a:t>Walnut  </a:t>
          </a:r>
          <a:endParaRPr lang="en-US" sz="1800" kern="1200" dirty="0"/>
        </a:p>
      </dsp:txBody>
      <dsp:txXfrm>
        <a:off x="3880948" y="3133663"/>
        <a:ext cx="1754963" cy="840277"/>
      </dsp:txXfrm>
    </dsp:sp>
    <dsp:sp modelId="{1B59CE38-6DC3-8547-9078-450DB57565CA}">
      <dsp:nvSpPr>
        <dsp:cNvPr id="0" name=""/>
        <dsp:cNvSpPr/>
      </dsp:nvSpPr>
      <dsp:spPr>
        <a:xfrm>
          <a:off x="4981191" y="997371"/>
          <a:ext cx="3334090" cy="701776"/>
        </a:xfrm>
        <a:prstGeom prst="roundRect">
          <a:avLst>
            <a:gd name="adj" fmla="val 10000"/>
          </a:avLst>
        </a:prstGeom>
        <a:gradFill rotWithShape="0">
          <a:gsLst>
            <a:gs pos="0">
              <a:schemeClr val="accent6">
                <a:tint val="99000"/>
                <a:hueOff val="0"/>
                <a:satOff val="0"/>
                <a:lumOff val="0"/>
                <a:alphaOff val="0"/>
                <a:satMod val="103000"/>
                <a:lumMod val="102000"/>
                <a:tint val="94000"/>
              </a:schemeClr>
            </a:gs>
            <a:gs pos="50000">
              <a:schemeClr val="accent6">
                <a:tint val="99000"/>
                <a:hueOff val="0"/>
                <a:satOff val="0"/>
                <a:lumOff val="0"/>
                <a:alphaOff val="0"/>
                <a:satMod val="110000"/>
                <a:lumMod val="100000"/>
                <a:shade val="100000"/>
              </a:schemeClr>
            </a:gs>
            <a:gs pos="100000">
              <a:schemeClr val="accent6">
                <a:tint val="99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9AE3E8E-5742-4343-9F8B-ED78F11D7A80}">
      <dsp:nvSpPr>
        <dsp:cNvPr id="0" name=""/>
        <dsp:cNvSpPr/>
      </dsp:nvSpPr>
      <dsp:spPr>
        <a:xfrm>
          <a:off x="5137370" y="1145741"/>
          <a:ext cx="3334090" cy="701776"/>
        </a:xfrm>
        <a:prstGeom prst="roundRect">
          <a:avLst>
            <a:gd name="adj" fmla="val 10000"/>
          </a:avLst>
        </a:prstGeom>
        <a:solidFill>
          <a:schemeClr val="lt1">
            <a:alpha val="90000"/>
            <a:hueOff val="0"/>
            <a:satOff val="0"/>
            <a:lumOff val="0"/>
            <a:alphaOff val="0"/>
          </a:schemeClr>
        </a:solidFill>
        <a:ln w="6350" cap="flat" cmpd="sng" algn="ctr">
          <a:solidFill>
            <a:schemeClr val="accent6">
              <a:tint val="99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Arial" charset="0"/>
              <a:ea typeface="Arial" charset="0"/>
              <a:cs typeface="Arial" charset="0"/>
            </a:rPr>
            <a:t>Saturated</a:t>
          </a:r>
        </a:p>
        <a:p>
          <a:pPr lvl="0" algn="ctr" defTabSz="889000">
            <a:lnSpc>
              <a:spcPct val="90000"/>
            </a:lnSpc>
            <a:spcBef>
              <a:spcPct val="0"/>
            </a:spcBef>
            <a:spcAft>
              <a:spcPct val="35000"/>
            </a:spcAft>
          </a:pPr>
          <a:r>
            <a:rPr lang="en-US" sz="2000" kern="1200" dirty="0" smtClean="0">
              <a:latin typeface="Arial" charset="0"/>
              <a:ea typeface="Arial" charset="0"/>
              <a:cs typeface="Arial" charset="0"/>
            </a:rPr>
            <a:t>(animal sources) </a:t>
          </a:r>
          <a:endParaRPr lang="en-US" sz="2000" kern="1200" dirty="0">
            <a:latin typeface="Arial" charset="0"/>
            <a:ea typeface="Arial" charset="0"/>
            <a:cs typeface="Arial" charset="0"/>
          </a:endParaRPr>
        </a:p>
      </dsp:txBody>
      <dsp:txXfrm>
        <a:off x="5157924" y="1166295"/>
        <a:ext cx="3292982" cy="6606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461CA6-CBC9-5F43-B229-3691E4542E32}">
      <dsp:nvSpPr>
        <dsp:cNvPr id="0" name=""/>
        <dsp:cNvSpPr/>
      </dsp:nvSpPr>
      <dsp:spPr>
        <a:xfrm>
          <a:off x="6278659" y="1067226"/>
          <a:ext cx="1602286" cy="487621"/>
        </a:xfrm>
        <a:custGeom>
          <a:avLst/>
          <a:gdLst/>
          <a:ahLst/>
          <a:cxnLst/>
          <a:rect l="0" t="0" r="0" b="0"/>
          <a:pathLst>
            <a:path>
              <a:moveTo>
                <a:pt x="0" y="0"/>
              </a:moveTo>
              <a:lnTo>
                <a:pt x="0" y="332299"/>
              </a:lnTo>
              <a:lnTo>
                <a:pt x="1602286" y="332299"/>
              </a:lnTo>
              <a:lnTo>
                <a:pt x="1602286" y="487621"/>
              </a:lnTo>
            </a:path>
          </a:pathLst>
        </a:custGeom>
        <a:noFill/>
        <a:ln w="6350" cap="flat" cmpd="sng" algn="ctr">
          <a:solidFill>
            <a:schemeClr val="accent6">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0D7277E-0E9E-E94C-A3A3-5C67A9456BA0}">
      <dsp:nvSpPr>
        <dsp:cNvPr id="0" name=""/>
        <dsp:cNvSpPr/>
      </dsp:nvSpPr>
      <dsp:spPr>
        <a:xfrm>
          <a:off x="4829919" y="2619511"/>
          <a:ext cx="1612438" cy="487621"/>
        </a:xfrm>
        <a:custGeom>
          <a:avLst/>
          <a:gdLst/>
          <a:ahLst/>
          <a:cxnLst/>
          <a:rect l="0" t="0" r="0" b="0"/>
          <a:pathLst>
            <a:path>
              <a:moveTo>
                <a:pt x="0" y="0"/>
              </a:moveTo>
              <a:lnTo>
                <a:pt x="0" y="332299"/>
              </a:lnTo>
              <a:lnTo>
                <a:pt x="1612438" y="332299"/>
              </a:lnTo>
              <a:lnTo>
                <a:pt x="1612438" y="487621"/>
              </a:lnTo>
            </a:path>
          </a:pathLst>
        </a:custGeom>
        <a:noFill/>
        <a:ln w="6350" cap="flat" cmpd="sng" algn="ctr">
          <a:solidFill>
            <a:schemeClr val="accent6">
              <a:tint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B1655A17-36CA-B84E-8F5C-F21C3EEF59F5}">
      <dsp:nvSpPr>
        <dsp:cNvPr id="0" name=""/>
        <dsp:cNvSpPr/>
      </dsp:nvSpPr>
      <dsp:spPr>
        <a:xfrm>
          <a:off x="3107358" y="2619511"/>
          <a:ext cx="1722560" cy="487621"/>
        </a:xfrm>
        <a:custGeom>
          <a:avLst/>
          <a:gdLst/>
          <a:ahLst/>
          <a:cxnLst/>
          <a:rect l="0" t="0" r="0" b="0"/>
          <a:pathLst>
            <a:path>
              <a:moveTo>
                <a:pt x="1722560" y="0"/>
              </a:moveTo>
              <a:lnTo>
                <a:pt x="1722560" y="332299"/>
              </a:lnTo>
              <a:lnTo>
                <a:pt x="0" y="332299"/>
              </a:lnTo>
              <a:lnTo>
                <a:pt x="0" y="487621"/>
              </a:lnTo>
            </a:path>
          </a:pathLst>
        </a:custGeom>
        <a:noFill/>
        <a:ln w="6350" cap="flat" cmpd="sng" algn="ctr">
          <a:solidFill>
            <a:schemeClr val="accent6">
              <a:tint val="8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379248A-9C22-384A-8451-B4010DA56144}">
      <dsp:nvSpPr>
        <dsp:cNvPr id="0" name=""/>
        <dsp:cNvSpPr/>
      </dsp:nvSpPr>
      <dsp:spPr>
        <a:xfrm>
          <a:off x="4829919" y="1067226"/>
          <a:ext cx="1448740" cy="487621"/>
        </a:xfrm>
        <a:custGeom>
          <a:avLst/>
          <a:gdLst/>
          <a:ahLst/>
          <a:cxnLst/>
          <a:rect l="0" t="0" r="0" b="0"/>
          <a:pathLst>
            <a:path>
              <a:moveTo>
                <a:pt x="1448740" y="0"/>
              </a:moveTo>
              <a:lnTo>
                <a:pt x="1448740" y="332299"/>
              </a:lnTo>
              <a:lnTo>
                <a:pt x="0" y="332299"/>
              </a:lnTo>
              <a:lnTo>
                <a:pt x="0" y="487621"/>
              </a:lnTo>
            </a:path>
          </a:pathLst>
        </a:custGeom>
        <a:noFill/>
        <a:ln w="6350" cap="flat" cmpd="sng" algn="ctr">
          <a:solidFill>
            <a:schemeClr val="accent6">
              <a:tint val="99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BC21F0D-9B4F-4146-B814-7D8773EA7E8B}">
      <dsp:nvSpPr>
        <dsp:cNvPr id="0" name=""/>
        <dsp:cNvSpPr/>
      </dsp:nvSpPr>
      <dsp:spPr>
        <a:xfrm>
          <a:off x="5019162" y="2563"/>
          <a:ext cx="2518993" cy="1064663"/>
        </a:xfrm>
        <a:prstGeom prst="roundRect">
          <a:avLst>
            <a:gd name="adj" fmla="val 10000"/>
          </a:avLst>
        </a:prstGeom>
        <a:gradFill rotWithShape="0">
          <a:gsLst>
            <a:gs pos="0">
              <a:schemeClr val="accent6">
                <a:shade val="80000"/>
                <a:hueOff val="0"/>
                <a:satOff val="0"/>
                <a:lumOff val="0"/>
                <a:alphaOff val="0"/>
                <a:satMod val="103000"/>
                <a:lumMod val="102000"/>
                <a:tint val="94000"/>
              </a:schemeClr>
            </a:gs>
            <a:gs pos="50000">
              <a:schemeClr val="accent6">
                <a:shade val="80000"/>
                <a:hueOff val="0"/>
                <a:satOff val="0"/>
                <a:lumOff val="0"/>
                <a:alphaOff val="0"/>
                <a:satMod val="110000"/>
                <a:lumMod val="100000"/>
                <a:shade val="100000"/>
              </a:schemeClr>
            </a:gs>
            <a:gs pos="100000">
              <a:schemeClr val="accent6">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8BC7DEC-0E16-F344-9C4D-453ED80AFDEE}">
      <dsp:nvSpPr>
        <dsp:cNvPr id="0" name=""/>
        <dsp:cNvSpPr/>
      </dsp:nvSpPr>
      <dsp:spPr>
        <a:xfrm>
          <a:off x="5205455" y="179541"/>
          <a:ext cx="2518993" cy="1064663"/>
        </a:xfrm>
        <a:prstGeom prst="roundRect">
          <a:avLst>
            <a:gd name="adj" fmla="val 10000"/>
          </a:avLst>
        </a:prstGeom>
        <a:solidFill>
          <a:schemeClr val="lt1">
            <a:alpha val="90000"/>
            <a:hueOff val="0"/>
            <a:satOff val="0"/>
            <a:lumOff val="0"/>
            <a:alphaOff val="0"/>
          </a:schemeClr>
        </a:solidFill>
        <a:ln w="6350" cap="flat" cmpd="sng" algn="ctr">
          <a:solidFill>
            <a:schemeClr val="accent6">
              <a:shade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Micronutrients </a:t>
          </a:r>
          <a:endParaRPr lang="en-US" sz="2400" kern="1200" dirty="0"/>
        </a:p>
      </dsp:txBody>
      <dsp:txXfrm>
        <a:off x="5236638" y="210724"/>
        <a:ext cx="2456627" cy="1002297"/>
      </dsp:txXfrm>
    </dsp:sp>
    <dsp:sp modelId="{265A0A2D-B63D-2C49-8CB0-E590C43A4E73}">
      <dsp:nvSpPr>
        <dsp:cNvPr id="0" name=""/>
        <dsp:cNvSpPr/>
      </dsp:nvSpPr>
      <dsp:spPr>
        <a:xfrm>
          <a:off x="3413925" y="1554848"/>
          <a:ext cx="2831987" cy="1064663"/>
        </a:xfrm>
        <a:prstGeom prst="roundRect">
          <a:avLst>
            <a:gd name="adj" fmla="val 10000"/>
          </a:avLst>
        </a:prstGeom>
        <a:gradFill rotWithShape="0">
          <a:gsLst>
            <a:gs pos="0">
              <a:schemeClr val="accent6">
                <a:tint val="99000"/>
                <a:hueOff val="0"/>
                <a:satOff val="0"/>
                <a:lumOff val="0"/>
                <a:alphaOff val="0"/>
                <a:satMod val="103000"/>
                <a:lumMod val="102000"/>
                <a:tint val="94000"/>
              </a:schemeClr>
            </a:gs>
            <a:gs pos="50000">
              <a:schemeClr val="accent6">
                <a:tint val="99000"/>
                <a:hueOff val="0"/>
                <a:satOff val="0"/>
                <a:lumOff val="0"/>
                <a:alphaOff val="0"/>
                <a:satMod val="110000"/>
                <a:lumMod val="100000"/>
                <a:shade val="100000"/>
              </a:schemeClr>
            </a:gs>
            <a:gs pos="100000">
              <a:schemeClr val="accent6">
                <a:tint val="99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9875DF2-9A3B-9B4A-905D-B7F261603D62}">
      <dsp:nvSpPr>
        <dsp:cNvPr id="0" name=""/>
        <dsp:cNvSpPr/>
      </dsp:nvSpPr>
      <dsp:spPr>
        <a:xfrm>
          <a:off x="3600218" y="1731826"/>
          <a:ext cx="2831987" cy="1064663"/>
        </a:xfrm>
        <a:prstGeom prst="roundRect">
          <a:avLst>
            <a:gd name="adj" fmla="val 10000"/>
          </a:avLst>
        </a:prstGeom>
        <a:solidFill>
          <a:schemeClr val="lt1">
            <a:alpha val="90000"/>
            <a:hueOff val="0"/>
            <a:satOff val="0"/>
            <a:lumOff val="0"/>
            <a:alphaOff val="0"/>
          </a:schemeClr>
        </a:solidFill>
        <a:ln w="6350" cap="flat" cmpd="sng" algn="ctr">
          <a:solidFill>
            <a:schemeClr val="accent6">
              <a:tint val="99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Vitamins </a:t>
          </a:r>
          <a:endParaRPr lang="en-US" sz="2400" kern="1200" dirty="0"/>
        </a:p>
      </dsp:txBody>
      <dsp:txXfrm>
        <a:off x="3631401" y="1763009"/>
        <a:ext cx="2769621" cy="1002297"/>
      </dsp:txXfrm>
    </dsp:sp>
    <dsp:sp modelId="{F1650937-E5BF-6443-BC7B-FAF3A10D8DC7}">
      <dsp:nvSpPr>
        <dsp:cNvPr id="0" name=""/>
        <dsp:cNvSpPr/>
      </dsp:nvSpPr>
      <dsp:spPr>
        <a:xfrm>
          <a:off x="1681212" y="3107133"/>
          <a:ext cx="2852292" cy="1064663"/>
        </a:xfrm>
        <a:prstGeom prst="roundRect">
          <a:avLst>
            <a:gd name="adj" fmla="val 10000"/>
          </a:avLst>
        </a:prstGeom>
        <a:gradFill rotWithShape="0">
          <a:gsLst>
            <a:gs pos="0">
              <a:schemeClr val="accent6">
                <a:tint val="80000"/>
                <a:hueOff val="0"/>
                <a:satOff val="0"/>
                <a:lumOff val="0"/>
                <a:alphaOff val="0"/>
                <a:satMod val="103000"/>
                <a:lumMod val="102000"/>
                <a:tint val="94000"/>
              </a:schemeClr>
            </a:gs>
            <a:gs pos="50000">
              <a:schemeClr val="accent6">
                <a:tint val="80000"/>
                <a:hueOff val="0"/>
                <a:satOff val="0"/>
                <a:lumOff val="0"/>
                <a:alphaOff val="0"/>
                <a:satMod val="110000"/>
                <a:lumMod val="100000"/>
                <a:shade val="100000"/>
              </a:schemeClr>
            </a:gs>
            <a:gs pos="100000">
              <a:schemeClr val="accent6">
                <a:tint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6B45D2F-BDE5-6645-9BF2-9FEE7347AADE}">
      <dsp:nvSpPr>
        <dsp:cNvPr id="0" name=""/>
        <dsp:cNvSpPr/>
      </dsp:nvSpPr>
      <dsp:spPr>
        <a:xfrm>
          <a:off x="1867505" y="3284111"/>
          <a:ext cx="2852292" cy="1064663"/>
        </a:xfrm>
        <a:prstGeom prst="roundRect">
          <a:avLst>
            <a:gd name="adj" fmla="val 10000"/>
          </a:avLst>
        </a:prstGeom>
        <a:solidFill>
          <a:schemeClr val="lt1">
            <a:alpha val="90000"/>
            <a:hueOff val="0"/>
            <a:satOff val="0"/>
            <a:lumOff val="0"/>
            <a:alphaOff val="0"/>
          </a:schemeClr>
        </a:solidFill>
        <a:ln w="6350" cap="flat" cmpd="sng" algn="ctr">
          <a:solidFill>
            <a:schemeClr val="accent6">
              <a:tint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Fat soluble vitamins </a:t>
          </a:r>
          <a:endParaRPr lang="en-US" sz="2400" kern="1200" dirty="0"/>
        </a:p>
      </dsp:txBody>
      <dsp:txXfrm>
        <a:off x="1898688" y="3315294"/>
        <a:ext cx="2789926" cy="1002297"/>
      </dsp:txXfrm>
    </dsp:sp>
    <dsp:sp modelId="{4C763809-CB2B-114A-AC34-5AD1C6C946E7}">
      <dsp:nvSpPr>
        <dsp:cNvPr id="0" name=""/>
        <dsp:cNvSpPr/>
      </dsp:nvSpPr>
      <dsp:spPr>
        <a:xfrm>
          <a:off x="4906090" y="3107133"/>
          <a:ext cx="3072534" cy="1064663"/>
        </a:xfrm>
        <a:prstGeom prst="roundRect">
          <a:avLst>
            <a:gd name="adj" fmla="val 10000"/>
          </a:avLst>
        </a:prstGeom>
        <a:gradFill rotWithShape="0">
          <a:gsLst>
            <a:gs pos="0">
              <a:schemeClr val="accent6">
                <a:tint val="80000"/>
                <a:hueOff val="0"/>
                <a:satOff val="0"/>
                <a:lumOff val="0"/>
                <a:alphaOff val="0"/>
                <a:satMod val="103000"/>
                <a:lumMod val="102000"/>
                <a:tint val="94000"/>
              </a:schemeClr>
            </a:gs>
            <a:gs pos="50000">
              <a:schemeClr val="accent6">
                <a:tint val="80000"/>
                <a:hueOff val="0"/>
                <a:satOff val="0"/>
                <a:lumOff val="0"/>
                <a:alphaOff val="0"/>
                <a:satMod val="110000"/>
                <a:lumMod val="100000"/>
                <a:shade val="100000"/>
              </a:schemeClr>
            </a:gs>
            <a:gs pos="100000">
              <a:schemeClr val="accent6">
                <a:tint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83534D8-CA37-8245-A63D-9B8FE6507658}">
      <dsp:nvSpPr>
        <dsp:cNvPr id="0" name=""/>
        <dsp:cNvSpPr/>
      </dsp:nvSpPr>
      <dsp:spPr>
        <a:xfrm>
          <a:off x="5092383" y="3284111"/>
          <a:ext cx="3072534" cy="1064663"/>
        </a:xfrm>
        <a:prstGeom prst="roundRect">
          <a:avLst>
            <a:gd name="adj" fmla="val 10000"/>
          </a:avLst>
        </a:prstGeom>
        <a:solidFill>
          <a:schemeClr val="lt1">
            <a:alpha val="90000"/>
            <a:hueOff val="0"/>
            <a:satOff val="0"/>
            <a:lumOff val="0"/>
            <a:alphaOff val="0"/>
          </a:schemeClr>
        </a:solidFill>
        <a:ln w="6350" cap="flat" cmpd="sng" algn="ctr">
          <a:solidFill>
            <a:schemeClr val="accent6">
              <a:tint val="8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Water soluble vitamins</a:t>
          </a:r>
          <a:endParaRPr lang="en-US" sz="2400" kern="1200" dirty="0"/>
        </a:p>
      </dsp:txBody>
      <dsp:txXfrm>
        <a:off x="5123566" y="3315294"/>
        <a:ext cx="3010168" cy="1002297"/>
      </dsp:txXfrm>
    </dsp:sp>
    <dsp:sp modelId="{34C3C81B-EE82-7E41-9926-5E7365D78399}">
      <dsp:nvSpPr>
        <dsp:cNvPr id="0" name=""/>
        <dsp:cNvSpPr/>
      </dsp:nvSpPr>
      <dsp:spPr>
        <a:xfrm>
          <a:off x="6618498" y="1554848"/>
          <a:ext cx="2524895" cy="1064663"/>
        </a:xfrm>
        <a:prstGeom prst="roundRect">
          <a:avLst>
            <a:gd name="adj" fmla="val 10000"/>
          </a:avLst>
        </a:prstGeom>
        <a:gradFill rotWithShape="0">
          <a:gsLst>
            <a:gs pos="0">
              <a:schemeClr val="accent6">
                <a:tint val="99000"/>
                <a:hueOff val="0"/>
                <a:satOff val="0"/>
                <a:lumOff val="0"/>
                <a:alphaOff val="0"/>
                <a:satMod val="103000"/>
                <a:lumMod val="102000"/>
                <a:tint val="94000"/>
              </a:schemeClr>
            </a:gs>
            <a:gs pos="50000">
              <a:schemeClr val="accent6">
                <a:tint val="99000"/>
                <a:hueOff val="0"/>
                <a:satOff val="0"/>
                <a:lumOff val="0"/>
                <a:alphaOff val="0"/>
                <a:satMod val="110000"/>
                <a:lumMod val="100000"/>
                <a:shade val="100000"/>
              </a:schemeClr>
            </a:gs>
            <a:gs pos="100000">
              <a:schemeClr val="accent6">
                <a:tint val="99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D4C8206-0A9E-EA44-B61A-21389740E1CF}">
      <dsp:nvSpPr>
        <dsp:cNvPr id="0" name=""/>
        <dsp:cNvSpPr/>
      </dsp:nvSpPr>
      <dsp:spPr>
        <a:xfrm>
          <a:off x="6804791" y="1731826"/>
          <a:ext cx="2524895" cy="1064663"/>
        </a:xfrm>
        <a:prstGeom prst="roundRect">
          <a:avLst>
            <a:gd name="adj" fmla="val 10000"/>
          </a:avLst>
        </a:prstGeom>
        <a:solidFill>
          <a:schemeClr val="lt1">
            <a:alpha val="90000"/>
            <a:hueOff val="0"/>
            <a:satOff val="0"/>
            <a:lumOff val="0"/>
            <a:alphaOff val="0"/>
          </a:schemeClr>
        </a:solidFill>
        <a:ln w="6350" cap="flat" cmpd="sng" algn="ctr">
          <a:solidFill>
            <a:schemeClr val="accent6">
              <a:tint val="99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Minerals </a:t>
          </a:r>
          <a:endParaRPr lang="en-US" sz="2400" kern="1200" dirty="0"/>
        </a:p>
      </dsp:txBody>
      <dsp:txXfrm>
        <a:off x="6835974" y="1763009"/>
        <a:ext cx="2462529" cy="10022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881F78-6306-D248-A344-A9D2792A1121}">
      <dsp:nvSpPr>
        <dsp:cNvPr id="0" name=""/>
        <dsp:cNvSpPr/>
      </dsp:nvSpPr>
      <dsp:spPr>
        <a:xfrm>
          <a:off x="773873" y="2670"/>
          <a:ext cx="3483660" cy="900822"/>
        </a:xfrm>
        <a:prstGeom prst="roundRect">
          <a:avLst>
            <a:gd name="adj" fmla="val 100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tx1"/>
              </a:solidFill>
            </a:rPr>
            <a:t>Classical vitamin D deficiency disease</a:t>
          </a:r>
          <a:endParaRPr lang="en-US" sz="2700" kern="1200" dirty="0">
            <a:solidFill>
              <a:schemeClr val="tx1"/>
            </a:solidFill>
          </a:endParaRPr>
        </a:p>
      </dsp:txBody>
      <dsp:txXfrm>
        <a:off x="800257" y="29054"/>
        <a:ext cx="3430892" cy="848054"/>
      </dsp:txXfrm>
    </dsp:sp>
    <dsp:sp modelId="{4822F4D5-F3F7-4B41-B965-EF56E13DCEAF}">
      <dsp:nvSpPr>
        <dsp:cNvPr id="0" name=""/>
        <dsp:cNvSpPr/>
      </dsp:nvSpPr>
      <dsp:spPr>
        <a:xfrm>
          <a:off x="1122239" y="903493"/>
          <a:ext cx="348366" cy="872212"/>
        </a:xfrm>
        <a:custGeom>
          <a:avLst/>
          <a:gdLst/>
          <a:ahLst/>
          <a:cxnLst/>
          <a:rect l="0" t="0" r="0" b="0"/>
          <a:pathLst>
            <a:path>
              <a:moveTo>
                <a:pt x="0" y="0"/>
              </a:moveTo>
              <a:lnTo>
                <a:pt x="0" y="872212"/>
              </a:lnTo>
              <a:lnTo>
                <a:pt x="348366" y="872212"/>
              </a:lnTo>
            </a:path>
          </a:pathLst>
        </a:custGeom>
        <a:noFill/>
        <a:ln w="6350" cap="flat" cmpd="sng" algn="ctr">
          <a:solidFill>
            <a:schemeClr val="accent4"/>
          </a:solidFill>
          <a:prstDash val="solid"/>
          <a:miter lim="800000"/>
        </a:ln>
        <a:effectLst/>
      </dsp:spPr>
      <dsp:style>
        <a:lnRef idx="1">
          <a:scrgbClr r="0" g="0" b="0"/>
        </a:lnRef>
        <a:fillRef idx="0">
          <a:scrgbClr r="0" g="0" b="0"/>
        </a:fillRef>
        <a:effectRef idx="0">
          <a:scrgbClr r="0" g="0" b="0"/>
        </a:effectRef>
        <a:fontRef idx="minor"/>
      </dsp:style>
    </dsp:sp>
    <dsp:sp modelId="{5CB5BF94-2AD7-6D46-AA3A-9D3EBD3A5925}">
      <dsp:nvSpPr>
        <dsp:cNvPr id="0" name=""/>
        <dsp:cNvSpPr/>
      </dsp:nvSpPr>
      <dsp:spPr>
        <a:xfrm>
          <a:off x="1470605" y="1338950"/>
          <a:ext cx="2786928" cy="873510"/>
        </a:xfrm>
        <a:prstGeom prst="roundRect">
          <a:avLst>
            <a:gd name="adj" fmla="val 10000"/>
          </a:avLst>
        </a:prstGeom>
        <a:solidFill>
          <a:schemeClr val="lt1">
            <a:alpha val="90000"/>
            <a:hueOff val="0"/>
            <a:satOff val="0"/>
            <a:lumOff val="0"/>
            <a:alphaOff val="0"/>
          </a:schemeClr>
        </a:solidFill>
        <a:ln w="6350" cap="flat" cmpd="sng" algn="ctr">
          <a:solidFill>
            <a:schemeClr val="accent4"/>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altLang="en-US" sz="2700" kern="1200" dirty="0" smtClean="0">
              <a:solidFill>
                <a:schemeClr val="tx1"/>
              </a:solidFill>
              <a:latin typeface="Arial" charset="0"/>
              <a:ea typeface="Arial" charset="0"/>
              <a:cs typeface="Arial" charset="0"/>
            </a:rPr>
            <a:t>Rickets (in children)</a:t>
          </a:r>
          <a:endParaRPr lang="en-US" sz="2700" kern="1200" dirty="0">
            <a:solidFill>
              <a:schemeClr val="tx1"/>
            </a:solidFill>
          </a:endParaRPr>
        </a:p>
      </dsp:txBody>
      <dsp:txXfrm>
        <a:off x="1496189" y="1364534"/>
        <a:ext cx="2735760" cy="822342"/>
      </dsp:txXfrm>
    </dsp:sp>
    <dsp:sp modelId="{A728C8E7-3F7F-0644-9DE7-7F53C1B53D48}">
      <dsp:nvSpPr>
        <dsp:cNvPr id="0" name=""/>
        <dsp:cNvSpPr/>
      </dsp:nvSpPr>
      <dsp:spPr>
        <a:xfrm>
          <a:off x="1122239" y="903493"/>
          <a:ext cx="348366" cy="2125146"/>
        </a:xfrm>
        <a:custGeom>
          <a:avLst/>
          <a:gdLst/>
          <a:ahLst/>
          <a:cxnLst/>
          <a:rect l="0" t="0" r="0" b="0"/>
          <a:pathLst>
            <a:path>
              <a:moveTo>
                <a:pt x="0" y="0"/>
              </a:moveTo>
              <a:lnTo>
                <a:pt x="0" y="2125146"/>
              </a:lnTo>
              <a:lnTo>
                <a:pt x="348366" y="2125146"/>
              </a:lnTo>
            </a:path>
          </a:pathLst>
        </a:custGeom>
        <a:noFill/>
        <a:ln w="6350" cap="flat" cmpd="sng" algn="ctr">
          <a:solidFill>
            <a:schemeClr val="accent4"/>
          </a:solidFill>
          <a:prstDash val="solid"/>
          <a:miter lim="800000"/>
        </a:ln>
        <a:effectLst/>
      </dsp:spPr>
      <dsp:style>
        <a:lnRef idx="1">
          <a:scrgbClr r="0" g="0" b="0"/>
        </a:lnRef>
        <a:fillRef idx="0">
          <a:scrgbClr r="0" g="0" b="0"/>
        </a:fillRef>
        <a:effectRef idx="0">
          <a:scrgbClr r="0" g="0" b="0"/>
        </a:effectRef>
        <a:fontRef idx="minor"/>
      </dsp:style>
    </dsp:sp>
    <dsp:sp modelId="{32A35BF2-3F3A-FF4A-9174-3C2C9775D6BF}">
      <dsp:nvSpPr>
        <dsp:cNvPr id="0" name=""/>
        <dsp:cNvSpPr/>
      </dsp:nvSpPr>
      <dsp:spPr>
        <a:xfrm>
          <a:off x="1470605" y="2647918"/>
          <a:ext cx="2786928" cy="761441"/>
        </a:xfrm>
        <a:prstGeom prst="roundRect">
          <a:avLst>
            <a:gd name="adj" fmla="val 10000"/>
          </a:avLst>
        </a:prstGeom>
        <a:solidFill>
          <a:schemeClr val="lt1">
            <a:alpha val="90000"/>
            <a:hueOff val="0"/>
            <a:satOff val="0"/>
            <a:lumOff val="0"/>
            <a:alphaOff val="0"/>
          </a:schemeClr>
        </a:solidFill>
        <a:ln w="6350" cap="flat" cmpd="sng" algn="ctr">
          <a:solidFill>
            <a:schemeClr val="accent4"/>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altLang="en-US" sz="2700" kern="1200" dirty="0" err="1" smtClean="0">
              <a:solidFill>
                <a:schemeClr val="tx1"/>
              </a:solidFill>
              <a:latin typeface="Arial" charset="0"/>
              <a:ea typeface="Arial" charset="0"/>
              <a:cs typeface="Arial" charset="0"/>
            </a:rPr>
            <a:t>Osteomalacia</a:t>
          </a:r>
          <a:endParaRPr lang="en-US" sz="2700" kern="1200" dirty="0">
            <a:solidFill>
              <a:schemeClr val="tx1"/>
            </a:solidFill>
          </a:endParaRPr>
        </a:p>
      </dsp:txBody>
      <dsp:txXfrm>
        <a:off x="1492907" y="2670220"/>
        <a:ext cx="2742324" cy="716837"/>
      </dsp:txXfrm>
    </dsp:sp>
    <dsp:sp modelId="{81AD5D84-D238-3545-8E7D-A2A2D62262A6}">
      <dsp:nvSpPr>
        <dsp:cNvPr id="0" name=""/>
        <dsp:cNvSpPr/>
      </dsp:nvSpPr>
      <dsp:spPr>
        <a:xfrm>
          <a:off x="1122239" y="903493"/>
          <a:ext cx="348366" cy="3241920"/>
        </a:xfrm>
        <a:custGeom>
          <a:avLst/>
          <a:gdLst/>
          <a:ahLst/>
          <a:cxnLst/>
          <a:rect l="0" t="0" r="0" b="0"/>
          <a:pathLst>
            <a:path>
              <a:moveTo>
                <a:pt x="0" y="0"/>
              </a:moveTo>
              <a:lnTo>
                <a:pt x="0" y="3241920"/>
              </a:lnTo>
              <a:lnTo>
                <a:pt x="348366" y="3241920"/>
              </a:lnTo>
            </a:path>
          </a:pathLst>
        </a:custGeom>
        <a:noFill/>
        <a:ln w="6350" cap="flat" cmpd="sng" algn="ctr">
          <a:solidFill>
            <a:schemeClr val="accent4"/>
          </a:solidFill>
          <a:prstDash val="solid"/>
          <a:miter lim="800000"/>
        </a:ln>
        <a:effectLst/>
      </dsp:spPr>
      <dsp:style>
        <a:lnRef idx="1">
          <a:scrgbClr r="0" g="0" b="0"/>
        </a:lnRef>
        <a:fillRef idx="0">
          <a:scrgbClr r="0" g="0" b="0"/>
        </a:fillRef>
        <a:effectRef idx="0">
          <a:scrgbClr r="0" g="0" b="0"/>
        </a:effectRef>
        <a:fontRef idx="minor"/>
      </dsp:style>
    </dsp:sp>
    <dsp:sp modelId="{8915BBAE-6EB6-574F-A7FD-EA072490A456}">
      <dsp:nvSpPr>
        <dsp:cNvPr id="0" name=""/>
        <dsp:cNvSpPr/>
      </dsp:nvSpPr>
      <dsp:spPr>
        <a:xfrm>
          <a:off x="1470605" y="3844817"/>
          <a:ext cx="2786928" cy="601192"/>
        </a:xfrm>
        <a:prstGeom prst="roundRect">
          <a:avLst>
            <a:gd name="adj" fmla="val 10000"/>
          </a:avLst>
        </a:prstGeom>
        <a:solidFill>
          <a:schemeClr val="lt1">
            <a:alpha val="90000"/>
            <a:hueOff val="0"/>
            <a:satOff val="0"/>
            <a:lumOff val="0"/>
            <a:alphaOff val="0"/>
          </a:schemeClr>
        </a:solidFill>
        <a:ln w="6350" cap="flat" cmpd="sng" algn="ctr">
          <a:solidFill>
            <a:schemeClr val="accent4"/>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435" tIns="34290" rIns="51435" bIns="34290" numCol="1" spcCol="1270" anchor="ctr" anchorCtr="0">
          <a:noAutofit/>
        </a:bodyPr>
        <a:lstStyle/>
        <a:p>
          <a:pPr lvl="0" algn="ctr" defTabSz="1200150">
            <a:lnSpc>
              <a:spcPct val="90000"/>
            </a:lnSpc>
            <a:spcBef>
              <a:spcPct val="0"/>
            </a:spcBef>
            <a:spcAft>
              <a:spcPct val="35000"/>
            </a:spcAft>
          </a:pPr>
          <a:r>
            <a:rPr lang="en-US" altLang="en-US" sz="2700" kern="1200" dirty="0" smtClean="0">
              <a:solidFill>
                <a:schemeClr val="tx1"/>
              </a:solidFill>
              <a:latin typeface="Arial" charset="0"/>
              <a:ea typeface="Arial" charset="0"/>
              <a:cs typeface="Arial" charset="0"/>
            </a:rPr>
            <a:t>Osteoporosis </a:t>
          </a:r>
          <a:endParaRPr lang="ru-RU" altLang="en-US" sz="2700" kern="1200" dirty="0">
            <a:solidFill>
              <a:schemeClr val="tx1"/>
            </a:solidFill>
            <a:latin typeface="Arial" charset="0"/>
            <a:ea typeface="Arial" charset="0"/>
            <a:cs typeface="Arial" charset="0"/>
          </a:endParaRPr>
        </a:p>
      </dsp:txBody>
      <dsp:txXfrm>
        <a:off x="1488213" y="3862425"/>
        <a:ext cx="2751712" cy="5659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FE359-D638-E846-BF7D-C6250E423E77}">
      <dsp:nvSpPr>
        <dsp:cNvPr id="0" name=""/>
        <dsp:cNvSpPr/>
      </dsp:nvSpPr>
      <dsp:spPr>
        <a:xfrm>
          <a:off x="1581807" y="228849"/>
          <a:ext cx="4188068" cy="4188068"/>
        </a:xfrm>
        <a:prstGeom prst="blockArc">
          <a:avLst>
            <a:gd name="adj1" fmla="val 13012884"/>
            <a:gd name="adj2" fmla="val 17992081"/>
            <a:gd name="adj3" fmla="val 3429"/>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3A12861-1D51-B547-852C-C6BB7B787883}">
      <dsp:nvSpPr>
        <dsp:cNvPr id="0" name=""/>
        <dsp:cNvSpPr/>
      </dsp:nvSpPr>
      <dsp:spPr>
        <a:xfrm>
          <a:off x="704667" y="902662"/>
          <a:ext cx="4188068" cy="4188068"/>
        </a:xfrm>
        <a:prstGeom prst="blockArc">
          <a:avLst>
            <a:gd name="adj1" fmla="val 11514476"/>
            <a:gd name="adj2" fmla="val 14883368"/>
            <a:gd name="adj3" fmla="val 3429"/>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3FE5A8F-F9DE-C64E-872F-26F5D53652D7}">
      <dsp:nvSpPr>
        <dsp:cNvPr id="0" name=""/>
        <dsp:cNvSpPr/>
      </dsp:nvSpPr>
      <dsp:spPr>
        <a:xfrm>
          <a:off x="735068" y="239282"/>
          <a:ext cx="4188068" cy="4188068"/>
        </a:xfrm>
        <a:prstGeom prst="blockArc">
          <a:avLst>
            <a:gd name="adj1" fmla="val 6462255"/>
            <a:gd name="adj2" fmla="val 10400387"/>
            <a:gd name="adj3" fmla="val 3429"/>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F53C471-6909-8746-879A-8A4CC8D388C1}">
      <dsp:nvSpPr>
        <dsp:cNvPr id="0" name=""/>
        <dsp:cNvSpPr/>
      </dsp:nvSpPr>
      <dsp:spPr>
        <a:xfrm>
          <a:off x="1590213" y="770793"/>
          <a:ext cx="4188068" cy="4188068"/>
        </a:xfrm>
        <a:prstGeom prst="blockArc">
          <a:avLst>
            <a:gd name="adj1" fmla="val 3624089"/>
            <a:gd name="adj2" fmla="val 8161281"/>
            <a:gd name="adj3" fmla="val 3429"/>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C6F9A5F-2181-1F46-ADB6-618DEF2726A8}">
      <dsp:nvSpPr>
        <dsp:cNvPr id="0" name=""/>
        <dsp:cNvSpPr/>
      </dsp:nvSpPr>
      <dsp:spPr>
        <a:xfrm>
          <a:off x="3500396" y="706348"/>
          <a:ext cx="4188068" cy="4188068"/>
        </a:xfrm>
        <a:prstGeom prst="blockArc">
          <a:avLst>
            <a:gd name="adj1" fmla="val 2195686"/>
            <a:gd name="adj2" fmla="val 6944038"/>
            <a:gd name="adj3" fmla="val 3429"/>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3E7646F-3FA1-E340-9666-FFC6BF3B2625}">
      <dsp:nvSpPr>
        <dsp:cNvPr id="0" name=""/>
        <dsp:cNvSpPr/>
      </dsp:nvSpPr>
      <dsp:spPr>
        <a:xfrm>
          <a:off x="4566163" y="-39445"/>
          <a:ext cx="4188068" cy="4188068"/>
        </a:xfrm>
        <a:prstGeom prst="blockArc">
          <a:avLst>
            <a:gd name="adj1" fmla="val 1084604"/>
            <a:gd name="adj2" fmla="val 4406321"/>
            <a:gd name="adj3" fmla="val 3429"/>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68FA58A-9762-4648-856B-1DE6CA4F11CC}">
      <dsp:nvSpPr>
        <dsp:cNvPr id="0" name=""/>
        <dsp:cNvSpPr/>
      </dsp:nvSpPr>
      <dsp:spPr>
        <a:xfrm>
          <a:off x="4499104" y="974582"/>
          <a:ext cx="4188068" cy="4188068"/>
        </a:xfrm>
        <a:prstGeom prst="blockArc">
          <a:avLst>
            <a:gd name="adj1" fmla="val 17016160"/>
            <a:gd name="adj2" fmla="val 20969420"/>
            <a:gd name="adj3" fmla="val 3429"/>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B783B2E-946B-6240-AEEE-E3A29AA27478}">
      <dsp:nvSpPr>
        <dsp:cNvPr id="0" name=""/>
        <dsp:cNvSpPr/>
      </dsp:nvSpPr>
      <dsp:spPr>
        <a:xfrm>
          <a:off x="3433665" y="328804"/>
          <a:ext cx="4188068" cy="4188068"/>
        </a:xfrm>
        <a:prstGeom prst="blockArc">
          <a:avLst>
            <a:gd name="adj1" fmla="val 14778667"/>
            <a:gd name="adj2" fmla="val 19130317"/>
            <a:gd name="adj3" fmla="val 3429"/>
          </a:avLst>
        </a:prstGeom>
        <a:gradFill rotWithShape="0">
          <a:gsLst>
            <a:gs pos="0">
              <a:schemeClr val="accent4">
                <a:tint val="60000"/>
                <a:hueOff val="0"/>
                <a:satOff val="0"/>
                <a:lumOff val="0"/>
                <a:alphaOff val="0"/>
                <a:satMod val="103000"/>
                <a:lumMod val="102000"/>
                <a:tint val="94000"/>
              </a:schemeClr>
            </a:gs>
            <a:gs pos="50000">
              <a:schemeClr val="accent4">
                <a:tint val="60000"/>
                <a:hueOff val="0"/>
                <a:satOff val="0"/>
                <a:lumOff val="0"/>
                <a:alphaOff val="0"/>
                <a:satMod val="110000"/>
                <a:lumMod val="100000"/>
                <a:shade val="100000"/>
              </a:schemeClr>
            </a:gs>
            <a:gs pos="100000">
              <a:schemeClr val="accent4">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5ECFA44-7E0A-E14A-AA05-952B917838DC}">
      <dsp:nvSpPr>
        <dsp:cNvPr id="0" name=""/>
        <dsp:cNvSpPr/>
      </dsp:nvSpPr>
      <dsp:spPr>
        <a:xfrm>
          <a:off x="2561683" y="1884012"/>
          <a:ext cx="4278236" cy="1424488"/>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rgbClr val="C00000"/>
              </a:solidFill>
            </a:rPr>
            <a:t>Increased risk of vitamin D deficiency </a:t>
          </a:r>
          <a:endParaRPr lang="en-US" sz="2800" kern="1200" dirty="0">
            <a:solidFill>
              <a:srgbClr val="C00000"/>
            </a:solidFill>
          </a:endParaRPr>
        </a:p>
      </dsp:txBody>
      <dsp:txXfrm>
        <a:off x="3188216" y="2092623"/>
        <a:ext cx="3025170" cy="1007266"/>
      </dsp:txXfrm>
    </dsp:sp>
    <dsp:sp modelId="{6D3B9541-6546-A043-80DB-11A2D3C059B7}">
      <dsp:nvSpPr>
        <dsp:cNvPr id="0" name=""/>
        <dsp:cNvSpPr/>
      </dsp:nvSpPr>
      <dsp:spPr>
        <a:xfrm>
          <a:off x="3732158" y="-262520"/>
          <a:ext cx="1937286" cy="1601280"/>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People</a:t>
          </a:r>
          <a:r>
            <a:rPr lang="en-US" sz="2200" kern="1200" baseline="0" dirty="0" smtClean="0"/>
            <a:t> with limited sun exposure</a:t>
          </a:r>
          <a:endParaRPr lang="en-US" sz="2200" kern="1200" dirty="0"/>
        </a:p>
      </dsp:txBody>
      <dsp:txXfrm>
        <a:off x="4015867" y="-28018"/>
        <a:ext cx="1369868" cy="1132276"/>
      </dsp:txXfrm>
    </dsp:sp>
    <dsp:sp modelId="{53F46F40-B7D4-464D-8307-7CA037285792}">
      <dsp:nvSpPr>
        <dsp:cNvPr id="0" name=""/>
        <dsp:cNvSpPr/>
      </dsp:nvSpPr>
      <dsp:spPr>
        <a:xfrm>
          <a:off x="6036190" y="375256"/>
          <a:ext cx="2081992" cy="1385907"/>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Overweight people</a:t>
          </a:r>
          <a:endParaRPr lang="en-US" sz="2200" kern="1200" dirty="0"/>
        </a:p>
      </dsp:txBody>
      <dsp:txXfrm>
        <a:off x="6341091" y="578217"/>
        <a:ext cx="1472190" cy="979985"/>
      </dsp:txXfrm>
    </dsp:sp>
    <dsp:sp modelId="{046DE087-EC38-1144-9711-FD2C6771C695}">
      <dsp:nvSpPr>
        <dsp:cNvPr id="0" name=""/>
        <dsp:cNvSpPr/>
      </dsp:nvSpPr>
      <dsp:spPr>
        <a:xfrm>
          <a:off x="7761574" y="1962642"/>
          <a:ext cx="1710347" cy="1461131"/>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Pregnant women</a:t>
          </a:r>
          <a:endParaRPr lang="en-US" sz="2200" kern="1200" dirty="0"/>
        </a:p>
      </dsp:txBody>
      <dsp:txXfrm>
        <a:off x="8012049" y="2176620"/>
        <a:ext cx="1209397" cy="1033175"/>
      </dsp:txXfrm>
    </dsp:sp>
    <dsp:sp modelId="{9C7A8306-12ED-1B46-9F71-63BA01BF4EB8}">
      <dsp:nvSpPr>
        <dsp:cNvPr id="0" name=""/>
        <dsp:cNvSpPr/>
      </dsp:nvSpPr>
      <dsp:spPr>
        <a:xfrm>
          <a:off x="6499508" y="3255855"/>
          <a:ext cx="1494685" cy="1542977"/>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Chronic</a:t>
          </a:r>
          <a:r>
            <a:rPr lang="en-US" sz="2200" kern="1200" baseline="0" dirty="0" smtClean="0"/>
            <a:t> illnesses</a:t>
          </a:r>
          <a:endParaRPr lang="en-US" sz="2200" kern="1200" dirty="0"/>
        </a:p>
      </dsp:txBody>
      <dsp:txXfrm>
        <a:off x="6718400" y="3481819"/>
        <a:ext cx="1056901" cy="1091049"/>
      </dsp:txXfrm>
    </dsp:sp>
    <dsp:sp modelId="{2FC5821D-525D-8541-ABD2-655BB7F5325F}">
      <dsp:nvSpPr>
        <dsp:cNvPr id="0" name=""/>
        <dsp:cNvSpPr/>
      </dsp:nvSpPr>
      <dsp:spPr>
        <a:xfrm>
          <a:off x="3685666" y="3930927"/>
          <a:ext cx="2030270" cy="1446932"/>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Insufficient intake</a:t>
          </a:r>
          <a:endParaRPr lang="en-US" sz="2200" kern="1200" dirty="0"/>
        </a:p>
      </dsp:txBody>
      <dsp:txXfrm>
        <a:off x="3982992" y="4142825"/>
        <a:ext cx="1435618" cy="1023136"/>
      </dsp:txXfrm>
    </dsp:sp>
    <dsp:sp modelId="{33BED832-D8AC-EC45-9B79-2810A4C39C8F}">
      <dsp:nvSpPr>
        <dsp:cNvPr id="0" name=""/>
        <dsp:cNvSpPr/>
      </dsp:nvSpPr>
      <dsp:spPr>
        <a:xfrm>
          <a:off x="1546896" y="3665135"/>
          <a:ext cx="1312637" cy="1257684"/>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Infants</a:t>
          </a:r>
          <a:endParaRPr lang="en-US" sz="2200" kern="1200" dirty="0"/>
        </a:p>
      </dsp:txBody>
      <dsp:txXfrm>
        <a:off x="1739127" y="3849319"/>
        <a:ext cx="928175" cy="889316"/>
      </dsp:txXfrm>
    </dsp:sp>
    <dsp:sp modelId="{200036A0-71A3-4149-B7DD-5683245CB8AC}">
      <dsp:nvSpPr>
        <dsp:cNvPr id="0" name=""/>
        <dsp:cNvSpPr/>
      </dsp:nvSpPr>
      <dsp:spPr>
        <a:xfrm>
          <a:off x="0" y="1833049"/>
          <a:ext cx="1569710" cy="1477943"/>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Dark-skinned people</a:t>
          </a:r>
          <a:endParaRPr lang="en-US" sz="2200" kern="1200" dirty="0"/>
        </a:p>
      </dsp:txBody>
      <dsp:txXfrm>
        <a:off x="229879" y="2049489"/>
        <a:ext cx="1109952" cy="1045063"/>
      </dsp:txXfrm>
    </dsp:sp>
    <dsp:sp modelId="{FA3A86E0-5BBB-A944-86DA-7AABB3A01FD2}">
      <dsp:nvSpPr>
        <dsp:cNvPr id="0" name=""/>
        <dsp:cNvSpPr/>
      </dsp:nvSpPr>
      <dsp:spPr>
        <a:xfrm>
          <a:off x="1376402" y="522665"/>
          <a:ext cx="1306355" cy="1130010"/>
        </a:xfrm>
        <a:prstGeom prst="ellips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n-US" sz="2200" kern="1200" dirty="0" smtClean="0"/>
            <a:t>The elderly</a:t>
          </a:r>
          <a:endParaRPr lang="en-US" sz="2200" kern="1200" dirty="0"/>
        </a:p>
      </dsp:txBody>
      <dsp:txXfrm>
        <a:off x="1567713" y="688151"/>
        <a:ext cx="923733" cy="79903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BDC29D-4753-6642-B41D-E744BC8BA792}" type="datetimeFigureOut">
              <a:rPr lang="en-US" smtClean="0"/>
              <a:t>2/15/18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5A755D-FC22-5B4D-965E-C02972B08930}" type="slidenum">
              <a:rPr lang="en-US" smtClean="0"/>
              <a:t>‹#›</a:t>
            </a:fld>
            <a:endParaRPr lang="en-US"/>
          </a:p>
        </p:txBody>
      </p:sp>
    </p:spTree>
    <p:extLst>
      <p:ext uri="{BB962C8B-B14F-4D97-AF65-F5344CB8AC3E}">
        <p14:creationId xmlns:p14="http://schemas.microsoft.com/office/powerpoint/2010/main" val="7220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A755D-FC22-5B4D-965E-C02972B08930}" type="slidenum">
              <a:rPr lang="en-US" smtClean="0"/>
              <a:t>2</a:t>
            </a:fld>
            <a:endParaRPr lang="en-US"/>
          </a:p>
        </p:txBody>
      </p:sp>
    </p:spTree>
    <p:extLst>
      <p:ext uri="{BB962C8B-B14F-4D97-AF65-F5344CB8AC3E}">
        <p14:creationId xmlns:p14="http://schemas.microsoft.com/office/powerpoint/2010/main" val="9676476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55A755D-FC22-5B4D-965E-C02972B08930}" type="slidenum">
              <a:rPr lang="en-US" smtClean="0"/>
              <a:t>19</a:t>
            </a:fld>
            <a:endParaRPr lang="en-US"/>
          </a:p>
        </p:txBody>
      </p:sp>
    </p:spTree>
    <p:extLst>
      <p:ext uri="{BB962C8B-B14F-4D97-AF65-F5344CB8AC3E}">
        <p14:creationId xmlns:p14="http://schemas.microsoft.com/office/powerpoint/2010/main" val="36397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A755D-FC22-5B4D-965E-C02972B08930}" type="slidenum">
              <a:rPr lang="en-US" smtClean="0"/>
              <a:t>26</a:t>
            </a:fld>
            <a:endParaRPr lang="en-US"/>
          </a:p>
        </p:txBody>
      </p:sp>
    </p:spTree>
    <p:extLst>
      <p:ext uri="{BB962C8B-B14F-4D97-AF65-F5344CB8AC3E}">
        <p14:creationId xmlns:p14="http://schemas.microsoft.com/office/powerpoint/2010/main" val="447244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double burden of malnutrition is </a:t>
            </a:r>
            <a:r>
              <a:rPr lang="en-US" b="1" dirty="0" err="1" smtClean="0"/>
              <a:t>characterised</a:t>
            </a:r>
            <a:r>
              <a:rPr lang="en-US" b="1" dirty="0" smtClean="0"/>
              <a:t> by the coexistence of </a:t>
            </a:r>
            <a:r>
              <a:rPr lang="en-US" b="1" dirty="0" err="1" smtClean="0"/>
              <a:t>undernutrition</a:t>
            </a:r>
            <a:r>
              <a:rPr lang="en-US" b="1" dirty="0" smtClean="0"/>
              <a:t> along with overweight and obesity, or diet-related </a:t>
            </a:r>
            <a:r>
              <a:rPr lang="en-US" b="1" dirty="0" err="1" smtClean="0"/>
              <a:t>noncommunicable</a:t>
            </a:r>
            <a:r>
              <a:rPr lang="en-US" b="1" dirty="0" smtClean="0"/>
              <a:t> diseases, within individuals, households and populations, and across the </a:t>
            </a:r>
            <a:r>
              <a:rPr lang="en-US" b="1" dirty="0" err="1" smtClean="0"/>
              <a:t>lifecourse</a:t>
            </a:r>
            <a:r>
              <a:rPr lang="en-US" b="1" dirty="0" smtClean="0"/>
              <a:t>.</a:t>
            </a:r>
          </a:p>
          <a:p>
            <a:endParaRPr lang="en-US" b="1" dirty="0" smtClean="0"/>
          </a:p>
          <a:p>
            <a:r>
              <a:rPr lang="en-US" dirty="0" smtClean="0"/>
              <a:t>This double burden of malnutrition offers a unique and important opportunity for integrated action on malnutrition in all its forms. Addressing the double burden of malnutrition will be key to achieving the Sustainable Development Goals (in particular Goal 2 and Target 3.4)</a:t>
            </a:r>
            <a:endParaRPr lang="en-US" dirty="0"/>
          </a:p>
        </p:txBody>
      </p:sp>
      <p:sp>
        <p:nvSpPr>
          <p:cNvPr id="4" name="Slide Number Placeholder 3"/>
          <p:cNvSpPr>
            <a:spLocks noGrp="1"/>
          </p:cNvSpPr>
          <p:nvPr>
            <p:ph type="sldNum" sz="quarter" idx="10"/>
          </p:nvPr>
        </p:nvSpPr>
        <p:spPr/>
        <p:txBody>
          <a:bodyPr/>
          <a:lstStyle/>
          <a:p>
            <a:fld id="{D55A755D-FC22-5B4D-965E-C02972B08930}" type="slidenum">
              <a:rPr lang="en-US" smtClean="0"/>
              <a:t>27</a:t>
            </a:fld>
            <a:endParaRPr lang="en-US"/>
          </a:p>
        </p:txBody>
      </p:sp>
    </p:spTree>
    <p:extLst>
      <p:ext uri="{BB962C8B-B14F-4D97-AF65-F5344CB8AC3E}">
        <p14:creationId xmlns:p14="http://schemas.microsoft.com/office/powerpoint/2010/main" val="1812967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A755D-FC22-5B4D-965E-C02972B08930}" type="slidenum">
              <a:rPr lang="en-US" smtClean="0"/>
              <a:t>35</a:t>
            </a:fld>
            <a:endParaRPr lang="en-US"/>
          </a:p>
        </p:txBody>
      </p:sp>
    </p:spTree>
    <p:extLst>
      <p:ext uri="{BB962C8B-B14F-4D97-AF65-F5344CB8AC3E}">
        <p14:creationId xmlns:p14="http://schemas.microsoft.com/office/powerpoint/2010/main" val="16768062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A755D-FC22-5B4D-965E-C02972B08930}" type="slidenum">
              <a:rPr lang="en-US" smtClean="0"/>
              <a:t>40</a:t>
            </a:fld>
            <a:endParaRPr lang="en-US"/>
          </a:p>
        </p:txBody>
      </p:sp>
    </p:spTree>
    <p:extLst>
      <p:ext uri="{BB962C8B-B14F-4D97-AF65-F5344CB8AC3E}">
        <p14:creationId xmlns:p14="http://schemas.microsoft.com/office/powerpoint/2010/main" val="1501572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Vitamin activation </a:t>
            </a:r>
            <a:endParaRPr lang="en-US" dirty="0"/>
          </a:p>
        </p:txBody>
      </p:sp>
      <p:sp>
        <p:nvSpPr>
          <p:cNvPr id="4" name="Slide Number Placeholder 3"/>
          <p:cNvSpPr>
            <a:spLocks noGrp="1"/>
          </p:cNvSpPr>
          <p:nvPr>
            <p:ph type="sldNum" sz="quarter" idx="10"/>
          </p:nvPr>
        </p:nvSpPr>
        <p:spPr/>
        <p:txBody>
          <a:bodyPr/>
          <a:lstStyle/>
          <a:p>
            <a:fld id="{D55A755D-FC22-5B4D-965E-C02972B08930}" type="slidenum">
              <a:rPr lang="en-US" smtClean="0"/>
              <a:t>47</a:t>
            </a:fld>
            <a:endParaRPr lang="en-US"/>
          </a:p>
        </p:txBody>
      </p:sp>
    </p:spTree>
    <p:extLst>
      <p:ext uri="{BB962C8B-B14F-4D97-AF65-F5344CB8AC3E}">
        <p14:creationId xmlns:p14="http://schemas.microsoft.com/office/powerpoint/2010/main" val="1036237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5A755D-FC22-5B4D-965E-C02972B08930}" type="slidenum">
              <a:rPr lang="en-US" smtClean="0"/>
              <a:t>53</a:t>
            </a:fld>
            <a:endParaRPr lang="en-US"/>
          </a:p>
        </p:txBody>
      </p:sp>
    </p:spTree>
    <p:extLst>
      <p:ext uri="{BB962C8B-B14F-4D97-AF65-F5344CB8AC3E}">
        <p14:creationId xmlns:p14="http://schemas.microsoft.com/office/powerpoint/2010/main" val="171760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574420-E4C8-1045-BAC7-115C1AA032BD}" type="slidenum">
              <a:rPr lang="ru-RU" altLang="en-US"/>
              <a:pPr/>
              <a:t>8</a:t>
            </a:fld>
            <a:endParaRPr lang="ru-RU" alt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5535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6C8C7-23A2-534B-9823-0E5E1270C380}" type="slidenum">
              <a:rPr lang="ru-RU" altLang="en-US"/>
              <a:pPr/>
              <a:t>10</a:t>
            </a:fld>
            <a:endParaRPr lang="ru-RU" altLang="en-US"/>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p:txBody>
          <a:bodyPr/>
          <a:lstStyle/>
          <a:p>
            <a:r>
              <a:rPr lang="en-US" altLang="en-US" sz="1200" dirty="0" smtClean="0">
                <a:solidFill>
                  <a:schemeClr val="bg1"/>
                </a:solidFill>
              </a:rPr>
              <a:t>Oxidation of fats </a:t>
            </a:r>
          </a:p>
          <a:p>
            <a:r>
              <a:rPr lang="en-US" altLang="en-US" sz="1200" dirty="0" smtClean="0">
                <a:solidFill>
                  <a:schemeClr val="bg1"/>
                </a:solidFill>
              </a:rPr>
              <a:t>Synthesis amino acids</a:t>
            </a:r>
            <a:r>
              <a:rPr lang="ru-RU" altLang="en-US" sz="1400" dirty="0" smtClean="0">
                <a:solidFill>
                  <a:schemeClr val="bg1"/>
                </a:solidFill>
              </a:rPr>
              <a:t> </a:t>
            </a:r>
          </a:p>
          <a:p>
            <a:r>
              <a:rPr lang="en-US" altLang="en-US" dirty="0" smtClean="0"/>
              <a:t>Carbohydrates </a:t>
            </a:r>
            <a:r>
              <a:rPr lang="en-US" altLang="en-US" baseline="0" dirty="0" smtClean="0"/>
              <a:t> </a:t>
            </a:r>
            <a:endParaRPr lang="en-US" altLang="en-US" dirty="0"/>
          </a:p>
        </p:txBody>
      </p:sp>
    </p:spTree>
    <p:extLst>
      <p:ext uri="{BB962C8B-B14F-4D97-AF65-F5344CB8AC3E}">
        <p14:creationId xmlns:p14="http://schemas.microsoft.com/office/powerpoint/2010/main" val="536999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6343C2-1DB3-264A-AE88-43D00754C6B2}" type="slidenum">
              <a:rPr lang="ru-RU" altLang="en-US"/>
              <a:pPr/>
              <a:t>11</a:t>
            </a:fld>
            <a:endParaRPr lang="ru-RU" alt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Arial" charset="0"/>
                <a:ea typeface="Arial" charset="0"/>
                <a:cs typeface="Arial" charset="0"/>
              </a:rPr>
              <a:t>The carbohydrate reserve (glycogen) of a human adult is about 500g. This reserve is rapidly exhausted when a man is fasting. If the dietary carbohydrates do not meet the energy needs of the body, protein and glycerol from dietary and endogenous sources are used by the body to maintain glucose homeostasis.</a:t>
            </a:r>
            <a:r>
              <a:rPr lang="ru-RU" altLang="en-US" sz="1200" dirty="0" smtClean="0">
                <a:latin typeface="Arial" charset="0"/>
                <a:ea typeface="Arial" charset="0"/>
                <a:cs typeface="Arial" charset="0"/>
              </a:rPr>
              <a:t> </a:t>
            </a:r>
          </a:p>
          <a:p>
            <a:endParaRPr lang="en-US" altLang="en-US" dirty="0"/>
          </a:p>
        </p:txBody>
      </p:sp>
    </p:spTree>
    <p:extLst>
      <p:ext uri="{BB962C8B-B14F-4D97-AF65-F5344CB8AC3E}">
        <p14:creationId xmlns:p14="http://schemas.microsoft.com/office/powerpoint/2010/main" val="1309106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952237-6C93-A343-AF67-8950C6ADA4CC}" type="slidenum">
              <a:rPr lang="ru-RU" altLang="en-US"/>
              <a:pPr/>
              <a:t>12</a:t>
            </a:fld>
            <a:endParaRPr lang="ru-RU" alt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bg1"/>
                </a:solidFill>
                <a:latin typeface="Arial" charset="0"/>
                <a:ea typeface="Arial" charset="0"/>
                <a:cs typeface="Arial" charset="0"/>
              </a:rPr>
              <a:t>Proteins are complex organic nitrogenous compounds.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charset="0"/>
                <a:ea typeface="Arial" charset="0"/>
                <a:cs typeface="Arial" charset="0"/>
              </a:rPr>
              <a:t>“ESSENTIAL”    AS THEY ARE NOT SYNTHESIZED IN HUMAN BODY AND MUST BE OBTAINED FROM DIETARY PROTIENS.</a:t>
            </a:r>
          </a:p>
          <a:p>
            <a:endParaRPr lang="en-US" altLang="en-US" dirty="0"/>
          </a:p>
        </p:txBody>
      </p:sp>
    </p:spTree>
    <p:extLst>
      <p:ext uri="{BB962C8B-B14F-4D97-AF65-F5344CB8AC3E}">
        <p14:creationId xmlns:p14="http://schemas.microsoft.com/office/powerpoint/2010/main" val="515200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DB03E8-DB12-4C4C-AD4F-0AC388AD32FA}" type="slidenum">
              <a:rPr lang="ru-RU" altLang="en-US"/>
              <a:pPr/>
              <a:t>13</a:t>
            </a:fld>
            <a:endParaRPr lang="ru-RU" alt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pPr>
              <a:lnSpc>
                <a:spcPct val="90000"/>
              </a:lnSpc>
            </a:pPr>
            <a:r>
              <a:rPr lang="en-US" altLang="en-US" dirty="0" smtClean="0">
                <a:effectLst/>
              </a:rPr>
              <a:t>It should be more than 3.5 g/dl.</a:t>
            </a:r>
          </a:p>
          <a:p>
            <a:pPr>
              <a:lnSpc>
                <a:spcPct val="90000"/>
              </a:lnSpc>
            </a:pPr>
            <a:endParaRPr lang="en-US" altLang="en-US" dirty="0" smtClean="0">
              <a:effectLst/>
            </a:endParaRPr>
          </a:p>
          <a:p>
            <a:pPr>
              <a:lnSpc>
                <a:spcPct val="90000"/>
              </a:lnSpc>
            </a:pPr>
            <a:r>
              <a:rPr lang="en-US" altLang="en-US" dirty="0" smtClean="0">
                <a:effectLst/>
              </a:rPr>
              <a:t>Less than 3.5 g/dl shows mild malnutrition.</a:t>
            </a:r>
          </a:p>
          <a:p>
            <a:pPr>
              <a:lnSpc>
                <a:spcPct val="90000"/>
              </a:lnSpc>
            </a:pPr>
            <a:endParaRPr lang="en-US" altLang="en-US" dirty="0" smtClean="0">
              <a:effectLst/>
            </a:endParaRPr>
          </a:p>
          <a:p>
            <a:pPr>
              <a:lnSpc>
                <a:spcPct val="90000"/>
              </a:lnSpc>
            </a:pPr>
            <a:r>
              <a:rPr lang="en-US" altLang="en-US" dirty="0" smtClean="0">
                <a:effectLst/>
              </a:rPr>
              <a:t>Less than 3.0 g/dl shows severe malnutrition.</a:t>
            </a:r>
            <a:endParaRPr lang="ru-RU" altLang="en-US" dirty="0" smtClean="0">
              <a:effectLst/>
            </a:endParaRPr>
          </a:p>
          <a:p>
            <a:endParaRPr lang="en-US" altLang="en-US" dirty="0"/>
          </a:p>
        </p:txBody>
      </p:sp>
    </p:spTree>
    <p:extLst>
      <p:ext uri="{BB962C8B-B14F-4D97-AF65-F5344CB8AC3E}">
        <p14:creationId xmlns:p14="http://schemas.microsoft.com/office/powerpoint/2010/main" val="148638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89F903-A2A3-E443-ADDB-57649C0125DF}" type="slidenum">
              <a:rPr lang="ru-RU" altLang="en-US"/>
              <a:pPr/>
              <a:t>14</a:t>
            </a:fld>
            <a:endParaRPr lang="ru-RU" alt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pPr marL="0" indent="0">
              <a:buNone/>
            </a:pPr>
            <a:r>
              <a:rPr lang="en-US" altLang="en-US" sz="1200" dirty="0" smtClean="0">
                <a:effectLst/>
              </a:rPr>
              <a:t>Classification:</a:t>
            </a:r>
          </a:p>
          <a:p>
            <a:r>
              <a:rPr lang="en-US" altLang="en-US" sz="1200" dirty="0" smtClean="0"/>
              <a:t>Simple lipids: triglycerides </a:t>
            </a:r>
          </a:p>
          <a:p>
            <a:r>
              <a:rPr lang="en-US" altLang="en-US" sz="1200" dirty="0" smtClean="0">
                <a:effectLst/>
              </a:rPr>
              <a:t>Compound lipids: phospholipids</a:t>
            </a:r>
          </a:p>
          <a:p>
            <a:r>
              <a:rPr lang="en-US" altLang="en-US" sz="1200" dirty="0" smtClean="0"/>
              <a:t>Derived lipids: cholesterol</a:t>
            </a:r>
          </a:p>
          <a:p>
            <a:endParaRPr lang="en-US" altLang="en-US" sz="1200" dirty="0" smtClean="0">
              <a:effectLst/>
            </a:endParaRPr>
          </a:p>
          <a:p>
            <a:pPr marL="0" indent="0">
              <a:buNone/>
            </a:pPr>
            <a:r>
              <a:rPr lang="en-US" dirty="0" smtClean="0">
                <a:solidFill>
                  <a:schemeClr val="bg1"/>
                </a:solidFill>
              </a:rPr>
              <a:t>Can’t be synthesized in human body:</a:t>
            </a:r>
          </a:p>
          <a:p>
            <a:r>
              <a:rPr lang="en-US" altLang="en-US" b="1" i="1" dirty="0" smtClean="0">
                <a:solidFill>
                  <a:schemeClr val="bg1"/>
                </a:solidFill>
              </a:rPr>
              <a:t>Linoleic acid </a:t>
            </a:r>
            <a:r>
              <a:rPr lang="en-US" dirty="0" smtClean="0">
                <a:solidFill>
                  <a:schemeClr val="bg1"/>
                </a:solidFill>
              </a:rPr>
              <a:t>(an omega-6 fatty acid)</a:t>
            </a:r>
            <a:endParaRPr lang="en-US" altLang="en-US" b="1" i="1" dirty="0" smtClean="0">
              <a:solidFill>
                <a:schemeClr val="bg1"/>
              </a:solidFill>
            </a:endParaRPr>
          </a:p>
          <a:p>
            <a:pPr marL="400050" lvl="1" indent="0">
              <a:buNone/>
            </a:pPr>
            <a:r>
              <a:rPr lang="en-US" altLang="en-US" b="1" dirty="0" smtClean="0">
                <a:solidFill>
                  <a:schemeClr val="bg1"/>
                </a:solidFill>
              </a:rPr>
              <a:t>Sunflower oil Corn oil Soya bean oil Sesame oil Groundnut oil Mustard oil Palm oil Coconut oil </a:t>
            </a:r>
          </a:p>
          <a:p>
            <a:r>
              <a:rPr lang="en-US" altLang="en-US" b="1" i="1" dirty="0" smtClean="0">
                <a:solidFill>
                  <a:schemeClr val="bg1"/>
                </a:solidFill>
              </a:rPr>
              <a:t>Arachidonic acid</a:t>
            </a:r>
          </a:p>
          <a:p>
            <a:pPr marL="400050" lvl="1" indent="0">
              <a:buNone/>
            </a:pPr>
            <a:r>
              <a:rPr lang="en-US" altLang="en-US" b="1" dirty="0" smtClean="0">
                <a:solidFill>
                  <a:schemeClr val="bg1"/>
                </a:solidFill>
              </a:rPr>
              <a:t>Meat, eggs, milk</a:t>
            </a:r>
          </a:p>
          <a:p>
            <a:r>
              <a:rPr lang="en-US" altLang="en-US" b="1" dirty="0" smtClean="0">
                <a:solidFill>
                  <a:schemeClr val="bg1"/>
                </a:solidFill>
              </a:rPr>
              <a:t> </a:t>
            </a:r>
            <a:r>
              <a:rPr lang="en-US" altLang="en-US" b="1" i="1" dirty="0" err="1" smtClean="0">
                <a:solidFill>
                  <a:schemeClr val="bg1"/>
                </a:solidFill>
              </a:rPr>
              <a:t>Linolenic</a:t>
            </a:r>
            <a:r>
              <a:rPr lang="en-US" altLang="en-US" b="1" i="1" dirty="0" smtClean="0">
                <a:solidFill>
                  <a:schemeClr val="bg1"/>
                </a:solidFill>
              </a:rPr>
              <a:t> acid </a:t>
            </a:r>
            <a:r>
              <a:rPr lang="en-US" dirty="0" smtClean="0">
                <a:solidFill>
                  <a:schemeClr val="bg1"/>
                </a:solidFill>
              </a:rPr>
              <a:t>(an omega-3 fatty acid) </a:t>
            </a:r>
            <a:endParaRPr lang="en-US" altLang="en-US" b="1" i="1" dirty="0" smtClean="0">
              <a:solidFill>
                <a:schemeClr val="bg1"/>
              </a:solidFill>
            </a:endParaRPr>
          </a:p>
          <a:p>
            <a:pPr marL="400050" lvl="1" indent="0">
              <a:buNone/>
            </a:pPr>
            <a:r>
              <a:rPr lang="en-US" altLang="en-US" b="1" dirty="0" smtClean="0">
                <a:solidFill>
                  <a:schemeClr val="bg1"/>
                </a:solidFill>
              </a:rPr>
              <a:t>Soya bean oil, Leafy greens</a:t>
            </a:r>
          </a:p>
          <a:p>
            <a:endParaRPr lang="ru-RU" altLang="en-US" b="1" dirty="0" smtClean="0">
              <a:solidFill>
                <a:schemeClr val="bg1"/>
              </a:solidFill>
            </a:endParaRPr>
          </a:p>
          <a:p>
            <a:r>
              <a:rPr lang="en-US" altLang="en-US" dirty="0" smtClean="0">
                <a:effectLst/>
              </a:rPr>
              <a:t>Fat </a:t>
            </a:r>
            <a:endParaRPr lang="ru-RU" altLang="en-US" dirty="0" smtClean="0">
              <a:effectLst/>
            </a:endParaRPr>
          </a:p>
          <a:p>
            <a:endParaRPr lang="en-US" altLang="en-US" dirty="0"/>
          </a:p>
        </p:txBody>
      </p:sp>
    </p:spTree>
    <p:extLst>
      <p:ext uri="{BB962C8B-B14F-4D97-AF65-F5344CB8AC3E}">
        <p14:creationId xmlns:p14="http://schemas.microsoft.com/office/powerpoint/2010/main" val="365708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DD320-AC64-6E44-99BF-0140FDBD91A7}" type="slidenum">
              <a:rPr lang="ru-RU" altLang="en-US"/>
              <a:pPr/>
              <a:t>15</a:t>
            </a:fld>
            <a:endParaRPr lang="ru-RU" alt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84660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B951B3-CAC1-6F4E-9D52-9B09E93A1028}" type="slidenum">
              <a:rPr lang="ru-RU" altLang="en-US"/>
              <a:pPr/>
              <a:t>16</a:t>
            </a:fld>
            <a:endParaRPr lang="ru-RU" alt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p:txBody>
          <a:bodyPr/>
          <a:lstStyle/>
          <a:p>
            <a:r>
              <a:rPr lang="en-US" altLang="en-US" dirty="0" smtClean="0">
                <a:solidFill>
                  <a:schemeClr val="bg1"/>
                </a:solidFill>
              </a:rPr>
              <a:t>Diets rich in EFA reduce serum cholesterol </a:t>
            </a:r>
          </a:p>
          <a:p>
            <a:r>
              <a:rPr lang="en-US" altLang="en-US" dirty="0" smtClean="0">
                <a:solidFill>
                  <a:schemeClr val="bg1"/>
                </a:solidFill>
              </a:rPr>
              <a:t>Polyunsaturated fatty acids are precursors of prostaglandins.</a:t>
            </a:r>
          </a:p>
          <a:p>
            <a:endParaRPr lang="en-US" altLang="en-US" dirty="0"/>
          </a:p>
        </p:txBody>
      </p:sp>
    </p:spTree>
    <p:extLst>
      <p:ext uri="{BB962C8B-B14F-4D97-AF65-F5344CB8AC3E}">
        <p14:creationId xmlns:p14="http://schemas.microsoft.com/office/powerpoint/2010/main" val="1720046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6E4B3B4-9746-804A-B9E4-FC9941D6625D}" type="datetimeFigureOut">
              <a:rPr lang="en-US" smtClean="0"/>
              <a:t>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1A82-B426-B247-AE7C-F5B58F10FD3A}" type="slidenum">
              <a:rPr lang="en-US" smtClean="0"/>
              <a:t>‹#›</a:t>
            </a:fld>
            <a:endParaRPr lang="en-US"/>
          </a:p>
        </p:txBody>
      </p:sp>
    </p:spTree>
    <p:extLst>
      <p:ext uri="{BB962C8B-B14F-4D97-AF65-F5344CB8AC3E}">
        <p14:creationId xmlns:p14="http://schemas.microsoft.com/office/powerpoint/2010/main" val="1498355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4B3B4-9746-804A-B9E4-FC9941D6625D}" type="datetimeFigureOut">
              <a:rPr lang="en-US" smtClean="0"/>
              <a:t>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1A82-B426-B247-AE7C-F5B58F10FD3A}" type="slidenum">
              <a:rPr lang="en-US" smtClean="0"/>
              <a:t>‹#›</a:t>
            </a:fld>
            <a:endParaRPr lang="en-US"/>
          </a:p>
        </p:txBody>
      </p:sp>
    </p:spTree>
    <p:extLst>
      <p:ext uri="{BB962C8B-B14F-4D97-AF65-F5344CB8AC3E}">
        <p14:creationId xmlns:p14="http://schemas.microsoft.com/office/powerpoint/2010/main" val="162349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4B3B4-9746-804A-B9E4-FC9941D6625D}" type="datetimeFigureOut">
              <a:rPr lang="en-US" smtClean="0"/>
              <a:t>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1A82-B426-B247-AE7C-F5B58F10FD3A}" type="slidenum">
              <a:rPr lang="en-US" smtClean="0"/>
              <a:t>‹#›</a:t>
            </a:fld>
            <a:endParaRPr lang="en-US"/>
          </a:p>
        </p:txBody>
      </p:sp>
    </p:spTree>
    <p:extLst>
      <p:ext uri="{BB962C8B-B14F-4D97-AF65-F5344CB8AC3E}">
        <p14:creationId xmlns:p14="http://schemas.microsoft.com/office/powerpoint/2010/main" val="14613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E4B3B4-9746-804A-B9E4-FC9941D6625D}" type="datetimeFigureOut">
              <a:rPr lang="en-US" smtClean="0"/>
              <a:t>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1A82-B426-B247-AE7C-F5B58F10FD3A}" type="slidenum">
              <a:rPr lang="en-US" smtClean="0"/>
              <a:t>‹#›</a:t>
            </a:fld>
            <a:endParaRPr lang="en-US"/>
          </a:p>
        </p:txBody>
      </p:sp>
    </p:spTree>
    <p:extLst>
      <p:ext uri="{BB962C8B-B14F-4D97-AF65-F5344CB8AC3E}">
        <p14:creationId xmlns:p14="http://schemas.microsoft.com/office/powerpoint/2010/main" val="1472887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E4B3B4-9746-804A-B9E4-FC9941D6625D}" type="datetimeFigureOut">
              <a:rPr lang="en-US" smtClean="0"/>
              <a:t>2/15/18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01A82-B426-B247-AE7C-F5B58F10FD3A}" type="slidenum">
              <a:rPr lang="en-US" smtClean="0"/>
              <a:t>‹#›</a:t>
            </a:fld>
            <a:endParaRPr lang="en-US"/>
          </a:p>
        </p:txBody>
      </p:sp>
    </p:spTree>
    <p:extLst>
      <p:ext uri="{BB962C8B-B14F-4D97-AF65-F5344CB8AC3E}">
        <p14:creationId xmlns:p14="http://schemas.microsoft.com/office/powerpoint/2010/main" val="777255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6E4B3B4-9746-804A-B9E4-FC9941D6625D}" type="datetimeFigureOut">
              <a:rPr lang="en-US" smtClean="0"/>
              <a:t>2/15/18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01A82-B426-B247-AE7C-F5B58F10FD3A}" type="slidenum">
              <a:rPr lang="en-US" smtClean="0"/>
              <a:t>‹#›</a:t>
            </a:fld>
            <a:endParaRPr lang="en-US"/>
          </a:p>
        </p:txBody>
      </p:sp>
    </p:spTree>
    <p:extLst>
      <p:ext uri="{BB962C8B-B14F-4D97-AF65-F5344CB8AC3E}">
        <p14:creationId xmlns:p14="http://schemas.microsoft.com/office/powerpoint/2010/main" val="1912562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E4B3B4-9746-804A-B9E4-FC9941D6625D}" type="datetimeFigureOut">
              <a:rPr lang="en-US" smtClean="0"/>
              <a:t>2/15/18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201A82-B426-B247-AE7C-F5B58F10FD3A}" type="slidenum">
              <a:rPr lang="en-US" smtClean="0"/>
              <a:t>‹#›</a:t>
            </a:fld>
            <a:endParaRPr lang="en-US"/>
          </a:p>
        </p:txBody>
      </p:sp>
    </p:spTree>
    <p:extLst>
      <p:ext uri="{BB962C8B-B14F-4D97-AF65-F5344CB8AC3E}">
        <p14:creationId xmlns:p14="http://schemas.microsoft.com/office/powerpoint/2010/main" val="1808325066"/>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6E4B3B4-9746-804A-B9E4-FC9941D6625D}" type="datetimeFigureOut">
              <a:rPr lang="en-US" smtClean="0"/>
              <a:t>2/15/18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01A82-B426-B247-AE7C-F5B58F10FD3A}" type="slidenum">
              <a:rPr lang="en-US" smtClean="0"/>
              <a:t>‹#›</a:t>
            </a:fld>
            <a:endParaRPr lang="en-US"/>
          </a:p>
        </p:txBody>
      </p:sp>
    </p:spTree>
    <p:extLst>
      <p:ext uri="{BB962C8B-B14F-4D97-AF65-F5344CB8AC3E}">
        <p14:creationId xmlns:p14="http://schemas.microsoft.com/office/powerpoint/2010/main" val="133081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E4B3B4-9746-804A-B9E4-FC9941D6625D}" type="datetimeFigureOut">
              <a:rPr lang="en-US" smtClean="0"/>
              <a:t>2/15/18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201A82-B426-B247-AE7C-F5B58F10FD3A}" type="slidenum">
              <a:rPr lang="en-US" smtClean="0"/>
              <a:t>‹#›</a:t>
            </a:fld>
            <a:endParaRPr lang="en-US"/>
          </a:p>
        </p:txBody>
      </p:sp>
    </p:spTree>
    <p:extLst>
      <p:ext uri="{BB962C8B-B14F-4D97-AF65-F5344CB8AC3E}">
        <p14:creationId xmlns:p14="http://schemas.microsoft.com/office/powerpoint/2010/main" val="913722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E4B3B4-9746-804A-B9E4-FC9941D6625D}" type="datetimeFigureOut">
              <a:rPr lang="en-US" smtClean="0"/>
              <a:t>2/15/18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01A82-B426-B247-AE7C-F5B58F10FD3A}" type="slidenum">
              <a:rPr lang="en-US" smtClean="0"/>
              <a:t>‹#›</a:t>
            </a:fld>
            <a:endParaRPr lang="en-US"/>
          </a:p>
        </p:txBody>
      </p:sp>
    </p:spTree>
    <p:extLst>
      <p:ext uri="{BB962C8B-B14F-4D97-AF65-F5344CB8AC3E}">
        <p14:creationId xmlns:p14="http://schemas.microsoft.com/office/powerpoint/2010/main" val="27548935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E4B3B4-9746-804A-B9E4-FC9941D6625D}" type="datetimeFigureOut">
              <a:rPr lang="en-US" smtClean="0"/>
              <a:t>2/15/18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201A82-B426-B247-AE7C-F5B58F10FD3A}" type="slidenum">
              <a:rPr lang="en-US" smtClean="0"/>
              <a:t>‹#›</a:t>
            </a:fld>
            <a:endParaRPr lang="en-US"/>
          </a:p>
        </p:txBody>
      </p:sp>
    </p:spTree>
    <p:extLst>
      <p:ext uri="{BB962C8B-B14F-4D97-AF65-F5344CB8AC3E}">
        <p14:creationId xmlns:p14="http://schemas.microsoft.com/office/powerpoint/2010/main" val="1747625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4B3B4-9746-804A-B9E4-FC9941D6625D}" type="datetimeFigureOut">
              <a:rPr lang="en-US" smtClean="0"/>
              <a:t>2/15/18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01A82-B426-B247-AE7C-F5B58F10FD3A}" type="slidenum">
              <a:rPr lang="en-US" smtClean="0"/>
              <a:t>‹#›</a:t>
            </a:fld>
            <a:endParaRPr lang="en-US"/>
          </a:p>
        </p:txBody>
      </p:sp>
    </p:spTree>
    <p:extLst>
      <p:ext uri="{BB962C8B-B14F-4D97-AF65-F5344CB8AC3E}">
        <p14:creationId xmlns:p14="http://schemas.microsoft.com/office/powerpoint/2010/main" val="2145528427"/>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8.jp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5" Type="http://schemas.openxmlformats.org/officeDocument/2006/relationships/image" Target="../media/image19.jpg"/><Relationship Id="rId6"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8.png"/></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g"/><Relationship Id="rId3" Type="http://schemas.openxmlformats.org/officeDocument/2006/relationships/image" Target="../media/image33.jpeg"/></Relationships>
</file>

<file path=ppt/slides/_rels/slide53.xml.rels><?xml version="1.0" encoding="UTF-8" standalone="yes"?>
<Relationships xmlns="http://schemas.openxmlformats.org/package/2006/relationships"><Relationship Id="rId3" Type="http://schemas.openxmlformats.org/officeDocument/2006/relationships/hyperlink" Target="http://www.who.int/nutrition/double-burden-malnutrition/infographics/en/" TargetMode="External"/><Relationship Id="rId4" Type="http://schemas.openxmlformats.org/officeDocument/2006/relationships/hyperlink" Target="https://www.moh.gov.sa/endepts/Nutrition/Pages/Palmfood.aspx"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latin typeface="Arial" charset="0"/>
                <a:ea typeface="Arial" charset="0"/>
                <a:cs typeface="Arial" charset="0"/>
              </a:rPr>
              <a:t>Nutrition in Health and Disease</a:t>
            </a:r>
            <a:endParaRPr lang="en-US" sz="4800" b="1" dirty="0">
              <a:latin typeface="Arial" charset="0"/>
              <a:ea typeface="Arial" charset="0"/>
              <a:cs typeface="Arial" charset="0"/>
            </a:endParaRPr>
          </a:p>
        </p:txBody>
      </p:sp>
      <p:sp>
        <p:nvSpPr>
          <p:cNvPr id="3" name="Subtitle 2"/>
          <p:cNvSpPr>
            <a:spLocks noGrp="1"/>
          </p:cNvSpPr>
          <p:nvPr>
            <p:ph type="subTitle" idx="1"/>
          </p:nvPr>
        </p:nvSpPr>
        <p:spPr>
          <a:xfrm>
            <a:off x="1524000" y="3868738"/>
            <a:ext cx="9144000" cy="1655762"/>
          </a:xfrm>
        </p:spPr>
        <p:txBody>
          <a:bodyPr>
            <a:normAutofit/>
          </a:bodyPr>
          <a:lstStyle/>
          <a:p>
            <a:r>
              <a:rPr lang="en-US" sz="3200" dirty="0" smtClean="0">
                <a:solidFill>
                  <a:schemeClr val="accent6">
                    <a:lumMod val="50000"/>
                  </a:schemeClr>
                </a:solidFill>
                <a:latin typeface="Arial" charset="0"/>
                <a:ea typeface="Arial" charset="0"/>
                <a:cs typeface="Arial" charset="0"/>
              </a:rPr>
              <a:t>Dr. </a:t>
            </a:r>
            <a:r>
              <a:rPr lang="en-US" sz="3200" dirty="0" err="1" smtClean="0">
                <a:solidFill>
                  <a:schemeClr val="accent6">
                    <a:lumMod val="50000"/>
                  </a:schemeClr>
                </a:solidFill>
                <a:latin typeface="Arial" charset="0"/>
                <a:ea typeface="Arial" charset="0"/>
                <a:cs typeface="Arial" charset="0"/>
              </a:rPr>
              <a:t>Afnan</a:t>
            </a:r>
            <a:r>
              <a:rPr lang="en-US" sz="3200" dirty="0" smtClean="0">
                <a:solidFill>
                  <a:schemeClr val="accent6">
                    <a:lumMod val="50000"/>
                  </a:schemeClr>
                </a:solidFill>
                <a:latin typeface="Arial" charset="0"/>
                <a:ea typeface="Arial" charset="0"/>
                <a:cs typeface="Arial" charset="0"/>
              </a:rPr>
              <a:t> </a:t>
            </a:r>
            <a:r>
              <a:rPr lang="en-US" sz="3200" dirty="0" err="1" smtClean="0">
                <a:solidFill>
                  <a:schemeClr val="accent6">
                    <a:lumMod val="50000"/>
                  </a:schemeClr>
                </a:solidFill>
                <a:latin typeface="Arial" charset="0"/>
                <a:ea typeface="Arial" charset="0"/>
                <a:cs typeface="Arial" charset="0"/>
              </a:rPr>
              <a:t>Younis</a:t>
            </a:r>
            <a:endParaRPr lang="en-US" sz="3200" dirty="0">
              <a:solidFill>
                <a:schemeClr val="accent6">
                  <a:lumMod val="50000"/>
                </a:schemeClr>
              </a:solidFill>
              <a:latin typeface="Arial" charset="0"/>
              <a:ea typeface="Arial" charset="0"/>
              <a:cs typeface="Arial" charset="0"/>
            </a:endParaRPr>
          </a:p>
        </p:txBody>
      </p:sp>
    </p:spTree>
    <p:extLst>
      <p:ext uri="{BB962C8B-B14F-4D97-AF65-F5344CB8AC3E}">
        <p14:creationId xmlns:p14="http://schemas.microsoft.com/office/powerpoint/2010/main" val="1091103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p:txBody>
          <a:bodyPr>
            <a:normAutofit/>
          </a:bodyPr>
          <a:lstStyle/>
          <a:p>
            <a:r>
              <a:rPr lang="en-US" altLang="en-US" sz="5400" dirty="0" smtClean="0">
                <a:solidFill>
                  <a:srgbClr val="C00000"/>
                </a:solidFill>
                <a:latin typeface="Arial" charset="0"/>
                <a:ea typeface="Arial" charset="0"/>
                <a:cs typeface="Arial" charset="0"/>
              </a:rPr>
              <a:t>Carbohydrates </a:t>
            </a:r>
            <a:r>
              <a:rPr lang="en-US" altLang="en-US" sz="5400" baseline="0" dirty="0" smtClean="0">
                <a:solidFill>
                  <a:srgbClr val="C00000"/>
                </a:solidFill>
                <a:latin typeface="Arial" charset="0"/>
                <a:ea typeface="Arial" charset="0"/>
                <a:cs typeface="Arial" charset="0"/>
              </a:rPr>
              <a:t> </a:t>
            </a:r>
            <a:endParaRPr lang="ru-RU" altLang="en-US" sz="6600" dirty="0">
              <a:solidFill>
                <a:srgbClr val="C00000"/>
              </a:solidFill>
              <a:latin typeface="Arial" charset="0"/>
              <a:ea typeface="Arial" charset="0"/>
              <a:cs typeface="Arial" charset="0"/>
            </a:endParaRPr>
          </a:p>
        </p:txBody>
      </p:sp>
      <p:sp>
        <p:nvSpPr>
          <p:cNvPr id="9219" name="Rectangle 3"/>
          <p:cNvSpPr>
            <a:spLocks noGrp="1" noRot="1" noChangeArrowheads="1"/>
          </p:cNvSpPr>
          <p:nvPr>
            <p:ph idx="1"/>
          </p:nvPr>
        </p:nvSpPr>
        <p:spPr>
          <a:xfrm>
            <a:off x="1212571" y="1901826"/>
            <a:ext cx="9640958" cy="821495"/>
          </a:xfrm>
        </p:spPr>
        <p:txBody>
          <a:bodyPr>
            <a:normAutofit/>
          </a:bodyPr>
          <a:lstStyle/>
          <a:p>
            <a:pPr marL="0" indent="0">
              <a:buNone/>
            </a:pPr>
            <a:r>
              <a:rPr lang="en-US" altLang="en-US" sz="3200" dirty="0">
                <a:latin typeface="Arial" charset="0"/>
                <a:ea typeface="Arial" charset="0"/>
                <a:cs typeface="Arial" charset="0"/>
              </a:rPr>
              <a:t>Carbohydrate is the main source of </a:t>
            </a:r>
            <a:r>
              <a:rPr lang="en-US" altLang="en-US" sz="3200" dirty="0" smtClean="0">
                <a:latin typeface="Arial" charset="0"/>
                <a:ea typeface="Arial" charset="0"/>
                <a:cs typeface="Arial" charset="0"/>
              </a:rPr>
              <a:t>energy</a:t>
            </a:r>
          </a:p>
        </p:txBody>
      </p:sp>
      <p:sp>
        <p:nvSpPr>
          <p:cNvPr id="4" name="Slide Number Placeholder 5"/>
          <p:cNvSpPr>
            <a:spLocks noGrp="1"/>
          </p:cNvSpPr>
          <p:nvPr>
            <p:ph type="sldNum" sz="quarter" idx="12"/>
          </p:nvPr>
        </p:nvSpPr>
        <p:spPr/>
        <p:txBody>
          <a:bodyPr/>
          <a:lstStyle/>
          <a:p>
            <a:fld id="{EAA42B73-A5F7-3747-9A0E-FC658F1B11F9}" type="slidenum">
              <a:rPr lang="ru-RU" altLang="en-US"/>
              <a:pPr/>
              <a:t>10</a:t>
            </a:fld>
            <a:endParaRPr lang="ru-RU" altLang="en-US"/>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8441" y="2723321"/>
            <a:ext cx="5875118" cy="3453641"/>
          </a:xfrm>
          <a:prstGeom prst="rect">
            <a:avLst/>
          </a:prstGeom>
        </p:spPr>
      </p:pic>
    </p:spTree>
    <p:extLst>
      <p:ext uri="{BB962C8B-B14F-4D97-AF65-F5344CB8AC3E}">
        <p14:creationId xmlns:p14="http://schemas.microsoft.com/office/powerpoint/2010/main" val="34386954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0F6F0026-5E25-EC45-A576-DE5D103E4DFA}" type="slidenum">
              <a:rPr lang="ru-RU" altLang="en-US"/>
              <a:pPr/>
              <a:t>11</a:t>
            </a:fld>
            <a:endParaRPr lang="ru-RU" altLang="en-US"/>
          </a:p>
        </p:txBody>
      </p:sp>
      <p:pic>
        <p:nvPicPr>
          <p:cNvPr id="1026" name="Picture 2" descr="تيجة بحث الصور عن ‪sources of carbohydr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461" y="2071756"/>
            <a:ext cx="8194712" cy="401540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8900" y="495714"/>
            <a:ext cx="4152900" cy="1955800"/>
          </a:xfrm>
          <a:prstGeom prst="rect">
            <a:avLst/>
          </a:prstGeom>
        </p:spPr>
      </p:pic>
    </p:spTree>
    <p:extLst>
      <p:ext uri="{BB962C8B-B14F-4D97-AF65-F5344CB8AC3E}">
        <p14:creationId xmlns:p14="http://schemas.microsoft.com/office/powerpoint/2010/main" val="161858061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rrowheads="1"/>
          </p:cNvSpPr>
          <p:nvPr>
            <p:ph type="title"/>
          </p:nvPr>
        </p:nvSpPr>
        <p:spPr>
          <a:xfrm>
            <a:off x="1825625" y="612915"/>
            <a:ext cx="8510588" cy="1325563"/>
          </a:xfrm>
        </p:spPr>
        <p:txBody>
          <a:bodyPr>
            <a:normAutofit/>
          </a:bodyPr>
          <a:lstStyle/>
          <a:p>
            <a:r>
              <a:rPr lang="en-US" altLang="en-US" dirty="0" smtClean="0">
                <a:solidFill>
                  <a:srgbClr val="C00000"/>
                </a:solidFill>
                <a:latin typeface="Arial" charset="0"/>
                <a:ea typeface="Arial" charset="0"/>
                <a:cs typeface="Arial" charset="0"/>
              </a:rPr>
              <a:t>Proteins</a:t>
            </a:r>
            <a:endParaRPr lang="ru-RU" altLang="en-US" dirty="0">
              <a:solidFill>
                <a:srgbClr val="C00000"/>
              </a:solidFill>
              <a:latin typeface="Arial" charset="0"/>
              <a:ea typeface="Arial" charset="0"/>
              <a:cs typeface="Arial" charset="0"/>
            </a:endParaRPr>
          </a:p>
        </p:txBody>
      </p:sp>
      <p:sp>
        <p:nvSpPr>
          <p:cNvPr id="164867" name="Rectangle 3"/>
          <p:cNvSpPr>
            <a:spLocks noGrp="1" noRot="1" noChangeArrowheads="1"/>
          </p:cNvSpPr>
          <p:nvPr>
            <p:ph idx="1"/>
          </p:nvPr>
        </p:nvSpPr>
        <p:spPr>
          <a:xfrm>
            <a:off x="1570383" y="2186609"/>
            <a:ext cx="8795992" cy="4411042"/>
          </a:xfrm>
        </p:spPr>
        <p:txBody>
          <a:bodyPr>
            <a:normAutofit/>
          </a:bodyPr>
          <a:lstStyle/>
          <a:p>
            <a:pPr>
              <a:lnSpc>
                <a:spcPct val="80000"/>
              </a:lnSpc>
            </a:pPr>
            <a:r>
              <a:rPr lang="en-US" altLang="en-US" dirty="0" smtClean="0">
                <a:latin typeface="Arial" charset="0"/>
                <a:ea typeface="Arial" charset="0"/>
                <a:cs typeface="Arial" charset="0"/>
              </a:rPr>
              <a:t>20 amino acids</a:t>
            </a:r>
            <a:r>
              <a:rPr lang="en-US" altLang="en-US" dirty="0">
                <a:latin typeface="Arial" charset="0"/>
                <a:ea typeface="Arial" charset="0"/>
                <a:cs typeface="Arial" charset="0"/>
              </a:rPr>
              <a:t> </a:t>
            </a:r>
            <a:r>
              <a:rPr lang="en-US" altLang="en-US" dirty="0" smtClean="0">
                <a:latin typeface="Arial" charset="0"/>
                <a:ea typeface="Arial" charset="0"/>
                <a:cs typeface="Arial" charset="0"/>
                <a:sym typeface="Wingdings"/>
              </a:rPr>
              <a:t> </a:t>
            </a:r>
            <a:r>
              <a:rPr lang="en-US" altLang="en-US" dirty="0" smtClean="0">
                <a:latin typeface="Arial" charset="0"/>
                <a:ea typeface="Arial" charset="0"/>
                <a:cs typeface="Arial" charset="0"/>
              </a:rPr>
              <a:t>8 are “essential”</a:t>
            </a:r>
          </a:p>
          <a:p>
            <a:pPr>
              <a:lnSpc>
                <a:spcPct val="80000"/>
              </a:lnSpc>
            </a:pPr>
            <a:endParaRPr lang="en-US" altLang="en-US" dirty="0">
              <a:latin typeface="Arial" charset="0"/>
              <a:ea typeface="Arial" charset="0"/>
              <a:cs typeface="Arial" charset="0"/>
            </a:endParaRPr>
          </a:p>
          <a:p>
            <a:pPr marL="0" indent="0">
              <a:lnSpc>
                <a:spcPct val="80000"/>
              </a:lnSpc>
              <a:buNone/>
            </a:pPr>
            <a:r>
              <a:rPr lang="en-US" altLang="en-US" b="1" dirty="0" smtClean="0">
                <a:solidFill>
                  <a:schemeClr val="accent6"/>
                </a:solidFill>
                <a:latin typeface="Arial" charset="0"/>
                <a:ea typeface="Arial" charset="0"/>
                <a:cs typeface="Arial" charset="0"/>
              </a:rPr>
              <a:t>Functions:</a:t>
            </a:r>
            <a:endParaRPr lang="en-US" altLang="en-US" b="1" dirty="0">
              <a:solidFill>
                <a:schemeClr val="accent6"/>
              </a:solidFill>
              <a:latin typeface="Arial" charset="0"/>
              <a:ea typeface="Arial" charset="0"/>
              <a:cs typeface="Arial" charset="0"/>
            </a:endParaRPr>
          </a:p>
          <a:p>
            <a:r>
              <a:rPr lang="en-US" altLang="en-US" dirty="0">
                <a:latin typeface="Arial" charset="0"/>
                <a:ea typeface="Arial" charset="0"/>
                <a:cs typeface="Arial" charset="0"/>
              </a:rPr>
              <a:t>Body building</a:t>
            </a:r>
          </a:p>
          <a:p>
            <a:r>
              <a:rPr lang="en-US" altLang="en-US" dirty="0">
                <a:latin typeface="Arial" charset="0"/>
                <a:ea typeface="Arial" charset="0"/>
                <a:cs typeface="Arial" charset="0"/>
              </a:rPr>
              <a:t>Repair and maintenance of body tissues</a:t>
            </a:r>
          </a:p>
          <a:p>
            <a:r>
              <a:rPr lang="en-US" altLang="en-US" dirty="0">
                <a:latin typeface="Arial" charset="0"/>
                <a:ea typeface="Arial" charset="0"/>
                <a:cs typeface="Arial" charset="0"/>
              </a:rPr>
              <a:t>Maintenance of osmotic pressure</a:t>
            </a:r>
          </a:p>
          <a:p>
            <a:r>
              <a:rPr lang="en-US" altLang="en-US" dirty="0">
                <a:latin typeface="Arial" charset="0"/>
                <a:ea typeface="Arial" charset="0"/>
                <a:cs typeface="Arial" charset="0"/>
              </a:rPr>
              <a:t>Synthesis of bioactive substances and other vital </a:t>
            </a:r>
            <a:r>
              <a:rPr lang="en-US" altLang="en-US" dirty="0" smtClean="0">
                <a:latin typeface="Arial" charset="0"/>
                <a:ea typeface="Arial" charset="0"/>
                <a:cs typeface="Arial" charset="0"/>
              </a:rPr>
              <a:t>molecules</a:t>
            </a:r>
            <a:endParaRPr lang="ru-RU" altLang="en-US" dirty="0">
              <a:latin typeface="Arial" charset="0"/>
              <a:ea typeface="Arial" charset="0"/>
              <a:cs typeface="Arial" charset="0"/>
            </a:endParaRPr>
          </a:p>
        </p:txBody>
      </p:sp>
      <p:sp>
        <p:nvSpPr>
          <p:cNvPr id="4" name="Slide Number Placeholder 5"/>
          <p:cNvSpPr>
            <a:spLocks noGrp="1"/>
          </p:cNvSpPr>
          <p:nvPr>
            <p:ph type="sldNum" sz="quarter" idx="12"/>
          </p:nvPr>
        </p:nvSpPr>
        <p:spPr/>
        <p:txBody>
          <a:bodyPr/>
          <a:lstStyle/>
          <a:p>
            <a:fld id="{9AC6BEBB-BD7C-D843-A80B-6B2C3F496E21}" type="slidenum">
              <a:rPr lang="ru-RU" altLang="en-US"/>
              <a:pPr/>
              <a:t>12</a:t>
            </a:fld>
            <a:endParaRPr lang="ru-RU" alt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300" y="785330"/>
            <a:ext cx="3505200" cy="2324100"/>
          </a:xfrm>
          <a:prstGeom prst="rect">
            <a:avLst/>
          </a:prstGeom>
        </p:spPr>
      </p:pic>
    </p:spTree>
    <p:extLst>
      <p:ext uri="{BB962C8B-B14F-4D97-AF65-F5344CB8AC3E}">
        <p14:creationId xmlns:p14="http://schemas.microsoft.com/office/powerpoint/2010/main" val="1500363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Rot="1" noChangeArrowheads="1"/>
          </p:cNvSpPr>
          <p:nvPr>
            <p:ph idx="1"/>
          </p:nvPr>
        </p:nvSpPr>
        <p:spPr>
          <a:xfrm>
            <a:off x="2057400" y="1079500"/>
            <a:ext cx="8540750" cy="2672694"/>
          </a:xfrm>
        </p:spPr>
        <p:txBody>
          <a:bodyPr>
            <a:normAutofit/>
          </a:bodyPr>
          <a:lstStyle/>
          <a:p>
            <a:pPr marL="0" indent="0">
              <a:lnSpc>
                <a:spcPct val="90000"/>
              </a:lnSpc>
              <a:buNone/>
            </a:pPr>
            <a:r>
              <a:rPr lang="en-US" altLang="en-US" sz="3600" dirty="0" smtClean="0">
                <a:solidFill>
                  <a:srgbClr val="00B050"/>
                </a:solidFill>
                <a:effectLst/>
                <a:latin typeface="Arial" charset="0"/>
                <a:ea typeface="Arial" charset="0"/>
                <a:cs typeface="Arial" charset="0"/>
              </a:rPr>
              <a:t>Sources of protein:</a:t>
            </a:r>
          </a:p>
          <a:p>
            <a:r>
              <a:rPr lang="en-AU" dirty="0">
                <a:latin typeface="Arial" charset="0"/>
                <a:ea typeface="Arial" charset="0"/>
                <a:cs typeface="Arial" charset="0"/>
              </a:rPr>
              <a:t>E</a:t>
            </a:r>
            <a:r>
              <a:rPr lang="en-AU" dirty="0" smtClean="0">
                <a:latin typeface="Arial" charset="0"/>
                <a:ea typeface="Arial" charset="0"/>
                <a:cs typeface="Arial" charset="0"/>
              </a:rPr>
              <a:t>ggs</a:t>
            </a:r>
            <a:r>
              <a:rPr lang="en-AU" dirty="0">
                <a:latin typeface="Arial" charset="0"/>
                <a:ea typeface="Arial" charset="0"/>
                <a:cs typeface="Arial" charset="0"/>
              </a:rPr>
              <a:t>, meats, peanuts, milk, chicken, </a:t>
            </a:r>
            <a:r>
              <a:rPr lang="en-AU" dirty="0" smtClean="0">
                <a:latin typeface="Arial" charset="0"/>
                <a:ea typeface="Arial" charset="0"/>
                <a:cs typeface="Arial" charset="0"/>
              </a:rPr>
              <a:t>beans, seafood</a:t>
            </a:r>
            <a:r>
              <a:rPr lang="en-AU" dirty="0">
                <a:latin typeface="Arial" charset="0"/>
                <a:ea typeface="Arial" charset="0"/>
                <a:cs typeface="Arial" charset="0"/>
              </a:rPr>
              <a:t>, soy products, and fish.</a:t>
            </a:r>
          </a:p>
          <a:p>
            <a:pPr>
              <a:lnSpc>
                <a:spcPct val="90000"/>
              </a:lnSpc>
            </a:pPr>
            <a:endParaRPr lang="en-US" altLang="en-US" dirty="0">
              <a:latin typeface="Arial" charset="0"/>
              <a:ea typeface="Arial" charset="0"/>
              <a:cs typeface="Arial" charset="0"/>
            </a:endParaRPr>
          </a:p>
        </p:txBody>
      </p:sp>
      <p:sp>
        <p:nvSpPr>
          <p:cNvPr id="4" name="Slide Number Placeholder 5"/>
          <p:cNvSpPr>
            <a:spLocks noGrp="1"/>
          </p:cNvSpPr>
          <p:nvPr>
            <p:ph type="sldNum" sz="quarter" idx="12"/>
          </p:nvPr>
        </p:nvSpPr>
        <p:spPr/>
        <p:txBody>
          <a:bodyPr/>
          <a:lstStyle/>
          <a:p>
            <a:fld id="{5FA12051-2DA3-0E4D-B761-5C1C9635C321}" type="slidenum">
              <a:rPr lang="ru-RU" altLang="en-US"/>
              <a:pPr/>
              <a:t>13</a:t>
            </a:fld>
            <a:endParaRPr lang="ru-RU"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3356148"/>
            <a:ext cx="4508500" cy="3000202"/>
          </a:xfrm>
          <a:prstGeom prst="rect">
            <a:avLst/>
          </a:prstGeom>
        </p:spPr>
      </p:pic>
    </p:spTree>
    <p:extLst>
      <p:ext uri="{BB962C8B-B14F-4D97-AF65-F5344CB8AC3E}">
        <p14:creationId xmlns:p14="http://schemas.microsoft.com/office/powerpoint/2010/main" val="2129172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15013389"/>
              </p:ext>
            </p:extLst>
          </p:nvPr>
        </p:nvGraphicFramePr>
        <p:xfrm>
          <a:off x="781326" y="2355070"/>
          <a:ext cx="8835749" cy="4001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4" name="Rectangle 2"/>
          <p:cNvSpPr>
            <a:spLocks noGrp="1" noRot="1" noChangeArrowheads="1"/>
          </p:cNvSpPr>
          <p:nvPr>
            <p:ph type="title"/>
          </p:nvPr>
        </p:nvSpPr>
        <p:spPr>
          <a:xfrm>
            <a:off x="1967948" y="444637"/>
            <a:ext cx="9385852" cy="1325563"/>
          </a:xfrm>
        </p:spPr>
        <p:txBody>
          <a:bodyPr>
            <a:normAutofit/>
          </a:bodyPr>
          <a:lstStyle/>
          <a:p>
            <a:r>
              <a:rPr lang="en-US" altLang="en-US" dirty="0" smtClean="0">
                <a:solidFill>
                  <a:srgbClr val="C00000"/>
                </a:solidFill>
                <a:effectLst/>
                <a:latin typeface="Arial" charset="0"/>
                <a:ea typeface="Arial" charset="0"/>
                <a:cs typeface="Arial" charset="0"/>
              </a:rPr>
              <a:t>Fat </a:t>
            </a:r>
            <a:endParaRPr lang="ru-RU" altLang="en-US" dirty="0">
              <a:solidFill>
                <a:srgbClr val="C00000"/>
              </a:solidFill>
              <a:latin typeface="Arial" charset="0"/>
              <a:ea typeface="Arial" charset="0"/>
              <a:cs typeface="Arial" charset="0"/>
            </a:endParaRPr>
          </a:p>
        </p:txBody>
      </p:sp>
      <p:sp>
        <p:nvSpPr>
          <p:cNvPr id="3075" name="Rectangle 3"/>
          <p:cNvSpPr>
            <a:spLocks noGrp="1" noRot="1" noChangeArrowheads="1"/>
          </p:cNvSpPr>
          <p:nvPr>
            <p:ph idx="1"/>
          </p:nvPr>
        </p:nvSpPr>
        <p:spPr>
          <a:xfrm>
            <a:off x="1100380" y="1692710"/>
            <a:ext cx="9265995" cy="1019493"/>
          </a:xfrm>
          <a:ln>
            <a:noFill/>
            <a:miter lim="800000"/>
            <a:headEnd/>
            <a:tailEnd/>
          </a:ln>
        </p:spPr>
        <p:txBody>
          <a:bodyPr>
            <a:normAutofit/>
          </a:bodyPr>
          <a:lstStyle/>
          <a:p>
            <a:r>
              <a:rPr lang="en-US" altLang="en-US" dirty="0" smtClean="0"/>
              <a:t>Fat is a concentrated source of energy.</a:t>
            </a:r>
          </a:p>
        </p:txBody>
      </p:sp>
      <p:sp>
        <p:nvSpPr>
          <p:cNvPr id="5" name="Slide Number Placeholder 5"/>
          <p:cNvSpPr>
            <a:spLocks noGrp="1"/>
          </p:cNvSpPr>
          <p:nvPr>
            <p:ph type="sldNum" sz="quarter" idx="12"/>
          </p:nvPr>
        </p:nvSpPr>
        <p:spPr/>
        <p:txBody>
          <a:bodyPr/>
          <a:lstStyle/>
          <a:p>
            <a:fld id="{78B8C7E3-3573-6749-9093-52D1FED8C1D9}" type="slidenum">
              <a:rPr lang="ru-RU" altLang="en-US"/>
              <a:pPr/>
              <a:t>14</a:t>
            </a:fld>
            <a:endParaRPr lang="ru-RU" altLang="en-US"/>
          </a:p>
        </p:txBody>
      </p:sp>
      <p:sp>
        <p:nvSpPr>
          <p:cNvPr id="3076" name="Rectangle 4"/>
          <p:cNvSpPr>
            <a:spLocks noChangeArrowheads="1"/>
          </p:cNvSpPr>
          <p:nvPr/>
        </p:nvSpPr>
        <p:spPr bwMode="auto">
          <a:xfrm>
            <a:off x="-4321175" y="3243541"/>
            <a:ext cx="288797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r>
              <a:rPr lang="en-US" altLang="en-US"/>
              <a:t>Most of the body fat (99 per </a:t>
            </a: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8600" y="868500"/>
            <a:ext cx="3505200" cy="2324100"/>
          </a:xfrm>
          <a:prstGeom prst="rect">
            <a:avLst/>
          </a:prstGeom>
        </p:spPr>
      </p:pic>
    </p:spTree>
    <p:extLst>
      <p:ext uri="{BB962C8B-B14F-4D97-AF65-F5344CB8AC3E}">
        <p14:creationId xmlns:p14="http://schemas.microsoft.com/office/powerpoint/2010/main" val="2100593070"/>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1825625" y="350838"/>
            <a:ext cx="8510588" cy="1325562"/>
          </a:xfrm>
        </p:spPr>
        <p:txBody>
          <a:bodyPr>
            <a:normAutofit/>
          </a:bodyPr>
          <a:lstStyle/>
          <a:p>
            <a:r>
              <a:rPr lang="en-US" altLang="en-US" sz="4000" dirty="0" smtClean="0">
                <a:solidFill>
                  <a:srgbClr val="00B050"/>
                </a:solidFill>
                <a:latin typeface="Arial" charset="0"/>
                <a:ea typeface="Arial" charset="0"/>
                <a:cs typeface="Arial" charset="0"/>
              </a:rPr>
              <a:t>Essential fatty acids (EFA)</a:t>
            </a:r>
            <a:endParaRPr lang="ru-RU" altLang="en-US" sz="4000" dirty="0">
              <a:solidFill>
                <a:srgbClr val="00B050"/>
              </a:solidFill>
              <a:latin typeface="Arial" charset="0"/>
              <a:ea typeface="Arial" charset="0"/>
              <a:cs typeface="Arial" charset="0"/>
            </a:endParaRPr>
          </a:p>
        </p:txBody>
      </p:sp>
      <p:sp>
        <p:nvSpPr>
          <p:cNvPr id="5123" name="Rectangle 3"/>
          <p:cNvSpPr>
            <a:spLocks noGrp="1" noRot="1" noChangeArrowheads="1"/>
          </p:cNvSpPr>
          <p:nvPr>
            <p:ph idx="1"/>
          </p:nvPr>
        </p:nvSpPr>
        <p:spPr>
          <a:xfrm>
            <a:off x="1825625" y="1797803"/>
            <a:ext cx="8461376" cy="4526798"/>
          </a:xfrm>
        </p:spPr>
        <p:txBody>
          <a:bodyPr>
            <a:normAutofit/>
          </a:bodyPr>
          <a:lstStyle/>
          <a:p>
            <a:pPr marL="0" indent="0">
              <a:buNone/>
            </a:pPr>
            <a:r>
              <a:rPr lang="en-US" dirty="0" smtClean="0">
                <a:latin typeface="Arial" charset="0"/>
                <a:ea typeface="Arial" charset="0"/>
                <a:cs typeface="Arial" charset="0"/>
              </a:rPr>
              <a:t>Can’t be synthesized in human body:</a:t>
            </a:r>
          </a:p>
          <a:p>
            <a:r>
              <a:rPr lang="en-US" altLang="en-US" i="1" dirty="0" smtClean="0">
                <a:latin typeface="Arial" charset="0"/>
                <a:ea typeface="Arial" charset="0"/>
                <a:cs typeface="Arial" charset="0"/>
              </a:rPr>
              <a:t>Linoleic acid </a:t>
            </a:r>
            <a:r>
              <a:rPr lang="en-US" dirty="0" smtClean="0">
                <a:latin typeface="Arial" charset="0"/>
                <a:ea typeface="Arial" charset="0"/>
                <a:cs typeface="Arial" charset="0"/>
              </a:rPr>
              <a:t>(</a:t>
            </a:r>
            <a:r>
              <a:rPr lang="en-US" dirty="0">
                <a:latin typeface="Arial" charset="0"/>
                <a:ea typeface="Arial" charset="0"/>
                <a:cs typeface="Arial" charset="0"/>
              </a:rPr>
              <a:t>an omega-6 fatty acid</a:t>
            </a:r>
            <a:r>
              <a:rPr lang="en-US" dirty="0" smtClean="0">
                <a:latin typeface="Arial" charset="0"/>
                <a:ea typeface="Arial" charset="0"/>
                <a:cs typeface="Arial" charset="0"/>
              </a:rPr>
              <a:t>)</a:t>
            </a:r>
            <a:endParaRPr lang="en-US" altLang="en-US" i="1" dirty="0" smtClean="0">
              <a:latin typeface="Arial" charset="0"/>
              <a:ea typeface="Arial" charset="0"/>
              <a:cs typeface="Arial" charset="0"/>
            </a:endParaRPr>
          </a:p>
          <a:p>
            <a:pPr marL="400050" lvl="1" indent="0">
              <a:buNone/>
            </a:pPr>
            <a:r>
              <a:rPr lang="en-US" altLang="en-US" dirty="0" smtClean="0">
                <a:latin typeface="Arial" charset="0"/>
                <a:ea typeface="Arial" charset="0"/>
                <a:cs typeface="Arial" charset="0"/>
              </a:rPr>
              <a:t>Sunflower </a:t>
            </a:r>
            <a:r>
              <a:rPr lang="en-US" altLang="en-US" dirty="0">
                <a:latin typeface="Arial" charset="0"/>
                <a:ea typeface="Arial" charset="0"/>
                <a:cs typeface="Arial" charset="0"/>
              </a:rPr>
              <a:t>oil Corn oil Soya bean oil Sesame oil Groundnut oil Mustard oil Palm oil Coconut oil </a:t>
            </a:r>
          </a:p>
          <a:p>
            <a:r>
              <a:rPr lang="en-US" altLang="en-US" i="1" dirty="0">
                <a:latin typeface="Arial" charset="0"/>
                <a:ea typeface="Arial" charset="0"/>
                <a:cs typeface="Arial" charset="0"/>
              </a:rPr>
              <a:t>Arachidonic acid</a:t>
            </a:r>
          </a:p>
          <a:p>
            <a:pPr marL="400050" lvl="1" indent="0">
              <a:buNone/>
            </a:pPr>
            <a:r>
              <a:rPr lang="en-US" altLang="en-US" dirty="0">
                <a:latin typeface="Arial" charset="0"/>
                <a:ea typeface="Arial" charset="0"/>
                <a:cs typeface="Arial" charset="0"/>
              </a:rPr>
              <a:t>Meat, eggs, milk</a:t>
            </a:r>
          </a:p>
          <a:p>
            <a:r>
              <a:rPr lang="en-US" altLang="en-US" dirty="0">
                <a:latin typeface="Arial" charset="0"/>
                <a:ea typeface="Arial" charset="0"/>
                <a:cs typeface="Arial" charset="0"/>
              </a:rPr>
              <a:t> </a:t>
            </a:r>
            <a:r>
              <a:rPr lang="en-US" altLang="en-US" i="1" dirty="0" err="1">
                <a:latin typeface="Arial" charset="0"/>
                <a:ea typeface="Arial" charset="0"/>
                <a:cs typeface="Arial" charset="0"/>
              </a:rPr>
              <a:t>Linolenic</a:t>
            </a:r>
            <a:r>
              <a:rPr lang="en-US" altLang="en-US" i="1" dirty="0">
                <a:latin typeface="Arial" charset="0"/>
                <a:ea typeface="Arial" charset="0"/>
                <a:cs typeface="Arial" charset="0"/>
              </a:rPr>
              <a:t> </a:t>
            </a:r>
            <a:r>
              <a:rPr lang="en-US" altLang="en-US" i="1" dirty="0" smtClean="0">
                <a:latin typeface="Arial" charset="0"/>
                <a:ea typeface="Arial" charset="0"/>
                <a:cs typeface="Arial" charset="0"/>
              </a:rPr>
              <a:t>acid </a:t>
            </a:r>
            <a:r>
              <a:rPr lang="en-US" dirty="0" smtClean="0">
                <a:latin typeface="Arial" charset="0"/>
                <a:ea typeface="Arial" charset="0"/>
                <a:cs typeface="Arial" charset="0"/>
              </a:rPr>
              <a:t>(</a:t>
            </a:r>
            <a:r>
              <a:rPr lang="en-US" dirty="0">
                <a:latin typeface="Arial" charset="0"/>
                <a:ea typeface="Arial" charset="0"/>
                <a:cs typeface="Arial" charset="0"/>
              </a:rPr>
              <a:t>an omega-3 fatty acid) </a:t>
            </a:r>
            <a:endParaRPr lang="en-US" altLang="en-US" i="1" dirty="0">
              <a:latin typeface="Arial" charset="0"/>
              <a:ea typeface="Arial" charset="0"/>
              <a:cs typeface="Arial" charset="0"/>
            </a:endParaRPr>
          </a:p>
          <a:p>
            <a:pPr marL="400050" lvl="1" indent="0">
              <a:buNone/>
            </a:pPr>
            <a:r>
              <a:rPr lang="en-US" altLang="en-US" dirty="0">
                <a:latin typeface="Arial" charset="0"/>
                <a:ea typeface="Arial" charset="0"/>
                <a:cs typeface="Arial" charset="0"/>
              </a:rPr>
              <a:t>Soya bean oil, Leafy greens</a:t>
            </a:r>
          </a:p>
          <a:p>
            <a:endParaRPr lang="ru-RU" altLang="en-US" dirty="0">
              <a:latin typeface="Arial" charset="0"/>
              <a:ea typeface="Arial" charset="0"/>
              <a:cs typeface="Arial" charset="0"/>
            </a:endParaRPr>
          </a:p>
        </p:txBody>
      </p:sp>
      <p:sp>
        <p:nvSpPr>
          <p:cNvPr id="4" name="Slide Number Placeholder 5"/>
          <p:cNvSpPr>
            <a:spLocks noGrp="1"/>
          </p:cNvSpPr>
          <p:nvPr>
            <p:ph type="sldNum" sz="quarter" idx="12"/>
          </p:nvPr>
        </p:nvSpPr>
        <p:spPr/>
        <p:txBody>
          <a:bodyPr/>
          <a:lstStyle/>
          <a:p>
            <a:fld id="{7232535D-FD1F-2145-97DD-48472426C3BE}" type="slidenum">
              <a:rPr lang="ru-RU" altLang="en-US"/>
              <a:pPr/>
              <a:t>15</a:t>
            </a:fld>
            <a:endParaRPr lang="ru-RU" altLang="en-US"/>
          </a:p>
        </p:txBody>
      </p:sp>
    </p:spTree>
    <p:extLst>
      <p:ext uri="{BB962C8B-B14F-4D97-AF65-F5344CB8AC3E}">
        <p14:creationId xmlns:p14="http://schemas.microsoft.com/office/powerpoint/2010/main" val="144522072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1286359" y="365125"/>
            <a:ext cx="10067441" cy="1325563"/>
          </a:xfrm>
        </p:spPr>
        <p:txBody>
          <a:bodyPr/>
          <a:lstStyle/>
          <a:p>
            <a:r>
              <a:rPr lang="en-US" altLang="en-US" sz="5400" dirty="0">
                <a:solidFill>
                  <a:srgbClr val="00B050"/>
                </a:solidFill>
                <a:latin typeface="Arial" charset="0"/>
                <a:ea typeface="Arial" charset="0"/>
                <a:cs typeface="Arial" charset="0"/>
              </a:rPr>
              <a:t>Functions of fats</a:t>
            </a:r>
            <a:endParaRPr lang="ru-RU" altLang="en-US" dirty="0">
              <a:solidFill>
                <a:srgbClr val="00B050"/>
              </a:solidFill>
              <a:latin typeface="Arial" charset="0"/>
              <a:ea typeface="Arial" charset="0"/>
              <a:cs typeface="Arial" charset="0"/>
            </a:endParaRPr>
          </a:p>
        </p:txBody>
      </p:sp>
      <p:sp>
        <p:nvSpPr>
          <p:cNvPr id="6147" name="Rectangle 3"/>
          <p:cNvSpPr>
            <a:spLocks noGrp="1" noRot="1" noChangeArrowheads="1"/>
          </p:cNvSpPr>
          <p:nvPr>
            <p:ph idx="1"/>
          </p:nvPr>
        </p:nvSpPr>
        <p:spPr>
          <a:xfrm>
            <a:off x="1825626" y="2007704"/>
            <a:ext cx="7927975" cy="4091472"/>
          </a:xfrm>
        </p:spPr>
        <p:txBody>
          <a:bodyPr>
            <a:normAutofit/>
          </a:bodyPr>
          <a:lstStyle/>
          <a:p>
            <a:r>
              <a:rPr lang="en-US" altLang="en-US" dirty="0" smtClean="0">
                <a:effectLst/>
                <a:latin typeface="Arial" charset="0"/>
                <a:ea typeface="Arial" charset="0"/>
                <a:cs typeface="Arial" charset="0"/>
              </a:rPr>
              <a:t>Source of high energy</a:t>
            </a:r>
            <a:endParaRPr lang="en-US" altLang="en-US" dirty="0">
              <a:effectLst/>
              <a:latin typeface="Arial" charset="0"/>
              <a:ea typeface="Arial" charset="0"/>
              <a:cs typeface="Arial" charset="0"/>
            </a:endParaRPr>
          </a:p>
          <a:p>
            <a:r>
              <a:rPr lang="en-US" altLang="en-US" dirty="0">
                <a:latin typeface="Arial" charset="0"/>
                <a:ea typeface="Arial" charset="0"/>
                <a:cs typeface="Arial" charset="0"/>
              </a:rPr>
              <a:t>V</a:t>
            </a:r>
            <a:r>
              <a:rPr lang="en-US" altLang="en-US" dirty="0" smtClean="0">
                <a:effectLst/>
                <a:latin typeface="Arial" charset="0"/>
                <a:ea typeface="Arial" charset="0"/>
                <a:cs typeface="Arial" charset="0"/>
              </a:rPr>
              <a:t>ehicles </a:t>
            </a:r>
            <a:r>
              <a:rPr lang="en-US" altLang="en-US" dirty="0">
                <a:effectLst/>
                <a:latin typeface="Arial" charset="0"/>
                <a:ea typeface="Arial" charset="0"/>
                <a:cs typeface="Arial" charset="0"/>
              </a:rPr>
              <a:t>for fat-soluble vitamins</a:t>
            </a:r>
            <a:r>
              <a:rPr lang="ru-RU" altLang="en-US" dirty="0">
                <a:effectLst/>
                <a:latin typeface="Arial" charset="0"/>
                <a:ea typeface="Arial" charset="0"/>
                <a:cs typeface="Arial" charset="0"/>
              </a:rPr>
              <a:t> </a:t>
            </a:r>
            <a:endParaRPr lang="en-US" altLang="en-US" dirty="0">
              <a:effectLst/>
              <a:latin typeface="Arial" charset="0"/>
              <a:ea typeface="Arial" charset="0"/>
              <a:cs typeface="Arial" charset="0"/>
            </a:endParaRPr>
          </a:p>
          <a:p>
            <a:r>
              <a:rPr lang="en-US" altLang="en-US" dirty="0">
                <a:latin typeface="Arial" charset="0"/>
                <a:ea typeface="Arial" charset="0"/>
                <a:cs typeface="Arial" charset="0"/>
              </a:rPr>
              <a:t>S</a:t>
            </a:r>
            <a:r>
              <a:rPr lang="en-US" altLang="en-US" dirty="0" smtClean="0">
                <a:effectLst/>
                <a:latin typeface="Arial" charset="0"/>
                <a:ea typeface="Arial" charset="0"/>
                <a:cs typeface="Arial" charset="0"/>
              </a:rPr>
              <a:t>upport for visceral organs </a:t>
            </a:r>
          </a:p>
          <a:p>
            <a:r>
              <a:rPr lang="en-US" altLang="en-US" dirty="0">
                <a:latin typeface="Arial" charset="0"/>
                <a:ea typeface="Arial" charset="0"/>
                <a:cs typeface="Arial" charset="0"/>
              </a:rPr>
              <a:t>I</a:t>
            </a:r>
            <a:r>
              <a:rPr lang="en-US" altLang="en-US" dirty="0" smtClean="0">
                <a:effectLst/>
                <a:latin typeface="Arial" charset="0"/>
                <a:ea typeface="Arial" charset="0"/>
                <a:cs typeface="Arial" charset="0"/>
              </a:rPr>
              <a:t>nsulation </a:t>
            </a:r>
            <a:r>
              <a:rPr lang="en-US" altLang="en-US" dirty="0">
                <a:effectLst/>
                <a:latin typeface="Arial" charset="0"/>
                <a:ea typeface="Arial" charset="0"/>
                <a:cs typeface="Arial" charset="0"/>
              </a:rPr>
              <a:t>against cold.</a:t>
            </a:r>
            <a:r>
              <a:rPr lang="ru-RU" altLang="en-US" dirty="0">
                <a:effectLst/>
                <a:latin typeface="Arial" charset="0"/>
                <a:ea typeface="Arial" charset="0"/>
                <a:cs typeface="Arial" charset="0"/>
              </a:rPr>
              <a:t> </a:t>
            </a:r>
            <a:endParaRPr lang="en-US" altLang="en-US" dirty="0">
              <a:effectLst/>
              <a:latin typeface="Arial" charset="0"/>
              <a:ea typeface="Arial" charset="0"/>
              <a:cs typeface="Arial" charset="0"/>
            </a:endParaRPr>
          </a:p>
          <a:p>
            <a:r>
              <a:rPr lang="en-US" altLang="en-US" dirty="0">
                <a:latin typeface="Arial" charset="0"/>
                <a:ea typeface="Arial" charset="0"/>
                <a:cs typeface="Arial" charset="0"/>
              </a:rPr>
              <a:t>G</a:t>
            </a:r>
            <a:r>
              <a:rPr lang="en-US" altLang="en-US" dirty="0" smtClean="0">
                <a:latin typeface="Arial" charset="0"/>
                <a:ea typeface="Arial" charset="0"/>
                <a:cs typeface="Arial" charset="0"/>
              </a:rPr>
              <a:t>rowth</a:t>
            </a:r>
            <a:r>
              <a:rPr lang="en-US" altLang="en-US" dirty="0">
                <a:latin typeface="Arial" charset="0"/>
                <a:ea typeface="Arial" charset="0"/>
                <a:cs typeface="Arial" charset="0"/>
              </a:rPr>
              <a:t>, structural integrity of the cell </a:t>
            </a:r>
            <a:r>
              <a:rPr lang="en-US" altLang="en-US" dirty="0" smtClean="0">
                <a:latin typeface="Arial" charset="0"/>
                <a:ea typeface="Arial" charset="0"/>
                <a:cs typeface="Arial" charset="0"/>
              </a:rPr>
              <a:t>membrane. </a:t>
            </a:r>
            <a:endParaRPr lang="en-US" altLang="en-US" dirty="0">
              <a:latin typeface="Arial" charset="0"/>
              <a:ea typeface="Arial" charset="0"/>
              <a:cs typeface="Arial" charset="0"/>
            </a:endParaRPr>
          </a:p>
        </p:txBody>
      </p:sp>
      <p:sp>
        <p:nvSpPr>
          <p:cNvPr id="4" name="Slide Number Placeholder 5"/>
          <p:cNvSpPr>
            <a:spLocks noGrp="1"/>
          </p:cNvSpPr>
          <p:nvPr>
            <p:ph type="sldNum" sz="quarter" idx="12"/>
          </p:nvPr>
        </p:nvSpPr>
        <p:spPr/>
        <p:txBody>
          <a:bodyPr/>
          <a:lstStyle/>
          <a:p>
            <a:fld id="{0EF8E86A-A0DD-2C40-8062-81DA31EC749B}" type="slidenum">
              <a:rPr lang="ru-RU" altLang="en-US"/>
              <a:pPr/>
              <a:t>16</a:t>
            </a:fld>
            <a:endParaRPr lang="ru-RU" altLang="en-US"/>
          </a:p>
        </p:txBody>
      </p:sp>
    </p:spTree>
    <p:extLst>
      <p:ext uri="{BB962C8B-B14F-4D97-AF65-F5344CB8AC3E}">
        <p14:creationId xmlns:p14="http://schemas.microsoft.com/office/powerpoint/2010/main" val="88825363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latin typeface="Arial" charset="0"/>
                <a:ea typeface="Arial" charset="0"/>
                <a:cs typeface="Arial" charset="0"/>
              </a:rPr>
              <a:t>Micronutrients </a:t>
            </a:r>
            <a:endParaRPr lang="en-US" dirty="0">
              <a:solidFill>
                <a:srgbClr val="C00000"/>
              </a:solidFill>
              <a:latin typeface="Arial" charset="0"/>
              <a:ea typeface="Arial" charset="0"/>
              <a:cs typeface="Arial"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4639237"/>
              </p:ext>
            </p:extLst>
          </p:nvPr>
        </p:nvGraphicFramePr>
        <p:xfrm>
          <a:off x="342901" y="1825625"/>
          <a:ext cx="110109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4577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6625"/>
            <a:ext cx="10515600" cy="1325563"/>
          </a:xfrm>
        </p:spPr>
        <p:txBody>
          <a:bodyPr/>
          <a:lstStyle/>
          <a:p>
            <a:pPr algn="ctr"/>
            <a:r>
              <a:rPr lang="en-US" dirty="0" smtClean="0">
                <a:latin typeface="Arial" charset="0"/>
                <a:ea typeface="Arial" charset="0"/>
                <a:cs typeface="Arial" charset="0"/>
              </a:rPr>
              <a:t>Fat soluble vitamins</a:t>
            </a:r>
            <a:endParaRPr lang="en-US" dirty="0">
              <a:latin typeface="Arial" charset="0"/>
              <a:ea typeface="Arial" charset="0"/>
              <a:cs typeface="Arial"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b="45909"/>
          <a:stretch/>
        </p:blipFill>
        <p:spPr>
          <a:xfrm>
            <a:off x="4451350" y="2769394"/>
            <a:ext cx="3289300" cy="1332706"/>
          </a:xfrm>
        </p:spPr>
      </p:pic>
    </p:spTree>
    <p:extLst>
      <p:ext uri="{BB962C8B-B14F-4D97-AF65-F5344CB8AC3E}">
        <p14:creationId xmlns:p14="http://schemas.microsoft.com/office/powerpoint/2010/main" val="1619889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131846804"/>
              </p:ext>
            </p:extLst>
          </p:nvPr>
        </p:nvGraphicFramePr>
        <p:xfrm>
          <a:off x="516833" y="278297"/>
          <a:ext cx="11350488" cy="5637473"/>
        </p:xfrm>
        <a:graphic>
          <a:graphicData uri="http://schemas.openxmlformats.org/drawingml/2006/table">
            <a:tbl>
              <a:tblPr firstRow="1" bandRow="1">
                <a:tableStyleId>{93296810-A885-4BE3-A3E7-6D5BEEA58F35}</a:tableStyleId>
              </a:tblPr>
              <a:tblGrid>
                <a:gridCol w="1821645"/>
                <a:gridCol w="3167800"/>
                <a:gridCol w="2604052"/>
                <a:gridCol w="3756991"/>
              </a:tblGrid>
              <a:tr h="5396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Vitamin </a:t>
                      </a:r>
                      <a:endParaRPr lang="en-US" dirty="0" smtClean="0">
                        <a:solidFill>
                          <a:schemeClr val="tx1"/>
                        </a:solidFill>
                        <a:latin typeface="Arial" charset="0"/>
                        <a:ea typeface="Arial" charset="0"/>
                        <a:cs typeface="Arial" charset="0"/>
                      </a:endParaRPr>
                    </a:p>
                  </a:txBody>
                  <a:tcPr marL="104581" marR="10458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Function </a:t>
                      </a:r>
                      <a:endParaRPr lang="en-US" dirty="0" smtClean="0">
                        <a:solidFill>
                          <a:schemeClr val="tx1"/>
                        </a:solidFill>
                        <a:latin typeface="Arial" charset="0"/>
                        <a:ea typeface="Arial" charset="0"/>
                        <a:cs typeface="Arial" charset="0"/>
                      </a:endParaRPr>
                    </a:p>
                  </a:txBody>
                  <a:tcPr marL="104581" marR="104581"/>
                </a:tc>
                <a:tc>
                  <a:txBody>
                    <a:bodyPr/>
                    <a:lstStyle/>
                    <a:p>
                      <a:r>
                        <a:rPr lang="en-US" dirty="0" smtClean="0"/>
                        <a:t>Deficiency </a:t>
                      </a:r>
                      <a:endParaRPr lang="en-US" dirty="0">
                        <a:solidFill>
                          <a:schemeClr val="tx1"/>
                        </a:solidFill>
                        <a:latin typeface="Arial" charset="0"/>
                        <a:ea typeface="Arial" charset="0"/>
                        <a:cs typeface="Arial" charset="0"/>
                      </a:endParaRPr>
                    </a:p>
                  </a:txBody>
                  <a:tcPr marL="104581" marR="10458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Sources </a:t>
                      </a:r>
                      <a:endParaRPr lang="en-US" dirty="0" smtClean="0">
                        <a:solidFill>
                          <a:schemeClr val="tx1"/>
                        </a:solidFill>
                        <a:latin typeface="Arial" charset="0"/>
                        <a:ea typeface="Arial" charset="0"/>
                        <a:cs typeface="Arial" charset="0"/>
                      </a:endParaRPr>
                    </a:p>
                  </a:txBody>
                  <a:tcPr marL="104581" marR="104581"/>
                </a:tc>
              </a:tr>
              <a:tr h="1805948">
                <a:tc>
                  <a:txBody>
                    <a:bodyPr/>
                    <a:lstStyle/>
                    <a:p>
                      <a:pPr>
                        <a:lnSpc>
                          <a:spcPct val="100000"/>
                        </a:lnSpc>
                      </a:pPr>
                      <a:r>
                        <a:rPr lang="en-US" sz="2200" dirty="0" smtClean="0"/>
                        <a:t>A</a:t>
                      </a:r>
                      <a:endParaRPr lang="en-US" sz="2200" dirty="0">
                        <a:solidFill>
                          <a:schemeClr val="tx1"/>
                        </a:solidFill>
                        <a:latin typeface="Arial" charset="0"/>
                        <a:ea typeface="Arial" charset="0"/>
                        <a:cs typeface="Arial" charset="0"/>
                      </a:endParaRPr>
                    </a:p>
                  </a:txBody>
                  <a:tcPr marL="104581" marR="104581"/>
                </a:tc>
                <a:tc>
                  <a:txBody>
                    <a:bodyPr/>
                    <a:lstStyle/>
                    <a:p>
                      <a:pPr>
                        <a:lnSpc>
                          <a:spcPct val="100000"/>
                        </a:lnSpc>
                        <a:buFont typeface="Wingdings" charset="2"/>
                        <a:buNone/>
                      </a:pPr>
                      <a:r>
                        <a:rPr lang="en-AU" sz="2200" dirty="0" smtClean="0"/>
                        <a:t>Structure and function of epithelial tissue, normal vision, Growth and Reproduction.</a:t>
                      </a:r>
                      <a:endParaRPr lang="en-AU" sz="2200" dirty="0" smtClean="0">
                        <a:solidFill>
                          <a:schemeClr val="tx1"/>
                        </a:solidFill>
                        <a:latin typeface="Arial" charset="0"/>
                        <a:ea typeface="Arial" charset="0"/>
                        <a:cs typeface="Arial" charset="0"/>
                      </a:endParaRPr>
                    </a:p>
                  </a:txBody>
                  <a:tcPr marL="104581" marR="104581"/>
                </a:tc>
                <a:tc>
                  <a:txBody>
                    <a:bodyPr/>
                    <a:lstStyle/>
                    <a:p>
                      <a:pPr marL="609600" indent="-609600">
                        <a:lnSpc>
                          <a:spcPct val="100000"/>
                        </a:lnSpc>
                      </a:pPr>
                      <a:r>
                        <a:rPr lang="en-US" altLang="en-US" sz="2200" kern="1200" dirty="0" err="1" smtClean="0">
                          <a:effectLst/>
                        </a:rPr>
                        <a:t>Nightblindness</a:t>
                      </a:r>
                      <a:endParaRPr lang="en-US" altLang="en-US" sz="2200" kern="1200" dirty="0" smtClean="0">
                        <a:effectLst/>
                      </a:endParaRPr>
                    </a:p>
                    <a:p>
                      <a:pPr marL="609600" indent="-609600">
                        <a:lnSpc>
                          <a:spcPct val="100000"/>
                        </a:lnSpc>
                      </a:pPr>
                      <a:r>
                        <a:rPr lang="en-US" altLang="en-US" sz="2200" kern="1200" dirty="0" err="1" smtClean="0">
                          <a:effectLst/>
                        </a:rPr>
                        <a:t>Xerophthalmia</a:t>
                      </a:r>
                      <a:endParaRPr lang="en-US" altLang="en-US" sz="2200" kern="1200" dirty="0" smtClean="0">
                        <a:effectLst/>
                      </a:endParaRPr>
                    </a:p>
                    <a:p>
                      <a:pPr marL="609600" lvl="0" indent="-609600">
                        <a:lnSpc>
                          <a:spcPct val="100000"/>
                        </a:lnSpc>
                      </a:pPr>
                      <a:r>
                        <a:rPr lang="en-US" altLang="en-US" sz="2200" kern="1200" dirty="0" smtClean="0">
                          <a:effectLst/>
                        </a:rPr>
                        <a:t>May affect immunity</a:t>
                      </a:r>
                    </a:p>
                    <a:p>
                      <a:pPr marL="609600" indent="-609600">
                        <a:lnSpc>
                          <a:spcPct val="100000"/>
                        </a:lnSpc>
                      </a:pPr>
                      <a:r>
                        <a:rPr lang="en-AU" sz="2200" kern="1200" dirty="0" smtClean="0">
                          <a:effectLst/>
                        </a:rPr>
                        <a:t>dry skin, hair and </a:t>
                      </a:r>
                      <a:r>
                        <a:rPr lang="en-AU" sz="2200" dirty="0" smtClean="0"/>
                        <a:t>fingernails</a:t>
                      </a:r>
                      <a:endParaRPr lang="en-US" sz="2200" dirty="0">
                        <a:solidFill>
                          <a:schemeClr val="tx1"/>
                        </a:solidFill>
                        <a:latin typeface="Arial" charset="0"/>
                        <a:ea typeface="Arial" charset="0"/>
                        <a:cs typeface="Arial" charset="0"/>
                      </a:endParaRPr>
                    </a:p>
                  </a:txBody>
                  <a:tcPr marL="104581" marR="104581"/>
                </a:tc>
                <a:tc>
                  <a:txBody>
                    <a:bodyPr/>
                    <a:lstStyle/>
                    <a:p>
                      <a:pPr>
                        <a:lnSpc>
                          <a:spcPct val="100000"/>
                        </a:lnSpc>
                      </a:pPr>
                      <a:r>
                        <a:rPr lang="en-AU" sz="2200" dirty="0" smtClean="0"/>
                        <a:t>liver, beef, chicken, fortified milk, carrots, leafy and green vegetables and eggs </a:t>
                      </a:r>
                      <a:endParaRPr lang="en-US" sz="2200" dirty="0">
                        <a:solidFill>
                          <a:schemeClr val="tx1"/>
                        </a:solidFill>
                        <a:latin typeface="Arial" charset="0"/>
                        <a:ea typeface="Arial" charset="0"/>
                        <a:cs typeface="Arial" charset="0"/>
                      </a:endParaRPr>
                    </a:p>
                  </a:txBody>
                  <a:tcPr marL="104581" marR="104581"/>
                </a:tc>
              </a:tr>
              <a:tr h="539685">
                <a:tc>
                  <a:txBody>
                    <a:bodyPr/>
                    <a:lstStyle/>
                    <a:p>
                      <a:pPr>
                        <a:lnSpc>
                          <a:spcPct val="100000"/>
                        </a:lnSpc>
                      </a:pPr>
                      <a:r>
                        <a:rPr lang="en-US" sz="2200" dirty="0" smtClean="0"/>
                        <a:t>D</a:t>
                      </a:r>
                      <a:endParaRPr lang="en-US" sz="2200" dirty="0">
                        <a:solidFill>
                          <a:schemeClr val="tx1"/>
                        </a:solidFill>
                        <a:latin typeface="Arial" charset="0"/>
                        <a:ea typeface="Arial" charset="0"/>
                        <a:cs typeface="Arial" charset="0"/>
                      </a:endParaRPr>
                    </a:p>
                  </a:txBody>
                  <a:tcPr marL="104581" marR="10458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200" dirty="0" smtClean="0">
                          <a:effectLst/>
                        </a:rPr>
                        <a:t>Bone reabsorption, collagen maturation</a:t>
                      </a:r>
                      <a:endParaRPr lang="en-US" altLang="en-US" sz="2200" dirty="0" smtClean="0">
                        <a:solidFill>
                          <a:schemeClr val="tx1"/>
                        </a:solidFill>
                        <a:effectLst/>
                        <a:latin typeface="Arial" charset="0"/>
                        <a:ea typeface="Arial" charset="0"/>
                        <a:cs typeface="Arial" charset="0"/>
                      </a:endParaRPr>
                    </a:p>
                  </a:txBody>
                  <a:tcPr marL="104581" marR="10458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200" dirty="0" smtClean="0">
                          <a:effectLst/>
                        </a:rPr>
                        <a:t>Rickets (in children)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200" dirty="0" err="1" smtClean="0">
                          <a:effectLst/>
                        </a:rPr>
                        <a:t>Osteomalacia</a:t>
                      </a:r>
                      <a:endParaRPr lang="en-US" altLang="en-US" sz="220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2200" dirty="0" smtClean="0">
                          <a:effectLst/>
                        </a:rPr>
                        <a:t>osteoporosis</a:t>
                      </a:r>
                      <a:endParaRPr lang="en-US" altLang="en-US" sz="2200" dirty="0" smtClean="0">
                        <a:solidFill>
                          <a:schemeClr val="tx1"/>
                        </a:solidFill>
                        <a:effectLst/>
                        <a:latin typeface="Arial" charset="0"/>
                        <a:ea typeface="Arial" charset="0"/>
                        <a:cs typeface="Arial" charset="0"/>
                      </a:endParaRPr>
                    </a:p>
                  </a:txBody>
                  <a:tcPr marL="104581" marR="10458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200" dirty="0" smtClean="0"/>
                        <a:t>liver, beef, chicken, fortified milk, carrots, leafy and green vegetables and eggs </a:t>
                      </a:r>
                      <a:endParaRPr lang="en-AU" sz="2200" dirty="0" smtClean="0">
                        <a:solidFill>
                          <a:schemeClr val="tx1"/>
                        </a:solidFill>
                        <a:latin typeface="Arial" charset="0"/>
                        <a:ea typeface="Arial" charset="0"/>
                        <a:cs typeface="Arial" charset="0"/>
                      </a:endParaRPr>
                    </a:p>
                  </a:txBody>
                  <a:tcPr marL="104581" marR="104581"/>
                </a:tc>
              </a:tr>
              <a:tr h="539685">
                <a:tc>
                  <a:txBody>
                    <a:bodyPr/>
                    <a:lstStyle/>
                    <a:p>
                      <a:pPr>
                        <a:lnSpc>
                          <a:spcPct val="100000"/>
                        </a:lnSpc>
                      </a:pPr>
                      <a:r>
                        <a:rPr lang="en-US" sz="2200" dirty="0" smtClean="0"/>
                        <a:t>E</a:t>
                      </a:r>
                      <a:endParaRPr lang="en-US" sz="2200" dirty="0">
                        <a:solidFill>
                          <a:schemeClr val="tx1"/>
                        </a:solidFill>
                        <a:latin typeface="Arial" charset="0"/>
                        <a:ea typeface="Arial" charset="0"/>
                        <a:cs typeface="Arial" charset="0"/>
                      </a:endParaRPr>
                    </a:p>
                  </a:txBody>
                  <a:tcPr marL="104581" marR="104581"/>
                </a:tc>
                <a:tc>
                  <a:txBody>
                    <a:bodyPr/>
                    <a:lstStyle/>
                    <a:p>
                      <a:pPr>
                        <a:lnSpc>
                          <a:spcPct val="100000"/>
                        </a:lnSpc>
                      </a:pPr>
                      <a:r>
                        <a:rPr lang="en-US" sz="2200" dirty="0" smtClean="0"/>
                        <a:t>brain and nervous system,</a:t>
                      </a:r>
                      <a:r>
                        <a:rPr lang="en-US" sz="2200" baseline="0" dirty="0" smtClean="0"/>
                        <a:t> </a:t>
                      </a:r>
                      <a:r>
                        <a:rPr lang="en-US" sz="2200" dirty="0" smtClean="0"/>
                        <a:t>heart and RBC,</a:t>
                      </a:r>
                      <a:r>
                        <a:rPr lang="en-US" sz="2200" baseline="0" dirty="0" smtClean="0"/>
                        <a:t> </a:t>
                      </a:r>
                      <a:r>
                        <a:rPr lang="en-US" sz="2200" dirty="0" smtClean="0"/>
                        <a:t>skin and eye</a:t>
                      </a:r>
                      <a:endParaRPr lang="en-US" sz="2200" dirty="0" smtClean="0">
                        <a:solidFill>
                          <a:schemeClr val="tx1"/>
                        </a:solidFill>
                        <a:latin typeface="Arial" charset="0"/>
                        <a:ea typeface="Arial" charset="0"/>
                        <a:cs typeface="Arial" charset="0"/>
                      </a:endParaRPr>
                    </a:p>
                  </a:txBody>
                  <a:tcPr marL="104581" marR="104581"/>
                </a:tc>
                <a:tc>
                  <a:txBody>
                    <a:bodyPr/>
                    <a:lstStyle/>
                    <a:p>
                      <a:pPr>
                        <a:lnSpc>
                          <a:spcPct val="100000"/>
                        </a:lnSpc>
                      </a:pPr>
                      <a:r>
                        <a:rPr lang="en-US" sz="2200" dirty="0" smtClean="0"/>
                        <a:t>Arrhythmia, neurological symptoms</a:t>
                      </a:r>
                      <a:endParaRPr lang="en-US" sz="2200" dirty="0">
                        <a:solidFill>
                          <a:schemeClr val="tx1"/>
                        </a:solidFill>
                        <a:latin typeface="Arial" charset="0"/>
                        <a:ea typeface="Arial" charset="0"/>
                        <a:cs typeface="Arial" charset="0"/>
                      </a:endParaRPr>
                    </a:p>
                  </a:txBody>
                  <a:tcPr marL="104581" marR="10458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kern="1200" dirty="0" smtClean="0">
                          <a:effectLst/>
                        </a:rPr>
                        <a:t>Almonds, Spinach, Sweet Potato, Avocado, Sunflower seeds, Palm Oil, Olive oil</a:t>
                      </a:r>
                      <a:endParaRPr lang="en-US" sz="2200" b="0" kern="1200" dirty="0" smtClean="0">
                        <a:solidFill>
                          <a:schemeClr val="tx1"/>
                        </a:solidFill>
                        <a:effectLst/>
                        <a:latin typeface="Arial" charset="0"/>
                        <a:ea typeface="Arial" charset="0"/>
                        <a:cs typeface="Arial" charset="0"/>
                      </a:endParaRPr>
                    </a:p>
                  </a:txBody>
                  <a:tcPr marL="104581" marR="104581"/>
                </a:tc>
              </a:tr>
              <a:tr h="539685">
                <a:tc>
                  <a:txBody>
                    <a:bodyPr/>
                    <a:lstStyle/>
                    <a:p>
                      <a:pPr>
                        <a:lnSpc>
                          <a:spcPct val="100000"/>
                        </a:lnSpc>
                      </a:pPr>
                      <a:r>
                        <a:rPr lang="en-US" sz="2200" dirty="0" smtClean="0"/>
                        <a:t>K</a:t>
                      </a:r>
                      <a:endParaRPr lang="en-US" sz="2200" dirty="0">
                        <a:solidFill>
                          <a:schemeClr val="tx1"/>
                        </a:solidFill>
                        <a:latin typeface="Arial" charset="0"/>
                        <a:ea typeface="Arial" charset="0"/>
                        <a:cs typeface="Arial" charset="0"/>
                      </a:endParaRPr>
                    </a:p>
                  </a:txBody>
                  <a:tcPr marL="104581" marR="104581"/>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dirty="0" smtClean="0"/>
                        <a:t>Blood clotting,</a:t>
                      </a:r>
                      <a:r>
                        <a:rPr lang="en-US" sz="2200" baseline="0" dirty="0" smtClean="0"/>
                        <a:t> </a:t>
                      </a:r>
                      <a:r>
                        <a:rPr lang="en-US" sz="2200" dirty="0" smtClean="0"/>
                        <a:t>Antioxidant,</a:t>
                      </a:r>
                      <a:r>
                        <a:rPr lang="en-US" sz="2200" baseline="0" dirty="0" smtClean="0"/>
                        <a:t> </a:t>
                      </a:r>
                      <a:r>
                        <a:rPr lang="en-US" sz="2200" dirty="0" smtClean="0"/>
                        <a:t>Brain function</a:t>
                      </a:r>
                      <a:endParaRPr lang="en-US" sz="2200" dirty="0" smtClean="0">
                        <a:solidFill>
                          <a:schemeClr val="tx1"/>
                        </a:solidFill>
                        <a:latin typeface="Arial" charset="0"/>
                        <a:ea typeface="Arial" charset="0"/>
                        <a:cs typeface="Arial" charset="0"/>
                      </a:endParaRPr>
                    </a:p>
                  </a:txBody>
                  <a:tcPr marL="104581" marR="10458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bleeding, bruises</a:t>
                      </a:r>
                    </a:p>
                    <a:p>
                      <a:pPr>
                        <a:lnSpc>
                          <a:spcPct val="100000"/>
                        </a:lnSpc>
                      </a:pPr>
                      <a:endParaRPr lang="en-US" sz="2200" dirty="0">
                        <a:solidFill>
                          <a:schemeClr val="tx1"/>
                        </a:solidFill>
                        <a:latin typeface="Arial" charset="0"/>
                        <a:ea typeface="Arial" charset="0"/>
                        <a:cs typeface="Arial" charset="0"/>
                      </a:endParaRPr>
                    </a:p>
                  </a:txBody>
                  <a:tcPr marL="104581" marR="10458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smtClean="0"/>
                        <a:t>Green leafy vegetables kale, spinach, parsley, broccoli</a:t>
                      </a:r>
                      <a:endParaRPr lang="en-US" sz="2200" dirty="0" smtClean="0">
                        <a:solidFill>
                          <a:schemeClr val="tx1"/>
                        </a:solidFill>
                        <a:latin typeface="Arial" charset="0"/>
                        <a:ea typeface="Arial" charset="0"/>
                        <a:cs typeface="Arial" charset="0"/>
                      </a:endParaRPr>
                    </a:p>
                  </a:txBody>
                  <a:tcPr marL="104581" marR="104581"/>
                </a:tc>
              </a:tr>
            </a:tbl>
          </a:graphicData>
        </a:graphic>
      </p:graphicFrame>
    </p:spTree>
    <p:extLst>
      <p:ext uri="{BB962C8B-B14F-4D97-AF65-F5344CB8AC3E}">
        <p14:creationId xmlns:p14="http://schemas.microsoft.com/office/powerpoint/2010/main" val="16863170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dirty="0" smtClean="0"/>
              <a:t>To define nutrition and community nutrition</a:t>
            </a:r>
          </a:p>
          <a:p>
            <a:r>
              <a:rPr lang="en-US" dirty="0" smtClean="0"/>
              <a:t>To identify the functions of different nutrients and the conditions caused by their deficiency.</a:t>
            </a:r>
          </a:p>
          <a:p>
            <a:r>
              <a:rPr lang="en-US" dirty="0" smtClean="0"/>
              <a:t>To identify the components of a healthy diet.</a:t>
            </a:r>
          </a:p>
          <a:p>
            <a:r>
              <a:rPr lang="en-US" dirty="0" smtClean="0"/>
              <a:t>To differentiate between different types of malnutrition and their assessment  </a:t>
            </a:r>
          </a:p>
          <a:p>
            <a:r>
              <a:rPr lang="en-US" dirty="0" smtClean="0"/>
              <a:t>To understand the double burden of malnutrition</a:t>
            </a:r>
          </a:p>
          <a:p>
            <a:r>
              <a:rPr lang="en-US" dirty="0" smtClean="0"/>
              <a:t>To identify risk factors and complications of different types of malnutrition</a:t>
            </a:r>
            <a:endParaRPr lang="en-US" dirty="0"/>
          </a:p>
        </p:txBody>
      </p:sp>
    </p:spTree>
    <p:extLst>
      <p:ext uri="{BB962C8B-B14F-4D97-AF65-F5344CB8AC3E}">
        <p14:creationId xmlns:p14="http://schemas.microsoft.com/office/powerpoint/2010/main" val="1628031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01725"/>
            <a:ext cx="10515600" cy="1325563"/>
          </a:xfrm>
        </p:spPr>
        <p:txBody>
          <a:bodyPr/>
          <a:lstStyle/>
          <a:p>
            <a:pPr algn="ctr"/>
            <a:r>
              <a:rPr lang="en-US" dirty="0" smtClean="0">
                <a:latin typeface="Arial" charset="0"/>
                <a:ea typeface="Arial" charset="0"/>
                <a:cs typeface="Arial" charset="0"/>
              </a:rPr>
              <a:t>Water soluble vitamins</a:t>
            </a:r>
            <a:endParaRPr lang="en-US" dirty="0">
              <a:latin typeface="Arial" charset="0"/>
              <a:ea typeface="Arial" charset="0"/>
              <a:cs typeface="Arial" charset="0"/>
            </a:endParaRPr>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t="52545"/>
          <a:stretch/>
        </p:blipFill>
        <p:spPr>
          <a:xfrm>
            <a:off x="4451350" y="2844403"/>
            <a:ext cx="3289300" cy="1169194"/>
          </a:xfrm>
        </p:spPr>
      </p:pic>
    </p:spTree>
    <p:extLst>
      <p:ext uri="{BB962C8B-B14F-4D97-AF65-F5344CB8AC3E}">
        <p14:creationId xmlns:p14="http://schemas.microsoft.com/office/powerpoint/2010/main" val="1425302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73696470"/>
              </p:ext>
            </p:extLst>
          </p:nvPr>
        </p:nvGraphicFramePr>
        <p:xfrm>
          <a:off x="576467" y="397565"/>
          <a:ext cx="11015864" cy="6267756"/>
        </p:xfrm>
        <a:graphic>
          <a:graphicData uri="http://schemas.openxmlformats.org/drawingml/2006/table">
            <a:tbl>
              <a:tblPr firstRow="1" bandRow="1">
                <a:tableStyleId>{93296810-A885-4BE3-A3E7-6D5BEEA58F35}</a:tableStyleId>
              </a:tblPr>
              <a:tblGrid>
                <a:gridCol w="2384603"/>
                <a:gridCol w="2227156"/>
                <a:gridCol w="3061252"/>
                <a:gridCol w="3342853"/>
              </a:tblGrid>
              <a:tr h="40352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Vitamin </a:t>
                      </a:r>
                      <a:endParaRPr lang="en-US" sz="2200" dirty="0" smtClean="0">
                        <a:solidFill>
                          <a:schemeClr val="tx1"/>
                        </a:solidFill>
                        <a:latin typeface="Arial" charset="0"/>
                        <a:ea typeface="Arial" charset="0"/>
                        <a:cs typeface="Arial" charset="0"/>
                      </a:endParaRPr>
                    </a:p>
                  </a:txBody>
                  <a:tcPr marL="104581" marR="10458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Function </a:t>
                      </a:r>
                      <a:endParaRPr lang="en-US" sz="2200" dirty="0" smtClean="0">
                        <a:solidFill>
                          <a:schemeClr val="tx1"/>
                        </a:solidFill>
                        <a:latin typeface="Arial" charset="0"/>
                        <a:ea typeface="Arial" charset="0"/>
                        <a:cs typeface="Arial" charset="0"/>
                      </a:endParaRPr>
                    </a:p>
                  </a:txBody>
                  <a:tcPr marL="104581" marR="104581"/>
                </a:tc>
                <a:tc>
                  <a:txBody>
                    <a:bodyPr/>
                    <a:lstStyle/>
                    <a:p>
                      <a:r>
                        <a:rPr lang="en-US" sz="2200" dirty="0" smtClean="0"/>
                        <a:t>Deficiency </a:t>
                      </a:r>
                      <a:endParaRPr lang="en-US" sz="2200" dirty="0">
                        <a:solidFill>
                          <a:schemeClr val="tx1"/>
                        </a:solidFill>
                        <a:latin typeface="Arial" charset="0"/>
                        <a:ea typeface="Arial" charset="0"/>
                        <a:cs typeface="Arial" charset="0"/>
                      </a:endParaRPr>
                    </a:p>
                  </a:txBody>
                  <a:tcPr marL="104581" marR="10458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Sources </a:t>
                      </a:r>
                      <a:endParaRPr lang="en-US" sz="2200" dirty="0" smtClean="0">
                        <a:solidFill>
                          <a:schemeClr val="tx1"/>
                        </a:solidFill>
                        <a:latin typeface="Arial" charset="0"/>
                        <a:ea typeface="Arial" charset="0"/>
                        <a:cs typeface="Arial" charset="0"/>
                      </a:endParaRPr>
                    </a:p>
                  </a:txBody>
                  <a:tcPr marL="104581" marR="104581"/>
                </a:tc>
              </a:tr>
              <a:tr h="995004">
                <a:tc>
                  <a:txBody>
                    <a:bodyPr/>
                    <a:lstStyle/>
                    <a:p>
                      <a:r>
                        <a:rPr lang="en-US" sz="2200" dirty="0" smtClean="0"/>
                        <a:t>C</a:t>
                      </a:r>
                      <a:endParaRPr lang="en-US" sz="2200" b="0" dirty="0">
                        <a:solidFill>
                          <a:schemeClr val="tx1"/>
                        </a:solidFill>
                        <a:latin typeface="Arial" charset="0"/>
                        <a:ea typeface="Arial" charset="0"/>
                        <a:cs typeface="Arial" charset="0"/>
                      </a:endParaRPr>
                    </a:p>
                  </a:txBody>
                  <a:tcPr marL="104581" marR="104581"/>
                </a:tc>
                <a:tc>
                  <a:txBody>
                    <a:bodyPr/>
                    <a:lstStyle/>
                    <a:p>
                      <a:r>
                        <a:rPr lang="en-US" sz="2200" dirty="0" smtClean="0"/>
                        <a:t>Antioxidant </a:t>
                      </a:r>
                    </a:p>
                    <a:p>
                      <a:r>
                        <a:rPr lang="en-US" sz="2200" dirty="0" smtClean="0"/>
                        <a:t>Collagen formation </a:t>
                      </a:r>
                      <a:endParaRPr lang="en-US" sz="2200" b="0" dirty="0" smtClean="0">
                        <a:solidFill>
                          <a:schemeClr val="tx1"/>
                        </a:solidFill>
                        <a:latin typeface="Arial" charset="0"/>
                        <a:ea typeface="Arial" charset="0"/>
                        <a:cs typeface="Arial" charset="0"/>
                      </a:endParaRPr>
                    </a:p>
                  </a:txBody>
                  <a:tcPr marL="104581" marR="104581"/>
                </a:tc>
                <a:tc>
                  <a:txBody>
                    <a:bodyPr/>
                    <a:lstStyle/>
                    <a:p>
                      <a:pPr>
                        <a:lnSpc>
                          <a:spcPct val="90000"/>
                        </a:lnSpc>
                      </a:pPr>
                      <a:r>
                        <a:rPr lang="en-US" sz="2200" dirty="0" smtClean="0"/>
                        <a:t>Scurvy </a:t>
                      </a:r>
                      <a:endParaRPr lang="en-US" sz="2200" b="0" dirty="0">
                        <a:solidFill>
                          <a:schemeClr val="tx1"/>
                        </a:solidFill>
                        <a:latin typeface="Arial" charset="0"/>
                        <a:ea typeface="Arial" charset="0"/>
                        <a:cs typeface="Arial" charset="0"/>
                      </a:endParaRPr>
                    </a:p>
                  </a:txBody>
                  <a:tcPr marL="104581" marR="104581"/>
                </a:tc>
                <a:tc>
                  <a:txBody>
                    <a:bodyPr/>
                    <a:lstStyle/>
                    <a:p>
                      <a:r>
                        <a:rPr lang="en-US" sz="2200" dirty="0" smtClean="0"/>
                        <a:t>Lemon, Strawberry, Spinach, Broccoli,</a:t>
                      </a:r>
                      <a:r>
                        <a:rPr lang="en-US" sz="2200" baseline="0" dirty="0" smtClean="0"/>
                        <a:t> </a:t>
                      </a:r>
                      <a:r>
                        <a:rPr lang="en-US" sz="2200" dirty="0" smtClean="0"/>
                        <a:t>Chili pepper</a:t>
                      </a:r>
                      <a:endParaRPr lang="en-US" sz="2200" b="0" dirty="0" smtClean="0">
                        <a:solidFill>
                          <a:schemeClr val="tx1"/>
                        </a:solidFill>
                        <a:latin typeface="Arial" charset="0"/>
                        <a:ea typeface="Arial" charset="0"/>
                        <a:cs typeface="Arial" charset="0"/>
                      </a:endParaRPr>
                    </a:p>
                  </a:txBody>
                  <a:tcPr marL="104581" marR="104581"/>
                </a:tc>
              </a:tr>
              <a:tr h="1122187">
                <a:tc>
                  <a:txBody>
                    <a:bodyPr/>
                    <a:lstStyle/>
                    <a:p>
                      <a:r>
                        <a:rPr lang="en-US" sz="2200" dirty="0" smtClean="0"/>
                        <a:t>Thiamin (B1)</a:t>
                      </a:r>
                      <a:endParaRPr lang="en-US" sz="2200" b="0" dirty="0">
                        <a:solidFill>
                          <a:schemeClr val="tx1"/>
                        </a:solidFill>
                        <a:latin typeface="Arial" charset="0"/>
                        <a:ea typeface="Arial" charset="0"/>
                        <a:cs typeface="Arial" charset="0"/>
                      </a:endParaRPr>
                    </a:p>
                  </a:txBody>
                  <a:tcPr marL="104581" marR="104581"/>
                </a:tc>
                <a:tc>
                  <a:txBody>
                    <a:bodyPr/>
                    <a:lstStyle/>
                    <a:p>
                      <a:r>
                        <a:rPr lang="en-US" sz="2200" dirty="0" smtClean="0"/>
                        <a:t>Carbohydrate utilization </a:t>
                      </a:r>
                      <a:endParaRPr lang="en-US" sz="2200" b="0" dirty="0">
                        <a:solidFill>
                          <a:schemeClr val="tx1"/>
                        </a:solidFill>
                        <a:latin typeface="Arial" charset="0"/>
                        <a:ea typeface="Arial" charset="0"/>
                        <a:cs typeface="Arial" charset="0"/>
                      </a:endParaRPr>
                    </a:p>
                  </a:txBody>
                  <a:tcPr marL="104581" marR="104581"/>
                </a:tc>
                <a:tc>
                  <a:txBody>
                    <a:bodyPr/>
                    <a:lstStyle/>
                    <a:p>
                      <a:pPr>
                        <a:lnSpc>
                          <a:spcPct val="90000"/>
                        </a:lnSpc>
                      </a:pPr>
                      <a:r>
                        <a:rPr lang="en-US" altLang="en-US" sz="2200" dirty="0" err="1" smtClean="0"/>
                        <a:t>Wernick's</a:t>
                      </a:r>
                      <a:r>
                        <a:rPr lang="en-US" altLang="en-US" sz="2200" baseline="0" dirty="0" smtClean="0"/>
                        <a:t> </a:t>
                      </a:r>
                      <a:r>
                        <a:rPr lang="en-US" altLang="en-US" sz="2200" dirty="0" smtClean="0"/>
                        <a:t>encephalopathy. </a:t>
                      </a:r>
                    </a:p>
                    <a:p>
                      <a:pPr>
                        <a:lnSpc>
                          <a:spcPct val="90000"/>
                        </a:lnSpc>
                      </a:pPr>
                      <a:r>
                        <a:rPr lang="en-US" altLang="en-US" sz="2200" dirty="0" smtClean="0"/>
                        <a:t>Beriberi </a:t>
                      </a:r>
                      <a:endParaRPr lang="en-US" sz="2200" b="0" dirty="0">
                        <a:solidFill>
                          <a:schemeClr val="tx1"/>
                        </a:solidFill>
                        <a:latin typeface="Arial" charset="0"/>
                        <a:ea typeface="Arial" charset="0"/>
                        <a:cs typeface="Arial" charset="0"/>
                      </a:endParaRPr>
                    </a:p>
                  </a:txBody>
                  <a:tcPr marL="104581" marR="104581"/>
                </a:tc>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2200" dirty="0" smtClean="0"/>
                        <a:t>Lentils, red meats, nuts, sunflower seeds, peas, milk, cauliflower</a:t>
                      </a:r>
                      <a:r>
                        <a:rPr lang="en-US" sz="2200" baseline="0" dirty="0" smtClean="0"/>
                        <a:t>, </a:t>
                      </a:r>
                      <a:r>
                        <a:rPr lang="en-US" sz="2200" dirty="0" smtClean="0"/>
                        <a:t>spinach</a:t>
                      </a:r>
                      <a:endParaRPr lang="en-US" sz="2200" b="0" dirty="0" smtClean="0">
                        <a:solidFill>
                          <a:schemeClr val="tx1"/>
                        </a:solidFill>
                        <a:latin typeface="Arial" charset="0"/>
                        <a:ea typeface="Arial" charset="0"/>
                        <a:cs typeface="Arial" charset="0"/>
                      </a:endParaRPr>
                    </a:p>
                  </a:txBody>
                  <a:tcPr marL="104581" marR="104581"/>
                </a:tc>
              </a:tr>
              <a:tr h="1293506">
                <a:tc>
                  <a:txBody>
                    <a:bodyPr/>
                    <a:lstStyle/>
                    <a:p>
                      <a:r>
                        <a:rPr lang="ru-RU" altLang="en-US" sz="2200" dirty="0" err="1" smtClean="0">
                          <a:effectLst/>
                        </a:rPr>
                        <a:t>Pyridoxine</a:t>
                      </a:r>
                      <a:r>
                        <a:rPr lang="ru-RU" altLang="en-US" sz="2200" dirty="0" smtClean="0">
                          <a:effectLst/>
                        </a:rPr>
                        <a:t> (B6) </a:t>
                      </a:r>
                      <a:endParaRPr lang="en-US" sz="2200" b="0" dirty="0">
                        <a:solidFill>
                          <a:schemeClr val="tx1"/>
                        </a:solidFill>
                        <a:latin typeface="Arial" charset="0"/>
                        <a:ea typeface="Arial" charset="0"/>
                        <a:cs typeface="Arial" charset="0"/>
                      </a:endParaRPr>
                    </a:p>
                  </a:txBody>
                  <a:tcPr marL="104581" marR="10458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200" dirty="0" smtClean="0">
                          <a:effectLst/>
                        </a:rPr>
                        <a:t>M</a:t>
                      </a:r>
                      <a:r>
                        <a:rPr lang="ru-RU" altLang="en-US" sz="2200" dirty="0" err="1" smtClean="0">
                          <a:effectLst/>
                        </a:rPr>
                        <a:t>etabolism</a:t>
                      </a:r>
                      <a:r>
                        <a:rPr lang="en-US" altLang="en-US" sz="2200" dirty="0" smtClean="0">
                          <a:effectLst/>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200" dirty="0" smtClean="0">
                          <a:effectLst/>
                        </a:rPr>
                        <a:t>Healthy</a:t>
                      </a:r>
                      <a:r>
                        <a:rPr lang="en-US" altLang="en-US" sz="2200" baseline="0" dirty="0" smtClean="0">
                          <a:effectLst/>
                        </a:rPr>
                        <a:t> nervous system</a:t>
                      </a:r>
                      <a:r>
                        <a:rPr lang="ru-RU" altLang="en-US" sz="2200" dirty="0" smtClean="0">
                          <a:effectLst/>
                        </a:rPr>
                        <a:t>. </a:t>
                      </a:r>
                      <a:endParaRPr lang="en-US" altLang="en-US" sz="2200" b="0" dirty="0" smtClean="0">
                        <a:solidFill>
                          <a:schemeClr val="tx1"/>
                        </a:solidFill>
                        <a:effectLst/>
                        <a:latin typeface="Arial" charset="0"/>
                        <a:ea typeface="Arial" charset="0"/>
                        <a:cs typeface="Arial" charset="0"/>
                      </a:endParaRPr>
                    </a:p>
                  </a:txBody>
                  <a:tcPr marL="104581" marR="104581"/>
                </a:tc>
                <a:tc>
                  <a:txBody>
                    <a:bodyPr/>
                    <a:lstStyle/>
                    <a:p>
                      <a:r>
                        <a:rPr lang="en-US" sz="2200" b="0" smtClean="0">
                          <a:solidFill>
                            <a:schemeClr val="tx1"/>
                          </a:solidFill>
                          <a:latin typeface="Arial" charset="0"/>
                          <a:ea typeface="Arial" charset="0"/>
                          <a:cs typeface="Arial" charset="0"/>
                        </a:rPr>
                        <a:t>Neurological symptoms.</a:t>
                      </a:r>
                      <a:endParaRPr lang="en-US" sz="2200" b="0" dirty="0">
                        <a:solidFill>
                          <a:schemeClr val="tx1"/>
                        </a:solidFill>
                        <a:latin typeface="Arial" charset="0"/>
                        <a:ea typeface="Arial" charset="0"/>
                        <a:cs typeface="Arial" charset="0"/>
                      </a:endParaRPr>
                    </a:p>
                  </a:txBody>
                  <a:tcPr marL="104581" marR="10458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smtClean="0"/>
                        <a:t>Meat, poultry, eggs, bananas, fish, potatoes and cooked spinach.</a:t>
                      </a:r>
                    </a:p>
                    <a:p>
                      <a:endParaRPr lang="en-US" sz="2200" b="0" dirty="0">
                        <a:solidFill>
                          <a:schemeClr val="tx1"/>
                        </a:solidFill>
                        <a:latin typeface="Arial" charset="0"/>
                        <a:ea typeface="Arial" charset="0"/>
                        <a:cs typeface="Arial" charset="0"/>
                      </a:endParaRPr>
                    </a:p>
                  </a:txBody>
                  <a:tcPr marL="104581" marR="104581"/>
                </a:tc>
              </a:tr>
              <a:tr h="2189009">
                <a:tc>
                  <a:txBody>
                    <a:bodyPr/>
                    <a:lstStyle/>
                    <a:p>
                      <a:r>
                        <a:rPr lang="en-US" sz="2200" dirty="0" err="1" smtClean="0"/>
                        <a:t>Cobalamin</a:t>
                      </a:r>
                      <a:r>
                        <a:rPr lang="en-US" sz="2200" dirty="0" smtClean="0"/>
                        <a:t> B12</a:t>
                      </a:r>
                      <a:endParaRPr lang="en-US" sz="2200" b="0" dirty="0">
                        <a:solidFill>
                          <a:schemeClr val="tx1"/>
                        </a:solidFill>
                        <a:latin typeface="Arial" charset="0"/>
                        <a:ea typeface="Arial" charset="0"/>
                        <a:cs typeface="Arial" charset="0"/>
                      </a:endParaRPr>
                    </a:p>
                  </a:txBody>
                  <a:tcPr marL="104581" marR="104581"/>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altLang="en-US" sz="2200" dirty="0" err="1" smtClean="0">
                          <a:effectLst/>
                        </a:rPr>
                        <a:t>synthesis</a:t>
                      </a:r>
                      <a:r>
                        <a:rPr lang="ru-RU" altLang="en-US" sz="2200" dirty="0" smtClean="0">
                          <a:effectLst/>
                        </a:rPr>
                        <a:t> </a:t>
                      </a:r>
                      <a:r>
                        <a:rPr lang="ru-RU" altLang="en-US" sz="2200" dirty="0" err="1" smtClean="0">
                          <a:effectLst/>
                        </a:rPr>
                        <a:t>of</a:t>
                      </a:r>
                      <a:r>
                        <a:rPr lang="ru-RU" altLang="en-US" sz="2200" dirty="0" smtClean="0">
                          <a:effectLst/>
                        </a:rPr>
                        <a:t> DNA</a:t>
                      </a:r>
                      <a:endParaRPr lang="en-US" altLang="en-US" sz="2200"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2200" dirty="0" smtClean="0">
                          <a:effectLst/>
                        </a:rPr>
                        <a:t>Healthy RBC and nervous</a:t>
                      </a:r>
                      <a:r>
                        <a:rPr lang="en-US" altLang="en-US" sz="2200" baseline="0" dirty="0" smtClean="0">
                          <a:effectLst/>
                        </a:rPr>
                        <a:t> system </a:t>
                      </a:r>
                      <a:endParaRPr lang="en-US" altLang="en-US" sz="2200" b="0" dirty="0" smtClean="0">
                        <a:solidFill>
                          <a:schemeClr val="tx1"/>
                        </a:solidFill>
                        <a:effectLst/>
                        <a:latin typeface="Arial" charset="0"/>
                        <a:ea typeface="Arial" charset="0"/>
                        <a:cs typeface="Arial" charset="0"/>
                      </a:endParaRPr>
                    </a:p>
                  </a:txBody>
                  <a:tcPr marL="104581" marR="10458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smtClean="0"/>
                        <a:t>Macrocytic anemia, pernicious anemia, peripheral neuropathy, palpitation, memory loss  depression,  and lack of appetite.</a:t>
                      </a:r>
                      <a:endParaRPr lang="ar-SA" sz="2200" b="0" dirty="0" smtClean="0">
                        <a:solidFill>
                          <a:schemeClr val="tx1"/>
                        </a:solidFill>
                        <a:latin typeface="Arial" charset="0"/>
                        <a:ea typeface="Arial" charset="0"/>
                        <a:cs typeface="Arial" charset="0"/>
                      </a:endParaRPr>
                    </a:p>
                  </a:txBody>
                  <a:tcPr marL="104581" marR="104581"/>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200" dirty="0" smtClean="0"/>
                        <a:t>Chicken, beef, fish, milk and eggs</a:t>
                      </a:r>
                    </a:p>
                    <a:p>
                      <a:endParaRPr lang="en-US" sz="2200" b="0" dirty="0">
                        <a:solidFill>
                          <a:schemeClr val="tx1"/>
                        </a:solidFill>
                        <a:latin typeface="Arial" charset="0"/>
                        <a:ea typeface="Arial" charset="0"/>
                        <a:cs typeface="Arial" charset="0"/>
                      </a:endParaRPr>
                    </a:p>
                  </a:txBody>
                  <a:tcPr marL="104581" marR="104581"/>
                </a:tc>
              </a:tr>
            </a:tbl>
          </a:graphicData>
        </a:graphic>
      </p:graphicFrame>
    </p:spTree>
    <p:extLst>
      <p:ext uri="{BB962C8B-B14F-4D97-AF65-F5344CB8AC3E}">
        <p14:creationId xmlns:p14="http://schemas.microsoft.com/office/powerpoint/2010/main" val="13611351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charset="0"/>
                <a:ea typeface="Arial" charset="0"/>
                <a:cs typeface="Arial" charset="0"/>
              </a:rPr>
              <a:t>Minerals </a:t>
            </a:r>
            <a:endParaRPr lang="en-US" dirty="0">
              <a:latin typeface="Arial" charset="0"/>
              <a:ea typeface="Arial" charset="0"/>
              <a:cs typeface="Arial"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0821"/>
          <a:stretch/>
        </p:blipFill>
        <p:spPr>
          <a:xfrm>
            <a:off x="3410244" y="2076772"/>
            <a:ext cx="5371513" cy="3181821"/>
          </a:xfrm>
        </p:spPr>
      </p:pic>
    </p:spTree>
    <p:extLst>
      <p:ext uri="{BB962C8B-B14F-4D97-AF65-F5344CB8AC3E}">
        <p14:creationId xmlns:p14="http://schemas.microsoft.com/office/powerpoint/2010/main" val="1084928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38606152"/>
              </p:ext>
            </p:extLst>
          </p:nvPr>
        </p:nvGraphicFramePr>
        <p:xfrm>
          <a:off x="838200" y="464950"/>
          <a:ext cx="10515604" cy="5709500"/>
        </p:xfrm>
        <a:graphic>
          <a:graphicData uri="http://schemas.openxmlformats.org/drawingml/2006/table">
            <a:tbl>
              <a:tblPr firstRow="1" bandRow="1">
                <a:tableStyleId>{93296810-A885-4BE3-A3E7-6D5BEEA58F35}</a:tableStyleId>
              </a:tblPr>
              <a:tblGrid>
                <a:gridCol w="2628901"/>
                <a:gridCol w="2628901"/>
                <a:gridCol w="2628901"/>
                <a:gridCol w="2628901"/>
              </a:tblGrid>
              <a:tr h="11679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Vitamin </a:t>
                      </a:r>
                      <a:endParaRPr lang="en-US" sz="2200" dirty="0" smtClean="0">
                        <a:solidFill>
                          <a:schemeClr val="tx1"/>
                        </a:solidFill>
                        <a:latin typeface="Arial" charset="0"/>
                        <a:ea typeface="Arial" charset="0"/>
                        <a:cs typeface="Arial" charset="0"/>
                      </a:endParaRPr>
                    </a:p>
                  </a:txBody>
                  <a:tcPr marL="107469" marR="1074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Function </a:t>
                      </a:r>
                      <a:endParaRPr lang="en-US" sz="2200" dirty="0" smtClean="0">
                        <a:solidFill>
                          <a:schemeClr val="tx1"/>
                        </a:solidFill>
                        <a:latin typeface="Arial" charset="0"/>
                        <a:ea typeface="Arial" charset="0"/>
                        <a:cs typeface="Arial" charset="0"/>
                      </a:endParaRPr>
                    </a:p>
                  </a:txBody>
                  <a:tcPr marL="107469" marR="107469"/>
                </a:tc>
                <a:tc>
                  <a:txBody>
                    <a:bodyPr/>
                    <a:lstStyle/>
                    <a:p>
                      <a:r>
                        <a:rPr lang="en-US" sz="2200" dirty="0" smtClean="0"/>
                        <a:t>Deficiency </a:t>
                      </a:r>
                      <a:endParaRPr lang="en-US" sz="2200" dirty="0">
                        <a:solidFill>
                          <a:schemeClr val="tx1"/>
                        </a:solidFill>
                        <a:latin typeface="Arial" charset="0"/>
                        <a:ea typeface="Arial" charset="0"/>
                        <a:cs typeface="Arial" charset="0"/>
                      </a:endParaRPr>
                    </a:p>
                  </a:txBody>
                  <a:tcPr marL="107469" marR="1074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t>Sources </a:t>
                      </a:r>
                      <a:endParaRPr lang="en-US" sz="2200" dirty="0" smtClean="0">
                        <a:solidFill>
                          <a:schemeClr val="tx1"/>
                        </a:solidFill>
                        <a:latin typeface="Arial" charset="0"/>
                        <a:ea typeface="Arial" charset="0"/>
                        <a:cs typeface="Arial" charset="0"/>
                      </a:endParaRPr>
                    </a:p>
                  </a:txBody>
                  <a:tcPr marL="107469" marR="107469"/>
                </a:tc>
              </a:tr>
              <a:tr h="370840">
                <a:tc>
                  <a:txBody>
                    <a:bodyPr/>
                    <a:lstStyle/>
                    <a:p>
                      <a:r>
                        <a:rPr lang="en-US" sz="2200" dirty="0" smtClean="0"/>
                        <a:t>Iron </a:t>
                      </a:r>
                      <a:endParaRPr lang="en-US" sz="2200" dirty="0">
                        <a:solidFill>
                          <a:schemeClr val="tx1"/>
                        </a:solidFill>
                        <a:latin typeface="Arial" charset="0"/>
                        <a:ea typeface="Arial" charset="0"/>
                        <a:cs typeface="Arial" charset="0"/>
                      </a:endParaRPr>
                    </a:p>
                  </a:txBody>
                  <a:tcPr marL="107469" marR="107469"/>
                </a:tc>
                <a:tc>
                  <a:txBody>
                    <a:bodyPr/>
                    <a:lstStyle/>
                    <a:p>
                      <a:r>
                        <a:rPr lang="en-US" sz="2200" dirty="0" smtClean="0"/>
                        <a:t>Hemoglobin formation</a:t>
                      </a:r>
                    </a:p>
                    <a:p>
                      <a:r>
                        <a:rPr lang="en-US" sz="2200" dirty="0" smtClean="0"/>
                        <a:t>O2 binding to RBC</a:t>
                      </a:r>
                    </a:p>
                    <a:p>
                      <a:endParaRPr lang="en-US" sz="2200" dirty="0">
                        <a:solidFill>
                          <a:schemeClr val="tx1"/>
                        </a:solidFill>
                        <a:latin typeface="Arial" charset="0"/>
                        <a:ea typeface="Arial" charset="0"/>
                        <a:cs typeface="Arial" charset="0"/>
                      </a:endParaRPr>
                    </a:p>
                  </a:txBody>
                  <a:tcPr marL="107469" marR="107469"/>
                </a:tc>
                <a:tc>
                  <a:txBody>
                    <a:bodyPr/>
                    <a:lstStyle/>
                    <a:p>
                      <a:r>
                        <a:rPr lang="en-US" sz="2200" dirty="0" smtClean="0"/>
                        <a:t>Iron deficiency anemia </a:t>
                      </a:r>
                      <a:endParaRPr lang="en-US" sz="2200" dirty="0">
                        <a:solidFill>
                          <a:schemeClr val="tx1"/>
                        </a:solidFill>
                        <a:latin typeface="Arial" charset="0"/>
                        <a:ea typeface="Arial" charset="0"/>
                        <a:cs typeface="Arial" charset="0"/>
                      </a:endParaRPr>
                    </a:p>
                  </a:txBody>
                  <a:tcPr marL="107469" marR="107469"/>
                </a:tc>
                <a:tc>
                  <a:txBody>
                    <a:bodyPr/>
                    <a:lstStyle/>
                    <a:p>
                      <a:r>
                        <a:rPr lang="en-US" sz="2200" dirty="0" smtClean="0"/>
                        <a:t>Meat</a:t>
                      </a:r>
                    </a:p>
                    <a:p>
                      <a:r>
                        <a:rPr lang="en-US" sz="2200" dirty="0" smtClean="0"/>
                        <a:t>Chicken</a:t>
                      </a:r>
                    </a:p>
                    <a:p>
                      <a:r>
                        <a:rPr lang="en-US" sz="2200" dirty="0" smtClean="0"/>
                        <a:t>Liver</a:t>
                      </a:r>
                    </a:p>
                    <a:p>
                      <a:r>
                        <a:rPr lang="en-US" sz="2200" dirty="0" smtClean="0"/>
                        <a:t>Spinach</a:t>
                      </a:r>
                    </a:p>
                    <a:p>
                      <a:r>
                        <a:rPr lang="en-US" sz="2200" dirty="0" smtClean="0"/>
                        <a:t>Tomato</a:t>
                      </a:r>
                    </a:p>
                    <a:p>
                      <a:r>
                        <a:rPr lang="en-US" sz="2200" dirty="0" smtClean="0"/>
                        <a:t>Beets</a:t>
                      </a:r>
                    </a:p>
                    <a:p>
                      <a:r>
                        <a:rPr lang="en-US" sz="2200" dirty="0" smtClean="0"/>
                        <a:t>Kale</a:t>
                      </a:r>
                      <a:endParaRPr lang="en-US" sz="2200" dirty="0" smtClean="0">
                        <a:solidFill>
                          <a:schemeClr val="tx1"/>
                        </a:solidFill>
                        <a:latin typeface="Arial" charset="0"/>
                        <a:ea typeface="Arial" charset="0"/>
                        <a:cs typeface="Arial" charset="0"/>
                      </a:endParaRPr>
                    </a:p>
                  </a:txBody>
                  <a:tcPr marL="107469" marR="107469"/>
                </a:tc>
              </a:tr>
              <a:tr h="370840">
                <a:tc>
                  <a:txBody>
                    <a:bodyPr/>
                    <a:lstStyle/>
                    <a:p>
                      <a:r>
                        <a:rPr lang="en-US" sz="2200" dirty="0" smtClean="0"/>
                        <a:t>Iodine </a:t>
                      </a:r>
                      <a:endParaRPr lang="en-US" sz="2200" dirty="0">
                        <a:solidFill>
                          <a:schemeClr val="tx1"/>
                        </a:solidFill>
                        <a:latin typeface="Arial" charset="0"/>
                        <a:ea typeface="Arial" charset="0"/>
                        <a:cs typeface="Arial" charset="0"/>
                      </a:endParaRPr>
                    </a:p>
                  </a:txBody>
                  <a:tcPr marL="107469" marR="107469"/>
                </a:tc>
                <a:tc>
                  <a:txBody>
                    <a:bodyPr/>
                    <a:lstStyle/>
                    <a:p>
                      <a:r>
                        <a:rPr lang="en-US" sz="2200" dirty="0" smtClean="0"/>
                        <a:t>Component of the thyroid hormones</a:t>
                      </a:r>
                      <a:endParaRPr lang="en-US" sz="2200" dirty="0">
                        <a:solidFill>
                          <a:schemeClr val="tx1"/>
                        </a:solidFill>
                        <a:latin typeface="Arial" charset="0"/>
                        <a:ea typeface="Arial" charset="0"/>
                        <a:cs typeface="Arial" charset="0"/>
                      </a:endParaRPr>
                    </a:p>
                  </a:txBody>
                  <a:tcPr marL="107469" marR="107469"/>
                </a:tc>
                <a:tc>
                  <a:txBody>
                    <a:bodyPr/>
                    <a:lstStyle/>
                    <a:p>
                      <a:pPr marL="0" indent="0" algn="l" rtl="0">
                        <a:buFont typeface="Arial" panose="020B0604020202020204" pitchFamily="34" charset="0"/>
                        <a:buNone/>
                      </a:pPr>
                      <a:r>
                        <a:rPr lang="en-US" sz="2200" dirty="0" smtClean="0"/>
                        <a:t>Goiter</a:t>
                      </a:r>
                    </a:p>
                    <a:p>
                      <a:pPr marL="0" indent="0" algn="l" rtl="0">
                        <a:buFont typeface="Arial" panose="020B0604020202020204" pitchFamily="34" charset="0"/>
                        <a:buNone/>
                      </a:pPr>
                      <a:r>
                        <a:rPr lang="en-US" sz="2200" dirty="0" smtClean="0"/>
                        <a:t>Hypothyroidism</a:t>
                      </a:r>
                    </a:p>
                    <a:p>
                      <a:pPr marL="0" indent="0" algn="l" rtl="0">
                        <a:buFont typeface="Arial" panose="020B0604020202020204" pitchFamily="34" charset="0"/>
                        <a:buNone/>
                      </a:pPr>
                      <a:r>
                        <a:rPr lang="en-US" sz="2200" dirty="0" smtClean="0"/>
                        <a:t>In children (intellectual impairment, speech loss, short stature)</a:t>
                      </a:r>
                      <a:endParaRPr lang="en-US" sz="2200" dirty="0">
                        <a:solidFill>
                          <a:schemeClr val="tx1"/>
                        </a:solidFill>
                        <a:latin typeface="Arial" charset="0"/>
                        <a:ea typeface="Arial" charset="0"/>
                        <a:cs typeface="Arial" charset="0"/>
                      </a:endParaRPr>
                    </a:p>
                  </a:txBody>
                  <a:tcPr marL="107469" marR="107469"/>
                </a:tc>
                <a:tc>
                  <a:txBody>
                    <a:bodyPr/>
                    <a:lstStyle/>
                    <a:p>
                      <a:pPr marL="0" indent="0" algn="l" rtl="0">
                        <a:buFont typeface="Arial" panose="020B0604020202020204" pitchFamily="34" charset="0"/>
                        <a:buNone/>
                      </a:pPr>
                      <a:r>
                        <a:rPr lang="en-US" sz="2200" dirty="0" smtClean="0"/>
                        <a:t>Sea Vegetables. </a:t>
                      </a:r>
                    </a:p>
                    <a:p>
                      <a:pPr marL="0" indent="0" algn="l" rtl="0">
                        <a:buFont typeface="Arial" panose="020B0604020202020204" pitchFamily="34" charset="0"/>
                        <a:buNone/>
                      </a:pPr>
                      <a:r>
                        <a:rPr lang="en-US" sz="2200" dirty="0" smtClean="0"/>
                        <a:t>Seafood</a:t>
                      </a:r>
                      <a:endParaRPr lang="en-US" sz="2200" dirty="0" smtClean="0">
                        <a:solidFill>
                          <a:schemeClr val="tx1"/>
                        </a:solidFill>
                        <a:latin typeface="Arial" charset="0"/>
                        <a:ea typeface="Arial" charset="0"/>
                        <a:cs typeface="Arial" charset="0"/>
                      </a:endParaRPr>
                    </a:p>
                  </a:txBody>
                  <a:tcPr marL="107469" marR="107469"/>
                </a:tc>
              </a:tr>
            </a:tbl>
          </a:graphicData>
        </a:graphic>
      </p:graphicFrame>
    </p:spTree>
    <p:extLst>
      <p:ext uri="{BB962C8B-B14F-4D97-AF65-F5344CB8AC3E}">
        <p14:creationId xmlns:p14="http://schemas.microsoft.com/office/powerpoint/2010/main" val="602437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latin typeface="Arial" charset="0"/>
                <a:ea typeface="Arial" charset="0"/>
                <a:cs typeface="Arial" charset="0"/>
              </a:rPr>
              <a:t>Healthy diet </a:t>
            </a:r>
            <a:endParaRPr lang="en-US" dirty="0">
              <a:solidFill>
                <a:srgbClr val="00B050"/>
              </a:solidFill>
              <a:latin typeface="Arial" charset="0"/>
              <a:ea typeface="Arial" charset="0"/>
              <a:cs typeface="Arial"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6366" y="1690688"/>
            <a:ext cx="6644575" cy="4334794"/>
          </a:xfrm>
        </p:spPr>
      </p:pic>
    </p:spTree>
    <p:extLst>
      <p:ext uri="{BB962C8B-B14F-4D97-AF65-F5344CB8AC3E}">
        <p14:creationId xmlns:p14="http://schemas.microsoft.com/office/powerpoint/2010/main" val="1535556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3183" y="548680"/>
            <a:ext cx="10257181" cy="5976664"/>
          </a:xfrm>
        </p:spPr>
        <p:txBody>
          <a:bodyPr>
            <a:normAutofit/>
          </a:bodyPr>
          <a:lstStyle/>
          <a:p>
            <a:pPr algn="ctr">
              <a:buNone/>
            </a:pPr>
            <a:r>
              <a:rPr lang="en-GB" sz="3600" b="1" dirty="0" smtClean="0">
                <a:solidFill>
                  <a:srgbClr val="C00000"/>
                </a:solidFill>
                <a:latin typeface="Arial" charset="0"/>
                <a:ea typeface="Arial" charset="0"/>
                <a:cs typeface="Arial" charset="0"/>
              </a:rPr>
              <a:t>MALNUTRITION</a:t>
            </a:r>
          </a:p>
          <a:p>
            <a:pPr>
              <a:buNone/>
            </a:pPr>
            <a:endParaRPr lang="en-GB" b="1" dirty="0" smtClean="0">
              <a:latin typeface="Arial" charset="0"/>
              <a:ea typeface="Arial" charset="0"/>
              <a:cs typeface="Arial" charset="0"/>
            </a:endParaRPr>
          </a:p>
          <a:p>
            <a:r>
              <a:rPr lang="en-GB" dirty="0" smtClean="0">
                <a:latin typeface="Arial" charset="0"/>
                <a:ea typeface="Arial" charset="0"/>
                <a:cs typeface="Arial" charset="0"/>
              </a:rPr>
              <a:t>Malnutrition is a medical condition resulting from a </a:t>
            </a:r>
            <a:r>
              <a:rPr lang="en-GB" u="sng" dirty="0" smtClean="0">
                <a:latin typeface="Arial" charset="0"/>
                <a:ea typeface="Arial" charset="0"/>
                <a:cs typeface="Arial" charset="0"/>
              </a:rPr>
              <a:t>deficiency </a:t>
            </a:r>
            <a:r>
              <a:rPr lang="en-GB" dirty="0" smtClean="0">
                <a:latin typeface="Arial" charset="0"/>
                <a:ea typeface="Arial" charset="0"/>
                <a:cs typeface="Arial" charset="0"/>
              </a:rPr>
              <a:t>or </a:t>
            </a:r>
            <a:r>
              <a:rPr lang="en-GB" u="sng" dirty="0" smtClean="0">
                <a:latin typeface="Arial" charset="0"/>
                <a:ea typeface="Arial" charset="0"/>
                <a:cs typeface="Arial" charset="0"/>
              </a:rPr>
              <a:t>excess</a:t>
            </a:r>
            <a:r>
              <a:rPr lang="en-GB" dirty="0" smtClean="0">
                <a:latin typeface="Arial" charset="0"/>
                <a:ea typeface="Arial" charset="0"/>
                <a:cs typeface="Arial" charset="0"/>
              </a:rPr>
              <a:t> of one or more essential nutrients (WHO, 1999)</a:t>
            </a:r>
          </a:p>
          <a:p>
            <a:pPr>
              <a:buNone/>
            </a:pPr>
            <a:r>
              <a:rPr lang="en-GB" dirty="0" smtClean="0">
                <a:latin typeface="Arial" charset="0"/>
                <a:ea typeface="Arial" charset="0"/>
                <a:cs typeface="Arial" charset="0"/>
              </a:rPr>
              <a:t> </a:t>
            </a:r>
          </a:p>
          <a:p>
            <a:r>
              <a:rPr lang="en-GB" u="sng" dirty="0" smtClean="0">
                <a:latin typeface="Arial" charset="0"/>
                <a:ea typeface="Arial" charset="0"/>
                <a:cs typeface="Arial" charset="0"/>
              </a:rPr>
              <a:t>Excess nutrients </a:t>
            </a:r>
            <a:r>
              <a:rPr lang="en-GB" dirty="0" smtClean="0">
                <a:latin typeface="Arial" charset="0"/>
                <a:ea typeface="Arial" charset="0"/>
                <a:cs typeface="Arial" charset="0"/>
              </a:rPr>
              <a:t>intake results in overweight, which could lead to </a:t>
            </a:r>
            <a:r>
              <a:rPr lang="en-GB" b="1" u="sng" dirty="0" smtClean="0">
                <a:latin typeface="Arial" charset="0"/>
                <a:ea typeface="Arial" charset="0"/>
                <a:cs typeface="Arial" charset="0"/>
              </a:rPr>
              <a:t>obesity</a:t>
            </a:r>
          </a:p>
          <a:p>
            <a:endParaRPr lang="en-GB" dirty="0" smtClean="0">
              <a:latin typeface="Arial" charset="0"/>
              <a:ea typeface="Arial" charset="0"/>
              <a:cs typeface="Arial" charset="0"/>
            </a:endParaRPr>
          </a:p>
          <a:p>
            <a:r>
              <a:rPr lang="en-GB" u="sng" dirty="0" smtClean="0">
                <a:latin typeface="Arial" charset="0"/>
                <a:ea typeface="Arial" charset="0"/>
                <a:cs typeface="Arial" charset="0"/>
              </a:rPr>
              <a:t>Deficiency of nutrients </a:t>
            </a:r>
            <a:r>
              <a:rPr lang="en-GB" dirty="0" smtClean="0">
                <a:latin typeface="Arial" charset="0"/>
                <a:ea typeface="Arial" charset="0"/>
                <a:cs typeface="Arial" charset="0"/>
              </a:rPr>
              <a:t>intake leads to malnourishment or </a:t>
            </a:r>
            <a:r>
              <a:rPr lang="en-GB" b="1" u="sng" dirty="0" smtClean="0">
                <a:latin typeface="Arial" charset="0"/>
                <a:ea typeface="Arial" charset="0"/>
                <a:cs typeface="Arial" charset="0"/>
              </a:rPr>
              <a:t>undernutrition </a:t>
            </a:r>
          </a:p>
        </p:txBody>
      </p:sp>
    </p:spTree>
    <p:extLst>
      <p:ext uri="{BB962C8B-B14F-4D97-AF65-F5344CB8AC3E}">
        <p14:creationId xmlns:p14="http://schemas.microsoft.com/office/powerpoint/2010/main" val="1098821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671" y="1816799"/>
            <a:ext cx="11512658" cy="1325563"/>
          </a:xfrm>
        </p:spPr>
        <p:txBody>
          <a:bodyPr>
            <a:normAutofit/>
          </a:bodyPr>
          <a:lstStyle/>
          <a:p>
            <a:pPr algn="ctr"/>
            <a:r>
              <a:rPr lang="en-US" b="1" dirty="0">
                <a:solidFill>
                  <a:srgbClr val="C00000"/>
                </a:solidFill>
                <a:latin typeface="Arial" charset="0"/>
                <a:ea typeface="Arial" charset="0"/>
                <a:cs typeface="Arial" charset="0"/>
              </a:rPr>
              <a:t>Double Burden of </a:t>
            </a:r>
            <a:r>
              <a:rPr lang="en-US" b="1" dirty="0" smtClean="0">
                <a:solidFill>
                  <a:srgbClr val="C00000"/>
                </a:solidFill>
                <a:latin typeface="Arial" charset="0"/>
                <a:ea typeface="Arial" charset="0"/>
                <a:cs typeface="Arial" charset="0"/>
              </a:rPr>
              <a:t>Malnutrition!! </a:t>
            </a:r>
            <a:endParaRPr lang="en-US" b="1" dirty="0">
              <a:solidFill>
                <a:srgbClr val="C00000"/>
              </a:solidFill>
              <a:latin typeface="Arial" charset="0"/>
              <a:ea typeface="Arial" charset="0"/>
              <a:cs typeface="Arial"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0" y="3157863"/>
            <a:ext cx="2857500" cy="2857500"/>
          </a:xfrm>
          <a:prstGeom prst="rect">
            <a:avLst/>
          </a:prstGeom>
        </p:spPr>
      </p:pic>
    </p:spTree>
    <p:extLst>
      <p:ext uri="{BB962C8B-B14F-4D97-AF65-F5344CB8AC3E}">
        <p14:creationId xmlns:p14="http://schemas.microsoft.com/office/powerpoint/2010/main" val="14941596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ورة ذات صلة"/>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61550" y="353771"/>
            <a:ext cx="7668901" cy="6150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9654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ورة ذات صلة"/>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523" b="3779"/>
          <a:stretch/>
        </p:blipFill>
        <p:spPr bwMode="auto">
          <a:xfrm>
            <a:off x="3011369" y="126944"/>
            <a:ext cx="6169263" cy="6616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01763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ورة ذات صلة"/>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4666" b="4487"/>
          <a:stretch/>
        </p:blipFill>
        <p:spPr bwMode="auto">
          <a:xfrm>
            <a:off x="2451101" y="137457"/>
            <a:ext cx="7289799" cy="6583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24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charset="0"/>
                <a:ea typeface="Arial" charset="0"/>
                <a:cs typeface="Arial" charset="0"/>
              </a:rPr>
              <a:t>Definitions</a:t>
            </a:r>
            <a:r>
              <a:rPr lang="en-GB" dirty="0" smtClean="0">
                <a:latin typeface="Arial" charset="0"/>
                <a:ea typeface="Arial" charset="0"/>
                <a:cs typeface="Arial" charset="0"/>
              </a:rPr>
              <a:t>:</a:t>
            </a:r>
            <a:endParaRPr lang="en-US" dirty="0">
              <a:latin typeface="Arial" charset="0"/>
              <a:ea typeface="Arial" charset="0"/>
              <a:cs typeface="Arial" charset="0"/>
            </a:endParaRPr>
          </a:p>
        </p:txBody>
      </p:sp>
      <p:sp>
        <p:nvSpPr>
          <p:cNvPr id="3" name="Content Placeholder 2"/>
          <p:cNvSpPr>
            <a:spLocks noGrp="1"/>
          </p:cNvSpPr>
          <p:nvPr>
            <p:ph idx="1"/>
          </p:nvPr>
        </p:nvSpPr>
        <p:spPr/>
        <p:txBody>
          <a:bodyPr>
            <a:normAutofit/>
          </a:bodyPr>
          <a:lstStyle/>
          <a:p>
            <a:r>
              <a:rPr lang="en-US" dirty="0" smtClean="0">
                <a:solidFill>
                  <a:srgbClr val="00B050"/>
                </a:solidFill>
                <a:latin typeface="Arial" charset="0"/>
                <a:ea typeface="Arial" charset="0"/>
                <a:cs typeface="Arial" charset="0"/>
              </a:rPr>
              <a:t>Nutrition:</a:t>
            </a:r>
          </a:p>
          <a:p>
            <a:pPr marL="0" indent="0">
              <a:buNone/>
            </a:pPr>
            <a:r>
              <a:rPr lang="en-US" sz="2800" dirty="0" smtClean="0">
                <a:latin typeface="Arial" charset="0"/>
                <a:ea typeface="Arial" charset="0"/>
                <a:cs typeface="Arial" charset="0"/>
              </a:rPr>
              <a:t>Is the process of consuming foods, digesting and absorbing nutrients and using these nutrients for growth, development, and maintenance of a healthy life.</a:t>
            </a:r>
            <a:endParaRPr lang="ar-SA" sz="2800" dirty="0" smtClean="0">
              <a:latin typeface="Arial" charset="0"/>
              <a:ea typeface="Arial" charset="0"/>
              <a:cs typeface="Arial" charset="0"/>
            </a:endParaRPr>
          </a:p>
          <a:p>
            <a:endParaRPr lang="en-US" sz="2800" dirty="0" smtClean="0">
              <a:latin typeface="Arial" charset="0"/>
              <a:ea typeface="Arial" charset="0"/>
              <a:cs typeface="Arial" charset="0"/>
            </a:endParaRPr>
          </a:p>
          <a:p>
            <a:r>
              <a:rPr lang="en-GB" sz="2800" dirty="0">
                <a:latin typeface="Calibri" pitchFamily="34" charset="0"/>
              </a:rPr>
              <a:t>Basically, nutrition consists of diet (what you take in) and metabolism (what happens to it after it enters your body</a:t>
            </a:r>
            <a:r>
              <a:rPr lang="en-GB" sz="2400" dirty="0">
                <a:latin typeface="Calibri" pitchFamily="34" charset="0"/>
              </a:rPr>
              <a:t>). </a:t>
            </a:r>
            <a:endParaRPr lang="en-GB" sz="2200" i="1" dirty="0">
              <a:latin typeface="Calibri" pitchFamily="34" charset="0"/>
            </a:endParaRPr>
          </a:p>
          <a:p>
            <a:endParaRPr lang="en-US" sz="2800" dirty="0">
              <a:latin typeface="Arial" charset="0"/>
              <a:ea typeface="Arial" charset="0"/>
              <a:cs typeface="Arial" charset="0"/>
            </a:endParaRPr>
          </a:p>
        </p:txBody>
      </p:sp>
    </p:spTree>
    <p:extLst>
      <p:ext uri="{BB962C8B-B14F-4D97-AF65-F5344CB8AC3E}">
        <p14:creationId xmlns:p14="http://schemas.microsoft.com/office/powerpoint/2010/main" val="18212527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6">
                    <a:lumMod val="75000"/>
                  </a:schemeClr>
                </a:solidFill>
                <a:latin typeface="Arial" charset="0"/>
                <a:ea typeface="Arial" charset="0"/>
                <a:cs typeface="Arial" charset="0"/>
              </a:rPr>
              <a:t>ASSESSMENT OF NUTRITION STATUS </a:t>
            </a:r>
          </a:p>
        </p:txBody>
      </p:sp>
      <p:sp>
        <p:nvSpPr>
          <p:cNvPr id="3" name="Content Placeholder 2"/>
          <p:cNvSpPr>
            <a:spLocks noGrp="1"/>
          </p:cNvSpPr>
          <p:nvPr>
            <p:ph idx="1"/>
          </p:nvPr>
        </p:nvSpPr>
        <p:spPr>
          <a:xfrm>
            <a:off x="1120000" y="1930399"/>
            <a:ext cx="10233800" cy="4246563"/>
          </a:xfrm>
        </p:spPr>
        <p:txBody>
          <a:bodyPr>
            <a:normAutofit fontScale="92500" lnSpcReduction="10000"/>
          </a:bodyPr>
          <a:lstStyle/>
          <a:p>
            <a:pPr>
              <a:lnSpc>
                <a:spcPct val="150000"/>
              </a:lnSpc>
            </a:pPr>
            <a:r>
              <a:rPr lang="en-US" dirty="0" smtClean="0">
                <a:latin typeface="Arial" charset="0"/>
                <a:ea typeface="Arial" charset="0"/>
                <a:cs typeface="Arial" charset="0"/>
              </a:rPr>
              <a:t>ANTHROPOMETRIC </a:t>
            </a:r>
            <a:r>
              <a:rPr lang="en-US" dirty="0">
                <a:latin typeface="Arial" charset="0"/>
                <a:ea typeface="Arial" charset="0"/>
                <a:cs typeface="Arial" charset="0"/>
              </a:rPr>
              <a:t>MEASURES </a:t>
            </a:r>
          </a:p>
          <a:p>
            <a:pPr lvl="1">
              <a:lnSpc>
                <a:spcPct val="150000"/>
              </a:lnSpc>
            </a:pPr>
            <a:r>
              <a:rPr lang="en-US" dirty="0">
                <a:latin typeface="Arial" charset="0"/>
                <a:ea typeface="Arial" charset="0"/>
                <a:cs typeface="Arial" charset="0"/>
              </a:rPr>
              <a:t>Weight and height (under nutrition and over nutrition) </a:t>
            </a:r>
          </a:p>
          <a:p>
            <a:pPr lvl="1">
              <a:lnSpc>
                <a:spcPct val="150000"/>
              </a:lnSpc>
            </a:pPr>
            <a:r>
              <a:rPr lang="en-US" dirty="0">
                <a:latin typeface="Arial" charset="0"/>
                <a:ea typeface="Arial" charset="0"/>
                <a:cs typeface="Arial" charset="0"/>
              </a:rPr>
              <a:t>Waist – hip ratio (central obesity) </a:t>
            </a:r>
          </a:p>
          <a:p>
            <a:pPr lvl="1">
              <a:lnSpc>
                <a:spcPct val="150000"/>
              </a:lnSpc>
            </a:pPr>
            <a:r>
              <a:rPr lang="en-US" dirty="0">
                <a:latin typeface="Arial" charset="0"/>
                <a:ea typeface="Arial" charset="0"/>
                <a:cs typeface="Arial" charset="0"/>
              </a:rPr>
              <a:t>Mid arm circumference (lean body mass) </a:t>
            </a:r>
          </a:p>
          <a:p>
            <a:pPr lvl="1">
              <a:lnSpc>
                <a:spcPct val="150000"/>
              </a:lnSpc>
            </a:pPr>
            <a:r>
              <a:rPr lang="en-US" dirty="0">
                <a:latin typeface="Arial" charset="0"/>
                <a:ea typeface="Arial" charset="0"/>
                <a:cs typeface="Arial" charset="0"/>
              </a:rPr>
              <a:t>Skin fold thickness (caloric reserve) </a:t>
            </a:r>
          </a:p>
          <a:p>
            <a:pPr>
              <a:lnSpc>
                <a:spcPct val="150000"/>
              </a:lnSpc>
            </a:pPr>
            <a:r>
              <a:rPr lang="en-US" dirty="0" smtClean="0">
                <a:latin typeface="Arial" charset="0"/>
                <a:ea typeface="Arial" charset="0"/>
                <a:cs typeface="Arial" charset="0"/>
              </a:rPr>
              <a:t>Physical examination </a:t>
            </a:r>
          </a:p>
          <a:p>
            <a:pPr>
              <a:lnSpc>
                <a:spcPct val="150000"/>
              </a:lnSpc>
            </a:pPr>
            <a:r>
              <a:rPr lang="en-US" dirty="0" smtClean="0">
                <a:latin typeface="Arial" charset="0"/>
                <a:ea typeface="Arial" charset="0"/>
                <a:cs typeface="Arial" charset="0"/>
              </a:rPr>
              <a:t>Blood tests </a:t>
            </a:r>
            <a:endParaRPr lang="en-US" dirty="0">
              <a:latin typeface="Arial" charset="0"/>
              <a:ea typeface="Arial" charset="0"/>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2339" y="3167229"/>
            <a:ext cx="2379205" cy="145902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0692" y="1930399"/>
            <a:ext cx="2230785" cy="141064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7014" y="4221871"/>
            <a:ext cx="1359115" cy="195509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5983" y="4792984"/>
            <a:ext cx="922798" cy="127549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74899" y="4107249"/>
            <a:ext cx="2419865" cy="1610420"/>
          </a:xfrm>
          <a:prstGeom prst="rect">
            <a:avLst/>
          </a:prstGeom>
        </p:spPr>
      </p:pic>
    </p:spTree>
    <p:extLst>
      <p:ext uri="{BB962C8B-B14F-4D97-AF65-F5344CB8AC3E}">
        <p14:creationId xmlns:p14="http://schemas.microsoft.com/office/powerpoint/2010/main" val="692422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124" y="577468"/>
            <a:ext cx="7499176" cy="620688"/>
          </a:xfrm>
        </p:spPr>
        <p:txBody>
          <a:bodyPr>
            <a:normAutofit/>
          </a:bodyPr>
          <a:lstStyle/>
          <a:p>
            <a:r>
              <a:rPr lang="en-GB" sz="3600" b="1" dirty="0">
                <a:solidFill>
                  <a:schemeClr val="accent2">
                    <a:lumMod val="75000"/>
                  </a:schemeClr>
                </a:solidFill>
                <a:latin typeface="Arial" charset="0"/>
                <a:ea typeface="Arial" charset="0"/>
                <a:cs typeface="Arial" charset="0"/>
              </a:rPr>
              <a:t>Obesity</a:t>
            </a:r>
          </a:p>
        </p:txBody>
      </p:sp>
      <p:sp>
        <p:nvSpPr>
          <p:cNvPr id="3" name="Content Placeholder 2"/>
          <p:cNvSpPr>
            <a:spLocks noGrp="1"/>
          </p:cNvSpPr>
          <p:nvPr>
            <p:ph idx="1"/>
          </p:nvPr>
        </p:nvSpPr>
        <p:spPr>
          <a:xfrm>
            <a:off x="1632124" y="1308100"/>
            <a:ext cx="9124776" cy="5549900"/>
          </a:xfrm>
        </p:spPr>
        <p:txBody>
          <a:bodyPr/>
          <a:lstStyle/>
          <a:p>
            <a:r>
              <a:rPr lang="en-GB" dirty="0">
                <a:latin typeface="Arial" charset="0"/>
                <a:ea typeface="Arial" charset="0"/>
                <a:cs typeface="Arial" charset="0"/>
              </a:rPr>
              <a:t>Results from excess nutrients intake resulting in overweight, which could lead to </a:t>
            </a:r>
            <a:r>
              <a:rPr lang="en-GB" b="1" u="sng" dirty="0">
                <a:latin typeface="Arial" charset="0"/>
                <a:ea typeface="Arial" charset="0"/>
                <a:cs typeface="Arial" charset="0"/>
              </a:rPr>
              <a:t>obesity</a:t>
            </a:r>
          </a:p>
          <a:p>
            <a:r>
              <a:rPr lang="en-GB" dirty="0">
                <a:latin typeface="Arial" charset="0"/>
                <a:ea typeface="Arial" charset="0"/>
                <a:cs typeface="Arial" charset="0"/>
              </a:rPr>
              <a:t>Obesity could also be influenced by </a:t>
            </a:r>
            <a:r>
              <a:rPr lang="en-GB" u="sng" dirty="0">
                <a:latin typeface="Arial" charset="0"/>
                <a:ea typeface="Arial" charset="0"/>
                <a:cs typeface="Arial" charset="0"/>
              </a:rPr>
              <a:t>genetic factors </a:t>
            </a:r>
            <a:endParaRPr lang="en-GB" b="1" u="sng" dirty="0">
              <a:latin typeface="Arial" charset="0"/>
              <a:ea typeface="Arial" charset="0"/>
              <a:cs typeface="Arial" charset="0"/>
            </a:endParaRPr>
          </a:p>
          <a:p>
            <a:pPr>
              <a:buNone/>
            </a:pPr>
            <a:endParaRPr lang="en-GB" b="1" dirty="0">
              <a:latin typeface="Arial" charset="0"/>
              <a:ea typeface="Arial" charset="0"/>
              <a:cs typeface="Arial" charset="0"/>
            </a:endParaRPr>
          </a:p>
          <a:p>
            <a:pPr>
              <a:buNone/>
            </a:pPr>
            <a:r>
              <a:rPr lang="en-GB" b="1" dirty="0">
                <a:latin typeface="Arial" charset="0"/>
                <a:ea typeface="Arial" charset="0"/>
                <a:cs typeface="Arial"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1776454317"/>
              </p:ext>
            </p:extLst>
          </p:nvPr>
        </p:nvGraphicFramePr>
        <p:xfrm>
          <a:off x="2245916" y="3018408"/>
          <a:ext cx="7632848" cy="3108960"/>
        </p:xfrm>
        <a:graphic>
          <a:graphicData uri="http://schemas.openxmlformats.org/drawingml/2006/table">
            <a:tbl>
              <a:tblPr firstRow="1" bandRow="1">
                <a:tableStyleId>{5C22544A-7EE6-4342-B048-85BDC9FD1C3A}</a:tableStyleId>
              </a:tblPr>
              <a:tblGrid>
                <a:gridCol w="3816424"/>
                <a:gridCol w="3816424"/>
              </a:tblGrid>
              <a:tr h="3441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smtClean="0">
                          <a:solidFill>
                            <a:schemeClr val="bg1"/>
                          </a:solidFill>
                          <a:latin typeface="Calibri" pitchFamily="34" charset="0"/>
                        </a:rPr>
                        <a:t>Classification:</a:t>
                      </a:r>
                    </a:p>
                  </a:txBody>
                  <a:tcPr/>
                </a:tc>
                <a:tc>
                  <a:txBody>
                    <a:bodyPr/>
                    <a:lstStyle/>
                    <a:p>
                      <a:pPr algn="r"/>
                      <a:r>
                        <a:rPr lang="en-GB" dirty="0" smtClean="0"/>
                        <a:t>BMI (Kg/M2)</a:t>
                      </a:r>
                      <a:endParaRPr lang="en-GB" dirty="0">
                        <a:solidFill>
                          <a:srgbClr val="FF0000"/>
                        </a:solidFill>
                      </a:endParaRPr>
                    </a:p>
                  </a:txBody>
                  <a:tcPr/>
                </a:tc>
              </a:tr>
              <a:tr h="430139">
                <a:tc>
                  <a:txBody>
                    <a:bodyPr/>
                    <a:lstStyle/>
                    <a:p>
                      <a:r>
                        <a:rPr lang="en-GB" sz="2400" dirty="0" smtClean="0"/>
                        <a:t>Overweight</a:t>
                      </a:r>
                      <a:endParaRPr lang="en-GB" sz="2400" b="1" dirty="0"/>
                    </a:p>
                  </a:txBody>
                  <a:tcPr/>
                </a:tc>
                <a:tc>
                  <a:txBody>
                    <a:bodyPr/>
                    <a:lstStyle/>
                    <a:p>
                      <a:pPr algn="r"/>
                      <a:r>
                        <a:rPr lang="en-GB" sz="2400" u="sng" dirty="0" smtClean="0"/>
                        <a:t>&gt;</a:t>
                      </a:r>
                      <a:r>
                        <a:rPr lang="en-GB" sz="2400" dirty="0" smtClean="0"/>
                        <a:t>25</a:t>
                      </a:r>
                      <a:endParaRPr lang="en-GB" sz="2400" b="1" dirty="0"/>
                    </a:p>
                  </a:txBody>
                  <a:tcPr/>
                </a:tc>
              </a:tr>
              <a:tr h="430139">
                <a:tc>
                  <a:txBody>
                    <a:bodyPr/>
                    <a:lstStyle/>
                    <a:p>
                      <a:r>
                        <a:rPr lang="en-GB" sz="2400" dirty="0" smtClean="0"/>
                        <a:t>Pre-obese</a:t>
                      </a:r>
                      <a:endParaRPr lang="en-GB" sz="2400" b="1" dirty="0"/>
                    </a:p>
                  </a:txBody>
                  <a:tcPr/>
                </a:tc>
                <a:tc>
                  <a:txBody>
                    <a:bodyPr/>
                    <a:lstStyle/>
                    <a:p>
                      <a:pPr algn="r"/>
                      <a:r>
                        <a:rPr lang="en-GB" sz="2400" dirty="0" smtClean="0"/>
                        <a:t>25-29.99</a:t>
                      </a:r>
                      <a:endParaRPr lang="en-GB" sz="2400" b="1" dirty="0"/>
                    </a:p>
                  </a:txBody>
                  <a:tcPr/>
                </a:tc>
              </a:tr>
              <a:tr h="430139">
                <a:tc>
                  <a:txBody>
                    <a:bodyPr/>
                    <a:lstStyle/>
                    <a:p>
                      <a:r>
                        <a:rPr lang="en-GB" sz="2400" dirty="0" smtClean="0"/>
                        <a:t>obese</a:t>
                      </a:r>
                      <a:endParaRPr lang="en-GB" sz="2400" b="1" dirty="0"/>
                    </a:p>
                  </a:txBody>
                  <a:tcPr/>
                </a:tc>
                <a:tc>
                  <a:txBody>
                    <a:bodyPr/>
                    <a:lstStyle/>
                    <a:p>
                      <a:pPr algn="r"/>
                      <a:r>
                        <a:rPr lang="en-GB" sz="2400" u="sng" dirty="0" smtClean="0"/>
                        <a:t>&gt;</a:t>
                      </a:r>
                      <a:r>
                        <a:rPr lang="en-GB" sz="2400" dirty="0" smtClean="0"/>
                        <a:t>30</a:t>
                      </a:r>
                      <a:endParaRPr lang="en-GB" sz="2400" b="1" dirty="0"/>
                    </a:p>
                  </a:txBody>
                  <a:tcPr/>
                </a:tc>
              </a:tr>
              <a:tr h="430139">
                <a:tc>
                  <a:txBody>
                    <a:bodyPr/>
                    <a:lstStyle/>
                    <a:p>
                      <a:r>
                        <a:rPr lang="en-GB" sz="2400" dirty="0" smtClean="0"/>
                        <a:t>Obese class 1</a:t>
                      </a:r>
                      <a:endParaRPr lang="en-GB" sz="2400" b="1" dirty="0"/>
                    </a:p>
                  </a:txBody>
                  <a:tcPr/>
                </a:tc>
                <a:tc>
                  <a:txBody>
                    <a:bodyPr/>
                    <a:lstStyle/>
                    <a:p>
                      <a:pPr algn="r"/>
                      <a:r>
                        <a:rPr lang="en-GB" sz="2400" dirty="0" smtClean="0"/>
                        <a:t>30-34.99</a:t>
                      </a:r>
                      <a:endParaRPr lang="en-GB" sz="2400" b="1" dirty="0"/>
                    </a:p>
                  </a:txBody>
                  <a:tcPr/>
                </a:tc>
              </a:tr>
              <a:tr h="430139">
                <a:tc>
                  <a:txBody>
                    <a:bodyPr/>
                    <a:lstStyle/>
                    <a:p>
                      <a:r>
                        <a:rPr lang="en-GB" sz="2400" dirty="0" smtClean="0"/>
                        <a:t>Obese class 2</a:t>
                      </a:r>
                      <a:endParaRPr lang="en-GB" sz="2400" b="1" dirty="0"/>
                    </a:p>
                  </a:txBody>
                  <a:tcPr/>
                </a:tc>
                <a:tc>
                  <a:txBody>
                    <a:bodyPr/>
                    <a:lstStyle/>
                    <a:p>
                      <a:pPr algn="r"/>
                      <a:r>
                        <a:rPr lang="en-GB" sz="2400" dirty="0" smtClean="0"/>
                        <a:t>35-39.99</a:t>
                      </a:r>
                      <a:endParaRPr lang="en-GB" sz="2400" b="1" dirty="0"/>
                    </a:p>
                  </a:txBody>
                  <a:tcPr/>
                </a:tc>
              </a:tr>
              <a:tr h="430139">
                <a:tc>
                  <a:txBody>
                    <a:bodyPr/>
                    <a:lstStyle/>
                    <a:p>
                      <a:r>
                        <a:rPr lang="en-GB" sz="2400" dirty="0" smtClean="0"/>
                        <a:t>Obese class 3</a:t>
                      </a:r>
                      <a:endParaRPr lang="en-GB" sz="2400" b="1" dirty="0"/>
                    </a:p>
                  </a:txBody>
                  <a:tcPr/>
                </a:tc>
                <a:tc>
                  <a:txBody>
                    <a:bodyPr/>
                    <a:lstStyle/>
                    <a:p>
                      <a:pPr algn="r"/>
                      <a:r>
                        <a:rPr lang="en-GB" sz="2400" u="sng" dirty="0" smtClean="0"/>
                        <a:t>&gt;</a:t>
                      </a:r>
                      <a:r>
                        <a:rPr lang="en-GB" sz="2400" dirty="0" smtClean="0"/>
                        <a:t>40</a:t>
                      </a:r>
                      <a:endParaRPr lang="en-GB" sz="2400" b="1" dirty="0"/>
                    </a:p>
                  </a:txBody>
                  <a:tcPr/>
                </a:tc>
              </a:tr>
            </a:tbl>
          </a:graphicData>
        </a:graphic>
      </p:graphicFrame>
    </p:spTree>
    <p:extLst>
      <p:ext uri="{BB962C8B-B14F-4D97-AF65-F5344CB8AC3E}">
        <p14:creationId xmlns:p14="http://schemas.microsoft.com/office/powerpoint/2010/main" val="1981915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841612" y="759417"/>
            <a:ext cx="7499176" cy="746079"/>
          </a:xfrm>
        </p:spPr>
        <p:txBody>
          <a:bodyPr>
            <a:normAutofit/>
          </a:bodyPr>
          <a:lstStyle/>
          <a:p>
            <a:r>
              <a:rPr lang="en-GB" sz="3200" dirty="0">
                <a:solidFill>
                  <a:schemeClr val="accent6">
                    <a:lumMod val="75000"/>
                  </a:schemeClr>
                </a:solidFill>
                <a:latin typeface="Arial" charset="0"/>
                <a:ea typeface="Arial" charset="0"/>
                <a:cs typeface="Arial" charset="0"/>
              </a:rPr>
              <a:t>Obesity prevalence </a:t>
            </a:r>
          </a:p>
        </p:txBody>
      </p:sp>
      <p:sp>
        <p:nvSpPr>
          <p:cNvPr id="2" name="Content Placeholder 1"/>
          <p:cNvSpPr>
            <a:spLocks noGrp="1"/>
          </p:cNvSpPr>
          <p:nvPr>
            <p:ph idx="1"/>
          </p:nvPr>
        </p:nvSpPr>
        <p:spPr>
          <a:xfrm>
            <a:off x="1651000" y="1993900"/>
            <a:ext cx="9398000" cy="4531444"/>
          </a:xfrm>
        </p:spPr>
        <p:txBody>
          <a:bodyPr>
            <a:normAutofit fontScale="55000" lnSpcReduction="20000"/>
          </a:bodyPr>
          <a:lstStyle/>
          <a:p>
            <a:pPr>
              <a:lnSpc>
                <a:spcPct val="170000"/>
              </a:lnSpc>
            </a:pPr>
            <a:r>
              <a:rPr lang="en-US" sz="4400" dirty="0">
                <a:latin typeface="Arial" charset="0"/>
                <a:ea typeface="Arial" charset="0"/>
                <a:cs typeface="Arial" charset="0"/>
              </a:rPr>
              <a:t>A</a:t>
            </a:r>
            <a:r>
              <a:rPr lang="en-US" sz="4400" dirty="0" smtClean="0">
                <a:latin typeface="Arial" charset="0"/>
                <a:ea typeface="Arial" charset="0"/>
                <a:cs typeface="Arial" charset="0"/>
              </a:rPr>
              <a:t>bout </a:t>
            </a:r>
            <a:r>
              <a:rPr lang="en-US" sz="4400" dirty="0">
                <a:latin typeface="Arial" charset="0"/>
                <a:ea typeface="Arial" charset="0"/>
                <a:cs typeface="Arial" charset="0"/>
              </a:rPr>
              <a:t>13% of the world’s adult population (11% of men and 15% of women) were obese in </a:t>
            </a:r>
            <a:r>
              <a:rPr lang="en-US" sz="4400" dirty="0" smtClean="0">
                <a:latin typeface="Arial" charset="0"/>
                <a:ea typeface="Arial" charset="0"/>
                <a:cs typeface="Arial" charset="0"/>
              </a:rPr>
              <a:t>2016</a:t>
            </a:r>
          </a:p>
          <a:p>
            <a:pPr>
              <a:lnSpc>
                <a:spcPct val="170000"/>
              </a:lnSpc>
            </a:pPr>
            <a:r>
              <a:rPr lang="en-US" sz="4400" dirty="0" smtClean="0">
                <a:latin typeface="Arial" charset="0"/>
                <a:ea typeface="Arial" charset="0"/>
                <a:cs typeface="Arial" charset="0"/>
              </a:rPr>
              <a:t>In </a:t>
            </a:r>
            <a:r>
              <a:rPr lang="en-US" sz="4400" dirty="0">
                <a:latin typeface="Arial" charset="0"/>
                <a:ea typeface="Arial" charset="0"/>
                <a:cs typeface="Arial" charset="0"/>
              </a:rPr>
              <a:t>2016, 39% of adults aged 18 years and over (39% of men and 40% of women) were overweight</a:t>
            </a:r>
            <a:r>
              <a:rPr lang="en-US" sz="4400" dirty="0" smtClean="0">
                <a:latin typeface="Arial" charset="0"/>
                <a:ea typeface="Arial" charset="0"/>
                <a:cs typeface="Arial" charset="0"/>
              </a:rPr>
              <a:t>.</a:t>
            </a:r>
          </a:p>
          <a:p>
            <a:pPr>
              <a:lnSpc>
                <a:spcPct val="170000"/>
              </a:lnSpc>
            </a:pPr>
            <a:r>
              <a:rPr lang="en-US" sz="4400" dirty="0">
                <a:latin typeface="Arial" charset="0"/>
                <a:ea typeface="Arial" charset="0"/>
                <a:cs typeface="Arial" charset="0"/>
              </a:rPr>
              <a:t>The worldwide prevalence of obesity nearly tripled between 1975 and </a:t>
            </a:r>
            <a:r>
              <a:rPr lang="en-US" sz="4400" dirty="0" smtClean="0">
                <a:latin typeface="Arial" charset="0"/>
                <a:ea typeface="Arial" charset="0"/>
                <a:cs typeface="Arial" charset="0"/>
              </a:rPr>
              <a:t>2016</a:t>
            </a:r>
            <a:endParaRPr lang="en-GB" sz="5900" dirty="0">
              <a:latin typeface="Arial" charset="0"/>
              <a:ea typeface="Arial" charset="0"/>
              <a:cs typeface="Arial" charset="0"/>
            </a:endParaRPr>
          </a:p>
          <a:p>
            <a:pPr>
              <a:buNone/>
            </a:pPr>
            <a:endParaRPr lang="en-GB" dirty="0" smtClean="0">
              <a:latin typeface="Arial" charset="0"/>
              <a:ea typeface="Arial" charset="0"/>
              <a:cs typeface="Arial" charset="0"/>
            </a:endParaRPr>
          </a:p>
          <a:p>
            <a:pPr>
              <a:buNone/>
            </a:pPr>
            <a:r>
              <a:rPr lang="en-GB" i="1" dirty="0" smtClean="0">
                <a:latin typeface="Arial" charset="0"/>
                <a:ea typeface="Arial" charset="0"/>
                <a:cs typeface="Arial" charset="0"/>
              </a:rPr>
              <a:t>	Data sources: (WHO, 2017)</a:t>
            </a:r>
          </a:p>
          <a:p>
            <a:endParaRPr lang="en-GB" dirty="0" smtClean="0">
              <a:latin typeface="Arial" charset="0"/>
              <a:ea typeface="Arial" charset="0"/>
              <a:cs typeface="Arial" charset="0"/>
            </a:endParaRPr>
          </a:p>
          <a:p>
            <a:endParaRPr lang="en-GB" dirty="0">
              <a:latin typeface="Arial" charset="0"/>
              <a:ea typeface="Arial" charset="0"/>
              <a:cs typeface="Arial" charset="0"/>
            </a:endParaRPr>
          </a:p>
        </p:txBody>
      </p:sp>
    </p:spTree>
    <p:extLst>
      <p:ext uri="{BB962C8B-B14F-4D97-AF65-F5344CB8AC3E}">
        <p14:creationId xmlns:p14="http://schemas.microsoft.com/office/powerpoint/2010/main" val="671221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090" t="24881" r="23937" b="22291"/>
          <a:stretch/>
        </p:blipFill>
        <p:spPr>
          <a:xfrm>
            <a:off x="1422401" y="1333500"/>
            <a:ext cx="9715074" cy="4278417"/>
          </a:xfrm>
        </p:spPr>
      </p:pic>
      <p:sp>
        <p:nvSpPr>
          <p:cNvPr id="5" name="TextBox 4"/>
          <p:cNvSpPr txBox="1"/>
          <p:nvPr/>
        </p:nvSpPr>
        <p:spPr>
          <a:xfrm>
            <a:off x="1803400" y="5484917"/>
            <a:ext cx="6756400" cy="369332"/>
          </a:xfrm>
          <a:prstGeom prst="rect">
            <a:avLst/>
          </a:prstGeom>
          <a:noFill/>
        </p:spPr>
        <p:txBody>
          <a:bodyPr wrap="square" rtlCol="0">
            <a:spAutoFit/>
          </a:bodyPr>
          <a:lstStyle/>
          <a:p>
            <a:r>
              <a:rPr lang="en-US" dirty="0" smtClean="0">
                <a:latin typeface="Arial" charset="0"/>
                <a:ea typeface="Arial" charset="0"/>
                <a:cs typeface="Arial" charset="0"/>
              </a:rPr>
              <a:t>Prevalence of obesity in adults- 2017</a:t>
            </a:r>
            <a:endParaRPr lang="en-US" dirty="0">
              <a:latin typeface="Arial" charset="0"/>
              <a:ea typeface="Arial" charset="0"/>
              <a:cs typeface="Arial" charset="0"/>
            </a:endParaRPr>
          </a:p>
        </p:txBody>
      </p:sp>
    </p:spTree>
    <p:extLst>
      <p:ext uri="{BB962C8B-B14F-4D97-AF65-F5344CB8AC3E}">
        <p14:creationId xmlns:p14="http://schemas.microsoft.com/office/powerpoint/2010/main" val="5045332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7650" y="827334"/>
            <a:ext cx="4076700" cy="5203332"/>
          </a:xfrm>
        </p:spPr>
      </p:pic>
    </p:spTree>
    <p:extLst>
      <p:ext uri="{BB962C8B-B14F-4D97-AF65-F5344CB8AC3E}">
        <p14:creationId xmlns:p14="http://schemas.microsoft.com/office/powerpoint/2010/main" val="15558416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1670" t="23422" r="27221" b="30171"/>
          <a:stretch/>
        </p:blipFill>
        <p:spPr>
          <a:xfrm>
            <a:off x="1152273" y="1069384"/>
            <a:ext cx="9887454" cy="4692854"/>
          </a:xfrm>
        </p:spPr>
      </p:pic>
    </p:spTree>
    <p:extLst>
      <p:ext uri="{BB962C8B-B14F-4D97-AF65-F5344CB8AC3E}">
        <p14:creationId xmlns:p14="http://schemas.microsoft.com/office/powerpoint/2010/main" val="6235669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44623" y="888570"/>
            <a:ext cx="7571184" cy="900336"/>
          </a:xfrm>
        </p:spPr>
        <p:txBody>
          <a:bodyPr>
            <a:normAutofit/>
          </a:bodyPr>
          <a:lstStyle/>
          <a:p>
            <a:r>
              <a:rPr lang="en-GB" sz="3200" dirty="0">
                <a:solidFill>
                  <a:schemeClr val="accent6">
                    <a:lumMod val="75000"/>
                  </a:schemeClr>
                </a:solidFill>
                <a:latin typeface="Arial" charset="0"/>
                <a:ea typeface="Arial" charset="0"/>
                <a:cs typeface="Arial" charset="0"/>
              </a:rPr>
              <a:t>Health implication of obesity</a:t>
            </a:r>
          </a:p>
        </p:txBody>
      </p:sp>
      <p:sp>
        <p:nvSpPr>
          <p:cNvPr id="2" name="Content Placeholder 1"/>
          <p:cNvSpPr>
            <a:spLocks noGrp="1"/>
          </p:cNvSpPr>
          <p:nvPr>
            <p:ph idx="1"/>
          </p:nvPr>
        </p:nvSpPr>
        <p:spPr>
          <a:xfrm>
            <a:off x="2175619" y="2108200"/>
            <a:ext cx="7992888" cy="3987800"/>
          </a:xfrm>
        </p:spPr>
        <p:txBody>
          <a:bodyPr>
            <a:normAutofit/>
          </a:bodyPr>
          <a:lstStyle/>
          <a:p>
            <a:pPr>
              <a:lnSpc>
                <a:spcPct val="150000"/>
              </a:lnSpc>
            </a:pPr>
            <a:r>
              <a:rPr lang="en-GB" dirty="0">
                <a:latin typeface="Arial" charset="0"/>
                <a:ea typeface="Arial" charset="0"/>
                <a:cs typeface="Arial" charset="0"/>
              </a:rPr>
              <a:t>H</a:t>
            </a:r>
            <a:r>
              <a:rPr lang="en-GB" dirty="0" smtClean="0">
                <a:latin typeface="Arial" charset="0"/>
                <a:ea typeface="Arial" charset="0"/>
                <a:cs typeface="Arial" charset="0"/>
              </a:rPr>
              <a:t>ypertension</a:t>
            </a:r>
          </a:p>
          <a:p>
            <a:pPr>
              <a:lnSpc>
                <a:spcPct val="150000"/>
              </a:lnSpc>
            </a:pPr>
            <a:r>
              <a:rPr lang="en-GB" dirty="0" smtClean="0">
                <a:latin typeface="Arial" charset="0"/>
                <a:ea typeface="Arial" charset="0"/>
                <a:cs typeface="Arial" charset="0"/>
              </a:rPr>
              <a:t>CHDs</a:t>
            </a:r>
          </a:p>
          <a:p>
            <a:pPr>
              <a:lnSpc>
                <a:spcPct val="150000"/>
              </a:lnSpc>
            </a:pPr>
            <a:r>
              <a:rPr lang="en-GB" dirty="0" smtClean="0">
                <a:latin typeface="Arial" charset="0"/>
                <a:ea typeface="Arial" charset="0"/>
                <a:cs typeface="Arial" charset="0"/>
              </a:rPr>
              <a:t>Type-2 diabetes</a:t>
            </a:r>
          </a:p>
          <a:p>
            <a:pPr>
              <a:lnSpc>
                <a:spcPct val="150000"/>
              </a:lnSpc>
            </a:pPr>
            <a:r>
              <a:rPr lang="en-GB" dirty="0" smtClean="0">
                <a:latin typeface="Arial" charset="0"/>
                <a:ea typeface="Arial" charset="0"/>
                <a:cs typeface="Arial" charset="0"/>
              </a:rPr>
              <a:t>Morbidity and mortality </a:t>
            </a:r>
          </a:p>
          <a:p>
            <a:pPr>
              <a:lnSpc>
                <a:spcPct val="150000"/>
              </a:lnSpc>
            </a:pPr>
            <a:endParaRPr lang="en-GB" dirty="0" smtClean="0">
              <a:latin typeface="Arial" charset="0"/>
              <a:ea typeface="Arial" charset="0"/>
              <a:cs typeface="Arial"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0887" r="31293"/>
          <a:stretch/>
        </p:blipFill>
        <p:spPr>
          <a:xfrm>
            <a:off x="7950632" y="1348997"/>
            <a:ext cx="2433234" cy="3825504"/>
          </a:xfrm>
          <a:prstGeom prst="rect">
            <a:avLst/>
          </a:prstGeom>
        </p:spPr>
      </p:pic>
    </p:spTree>
    <p:extLst>
      <p:ext uri="{BB962C8B-B14F-4D97-AF65-F5344CB8AC3E}">
        <p14:creationId xmlns:p14="http://schemas.microsoft.com/office/powerpoint/2010/main" val="578424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2000" y="606425"/>
            <a:ext cx="9347200" cy="1325563"/>
          </a:xfrm>
        </p:spPr>
        <p:txBody>
          <a:bodyPr>
            <a:normAutofit/>
          </a:bodyPr>
          <a:lstStyle/>
          <a:p>
            <a:r>
              <a:rPr lang="en-GB" sz="3200" dirty="0">
                <a:solidFill>
                  <a:schemeClr val="accent6">
                    <a:lumMod val="75000"/>
                  </a:schemeClr>
                </a:solidFill>
                <a:latin typeface="Arial" charset="0"/>
                <a:ea typeface="Arial" charset="0"/>
                <a:cs typeface="Arial" charset="0"/>
              </a:rPr>
              <a:t>Determining factors  of obesity</a:t>
            </a:r>
          </a:p>
        </p:txBody>
      </p:sp>
      <p:sp>
        <p:nvSpPr>
          <p:cNvPr id="2" name="Content Placeholder 1"/>
          <p:cNvSpPr>
            <a:spLocks noGrp="1"/>
          </p:cNvSpPr>
          <p:nvPr>
            <p:ph idx="1"/>
          </p:nvPr>
        </p:nvSpPr>
        <p:spPr>
          <a:xfrm>
            <a:off x="1410346" y="2070100"/>
            <a:ext cx="9376474" cy="4025900"/>
          </a:xfrm>
        </p:spPr>
        <p:txBody>
          <a:bodyPr>
            <a:normAutofit/>
          </a:bodyPr>
          <a:lstStyle/>
          <a:p>
            <a:pPr>
              <a:lnSpc>
                <a:spcPct val="150000"/>
              </a:lnSpc>
            </a:pPr>
            <a:r>
              <a:rPr lang="en-GB" dirty="0" smtClean="0">
                <a:latin typeface="Arial" charset="0"/>
                <a:ea typeface="Arial" charset="0"/>
                <a:cs typeface="Arial" charset="0"/>
              </a:rPr>
              <a:t>Dietary factors and lifestyle </a:t>
            </a:r>
          </a:p>
          <a:p>
            <a:pPr>
              <a:lnSpc>
                <a:spcPct val="150000"/>
              </a:lnSpc>
            </a:pPr>
            <a:r>
              <a:rPr lang="en-GB" dirty="0" smtClean="0">
                <a:latin typeface="Arial" charset="0"/>
                <a:ea typeface="Arial" charset="0"/>
                <a:cs typeface="Arial" charset="0"/>
              </a:rPr>
              <a:t>Lack of regular physical activities </a:t>
            </a:r>
          </a:p>
          <a:p>
            <a:pPr>
              <a:lnSpc>
                <a:spcPct val="150000"/>
              </a:lnSpc>
            </a:pPr>
            <a:r>
              <a:rPr lang="en-GB" dirty="0" smtClean="0">
                <a:latin typeface="Arial" charset="0"/>
                <a:ea typeface="Arial" charset="0"/>
                <a:cs typeface="Arial" charset="0"/>
              </a:rPr>
              <a:t>Genetic factors</a:t>
            </a:r>
          </a:p>
          <a:p>
            <a:pPr>
              <a:lnSpc>
                <a:spcPct val="150000"/>
              </a:lnSpc>
            </a:pPr>
            <a:r>
              <a:rPr lang="en-GB" dirty="0" smtClean="0">
                <a:latin typeface="Arial" charset="0"/>
                <a:ea typeface="Arial" charset="0"/>
                <a:cs typeface="Arial" charset="0"/>
              </a:rPr>
              <a:t>Urbanization and globalisation  - influences diet change</a:t>
            </a:r>
          </a:p>
        </p:txBody>
      </p:sp>
    </p:spTree>
    <p:extLst>
      <p:ext uri="{BB962C8B-B14F-4D97-AF65-F5344CB8AC3E}">
        <p14:creationId xmlns:p14="http://schemas.microsoft.com/office/powerpoint/2010/main" val="854568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924" y="661888"/>
            <a:ext cx="7499176" cy="836712"/>
          </a:xfrm>
        </p:spPr>
        <p:txBody>
          <a:bodyPr>
            <a:normAutofit/>
          </a:bodyPr>
          <a:lstStyle/>
          <a:p>
            <a:r>
              <a:rPr lang="en-GB" sz="3600" b="1" dirty="0">
                <a:solidFill>
                  <a:schemeClr val="accent2">
                    <a:lumMod val="75000"/>
                  </a:schemeClr>
                </a:solidFill>
                <a:latin typeface="Arial" charset="0"/>
                <a:ea typeface="Arial" charset="0"/>
                <a:cs typeface="Arial" charset="0"/>
              </a:rPr>
              <a:t>Undernutrition</a:t>
            </a:r>
          </a:p>
        </p:txBody>
      </p:sp>
      <p:sp>
        <p:nvSpPr>
          <p:cNvPr id="3" name="Content Placeholder 2"/>
          <p:cNvSpPr>
            <a:spLocks noGrp="1"/>
          </p:cNvSpPr>
          <p:nvPr>
            <p:ph idx="1"/>
          </p:nvPr>
        </p:nvSpPr>
        <p:spPr>
          <a:xfrm>
            <a:off x="1866900" y="1625600"/>
            <a:ext cx="8801100" cy="5232400"/>
          </a:xfrm>
        </p:spPr>
        <p:txBody>
          <a:bodyPr/>
          <a:lstStyle/>
          <a:p>
            <a:r>
              <a:rPr lang="en-GB" dirty="0" smtClean="0">
                <a:latin typeface="Arial" charset="0"/>
                <a:ea typeface="Arial" charset="0"/>
                <a:cs typeface="Arial" charset="0"/>
              </a:rPr>
              <a:t>Lack or inadequate intake of essential nutrients </a:t>
            </a:r>
          </a:p>
          <a:p>
            <a:r>
              <a:rPr lang="en-GB" dirty="0" smtClean="0">
                <a:latin typeface="Arial" charset="0"/>
                <a:ea typeface="Arial" charset="0"/>
                <a:cs typeface="Arial" charset="0"/>
              </a:rPr>
              <a:t>Loss of these essential nutrition from the body through disease  and/ or malabsorption </a:t>
            </a:r>
          </a:p>
          <a:p>
            <a:pPr>
              <a:buNone/>
            </a:pPr>
            <a:endParaRPr lang="en-GB" dirty="0" smtClean="0">
              <a:latin typeface="Arial" charset="0"/>
              <a:ea typeface="Arial" charset="0"/>
              <a:cs typeface="Arial" charset="0"/>
            </a:endParaRPr>
          </a:p>
          <a:p>
            <a:pPr>
              <a:buNone/>
            </a:pPr>
            <a:r>
              <a:rPr lang="en-GB" b="1" dirty="0" smtClean="0">
                <a:latin typeface="Arial" charset="0"/>
                <a:ea typeface="Arial" charset="0"/>
                <a:cs typeface="Arial" charset="0"/>
              </a:rPr>
              <a:t>	</a:t>
            </a:r>
            <a:endParaRPr lang="en-GB" b="1" dirty="0">
              <a:latin typeface="Arial" charset="0"/>
              <a:ea typeface="Arial" charset="0"/>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4140160"/>
              </p:ext>
            </p:extLst>
          </p:nvPr>
        </p:nvGraphicFramePr>
        <p:xfrm>
          <a:off x="2440856" y="3488680"/>
          <a:ext cx="7416824" cy="2708919"/>
        </p:xfrm>
        <a:graphic>
          <a:graphicData uri="http://schemas.openxmlformats.org/drawingml/2006/table">
            <a:tbl>
              <a:tblPr firstRow="1" bandRow="1">
                <a:tableStyleId>{5C22544A-7EE6-4342-B048-85BDC9FD1C3A}</a:tableStyleId>
              </a:tblPr>
              <a:tblGrid>
                <a:gridCol w="3708412"/>
                <a:gridCol w="3708412"/>
              </a:tblGrid>
              <a:tr h="373644">
                <a:tc>
                  <a:txBody>
                    <a:bodyPr/>
                    <a:lstStyle/>
                    <a:p>
                      <a:r>
                        <a:rPr lang="en-GB" b="1" dirty="0" smtClean="0">
                          <a:solidFill>
                            <a:schemeClr val="bg1"/>
                          </a:solidFill>
                          <a:latin typeface="Calibri" pitchFamily="34" charset="0"/>
                        </a:rPr>
                        <a:t>Classification </a:t>
                      </a:r>
                      <a:endParaRPr lang="en-GB" dirty="0"/>
                    </a:p>
                  </a:txBody>
                  <a:tcPr/>
                </a:tc>
                <a:tc>
                  <a:txBody>
                    <a:bodyPr/>
                    <a:lstStyle/>
                    <a:p>
                      <a:r>
                        <a:rPr lang="en-GB" dirty="0" smtClean="0"/>
                        <a:t>BMI cut-points (kg/M2)</a:t>
                      </a:r>
                      <a:endParaRPr lang="en-GB" dirty="0"/>
                    </a:p>
                  </a:txBody>
                  <a:tcPr/>
                </a:tc>
              </a:tr>
              <a:tr h="467055">
                <a:tc>
                  <a:txBody>
                    <a:bodyPr/>
                    <a:lstStyle/>
                    <a:p>
                      <a:r>
                        <a:rPr lang="en-GB" sz="2400" dirty="0" smtClean="0"/>
                        <a:t>Underweight/thinness </a:t>
                      </a:r>
                      <a:endParaRPr lang="en-GB" sz="2400" b="1" dirty="0"/>
                    </a:p>
                  </a:txBody>
                  <a:tcPr/>
                </a:tc>
                <a:tc>
                  <a:txBody>
                    <a:bodyPr/>
                    <a:lstStyle/>
                    <a:p>
                      <a:pPr algn="r"/>
                      <a:r>
                        <a:rPr lang="en-GB" sz="2400" u="none" dirty="0" smtClean="0"/>
                        <a:t>&lt;18.50</a:t>
                      </a:r>
                      <a:endParaRPr lang="en-GB" sz="2400" b="1" u="none" dirty="0"/>
                    </a:p>
                  </a:txBody>
                  <a:tcPr/>
                </a:tc>
              </a:tr>
              <a:tr h="467055">
                <a:tc>
                  <a:txBody>
                    <a:bodyPr/>
                    <a:lstStyle/>
                    <a:p>
                      <a:r>
                        <a:rPr lang="en-GB" sz="2400" dirty="0" smtClean="0"/>
                        <a:t>Severe thinness </a:t>
                      </a:r>
                      <a:endParaRPr lang="en-GB" sz="2400" b="1" dirty="0"/>
                    </a:p>
                  </a:txBody>
                  <a:tcPr/>
                </a:tc>
                <a:tc>
                  <a:txBody>
                    <a:bodyPr/>
                    <a:lstStyle/>
                    <a:p>
                      <a:pPr algn="r"/>
                      <a:r>
                        <a:rPr lang="en-GB" sz="2400" dirty="0" smtClean="0"/>
                        <a:t>&lt;16</a:t>
                      </a:r>
                      <a:endParaRPr lang="en-GB" sz="2400" b="1" dirty="0"/>
                    </a:p>
                  </a:txBody>
                  <a:tcPr/>
                </a:tc>
              </a:tr>
              <a:tr h="467055">
                <a:tc>
                  <a:txBody>
                    <a:bodyPr/>
                    <a:lstStyle/>
                    <a:p>
                      <a:r>
                        <a:rPr lang="en-GB" sz="2400" dirty="0" smtClean="0"/>
                        <a:t>Moderate thinness  </a:t>
                      </a:r>
                      <a:endParaRPr lang="en-GB" sz="2400" b="1" dirty="0"/>
                    </a:p>
                  </a:txBody>
                  <a:tcPr/>
                </a:tc>
                <a:tc>
                  <a:txBody>
                    <a:bodyPr/>
                    <a:lstStyle/>
                    <a:p>
                      <a:pPr algn="r"/>
                      <a:r>
                        <a:rPr lang="en-GB" sz="2400" u="none" dirty="0" smtClean="0"/>
                        <a:t>16-16.99</a:t>
                      </a:r>
                      <a:endParaRPr lang="en-GB" sz="2400" b="1" u="none" dirty="0"/>
                    </a:p>
                  </a:txBody>
                  <a:tcPr/>
                </a:tc>
              </a:tr>
              <a:tr h="467055">
                <a:tc>
                  <a:txBody>
                    <a:bodyPr/>
                    <a:lstStyle/>
                    <a:p>
                      <a:r>
                        <a:rPr lang="en-GB" sz="2400" dirty="0" smtClean="0"/>
                        <a:t>Mild </a:t>
                      </a:r>
                      <a:endParaRPr lang="en-GB" sz="2400" b="1" dirty="0"/>
                    </a:p>
                  </a:txBody>
                  <a:tcPr/>
                </a:tc>
                <a:tc>
                  <a:txBody>
                    <a:bodyPr/>
                    <a:lstStyle/>
                    <a:p>
                      <a:pPr algn="r"/>
                      <a:r>
                        <a:rPr lang="en-GB" sz="2400" dirty="0" smtClean="0"/>
                        <a:t>17-18.49</a:t>
                      </a:r>
                      <a:endParaRPr lang="en-GB" sz="2400" b="1" dirty="0"/>
                    </a:p>
                  </a:txBody>
                  <a:tcPr/>
                </a:tc>
              </a:tr>
              <a:tr h="467055">
                <a:tc>
                  <a:txBody>
                    <a:bodyPr/>
                    <a:lstStyle/>
                    <a:p>
                      <a:r>
                        <a:rPr lang="en-GB" sz="2400" dirty="0" smtClean="0"/>
                        <a:t>Normal</a:t>
                      </a:r>
                      <a:r>
                        <a:rPr lang="en-GB" sz="2400" baseline="0" dirty="0" smtClean="0"/>
                        <a:t> </a:t>
                      </a:r>
                      <a:endParaRPr lang="en-GB" sz="2400" b="1" dirty="0"/>
                    </a:p>
                  </a:txBody>
                  <a:tcPr/>
                </a:tc>
                <a:tc>
                  <a:txBody>
                    <a:bodyPr/>
                    <a:lstStyle/>
                    <a:p>
                      <a:pPr algn="r"/>
                      <a:r>
                        <a:rPr lang="en-GB" sz="2400" dirty="0" smtClean="0">
                          <a:solidFill>
                            <a:srgbClr val="C00000"/>
                          </a:solidFill>
                        </a:rPr>
                        <a:t>18.50-24.99</a:t>
                      </a:r>
                      <a:endParaRPr lang="en-GB" sz="2400" b="1" dirty="0">
                        <a:solidFill>
                          <a:srgbClr val="C00000"/>
                        </a:solidFill>
                      </a:endParaRPr>
                    </a:p>
                  </a:txBody>
                  <a:tcPr/>
                </a:tc>
              </a:tr>
            </a:tbl>
          </a:graphicData>
        </a:graphic>
      </p:graphicFrame>
    </p:spTree>
    <p:extLst>
      <p:ext uri="{BB962C8B-B14F-4D97-AF65-F5344CB8AC3E}">
        <p14:creationId xmlns:p14="http://schemas.microsoft.com/office/powerpoint/2010/main" val="16287185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1624" y="1052736"/>
            <a:ext cx="7704856" cy="5472608"/>
          </a:xfrm>
        </p:spPr>
        <p:txBody>
          <a:bodyPr>
            <a:normAutofit/>
          </a:bodyPr>
          <a:lstStyle/>
          <a:p>
            <a:pPr>
              <a:buNone/>
            </a:pPr>
            <a:r>
              <a:rPr lang="en-GB" sz="3600" dirty="0">
                <a:solidFill>
                  <a:schemeClr val="accent6">
                    <a:lumMod val="75000"/>
                  </a:schemeClr>
                </a:solidFill>
                <a:latin typeface="Arial" charset="0"/>
                <a:ea typeface="Arial" charset="0"/>
                <a:cs typeface="Arial" charset="0"/>
              </a:rPr>
              <a:t>Two types  of undernutrition </a:t>
            </a:r>
          </a:p>
          <a:p>
            <a:pPr>
              <a:buNone/>
            </a:pPr>
            <a:endParaRPr lang="en-GB" sz="3600" b="1" dirty="0">
              <a:latin typeface="Arial" charset="0"/>
              <a:ea typeface="Arial" charset="0"/>
              <a:cs typeface="Arial" charset="0"/>
            </a:endParaRPr>
          </a:p>
          <a:p>
            <a:pPr>
              <a:buNone/>
            </a:pPr>
            <a:endParaRPr lang="en-GB" dirty="0" smtClean="0">
              <a:latin typeface="Arial" charset="0"/>
              <a:ea typeface="Arial" charset="0"/>
              <a:cs typeface="Arial" charset="0"/>
            </a:endParaRPr>
          </a:p>
          <a:p>
            <a:r>
              <a:rPr lang="en-GB" dirty="0" smtClean="0">
                <a:latin typeface="Arial" charset="0"/>
                <a:ea typeface="Arial" charset="0"/>
                <a:cs typeface="Arial" charset="0"/>
              </a:rPr>
              <a:t>Protein-energy  undernutrition </a:t>
            </a:r>
          </a:p>
          <a:p>
            <a:pPr>
              <a:buNone/>
            </a:pPr>
            <a:endParaRPr lang="en-GB" dirty="0" smtClean="0">
              <a:latin typeface="Arial" charset="0"/>
              <a:ea typeface="Arial" charset="0"/>
              <a:cs typeface="Arial" charset="0"/>
            </a:endParaRPr>
          </a:p>
          <a:p>
            <a:r>
              <a:rPr lang="en-GB" dirty="0" smtClean="0">
                <a:latin typeface="Arial" charset="0"/>
                <a:ea typeface="Arial" charset="0"/>
                <a:cs typeface="Arial" charset="0"/>
              </a:rPr>
              <a:t>Micronutrients Deficiency  Undernutrition (MDMS), often referred to as "silent killer”</a:t>
            </a:r>
          </a:p>
        </p:txBody>
      </p:sp>
    </p:spTree>
    <p:extLst>
      <p:ext uri="{BB962C8B-B14F-4D97-AF65-F5344CB8AC3E}">
        <p14:creationId xmlns:p14="http://schemas.microsoft.com/office/powerpoint/2010/main" val="106162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86359" y="762612"/>
            <a:ext cx="9562169" cy="5539978"/>
          </a:xfrm>
          <a:prstGeom prst="rect">
            <a:avLst/>
          </a:prstGeom>
          <a:noFill/>
        </p:spPr>
        <p:txBody>
          <a:bodyPr wrap="square" rtlCol="0">
            <a:spAutoFit/>
          </a:bodyPr>
          <a:lstStyle/>
          <a:p>
            <a:pPr algn="l" rtl="0" fontAlgn="base">
              <a:lnSpc>
                <a:spcPct val="150000"/>
              </a:lnSpc>
            </a:pPr>
            <a:r>
              <a:rPr lang="en-AU" sz="2800" b="1" dirty="0" smtClean="0">
                <a:solidFill>
                  <a:srgbClr val="00B050"/>
                </a:solidFill>
                <a:latin typeface="Arial" charset="0"/>
                <a:ea typeface="Arial" charset="0"/>
                <a:cs typeface="Arial" charset="0"/>
              </a:rPr>
              <a:t>Community Nutrition: </a:t>
            </a:r>
            <a:endParaRPr lang="en-AU" sz="2800" dirty="0">
              <a:solidFill>
                <a:srgbClr val="00B050"/>
              </a:solidFill>
              <a:latin typeface="Arial" charset="0"/>
              <a:ea typeface="Arial" charset="0"/>
              <a:cs typeface="Arial" charset="0"/>
            </a:endParaRPr>
          </a:p>
          <a:p>
            <a:pPr algn="l" rtl="0" fontAlgn="base">
              <a:lnSpc>
                <a:spcPct val="150000"/>
              </a:lnSpc>
            </a:pPr>
            <a:endParaRPr lang="en-AU" sz="2000" dirty="0">
              <a:latin typeface="Arial" charset="0"/>
              <a:ea typeface="Arial" charset="0"/>
              <a:cs typeface="Arial" charset="0"/>
            </a:endParaRPr>
          </a:p>
          <a:p>
            <a:pPr marL="342900" indent="-342900" fontAlgn="base">
              <a:lnSpc>
                <a:spcPct val="150000"/>
              </a:lnSpc>
              <a:buFont typeface="Wingdings" panose="05000000000000000000" pitchFamily="2" charset="2"/>
              <a:buChar char="ü"/>
            </a:pPr>
            <a:r>
              <a:rPr lang="en-AU" sz="2800" dirty="0">
                <a:latin typeface="Arial" charset="0"/>
                <a:ea typeface="Arial" charset="0"/>
                <a:cs typeface="Arial" charset="0"/>
              </a:rPr>
              <a:t>Examines the role of nutrition in the etiology of disease</a:t>
            </a:r>
          </a:p>
          <a:p>
            <a:pPr marL="342900" indent="-342900" fontAlgn="base">
              <a:lnSpc>
                <a:spcPct val="150000"/>
              </a:lnSpc>
              <a:buFont typeface="Wingdings" panose="05000000000000000000" pitchFamily="2" charset="2"/>
              <a:buChar char="ü"/>
            </a:pPr>
            <a:r>
              <a:rPr lang="en-AU" sz="2800" dirty="0">
                <a:latin typeface="Arial" charset="0"/>
                <a:ea typeface="Arial" charset="0"/>
                <a:cs typeface="Arial" charset="0"/>
              </a:rPr>
              <a:t>Monitors the nutritional status of populations</a:t>
            </a:r>
            <a:r>
              <a:rPr lang="en-AU" sz="2800" dirty="0" smtClean="0">
                <a:latin typeface="Arial" charset="0"/>
                <a:ea typeface="Arial" charset="0"/>
                <a:cs typeface="Arial" charset="0"/>
              </a:rPr>
              <a:t>.</a:t>
            </a:r>
          </a:p>
          <a:p>
            <a:pPr marL="342900" indent="-342900" fontAlgn="base">
              <a:lnSpc>
                <a:spcPct val="150000"/>
              </a:lnSpc>
              <a:buFont typeface="Wingdings" panose="05000000000000000000" pitchFamily="2" charset="2"/>
              <a:buChar char="ü"/>
            </a:pPr>
            <a:r>
              <a:rPr lang="en-US" sz="2800" dirty="0">
                <a:latin typeface="Arial" charset="0"/>
                <a:ea typeface="Arial" charset="0"/>
                <a:cs typeface="Arial" charset="0"/>
              </a:rPr>
              <a:t>Identification of nutritional needs of population groups and available resources.</a:t>
            </a:r>
            <a:endParaRPr lang="en-AU" sz="2800" dirty="0">
              <a:latin typeface="Arial" charset="0"/>
              <a:ea typeface="Arial" charset="0"/>
              <a:cs typeface="Arial" charset="0"/>
            </a:endParaRPr>
          </a:p>
          <a:p>
            <a:pPr marL="342900" indent="-342900" fontAlgn="base">
              <a:lnSpc>
                <a:spcPct val="150000"/>
              </a:lnSpc>
              <a:buFont typeface="Wingdings" panose="05000000000000000000" pitchFamily="2" charset="2"/>
              <a:buChar char="ü"/>
            </a:pPr>
            <a:r>
              <a:rPr lang="en-AU" sz="2800" dirty="0">
                <a:latin typeface="Arial" charset="0"/>
                <a:ea typeface="Arial" charset="0"/>
                <a:cs typeface="Arial" charset="0"/>
              </a:rPr>
              <a:t>Develops and evaluate interventions to achieve and maintain healthful eating patterns among populations.</a:t>
            </a:r>
          </a:p>
          <a:p>
            <a:pPr algn="l" rtl="0" fontAlgn="base">
              <a:lnSpc>
                <a:spcPct val="150000"/>
              </a:lnSpc>
            </a:pPr>
            <a:endParaRPr lang="en-AU" sz="2000" dirty="0">
              <a:latin typeface="Arial" charset="0"/>
              <a:ea typeface="Arial" charset="0"/>
              <a:cs typeface="Arial" charset="0"/>
            </a:endParaRPr>
          </a:p>
        </p:txBody>
      </p:sp>
    </p:spTree>
    <p:extLst>
      <p:ext uri="{BB962C8B-B14F-4D97-AF65-F5344CB8AC3E}">
        <p14:creationId xmlns:p14="http://schemas.microsoft.com/office/powerpoint/2010/main" val="89096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0700" y="749300"/>
            <a:ext cx="7950200" cy="684312"/>
          </a:xfrm>
        </p:spPr>
        <p:txBody>
          <a:bodyPr>
            <a:noAutofit/>
          </a:bodyPr>
          <a:lstStyle/>
          <a:p>
            <a:r>
              <a:rPr lang="en-GB" sz="3200" dirty="0">
                <a:solidFill>
                  <a:schemeClr val="accent6">
                    <a:lumMod val="75000"/>
                  </a:schemeClr>
                </a:solidFill>
                <a:latin typeface="Arial" charset="0"/>
                <a:ea typeface="Arial" charset="0"/>
                <a:cs typeface="Arial" charset="0"/>
              </a:rPr>
              <a:t>Vulnerable groups at risk of undernutrition </a:t>
            </a:r>
          </a:p>
        </p:txBody>
      </p:sp>
      <p:sp>
        <p:nvSpPr>
          <p:cNvPr id="2" name="Content Placeholder 1"/>
          <p:cNvSpPr>
            <a:spLocks noGrp="1"/>
          </p:cNvSpPr>
          <p:nvPr>
            <p:ph idx="1"/>
          </p:nvPr>
        </p:nvSpPr>
        <p:spPr>
          <a:xfrm>
            <a:off x="1790700" y="1816100"/>
            <a:ext cx="8666988" cy="4432300"/>
          </a:xfrm>
        </p:spPr>
        <p:txBody>
          <a:bodyPr/>
          <a:lstStyle/>
          <a:p>
            <a:r>
              <a:rPr lang="en-US" dirty="0" smtClean="0"/>
              <a:t>W</a:t>
            </a:r>
            <a:r>
              <a:rPr lang="en-GB" dirty="0" smtClean="0">
                <a:latin typeface="Arial" charset="0"/>
                <a:ea typeface="Arial" charset="0"/>
                <a:cs typeface="Arial" charset="0"/>
              </a:rPr>
              <a:t>omen (pregnant, lactating)</a:t>
            </a:r>
          </a:p>
          <a:p>
            <a:r>
              <a:rPr lang="en-US" dirty="0" smtClean="0"/>
              <a:t>C</a:t>
            </a:r>
            <a:r>
              <a:rPr lang="en-GB" dirty="0" err="1" smtClean="0">
                <a:latin typeface="Arial" charset="0"/>
                <a:ea typeface="Arial" charset="0"/>
                <a:cs typeface="Arial" charset="0"/>
              </a:rPr>
              <a:t>hildren</a:t>
            </a:r>
            <a:r>
              <a:rPr lang="en-GB" dirty="0" smtClean="0">
                <a:latin typeface="Arial" charset="0"/>
                <a:ea typeface="Arial" charset="0"/>
                <a:cs typeface="Arial" charset="0"/>
              </a:rPr>
              <a:t> (&lt;5yrs)</a:t>
            </a:r>
          </a:p>
          <a:p>
            <a:r>
              <a:rPr lang="en-US" dirty="0" smtClean="0"/>
              <a:t>A</a:t>
            </a:r>
            <a:r>
              <a:rPr lang="en-GB" dirty="0" err="1" smtClean="0">
                <a:latin typeface="Arial" charset="0"/>
                <a:ea typeface="Arial" charset="0"/>
                <a:cs typeface="Arial" charset="0"/>
              </a:rPr>
              <a:t>dolescent</a:t>
            </a:r>
            <a:r>
              <a:rPr lang="en-GB" dirty="0" smtClean="0">
                <a:latin typeface="Arial" charset="0"/>
                <a:ea typeface="Arial" charset="0"/>
                <a:cs typeface="Arial" charset="0"/>
              </a:rPr>
              <a:t> girls </a:t>
            </a:r>
          </a:p>
          <a:p>
            <a:r>
              <a:rPr lang="en-US" dirty="0" smtClean="0"/>
              <a:t>C</a:t>
            </a:r>
            <a:r>
              <a:rPr lang="en-GB" dirty="0" err="1" smtClean="0">
                <a:latin typeface="Arial" charset="0"/>
                <a:ea typeface="Arial" charset="0"/>
                <a:cs typeface="Arial" charset="0"/>
              </a:rPr>
              <a:t>hronically</a:t>
            </a:r>
            <a:r>
              <a:rPr lang="en-GB" dirty="0" smtClean="0">
                <a:latin typeface="Arial" charset="0"/>
                <a:ea typeface="Arial" charset="0"/>
                <a:cs typeface="Arial" charset="0"/>
              </a:rPr>
              <a:t> ill people (e.g. people suffering from chronic tuberculosis, HIV etc), </a:t>
            </a:r>
          </a:p>
          <a:p>
            <a:r>
              <a:rPr lang="en-GB" dirty="0">
                <a:latin typeface="Arial" charset="0"/>
                <a:ea typeface="Arial" charset="0"/>
                <a:cs typeface="Arial" charset="0"/>
              </a:rPr>
              <a:t>P</a:t>
            </a:r>
            <a:r>
              <a:rPr lang="en-GB" dirty="0" smtClean="0">
                <a:latin typeface="Arial" charset="0"/>
                <a:ea typeface="Arial" charset="0"/>
                <a:cs typeface="Arial" charset="0"/>
              </a:rPr>
              <a:t>eople affected by emergencies such as natural disasters – conflicts, floods and earthquake</a:t>
            </a:r>
            <a:endParaRPr lang="en-GB" dirty="0">
              <a:latin typeface="Arial" charset="0"/>
              <a:ea typeface="Arial" charset="0"/>
              <a:cs typeface="Arial" charset="0"/>
            </a:endParaRPr>
          </a:p>
        </p:txBody>
      </p:sp>
    </p:spTree>
    <p:extLst>
      <p:ext uri="{BB962C8B-B14F-4D97-AF65-F5344CB8AC3E}">
        <p14:creationId xmlns:p14="http://schemas.microsoft.com/office/powerpoint/2010/main" val="465157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032" y="912540"/>
            <a:ext cx="7427168" cy="720080"/>
          </a:xfrm>
        </p:spPr>
        <p:txBody>
          <a:bodyPr>
            <a:normAutofit/>
          </a:bodyPr>
          <a:lstStyle/>
          <a:p>
            <a:pPr algn="l"/>
            <a:r>
              <a:rPr lang="en-GB" sz="3600" dirty="0">
                <a:solidFill>
                  <a:schemeClr val="accent6">
                    <a:lumMod val="75000"/>
                  </a:schemeClr>
                </a:solidFill>
                <a:latin typeface="Arial" charset="0"/>
                <a:ea typeface="Arial" charset="0"/>
                <a:cs typeface="Arial" charset="0"/>
              </a:rPr>
              <a:t>Prevalence of undernutrition</a:t>
            </a:r>
          </a:p>
        </p:txBody>
      </p:sp>
      <p:sp>
        <p:nvSpPr>
          <p:cNvPr id="3" name="Content Placeholder 2"/>
          <p:cNvSpPr>
            <a:spLocks noGrp="1"/>
          </p:cNvSpPr>
          <p:nvPr>
            <p:ph idx="1"/>
          </p:nvPr>
        </p:nvSpPr>
        <p:spPr>
          <a:xfrm>
            <a:off x="1890793" y="2349500"/>
            <a:ext cx="8525687" cy="4175844"/>
          </a:xfrm>
        </p:spPr>
        <p:txBody>
          <a:bodyPr>
            <a:normAutofit lnSpcReduction="10000"/>
          </a:bodyPr>
          <a:lstStyle/>
          <a:p>
            <a:pPr>
              <a:lnSpc>
                <a:spcPct val="160000"/>
              </a:lnSpc>
            </a:pPr>
            <a:r>
              <a:rPr lang="en-GB" dirty="0">
                <a:latin typeface="Arial" charset="0"/>
                <a:ea typeface="Arial" charset="0"/>
                <a:cs typeface="Arial" charset="0"/>
              </a:rPr>
              <a:t>Nearly 1 billion people around the world are undernourished (are underweight) </a:t>
            </a:r>
          </a:p>
          <a:p>
            <a:pPr>
              <a:lnSpc>
                <a:spcPct val="160000"/>
              </a:lnSpc>
            </a:pPr>
            <a:r>
              <a:rPr lang="en-GB" dirty="0">
                <a:latin typeface="Arial" charset="0"/>
                <a:ea typeface="Arial" charset="0"/>
                <a:cs typeface="Arial" charset="0"/>
              </a:rPr>
              <a:t>Undernutrition is more common in low and middle income countries </a:t>
            </a:r>
            <a:endParaRPr lang="en-GB" dirty="0" smtClean="0">
              <a:latin typeface="Arial" charset="0"/>
              <a:ea typeface="Arial" charset="0"/>
              <a:cs typeface="Arial" charset="0"/>
            </a:endParaRPr>
          </a:p>
          <a:p>
            <a:pPr>
              <a:lnSpc>
                <a:spcPct val="160000"/>
              </a:lnSpc>
            </a:pPr>
            <a:endParaRPr lang="en-GB" sz="2800" dirty="0">
              <a:latin typeface="Arial" charset="0"/>
              <a:ea typeface="Arial" charset="0"/>
              <a:cs typeface="Arial" charset="0"/>
            </a:endParaRPr>
          </a:p>
          <a:p>
            <a:pPr lvl="1" algn="r">
              <a:lnSpc>
                <a:spcPct val="160000"/>
              </a:lnSpc>
              <a:buNone/>
            </a:pPr>
            <a:r>
              <a:rPr lang="en-GB" sz="2200" i="1" dirty="0">
                <a:latin typeface="Arial" charset="0"/>
                <a:ea typeface="Arial" charset="0"/>
                <a:cs typeface="Arial" charset="0"/>
              </a:rPr>
              <a:t>Source: WHO, 2009; UNICEF, 2009)</a:t>
            </a:r>
          </a:p>
          <a:p>
            <a:pPr>
              <a:lnSpc>
                <a:spcPct val="160000"/>
              </a:lnSpc>
              <a:buNone/>
            </a:pPr>
            <a:endParaRPr lang="en-GB" dirty="0">
              <a:latin typeface="Arial" charset="0"/>
              <a:ea typeface="Arial" charset="0"/>
              <a:cs typeface="Arial" charset="0"/>
            </a:endParaRPr>
          </a:p>
        </p:txBody>
      </p:sp>
    </p:spTree>
    <p:extLst>
      <p:ext uri="{BB962C8B-B14F-4D97-AF65-F5344CB8AC3E}">
        <p14:creationId xmlns:p14="http://schemas.microsoft.com/office/powerpoint/2010/main" val="18657777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6016" y="850900"/>
            <a:ext cx="7571184" cy="696764"/>
          </a:xfrm>
        </p:spPr>
        <p:txBody>
          <a:bodyPr>
            <a:normAutofit/>
          </a:bodyPr>
          <a:lstStyle/>
          <a:p>
            <a:r>
              <a:rPr lang="en-GB" sz="3200" dirty="0">
                <a:solidFill>
                  <a:schemeClr val="accent6">
                    <a:lumMod val="75000"/>
                  </a:schemeClr>
                </a:solidFill>
                <a:latin typeface="Arial" charset="0"/>
                <a:ea typeface="Arial" charset="0"/>
                <a:cs typeface="Arial" charset="0"/>
              </a:rPr>
              <a:t>Prevalence of undernutrition cont…</a:t>
            </a:r>
          </a:p>
        </p:txBody>
      </p:sp>
      <p:sp>
        <p:nvSpPr>
          <p:cNvPr id="2" name="Content Placeholder 1"/>
          <p:cNvSpPr>
            <a:spLocks noGrp="1"/>
          </p:cNvSpPr>
          <p:nvPr>
            <p:ph idx="1"/>
          </p:nvPr>
        </p:nvSpPr>
        <p:spPr>
          <a:xfrm>
            <a:off x="1549400" y="1879600"/>
            <a:ext cx="9321800" cy="4610100"/>
          </a:xfrm>
        </p:spPr>
        <p:txBody>
          <a:bodyPr>
            <a:normAutofit/>
          </a:bodyPr>
          <a:lstStyle/>
          <a:p>
            <a:r>
              <a:rPr lang="en-GB" sz="2600" dirty="0" smtClean="0">
                <a:latin typeface="Arial" charset="0"/>
                <a:ea typeface="Arial" charset="0"/>
                <a:cs typeface="Arial" charset="0"/>
              </a:rPr>
              <a:t>30</a:t>
            </a:r>
            <a:r>
              <a:rPr lang="en-GB" sz="2600" dirty="0">
                <a:latin typeface="Arial" charset="0"/>
                <a:ea typeface="Arial" charset="0"/>
                <a:cs typeface="Arial" charset="0"/>
              </a:rPr>
              <a:t>% of world population (2 billion people)  suffer from </a:t>
            </a:r>
            <a:r>
              <a:rPr lang="en-GB" sz="2600" u="sng" dirty="0">
                <a:latin typeface="Arial" charset="0"/>
                <a:ea typeface="Arial" charset="0"/>
                <a:cs typeface="Arial" charset="0"/>
              </a:rPr>
              <a:t>iron deficiency anaemia</a:t>
            </a:r>
          </a:p>
          <a:p>
            <a:endParaRPr lang="en-GB" sz="2600" dirty="0">
              <a:latin typeface="Arial" charset="0"/>
              <a:ea typeface="Arial" charset="0"/>
              <a:cs typeface="Arial" charset="0"/>
            </a:endParaRPr>
          </a:p>
          <a:p>
            <a:r>
              <a:rPr lang="en-GB" sz="2600" dirty="0">
                <a:latin typeface="Arial" charset="0"/>
                <a:ea typeface="Arial" charset="0"/>
                <a:cs typeface="Arial" charset="0"/>
              </a:rPr>
              <a:t>43 million people worldwide are suffering from varying degrees of brain damage due to </a:t>
            </a:r>
            <a:r>
              <a:rPr lang="en-GB" sz="2600" u="sng" dirty="0">
                <a:latin typeface="Arial" charset="0"/>
                <a:ea typeface="Arial" charset="0"/>
                <a:cs typeface="Arial" charset="0"/>
              </a:rPr>
              <a:t>iodine deficiency</a:t>
            </a:r>
          </a:p>
          <a:p>
            <a:endParaRPr lang="en-GB" sz="2600" dirty="0">
              <a:latin typeface="Arial" charset="0"/>
              <a:ea typeface="Arial" charset="0"/>
              <a:cs typeface="Arial" charset="0"/>
            </a:endParaRPr>
          </a:p>
          <a:p>
            <a:r>
              <a:rPr lang="en-GB" sz="2600" dirty="0">
                <a:latin typeface="Arial" charset="0"/>
                <a:ea typeface="Arial" charset="0"/>
                <a:cs typeface="Arial" charset="0"/>
              </a:rPr>
              <a:t>Vitamin A is a clinical problem in </a:t>
            </a:r>
            <a:r>
              <a:rPr lang="en-GB" sz="2600" u="sng" dirty="0">
                <a:latin typeface="Arial" charset="0"/>
                <a:ea typeface="Arial" charset="0"/>
                <a:cs typeface="Arial" charset="0"/>
              </a:rPr>
              <a:t>45 countries</a:t>
            </a:r>
            <a:r>
              <a:rPr lang="en-GB" sz="2600" dirty="0">
                <a:latin typeface="Arial" charset="0"/>
                <a:ea typeface="Arial" charset="0"/>
                <a:cs typeface="Arial" charset="0"/>
              </a:rPr>
              <a:t>, and sub-clinical problem in </a:t>
            </a:r>
            <a:r>
              <a:rPr lang="en-GB" sz="2600" u="sng" dirty="0">
                <a:latin typeface="Arial" charset="0"/>
                <a:ea typeface="Arial" charset="0"/>
                <a:cs typeface="Arial" charset="0"/>
              </a:rPr>
              <a:t>122 countries </a:t>
            </a:r>
            <a:r>
              <a:rPr lang="en-GB" sz="2600" dirty="0">
                <a:latin typeface="Arial" charset="0"/>
                <a:ea typeface="Arial" charset="0"/>
                <a:cs typeface="Arial" charset="0"/>
              </a:rPr>
              <a:t>around the world </a:t>
            </a:r>
          </a:p>
          <a:p>
            <a:pPr>
              <a:buNone/>
            </a:pPr>
            <a:endParaRPr lang="en-GB" sz="2600" dirty="0">
              <a:latin typeface="Arial" charset="0"/>
              <a:ea typeface="Arial" charset="0"/>
              <a:cs typeface="Arial" charset="0"/>
            </a:endParaRPr>
          </a:p>
          <a:p>
            <a:pPr lvl="1" algn="r">
              <a:buNone/>
            </a:pPr>
            <a:r>
              <a:rPr lang="en-GB" dirty="0" smtClean="0">
                <a:latin typeface="Arial" charset="0"/>
                <a:ea typeface="Arial" charset="0"/>
                <a:cs typeface="Arial" charset="0"/>
              </a:rPr>
              <a:t>Source</a:t>
            </a:r>
            <a:r>
              <a:rPr lang="en-GB" dirty="0">
                <a:latin typeface="Arial" charset="0"/>
                <a:ea typeface="Arial" charset="0"/>
                <a:cs typeface="Arial" charset="0"/>
              </a:rPr>
              <a:t>: (WHO, 2009; UNICEF, 2009</a:t>
            </a:r>
          </a:p>
        </p:txBody>
      </p:sp>
    </p:spTree>
    <p:extLst>
      <p:ext uri="{BB962C8B-B14F-4D97-AF65-F5344CB8AC3E}">
        <p14:creationId xmlns:p14="http://schemas.microsoft.com/office/powerpoint/2010/main" val="5710021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0500" y="1797804"/>
            <a:ext cx="7951001" cy="2881326"/>
          </a:xfrm>
        </p:spPr>
      </p:pic>
    </p:spTree>
    <p:extLst>
      <p:ext uri="{BB962C8B-B14F-4D97-AF65-F5344CB8AC3E}">
        <p14:creationId xmlns:p14="http://schemas.microsoft.com/office/powerpoint/2010/main" val="13020870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75000"/>
                  </a:schemeClr>
                </a:solidFill>
                <a:latin typeface="Arial" charset="0"/>
                <a:ea typeface="Arial" charset="0"/>
                <a:cs typeface="Arial" charset="0"/>
              </a:rPr>
              <a:t>IDA in Saudi Arabia</a:t>
            </a:r>
          </a:p>
        </p:txBody>
      </p:sp>
      <p:sp>
        <p:nvSpPr>
          <p:cNvPr id="3" name="Content Placeholder 2"/>
          <p:cNvSpPr>
            <a:spLocks noGrp="1"/>
          </p:cNvSpPr>
          <p:nvPr>
            <p:ph idx="1"/>
          </p:nvPr>
        </p:nvSpPr>
        <p:spPr/>
        <p:txBody>
          <a:bodyPr>
            <a:normAutofit/>
          </a:bodyPr>
          <a:lstStyle/>
          <a:p>
            <a:r>
              <a:rPr lang="en-US" dirty="0" smtClean="0">
                <a:latin typeface="Arial" charset="0"/>
                <a:ea typeface="Arial" charset="0"/>
                <a:cs typeface="Arial" charset="0"/>
              </a:rPr>
              <a:t>In 2011, the overall prevalence of iron deficiency anemia in Saudi Arabia was </a:t>
            </a:r>
            <a:r>
              <a:rPr lang="en-US" dirty="0" smtClean="0">
                <a:latin typeface="Arial" charset="0"/>
                <a:ea typeface="Arial" charset="0"/>
                <a:cs typeface="Arial" charset="0"/>
                <a:sym typeface="Wingdings"/>
              </a:rPr>
              <a:t> </a:t>
            </a:r>
            <a:r>
              <a:rPr lang="en-US" dirty="0" smtClean="0">
                <a:latin typeface="Arial" charset="0"/>
                <a:ea typeface="Arial" charset="0"/>
                <a:cs typeface="Arial" charset="0"/>
              </a:rPr>
              <a:t>30–56</a:t>
            </a:r>
            <a:r>
              <a:rPr lang="en-US" dirty="0">
                <a:latin typeface="Arial" charset="0"/>
                <a:ea typeface="Arial" charset="0"/>
                <a:cs typeface="Arial" charset="0"/>
              </a:rPr>
              <a:t>% </a:t>
            </a:r>
            <a:endParaRPr lang="en-US" dirty="0" smtClean="0">
              <a:latin typeface="Arial" charset="0"/>
              <a:ea typeface="Arial" charset="0"/>
              <a:cs typeface="Arial" charset="0"/>
            </a:endParaRPr>
          </a:p>
          <a:p>
            <a:endParaRPr lang="en-US" dirty="0">
              <a:latin typeface="Arial" charset="0"/>
              <a:ea typeface="Arial" charset="0"/>
              <a:cs typeface="Arial" charset="0"/>
            </a:endParaRPr>
          </a:p>
          <a:p>
            <a:pPr lvl="1"/>
            <a:r>
              <a:rPr lang="en-US" dirty="0">
                <a:latin typeface="Arial" charset="0"/>
                <a:ea typeface="Arial" charset="0"/>
                <a:cs typeface="Arial" charset="0"/>
              </a:rPr>
              <a:t>C</a:t>
            </a:r>
            <a:r>
              <a:rPr lang="en-US" dirty="0" smtClean="0">
                <a:latin typeface="Arial" charset="0"/>
                <a:ea typeface="Arial" charset="0"/>
                <a:cs typeface="Arial" charset="0"/>
              </a:rPr>
              <a:t>hildren </a:t>
            </a:r>
            <a:r>
              <a:rPr lang="en-US" dirty="0">
                <a:latin typeface="Arial" charset="0"/>
                <a:ea typeface="Arial" charset="0"/>
                <a:cs typeface="Arial" charset="0"/>
              </a:rPr>
              <a:t>(% of children under 5</a:t>
            </a:r>
            <a:r>
              <a:rPr lang="en-US" dirty="0" smtClean="0">
                <a:latin typeface="Arial" charset="0"/>
                <a:ea typeface="Arial" charset="0"/>
                <a:cs typeface="Arial" charset="0"/>
              </a:rPr>
              <a:t>) </a:t>
            </a:r>
            <a:r>
              <a:rPr lang="en-US" dirty="0" smtClean="0">
                <a:latin typeface="Arial" charset="0"/>
                <a:ea typeface="Arial" charset="0"/>
                <a:cs typeface="Arial" charset="0"/>
                <a:sym typeface="Wingdings"/>
              </a:rPr>
              <a:t></a:t>
            </a:r>
            <a:r>
              <a:rPr lang="en-US" dirty="0" smtClean="0">
                <a:latin typeface="Arial" charset="0"/>
                <a:ea typeface="Arial" charset="0"/>
                <a:cs typeface="Arial" charset="0"/>
              </a:rPr>
              <a:t> 39.10 %.</a:t>
            </a:r>
            <a:endParaRPr lang="en-US" dirty="0">
              <a:latin typeface="Arial" charset="0"/>
              <a:ea typeface="Arial" charset="0"/>
              <a:cs typeface="Arial" charset="0"/>
            </a:endParaRPr>
          </a:p>
          <a:p>
            <a:pPr lvl="1"/>
            <a:endParaRPr lang="en-GB" dirty="0">
              <a:latin typeface="Arial" charset="0"/>
              <a:ea typeface="Arial" charset="0"/>
              <a:cs typeface="Arial" charset="0"/>
            </a:endParaRPr>
          </a:p>
          <a:p>
            <a:pPr lvl="1"/>
            <a:r>
              <a:rPr lang="en-US" dirty="0">
                <a:latin typeface="Arial" charset="0"/>
                <a:ea typeface="Arial" charset="0"/>
                <a:cs typeface="Arial" charset="0"/>
              </a:rPr>
              <a:t>N</a:t>
            </a:r>
            <a:r>
              <a:rPr lang="en-US" dirty="0" smtClean="0">
                <a:latin typeface="Arial" charset="0"/>
                <a:ea typeface="Arial" charset="0"/>
                <a:cs typeface="Arial" charset="0"/>
              </a:rPr>
              <a:t>on-pregnant </a:t>
            </a:r>
            <a:r>
              <a:rPr lang="en-US" dirty="0">
                <a:latin typeface="Arial" charset="0"/>
                <a:ea typeface="Arial" charset="0"/>
                <a:cs typeface="Arial" charset="0"/>
              </a:rPr>
              <a:t>women </a:t>
            </a:r>
            <a:r>
              <a:rPr lang="en-US" dirty="0" smtClean="0">
                <a:latin typeface="Arial" charset="0"/>
                <a:ea typeface="Arial" charset="0"/>
                <a:cs typeface="Arial" charset="0"/>
                <a:sym typeface="Wingdings"/>
              </a:rPr>
              <a:t> </a:t>
            </a:r>
            <a:r>
              <a:rPr lang="en-US" dirty="0" smtClean="0">
                <a:latin typeface="Arial" charset="0"/>
                <a:ea typeface="Arial" charset="0"/>
                <a:cs typeface="Arial" charset="0"/>
              </a:rPr>
              <a:t>40.30%</a:t>
            </a:r>
          </a:p>
          <a:p>
            <a:pPr lvl="1"/>
            <a:endParaRPr lang="en-GB" dirty="0">
              <a:latin typeface="Arial" charset="0"/>
              <a:ea typeface="Arial" charset="0"/>
              <a:cs typeface="Arial" charset="0"/>
            </a:endParaRPr>
          </a:p>
          <a:p>
            <a:pPr lvl="1"/>
            <a:r>
              <a:rPr lang="en-US" dirty="0">
                <a:latin typeface="Arial" charset="0"/>
                <a:ea typeface="Arial" charset="0"/>
                <a:cs typeface="Arial" charset="0"/>
              </a:rPr>
              <a:t>P</a:t>
            </a:r>
            <a:r>
              <a:rPr lang="en-US" dirty="0" smtClean="0">
                <a:latin typeface="Arial" charset="0"/>
                <a:ea typeface="Arial" charset="0"/>
                <a:cs typeface="Arial" charset="0"/>
              </a:rPr>
              <a:t>regnant </a:t>
            </a:r>
            <a:r>
              <a:rPr lang="en-US" dirty="0">
                <a:latin typeface="Arial" charset="0"/>
                <a:ea typeface="Arial" charset="0"/>
                <a:cs typeface="Arial" charset="0"/>
              </a:rPr>
              <a:t>women </a:t>
            </a:r>
            <a:r>
              <a:rPr lang="en-US" dirty="0" smtClean="0">
                <a:latin typeface="Arial" charset="0"/>
                <a:ea typeface="Arial" charset="0"/>
                <a:cs typeface="Arial" charset="0"/>
                <a:sym typeface="Wingdings"/>
              </a:rPr>
              <a:t> </a:t>
            </a:r>
            <a:r>
              <a:rPr lang="en-US" dirty="0" smtClean="0">
                <a:latin typeface="Arial" charset="0"/>
                <a:ea typeface="Arial" charset="0"/>
                <a:cs typeface="Arial" charset="0"/>
              </a:rPr>
              <a:t>40.40 %</a:t>
            </a:r>
            <a:endParaRPr lang="en-US" dirty="0">
              <a:latin typeface="Arial" charset="0"/>
              <a:ea typeface="Arial" charset="0"/>
              <a:cs typeface="Arial" charset="0"/>
            </a:endParaRPr>
          </a:p>
        </p:txBody>
      </p:sp>
    </p:spTree>
    <p:extLst>
      <p:ext uri="{BB962C8B-B14F-4D97-AF65-F5344CB8AC3E}">
        <p14:creationId xmlns:p14="http://schemas.microsoft.com/office/powerpoint/2010/main" val="6809694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8419" t="12331" r="4055" b="18205"/>
          <a:stretch/>
        </p:blipFill>
        <p:spPr>
          <a:xfrm>
            <a:off x="1702709" y="1054101"/>
            <a:ext cx="8850991" cy="4956556"/>
          </a:xfrm>
        </p:spPr>
      </p:pic>
      <p:sp>
        <p:nvSpPr>
          <p:cNvPr id="5" name="Rectangle 4"/>
          <p:cNvSpPr/>
          <p:nvPr/>
        </p:nvSpPr>
        <p:spPr>
          <a:xfrm>
            <a:off x="7607300" y="5676900"/>
            <a:ext cx="2603500" cy="33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Source: </a:t>
            </a:r>
            <a:r>
              <a:rPr lang="en-US" sz="1600" dirty="0" err="1" smtClean="0">
                <a:solidFill>
                  <a:schemeClr val="tx1"/>
                </a:solidFill>
              </a:rPr>
              <a:t>Hwalla</a:t>
            </a:r>
            <a:r>
              <a:rPr lang="en-US" sz="1600" dirty="0" smtClean="0">
                <a:solidFill>
                  <a:schemeClr val="tx1"/>
                </a:solidFill>
              </a:rPr>
              <a:t> et al., 2017)</a:t>
            </a:r>
            <a:endParaRPr lang="en-US" sz="1600" dirty="0">
              <a:solidFill>
                <a:schemeClr val="tx1"/>
              </a:solidFill>
            </a:endParaRPr>
          </a:p>
        </p:txBody>
      </p:sp>
      <p:sp>
        <p:nvSpPr>
          <p:cNvPr id="6" name="Rectangle 5"/>
          <p:cNvSpPr/>
          <p:nvPr/>
        </p:nvSpPr>
        <p:spPr>
          <a:xfrm>
            <a:off x="787400" y="5676900"/>
            <a:ext cx="1816100" cy="33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endParaRPr>
          </a:p>
        </p:txBody>
      </p:sp>
    </p:spTree>
    <p:extLst>
      <p:ext uri="{BB962C8B-B14F-4D97-AF65-F5344CB8AC3E}">
        <p14:creationId xmlns:p14="http://schemas.microsoft.com/office/powerpoint/2010/main" val="21205079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671" y="2410901"/>
            <a:ext cx="10515600" cy="1325563"/>
          </a:xfrm>
        </p:spPr>
        <p:txBody>
          <a:bodyPr/>
          <a:lstStyle/>
          <a:p>
            <a:r>
              <a:rPr lang="en-US" dirty="0" smtClean="0">
                <a:latin typeface="Arial" charset="0"/>
                <a:ea typeface="Arial" charset="0"/>
                <a:cs typeface="Arial" charset="0"/>
              </a:rPr>
              <a:t>Vitamin D deficiency </a:t>
            </a:r>
            <a:endParaRPr lang="en-US" dirty="0">
              <a:latin typeface="Arial" charset="0"/>
              <a:ea typeface="Arial" charset="0"/>
              <a:cs typeface="Arial" charset="0"/>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2550"/>
          <a:stretch/>
        </p:blipFill>
        <p:spPr>
          <a:xfrm>
            <a:off x="7411589" y="1329680"/>
            <a:ext cx="3942211" cy="4351338"/>
          </a:xfrm>
        </p:spPr>
      </p:pic>
    </p:spTree>
    <p:extLst>
      <p:ext uri="{BB962C8B-B14F-4D97-AF65-F5344CB8AC3E}">
        <p14:creationId xmlns:p14="http://schemas.microsoft.com/office/powerpoint/2010/main" val="3431698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844" y="365125"/>
            <a:ext cx="9927956" cy="1325563"/>
          </a:xfrm>
        </p:spPr>
        <p:txBody>
          <a:bodyPr/>
          <a:lstStyle/>
          <a:p>
            <a:r>
              <a:rPr lang="en-US" dirty="0" smtClean="0">
                <a:solidFill>
                  <a:schemeClr val="accent6">
                    <a:lumMod val="75000"/>
                  </a:schemeClr>
                </a:solidFill>
                <a:latin typeface="Arial" charset="0"/>
                <a:ea typeface="Arial" charset="0"/>
                <a:cs typeface="Arial" charset="0"/>
              </a:rPr>
              <a:t>Vitamin</a:t>
            </a:r>
            <a:r>
              <a:rPr lang="en-US" altLang="en-US" dirty="0" smtClean="0">
                <a:solidFill>
                  <a:schemeClr val="accent6">
                    <a:lumMod val="75000"/>
                  </a:schemeClr>
                </a:solidFill>
                <a:latin typeface="Arial" charset="0"/>
                <a:ea typeface="Arial" charset="0"/>
                <a:cs typeface="Arial" charset="0"/>
              </a:rPr>
              <a:t> D </a:t>
            </a:r>
            <a:r>
              <a:rPr lang="en-US" dirty="0">
                <a:solidFill>
                  <a:schemeClr val="accent6">
                    <a:lumMod val="75000"/>
                  </a:schemeClr>
                </a:solidFill>
                <a:latin typeface="Arial" charset="0"/>
                <a:ea typeface="Arial" charset="0"/>
                <a:cs typeface="Arial" charset="0"/>
              </a:rPr>
              <a:t>activation</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50137" y="1825625"/>
            <a:ext cx="6691726" cy="4351338"/>
          </a:xfrm>
        </p:spPr>
      </p:pic>
    </p:spTree>
    <p:extLst>
      <p:ext uri="{BB962C8B-B14F-4D97-AF65-F5344CB8AC3E}">
        <p14:creationId xmlns:p14="http://schemas.microsoft.com/office/powerpoint/2010/main" val="10653459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0312" y="452718"/>
            <a:ext cx="5982346" cy="1236934"/>
          </a:xfrm>
        </p:spPr>
        <p:txBody>
          <a:bodyPr/>
          <a:lstStyle/>
          <a:p>
            <a:r>
              <a:rPr lang="en-US" sz="3200" dirty="0" smtClean="0">
                <a:solidFill>
                  <a:schemeClr val="accent6">
                    <a:lumMod val="75000"/>
                  </a:schemeClr>
                </a:solidFill>
                <a:latin typeface="Arial" charset="0"/>
                <a:ea typeface="Arial" charset="0"/>
                <a:cs typeface="Arial" charset="0"/>
              </a:rPr>
              <a:t>Signs of vitamin D deficiency </a:t>
            </a:r>
            <a:endParaRPr lang="en-US" sz="3200" dirty="0">
              <a:solidFill>
                <a:schemeClr val="accent6">
                  <a:lumMod val="75000"/>
                </a:schemeClr>
              </a:solidFill>
              <a:latin typeface="Arial" charset="0"/>
              <a:ea typeface="Arial" charset="0"/>
              <a:cs typeface="Arial" charset="0"/>
            </a:endParaRP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39855"/>
          <a:stretch/>
        </p:blipFill>
        <p:spPr>
          <a:xfrm>
            <a:off x="1996247" y="1846782"/>
            <a:ext cx="3364740" cy="4195762"/>
          </a:xfrm>
        </p:spPr>
      </p:pic>
      <p:graphicFrame>
        <p:nvGraphicFramePr>
          <p:cNvPr id="7" name="Diagram 6"/>
          <p:cNvGraphicFramePr/>
          <p:nvPr>
            <p:extLst>
              <p:ext uri="{D42A27DB-BD31-4B8C-83A1-F6EECF244321}">
                <p14:modId xmlns:p14="http://schemas.microsoft.com/office/powerpoint/2010/main" val="1012506347"/>
              </p:ext>
            </p:extLst>
          </p:nvPr>
        </p:nvGraphicFramePr>
        <p:xfrm>
          <a:off x="5764695" y="1779841"/>
          <a:ext cx="5031408" cy="4448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75263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80000035"/>
              </p:ext>
            </p:extLst>
          </p:nvPr>
        </p:nvGraphicFramePr>
        <p:xfrm>
          <a:off x="1103313" y="1133061"/>
          <a:ext cx="9471922" cy="5115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3871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latin typeface="Arial" charset="0"/>
                <a:ea typeface="Arial" charset="0"/>
                <a:cs typeface="Arial" charset="0"/>
              </a:rPr>
              <a:t>Importance of community nutrition </a:t>
            </a:r>
            <a:endParaRPr lang="en-US" dirty="0">
              <a:solidFill>
                <a:srgbClr val="00B050"/>
              </a:solidFill>
              <a:latin typeface="Arial" charset="0"/>
              <a:ea typeface="Arial" charset="0"/>
              <a:cs typeface="Arial"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Arial" charset="0"/>
                <a:ea typeface="Arial" charset="0"/>
                <a:cs typeface="Arial" charset="0"/>
              </a:rPr>
              <a:t>Nutrition is important for </a:t>
            </a:r>
            <a:r>
              <a:rPr lang="en-US" dirty="0">
                <a:latin typeface="Arial" charset="0"/>
                <a:ea typeface="Arial" charset="0"/>
                <a:cs typeface="Arial" charset="0"/>
              </a:rPr>
              <a:t>good health </a:t>
            </a:r>
          </a:p>
          <a:p>
            <a:r>
              <a:rPr lang="en-US" dirty="0" smtClean="0">
                <a:latin typeface="Arial" charset="0"/>
                <a:ea typeface="Arial" charset="0"/>
                <a:cs typeface="Arial" charset="0"/>
              </a:rPr>
              <a:t>N</a:t>
            </a:r>
            <a:r>
              <a:rPr lang="en-GB" dirty="0" err="1" smtClean="0">
                <a:latin typeface="Arial" charset="0"/>
                <a:ea typeface="Arial" charset="0"/>
                <a:cs typeface="Arial" charset="0"/>
              </a:rPr>
              <a:t>utrition</a:t>
            </a:r>
            <a:r>
              <a:rPr lang="en-GB" dirty="0" smtClean="0">
                <a:latin typeface="Arial" charset="0"/>
                <a:ea typeface="Arial" charset="0"/>
                <a:cs typeface="Arial" charset="0"/>
              </a:rPr>
              <a:t> is </a:t>
            </a:r>
            <a:r>
              <a:rPr lang="en-GB" dirty="0">
                <a:latin typeface="Arial" charset="0"/>
                <a:ea typeface="Arial" charset="0"/>
                <a:cs typeface="Arial" charset="0"/>
              </a:rPr>
              <a:t>a human right</a:t>
            </a:r>
          </a:p>
          <a:p>
            <a:r>
              <a:rPr lang="en-GB" dirty="0" smtClean="0">
                <a:latin typeface="Arial" charset="0"/>
                <a:ea typeface="Arial" charset="0"/>
                <a:cs typeface="Arial" charset="0"/>
              </a:rPr>
              <a:t>Poor </a:t>
            </a:r>
            <a:r>
              <a:rPr lang="en-GB" dirty="0">
                <a:latin typeface="Arial" charset="0"/>
                <a:ea typeface="Arial" charset="0"/>
                <a:cs typeface="Arial" charset="0"/>
              </a:rPr>
              <a:t>nutrition has adverse intergenerational effect </a:t>
            </a:r>
          </a:p>
          <a:p>
            <a:r>
              <a:rPr lang="en-US" dirty="0" smtClean="0">
                <a:latin typeface="Arial" charset="0"/>
                <a:ea typeface="Arial" charset="0"/>
                <a:cs typeface="Arial" charset="0"/>
              </a:rPr>
              <a:t>Dietary </a:t>
            </a:r>
            <a:r>
              <a:rPr lang="en-US" dirty="0">
                <a:latin typeface="Arial" charset="0"/>
                <a:ea typeface="Arial" charset="0"/>
                <a:cs typeface="Arial" charset="0"/>
              </a:rPr>
              <a:t>factors are associated with </a:t>
            </a:r>
            <a:r>
              <a:rPr lang="en-US" dirty="0" smtClean="0">
                <a:latin typeface="Arial" charset="0"/>
                <a:ea typeface="Arial" charset="0"/>
                <a:cs typeface="Arial" charset="0"/>
              </a:rPr>
              <a:t>some of leading </a:t>
            </a:r>
            <a:r>
              <a:rPr lang="en-US" dirty="0">
                <a:latin typeface="Arial" charset="0"/>
                <a:ea typeface="Arial" charset="0"/>
                <a:cs typeface="Arial" charset="0"/>
              </a:rPr>
              <a:t>causes of death</a:t>
            </a:r>
          </a:p>
          <a:p>
            <a:r>
              <a:rPr lang="en-US" dirty="0" smtClean="0">
                <a:latin typeface="Arial" charset="0"/>
                <a:ea typeface="Arial" charset="0"/>
                <a:cs typeface="Arial" charset="0"/>
              </a:rPr>
              <a:t>Vulnerable </a:t>
            </a:r>
            <a:r>
              <a:rPr lang="en-US" dirty="0">
                <a:latin typeface="Arial" charset="0"/>
                <a:ea typeface="Arial" charset="0"/>
                <a:cs typeface="Arial" charset="0"/>
              </a:rPr>
              <a:t>subgroups are at high risk</a:t>
            </a:r>
          </a:p>
          <a:p>
            <a:r>
              <a:rPr lang="en-US" dirty="0">
                <a:latin typeface="Arial" charset="0"/>
                <a:ea typeface="Arial" charset="0"/>
                <a:cs typeface="Arial" charset="0"/>
              </a:rPr>
              <a:t>Behavior change is challenging </a:t>
            </a:r>
          </a:p>
          <a:p>
            <a:pPr>
              <a:buNone/>
            </a:pPr>
            <a:endParaRPr lang="en-GB" dirty="0">
              <a:latin typeface="Arial" charset="0"/>
              <a:ea typeface="Arial" charset="0"/>
              <a:cs typeface="Arial" charset="0"/>
            </a:endParaRPr>
          </a:p>
          <a:p>
            <a:r>
              <a:rPr lang="en-US" dirty="0">
                <a:latin typeface="Arial" charset="0"/>
                <a:ea typeface="Arial" charset="0"/>
                <a:cs typeface="Arial" charset="0"/>
              </a:rPr>
              <a:t>Good nutrition is a building block to help countries meet many development goals: health, education, gender equality, and poverty alleviation</a:t>
            </a:r>
          </a:p>
          <a:p>
            <a:endParaRPr lang="en-US" dirty="0">
              <a:latin typeface="Arial" charset="0"/>
              <a:ea typeface="Arial" charset="0"/>
              <a:cs typeface="Arial" charset="0"/>
            </a:endParaRPr>
          </a:p>
        </p:txBody>
      </p:sp>
    </p:spTree>
    <p:extLst>
      <p:ext uri="{BB962C8B-B14F-4D97-AF65-F5344CB8AC3E}">
        <p14:creationId xmlns:p14="http://schemas.microsoft.com/office/powerpoint/2010/main" val="8985147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0426" t="12331" r="3872" b="10616"/>
          <a:stretch/>
        </p:blipFill>
        <p:spPr>
          <a:xfrm>
            <a:off x="1816100" y="859498"/>
            <a:ext cx="8305800" cy="5283691"/>
          </a:xfrm>
        </p:spPr>
      </p:pic>
      <p:sp>
        <p:nvSpPr>
          <p:cNvPr id="7" name="Rectangle 6"/>
          <p:cNvSpPr/>
          <p:nvPr/>
        </p:nvSpPr>
        <p:spPr>
          <a:xfrm>
            <a:off x="5219700" y="5860232"/>
            <a:ext cx="5016500" cy="33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schemeClr val="tx1"/>
                </a:solidFill>
              </a:rPr>
              <a:t>Source: (</a:t>
            </a:r>
            <a:r>
              <a:rPr lang="en-US" sz="1600" dirty="0" err="1" smtClean="0">
                <a:solidFill>
                  <a:schemeClr val="tx1"/>
                </a:solidFill>
              </a:rPr>
              <a:t>Hwalla</a:t>
            </a:r>
            <a:r>
              <a:rPr lang="en-US" sz="1600" dirty="0" smtClean="0">
                <a:solidFill>
                  <a:schemeClr val="tx1"/>
                </a:solidFill>
              </a:rPr>
              <a:t> et al., 2017)</a:t>
            </a:r>
            <a:endParaRPr lang="en-US" sz="1600" dirty="0">
              <a:solidFill>
                <a:schemeClr val="tx1"/>
              </a:solidFill>
            </a:endParaRPr>
          </a:p>
        </p:txBody>
      </p:sp>
      <p:sp>
        <p:nvSpPr>
          <p:cNvPr id="8" name="Rectangle 7"/>
          <p:cNvSpPr/>
          <p:nvPr/>
        </p:nvSpPr>
        <p:spPr>
          <a:xfrm>
            <a:off x="584200" y="5530032"/>
            <a:ext cx="2197100" cy="333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solidFill>
            </a:endParaRPr>
          </a:p>
        </p:txBody>
      </p:sp>
    </p:spTree>
    <p:extLst>
      <p:ext uri="{BB962C8B-B14F-4D97-AF65-F5344CB8AC3E}">
        <p14:creationId xmlns:p14="http://schemas.microsoft.com/office/powerpoint/2010/main" val="17757002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rPr>
              <a:t>National nutrition programs </a:t>
            </a:r>
            <a:endParaRPr lang="en-US" dirty="0">
              <a:solidFill>
                <a:schemeClr val="accent6"/>
              </a:solidFill>
            </a:endParaRP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5960" b="7020"/>
          <a:stretch/>
        </p:blipFill>
        <p:spPr>
          <a:xfrm>
            <a:off x="1935545" y="1534332"/>
            <a:ext cx="8320911" cy="4525505"/>
          </a:xfrm>
        </p:spPr>
      </p:pic>
    </p:spTree>
    <p:extLst>
      <p:ext uri="{BB962C8B-B14F-4D97-AF65-F5344CB8AC3E}">
        <p14:creationId xmlns:p14="http://schemas.microsoft.com/office/powerpoint/2010/main" val="62334434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97327" y="941264"/>
            <a:ext cx="3462784" cy="4975473"/>
          </a:xfr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4156" y="941264"/>
            <a:ext cx="3802724" cy="4975473"/>
          </a:xfrm>
          <a:prstGeom prst="rect">
            <a:avLst/>
          </a:prstGeom>
        </p:spPr>
      </p:pic>
    </p:spTree>
    <p:extLst>
      <p:ext uri="{BB962C8B-B14F-4D97-AF65-F5344CB8AC3E}">
        <p14:creationId xmlns:p14="http://schemas.microsoft.com/office/powerpoint/2010/main" val="53070882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28420"/>
            <a:ext cx="10515600" cy="495946"/>
          </a:xfrm>
        </p:spPr>
        <p:txBody>
          <a:bodyPr>
            <a:normAutofit/>
          </a:bodyPr>
          <a:lstStyle/>
          <a:p>
            <a:r>
              <a:rPr lang="en-US" sz="2800" dirty="0" smtClean="0">
                <a:latin typeface="Arial" charset="0"/>
                <a:ea typeface="Arial" charset="0"/>
                <a:cs typeface="Arial" charset="0"/>
              </a:rPr>
              <a:t>References </a:t>
            </a:r>
            <a:endParaRPr lang="en-US" sz="2800" dirty="0">
              <a:latin typeface="Arial" charset="0"/>
              <a:ea typeface="Arial" charset="0"/>
              <a:cs typeface="Arial" charset="0"/>
            </a:endParaRPr>
          </a:p>
        </p:txBody>
      </p:sp>
      <p:sp>
        <p:nvSpPr>
          <p:cNvPr id="3" name="Content Placeholder 2"/>
          <p:cNvSpPr>
            <a:spLocks noGrp="1"/>
          </p:cNvSpPr>
          <p:nvPr>
            <p:ph idx="1"/>
          </p:nvPr>
        </p:nvSpPr>
        <p:spPr>
          <a:xfrm>
            <a:off x="838200" y="1425842"/>
            <a:ext cx="10515600" cy="4351338"/>
          </a:xfrm>
        </p:spPr>
        <p:txBody>
          <a:bodyPr>
            <a:normAutofit/>
          </a:bodyPr>
          <a:lstStyle/>
          <a:p>
            <a:r>
              <a:rPr lang="en-US" sz="2000" dirty="0" smtClean="0">
                <a:latin typeface="Arial" charset="0"/>
                <a:ea typeface="Arial" charset="0"/>
                <a:cs typeface="Arial" charset="0"/>
              </a:rPr>
              <a:t>WHO, 2018. Double Burden of Malnutrition: Infographics [online] available at: </a:t>
            </a:r>
            <a:r>
              <a:rPr lang="en-US" sz="2000" dirty="0" smtClean="0">
                <a:latin typeface="Arial" charset="0"/>
                <a:ea typeface="Arial" charset="0"/>
                <a:cs typeface="Arial" charset="0"/>
                <a:hlinkClick r:id="rId3"/>
              </a:rPr>
              <a:t>http://www.who.int/nutrition/double-burden-malnutrition/infographics/en/</a:t>
            </a:r>
            <a:endParaRPr lang="en-US" sz="2000" dirty="0" smtClean="0">
              <a:latin typeface="Arial" charset="0"/>
              <a:ea typeface="Arial" charset="0"/>
              <a:cs typeface="Arial" charset="0"/>
            </a:endParaRPr>
          </a:p>
          <a:p>
            <a:r>
              <a:rPr lang="en-US" sz="2000" dirty="0" err="1" smtClean="0">
                <a:latin typeface="Arial" charset="0"/>
                <a:ea typeface="Arial" charset="0"/>
                <a:cs typeface="Arial" charset="0"/>
              </a:rPr>
              <a:t>Hwalla</a:t>
            </a:r>
            <a:r>
              <a:rPr lang="en-US" sz="2000" dirty="0">
                <a:latin typeface="Arial" charset="0"/>
                <a:ea typeface="Arial" charset="0"/>
                <a:cs typeface="Arial" charset="0"/>
              </a:rPr>
              <a:t>, N. </a:t>
            </a:r>
            <a:r>
              <a:rPr lang="en-US" sz="2000" i="1" dirty="0">
                <a:latin typeface="Arial" charset="0"/>
                <a:ea typeface="Arial" charset="0"/>
                <a:cs typeface="Arial" charset="0"/>
              </a:rPr>
              <a:t>et al</a:t>
            </a:r>
            <a:r>
              <a:rPr lang="en-US" sz="2000" i="1" dirty="0" smtClean="0">
                <a:latin typeface="Arial" charset="0"/>
                <a:ea typeface="Arial" charset="0"/>
                <a:cs typeface="Arial" charset="0"/>
              </a:rPr>
              <a:t>.</a:t>
            </a:r>
            <a:r>
              <a:rPr lang="en-US" sz="2000" dirty="0" smtClean="0">
                <a:latin typeface="Arial" charset="0"/>
                <a:ea typeface="Arial" charset="0"/>
                <a:cs typeface="Arial" charset="0"/>
              </a:rPr>
              <a:t>(</a:t>
            </a:r>
            <a:r>
              <a:rPr lang="en-US" sz="2000" dirty="0">
                <a:latin typeface="Arial" charset="0"/>
                <a:ea typeface="Arial" charset="0"/>
                <a:cs typeface="Arial" charset="0"/>
              </a:rPr>
              <a:t>2017) ‘nutrients The Prevalence of Micronutrient Deficiencies and Inadequacies in the Middle East and Approaches to Interventions’, pp. 1–28. </a:t>
            </a:r>
            <a:endParaRPr lang="en-US" sz="2000" dirty="0" smtClean="0">
              <a:latin typeface="Arial" charset="0"/>
              <a:ea typeface="Arial" charset="0"/>
              <a:cs typeface="Arial" charset="0"/>
            </a:endParaRPr>
          </a:p>
          <a:p>
            <a:r>
              <a:rPr lang="en-US" sz="2000" dirty="0" smtClean="0">
                <a:latin typeface="Arial" charset="0"/>
                <a:ea typeface="Arial" charset="0"/>
                <a:cs typeface="Arial" charset="0"/>
              </a:rPr>
              <a:t>MOH, 2018. Ministry of health portal.</a:t>
            </a:r>
            <a:r>
              <a:rPr lang="en-US" sz="2000" baseline="0" dirty="0" smtClean="0">
                <a:latin typeface="Arial" charset="0"/>
                <a:ea typeface="Arial" charset="0"/>
                <a:cs typeface="Arial" charset="0"/>
              </a:rPr>
              <a:t> Available at: </a:t>
            </a:r>
            <a:r>
              <a:rPr lang="en-US" sz="2000" baseline="0" dirty="0" smtClean="0">
                <a:latin typeface="Arial" charset="0"/>
                <a:ea typeface="Arial" charset="0"/>
                <a:cs typeface="Arial" charset="0"/>
                <a:hlinkClick r:id="rId4"/>
              </a:rPr>
              <a:t>https://www.moh.gov.sa/endepts/Nutrition/Pages/Palmfood.aspx</a:t>
            </a:r>
            <a:endParaRPr lang="en-US" sz="2000" baseline="0" dirty="0" smtClean="0">
              <a:latin typeface="Arial" charset="0"/>
              <a:ea typeface="Arial" charset="0"/>
              <a:cs typeface="Arial" charset="0"/>
            </a:endParaRPr>
          </a:p>
          <a:p>
            <a:r>
              <a:rPr lang="en-US" sz="2000" dirty="0" smtClean="0">
                <a:effectLst/>
                <a:latin typeface="Arial" charset="0"/>
                <a:ea typeface="Arial" charset="0"/>
                <a:cs typeface="Arial" charset="0"/>
              </a:rPr>
              <a:t>Hamad; M. and </a:t>
            </a:r>
            <a:r>
              <a:rPr lang="en-US" sz="2000" dirty="0" err="1" smtClean="0">
                <a:effectLst/>
                <a:latin typeface="Arial" charset="0"/>
                <a:ea typeface="Arial" charset="0"/>
                <a:cs typeface="Arial" charset="0"/>
              </a:rPr>
              <a:t>Dkheel</a:t>
            </a:r>
            <a:r>
              <a:rPr lang="en-US" sz="2000" dirty="0" smtClean="0">
                <a:effectLst/>
                <a:latin typeface="Arial" charset="0"/>
                <a:ea typeface="Arial" charset="0"/>
                <a:cs typeface="Arial" charset="0"/>
              </a:rPr>
              <a:t>; A. (2012) ‘Dietary Guidelines for Saudis The healthy Food Palm General Directorate of Nutrition Director of General Directorate of Nutrition’; pp. 1–32.</a:t>
            </a:r>
          </a:p>
          <a:p>
            <a:r>
              <a:rPr lang="en-US" altLang="en-US" sz="2000" dirty="0">
                <a:latin typeface="Arial" charset="0"/>
                <a:ea typeface="Arial" charset="0"/>
                <a:cs typeface="Arial" charset="0"/>
              </a:rPr>
              <a:t>Park, 1997. Preventive and Social Medicine.</a:t>
            </a:r>
          </a:p>
          <a:p>
            <a:endParaRPr lang="en-US" sz="2000" dirty="0" smtClean="0">
              <a:effectLst/>
              <a:latin typeface="Arial" charset="0"/>
              <a:ea typeface="Arial" charset="0"/>
              <a:cs typeface="Arial" charset="0"/>
            </a:endParaRPr>
          </a:p>
          <a:p>
            <a:endParaRPr lang="en-US" sz="2000" dirty="0" smtClean="0">
              <a:latin typeface="Arial" charset="0"/>
              <a:ea typeface="Arial" charset="0"/>
              <a:cs typeface="Arial" charset="0"/>
            </a:endParaRPr>
          </a:p>
        </p:txBody>
      </p:sp>
    </p:spTree>
    <p:extLst>
      <p:ext uri="{BB962C8B-B14F-4D97-AF65-F5344CB8AC3E}">
        <p14:creationId xmlns:p14="http://schemas.microsoft.com/office/powerpoint/2010/main" val="19735415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38168"/>
            <a:ext cx="10515600" cy="4351338"/>
          </a:xfrm>
        </p:spPr>
        <p:txBody>
          <a:bodyPr/>
          <a:lstStyle/>
          <a:p>
            <a:r>
              <a:rPr lang="en-US" sz="3800" b="1" dirty="0">
                <a:solidFill>
                  <a:srgbClr val="FF0000"/>
                </a:solidFill>
                <a:latin typeface="Arial" charset="0"/>
                <a:ea typeface="Arial" charset="0"/>
                <a:cs typeface="Arial" charset="0"/>
              </a:rPr>
              <a:t>Goal is to provide adequate nutrition to all</a:t>
            </a:r>
            <a:r>
              <a:rPr lang="en-US" sz="3800" b="1" dirty="0" smtClean="0">
                <a:solidFill>
                  <a:srgbClr val="FF0000"/>
                </a:solidFill>
                <a:latin typeface="Arial" charset="0"/>
                <a:ea typeface="Arial" charset="0"/>
                <a:cs typeface="Arial" charset="0"/>
              </a:rPr>
              <a:t>.</a:t>
            </a:r>
          </a:p>
          <a:p>
            <a:endParaRPr lang="en-US" dirty="0">
              <a:latin typeface="Arial" charset="0"/>
              <a:ea typeface="Arial" charset="0"/>
              <a:cs typeface="Arial" charset="0"/>
            </a:endParaRPr>
          </a:p>
          <a:p>
            <a:endParaRPr lang="en-US" dirty="0" smtClean="0">
              <a:latin typeface="Arial" charset="0"/>
              <a:ea typeface="Arial" charset="0"/>
              <a:cs typeface="Arial" charset="0"/>
            </a:endParaRPr>
          </a:p>
          <a:p>
            <a:r>
              <a:rPr lang="en-US" dirty="0">
                <a:latin typeface="Arial" charset="0"/>
                <a:ea typeface="Arial" charset="0"/>
                <a:cs typeface="Arial" charset="0"/>
              </a:rPr>
              <a:t>By health promotion and disease prevention, (therapeutic and rehabilitative services too)</a:t>
            </a:r>
          </a:p>
          <a:p>
            <a:r>
              <a:rPr lang="en-US" dirty="0">
                <a:latin typeface="Arial" charset="0"/>
                <a:ea typeface="Arial" charset="0"/>
                <a:cs typeface="Arial" charset="0"/>
              </a:rPr>
              <a:t>Needs multiple coordinated strategies to reach and influence the community and organizations. </a:t>
            </a:r>
          </a:p>
          <a:p>
            <a:endParaRPr lang="en-US" dirty="0">
              <a:latin typeface="Arial" charset="0"/>
              <a:ea typeface="Arial" charset="0"/>
              <a:cs typeface="Arial" charset="0"/>
            </a:endParaRPr>
          </a:p>
        </p:txBody>
      </p:sp>
    </p:spTree>
    <p:extLst>
      <p:ext uri="{BB962C8B-B14F-4D97-AF65-F5344CB8AC3E}">
        <p14:creationId xmlns:p14="http://schemas.microsoft.com/office/powerpoint/2010/main" val="537276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864" y="365125"/>
            <a:ext cx="10113936" cy="1325563"/>
          </a:xfrm>
        </p:spPr>
        <p:txBody>
          <a:bodyPr/>
          <a:lstStyle/>
          <a:p>
            <a:r>
              <a:rPr lang="en-US" dirty="0" smtClean="0">
                <a:solidFill>
                  <a:schemeClr val="accent6"/>
                </a:solidFill>
                <a:latin typeface="Arial" charset="0"/>
                <a:ea typeface="Arial" charset="0"/>
                <a:cs typeface="Arial" charset="0"/>
              </a:rPr>
              <a:t>Assessing eating behaviors</a:t>
            </a:r>
            <a:endParaRPr lang="en-US" dirty="0">
              <a:solidFill>
                <a:schemeClr val="accent6"/>
              </a:solidFill>
              <a:latin typeface="Arial" charset="0"/>
              <a:ea typeface="Arial" charset="0"/>
              <a:cs typeface="Arial" charset="0"/>
            </a:endParaRPr>
          </a:p>
        </p:txBody>
      </p:sp>
      <p:sp>
        <p:nvSpPr>
          <p:cNvPr id="3" name="Content Placeholder 2"/>
          <p:cNvSpPr>
            <a:spLocks noGrp="1"/>
          </p:cNvSpPr>
          <p:nvPr>
            <p:ph idx="1"/>
          </p:nvPr>
        </p:nvSpPr>
        <p:spPr>
          <a:xfrm>
            <a:off x="1239864" y="1825625"/>
            <a:ext cx="10113936" cy="4351338"/>
          </a:xfrm>
        </p:spPr>
        <p:txBody>
          <a:bodyPr/>
          <a:lstStyle/>
          <a:p>
            <a:r>
              <a:rPr lang="en-US" dirty="0" smtClean="0">
                <a:latin typeface="Arial" charset="0"/>
                <a:ea typeface="Arial" charset="0"/>
                <a:cs typeface="Arial" charset="0"/>
              </a:rPr>
              <a:t>Hunger</a:t>
            </a:r>
          </a:p>
          <a:p>
            <a:r>
              <a:rPr lang="en-US" dirty="0" smtClean="0">
                <a:latin typeface="Arial" charset="0"/>
                <a:ea typeface="Arial" charset="0"/>
                <a:cs typeface="Arial" charset="0"/>
              </a:rPr>
              <a:t>Appetite</a:t>
            </a:r>
          </a:p>
          <a:p>
            <a:r>
              <a:rPr lang="en-US" dirty="0" smtClean="0">
                <a:latin typeface="Arial" charset="0"/>
                <a:ea typeface="Arial" charset="0"/>
                <a:cs typeface="Arial" charset="0"/>
              </a:rPr>
              <a:t>Cultural and social meaning of food</a:t>
            </a:r>
          </a:p>
          <a:p>
            <a:r>
              <a:rPr lang="en-US" dirty="0" smtClean="0">
                <a:latin typeface="Arial" charset="0"/>
                <a:ea typeface="Arial" charset="0"/>
                <a:cs typeface="Arial" charset="0"/>
              </a:rPr>
              <a:t>Habit or custom</a:t>
            </a:r>
          </a:p>
          <a:p>
            <a:r>
              <a:rPr lang="en-US" dirty="0" smtClean="0">
                <a:latin typeface="Arial" charset="0"/>
                <a:ea typeface="Arial" charset="0"/>
                <a:cs typeface="Arial" charset="0"/>
              </a:rPr>
              <a:t>Emotional comfort</a:t>
            </a:r>
          </a:p>
          <a:p>
            <a:r>
              <a:rPr lang="en-US" dirty="0" smtClean="0">
                <a:latin typeface="Arial" charset="0"/>
                <a:ea typeface="Arial" charset="0"/>
                <a:cs typeface="Arial" charset="0"/>
              </a:rPr>
              <a:t>Convenience and advertising</a:t>
            </a:r>
          </a:p>
        </p:txBody>
      </p:sp>
    </p:spTree>
    <p:extLst>
      <p:ext uri="{BB962C8B-B14F-4D97-AF65-F5344CB8AC3E}">
        <p14:creationId xmlns:p14="http://schemas.microsoft.com/office/powerpoint/2010/main" val="1278368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rrowheads="1"/>
          </p:cNvSpPr>
          <p:nvPr>
            <p:ph type="title"/>
          </p:nvPr>
        </p:nvSpPr>
        <p:spPr>
          <a:xfrm>
            <a:off x="1689100" y="600561"/>
            <a:ext cx="8510588" cy="1039813"/>
          </a:xfrm>
        </p:spPr>
        <p:txBody>
          <a:bodyPr>
            <a:normAutofit/>
          </a:bodyPr>
          <a:lstStyle/>
          <a:p>
            <a:r>
              <a:rPr lang="en-US" altLang="en-US" dirty="0">
                <a:solidFill>
                  <a:schemeClr val="accent6"/>
                </a:solidFill>
                <a:latin typeface="Arial" charset="0"/>
                <a:ea typeface="Arial" charset="0"/>
                <a:cs typeface="Arial" charset="0"/>
              </a:rPr>
              <a:t>NUTRIENTS</a:t>
            </a:r>
            <a:endParaRPr lang="ru-RU" altLang="en-US" dirty="0">
              <a:solidFill>
                <a:schemeClr val="accent6"/>
              </a:solidFill>
              <a:latin typeface="Arial" charset="0"/>
              <a:ea typeface="Arial" charset="0"/>
              <a:cs typeface="Arial" charset="0"/>
            </a:endParaRPr>
          </a:p>
        </p:txBody>
      </p:sp>
      <p:sp>
        <p:nvSpPr>
          <p:cNvPr id="163843" name="Rectangle 3"/>
          <p:cNvSpPr>
            <a:spLocks noGrp="1" noRot="1" noChangeArrowheads="1"/>
          </p:cNvSpPr>
          <p:nvPr>
            <p:ph idx="1"/>
          </p:nvPr>
        </p:nvSpPr>
        <p:spPr>
          <a:xfrm>
            <a:off x="1689100" y="2185261"/>
            <a:ext cx="9001312" cy="4412389"/>
          </a:xfrm>
        </p:spPr>
        <p:txBody>
          <a:bodyPr>
            <a:normAutofit/>
          </a:bodyPr>
          <a:lstStyle/>
          <a:p>
            <a:pPr>
              <a:lnSpc>
                <a:spcPct val="90000"/>
              </a:lnSpc>
            </a:pPr>
            <a:r>
              <a:rPr lang="en-US" altLang="en-US" sz="2400" dirty="0" smtClean="0">
                <a:latin typeface="Arial" charset="0"/>
                <a:ea typeface="Arial" charset="0"/>
                <a:cs typeface="Arial" charset="0"/>
              </a:rPr>
              <a:t>Macronutrients</a:t>
            </a:r>
            <a:r>
              <a:rPr lang="en-US" altLang="en-US" sz="2400" dirty="0">
                <a:latin typeface="Arial" charset="0"/>
                <a:ea typeface="Arial" charset="0"/>
                <a:cs typeface="Arial" charset="0"/>
              </a:rPr>
              <a:t>:</a:t>
            </a:r>
          </a:p>
          <a:p>
            <a:pPr marL="0" indent="0">
              <a:lnSpc>
                <a:spcPct val="90000"/>
              </a:lnSpc>
              <a:buNone/>
            </a:pPr>
            <a:r>
              <a:rPr lang="en-US" altLang="en-US" sz="2400" dirty="0" smtClean="0">
                <a:latin typeface="Arial" charset="0"/>
                <a:ea typeface="Arial" charset="0"/>
                <a:cs typeface="Arial" charset="0"/>
              </a:rPr>
              <a:t>-Proteins</a:t>
            </a:r>
            <a:endParaRPr lang="en-US" altLang="en-US" sz="2400" dirty="0">
              <a:latin typeface="Arial" charset="0"/>
              <a:ea typeface="Arial" charset="0"/>
              <a:cs typeface="Arial" charset="0"/>
            </a:endParaRPr>
          </a:p>
          <a:p>
            <a:pPr marL="0" indent="0">
              <a:lnSpc>
                <a:spcPct val="90000"/>
              </a:lnSpc>
              <a:buNone/>
            </a:pPr>
            <a:r>
              <a:rPr lang="en-US" altLang="en-US" sz="2400" dirty="0" smtClean="0">
                <a:latin typeface="Arial" charset="0"/>
                <a:ea typeface="Arial" charset="0"/>
                <a:cs typeface="Arial" charset="0"/>
              </a:rPr>
              <a:t>-</a:t>
            </a:r>
            <a:r>
              <a:rPr lang="en-US" altLang="en-US" sz="2400" dirty="0">
                <a:latin typeface="Arial" charset="0"/>
                <a:ea typeface="Arial" charset="0"/>
                <a:cs typeface="Arial" charset="0"/>
              </a:rPr>
              <a:t>F</a:t>
            </a:r>
            <a:r>
              <a:rPr lang="en-US" altLang="en-US" sz="2400" dirty="0" smtClean="0">
                <a:latin typeface="Arial" charset="0"/>
                <a:ea typeface="Arial" charset="0"/>
                <a:cs typeface="Arial" charset="0"/>
              </a:rPr>
              <a:t>ats</a:t>
            </a:r>
            <a:endParaRPr lang="en-US" altLang="en-US" sz="2400" dirty="0">
              <a:latin typeface="Arial" charset="0"/>
              <a:ea typeface="Arial" charset="0"/>
              <a:cs typeface="Arial" charset="0"/>
            </a:endParaRPr>
          </a:p>
          <a:p>
            <a:pPr marL="0" indent="0">
              <a:lnSpc>
                <a:spcPct val="90000"/>
              </a:lnSpc>
              <a:buNone/>
            </a:pPr>
            <a:r>
              <a:rPr lang="en-US" altLang="en-US" sz="2400" dirty="0" smtClean="0">
                <a:latin typeface="Arial" charset="0"/>
                <a:ea typeface="Arial" charset="0"/>
                <a:cs typeface="Arial" charset="0"/>
              </a:rPr>
              <a:t>-Carbohydrates</a:t>
            </a:r>
            <a:endParaRPr lang="en-US" altLang="en-US" sz="2400" dirty="0">
              <a:latin typeface="Arial" charset="0"/>
              <a:ea typeface="Arial" charset="0"/>
              <a:cs typeface="Arial" charset="0"/>
            </a:endParaRPr>
          </a:p>
          <a:p>
            <a:pPr>
              <a:lnSpc>
                <a:spcPct val="90000"/>
              </a:lnSpc>
            </a:pPr>
            <a:endParaRPr lang="en-US" altLang="en-US" sz="2400" dirty="0">
              <a:latin typeface="Arial" charset="0"/>
              <a:ea typeface="Arial" charset="0"/>
              <a:cs typeface="Arial" charset="0"/>
            </a:endParaRPr>
          </a:p>
          <a:p>
            <a:pPr>
              <a:lnSpc>
                <a:spcPct val="90000"/>
              </a:lnSpc>
            </a:pPr>
            <a:r>
              <a:rPr lang="en-US" altLang="en-US" sz="2400" dirty="0">
                <a:latin typeface="Arial" charset="0"/>
                <a:ea typeface="Arial" charset="0"/>
                <a:cs typeface="Arial" charset="0"/>
              </a:rPr>
              <a:t>Micronutrients:</a:t>
            </a:r>
          </a:p>
          <a:p>
            <a:pPr marL="0" indent="0">
              <a:lnSpc>
                <a:spcPct val="90000"/>
              </a:lnSpc>
              <a:buNone/>
            </a:pPr>
            <a:r>
              <a:rPr lang="en-US" altLang="en-US" sz="2400" dirty="0" smtClean="0">
                <a:latin typeface="Arial" charset="0"/>
                <a:ea typeface="Arial" charset="0"/>
                <a:cs typeface="Arial" charset="0"/>
              </a:rPr>
              <a:t>-Vitamins</a:t>
            </a:r>
            <a:endParaRPr lang="en-US" altLang="en-US" sz="2400" dirty="0">
              <a:latin typeface="Arial" charset="0"/>
              <a:ea typeface="Arial" charset="0"/>
              <a:cs typeface="Arial" charset="0"/>
            </a:endParaRPr>
          </a:p>
          <a:p>
            <a:pPr marL="0" indent="0">
              <a:lnSpc>
                <a:spcPct val="90000"/>
              </a:lnSpc>
              <a:buNone/>
            </a:pPr>
            <a:r>
              <a:rPr lang="en-US" altLang="en-US" sz="2400" dirty="0" smtClean="0">
                <a:latin typeface="Arial" charset="0"/>
                <a:ea typeface="Arial" charset="0"/>
                <a:cs typeface="Arial" charset="0"/>
              </a:rPr>
              <a:t>-Minerals</a:t>
            </a:r>
            <a:endParaRPr lang="ru-RU" altLang="en-US" sz="2400" dirty="0">
              <a:latin typeface="Arial" charset="0"/>
              <a:ea typeface="Arial" charset="0"/>
              <a:cs typeface="Arial" charset="0"/>
            </a:endParaRPr>
          </a:p>
        </p:txBody>
      </p:sp>
      <p:sp>
        <p:nvSpPr>
          <p:cNvPr id="4" name="Slide Number Placeholder 5"/>
          <p:cNvSpPr>
            <a:spLocks noGrp="1"/>
          </p:cNvSpPr>
          <p:nvPr>
            <p:ph type="sldNum" sz="quarter" idx="12"/>
          </p:nvPr>
        </p:nvSpPr>
        <p:spPr/>
        <p:txBody>
          <a:bodyPr/>
          <a:lstStyle/>
          <a:p>
            <a:fld id="{F0DCDA19-5B71-F34C-831E-EB28948AC74E}" type="slidenum">
              <a:rPr lang="ru-RU" altLang="en-US"/>
              <a:pPr/>
              <a:t>8</a:t>
            </a:fld>
            <a:endParaRPr lang="ru-RU" altLang="en-US"/>
          </a:p>
        </p:txBody>
      </p:sp>
    </p:spTree>
    <p:extLst>
      <p:ext uri="{BB962C8B-B14F-4D97-AF65-F5344CB8AC3E}">
        <p14:creationId xmlns:p14="http://schemas.microsoft.com/office/powerpoint/2010/main" val="18793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6902" y="1253331"/>
            <a:ext cx="10018196" cy="4351338"/>
          </a:xfrm>
        </p:spPr>
      </p:pic>
    </p:spTree>
    <p:extLst>
      <p:ext uri="{BB962C8B-B14F-4D97-AF65-F5344CB8AC3E}">
        <p14:creationId xmlns:p14="http://schemas.microsoft.com/office/powerpoint/2010/main" val="437740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9209</TotalTime>
  <Words>1777</Words>
  <Application>Microsoft Macintosh PowerPoint</Application>
  <PresentationFormat>Widescreen</PresentationFormat>
  <Paragraphs>356</Paragraphs>
  <Slides>53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Calibri</vt:lpstr>
      <vt:lpstr>Calibri Light</vt:lpstr>
      <vt:lpstr>Wingdings</vt:lpstr>
      <vt:lpstr>Arial</vt:lpstr>
      <vt:lpstr>Office Theme</vt:lpstr>
      <vt:lpstr>Nutrition in Health and Disease</vt:lpstr>
      <vt:lpstr>Objectives </vt:lpstr>
      <vt:lpstr>Definitions:</vt:lpstr>
      <vt:lpstr>PowerPoint Presentation</vt:lpstr>
      <vt:lpstr>Importance of community nutrition </vt:lpstr>
      <vt:lpstr>PowerPoint Presentation</vt:lpstr>
      <vt:lpstr>Assessing eating behaviors</vt:lpstr>
      <vt:lpstr>NUTRIENTS</vt:lpstr>
      <vt:lpstr>PowerPoint Presentation</vt:lpstr>
      <vt:lpstr>Carbohydrates  </vt:lpstr>
      <vt:lpstr>PowerPoint Presentation</vt:lpstr>
      <vt:lpstr>Proteins</vt:lpstr>
      <vt:lpstr>PowerPoint Presentation</vt:lpstr>
      <vt:lpstr>Fat </vt:lpstr>
      <vt:lpstr>Essential fatty acids (EFA)</vt:lpstr>
      <vt:lpstr>Functions of fats</vt:lpstr>
      <vt:lpstr>Micronutrients </vt:lpstr>
      <vt:lpstr>Fat soluble vitamins</vt:lpstr>
      <vt:lpstr>PowerPoint Presentation</vt:lpstr>
      <vt:lpstr>Water soluble vitamins</vt:lpstr>
      <vt:lpstr>PowerPoint Presentation</vt:lpstr>
      <vt:lpstr>Minerals </vt:lpstr>
      <vt:lpstr>PowerPoint Presentation</vt:lpstr>
      <vt:lpstr>Healthy diet </vt:lpstr>
      <vt:lpstr>PowerPoint Presentation</vt:lpstr>
      <vt:lpstr>Double Burden of Malnutrition!! </vt:lpstr>
      <vt:lpstr>PowerPoint Presentation</vt:lpstr>
      <vt:lpstr>PowerPoint Presentation</vt:lpstr>
      <vt:lpstr>PowerPoint Presentation</vt:lpstr>
      <vt:lpstr>ASSESSMENT OF NUTRITION STATUS </vt:lpstr>
      <vt:lpstr>Obesity</vt:lpstr>
      <vt:lpstr>Obesity prevalence </vt:lpstr>
      <vt:lpstr>PowerPoint Presentation</vt:lpstr>
      <vt:lpstr>PowerPoint Presentation</vt:lpstr>
      <vt:lpstr>PowerPoint Presentation</vt:lpstr>
      <vt:lpstr>Health implication of obesity</vt:lpstr>
      <vt:lpstr>Determining factors  of obesity</vt:lpstr>
      <vt:lpstr>Undernutrition</vt:lpstr>
      <vt:lpstr>PowerPoint Presentation</vt:lpstr>
      <vt:lpstr>Vulnerable groups at risk of undernutrition </vt:lpstr>
      <vt:lpstr>Prevalence of undernutrition</vt:lpstr>
      <vt:lpstr>Prevalence of undernutrition cont…</vt:lpstr>
      <vt:lpstr>PowerPoint Presentation</vt:lpstr>
      <vt:lpstr>IDA in Saudi Arabia</vt:lpstr>
      <vt:lpstr>PowerPoint Presentation</vt:lpstr>
      <vt:lpstr>Vitamin D deficiency </vt:lpstr>
      <vt:lpstr>Vitamin D activation</vt:lpstr>
      <vt:lpstr>Signs of vitamin D deficiency </vt:lpstr>
      <vt:lpstr>PowerPoint Presentation</vt:lpstr>
      <vt:lpstr>PowerPoint Presentation</vt:lpstr>
      <vt:lpstr>National nutrition programs </vt:lpstr>
      <vt:lpstr>PowerPoint Presentation</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in health and disease</dc:title>
  <dc:creator>Microsoft Office User</dc:creator>
  <cp:lastModifiedBy>Microsoft Office User</cp:lastModifiedBy>
  <cp:revision>113</cp:revision>
  <dcterms:created xsi:type="dcterms:W3CDTF">2018-02-08T06:56:03Z</dcterms:created>
  <dcterms:modified xsi:type="dcterms:W3CDTF">2018-02-15T06:45:50Z</dcterms:modified>
</cp:coreProperties>
</file>