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compatMode="1" saveSubsetFonts="1">
  <p:sldMasterIdLst>
    <p:sldMasterId id="2147483739" r:id="rId1"/>
  </p:sldMasterIdLst>
  <p:sldIdLst>
    <p:sldId id="299" r:id="rId2"/>
    <p:sldId id="297" r:id="rId3"/>
    <p:sldId id="279" r:id="rId4"/>
    <p:sldId id="271" r:id="rId5"/>
    <p:sldId id="296" r:id="rId6"/>
    <p:sldId id="290" r:id="rId7"/>
    <p:sldId id="300" r:id="rId8"/>
    <p:sldId id="272" r:id="rId9"/>
    <p:sldId id="288" r:id="rId10"/>
    <p:sldId id="260" r:id="rId11"/>
    <p:sldId id="259" r:id="rId12"/>
    <p:sldId id="263" r:id="rId13"/>
    <p:sldId id="261" r:id="rId14"/>
    <p:sldId id="295" r:id="rId15"/>
    <p:sldId id="262" r:id="rId16"/>
    <p:sldId id="275" r:id="rId17"/>
    <p:sldId id="274" r:id="rId18"/>
    <p:sldId id="276" r:id="rId19"/>
    <p:sldId id="289" r:id="rId20"/>
    <p:sldId id="268" r:id="rId21"/>
    <p:sldId id="264" r:id="rId22"/>
    <p:sldId id="267" r:id="rId23"/>
    <p:sldId id="269" r:id="rId24"/>
    <p:sldId id="258" r:id="rId25"/>
    <p:sldId id="266" r:id="rId26"/>
    <p:sldId id="277" r:id="rId27"/>
    <p:sldId id="278" r:id="rId28"/>
    <p:sldId id="280" r:id="rId29"/>
    <p:sldId id="273" r:id="rId30"/>
    <p:sldId id="281" r:id="rId31"/>
    <p:sldId id="270" r:id="rId32"/>
    <p:sldId id="282" r:id="rId33"/>
    <p:sldId id="283" r:id="rId34"/>
    <p:sldId id="284" r:id="rId35"/>
    <p:sldId id="285" r:id="rId36"/>
    <p:sldId id="286" r:id="rId37"/>
    <p:sldId id="292" r:id="rId38"/>
    <p:sldId id="293" r:id="rId39"/>
    <p:sldId id="294" r:id="rId40"/>
    <p:sldId id="287" r:id="rId41"/>
    <p:sldId id="298" r:id="rId42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6"/>
    <p:restoredTop sz="94697"/>
  </p:normalViewPr>
  <p:slideViewPr>
    <p:cSldViewPr>
      <p:cViewPr>
        <p:scale>
          <a:sx n="76" d="100"/>
          <a:sy n="76" d="100"/>
        </p:scale>
        <p:origin x="-376" y="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5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7A8C4-A484-6145-8962-0EF1ABE0B2B4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7254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707E15-A31B-EF4F-B88E-BF1AE1B44DAE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151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A8C38E-5844-6841-BB7A-F5B0800FBBC1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2331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57B08-22FC-944C-8241-419D9DDC5C89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6414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42E49-BA77-F34F-9C7B-EC1C93F5A94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430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27E58D-BF05-5F48-BFAE-3A12B23CB2E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280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A22D7-E3C5-5D41-A211-FB48199EB77C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14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ADBB4-99F3-2748-87ED-D000D7A39BD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242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0F28B-0CDB-5E48-8318-02970AB69767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1204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DE870-6A1D-A24F-8DBE-3D96B9044A58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375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C1745-779B-B047-8073-EC4E3A9C745F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252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CFF57-00AB-EF4C-91A3-C926E13AE572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523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16E3B2-9D4D-544F-8E47-E4DB1BE45CA3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935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898989"/>
                </a:solidFill>
              </a:defRPr>
            </a:lvl1pPr>
          </a:lstStyle>
          <a:p>
            <a:fld id="{602E9485-121C-7442-9E12-15E19B22AF94}" type="slidenum">
              <a:rPr lang="ar-SA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Times New Roman" charset="0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Times New Roman" charset="0"/>
          <a:cs typeface="Times New Roman" panose="02020603050405020304" pitchFamily="18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Times New Roman" charset="0"/>
          <a:cs typeface="Times New Roman" panose="02020603050405020304" pitchFamily="18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Times New Roman" charset="0"/>
          <a:cs typeface="Times New Roman" panose="02020603050405020304" pitchFamily="18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Times New Roman" charset="0"/>
          <a:cs typeface="Times New Roman" panose="02020603050405020304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Arial" charset="0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Arial" charset="0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Arial" charset="0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Arial" charset="0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Arial" charset="0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hyperlink" Target="NUL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hyperlink" Target="http://www.vh.org/Providers/TeachingFiles/ITTR/VaricellaChicken/VaricellaPneumICU.gif" TargetMode="External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edic.mie-u.ac.jp/derma/bilddb/bilder/cd18/img0054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minia.com.br/doencas/img/herplzos1.jpg" TargetMode="External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hyperlink" Target="http://www.medic.mie-u.ac.jp/derma/bilddb/bilder/cd18/img0045.jpg" TargetMode="External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edic.mie-u.ac.jp/derma/bilddb/bilder/cd18/img0048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www.dent.ucla.edu/pic/members/oralaids/viral/zoster/zoster5.jpg&amp;imgrefurl=http://www.dent.ucla.edu/pic/members/oralaids/viral/zoster/zoster5.html&amp;h=252&amp;w=192&amp;prev=/images%3Fq%3D%2Bsite:www.dent.ucla.edu%2Bzoster%26svnum%3D10%26hl%3Den%26lr%3D%26ie%3DUTF-8%26oe%3DUTF-8" TargetMode="External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.mie-u.ac.jp/derma/bilddb/bilder/cd18/img0047.jpg" TargetMode="External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hyperlink" Target="http://www.medic.mie-u.ac.jp/derma/bilddb/bilder/cd18/img0054.jpg" TargetMode="External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www.erminia.com.br/doencas/img/herplzos1.jpg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snof.org/phototheque/retine/cmv.jp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nof.org/phototheque/retine/cmv.jpg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5400" b="1" dirty="0">
                <a:cs typeface="Times New Roman" charset="0"/>
              </a:rPr>
              <a:t>Human Herpes Viruses (HHV)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z="2400" i="1">
                <a:cs typeface="Arial" charset="0"/>
              </a:rPr>
              <a:t>Mazin Barry, MD, FRCPC, FACP, DTM&amp;H</a:t>
            </a:r>
          </a:p>
          <a:p>
            <a:pPr eaLnBrk="1" hangingPunct="1"/>
            <a:r>
              <a:rPr lang="en-US" altLang="en-US" sz="2400" i="1">
                <a:cs typeface="Arial" charset="0"/>
              </a:rPr>
              <a:t>Assistant Professor and Consultant Infectious Diseases</a:t>
            </a:r>
          </a:p>
          <a:p>
            <a:pPr eaLnBrk="1" hangingPunct="1"/>
            <a:r>
              <a:rPr lang="en-US" altLang="en-US" sz="2400" i="1">
                <a:cs typeface="Arial" charset="0"/>
              </a:rPr>
              <a:t>KSU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cs typeface="Times New Roman" charset="0"/>
              </a:rPr>
              <a:t>HSV Gingivostomatitis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68413"/>
            <a:ext cx="8435975" cy="4827587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1800" b="1">
                <a:cs typeface="Arial" charset="0"/>
              </a:rPr>
              <a:t>Gingivostomatitis and pharyngitis are the most frequent clinical manifestations of first-episode HSV-1 infection </a:t>
            </a:r>
          </a:p>
        </p:txBody>
      </p:sp>
      <p:pic>
        <p:nvPicPr>
          <p:cNvPr id="11268" name="Picture 5" descr="Herpes%20Simplex">
            <a:hlinkClick r:id="rId2" invalidUrl="http://shdem.com/images/teaching files/lowres/Herpes Simplex.jpg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2786063"/>
            <a:ext cx="3727450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http://www.studentconsult.com/common/showimage.cfm?mediaISBN=9780443100574&amp;FigFile=F00574-013-f011.jpg&amp;size=fullsiz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75" y="2714625"/>
            <a:ext cx="60737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cs typeface="Times New Roman" charset="0"/>
              </a:rPr>
              <a:t>Herpes Labialis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86868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800" b="1">
                <a:cs typeface="Arial" charset="0"/>
              </a:rPr>
              <a:t>Recurrent herpes labialis is the most frequent clinical manifestation of reactivation HSV infection</a:t>
            </a:r>
            <a:r>
              <a:rPr lang="en-US" altLang="en-US">
                <a:cs typeface="Arial" charset="0"/>
              </a:rPr>
              <a:t> </a:t>
            </a:r>
          </a:p>
        </p:txBody>
      </p:sp>
      <p:pic>
        <p:nvPicPr>
          <p:cNvPr id="12292" name="Picture 5" descr="her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133600"/>
            <a:ext cx="3790950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introderm30%20herpes">
            <a:hlinkClick r:id="rId3" invalidUrl="http://icarus.med.utoronto.ca/meaghan2/images/introderm30 herpes.jpg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938"/>
            <a:ext cx="4716463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cs typeface="Times New Roman" charset="0"/>
              </a:rPr>
              <a:t>NON-GENITAL HSV</a:t>
            </a:r>
          </a:p>
        </p:txBody>
      </p:sp>
      <p:pic>
        <p:nvPicPr>
          <p:cNvPr id="13315" name="Picture 5" descr="herpes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773238"/>
            <a:ext cx="2954337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7" descr="herpesS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20938"/>
            <a:ext cx="4932362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cs typeface="Times New Roman" charset="0"/>
              </a:rPr>
              <a:t>GENITAL HSV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814513"/>
            <a:ext cx="8435975" cy="50434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800" b="1">
                <a:cs typeface="Arial" charset="0"/>
              </a:rPr>
              <a:t>Fever, headache, malaise, and myalgias. Pain, itching, dysuria, vaginal and urethral discharge, and tender inguinal lymphadenopathy</a:t>
            </a:r>
            <a:r>
              <a:rPr lang="en-US" altLang="en-US">
                <a:cs typeface="Arial" charset="0"/>
              </a:rPr>
              <a:t> </a:t>
            </a:r>
          </a:p>
        </p:txBody>
      </p:sp>
      <p:pic>
        <p:nvPicPr>
          <p:cNvPr id="14340" name="Picture 5" descr="her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357563"/>
            <a:ext cx="493395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HSVv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825750"/>
            <a:ext cx="3182937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Times New Roman" charset="0"/>
              </a:rPr>
              <a:t>Genital HSV</a:t>
            </a:r>
          </a:p>
        </p:txBody>
      </p:sp>
      <p:pic>
        <p:nvPicPr>
          <p:cNvPr id="15363" name="Picture 2" descr="http://www.studentconsult.com/common/showimage.cfm?mediaISBN=9780443100574&amp;FigFile=F00574-015-f007.jpg&amp;size=fullsiz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5278438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428625" y="5286375"/>
            <a:ext cx="3621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en-US" b="1"/>
              <a:t>Herpetic ulceration of the vulva</a:t>
            </a:r>
          </a:p>
        </p:txBody>
      </p:sp>
      <p:pic>
        <p:nvPicPr>
          <p:cNvPr id="15365" name="Picture 4" descr="http://www.studentconsult.com/common/showimage.cfm?mediaISBN=9780443100574&amp;FigFile=F00574-015-f002.jpg&amp;size=fullsiz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1214438"/>
            <a:ext cx="539115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7"/>
          <p:cNvSpPr>
            <a:spLocks noChangeArrowheads="1"/>
          </p:cNvSpPr>
          <p:nvPr/>
        </p:nvSpPr>
        <p:spPr bwMode="auto">
          <a:xfrm>
            <a:off x="4624388" y="5357813"/>
            <a:ext cx="45196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 eaLnBrk="1" hangingPunct="1"/>
            <a:r>
              <a:rPr lang="en-US" altLang="en-US" b="1"/>
              <a:t>Penile herpes simplex (HSV-2)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cs typeface="Times New Roman" charset="0"/>
              </a:rPr>
              <a:t>GENITAL HSV</a:t>
            </a:r>
          </a:p>
        </p:txBody>
      </p:sp>
      <p:pic>
        <p:nvPicPr>
          <p:cNvPr id="16387" name="Picture 5" descr="hsvvg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73238"/>
            <a:ext cx="303212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7" descr="hsvs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0" y="1773238"/>
            <a:ext cx="3268663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cs typeface="Times New Roman" charset="0"/>
              </a:rPr>
              <a:t>Diagnosis of HSV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332038"/>
            <a:ext cx="4038600" cy="4525962"/>
          </a:xfrm>
        </p:spPr>
        <p:txBody>
          <a:bodyPr/>
          <a:lstStyle/>
          <a:p>
            <a:pPr eaLnBrk="1" hangingPunct="1"/>
            <a:r>
              <a:rPr lang="en-US" altLang="en-US" sz="2800">
                <a:cs typeface="Arial" charset="0"/>
              </a:rPr>
              <a:t>Clinical picture</a:t>
            </a:r>
          </a:p>
          <a:p>
            <a:pPr eaLnBrk="1" hangingPunct="1"/>
            <a:r>
              <a:rPr lang="en-US" altLang="en-US" sz="2800">
                <a:cs typeface="Arial" charset="0"/>
              </a:rPr>
              <a:t>Viral culture</a:t>
            </a:r>
          </a:p>
          <a:p>
            <a:pPr eaLnBrk="1" hangingPunct="1"/>
            <a:r>
              <a:rPr lang="en-US" altLang="en-US" sz="2800">
                <a:cs typeface="Arial" charset="0"/>
              </a:rPr>
              <a:t>Cytology</a:t>
            </a:r>
          </a:p>
          <a:p>
            <a:pPr eaLnBrk="1" hangingPunct="1"/>
            <a:r>
              <a:rPr lang="en-US" altLang="en-US" sz="2800">
                <a:cs typeface="Arial" charset="0"/>
              </a:rPr>
              <a:t>Serology </a:t>
            </a:r>
          </a:p>
          <a:p>
            <a:pPr eaLnBrk="1" hangingPunct="1"/>
            <a:r>
              <a:rPr lang="en-US" altLang="en-US" sz="2800">
                <a:cs typeface="Arial" charset="0"/>
              </a:rPr>
              <a:t>PCR</a:t>
            </a:r>
          </a:p>
        </p:txBody>
      </p:sp>
      <p:pic>
        <p:nvPicPr>
          <p:cNvPr id="17412" name="Picture 4" descr="herpes-hi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2852738"/>
            <a:ext cx="4619625" cy="35544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cs typeface="Times New Roman" charset="0"/>
              </a:rPr>
              <a:t>HSV TREATMENT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Arial" charset="0"/>
              </a:rPr>
              <a:t>Acyclovir, PO, IV, topical</a:t>
            </a:r>
          </a:p>
          <a:p>
            <a:pPr eaLnBrk="1" hangingPunct="1"/>
            <a:r>
              <a:rPr lang="en-US" altLang="en-US">
                <a:cs typeface="Arial" charset="0"/>
              </a:rPr>
              <a:t>Penciclovir topical</a:t>
            </a:r>
          </a:p>
          <a:p>
            <a:pPr eaLnBrk="1" hangingPunct="1"/>
            <a:r>
              <a:rPr lang="en-US" altLang="en-US">
                <a:cs typeface="Arial" charset="0"/>
              </a:rPr>
              <a:t>Famciclovir PO</a:t>
            </a:r>
          </a:p>
          <a:p>
            <a:pPr eaLnBrk="1" hangingPunct="1"/>
            <a:r>
              <a:rPr lang="en-US" altLang="en-US">
                <a:cs typeface="Arial" charset="0"/>
              </a:rPr>
              <a:t>Valacyclovir PO</a:t>
            </a:r>
          </a:p>
          <a:p>
            <a:pPr eaLnBrk="1" hangingPunct="1"/>
            <a:endParaRPr lang="en-US" altLang="en-US">
              <a:cs typeface="Arial" charset="0"/>
            </a:endParaRPr>
          </a:p>
          <a:p>
            <a:pPr eaLnBrk="1" hangingPunct="1"/>
            <a:r>
              <a:rPr lang="en-US" altLang="en-US">
                <a:cs typeface="Arial" charset="0"/>
              </a:rPr>
              <a:t>Route, dose, duration depends on clinical picture and whether immunocompromised or competent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cs typeface="Times New Roman" charset="0"/>
              </a:rPr>
              <a:t>VARICILLA  ZOSTER VIRUS (VZV)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91611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>
                <a:cs typeface="Arial" charset="0"/>
              </a:rPr>
              <a:t>Primary infection</a:t>
            </a:r>
          </a:p>
          <a:p>
            <a:pPr eaLnBrk="1" hangingPunct="1">
              <a:buFontTx/>
              <a:buNone/>
            </a:pPr>
            <a:r>
              <a:rPr lang="en-US" altLang="en-US">
                <a:cs typeface="Arial" charset="0"/>
              </a:rPr>
              <a:t>             Chickenpox</a:t>
            </a:r>
          </a:p>
          <a:p>
            <a:pPr eaLnBrk="1" hangingPunct="1"/>
            <a:r>
              <a:rPr lang="en-US" altLang="en-US">
                <a:cs typeface="Arial" charset="0"/>
              </a:rPr>
              <a:t>Recurrent infection</a:t>
            </a:r>
          </a:p>
          <a:p>
            <a:pPr eaLnBrk="1" hangingPunct="1">
              <a:buFontTx/>
              <a:buNone/>
            </a:pPr>
            <a:r>
              <a:rPr lang="en-US" altLang="en-US">
                <a:cs typeface="Arial" charset="0"/>
              </a:rPr>
              <a:t>               Herpes zoster (shingles)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cs typeface="Times New Roman" charset="0"/>
              </a:rPr>
              <a:t>VARICILLA  ZOSTER VIRUS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060575"/>
            <a:ext cx="8229600" cy="4495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1800" b="1">
              <a:cs typeface="Arial" charset="0"/>
            </a:endParaRPr>
          </a:p>
          <a:p>
            <a:pPr eaLnBrk="1" hangingPunct="1"/>
            <a:r>
              <a:rPr lang="en-US" altLang="en-US" sz="2000">
                <a:cs typeface="Arial" charset="0"/>
              </a:rPr>
              <a:t>The virus is spread by the respiratory route ( airborne and contact) and replicates in the nasopharynx or upper respiratory tract.</a:t>
            </a:r>
          </a:p>
          <a:p>
            <a:pPr eaLnBrk="1" hangingPunct="1">
              <a:buFontTx/>
              <a:buNone/>
            </a:pPr>
            <a:endParaRPr lang="en-US" altLang="en-US" sz="2000">
              <a:cs typeface="Arial" charset="0"/>
            </a:endParaRPr>
          </a:p>
          <a:p>
            <a:pPr eaLnBrk="1" hangingPunct="1"/>
            <a:r>
              <a:rPr lang="en-US" altLang="en-US" sz="2000">
                <a:cs typeface="Arial" charset="0"/>
              </a:rPr>
              <a:t>Followed by localized replication at an undefined site, which leads to seeding of the reticuloendothelial system and, ultimately, viremia.</a:t>
            </a:r>
          </a:p>
          <a:p>
            <a:pPr eaLnBrk="1" hangingPunct="1">
              <a:buFontTx/>
              <a:buNone/>
            </a:pPr>
            <a:endParaRPr lang="en-US" altLang="en-US" sz="2000">
              <a:cs typeface="Arial" charset="0"/>
            </a:endParaRPr>
          </a:p>
          <a:p>
            <a:pPr eaLnBrk="1" hangingPunct="1"/>
            <a:r>
              <a:rPr lang="en-US" altLang="en-US" sz="2000">
                <a:cs typeface="Arial" charset="0"/>
              </a:rPr>
              <a:t>The virus establishes latency within the dorsal root ganglia.</a:t>
            </a:r>
          </a:p>
          <a:p>
            <a:pPr eaLnBrk="1" hangingPunct="1">
              <a:buFontTx/>
              <a:buNone/>
            </a:pPr>
            <a:r>
              <a:rPr lang="en-US" altLang="en-US">
                <a:cs typeface="Arial" charset="0"/>
              </a:rPr>
              <a:t> </a:t>
            </a:r>
            <a:endParaRPr lang="en-US" altLang="en-US" sz="180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en-US" sz="1800"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Times New Roman" charset="0"/>
              </a:rPr>
              <a:t/>
            </a:r>
            <a:br>
              <a:rPr lang="en-US" altLang="en-US">
                <a:cs typeface="Times New Roman" charset="0"/>
              </a:rPr>
            </a:br>
            <a:r>
              <a:rPr lang="en-US" altLang="en-US">
                <a:cs typeface="Times New Roman" charset="0"/>
              </a:rPr>
              <a:t>HERPES VIRUS INFECTIONS</a:t>
            </a:r>
          </a:p>
        </p:txBody>
      </p:sp>
      <p:sp>
        <p:nvSpPr>
          <p:cNvPr id="307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495800"/>
          </a:xfrm>
        </p:spPr>
        <p:txBody>
          <a:bodyPr/>
          <a:lstStyle/>
          <a:p>
            <a:pPr eaLnBrk="1" hangingPunct="1"/>
            <a:r>
              <a:rPr lang="en-US" altLang="en-US" sz="2800">
                <a:cs typeface="Arial" charset="0"/>
              </a:rPr>
              <a:t>objectives:</a:t>
            </a:r>
          </a:p>
          <a:p>
            <a:pPr lvl="3" eaLnBrk="1" hangingPunct="1">
              <a:buFont typeface="Wingdings" charset="2"/>
              <a:buChar char="Ø"/>
            </a:pPr>
            <a:r>
              <a:rPr lang="en-US" altLang="en-US" sz="2800">
                <a:cs typeface="Arial" charset="0"/>
              </a:rPr>
              <a:t>To know the clinically important HHVs.</a:t>
            </a:r>
          </a:p>
          <a:p>
            <a:pPr lvl="3" eaLnBrk="1" hangingPunct="1">
              <a:buFont typeface="Wingdings" charset="2"/>
              <a:buChar char="Ø"/>
            </a:pPr>
            <a:r>
              <a:rPr lang="en-US" altLang="en-US" sz="2800">
                <a:cs typeface="Arial" charset="0"/>
              </a:rPr>
              <a:t>To know the common characteristics of HHVs.</a:t>
            </a:r>
          </a:p>
          <a:p>
            <a:pPr lvl="3" eaLnBrk="1" hangingPunct="1">
              <a:buFont typeface="Wingdings" charset="2"/>
              <a:buChar char="Ø"/>
            </a:pPr>
            <a:r>
              <a:rPr lang="en-US" altLang="en-US" sz="2800">
                <a:cs typeface="Arial" charset="0"/>
              </a:rPr>
              <a:t>To know the common modes of transmission of different HHVs</a:t>
            </a:r>
          </a:p>
          <a:p>
            <a:pPr lvl="3" eaLnBrk="1" hangingPunct="1">
              <a:buFont typeface="Wingdings" charset="2"/>
              <a:buChar char="Ø"/>
            </a:pPr>
            <a:r>
              <a:rPr lang="en-US" altLang="en-US" sz="2800">
                <a:cs typeface="Arial" charset="0"/>
              </a:rPr>
              <a:t>To know the clinical features of these infections, diagnostic methods and treatment.</a:t>
            </a:r>
          </a:p>
          <a:p>
            <a:pPr eaLnBrk="1" hangingPunct="1"/>
            <a:endParaRPr lang="en-US" altLang="en-US" sz="28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cs typeface="Times New Roman" charset="0"/>
              </a:rPr>
              <a:t>CHICKENPOX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125538"/>
            <a:ext cx="82296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b="1">
                <a:cs typeface="Arial" charset="0"/>
              </a:rPr>
              <a:t>Overall, chickenpox is a disease of childhood, because 90% of cases occur in children younger than 13 years of age</a:t>
            </a:r>
            <a:r>
              <a:rPr lang="en-US" altLang="en-US" sz="2000">
                <a:cs typeface="Arial" charset="0"/>
              </a:rPr>
              <a:t>. </a:t>
            </a:r>
          </a:p>
        </p:txBody>
      </p:sp>
      <p:pic>
        <p:nvPicPr>
          <p:cNvPr id="21508" name="Picture 5" descr="img005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0" y="1916113"/>
            <a:ext cx="3221038" cy="494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VaricellaPneumICU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92375"/>
            <a:ext cx="4548188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cs typeface="Times New Roman" charset="0"/>
              </a:rPr>
              <a:t>VARICILLA  ZOSTER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b="1">
                <a:cs typeface="Arial" charset="0"/>
              </a:rPr>
              <a:t>Reactivation of VZV leads to VZ</a:t>
            </a:r>
          </a:p>
        </p:txBody>
      </p:sp>
      <p:pic>
        <p:nvPicPr>
          <p:cNvPr id="22532" name="Picture 5" descr="Herpes_zoster_pectora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1412875"/>
            <a:ext cx="4329112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" descr="herplzos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205038"/>
            <a:ext cx="4478337" cy="361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cs typeface="Times New Roman" charset="0"/>
              </a:rPr>
              <a:t>VARICILLA  ZOTER</a:t>
            </a:r>
          </a:p>
        </p:txBody>
      </p:sp>
      <p:pic>
        <p:nvPicPr>
          <p:cNvPr id="23555" name="Picture 5" descr="img004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557338"/>
            <a:ext cx="3582988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7" descr="img0045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528763"/>
            <a:ext cx="367665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Times New Roman" charset="0"/>
              </a:rPr>
              <a:t>VARICILLA  ZOSTER</a:t>
            </a:r>
          </a:p>
        </p:txBody>
      </p:sp>
      <p:pic>
        <p:nvPicPr>
          <p:cNvPr id="24579" name="Picture 6" descr="zost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700213"/>
            <a:ext cx="5867400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8" descr="zoster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00213"/>
            <a:ext cx="296227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Times New Roman" charset="0"/>
              </a:rPr>
              <a:t>VARICILLA ZOTER</a:t>
            </a:r>
          </a:p>
        </p:txBody>
      </p:sp>
      <p:pic>
        <p:nvPicPr>
          <p:cNvPr id="25603" name="Picture 5" descr="her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74813"/>
            <a:ext cx="7561263" cy="494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cs typeface="Times New Roman" charset="0"/>
              </a:rPr>
              <a:t>VARICILLA ZOTER</a:t>
            </a:r>
          </a:p>
        </p:txBody>
      </p:sp>
      <p:pic>
        <p:nvPicPr>
          <p:cNvPr id="26627" name="Picture 5" descr="herplzo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2205038"/>
            <a:ext cx="5137150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7" descr="img0047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484313"/>
            <a:ext cx="3852863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cs typeface="Times New Roman" charset="0"/>
              </a:rPr>
              <a:t>VZV Diagnosis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800">
                <a:cs typeface="Arial" charset="0"/>
              </a:rPr>
              <a:t>Clinical picture</a:t>
            </a:r>
          </a:p>
          <a:p>
            <a:pPr eaLnBrk="1" hangingPunct="1"/>
            <a:r>
              <a:rPr lang="en-US" altLang="en-US" sz="2800">
                <a:cs typeface="Arial" charset="0"/>
              </a:rPr>
              <a:t>Viral culture</a:t>
            </a:r>
          </a:p>
          <a:p>
            <a:pPr eaLnBrk="1" hangingPunct="1"/>
            <a:r>
              <a:rPr lang="en-US" altLang="en-US" sz="2800">
                <a:cs typeface="Arial" charset="0"/>
              </a:rPr>
              <a:t>PCR</a:t>
            </a:r>
          </a:p>
          <a:p>
            <a:pPr eaLnBrk="1" hangingPunct="1"/>
            <a:r>
              <a:rPr lang="en-US" altLang="en-US" sz="2800">
                <a:cs typeface="Arial" charset="0"/>
              </a:rPr>
              <a:t>Serology</a:t>
            </a:r>
          </a:p>
        </p:txBody>
      </p:sp>
      <p:pic>
        <p:nvPicPr>
          <p:cNvPr id="27652" name="Picture 4" descr="herplzos1">
            <a:hlinkClick r:id="rId2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2636838"/>
            <a:ext cx="2736850" cy="2187575"/>
          </a:xfrm>
        </p:spPr>
      </p:pic>
      <p:pic>
        <p:nvPicPr>
          <p:cNvPr id="27653" name="Picture 8" descr="img005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371600"/>
            <a:ext cx="2535238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Content Placeholder 1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en-US" altLang="en-US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cs typeface="Times New Roman" charset="0"/>
              </a:rPr>
              <a:t>VZV treatment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Arial" charset="0"/>
              </a:rPr>
              <a:t>Acyclovir</a:t>
            </a:r>
          </a:p>
          <a:p>
            <a:pPr eaLnBrk="1" hangingPunct="1"/>
            <a:r>
              <a:rPr lang="en-US" altLang="en-US">
                <a:cs typeface="Arial" charset="0"/>
              </a:rPr>
              <a:t>Valacyclovir</a:t>
            </a:r>
          </a:p>
          <a:p>
            <a:pPr eaLnBrk="1" hangingPunct="1"/>
            <a:r>
              <a:rPr lang="en-US" altLang="en-US">
                <a:cs typeface="Arial" charset="0"/>
              </a:rPr>
              <a:t>Famciclovir</a:t>
            </a:r>
          </a:p>
          <a:p>
            <a:pPr eaLnBrk="1" hangingPunct="1">
              <a:buFontTx/>
              <a:buNone/>
            </a:pPr>
            <a:r>
              <a:rPr lang="ar-SA" altLang="en-US"/>
              <a:t>                               </a:t>
            </a:r>
            <a:r>
              <a:rPr lang="en-US" altLang="en-US" b="1">
                <a:cs typeface="Arial" charset="0"/>
              </a:rPr>
              <a:t>Prevention</a:t>
            </a:r>
          </a:p>
          <a:p>
            <a:pPr eaLnBrk="1" hangingPunct="1">
              <a:buFontTx/>
              <a:buNone/>
            </a:pPr>
            <a:r>
              <a:rPr lang="en-US" altLang="en-US">
                <a:cs typeface="Arial" charset="0"/>
              </a:rPr>
              <a:t>   VZV vaccination</a:t>
            </a:r>
          </a:p>
          <a:p>
            <a:pPr eaLnBrk="1" hangingPunct="1">
              <a:buFontTx/>
              <a:buNone/>
            </a:pPr>
            <a:r>
              <a:rPr lang="en-US" altLang="en-US">
                <a:cs typeface="Arial" charset="0"/>
              </a:rPr>
              <a:t>   VZV immunoglobulin (VZIG)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cs typeface="Times New Roman" charset="0"/>
              </a:rPr>
              <a:t>Cytomegalovirus (CMV)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06057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>
                <a:cs typeface="Arial" charset="0"/>
              </a:rPr>
              <a:t>The largest virus that infects human beings</a:t>
            </a:r>
          </a:p>
          <a:p>
            <a:pPr eaLnBrk="1" hangingPunct="1"/>
            <a:r>
              <a:rPr lang="en-US" altLang="en-US" sz="2800">
                <a:cs typeface="Arial" charset="0"/>
              </a:rPr>
              <a:t>World wide distribution</a:t>
            </a:r>
          </a:p>
          <a:p>
            <a:pPr eaLnBrk="1" hangingPunct="1"/>
            <a:r>
              <a:rPr lang="en-US" altLang="en-US" sz="2800">
                <a:cs typeface="Arial" charset="0"/>
              </a:rPr>
              <a:t>Latency after primary infection</a:t>
            </a:r>
          </a:p>
          <a:p>
            <a:pPr eaLnBrk="1" hangingPunct="1"/>
            <a:r>
              <a:rPr lang="en-US" altLang="en-US" sz="2800">
                <a:cs typeface="Arial" charset="0"/>
              </a:rPr>
              <a:t>Infection ranges from asymptomatic to severe multisystemic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>
                <a:cs typeface="Times New Roman" charset="0"/>
              </a:rPr>
              <a:t>CMV</a:t>
            </a:r>
            <a:br>
              <a:rPr lang="en-US" altLang="en-US" sz="4000" b="1">
                <a:cs typeface="Times New Roman" charset="0"/>
              </a:rPr>
            </a:br>
            <a:r>
              <a:rPr lang="en-US" altLang="en-US" sz="3600" b="1">
                <a:cs typeface="Times New Roman" charset="0"/>
              </a:rPr>
              <a:t>Seroepidemiology</a:t>
            </a:r>
            <a:endParaRPr lang="en-US" altLang="en-US" sz="4000" b="1">
              <a:cs typeface="Times New Roman" charset="0"/>
            </a:endParaRPr>
          </a:p>
        </p:txBody>
      </p:sp>
      <p:pic>
        <p:nvPicPr>
          <p:cNvPr id="30723" name="Picture 5" descr="CMV-prevalence-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76388"/>
            <a:ext cx="7270750" cy="511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cs typeface="Times New Roman" charset="0"/>
              </a:rPr>
              <a:t>HERPES VIRUSES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idx="1"/>
          </p:nvPr>
        </p:nvSpPr>
        <p:spPr>
          <a:xfrm>
            <a:off x="714375" y="1643063"/>
            <a:ext cx="8229600" cy="4525962"/>
          </a:xfrm>
        </p:spPr>
        <p:txBody>
          <a:bodyPr/>
          <a:lstStyle/>
          <a:p>
            <a:pPr eaLnBrk="1" hangingPunct="1"/>
            <a:r>
              <a:rPr lang="en-US" altLang="en-US" b="1">
                <a:cs typeface="Arial" charset="0"/>
              </a:rPr>
              <a:t>Herpes Simplex Virus type1 (HSV-1)</a:t>
            </a:r>
          </a:p>
          <a:p>
            <a:pPr eaLnBrk="1" hangingPunct="1"/>
            <a:r>
              <a:rPr lang="en-US" altLang="en-US" b="1">
                <a:cs typeface="Arial" charset="0"/>
              </a:rPr>
              <a:t>Herpes Simplex Virus type2 (HSV-2)</a:t>
            </a:r>
          </a:p>
          <a:p>
            <a:pPr eaLnBrk="1" hangingPunct="1"/>
            <a:r>
              <a:rPr lang="en-US" altLang="en-US" b="1">
                <a:cs typeface="Arial" charset="0"/>
              </a:rPr>
              <a:t>Varicella Zoster Virus (VZV)</a:t>
            </a:r>
          </a:p>
          <a:p>
            <a:pPr eaLnBrk="1" hangingPunct="1"/>
            <a:r>
              <a:rPr lang="en-US" altLang="en-US" b="1">
                <a:cs typeface="Arial" charset="0"/>
              </a:rPr>
              <a:t>Cytomegalovirus (CMV)</a:t>
            </a:r>
          </a:p>
          <a:p>
            <a:pPr eaLnBrk="1" hangingPunct="1"/>
            <a:r>
              <a:rPr lang="en-US" altLang="en-US" b="1">
                <a:cs typeface="Arial" charset="0"/>
              </a:rPr>
              <a:t>Epstein-Barr Virus (EBV)</a:t>
            </a:r>
          </a:p>
          <a:p>
            <a:pPr eaLnBrk="1" hangingPunct="1"/>
            <a:r>
              <a:rPr lang="en-US" altLang="en-US" b="1">
                <a:cs typeface="Arial" charset="0"/>
              </a:rPr>
              <a:t>Human Herpes Virus 6 (HHS-6)</a:t>
            </a:r>
          </a:p>
          <a:p>
            <a:pPr eaLnBrk="1" hangingPunct="1"/>
            <a:r>
              <a:rPr lang="en-US" altLang="en-US" b="1">
                <a:cs typeface="Arial" charset="0"/>
              </a:rPr>
              <a:t>Human Herpes Virus 7 (HHS-7)</a:t>
            </a:r>
          </a:p>
          <a:p>
            <a:pPr eaLnBrk="1" hangingPunct="1"/>
            <a:r>
              <a:rPr lang="en-US" altLang="en-US" b="1">
                <a:cs typeface="Arial" charset="0"/>
              </a:rPr>
              <a:t>Human Herpes Virus 8 (HHS-8)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cs typeface="Times New Roman" charset="0"/>
              </a:rPr>
              <a:t>Cytomegalovirus (CMV)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4897438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>
                <a:cs typeface="Arial" charset="0"/>
              </a:rPr>
              <a:t>Primary infection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cs typeface="Arial" charset="0"/>
              </a:rPr>
              <a:t>            </a:t>
            </a:r>
            <a:r>
              <a:rPr lang="en-US" altLang="en-US" sz="2000" b="1">
                <a:cs typeface="Arial" charset="0"/>
              </a:rPr>
              <a:t>Asymptomatic</a:t>
            </a:r>
          </a:p>
          <a:p>
            <a:pPr eaLnBrk="1" hangingPunct="1">
              <a:buFontTx/>
              <a:buNone/>
            </a:pPr>
            <a:r>
              <a:rPr lang="en-US" altLang="en-US" sz="2000" b="1">
                <a:cs typeface="Arial" charset="0"/>
              </a:rPr>
              <a:t>                Infectious mononucleosis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cs typeface="Arial" charset="0"/>
              </a:rPr>
              <a:t>Secondary infections in Immunocompromised patients:</a:t>
            </a:r>
          </a:p>
          <a:p>
            <a:pPr eaLnBrk="1" hangingPunct="1">
              <a:buFontTx/>
              <a:buNone/>
            </a:pPr>
            <a:r>
              <a:rPr lang="en-US" altLang="en-US" sz="2800" b="1">
                <a:cs typeface="Arial" charset="0"/>
              </a:rPr>
              <a:t>            </a:t>
            </a:r>
            <a:r>
              <a:rPr lang="en-US" altLang="en-US" sz="2000" b="1">
                <a:cs typeface="Arial" charset="0"/>
              </a:rPr>
              <a:t>Pneomonitis</a:t>
            </a:r>
          </a:p>
          <a:p>
            <a:pPr eaLnBrk="1" hangingPunct="1">
              <a:buFontTx/>
              <a:buNone/>
            </a:pPr>
            <a:r>
              <a:rPr lang="en-US" altLang="en-US" sz="2000" b="1">
                <a:cs typeface="Arial" charset="0"/>
              </a:rPr>
              <a:t>                Retinitis</a:t>
            </a:r>
          </a:p>
          <a:p>
            <a:pPr eaLnBrk="1" hangingPunct="1">
              <a:buFontTx/>
              <a:buNone/>
            </a:pPr>
            <a:r>
              <a:rPr lang="en-US" altLang="en-US" sz="2000" b="1">
                <a:cs typeface="Arial" charset="0"/>
              </a:rPr>
              <a:t>                Colitis</a:t>
            </a:r>
          </a:p>
          <a:p>
            <a:pPr eaLnBrk="1" hangingPunct="1">
              <a:buFontTx/>
              <a:buNone/>
            </a:pPr>
            <a:r>
              <a:rPr lang="en-US" altLang="en-US" sz="2000" b="1">
                <a:cs typeface="Arial" charset="0"/>
              </a:rPr>
              <a:t>                Multisystem</a:t>
            </a:r>
            <a:endParaRPr lang="en-US" altLang="en-US" sz="2800" b="1">
              <a:cs typeface="Arial" charset="0"/>
            </a:endParaRPr>
          </a:p>
        </p:txBody>
      </p:sp>
      <p:pic>
        <p:nvPicPr>
          <p:cNvPr id="31748" name="Picture 6" descr="cmv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1484313"/>
            <a:ext cx="2876550" cy="2114550"/>
          </a:xfrm>
        </p:spPr>
      </p:pic>
      <p:pic>
        <p:nvPicPr>
          <p:cNvPr id="31749" name="Picture 5" descr="Click thumbnail to see full siz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789363"/>
            <a:ext cx="286385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Times New Roman" charset="0"/>
              </a:rPr>
              <a:t>CMV Retinitis</a:t>
            </a:r>
          </a:p>
        </p:txBody>
      </p:sp>
      <p:pic>
        <p:nvPicPr>
          <p:cNvPr id="32771" name="Picture 5" descr="cmv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351088"/>
            <a:ext cx="4537075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 descr="CM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565400"/>
            <a:ext cx="4256088" cy="312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cs typeface="Times New Roman" charset="0"/>
              </a:rPr>
              <a:t>Cytomegalovirus (CMV)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060575"/>
            <a:ext cx="8229600" cy="45259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b="1">
                <a:cs typeface="Arial" charset="0"/>
              </a:rPr>
              <a:t>Diagnosis</a:t>
            </a:r>
            <a:endParaRPr lang="ar-SA" altLang="en-US" b="1"/>
          </a:p>
          <a:p>
            <a:pPr marL="609600" indent="-609600" eaLnBrk="1" hangingPunct="1">
              <a:buFontTx/>
              <a:buNone/>
            </a:pPr>
            <a:r>
              <a:rPr lang="en-US" altLang="en-US" sz="2000">
                <a:cs typeface="Arial" charset="0"/>
              </a:rPr>
              <a:t>	Diagnosis almost always depends on laboratory confirmation and cannot be made on clinical grounds alone.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000">
                <a:cs typeface="Arial" charset="0"/>
              </a:rPr>
              <a:t>               ♦Viral cultures from blood ,urine ,tissue.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000">
                <a:cs typeface="Arial" charset="0"/>
              </a:rPr>
              <a:t>               ♦Serologic tests (antigen detection)</a:t>
            </a:r>
          </a:p>
          <a:p>
            <a:pPr marL="609600" indent="-609600" eaLnBrk="1" hangingPunct="1">
              <a:buFontTx/>
              <a:buNone/>
            </a:pPr>
            <a:r>
              <a:rPr lang="en-US" altLang="en-US" sz="2000">
                <a:cs typeface="Arial" charset="0"/>
              </a:rPr>
              <a:t>               ♦ PCR</a:t>
            </a:r>
            <a:r>
              <a:rPr lang="en-US" altLang="en-US"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cs typeface="Times New Roman" charset="0"/>
              </a:rPr>
              <a:t>Cytomegalovirus (CMV)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>
                <a:cs typeface="Arial" charset="0"/>
              </a:rPr>
              <a:t>TREATMENT</a:t>
            </a:r>
          </a:p>
          <a:p>
            <a:pPr eaLnBrk="1" hangingPunct="1">
              <a:buFontTx/>
              <a:buNone/>
            </a:pPr>
            <a:r>
              <a:rPr lang="en-US" altLang="en-US" b="1">
                <a:cs typeface="Arial" charset="0"/>
              </a:rPr>
              <a:t>            ganciclovir</a:t>
            </a:r>
          </a:p>
          <a:p>
            <a:pPr eaLnBrk="1" hangingPunct="1">
              <a:buFontTx/>
              <a:buNone/>
            </a:pPr>
            <a:r>
              <a:rPr lang="en-US" altLang="en-US" b="1">
                <a:cs typeface="Arial" charset="0"/>
              </a:rPr>
              <a:t>            foscarnet</a:t>
            </a:r>
          </a:p>
          <a:p>
            <a:pPr eaLnBrk="1" hangingPunct="1">
              <a:buFontTx/>
              <a:buNone/>
            </a:pPr>
            <a:r>
              <a:rPr lang="en-US" altLang="en-US" b="1">
                <a:cs typeface="Arial" charset="0"/>
              </a:rPr>
              <a:t>            cidofovir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cs typeface="Times New Roman" charset="0"/>
              </a:rPr>
              <a:t>Epstein-Barr Virus (EBV)</a:t>
            </a:r>
            <a:r>
              <a:rPr lang="en-US" altLang="en-US">
                <a:cs typeface="Times New Roman" charset="0"/>
              </a:rPr>
              <a:t>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844675"/>
            <a:ext cx="8496300" cy="4525963"/>
          </a:xfrm>
        </p:spPr>
        <p:txBody>
          <a:bodyPr/>
          <a:lstStyle/>
          <a:p>
            <a:pPr eaLnBrk="1" hangingPunct="1"/>
            <a:r>
              <a:rPr lang="en-US" altLang="en-US" sz="2400">
                <a:cs typeface="Arial" charset="0"/>
              </a:rPr>
              <a:t>Ubiquitous human herpes virus</a:t>
            </a:r>
            <a:r>
              <a:rPr lang="en-US" altLang="en-US">
                <a:cs typeface="Arial" charset="0"/>
              </a:rPr>
              <a:t>.</a:t>
            </a:r>
          </a:p>
          <a:p>
            <a:pPr eaLnBrk="1" hangingPunct="1"/>
            <a:r>
              <a:rPr lang="en-US" altLang="en-US" sz="2400">
                <a:cs typeface="Arial" charset="0"/>
              </a:rPr>
              <a:t>By adulthood 90 to 95% of most populations are</a:t>
            </a:r>
            <a:r>
              <a:rPr lang="en-US" altLang="en-US">
                <a:cs typeface="Arial" charset="0"/>
              </a:rPr>
              <a:t> </a:t>
            </a:r>
            <a:r>
              <a:rPr lang="en-US" altLang="en-US" sz="2400">
                <a:cs typeface="Arial" charset="0"/>
              </a:rPr>
              <a:t>positive.</a:t>
            </a:r>
          </a:p>
          <a:p>
            <a:pPr eaLnBrk="1" hangingPunct="1"/>
            <a:r>
              <a:rPr lang="en-US" altLang="en-US" sz="2400">
                <a:cs typeface="Arial" charset="0"/>
              </a:rPr>
              <a:t>Spread occurs by intimate contact between susceptible individuals and asymptomatic shedders of EBV. </a:t>
            </a:r>
          </a:p>
          <a:p>
            <a:pPr eaLnBrk="1" hangingPunct="1"/>
            <a:r>
              <a:rPr lang="en-US" altLang="en-US" sz="2400">
                <a:cs typeface="Arial" charset="0"/>
              </a:rPr>
              <a:t>Mostly causes asymptomatic infections.</a:t>
            </a:r>
          </a:p>
          <a:p>
            <a:pPr eaLnBrk="1" hangingPunct="1"/>
            <a:r>
              <a:rPr lang="en-US" altLang="en-US" sz="2400">
                <a:cs typeface="Arial" charset="0"/>
              </a:rPr>
              <a:t>Strong association with African Burkitt's</a:t>
            </a:r>
            <a:r>
              <a:rPr lang="en-US" altLang="en-US">
                <a:cs typeface="Arial" charset="0"/>
              </a:rPr>
              <a:t> </a:t>
            </a:r>
            <a:r>
              <a:rPr lang="en-US" altLang="en-US" sz="2400">
                <a:cs typeface="Arial" charset="0"/>
              </a:rPr>
              <a:t> lymphoma and Nasopharyngeal carcinoma.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cs typeface="Times New Roman" charset="0"/>
              </a:rPr>
              <a:t>Epstein-Barr Virus (EBV)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00200"/>
            <a:ext cx="7561263" cy="4525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en-US" sz="2800" b="1">
                <a:cs typeface="Arial" charset="0"/>
              </a:rPr>
              <a:t>Infectious mononucleosis</a:t>
            </a:r>
            <a:endParaRPr lang="en-US" altLang="en-US" sz="2000" b="1"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b="1"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>
                <a:cs typeface="Arial" charset="0"/>
              </a:rPr>
              <a:t>Clinical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800" b="1">
                <a:cs typeface="Arial" charset="0"/>
              </a:rPr>
              <a:t>        Fever, Sore throat ,Lymphadenopathy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000" b="1"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cs typeface="Arial" charset="0"/>
              </a:rPr>
              <a:t>Hematologic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cs typeface="Arial" charset="0"/>
              </a:rPr>
              <a:t>    &gt;50% mononuclear cells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cs typeface="Arial" charset="0"/>
              </a:rPr>
              <a:t>     &gt;10% atypical lymphocytes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000" b="1"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cs typeface="Arial" charset="0"/>
              </a:rPr>
              <a:t>Serologic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cs typeface="Arial" charset="0"/>
              </a:rPr>
              <a:t>	</a:t>
            </a:r>
            <a:r>
              <a:rPr lang="en-US" altLang="en-US" sz="1800" b="1">
                <a:cs typeface="Arial" charset="0"/>
              </a:rPr>
              <a:t>Transient appearance of heterophile antibodies (weak antibodies)</a:t>
            </a:r>
            <a:r>
              <a:rPr lang="en-US" altLang="en-US" sz="1800">
                <a:cs typeface="Arial" charset="0"/>
              </a:rPr>
              <a:t> </a:t>
            </a:r>
          </a:p>
          <a:p>
            <a:pPr lvl="1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1500"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cs typeface="Arial" charset="0"/>
              </a:rPr>
              <a:t>	Permanent emergence of antibodies to EBV</a:t>
            </a:r>
            <a:r>
              <a:rPr lang="en-US" altLang="en-US" sz="2400">
                <a:cs typeface="Arial" charset="0"/>
              </a:rPr>
              <a:t> </a:t>
            </a:r>
            <a:endParaRPr lang="en-US" altLang="en-US" sz="1800" b="1"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1800"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altLang="en-US" sz="2000" b="1">
              <a:cs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2000" b="1">
                <a:cs typeface="Arial" charset="0"/>
              </a:rPr>
              <a:t>      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</a:pPr>
            <a:endParaRPr lang="en-US" altLang="en-US" sz="2000" b="1">
              <a:cs typeface="Arial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ar-SA" altLang="en-US" sz="1800" b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cs typeface="Times New Roman" charset="0"/>
              </a:rPr>
              <a:t>Epstein-Barr Virus (EBV)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>
                <a:cs typeface="Arial" charset="0"/>
              </a:rPr>
              <a:t>Diagnosis:</a:t>
            </a:r>
          </a:p>
          <a:p>
            <a:pPr eaLnBrk="1" hangingPunct="1">
              <a:buFontTx/>
              <a:buNone/>
            </a:pPr>
            <a:r>
              <a:rPr lang="en-US" altLang="en-US" b="1">
                <a:cs typeface="Arial" charset="0"/>
              </a:rPr>
              <a:t>   </a:t>
            </a:r>
            <a:r>
              <a:rPr lang="en-US" altLang="en-US" sz="2000" b="1">
                <a:cs typeface="Arial" charset="0"/>
              </a:rPr>
              <a:t>Heterophile Antibodies (monospot test</a:t>
            </a:r>
            <a:r>
              <a:rPr lang="en-US" altLang="en-US" sz="2000">
                <a:cs typeface="Arial" charset="0"/>
              </a:rPr>
              <a:t>)</a:t>
            </a:r>
            <a:r>
              <a:rPr lang="en-US" altLang="en-US" sz="2000" b="1">
                <a:cs typeface="Arial" charset="0"/>
              </a:rPr>
              <a:t> 70–92% sensitivty and 96–100% specificity</a:t>
            </a:r>
          </a:p>
          <a:p>
            <a:pPr eaLnBrk="1" hangingPunct="1">
              <a:buFontTx/>
              <a:buNone/>
            </a:pPr>
            <a:endParaRPr lang="en-US" altLang="en-US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en-US">
                <a:cs typeface="Arial" charset="0"/>
              </a:rPr>
              <a:t>	</a:t>
            </a:r>
            <a:r>
              <a:rPr lang="en-US" altLang="en-US" sz="2000" b="1">
                <a:cs typeface="Arial" charset="0"/>
              </a:rPr>
              <a:t>Hematologic Findings</a:t>
            </a:r>
          </a:p>
          <a:p>
            <a:pPr eaLnBrk="1" hangingPunct="1">
              <a:buFontTx/>
              <a:buNone/>
            </a:pPr>
            <a:r>
              <a:rPr lang="en-US" altLang="en-US" sz="2000" b="1">
                <a:cs typeface="Arial" charset="0"/>
              </a:rPr>
              <a:t>		</a:t>
            </a:r>
            <a:r>
              <a:rPr lang="en-US" altLang="en-US" sz="1800" b="1">
                <a:cs typeface="Arial" charset="0"/>
              </a:rPr>
              <a:t>Lymphocytosis, neutropenia , thrombocytopenia</a:t>
            </a:r>
            <a:r>
              <a:rPr lang="en-US" altLang="en-US" sz="2000" b="1">
                <a:cs typeface="Arial" charset="0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altLang="en-US" sz="2000" b="1">
                <a:cs typeface="Arial" charset="0"/>
              </a:rPr>
              <a:t>	EBV specific antibodies</a:t>
            </a:r>
          </a:p>
          <a:p>
            <a:pPr eaLnBrk="1" hangingPunct="1">
              <a:buFontTx/>
              <a:buNone/>
            </a:pPr>
            <a:r>
              <a:rPr lang="en-US" altLang="en-US" sz="2000" b="1"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ea typeface="+mj-ea"/>
              </a:rPr>
              <a:t>EBV Infection</a:t>
            </a:r>
            <a:br>
              <a:rPr lang="en-US" sz="4000" smtClean="0">
                <a:ea typeface="+mj-ea"/>
              </a:rPr>
            </a:br>
            <a:r>
              <a:rPr lang="en-US" sz="4000" smtClean="0">
                <a:ea typeface="+mj-ea"/>
              </a:rPr>
              <a:t>Atypical Lymphocytes</a:t>
            </a:r>
          </a:p>
        </p:txBody>
      </p:sp>
      <p:pic>
        <p:nvPicPr>
          <p:cNvPr id="38915" name="Picture 5" descr="pfeifer_x500_p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457325"/>
            <a:ext cx="67437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ea typeface="+mj-ea"/>
              </a:rPr>
              <a:t>EBV Infection</a:t>
            </a:r>
            <a:br>
              <a:rPr lang="en-US" sz="4000" smtClean="0">
                <a:ea typeface="+mj-ea"/>
              </a:rPr>
            </a:br>
            <a:r>
              <a:rPr lang="en-US" sz="4000" smtClean="0">
                <a:ea typeface="+mj-ea"/>
              </a:rPr>
              <a:t>Atypical Lymphocytes</a:t>
            </a:r>
          </a:p>
        </p:txBody>
      </p:sp>
      <p:pic>
        <p:nvPicPr>
          <p:cNvPr id="39939" name="Picture 5" descr="monop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133600"/>
            <a:ext cx="5903913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cs typeface="Times New Roman" charset="0"/>
              </a:rPr>
              <a:t>EBV Infection</a:t>
            </a:r>
          </a:p>
        </p:txBody>
      </p:sp>
      <p:pic>
        <p:nvPicPr>
          <p:cNvPr id="40963" name="Picture 4" descr="mono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989138"/>
            <a:ext cx="3810000" cy="4048125"/>
          </a:xfrm>
          <a:noFill/>
        </p:spPr>
      </p:pic>
      <p:pic>
        <p:nvPicPr>
          <p:cNvPr id="40964" name="Picture 7" descr="mono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7175" y="2205038"/>
            <a:ext cx="5076825" cy="284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cs typeface="Times New Roman" charset="0"/>
              </a:rPr>
              <a:t>HERPES VIRUSES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357188" y="1484313"/>
            <a:ext cx="7572375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200" b="1">
                <a:cs typeface="Arial" charset="0"/>
              </a:rPr>
              <a:t>Characteristics:</a:t>
            </a:r>
          </a:p>
          <a:p>
            <a:pPr eaLnBrk="1" hangingPunct="1">
              <a:buFontTx/>
              <a:buNone/>
            </a:pPr>
            <a:endParaRPr lang="en-US" altLang="en-US" sz="3200" b="1">
              <a:cs typeface="Arial" charset="0"/>
            </a:endParaRPr>
          </a:p>
          <a:p>
            <a:pPr eaLnBrk="1" hangingPunct="1"/>
            <a:r>
              <a:rPr lang="en-US" altLang="en-US">
                <a:cs typeface="Arial" charset="0"/>
              </a:rPr>
              <a:t>All DNA viruses</a:t>
            </a:r>
          </a:p>
          <a:p>
            <a:pPr eaLnBrk="1" hangingPunct="1"/>
            <a:r>
              <a:rPr lang="en-US" altLang="en-US">
                <a:cs typeface="Arial" charset="0"/>
              </a:rPr>
              <a:t>All encapsulated</a:t>
            </a:r>
          </a:p>
          <a:p>
            <a:pPr eaLnBrk="1" hangingPunct="1"/>
            <a:r>
              <a:rPr lang="en-US" altLang="en-US">
                <a:cs typeface="Arial" charset="0"/>
              </a:rPr>
              <a:t>All have latency after the initial infection</a:t>
            </a:r>
          </a:p>
          <a:p>
            <a:pPr eaLnBrk="1" hangingPunct="1"/>
            <a:r>
              <a:rPr lang="en-US" altLang="en-US">
                <a:cs typeface="Arial" charset="0"/>
              </a:rPr>
              <a:t>Mostly require close contact for transmission</a:t>
            </a:r>
          </a:p>
          <a:p>
            <a:pPr eaLnBrk="1" hangingPunct="1"/>
            <a:r>
              <a:rPr lang="en-US" altLang="en-US">
                <a:cs typeface="Arial" charset="0"/>
              </a:rPr>
              <a:t>Human is the only reservoir</a:t>
            </a:r>
          </a:p>
          <a:p>
            <a:pPr eaLnBrk="1" hangingPunct="1"/>
            <a:endParaRPr lang="en-US" altLang="en-US">
              <a:cs typeface="Arial" charset="0"/>
            </a:endParaRPr>
          </a:p>
        </p:txBody>
      </p:sp>
      <p:pic>
        <p:nvPicPr>
          <p:cNvPr id="512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365625"/>
            <a:ext cx="4625975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cs typeface="Times New Roman" charset="0"/>
              </a:rPr>
              <a:t>Epstein-Barr Virus (EBV)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>
                <a:cs typeface="Arial" charset="0"/>
              </a:rPr>
              <a:t>Treatment:</a:t>
            </a:r>
          </a:p>
          <a:p>
            <a:pPr eaLnBrk="1" hangingPunct="1">
              <a:buFontTx/>
              <a:buNone/>
            </a:pPr>
            <a:endParaRPr lang="en-US" altLang="en-US" sz="2000" b="1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en-US" sz="1800" b="1">
                <a:cs typeface="Arial" charset="0"/>
              </a:rPr>
              <a:t>Treatment of infectious mononucleosis is largely supportive because more than 95% of the patients recover uneventfully without specific therapy</a:t>
            </a:r>
            <a:endParaRPr lang="en-US" altLang="en-US" b="1">
              <a:cs typeface="Arial" charset="0"/>
            </a:endParaRPr>
          </a:p>
          <a:p>
            <a:pPr eaLnBrk="1" hangingPunct="1">
              <a:buFontTx/>
              <a:buNone/>
            </a:pPr>
            <a:endParaRPr lang="en-US" altLang="en-US" sz="1800" b="1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altLang="en-US" sz="1800" b="1">
                <a:cs typeface="Arial" charset="0"/>
              </a:rPr>
              <a:t>Corticosteroids</a:t>
            </a:r>
            <a:r>
              <a:rPr lang="en-US" altLang="en-US" sz="1800">
                <a:cs typeface="Arial" charset="0"/>
              </a:rPr>
              <a:t> </a:t>
            </a:r>
          </a:p>
          <a:p>
            <a:pPr eaLnBrk="1" hangingPunct="1">
              <a:buFontTx/>
              <a:buNone/>
            </a:pPr>
            <a:endParaRPr lang="en-US" altLang="en-US" sz="180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cs typeface="Times New Roman" charset="0"/>
            </a:endParaRPr>
          </a:p>
        </p:txBody>
      </p:sp>
      <p:pic>
        <p:nvPicPr>
          <p:cNvPr id="43011" name="Picture 2" descr="https://s3.amazonaws.com/lowres.cartoonstock.com/medical-fish-std-sexual_transmitted_disease-big_fishes-eating-rman5343_lo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2000" y="1970088"/>
            <a:ext cx="5080000" cy="4064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00063" y="357188"/>
          <a:ext cx="8429625" cy="6357940"/>
        </p:xfrm>
        <a:graphic>
          <a:graphicData uri="http://schemas.openxmlformats.org/drawingml/2006/table">
            <a:tbl>
              <a:tblPr/>
              <a:tblGrid>
                <a:gridCol w="3659187"/>
                <a:gridCol w="4770438"/>
              </a:tblGrid>
              <a:tr h="45878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Virus</a:t>
                      </a:r>
                    </a:p>
                  </a:txBody>
                  <a:tcPr marL="12916" marR="12916" marT="12916" marB="129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Infection</a:t>
                      </a:r>
                      <a:endParaRPr kumimoji="0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Arial" charset="0"/>
                      </a:endParaRPr>
                    </a:p>
                  </a:txBody>
                  <a:tcPr marL="12916" marR="12916" marT="12916" marB="129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HSV Type 1</a:t>
                      </a:r>
                    </a:p>
                  </a:txBody>
                  <a:tcPr marL="12916" marR="12916" marT="12916" marB="129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Herpes labialis ('cold sores')</a:t>
                      </a:r>
                      <a:b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Keratoconjunctivitis</a:t>
                      </a:r>
                      <a:b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Finger infections ('whitlows')</a:t>
                      </a:r>
                      <a:b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Encephalitis</a:t>
                      </a:r>
                      <a:b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Primary stomatitis</a:t>
                      </a:r>
                      <a:b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Genital infections</a:t>
                      </a:r>
                    </a:p>
                  </a:txBody>
                  <a:tcPr marL="12916" marR="12916" marT="12916" marB="129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78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HSV Type 2</a:t>
                      </a:r>
                    </a:p>
                  </a:txBody>
                  <a:tcPr marL="12916" marR="12916" marT="12916" marB="129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Genital infections</a:t>
                      </a:r>
                      <a:b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Neonatal infection (acquired during</a:t>
                      </a:r>
                      <a:b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vaginal delivery)</a:t>
                      </a:r>
                    </a:p>
                  </a:txBody>
                  <a:tcPr marL="12916" marR="12916" marT="12916" marB="129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Varicella zoster virus (VZV)</a:t>
                      </a:r>
                    </a:p>
                  </a:txBody>
                  <a:tcPr marL="12916" marR="12916" marT="12916" marB="129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Chickenpox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Shingles (herpes zoster)</a:t>
                      </a:r>
                    </a:p>
                  </a:txBody>
                  <a:tcPr marL="12916" marR="12916" marT="12916" marB="129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9700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Cytomegalovirus (CMV) </a:t>
                      </a:r>
                    </a:p>
                  </a:txBody>
                  <a:tcPr marL="12916" marR="12916" marT="12916" marB="129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Congenital infection </a:t>
                      </a:r>
                      <a:b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Disease in immunocompromised patients</a:t>
                      </a:r>
                      <a:b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Pneumonitis</a:t>
                      </a:r>
                      <a:b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Retinitis</a:t>
                      </a:r>
                      <a:b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Colitis</a:t>
                      </a:r>
                      <a:b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systemic infection</a:t>
                      </a:r>
                    </a:p>
                  </a:txBody>
                  <a:tcPr marL="12916" marR="12916" marT="12916" marB="129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9800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Epstein-Barr virus (EBV)</a:t>
                      </a:r>
                    </a:p>
                  </a:txBody>
                  <a:tcPr marL="12916" marR="12916" marT="12916" marB="129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Infectious mononucleosis</a:t>
                      </a:r>
                      <a:b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Burkitt's lymphoma</a:t>
                      </a:r>
                      <a:b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Nasopharyngeal carcinoma</a:t>
                      </a:r>
                      <a:b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Oral hairy Cell leucoplakia (AIDS patients)</a:t>
                      </a:r>
                    </a:p>
                  </a:txBody>
                  <a:tcPr marL="12916" marR="12916" marT="12916" marB="129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Human herpes virus 6</a:t>
                      </a:r>
                    </a:p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(HHV-6) and 7 (HHV-7) Roseolovirus</a:t>
                      </a:r>
                    </a:p>
                  </a:txBody>
                  <a:tcPr marL="12916" marR="12916" marT="12916" marB="129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Exanthem subitum (Roseola): three day fever</a:t>
                      </a:r>
                      <a:b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? Disease in immunocompromised patients</a:t>
                      </a:r>
                    </a:p>
                  </a:txBody>
                  <a:tcPr marL="12916" marR="12916" marT="12916" marB="129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Human herpes virus 8</a:t>
                      </a:r>
                      <a:b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</a:b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(HHV-8) </a:t>
                      </a:r>
                    </a:p>
                  </a:txBody>
                  <a:tcPr marL="12916" marR="12916" marT="12916" marB="129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685800">
                        <a:lnSpc>
                          <a:spcPct val="90000"/>
                        </a:lnSpc>
                        <a:spcBef>
                          <a:spcPts val="750"/>
                        </a:spcBef>
                        <a:buFont typeface="Arial" charset="0"/>
                        <a:defRPr sz="19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1pPr>
                      <a:lvl2pPr marL="742950" indent="-28575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6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2pPr>
                      <a:lvl3pPr marL="11430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3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3pPr>
                      <a:lvl4pPr marL="16002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4pPr>
                      <a:lvl5pPr marL="2057400" indent="-228600" defTabSz="685800">
                        <a:lnSpc>
                          <a:spcPct val="90000"/>
                        </a:lnSpc>
                        <a:spcBef>
                          <a:spcPts val="375"/>
                        </a:spcBef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5pPr>
                      <a:lvl6pPr marL="25146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6pPr>
                      <a:lvl7pPr marL="29718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7pPr>
                      <a:lvl8pPr marL="34290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8pPr>
                      <a:lvl9pPr marL="3886200" indent="-228600" defTabSz="685800" eaLnBrk="0" fontAlgn="base" hangingPunct="0">
                        <a:lnSpc>
                          <a:spcPct val="90000"/>
                        </a:lnSpc>
                        <a:spcBef>
                          <a:spcPts val="375"/>
                        </a:spcBef>
                        <a:spcAft>
                          <a:spcPct val="0"/>
                        </a:spcAft>
                        <a:buFont typeface="Arial" charset="0"/>
                        <a:defRPr sz="1100">
                          <a:solidFill>
                            <a:schemeClr val="tx1"/>
                          </a:solidFill>
                          <a:latin typeface="Calibri" charset="0"/>
                          <a:ea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Arial" charset="0"/>
                        </a:rPr>
                        <a:t>Associated with Kaposi's sarcoma</a:t>
                      </a:r>
                    </a:p>
                  </a:txBody>
                  <a:tcPr marL="12916" marR="12916" marT="12916" marB="129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175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rtl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 sz="4000" b="1">
                <a:cs typeface="Times New Roman" charset="0"/>
              </a:rPr>
              <a:t>HERPES VIRUSES</a:t>
            </a:r>
            <a:br>
              <a:rPr lang="en-US" altLang="en-US" sz="4000" b="1">
                <a:cs typeface="Times New Roman" charset="0"/>
              </a:rPr>
            </a:br>
            <a:r>
              <a:rPr lang="en-US" altLang="en-US" sz="4000" b="1">
                <a:cs typeface="Times New Roman" charset="0"/>
              </a:rPr>
              <a:t>Structure </a:t>
            </a:r>
          </a:p>
        </p:txBody>
      </p:sp>
      <p:pic>
        <p:nvPicPr>
          <p:cNvPr id="7171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1989138"/>
            <a:ext cx="3886200" cy="3595687"/>
          </a:xfrm>
        </p:spPr>
      </p:pic>
      <p:sp>
        <p:nvSpPr>
          <p:cNvPr id="7172" name="Content Placeholder 5"/>
          <p:cNvSpPr>
            <a:spLocks noGrp="1"/>
          </p:cNvSpPr>
          <p:nvPr>
            <p:ph sz="half" idx="2"/>
          </p:nvPr>
        </p:nvSpPr>
        <p:spPr>
          <a:xfrm>
            <a:off x="525463" y="1960563"/>
            <a:ext cx="3886200" cy="4351337"/>
          </a:xfrm>
        </p:spPr>
        <p:txBody>
          <a:bodyPr/>
          <a:lstStyle/>
          <a:p>
            <a:pPr eaLnBrk="1" hangingPunct="1"/>
            <a:r>
              <a:rPr lang="en-US" altLang="en-US">
                <a:cs typeface="Arial" charset="0"/>
              </a:rPr>
              <a:t>Herpesviruses have a unique four-layered </a:t>
            </a:r>
            <a:r>
              <a:rPr lang="en-US" altLang="en-US" b="1">
                <a:cs typeface="Arial" charset="0"/>
              </a:rPr>
              <a:t>structure</a:t>
            </a:r>
            <a:r>
              <a:rPr lang="en-US" altLang="en-US">
                <a:cs typeface="Arial" charset="0"/>
              </a:rPr>
              <a:t>:</a:t>
            </a:r>
          </a:p>
          <a:p>
            <a:pPr lvl="1" eaLnBrk="1" hangingPunct="1"/>
            <a:r>
              <a:rPr lang="en-US" altLang="en-US">
                <a:cs typeface="Arial" charset="0"/>
              </a:rPr>
              <a:t> A core containing the large double-stranded DNA genome</a:t>
            </a:r>
          </a:p>
          <a:p>
            <a:pPr lvl="1" eaLnBrk="1" hangingPunct="1"/>
            <a:r>
              <a:rPr lang="en-US" altLang="en-US">
                <a:cs typeface="Arial" charset="0"/>
              </a:rPr>
              <a:t>Genome is enclosed by an icosapentahedral capsid which is composed of capsomers</a:t>
            </a:r>
          </a:p>
          <a:p>
            <a:pPr lvl="1" eaLnBrk="1" hangingPunct="1"/>
            <a:r>
              <a:rPr lang="en-US" altLang="en-US">
                <a:cs typeface="Arial" charset="0"/>
              </a:rPr>
              <a:t>The capsid is surrounded by an amorphous protein coat called the tegument</a:t>
            </a:r>
          </a:p>
          <a:p>
            <a:pPr lvl="1" eaLnBrk="1" hangingPunct="1"/>
            <a:r>
              <a:rPr lang="en-US" altLang="en-US">
                <a:cs typeface="Arial" charset="0"/>
              </a:rPr>
              <a:t>It is encased in a glycoprotein-bearing lipid bilayer envelope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cs typeface="Times New Roman" charset="0"/>
              </a:rPr>
              <a:t>Viral Replication</a:t>
            </a:r>
          </a:p>
        </p:txBody>
      </p:sp>
      <p:sp>
        <p:nvSpPr>
          <p:cNvPr id="8195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endParaRPr lang="en-US" altLang="en-US">
              <a:cs typeface="Arial" charset="0"/>
            </a:endParaRPr>
          </a:p>
          <a:p>
            <a:pPr eaLnBrk="1" hangingPunct="1"/>
            <a:r>
              <a:rPr lang="en-US" altLang="en-US">
                <a:cs typeface="Arial" charset="0"/>
              </a:rPr>
              <a:t> Upon entry into the host cell nucleus, three distinct phases of gene transcription and protein synthesis are initiated producing the immediate-early, early, and late proteins</a:t>
            </a:r>
          </a:p>
          <a:p>
            <a:pPr eaLnBrk="1" hangingPunct="1"/>
            <a:r>
              <a:rPr lang="en-US" altLang="en-US">
                <a:cs typeface="Arial" charset="0"/>
              </a:rPr>
              <a:t> Viral nucleocapsid assembly occurs within the host cell nucleus.</a:t>
            </a:r>
          </a:p>
          <a:p>
            <a:pPr eaLnBrk="1" hangingPunct="1"/>
            <a:r>
              <a:rPr lang="en-US" altLang="en-US">
                <a:cs typeface="Arial" charset="0"/>
              </a:rPr>
              <a:t>The virus acquires its final envelope by budding into cytoplasmic vesicles</a:t>
            </a:r>
          </a:p>
          <a:p>
            <a:pPr eaLnBrk="1" hangingPunct="1"/>
            <a:endParaRPr lang="en-US" altLang="en-US">
              <a:cs typeface="Arial" charset="0"/>
            </a:endParaRPr>
          </a:p>
        </p:txBody>
      </p:sp>
      <p:pic>
        <p:nvPicPr>
          <p:cNvPr id="8196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7250" y="2344738"/>
            <a:ext cx="3810000" cy="3314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cs typeface="Times New Roman" charset="0"/>
              </a:rPr>
              <a:t>HERPES VIRUSES</a:t>
            </a:r>
          </a:p>
        </p:txBody>
      </p:sp>
      <p:sp>
        <p:nvSpPr>
          <p:cNvPr id="9219" name="Rectangle 14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cs typeface="Arial" charset="0"/>
              </a:rPr>
              <a:t>HSV-1 vs HSV-2</a:t>
            </a:r>
          </a:p>
          <a:p>
            <a:pPr eaLnBrk="1" hangingPunct="1">
              <a:buFontTx/>
              <a:buNone/>
            </a:pPr>
            <a:r>
              <a:rPr lang="en-US" altLang="en-US">
                <a:cs typeface="Arial" charset="0"/>
              </a:rPr>
              <a:t>      Non-genital vs  Genital Herpes infection</a:t>
            </a:r>
          </a:p>
          <a:p>
            <a:pPr eaLnBrk="1" hangingPunct="1">
              <a:buFontTx/>
              <a:buNone/>
            </a:pPr>
            <a:r>
              <a:rPr lang="en-US" altLang="en-US">
                <a:cs typeface="Arial" charset="0"/>
              </a:rPr>
              <a:t>      Primary vs  Recurrent infections</a:t>
            </a:r>
          </a:p>
          <a:p>
            <a:pPr eaLnBrk="1" hangingPunct="1">
              <a:buFontTx/>
              <a:buNone/>
            </a:pPr>
            <a:r>
              <a:rPr lang="en-US" altLang="en-US">
                <a:cs typeface="Arial" charset="0"/>
              </a:rPr>
              <a:t>      Neonatal infection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cs typeface="Times New Roman" charset="0"/>
              </a:rPr>
              <a:t>HERPES VIRUSES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1800">
                <a:cs typeface="Arial" charset="0"/>
              </a:rPr>
              <a:t>Transmission is by close contact with body secretions</a:t>
            </a:r>
          </a:p>
          <a:p>
            <a:pPr eaLnBrk="1" hangingPunct="1"/>
            <a:endParaRPr lang="en-US" altLang="en-US" sz="1800">
              <a:cs typeface="Arial" charset="0"/>
            </a:endParaRPr>
          </a:p>
          <a:p>
            <a:pPr eaLnBrk="1" hangingPunct="1"/>
            <a:r>
              <a:rPr lang="en-US" altLang="en-US" sz="1800">
                <a:cs typeface="Arial" charset="0"/>
              </a:rPr>
              <a:t>Exposure to HSV at mucosal surfaces or abraded skin sites permits entry of the virus and initiation of its replication in cells of the epidermis and</a:t>
            </a:r>
            <a:r>
              <a:rPr lang="en-US" altLang="en-US">
                <a:cs typeface="Arial" charset="0"/>
              </a:rPr>
              <a:t> </a:t>
            </a:r>
            <a:r>
              <a:rPr lang="en-US" altLang="en-US" sz="1800">
                <a:cs typeface="Arial" charset="0"/>
              </a:rPr>
              <a:t>dermis</a:t>
            </a:r>
            <a:r>
              <a:rPr lang="en-US" altLang="en-US">
                <a:cs typeface="Arial" charset="0"/>
              </a:rPr>
              <a:t> </a:t>
            </a:r>
          </a:p>
          <a:p>
            <a:pPr eaLnBrk="1" hangingPunct="1"/>
            <a:r>
              <a:rPr lang="en-US" altLang="en-US" sz="1800">
                <a:cs typeface="Arial" charset="0"/>
              </a:rPr>
              <a:t>After initial infection the virus infect the sensory and autonomic nerves and become dormant in the ganglion (trigeminal nerve for HSV1 and sacral rout for HSV2)</a:t>
            </a:r>
          </a:p>
          <a:p>
            <a:pPr eaLnBrk="1" hangingPunct="1"/>
            <a:endParaRPr lang="en-US" altLang="en-US" sz="2400" b="1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863</Words>
  <Application>Microsoft Macintosh PowerPoint</Application>
  <PresentationFormat>On-screen Show (4:3)</PresentationFormat>
  <Paragraphs>192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 Light</vt:lpstr>
      <vt:lpstr>Times New Roman</vt:lpstr>
      <vt:lpstr>Calibri</vt:lpstr>
      <vt:lpstr>Wingdings</vt:lpstr>
      <vt:lpstr>Office Theme</vt:lpstr>
      <vt:lpstr>Human Herpes Viruses (HHV)</vt:lpstr>
      <vt:lpstr> HERPES VIRUS INFECTIONS</vt:lpstr>
      <vt:lpstr>HERPES VIRUSES</vt:lpstr>
      <vt:lpstr>HERPES VIRUSES</vt:lpstr>
      <vt:lpstr>PowerPoint Presentation</vt:lpstr>
      <vt:lpstr>HERPES VIRUSES Structure </vt:lpstr>
      <vt:lpstr>Viral Replication</vt:lpstr>
      <vt:lpstr>HERPES VIRUSES</vt:lpstr>
      <vt:lpstr>HERPES VIRUSES</vt:lpstr>
      <vt:lpstr>HSV Gingivostomatitis</vt:lpstr>
      <vt:lpstr>Herpes Labialis</vt:lpstr>
      <vt:lpstr>NON-GENITAL HSV</vt:lpstr>
      <vt:lpstr>GENITAL HSV</vt:lpstr>
      <vt:lpstr>Genital HSV</vt:lpstr>
      <vt:lpstr>GENITAL HSV</vt:lpstr>
      <vt:lpstr>Diagnosis of HSV</vt:lpstr>
      <vt:lpstr>HSV TREATMENT</vt:lpstr>
      <vt:lpstr>VARICILLA  ZOSTER VIRUS (VZV)</vt:lpstr>
      <vt:lpstr>VARICILLA  ZOSTER VIRUS</vt:lpstr>
      <vt:lpstr>CHICKENPOX</vt:lpstr>
      <vt:lpstr>VARICILLA  ZOSTER</vt:lpstr>
      <vt:lpstr>VARICILLA  ZOTER</vt:lpstr>
      <vt:lpstr>VARICILLA  ZOSTER</vt:lpstr>
      <vt:lpstr>VARICILLA ZOTER</vt:lpstr>
      <vt:lpstr>VARICILLA ZOTER</vt:lpstr>
      <vt:lpstr>VZV Diagnosis</vt:lpstr>
      <vt:lpstr>VZV treatment</vt:lpstr>
      <vt:lpstr>Cytomegalovirus (CMV)</vt:lpstr>
      <vt:lpstr>CMV Seroepidemiology</vt:lpstr>
      <vt:lpstr>Cytomegalovirus (CMV)</vt:lpstr>
      <vt:lpstr>CMV Retinitis</vt:lpstr>
      <vt:lpstr>Cytomegalovirus (CMV)</vt:lpstr>
      <vt:lpstr>Cytomegalovirus (CMV)</vt:lpstr>
      <vt:lpstr>Epstein-Barr Virus (EBV) </vt:lpstr>
      <vt:lpstr>Epstein-Barr Virus (EBV)</vt:lpstr>
      <vt:lpstr>Epstein-Barr Virus (EBV)</vt:lpstr>
      <vt:lpstr>EBV Infection Atypical Lymphocytes</vt:lpstr>
      <vt:lpstr>EBV Infection Atypical Lymphocytes</vt:lpstr>
      <vt:lpstr>EBV Infection</vt:lpstr>
      <vt:lpstr>Epstein-Barr Virus (EBV)</vt:lpstr>
      <vt:lpstr>PowerPoint Presentation</vt:lpstr>
    </vt:vector>
  </TitlesOfParts>
  <Company>Gb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</dc:creator>
  <cp:lastModifiedBy>Microsoft Office User</cp:lastModifiedBy>
  <cp:revision>26</cp:revision>
  <cp:lastPrinted>2018-02-12T23:37:39Z</cp:lastPrinted>
  <dcterms:created xsi:type="dcterms:W3CDTF">2002-11-08T20:46:06Z</dcterms:created>
  <dcterms:modified xsi:type="dcterms:W3CDTF">2018-02-12T23:38:56Z</dcterms:modified>
</cp:coreProperties>
</file>