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257" r:id="rId3"/>
    <p:sldId id="259" r:id="rId4"/>
    <p:sldId id="263" r:id="rId5"/>
    <p:sldId id="260" r:id="rId6"/>
    <p:sldId id="264" r:id="rId7"/>
    <p:sldId id="266" r:id="rId8"/>
    <p:sldId id="265" r:id="rId9"/>
    <p:sldId id="267" r:id="rId10"/>
    <p:sldId id="258" r:id="rId11"/>
    <p:sldId id="270" r:id="rId12"/>
    <p:sldId id="262" r:id="rId13"/>
    <p:sldId id="274" r:id="rId14"/>
    <p:sldId id="272" r:id="rId15"/>
    <p:sldId id="273" r:id="rId16"/>
    <p:sldId id="261" r:id="rId17"/>
    <p:sldId id="271" r:id="rId18"/>
    <p:sldId id="269" r:id="rId19"/>
    <p:sldId id="275" r:id="rId20"/>
    <p:sldId id="276" r:id="rId21"/>
    <p:sldId id="277" r:id="rId22"/>
    <p:sldId id="318" r:id="rId23"/>
    <p:sldId id="278" r:id="rId24"/>
    <p:sldId id="279" r:id="rId25"/>
    <p:sldId id="281" r:id="rId26"/>
    <p:sldId id="280" r:id="rId27"/>
    <p:sldId id="282" r:id="rId28"/>
    <p:sldId id="284" r:id="rId29"/>
    <p:sldId id="283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297" r:id="rId46"/>
    <p:sldId id="301" r:id="rId47"/>
    <p:sldId id="320" r:id="rId48"/>
    <p:sldId id="302" r:id="rId49"/>
    <p:sldId id="303" r:id="rId50"/>
    <p:sldId id="304" r:id="rId51"/>
    <p:sldId id="305" r:id="rId52"/>
    <p:sldId id="308" r:id="rId53"/>
    <p:sldId id="306" r:id="rId54"/>
    <p:sldId id="307" r:id="rId55"/>
    <p:sldId id="321" r:id="rId56"/>
    <p:sldId id="309" r:id="rId57"/>
    <p:sldId id="310" r:id="rId58"/>
    <p:sldId id="311" r:id="rId59"/>
    <p:sldId id="313" r:id="rId60"/>
    <p:sldId id="314" r:id="rId61"/>
    <p:sldId id="315" r:id="rId62"/>
    <p:sldId id="322" r:id="rId63"/>
    <p:sldId id="312" r:id="rId64"/>
    <p:sldId id="316" r:id="rId65"/>
    <p:sldId id="319" r:id="rId66"/>
    <p:sldId id="317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5951" autoAdjust="0"/>
  </p:normalViewPr>
  <p:slideViewPr>
    <p:cSldViewPr>
      <p:cViewPr>
        <p:scale>
          <a:sx n="78" d="100"/>
          <a:sy n="78" d="100"/>
        </p:scale>
        <p:origin x="-30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68CA9-36DE-405B-A11D-2D2B9E9242D6}" type="datetimeFigureOut">
              <a:rPr lang="en-CA" smtClean="0"/>
              <a:pPr/>
              <a:t>2018-02-14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49E8F-0266-425D-BFAD-93CEA05299B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72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Preschool</a:t>
            </a:r>
            <a:r>
              <a:rPr lang="en-CA" baseline="0" dirty="0" smtClean="0"/>
              <a:t> children increase from 5 to 10 % ( 1980 to 2008),  5.6 to 19  in school age children, adolescent between 5 to 18 % in 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84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Dietary habits, sedentary lif</a:t>
            </a:r>
            <a:r>
              <a:rPr lang="en-CA" baseline="0" dirty="0" smtClean="0"/>
              <a:t>e style, high socioeconomic status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75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Determinant of energy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ependitures</a:t>
            </a:r>
            <a:r>
              <a:rPr lang="en-CA" baseline="0" dirty="0" smtClean="0"/>
              <a:t>: 3 of them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50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hypothalamus mainly </a:t>
            </a:r>
            <a:r>
              <a:rPr lang="en-CA" dirty="0" err="1" smtClean="0"/>
              <a:t>paraventricular</a:t>
            </a:r>
            <a:r>
              <a:rPr lang="en-CA" dirty="0" smtClean="0"/>
              <a:t>, </a:t>
            </a:r>
            <a:r>
              <a:rPr lang="en-CA" dirty="0" err="1" smtClean="0"/>
              <a:t>ventromedial</a:t>
            </a:r>
            <a:r>
              <a:rPr lang="en-CA" baseline="0" dirty="0" smtClean="0"/>
              <a:t> nucleus or </a:t>
            </a:r>
            <a:r>
              <a:rPr lang="en-CA" baseline="0" dirty="0" err="1" smtClean="0"/>
              <a:t>amygdala</a:t>
            </a:r>
            <a:r>
              <a:rPr lang="en-CA" baseline="0" dirty="0" smtClean="0"/>
              <a:t> affected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, inflammation, radiation, trauma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09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Obesity related </a:t>
            </a:r>
            <a:r>
              <a:rPr lang="en-CA" dirty="0" err="1" smtClean="0"/>
              <a:t>glomerulopathy</a:t>
            </a:r>
            <a:r>
              <a:rPr lang="en-CA" dirty="0" smtClean="0"/>
              <a:t>, focal segmental </a:t>
            </a:r>
            <a:r>
              <a:rPr lang="en-CA" dirty="0" err="1" smtClean="0"/>
              <a:t>glomerulosclerosis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89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85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adults with a BMI of 25 to 34.9 kg/m2, a waist circumference greater than 102 cm (40 in) for men and 88 cm (35 in) for women is associated with a greater risk of hypertension, type 2 diabetes, and </a:t>
            </a:r>
            <a:r>
              <a:rPr lang="en-CA" dirty="0" err="1" smtClean="0"/>
              <a:t>dyslipidemia</a:t>
            </a:r>
            <a:r>
              <a:rPr lang="en-CA" dirty="0" smtClean="0"/>
              <a:t>, and CHD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8801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All these drugs</a:t>
            </a:r>
            <a:r>
              <a:rPr lang="en-CA" baseline="0" dirty="0" smtClean="0"/>
              <a:t> from the market except </a:t>
            </a:r>
            <a:r>
              <a:rPr lang="en-CA" baseline="0" dirty="0" err="1" smtClean="0"/>
              <a:t>orlistat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381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65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2018-02-14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2018-02-14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2018-02-14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2018-02-14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2018-02-14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A7F8946-FB33-41E2-8D54-09CA846FF06E}" type="datetimeFigureOut">
              <a:rPr lang="en-CA" smtClean="0"/>
              <a:pPr/>
              <a:t>2018-02-14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2018-02-14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2018-02-14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2018-02-14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2018-02-14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A7F8946-FB33-41E2-8D54-09CA846FF06E}" type="datetimeFigureOut">
              <a:rPr lang="en-CA" smtClean="0"/>
              <a:pPr/>
              <a:t>2018-02-14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A7F8946-FB33-41E2-8D54-09CA846FF06E}" type="datetimeFigureOut">
              <a:rPr lang="en-CA" smtClean="0"/>
              <a:pPr/>
              <a:t>2018-02-14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Dr. </a:t>
            </a:r>
            <a:r>
              <a:rPr lang="en-CA" dirty="0" err="1" smtClean="0"/>
              <a:t>Aishah</a:t>
            </a:r>
            <a:r>
              <a:rPr lang="en-CA" dirty="0" smtClean="0"/>
              <a:t> Ali </a:t>
            </a:r>
            <a:r>
              <a:rPr lang="en-CA" dirty="0" err="1" smtClean="0"/>
              <a:t>Ekhzaimy</a:t>
            </a:r>
            <a:endParaRPr lang="en-CA" dirty="0" smtClean="0"/>
          </a:p>
          <a:p>
            <a:r>
              <a:rPr lang="en-CA" smtClean="0"/>
              <a:t>341</a:t>
            </a:r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Obesity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igh-rates-of-obesity-ar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7826" y="4005064"/>
            <a:ext cx="3085356" cy="2628900"/>
          </a:xfrm>
          <a:prstGeom prst="rect">
            <a:avLst/>
          </a:prstGeom>
        </p:spPr>
      </p:pic>
      <p:pic>
        <p:nvPicPr>
          <p:cNvPr id="6" name="Picture 5" descr="obesity_news_science_heal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005064"/>
            <a:ext cx="2943225" cy="2448272"/>
          </a:xfrm>
          <a:prstGeom prst="rect">
            <a:avLst/>
          </a:prstGeom>
        </p:spPr>
      </p:pic>
      <p:pic>
        <p:nvPicPr>
          <p:cNvPr id="8" name="Picture 7" descr="focus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2952328" cy="2453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Food intake and utilization is regulated:</a:t>
            </a:r>
          </a:p>
          <a:p>
            <a:endParaRPr lang="en-CA" dirty="0" smtClean="0"/>
          </a:p>
          <a:p>
            <a:endParaRPr lang="en-CA" dirty="0" smtClean="0"/>
          </a:p>
          <a:p>
            <a:pPr lvl="1"/>
            <a:r>
              <a:rPr lang="en-CA" sz="3200" dirty="0" smtClean="0"/>
              <a:t>Hormones</a:t>
            </a:r>
          </a:p>
          <a:p>
            <a:pPr lvl="1"/>
            <a:r>
              <a:rPr lang="en-CA" sz="3200" dirty="0" smtClean="0"/>
              <a:t>Neurotransmitters</a:t>
            </a:r>
          </a:p>
          <a:p>
            <a:pPr lvl="1"/>
            <a:r>
              <a:rPr lang="en-CA" sz="3200" dirty="0" smtClean="0"/>
              <a:t>Central nervous system</a:t>
            </a:r>
            <a:endParaRPr lang="en-CA" sz="3200" dirty="0"/>
          </a:p>
        </p:txBody>
      </p:sp>
      <p:pic>
        <p:nvPicPr>
          <p:cNvPr id="4" name="Content Placeholder 3" descr="balanced-di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284984"/>
            <a:ext cx="2810648" cy="3347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Signals from peripheries are carried out by neurotransmitters and hormones to CNS in presence or absence of food</a:t>
            </a:r>
          </a:p>
          <a:p>
            <a:r>
              <a:rPr lang="en-CA" dirty="0" smtClean="0"/>
              <a:t>Signal from fat by hormone </a:t>
            </a:r>
            <a:r>
              <a:rPr lang="en-CA" dirty="0" err="1" smtClean="0"/>
              <a:t>leptin</a:t>
            </a:r>
            <a:r>
              <a:rPr lang="en-CA" dirty="0" smtClean="0"/>
              <a:t> to hypothalamus to reduce food intake and increase sympathetic activity and energy expenditure</a:t>
            </a:r>
          </a:p>
          <a:p>
            <a:r>
              <a:rPr lang="en-CA" dirty="0" smtClean="0"/>
              <a:t>Gastric distension and contraction send signal for satiety and hunger</a:t>
            </a:r>
          </a:p>
          <a:p>
            <a:r>
              <a:rPr lang="en-CA" dirty="0" smtClean="0"/>
              <a:t>Fall in blood sugar send signals to CNS for hunger</a:t>
            </a:r>
          </a:p>
          <a:p>
            <a:r>
              <a:rPr lang="en-CA" dirty="0" smtClean="0"/>
              <a:t>Sympathetic activity from food </a:t>
            </a:r>
            <a:r>
              <a:rPr lang="en-CA" dirty="0" err="1" smtClean="0"/>
              <a:t>thermogenesis</a:t>
            </a:r>
            <a:r>
              <a:rPr lang="en-CA" dirty="0" smtClean="0"/>
              <a:t> leads to reduce food intake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Role of hypothalamus in mediation of</a:t>
            </a:r>
            <a:br>
              <a:rPr lang="en-US" sz="3000" dirty="0" smtClean="0"/>
            </a:br>
            <a:r>
              <a:rPr lang="en-US" sz="3000" dirty="0" smtClean="0"/>
              <a:t>hunger and satiety</a:t>
            </a:r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2700866" y="3903664"/>
            <a:ext cx="763412" cy="606425"/>
          </a:xfrm>
          <a:custGeom>
            <a:avLst/>
            <a:gdLst>
              <a:gd name="T0" fmla="*/ 316 w 541"/>
              <a:gd name="T1" fmla="*/ 0 h 382"/>
              <a:gd name="T2" fmla="*/ 295 w 541"/>
              <a:gd name="T3" fmla="*/ 12 h 382"/>
              <a:gd name="T4" fmla="*/ 272 w 541"/>
              <a:gd name="T5" fmla="*/ 22 h 382"/>
              <a:gd name="T6" fmla="*/ 241 w 541"/>
              <a:gd name="T7" fmla="*/ 29 h 382"/>
              <a:gd name="T8" fmla="*/ 205 w 541"/>
              <a:gd name="T9" fmla="*/ 35 h 382"/>
              <a:gd name="T10" fmla="*/ 163 w 541"/>
              <a:gd name="T11" fmla="*/ 39 h 382"/>
              <a:gd name="T12" fmla="*/ 115 w 541"/>
              <a:gd name="T13" fmla="*/ 41 h 382"/>
              <a:gd name="T14" fmla="*/ 61 w 541"/>
              <a:gd name="T15" fmla="*/ 39 h 382"/>
              <a:gd name="T16" fmla="*/ 0 w 541"/>
              <a:gd name="T17" fmla="*/ 33 h 382"/>
              <a:gd name="T18" fmla="*/ 17 w 541"/>
              <a:gd name="T19" fmla="*/ 33 h 382"/>
              <a:gd name="T20" fmla="*/ 32 w 541"/>
              <a:gd name="T21" fmla="*/ 35 h 382"/>
              <a:gd name="T22" fmla="*/ 46 w 541"/>
              <a:gd name="T23" fmla="*/ 39 h 382"/>
              <a:gd name="T24" fmla="*/ 59 w 541"/>
              <a:gd name="T25" fmla="*/ 43 h 382"/>
              <a:gd name="T26" fmla="*/ 71 w 541"/>
              <a:gd name="T27" fmla="*/ 50 h 382"/>
              <a:gd name="T28" fmla="*/ 82 w 541"/>
              <a:gd name="T29" fmla="*/ 56 h 382"/>
              <a:gd name="T30" fmla="*/ 92 w 541"/>
              <a:gd name="T31" fmla="*/ 66 h 382"/>
              <a:gd name="T32" fmla="*/ 101 w 541"/>
              <a:gd name="T33" fmla="*/ 75 h 382"/>
              <a:gd name="T34" fmla="*/ 119 w 541"/>
              <a:gd name="T35" fmla="*/ 96 h 382"/>
              <a:gd name="T36" fmla="*/ 132 w 541"/>
              <a:gd name="T37" fmla="*/ 119 h 382"/>
              <a:gd name="T38" fmla="*/ 146 w 541"/>
              <a:gd name="T39" fmla="*/ 146 h 382"/>
              <a:gd name="T40" fmla="*/ 155 w 541"/>
              <a:gd name="T41" fmla="*/ 173 h 382"/>
              <a:gd name="T42" fmla="*/ 176 w 541"/>
              <a:gd name="T43" fmla="*/ 227 h 382"/>
              <a:gd name="T44" fmla="*/ 197 w 541"/>
              <a:gd name="T45" fmla="*/ 279 h 382"/>
              <a:gd name="T46" fmla="*/ 211 w 541"/>
              <a:gd name="T47" fmla="*/ 300 h 382"/>
              <a:gd name="T48" fmla="*/ 226 w 541"/>
              <a:gd name="T49" fmla="*/ 317 h 382"/>
              <a:gd name="T50" fmla="*/ 234 w 541"/>
              <a:gd name="T51" fmla="*/ 325 h 382"/>
              <a:gd name="T52" fmla="*/ 243 w 541"/>
              <a:gd name="T53" fmla="*/ 332 h 382"/>
              <a:gd name="T54" fmla="*/ 253 w 541"/>
              <a:gd name="T55" fmla="*/ 338 h 382"/>
              <a:gd name="T56" fmla="*/ 264 w 541"/>
              <a:gd name="T57" fmla="*/ 342 h 382"/>
              <a:gd name="T58" fmla="*/ 309 w 541"/>
              <a:gd name="T59" fmla="*/ 355 h 382"/>
              <a:gd name="T60" fmla="*/ 355 w 541"/>
              <a:gd name="T61" fmla="*/ 369 h 382"/>
              <a:gd name="T62" fmla="*/ 378 w 541"/>
              <a:gd name="T63" fmla="*/ 373 h 382"/>
              <a:gd name="T64" fmla="*/ 399 w 541"/>
              <a:gd name="T65" fmla="*/ 378 h 382"/>
              <a:gd name="T66" fmla="*/ 420 w 541"/>
              <a:gd name="T67" fmla="*/ 380 h 382"/>
              <a:gd name="T68" fmla="*/ 439 w 541"/>
              <a:gd name="T69" fmla="*/ 382 h 382"/>
              <a:gd name="T70" fmla="*/ 458 w 541"/>
              <a:gd name="T71" fmla="*/ 382 h 382"/>
              <a:gd name="T72" fmla="*/ 476 w 541"/>
              <a:gd name="T73" fmla="*/ 380 h 382"/>
              <a:gd name="T74" fmla="*/ 493 w 541"/>
              <a:gd name="T75" fmla="*/ 377 h 382"/>
              <a:gd name="T76" fmla="*/ 506 w 541"/>
              <a:gd name="T77" fmla="*/ 369 h 382"/>
              <a:gd name="T78" fmla="*/ 518 w 541"/>
              <a:gd name="T79" fmla="*/ 359 h 382"/>
              <a:gd name="T80" fmla="*/ 529 w 541"/>
              <a:gd name="T81" fmla="*/ 346 h 382"/>
              <a:gd name="T82" fmla="*/ 535 w 541"/>
              <a:gd name="T83" fmla="*/ 329 h 382"/>
              <a:gd name="T84" fmla="*/ 541 w 541"/>
              <a:gd name="T85" fmla="*/ 309 h 382"/>
              <a:gd name="T86" fmla="*/ 512 w 541"/>
              <a:gd name="T87" fmla="*/ 271 h 382"/>
              <a:gd name="T88" fmla="*/ 485 w 541"/>
              <a:gd name="T89" fmla="*/ 233 h 382"/>
              <a:gd name="T90" fmla="*/ 456 w 541"/>
              <a:gd name="T91" fmla="*/ 194 h 382"/>
              <a:gd name="T92" fmla="*/ 428 w 541"/>
              <a:gd name="T93" fmla="*/ 154 h 382"/>
              <a:gd name="T94" fmla="*/ 401 w 541"/>
              <a:gd name="T95" fmla="*/ 116 h 382"/>
              <a:gd name="T96" fmla="*/ 372 w 541"/>
              <a:gd name="T97" fmla="*/ 77 h 382"/>
              <a:gd name="T98" fmla="*/ 343 w 541"/>
              <a:gd name="T99" fmla="*/ 39 h 382"/>
              <a:gd name="T100" fmla="*/ 316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316" y="0"/>
                </a:moveTo>
                <a:lnTo>
                  <a:pt x="295" y="12"/>
                </a:lnTo>
                <a:lnTo>
                  <a:pt x="272" y="22"/>
                </a:lnTo>
                <a:lnTo>
                  <a:pt x="241" y="29"/>
                </a:lnTo>
                <a:lnTo>
                  <a:pt x="205" y="35"/>
                </a:lnTo>
                <a:lnTo>
                  <a:pt x="163" y="39"/>
                </a:lnTo>
                <a:lnTo>
                  <a:pt x="115" y="41"/>
                </a:lnTo>
                <a:lnTo>
                  <a:pt x="61" y="39"/>
                </a:lnTo>
                <a:lnTo>
                  <a:pt x="0" y="33"/>
                </a:lnTo>
                <a:lnTo>
                  <a:pt x="17" y="33"/>
                </a:lnTo>
                <a:lnTo>
                  <a:pt x="32" y="35"/>
                </a:lnTo>
                <a:lnTo>
                  <a:pt x="46" y="39"/>
                </a:lnTo>
                <a:lnTo>
                  <a:pt x="59" y="43"/>
                </a:lnTo>
                <a:lnTo>
                  <a:pt x="71" y="50"/>
                </a:lnTo>
                <a:lnTo>
                  <a:pt x="82" y="56"/>
                </a:lnTo>
                <a:lnTo>
                  <a:pt x="92" y="66"/>
                </a:lnTo>
                <a:lnTo>
                  <a:pt x="101" y="75"/>
                </a:lnTo>
                <a:lnTo>
                  <a:pt x="119" y="96"/>
                </a:lnTo>
                <a:lnTo>
                  <a:pt x="132" y="119"/>
                </a:lnTo>
                <a:lnTo>
                  <a:pt x="146" y="146"/>
                </a:lnTo>
                <a:lnTo>
                  <a:pt x="155" y="173"/>
                </a:lnTo>
                <a:lnTo>
                  <a:pt x="176" y="227"/>
                </a:lnTo>
                <a:lnTo>
                  <a:pt x="197" y="279"/>
                </a:lnTo>
                <a:lnTo>
                  <a:pt x="211" y="300"/>
                </a:lnTo>
                <a:lnTo>
                  <a:pt x="226" y="317"/>
                </a:lnTo>
                <a:lnTo>
                  <a:pt x="234" y="325"/>
                </a:lnTo>
                <a:lnTo>
                  <a:pt x="243" y="332"/>
                </a:lnTo>
                <a:lnTo>
                  <a:pt x="253" y="338"/>
                </a:lnTo>
                <a:lnTo>
                  <a:pt x="264" y="342"/>
                </a:lnTo>
                <a:lnTo>
                  <a:pt x="309" y="355"/>
                </a:lnTo>
                <a:lnTo>
                  <a:pt x="355" y="369"/>
                </a:lnTo>
                <a:lnTo>
                  <a:pt x="378" y="373"/>
                </a:lnTo>
                <a:lnTo>
                  <a:pt x="399" y="378"/>
                </a:lnTo>
                <a:lnTo>
                  <a:pt x="420" y="380"/>
                </a:lnTo>
                <a:lnTo>
                  <a:pt x="439" y="382"/>
                </a:lnTo>
                <a:lnTo>
                  <a:pt x="458" y="382"/>
                </a:lnTo>
                <a:lnTo>
                  <a:pt x="476" y="380"/>
                </a:lnTo>
                <a:lnTo>
                  <a:pt x="493" y="377"/>
                </a:lnTo>
                <a:lnTo>
                  <a:pt x="506" y="369"/>
                </a:lnTo>
                <a:lnTo>
                  <a:pt x="518" y="359"/>
                </a:lnTo>
                <a:lnTo>
                  <a:pt x="529" y="346"/>
                </a:lnTo>
                <a:lnTo>
                  <a:pt x="535" y="329"/>
                </a:lnTo>
                <a:lnTo>
                  <a:pt x="541" y="309"/>
                </a:lnTo>
                <a:lnTo>
                  <a:pt x="512" y="271"/>
                </a:lnTo>
                <a:lnTo>
                  <a:pt x="485" y="233"/>
                </a:lnTo>
                <a:lnTo>
                  <a:pt x="456" y="194"/>
                </a:lnTo>
                <a:lnTo>
                  <a:pt x="428" y="154"/>
                </a:lnTo>
                <a:lnTo>
                  <a:pt x="401" y="116"/>
                </a:lnTo>
                <a:lnTo>
                  <a:pt x="372" y="77"/>
                </a:lnTo>
                <a:lnTo>
                  <a:pt x="343" y="39"/>
                </a:lnTo>
                <a:lnTo>
                  <a:pt x="31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2700866" y="3903664"/>
            <a:ext cx="763412" cy="606425"/>
          </a:xfrm>
          <a:custGeom>
            <a:avLst/>
            <a:gdLst>
              <a:gd name="T0" fmla="*/ 316 w 541"/>
              <a:gd name="T1" fmla="*/ 0 h 382"/>
              <a:gd name="T2" fmla="*/ 295 w 541"/>
              <a:gd name="T3" fmla="*/ 12 h 382"/>
              <a:gd name="T4" fmla="*/ 272 w 541"/>
              <a:gd name="T5" fmla="*/ 22 h 382"/>
              <a:gd name="T6" fmla="*/ 241 w 541"/>
              <a:gd name="T7" fmla="*/ 29 h 382"/>
              <a:gd name="T8" fmla="*/ 205 w 541"/>
              <a:gd name="T9" fmla="*/ 35 h 382"/>
              <a:gd name="T10" fmla="*/ 163 w 541"/>
              <a:gd name="T11" fmla="*/ 39 h 382"/>
              <a:gd name="T12" fmla="*/ 115 w 541"/>
              <a:gd name="T13" fmla="*/ 41 h 382"/>
              <a:gd name="T14" fmla="*/ 61 w 541"/>
              <a:gd name="T15" fmla="*/ 39 h 382"/>
              <a:gd name="T16" fmla="*/ 0 w 541"/>
              <a:gd name="T17" fmla="*/ 33 h 382"/>
              <a:gd name="T18" fmla="*/ 17 w 541"/>
              <a:gd name="T19" fmla="*/ 33 h 382"/>
              <a:gd name="T20" fmla="*/ 32 w 541"/>
              <a:gd name="T21" fmla="*/ 35 h 382"/>
              <a:gd name="T22" fmla="*/ 46 w 541"/>
              <a:gd name="T23" fmla="*/ 39 h 382"/>
              <a:gd name="T24" fmla="*/ 59 w 541"/>
              <a:gd name="T25" fmla="*/ 43 h 382"/>
              <a:gd name="T26" fmla="*/ 71 w 541"/>
              <a:gd name="T27" fmla="*/ 50 h 382"/>
              <a:gd name="T28" fmla="*/ 82 w 541"/>
              <a:gd name="T29" fmla="*/ 56 h 382"/>
              <a:gd name="T30" fmla="*/ 92 w 541"/>
              <a:gd name="T31" fmla="*/ 66 h 382"/>
              <a:gd name="T32" fmla="*/ 101 w 541"/>
              <a:gd name="T33" fmla="*/ 75 h 382"/>
              <a:gd name="T34" fmla="*/ 119 w 541"/>
              <a:gd name="T35" fmla="*/ 96 h 382"/>
              <a:gd name="T36" fmla="*/ 132 w 541"/>
              <a:gd name="T37" fmla="*/ 119 h 382"/>
              <a:gd name="T38" fmla="*/ 146 w 541"/>
              <a:gd name="T39" fmla="*/ 146 h 382"/>
              <a:gd name="T40" fmla="*/ 155 w 541"/>
              <a:gd name="T41" fmla="*/ 173 h 382"/>
              <a:gd name="T42" fmla="*/ 176 w 541"/>
              <a:gd name="T43" fmla="*/ 227 h 382"/>
              <a:gd name="T44" fmla="*/ 197 w 541"/>
              <a:gd name="T45" fmla="*/ 279 h 382"/>
              <a:gd name="T46" fmla="*/ 211 w 541"/>
              <a:gd name="T47" fmla="*/ 300 h 382"/>
              <a:gd name="T48" fmla="*/ 226 w 541"/>
              <a:gd name="T49" fmla="*/ 317 h 382"/>
              <a:gd name="T50" fmla="*/ 234 w 541"/>
              <a:gd name="T51" fmla="*/ 325 h 382"/>
              <a:gd name="T52" fmla="*/ 243 w 541"/>
              <a:gd name="T53" fmla="*/ 332 h 382"/>
              <a:gd name="T54" fmla="*/ 253 w 541"/>
              <a:gd name="T55" fmla="*/ 338 h 382"/>
              <a:gd name="T56" fmla="*/ 264 w 541"/>
              <a:gd name="T57" fmla="*/ 342 h 382"/>
              <a:gd name="T58" fmla="*/ 309 w 541"/>
              <a:gd name="T59" fmla="*/ 355 h 382"/>
              <a:gd name="T60" fmla="*/ 355 w 541"/>
              <a:gd name="T61" fmla="*/ 369 h 382"/>
              <a:gd name="T62" fmla="*/ 378 w 541"/>
              <a:gd name="T63" fmla="*/ 373 h 382"/>
              <a:gd name="T64" fmla="*/ 399 w 541"/>
              <a:gd name="T65" fmla="*/ 378 h 382"/>
              <a:gd name="T66" fmla="*/ 420 w 541"/>
              <a:gd name="T67" fmla="*/ 380 h 382"/>
              <a:gd name="T68" fmla="*/ 439 w 541"/>
              <a:gd name="T69" fmla="*/ 382 h 382"/>
              <a:gd name="T70" fmla="*/ 458 w 541"/>
              <a:gd name="T71" fmla="*/ 382 h 382"/>
              <a:gd name="T72" fmla="*/ 476 w 541"/>
              <a:gd name="T73" fmla="*/ 380 h 382"/>
              <a:gd name="T74" fmla="*/ 493 w 541"/>
              <a:gd name="T75" fmla="*/ 377 h 382"/>
              <a:gd name="T76" fmla="*/ 506 w 541"/>
              <a:gd name="T77" fmla="*/ 369 h 382"/>
              <a:gd name="T78" fmla="*/ 518 w 541"/>
              <a:gd name="T79" fmla="*/ 359 h 382"/>
              <a:gd name="T80" fmla="*/ 529 w 541"/>
              <a:gd name="T81" fmla="*/ 346 h 382"/>
              <a:gd name="T82" fmla="*/ 535 w 541"/>
              <a:gd name="T83" fmla="*/ 329 h 382"/>
              <a:gd name="T84" fmla="*/ 541 w 541"/>
              <a:gd name="T85" fmla="*/ 309 h 382"/>
              <a:gd name="T86" fmla="*/ 512 w 541"/>
              <a:gd name="T87" fmla="*/ 271 h 382"/>
              <a:gd name="T88" fmla="*/ 485 w 541"/>
              <a:gd name="T89" fmla="*/ 233 h 382"/>
              <a:gd name="T90" fmla="*/ 456 w 541"/>
              <a:gd name="T91" fmla="*/ 194 h 382"/>
              <a:gd name="T92" fmla="*/ 428 w 541"/>
              <a:gd name="T93" fmla="*/ 154 h 382"/>
              <a:gd name="T94" fmla="*/ 401 w 541"/>
              <a:gd name="T95" fmla="*/ 116 h 382"/>
              <a:gd name="T96" fmla="*/ 372 w 541"/>
              <a:gd name="T97" fmla="*/ 77 h 382"/>
              <a:gd name="T98" fmla="*/ 343 w 541"/>
              <a:gd name="T99" fmla="*/ 39 h 382"/>
              <a:gd name="T100" fmla="*/ 316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316" y="0"/>
                </a:moveTo>
                <a:lnTo>
                  <a:pt x="295" y="12"/>
                </a:lnTo>
                <a:lnTo>
                  <a:pt x="272" y="22"/>
                </a:lnTo>
                <a:lnTo>
                  <a:pt x="241" y="29"/>
                </a:lnTo>
                <a:lnTo>
                  <a:pt x="205" y="35"/>
                </a:lnTo>
                <a:lnTo>
                  <a:pt x="163" y="39"/>
                </a:lnTo>
                <a:lnTo>
                  <a:pt x="115" y="41"/>
                </a:lnTo>
                <a:lnTo>
                  <a:pt x="61" y="39"/>
                </a:lnTo>
                <a:lnTo>
                  <a:pt x="0" y="33"/>
                </a:lnTo>
                <a:lnTo>
                  <a:pt x="17" y="33"/>
                </a:lnTo>
                <a:lnTo>
                  <a:pt x="32" y="35"/>
                </a:lnTo>
                <a:lnTo>
                  <a:pt x="46" y="39"/>
                </a:lnTo>
                <a:lnTo>
                  <a:pt x="59" y="43"/>
                </a:lnTo>
                <a:lnTo>
                  <a:pt x="71" y="50"/>
                </a:lnTo>
                <a:lnTo>
                  <a:pt x="82" y="56"/>
                </a:lnTo>
                <a:lnTo>
                  <a:pt x="92" y="66"/>
                </a:lnTo>
                <a:lnTo>
                  <a:pt x="101" y="75"/>
                </a:lnTo>
                <a:lnTo>
                  <a:pt x="119" y="96"/>
                </a:lnTo>
                <a:lnTo>
                  <a:pt x="132" y="119"/>
                </a:lnTo>
                <a:lnTo>
                  <a:pt x="146" y="146"/>
                </a:lnTo>
                <a:lnTo>
                  <a:pt x="155" y="173"/>
                </a:lnTo>
                <a:lnTo>
                  <a:pt x="176" y="227"/>
                </a:lnTo>
                <a:lnTo>
                  <a:pt x="197" y="279"/>
                </a:lnTo>
                <a:lnTo>
                  <a:pt x="211" y="300"/>
                </a:lnTo>
                <a:lnTo>
                  <a:pt x="226" y="317"/>
                </a:lnTo>
                <a:lnTo>
                  <a:pt x="234" y="325"/>
                </a:lnTo>
                <a:lnTo>
                  <a:pt x="243" y="332"/>
                </a:lnTo>
                <a:lnTo>
                  <a:pt x="253" y="338"/>
                </a:lnTo>
                <a:lnTo>
                  <a:pt x="264" y="342"/>
                </a:lnTo>
                <a:lnTo>
                  <a:pt x="309" y="355"/>
                </a:lnTo>
                <a:lnTo>
                  <a:pt x="355" y="369"/>
                </a:lnTo>
                <a:lnTo>
                  <a:pt x="378" y="373"/>
                </a:lnTo>
                <a:lnTo>
                  <a:pt x="399" y="378"/>
                </a:lnTo>
                <a:lnTo>
                  <a:pt x="420" y="380"/>
                </a:lnTo>
                <a:lnTo>
                  <a:pt x="439" y="382"/>
                </a:lnTo>
                <a:lnTo>
                  <a:pt x="458" y="382"/>
                </a:lnTo>
                <a:lnTo>
                  <a:pt x="476" y="380"/>
                </a:lnTo>
                <a:lnTo>
                  <a:pt x="493" y="377"/>
                </a:lnTo>
                <a:lnTo>
                  <a:pt x="506" y="369"/>
                </a:lnTo>
                <a:lnTo>
                  <a:pt x="518" y="359"/>
                </a:lnTo>
                <a:lnTo>
                  <a:pt x="529" y="346"/>
                </a:lnTo>
                <a:lnTo>
                  <a:pt x="535" y="329"/>
                </a:lnTo>
                <a:lnTo>
                  <a:pt x="541" y="309"/>
                </a:lnTo>
                <a:lnTo>
                  <a:pt x="512" y="271"/>
                </a:lnTo>
                <a:lnTo>
                  <a:pt x="485" y="233"/>
                </a:lnTo>
                <a:lnTo>
                  <a:pt x="456" y="194"/>
                </a:lnTo>
                <a:lnTo>
                  <a:pt x="428" y="154"/>
                </a:lnTo>
                <a:lnTo>
                  <a:pt x="401" y="116"/>
                </a:lnTo>
                <a:lnTo>
                  <a:pt x="372" y="77"/>
                </a:lnTo>
                <a:lnTo>
                  <a:pt x="343" y="39"/>
                </a:lnTo>
                <a:lnTo>
                  <a:pt x="316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518856" y="3903664"/>
            <a:ext cx="763411" cy="606425"/>
          </a:xfrm>
          <a:custGeom>
            <a:avLst/>
            <a:gdLst>
              <a:gd name="T0" fmla="*/ 224 w 541"/>
              <a:gd name="T1" fmla="*/ 0 h 382"/>
              <a:gd name="T2" fmla="*/ 244 w 541"/>
              <a:gd name="T3" fmla="*/ 12 h 382"/>
              <a:gd name="T4" fmla="*/ 269 w 541"/>
              <a:gd name="T5" fmla="*/ 22 h 382"/>
              <a:gd name="T6" fmla="*/ 299 w 541"/>
              <a:gd name="T7" fmla="*/ 29 h 382"/>
              <a:gd name="T8" fmla="*/ 336 w 541"/>
              <a:gd name="T9" fmla="*/ 35 h 382"/>
              <a:gd name="T10" fmla="*/ 376 w 541"/>
              <a:gd name="T11" fmla="*/ 39 h 382"/>
              <a:gd name="T12" fmla="*/ 424 w 541"/>
              <a:gd name="T13" fmla="*/ 41 h 382"/>
              <a:gd name="T14" fmla="*/ 480 w 541"/>
              <a:gd name="T15" fmla="*/ 39 h 382"/>
              <a:gd name="T16" fmla="*/ 541 w 541"/>
              <a:gd name="T17" fmla="*/ 33 h 382"/>
              <a:gd name="T18" fmla="*/ 524 w 541"/>
              <a:gd name="T19" fmla="*/ 33 h 382"/>
              <a:gd name="T20" fmla="*/ 508 w 541"/>
              <a:gd name="T21" fmla="*/ 35 h 382"/>
              <a:gd name="T22" fmla="*/ 495 w 541"/>
              <a:gd name="T23" fmla="*/ 39 h 382"/>
              <a:gd name="T24" fmla="*/ 481 w 541"/>
              <a:gd name="T25" fmla="*/ 43 h 382"/>
              <a:gd name="T26" fmla="*/ 470 w 541"/>
              <a:gd name="T27" fmla="*/ 50 h 382"/>
              <a:gd name="T28" fmla="*/ 458 w 541"/>
              <a:gd name="T29" fmla="*/ 56 h 382"/>
              <a:gd name="T30" fmla="*/ 449 w 541"/>
              <a:gd name="T31" fmla="*/ 66 h 382"/>
              <a:gd name="T32" fmla="*/ 439 w 541"/>
              <a:gd name="T33" fmla="*/ 75 h 382"/>
              <a:gd name="T34" fmla="*/ 422 w 541"/>
              <a:gd name="T35" fmla="*/ 96 h 382"/>
              <a:gd name="T36" fmla="*/ 409 w 541"/>
              <a:gd name="T37" fmla="*/ 119 h 382"/>
              <a:gd name="T38" fmla="*/ 395 w 541"/>
              <a:gd name="T39" fmla="*/ 146 h 382"/>
              <a:gd name="T40" fmla="*/ 384 w 541"/>
              <a:gd name="T41" fmla="*/ 173 h 382"/>
              <a:gd name="T42" fmla="*/ 364 w 541"/>
              <a:gd name="T43" fmla="*/ 227 h 382"/>
              <a:gd name="T44" fmla="*/ 341 w 541"/>
              <a:gd name="T45" fmla="*/ 279 h 382"/>
              <a:gd name="T46" fmla="*/ 330 w 541"/>
              <a:gd name="T47" fmla="*/ 300 h 382"/>
              <a:gd name="T48" fmla="*/ 315 w 541"/>
              <a:gd name="T49" fmla="*/ 317 h 382"/>
              <a:gd name="T50" fmla="*/ 305 w 541"/>
              <a:gd name="T51" fmla="*/ 325 h 382"/>
              <a:gd name="T52" fmla="*/ 297 w 541"/>
              <a:gd name="T53" fmla="*/ 332 h 382"/>
              <a:gd name="T54" fmla="*/ 288 w 541"/>
              <a:gd name="T55" fmla="*/ 338 h 382"/>
              <a:gd name="T56" fmla="*/ 276 w 541"/>
              <a:gd name="T57" fmla="*/ 342 h 382"/>
              <a:gd name="T58" fmla="*/ 230 w 541"/>
              <a:gd name="T59" fmla="*/ 355 h 382"/>
              <a:gd name="T60" fmla="*/ 186 w 541"/>
              <a:gd name="T61" fmla="*/ 369 h 382"/>
              <a:gd name="T62" fmla="*/ 163 w 541"/>
              <a:gd name="T63" fmla="*/ 373 h 382"/>
              <a:gd name="T64" fmla="*/ 142 w 541"/>
              <a:gd name="T65" fmla="*/ 378 h 382"/>
              <a:gd name="T66" fmla="*/ 121 w 541"/>
              <a:gd name="T67" fmla="*/ 380 h 382"/>
              <a:gd name="T68" fmla="*/ 100 w 541"/>
              <a:gd name="T69" fmla="*/ 382 h 382"/>
              <a:gd name="T70" fmla="*/ 81 w 541"/>
              <a:gd name="T71" fmla="*/ 382 h 382"/>
              <a:gd name="T72" fmla="*/ 63 w 541"/>
              <a:gd name="T73" fmla="*/ 380 h 382"/>
              <a:gd name="T74" fmla="*/ 48 w 541"/>
              <a:gd name="T75" fmla="*/ 377 h 382"/>
              <a:gd name="T76" fmla="*/ 34 w 541"/>
              <a:gd name="T77" fmla="*/ 369 h 382"/>
              <a:gd name="T78" fmla="*/ 21 w 541"/>
              <a:gd name="T79" fmla="*/ 359 h 382"/>
              <a:gd name="T80" fmla="*/ 11 w 541"/>
              <a:gd name="T81" fmla="*/ 346 h 382"/>
              <a:gd name="T82" fmla="*/ 4 w 541"/>
              <a:gd name="T83" fmla="*/ 329 h 382"/>
              <a:gd name="T84" fmla="*/ 0 w 541"/>
              <a:gd name="T85" fmla="*/ 309 h 382"/>
              <a:gd name="T86" fmla="*/ 27 w 541"/>
              <a:gd name="T87" fmla="*/ 271 h 382"/>
              <a:gd name="T88" fmla="*/ 56 w 541"/>
              <a:gd name="T89" fmla="*/ 233 h 382"/>
              <a:gd name="T90" fmla="*/ 84 w 541"/>
              <a:gd name="T91" fmla="*/ 194 h 382"/>
              <a:gd name="T92" fmla="*/ 111 w 541"/>
              <a:gd name="T93" fmla="*/ 154 h 382"/>
              <a:gd name="T94" fmla="*/ 140 w 541"/>
              <a:gd name="T95" fmla="*/ 116 h 382"/>
              <a:gd name="T96" fmla="*/ 169 w 541"/>
              <a:gd name="T97" fmla="*/ 77 h 382"/>
              <a:gd name="T98" fmla="*/ 198 w 541"/>
              <a:gd name="T99" fmla="*/ 39 h 382"/>
              <a:gd name="T100" fmla="*/ 224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224" y="0"/>
                </a:moveTo>
                <a:lnTo>
                  <a:pt x="244" y="12"/>
                </a:lnTo>
                <a:lnTo>
                  <a:pt x="269" y="22"/>
                </a:lnTo>
                <a:lnTo>
                  <a:pt x="299" y="29"/>
                </a:lnTo>
                <a:lnTo>
                  <a:pt x="336" y="35"/>
                </a:lnTo>
                <a:lnTo>
                  <a:pt x="376" y="39"/>
                </a:lnTo>
                <a:lnTo>
                  <a:pt x="424" y="41"/>
                </a:lnTo>
                <a:lnTo>
                  <a:pt x="480" y="39"/>
                </a:lnTo>
                <a:lnTo>
                  <a:pt x="541" y="33"/>
                </a:lnTo>
                <a:lnTo>
                  <a:pt x="524" y="33"/>
                </a:lnTo>
                <a:lnTo>
                  <a:pt x="508" y="35"/>
                </a:lnTo>
                <a:lnTo>
                  <a:pt x="495" y="39"/>
                </a:lnTo>
                <a:lnTo>
                  <a:pt x="481" y="43"/>
                </a:lnTo>
                <a:lnTo>
                  <a:pt x="470" y="50"/>
                </a:lnTo>
                <a:lnTo>
                  <a:pt x="458" y="56"/>
                </a:lnTo>
                <a:lnTo>
                  <a:pt x="449" y="66"/>
                </a:lnTo>
                <a:lnTo>
                  <a:pt x="439" y="75"/>
                </a:lnTo>
                <a:lnTo>
                  <a:pt x="422" y="96"/>
                </a:lnTo>
                <a:lnTo>
                  <a:pt x="409" y="119"/>
                </a:lnTo>
                <a:lnTo>
                  <a:pt x="395" y="146"/>
                </a:lnTo>
                <a:lnTo>
                  <a:pt x="384" y="173"/>
                </a:lnTo>
                <a:lnTo>
                  <a:pt x="364" y="227"/>
                </a:lnTo>
                <a:lnTo>
                  <a:pt x="341" y="279"/>
                </a:lnTo>
                <a:lnTo>
                  <a:pt x="330" y="300"/>
                </a:lnTo>
                <a:lnTo>
                  <a:pt x="315" y="317"/>
                </a:lnTo>
                <a:lnTo>
                  <a:pt x="305" y="325"/>
                </a:lnTo>
                <a:lnTo>
                  <a:pt x="297" y="332"/>
                </a:lnTo>
                <a:lnTo>
                  <a:pt x="288" y="338"/>
                </a:lnTo>
                <a:lnTo>
                  <a:pt x="276" y="342"/>
                </a:lnTo>
                <a:lnTo>
                  <a:pt x="230" y="355"/>
                </a:lnTo>
                <a:lnTo>
                  <a:pt x="186" y="369"/>
                </a:lnTo>
                <a:lnTo>
                  <a:pt x="163" y="373"/>
                </a:lnTo>
                <a:lnTo>
                  <a:pt x="142" y="378"/>
                </a:lnTo>
                <a:lnTo>
                  <a:pt x="121" y="380"/>
                </a:lnTo>
                <a:lnTo>
                  <a:pt x="100" y="382"/>
                </a:lnTo>
                <a:lnTo>
                  <a:pt x="81" y="382"/>
                </a:lnTo>
                <a:lnTo>
                  <a:pt x="63" y="380"/>
                </a:lnTo>
                <a:lnTo>
                  <a:pt x="48" y="377"/>
                </a:lnTo>
                <a:lnTo>
                  <a:pt x="34" y="369"/>
                </a:lnTo>
                <a:lnTo>
                  <a:pt x="21" y="359"/>
                </a:lnTo>
                <a:lnTo>
                  <a:pt x="11" y="346"/>
                </a:lnTo>
                <a:lnTo>
                  <a:pt x="4" y="329"/>
                </a:lnTo>
                <a:lnTo>
                  <a:pt x="0" y="309"/>
                </a:lnTo>
                <a:lnTo>
                  <a:pt x="27" y="271"/>
                </a:lnTo>
                <a:lnTo>
                  <a:pt x="56" y="233"/>
                </a:lnTo>
                <a:lnTo>
                  <a:pt x="84" y="194"/>
                </a:lnTo>
                <a:lnTo>
                  <a:pt x="111" y="154"/>
                </a:lnTo>
                <a:lnTo>
                  <a:pt x="140" y="116"/>
                </a:lnTo>
                <a:lnTo>
                  <a:pt x="169" y="77"/>
                </a:lnTo>
                <a:lnTo>
                  <a:pt x="198" y="39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5518856" y="3903664"/>
            <a:ext cx="763411" cy="606425"/>
          </a:xfrm>
          <a:custGeom>
            <a:avLst/>
            <a:gdLst>
              <a:gd name="T0" fmla="*/ 224 w 541"/>
              <a:gd name="T1" fmla="*/ 0 h 382"/>
              <a:gd name="T2" fmla="*/ 244 w 541"/>
              <a:gd name="T3" fmla="*/ 12 h 382"/>
              <a:gd name="T4" fmla="*/ 269 w 541"/>
              <a:gd name="T5" fmla="*/ 22 h 382"/>
              <a:gd name="T6" fmla="*/ 299 w 541"/>
              <a:gd name="T7" fmla="*/ 29 h 382"/>
              <a:gd name="T8" fmla="*/ 336 w 541"/>
              <a:gd name="T9" fmla="*/ 35 h 382"/>
              <a:gd name="T10" fmla="*/ 376 w 541"/>
              <a:gd name="T11" fmla="*/ 39 h 382"/>
              <a:gd name="T12" fmla="*/ 424 w 541"/>
              <a:gd name="T13" fmla="*/ 41 h 382"/>
              <a:gd name="T14" fmla="*/ 480 w 541"/>
              <a:gd name="T15" fmla="*/ 39 h 382"/>
              <a:gd name="T16" fmla="*/ 541 w 541"/>
              <a:gd name="T17" fmla="*/ 33 h 382"/>
              <a:gd name="T18" fmla="*/ 524 w 541"/>
              <a:gd name="T19" fmla="*/ 33 h 382"/>
              <a:gd name="T20" fmla="*/ 508 w 541"/>
              <a:gd name="T21" fmla="*/ 35 h 382"/>
              <a:gd name="T22" fmla="*/ 495 w 541"/>
              <a:gd name="T23" fmla="*/ 39 h 382"/>
              <a:gd name="T24" fmla="*/ 481 w 541"/>
              <a:gd name="T25" fmla="*/ 43 h 382"/>
              <a:gd name="T26" fmla="*/ 470 w 541"/>
              <a:gd name="T27" fmla="*/ 50 h 382"/>
              <a:gd name="T28" fmla="*/ 458 w 541"/>
              <a:gd name="T29" fmla="*/ 56 h 382"/>
              <a:gd name="T30" fmla="*/ 449 w 541"/>
              <a:gd name="T31" fmla="*/ 66 h 382"/>
              <a:gd name="T32" fmla="*/ 439 w 541"/>
              <a:gd name="T33" fmla="*/ 75 h 382"/>
              <a:gd name="T34" fmla="*/ 422 w 541"/>
              <a:gd name="T35" fmla="*/ 96 h 382"/>
              <a:gd name="T36" fmla="*/ 409 w 541"/>
              <a:gd name="T37" fmla="*/ 119 h 382"/>
              <a:gd name="T38" fmla="*/ 395 w 541"/>
              <a:gd name="T39" fmla="*/ 146 h 382"/>
              <a:gd name="T40" fmla="*/ 384 w 541"/>
              <a:gd name="T41" fmla="*/ 173 h 382"/>
              <a:gd name="T42" fmla="*/ 364 w 541"/>
              <a:gd name="T43" fmla="*/ 227 h 382"/>
              <a:gd name="T44" fmla="*/ 341 w 541"/>
              <a:gd name="T45" fmla="*/ 279 h 382"/>
              <a:gd name="T46" fmla="*/ 330 w 541"/>
              <a:gd name="T47" fmla="*/ 300 h 382"/>
              <a:gd name="T48" fmla="*/ 315 w 541"/>
              <a:gd name="T49" fmla="*/ 317 h 382"/>
              <a:gd name="T50" fmla="*/ 305 w 541"/>
              <a:gd name="T51" fmla="*/ 325 h 382"/>
              <a:gd name="T52" fmla="*/ 297 w 541"/>
              <a:gd name="T53" fmla="*/ 332 h 382"/>
              <a:gd name="T54" fmla="*/ 288 w 541"/>
              <a:gd name="T55" fmla="*/ 338 h 382"/>
              <a:gd name="T56" fmla="*/ 276 w 541"/>
              <a:gd name="T57" fmla="*/ 342 h 382"/>
              <a:gd name="T58" fmla="*/ 230 w 541"/>
              <a:gd name="T59" fmla="*/ 355 h 382"/>
              <a:gd name="T60" fmla="*/ 186 w 541"/>
              <a:gd name="T61" fmla="*/ 369 h 382"/>
              <a:gd name="T62" fmla="*/ 163 w 541"/>
              <a:gd name="T63" fmla="*/ 373 h 382"/>
              <a:gd name="T64" fmla="*/ 142 w 541"/>
              <a:gd name="T65" fmla="*/ 378 h 382"/>
              <a:gd name="T66" fmla="*/ 121 w 541"/>
              <a:gd name="T67" fmla="*/ 380 h 382"/>
              <a:gd name="T68" fmla="*/ 100 w 541"/>
              <a:gd name="T69" fmla="*/ 382 h 382"/>
              <a:gd name="T70" fmla="*/ 81 w 541"/>
              <a:gd name="T71" fmla="*/ 382 h 382"/>
              <a:gd name="T72" fmla="*/ 63 w 541"/>
              <a:gd name="T73" fmla="*/ 380 h 382"/>
              <a:gd name="T74" fmla="*/ 48 w 541"/>
              <a:gd name="T75" fmla="*/ 377 h 382"/>
              <a:gd name="T76" fmla="*/ 34 w 541"/>
              <a:gd name="T77" fmla="*/ 369 h 382"/>
              <a:gd name="T78" fmla="*/ 21 w 541"/>
              <a:gd name="T79" fmla="*/ 359 h 382"/>
              <a:gd name="T80" fmla="*/ 11 w 541"/>
              <a:gd name="T81" fmla="*/ 346 h 382"/>
              <a:gd name="T82" fmla="*/ 4 w 541"/>
              <a:gd name="T83" fmla="*/ 329 h 382"/>
              <a:gd name="T84" fmla="*/ 0 w 541"/>
              <a:gd name="T85" fmla="*/ 309 h 382"/>
              <a:gd name="T86" fmla="*/ 27 w 541"/>
              <a:gd name="T87" fmla="*/ 271 h 382"/>
              <a:gd name="T88" fmla="*/ 56 w 541"/>
              <a:gd name="T89" fmla="*/ 233 h 382"/>
              <a:gd name="T90" fmla="*/ 84 w 541"/>
              <a:gd name="T91" fmla="*/ 194 h 382"/>
              <a:gd name="T92" fmla="*/ 111 w 541"/>
              <a:gd name="T93" fmla="*/ 154 h 382"/>
              <a:gd name="T94" fmla="*/ 140 w 541"/>
              <a:gd name="T95" fmla="*/ 116 h 382"/>
              <a:gd name="T96" fmla="*/ 169 w 541"/>
              <a:gd name="T97" fmla="*/ 77 h 382"/>
              <a:gd name="T98" fmla="*/ 198 w 541"/>
              <a:gd name="T99" fmla="*/ 39 h 382"/>
              <a:gd name="T100" fmla="*/ 224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224" y="0"/>
                </a:moveTo>
                <a:lnTo>
                  <a:pt x="244" y="12"/>
                </a:lnTo>
                <a:lnTo>
                  <a:pt x="269" y="22"/>
                </a:lnTo>
                <a:lnTo>
                  <a:pt x="299" y="29"/>
                </a:lnTo>
                <a:lnTo>
                  <a:pt x="336" y="35"/>
                </a:lnTo>
                <a:lnTo>
                  <a:pt x="376" y="39"/>
                </a:lnTo>
                <a:lnTo>
                  <a:pt x="424" y="41"/>
                </a:lnTo>
                <a:lnTo>
                  <a:pt x="480" y="39"/>
                </a:lnTo>
                <a:lnTo>
                  <a:pt x="541" y="33"/>
                </a:lnTo>
                <a:lnTo>
                  <a:pt x="524" y="33"/>
                </a:lnTo>
                <a:lnTo>
                  <a:pt x="508" y="35"/>
                </a:lnTo>
                <a:lnTo>
                  <a:pt x="495" y="39"/>
                </a:lnTo>
                <a:lnTo>
                  <a:pt x="481" y="43"/>
                </a:lnTo>
                <a:lnTo>
                  <a:pt x="470" y="50"/>
                </a:lnTo>
                <a:lnTo>
                  <a:pt x="458" y="56"/>
                </a:lnTo>
                <a:lnTo>
                  <a:pt x="449" y="66"/>
                </a:lnTo>
                <a:lnTo>
                  <a:pt x="439" y="75"/>
                </a:lnTo>
                <a:lnTo>
                  <a:pt x="422" y="96"/>
                </a:lnTo>
                <a:lnTo>
                  <a:pt x="409" y="119"/>
                </a:lnTo>
                <a:lnTo>
                  <a:pt x="395" y="146"/>
                </a:lnTo>
                <a:lnTo>
                  <a:pt x="384" y="173"/>
                </a:lnTo>
                <a:lnTo>
                  <a:pt x="364" y="227"/>
                </a:lnTo>
                <a:lnTo>
                  <a:pt x="341" y="279"/>
                </a:lnTo>
                <a:lnTo>
                  <a:pt x="330" y="300"/>
                </a:lnTo>
                <a:lnTo>
                  <a:pt x="315" y="317"/>
                </a:lnTo>
                <a:lnTo>
                  <a:pt x="305" y="325"/>
                </a:lnTo>
                <a:lnTo>
                  <a:pt x="297" y="332"/>
                </a:lnTo>
                <a:lnTo>
                  <a:pt x="288" y="338"/>
                </a:lnTo>
                <a:lnTo>
                  <a:pt x="276" y="342"/>
                </a:lnTo>
                <a:lnTo>
                  <a:pt x="230" y="355"/>
                </a:lnTo>
                <a:lnTo>
                  <a:pt x="186" y="369"/>
                </a:lnTo>
                <a:lnTo>
                  <a:pt x="163" y="373"/>
                </a:lnTo>
                <a:lnTo>
                  <a:pt x="142" y="378"/>
                </a:lnTo>
                <a:lnTo>
                  <a:pt x="121" y="380"/>
                </a:lnTo>
                <a:lnTo>
                  <a:pt x="100" y="382"/>
                </a:lnTo>
                <a:lnTo>
                  <a:pt x="81" y="382"/>
                </a:lnTo>
                <a:lnTo>
                  <a:pt x="63" y="380"/>
                </a:lnTo>
                <a:lnTo>
                  <a:pt x="48" y="377"/>
                </a:lnTo>
                <a:lnTo>
                  <a:pt x="34" y="369"/>
                </a:lnTo>
                <a:lnTo>
                  <a:pt x="21" y="359"/>
                </a:lnTo>
                <a:lnTo>
                  <a:pt x="11" y="346"/>
                </a:lnTo>
                <a:lnTo>
                  <a:pt x="4" y="329"/>
                </a:lnTo>
                <a:lnTo>
                  <a:pt x="0" y="309"/>
                </a:lnTo>
                <a:lnTo>
                  <a:pt x="27" y="271"/>
                </a:lnTo>
                <a:lnTo>
                  <a:pt x="56" y="233"/>
                </a:lnTo>
                <a:lnTo>
                  <a:pt x="84" y="194"/>
                </a:lnTo>
                <a:lnTo>
                  <a:pt x="111" y="154"/>
                </a:lnTo>
                <a:lnTo>
                  <a:pt x="140" y="116"/>
                </a:lnTo>
                <a:lnTo>
                  <a:pt x="169" y="77"/>
                </a:lnTo>
                <a:lnTo>
                  <a:pt x="198" y="39"/>
                </a:lnTo>
                <a:lnTo>
                  <a:pt x="224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2748845" y="1479550"/>
            <a:ext cx="3460044" cy="3328988"/>
          </a:xfrm>
          <a:custGeom>
            <a:avLst/>
            <a:gdLst>
              <a:gd name="T0" fmla="*/ 196 w 2452"/>
              <a:gd name="T1" fmla="*/ 1502 h 2097"/>
              <a:gd name="T2" fmla="*/ 177 w 2452"/>
              <a:gd name="T3" fmla="*/ 1366 h 2097"/>
              <a:gd name="T4" fmla="*/ 192 w 2452"/>
              <a:gd name="T5" fmla="*/ 1261 h 2097"/>
              <a:gd name="T6" fmla="*/ 186 w 2452"/>
              <a:gd name="T7" fmla="*/ 1159 h 2097"/>
              <a:gd name="T8" fmla="*/ 148 w 2452"/>
              <a:gd name="T9" fmla="*/ 1053 h 2097"/>
              <a:gd name="T10" fmla="*/ 77 w 2452"/>
              <a:gd name="T11" fmla="*/ 904 h 2097"/>
              <a:gd name="T12" fmla="*/ 31 w 2452"/>
              <a:gd name="T13" fmla="*/ 758 h 2097"/>
              <a:gd name="T14" fmla="*/ 6 w 2452"/>
              <a:gd name="T15" fmla="*/ 601 h 2097"/>
              <a:gd name="T16" fmla="*/ 2 w 2452"/>
              <a:gd name="T17" fmla="*/ 441 h 2097"/>
              <a:gd name="T18" fmla="*/ 21 w 2452"/>
              <a:gd name="T19" fmla="*/ 292 h 2097"/>
              <a:gd name="T20" fmla="*/ 69 w 2452"/>
              <a:gd name="T21" fmla="*/ 163 h 2097"/>
              <a:gd name="T22" fmla="*/ 146 w 2452"/>
              <a:gd name="T23" fmla="*/ 65 h 2097"/>
              <a:gd name="T24" fmla="*/ 255 w 2452"/>
              <a:gd name="T25" fmla="*/ 8 h 2097"/>
              <a:gd name="T26" fmla="*/ 265 w 2452"/>
              <a:gd name="T27" fmla="*/ 194 h 2097"/>
              <a:gd name="T28" fmla="*/ 292 w 2452"/>
              <a:gd name="T29" fmla="*/ 420 h 2097"/>
              <a:gd name="T30" fmla="*/ 374 w 2452"/>
              <a:gd name="T31" fmla="*/ 612 h 2097"/>
              <a:gd name="T32" fmla="*/ 499 w 2452"/>
              <a:gd name="T33" fmla="*/ 764 h 2097"/>
              <a:gd name="T34" fmla="*/ 656 w 2452"/>
              <a:gd name="T35" fmla="*/ 877 h 2097"/>
              <a:gd name="T36" fmla="*/ 831 w 2452"/>
              <a:gd name="T37" fmla="*/ 948 h 2097"/>
              <a:gd name="T38" fmla="*/ 1011 w 2452"/>
              <a:gd name="T39" fmla="*/ 977 h 2097"/>
              <a:gd name="T40" fmla="*/ 1186 w 2452"/>
              <a:gd name="T41" fmla="*/ 959 h 2097"/>
              <a:gd name="T42" fmla="*/ 1353 w 2452"/>
              <a:gd name="T43" fmla="*/ 973 h 2097"/>
              <a:gd name="T44" fmla="*/ 1531 w 2452"/>
              <a:gd name="T45" fmla="*/ 967 h 2097"/>
              <a:gd name="T46" fmla="*/ 1712 w 2452"/>
              <a:gd name="T47" fmla="*/ 917 h 2097"/>
              <a:gd name="T48" fmla="*/ 1879 w 2452"/>
              <a:gd name="T49" fmla="*/ 825 h 2097"/>
              <a:gd name="T50" fmla="*/ 2020 w 2452"/>
              <a:gd name="T51" fmla="*/ 693 h 2097"/>
              <a:gd name="T52" fmla="*/ 2126 w 2452"/>
              <a:gd name="T53" fmla="*/ 520 h 2097"/>
              <a:gd name="T54" fmla="*/ 2182 w 2452"/>
              <a:gd name="T55" fmla="*/ 311 h 2097"/>
              <a:gd name="T56" fmla="*/ 2178 w 2452"/>
              <a:gd name="T57" fmla="*/ 67 h 2097"/>
              <a:gd name="T58" fmla="*/ 2256 w 2452"/>
              <a:gd name="T59" fmla="*/ 31 h 2097"/>
              <a:gd name="T60" fmla="*/ 2349 w 2452"/>
              <a:gd name="T61" fmla="*/ 109 h 2097"/>
              <a:gd name="T62" fmla="*/ 2410 w 2452"/>
              <a:gd name="T63" fmla="*/ 225 h 2097"/>
              <a:gd name="T64" fmla="*/ 2444 w 2452"/>
              <a:gd name="T65" fmla="*/ 365 h 2097"/>
              <a:gd name="T66" fmla="*/ 2452 w 2452"/>
              <a:gd name="T67" fmla="*/ 520 h 2097"/>
              <a:gd name="T68" fmla="*/ 2437 w 2452"/>
              <a:gd name="T69" fmla="*/ 679 h 2097"/>
              <a:gd name="T70" fmla="*/ 2400 w 2452"/>
              <a:gd name="T71" fmla="*/ 833 h 2097"/>
              <a:gd name="T72" fmla="*/ 2349 w 2452"/>
              <a:gd name="T73" fmla="*/ 969 h 2097"/>
              <a:gd name="T74" fmla="*/ 2276 w 2452"/>
              <a:gd name="T75" fmla="*/ 1123 h 2097"/>
              <a:gd name="T76" fmla="*/ 2258 w 2452"/>
              <a:gd name="T77" fmla="*/ 1207 h 2097"/>
              <a:gd name="T78" fmla="*/ 2268 w 2452"/>
              <a:gd name="T79" fmla="*/ 1313 h 2097"/>
              <a:gd name="T80" fmla="*/ 2272 w 2452"/>
              <a:gd name="T81" fmla="*/ 1437 h 2097"/>
              <a:gd name="T82" fmla="*/ 2241 w 2452"/>
              <a:gd name="T83" fmla="*/ 1556 h 2097"/>
              <a:gd name="T84" fmla="*/ 2124 w 2452"/>
              <a:gd name="T85" fmla="*/ 1760 h 2097"/>
              <a:gd name="T86" fmla="*/ 1907 w 2452"/>
              <a:gd name="T87" fmla="*/ 1936 h 2097"/>
              <a:gd name="T88" fmla="*/ 1625 w 2452"/>
              <a:gd name="T89" fmla="*/ 2047 h 2097"/>
              <a:gd name="T90" fmla="*/ 1307 w 2452"/>
              <a:gd name="T91" fmla="*/ 2095 h 2097"/>
              <a:gd name="T92" fmla="*/ 984 w 2452"/>
              <a:gd name="T93" fmla="*/ 2080 h 2097"/>
              <a:gd name="T94" fmla="*/ 681 w 2452"/>
              <a:gd name="T95" fmla="*/ 1999 h 2097"/>
              <a:gd name="T96" fmla="*/ 428 w 2452"/>
              <a:gd name="T97" fmla="*/ 1856 h 2097"/>
              <a:gd name="T98" fmla="*/ 252 w 2452"/>
              <a:gd name="T99" fmla="*/ 1646 h 20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2"/>
              <a:gd name="T151" fmla="*/ 0 h 2097"/>
              <a:gd name="T152" fmla="*/ 2452 w 2452"/>
              <a:gd name="T153" fmla="*/ 2097 h 20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2" h="2097">
                <a:moveTo>
                  <a:pt x="223" y="1585"/>
                </a:moveTo>
                <a:lnTo>
                  <a:pt x="213" y="1556"/>
                </a:lnTo>
                <a:lnTo>
                  <a:pt x="204" y="1527"/>
                </a:lnTo>
                <a:lnTo>
                  <a:pt x="196" y="1502"/>
                </a:lnTo>
                <a:lnTo>
                  <a:pt x="190" y="1479"/>
                </a:lnTo>
                <a:lnTo>
                  <a:pt x="181" y="1437"/>
                </a:lnTo>
                <a:lnTo>
                  <a:pt x="177" y="1399"/>
                </a:lnTo>
                <a:lnTo>
                  <a:pt x="177" y="1366"/>
                </a:lnTo>
                <a:lnTo>
                  <a:pt x="181" y="1337"/>
                </a:lnTo>
                <a:lnTo>
                  <a:pt x="184" y="1313"/>
                </a:lnTo>
                <a:lnTo>
                  <a:pt x="188" y="1288"/>
                </a:lnTo>
                <a:lnTo>
                  <a:pt x="192" y="1261"/>
                </a:lnTo>
                <a:lnTo>
                  <a:pt x="194" y="1236"/>
                </a:lnTo>
                <a:lnTo>
                  <a:pt x="194" y="1207"/>
                </a:lnTo>
                <a:lnTo>
                  <a:pt x="190" y="1176"/>
                </a:lnTo>
                <a:lnTo>
                  <a:pt x="186" y="1159"/>
                </a:lnTo>
                <a:lnTo>
                  <a:pt x="183" y="1142"/>
                </a:lnTo>
                <a:lnTo>
                  <a:pt x="177" y="1123"/>
                </a:lnTo>
                <a:lnTo>
                  <a:pt x="169" y="1101"/>
                </a:lnTo>
                <a:lnTo>
                  <a:pt x="148" y="1053"/>
                </a:lnTo>
                <a:lnTo>
                  <a:pt x="121" y="1000"/>
                </a:lnTo>
                <a:lnTo>
                  <a:pt x="104" y="969"/>
                </a:lnTo>
                <a:lnTo>
                  <a:pt x="90" y="936"/>
                </a:lnTo>
                <a:lnTo>
                  <a:pt x="77" y="904"/>
                </a:lnTo>
                <a:lnTo>
                  <a:pt x="64" y="869"/>
                </a:lnTo>
                <a:lnTo>
                  <a:pt x="52" y="833"/>
                </a:lnTo>
                <a:lnTo>
                  <a:pt x="41" y="796"/>
                </a:lnTo>
                <a:lnTo>
                  <a:pt x="31" y="758"/>
                </a:lnTo>
                <a:lnTo>
                  <a:pt x="23" y="720"/>
                </a:lnTo>
                <a:lnTo>
                  <a:pt x="16" y="679"/>
                </a:lnTo>
                <a:lnTo>
                  <a:pt x="10" y="641"/>
                </a:lnTo>
                <a:lnTo>
                  <a:pt x="6" y="601"/>
                </a:lnTo>
                <a:lnTo>
                  <a:pt x="2" y="560"/>
                </a:lnTo>
                <a:lnTo>
                  <a:pt x="0" y="520"/>
                </a:lnTo>
                <a:lnTo>
                  <a:pt x="0" y="482"/>
                </a:lnTo>
                <a:lnTo>
                  <a:pt x="2" y="441"/>
                </a:lnTo>
                <a:lnTo>
                  <a:pt x="4" y="403"/>
                </a:lnTo>
                <a:lnTo>
                  <a:pt x="8" y="365"/>
                </a:lnTo>
                <a:lnTo>
                  <a:pt x="14" y="328"/>
                </a:lnTo>
                <a:lnTo>
                  <a:pt x="21" y="292"/>
                </a:lnTo>
                <a:lnTo>
                  <a:pt x="31" y="257"/>
                </a:lnTo>
                <a:lnTo>
                  <a:pt x="42" y="225"/>
                </a:lnTo>
                <a:lnTo>
                  <a:pt x="54" y="194"/>
                </a:lnTo>
                <a:lnTo>
                  <a:pt x="69" y="163"/>
                </a:lnTo>
                <a:lnTo>
                  <a:pt x="85" y="136"/>
                </a:lnTo>
                <a:lnTo>
                  <a:pt x="104" y="109"/>
                </a:lnTo>
                <a:lnTo>
                  <a:pt x="123" y="86"/>
                </a:lnTo>
                <a:lnTo>
                  <a:pt x="146" y="65"/>
                </a:lnTo>
                <a:lnTo>
                  <a:pt x="169" y="46"/>
                </a:lnTo>
                <a:lnTo>
                  <a:pt x="196" y="31"/>
                </a:lnTo>
                <a:lnTo>
                  <a:pt x="225" y="17"/>
                </a:lnTo>
                <a:lnTo>
                  <a:pt x="255" y="8"/>
                </a:lnTo>
                <a:lnTo>
                  <a:pt x="288" y="0"/>
                </a:lnTo>
                <a:lnTo>
                  <a:pt x="275" y="67"/>
                </a:lnTo>
                <a:lnTo>
                  <a:pt x="267" y="132"/>
                </a:lnTo>
                <a:lnTo>
                  <a:pt x="265" y="194"/>
                </a:lnTo>
                <a:lnTo>
                  <a:pt x="265" y="253"/>
                </a:lnTo>
                <a:lnTo>
                  <a:pt x="271" y="311"/>
                </a:lnTo>
                <a:lnTo>
                  <a:pt x="278" y="367"/>
                </a:lnTo>
                <a:lnTo>
                  <a:pt x="292" y="420"/>
                </a:lnTo>
                <a:lnTo>
                  <a:pt x="307" y="472"/>
                </a:lnTo>
                <a:lnTo>
                  <a:pt x="326" y="520"/>
                </a:lnTo>
                <a:lnTo>
                  <a:pt x="349" y="568"/>
                </a:lnTo>
                <a:lnTo>
                  <a:pt x="374" y="612"/>
                </a:lnTo>
                <a:lnTo>
                  <a:pt x="401" y="652"/>
                </a:lnTo>
                <a:lnTo>
                  <a:pt x="432" y="693"/>
                </a:lnTo>
                <a:lnTo>
                  <a:pt x="465" y="729"/>
                </a:lnTo>
                <a:lnTo>
                  <a:pt x="499" y="764"/>
                </a:lnTo>
                <a:lnTo>
                  <a:pt x="536" y="796"/>
                </a:lnTo>
                <a:lnTo>
                  <a:pt x="574" y="825"/>
                </a:lnTo>
                <a:lnTo>
                  <a:pt x="614" y="852"/>
                </a:lnTo>
                <a:lnTo>
                  <a:pt x="656" y="877"/>
                </a:lnTo>
                <a:lnTo>
                  <a:pt x="699" y="898"/>
                </a:lnTo>
                <a:lnTo>
                  <a:pt x="741" y="917"/>
                </a:lnTo>
                <a:lnTo>
                  <a:pt x="785" y="935"/>
                </a:lnTo>
                <a:lnTo>
                  <a:pt x="831" y="948"/>
                </a:lnTo>
                <a:lnTo>
                  <a:pt x="875" y="959"/>
                </a:lnTo>
                <a:lnTo>
                  <a:pt x="921" y="967"/>
                </a:lnTo>
                <a:lnTo>
                  <a:pt x="965" y="973"/>
                </a:lnTo>
                <a:lnTo>
                  <a:pt x="1011" y="977"/>
                </a:lnTo>
                <a:lnTo>
                  <a:pt x="1055" y="977"/>
                </a:lnTo>
                <a:lnTo>
                  <a:pt x="1100" y="973"/>
                </a:lnTo>
                <a:lnTo>
                  <a:pt x="1144" y="967"/>
                </a:lnTo>
                <a:lnTo>
                  <a:pt x="1186" y="959"/>
                </a:lnTo>
                <a:lnTo>
                  <a:pt x="1226" y="948"/>
                </a:lnTo>
                <a:lnTo>
                  <a:pt x="1266" y="959"/>
                </a:lnTo>
                <a:lnTo>
                  <a:pt x="1311" y="967"/>
                </a:lnTo>
                <a:lnTo>
                  <a:pt x="1353" y="973"/>
                </a:lnTo>
                <a:lnTo>
                  <a:pt x="1397" y="977"/>
                </a:lnTo>
                <a:lnTo>
                  <a:pt x="1441" y="977"/>
                </a:lnTo>
                <a:lnTo>
                  <a:pt x="1487" y="973"/>
                </a:lnTo>
                <a:lnTo>
                  <a:pt x="1531" y="967"/>
                </a:lnTo>
                <a:lnTo>
                  <a:pt x="1577" y="959"/>
                </a:lnTo>
                <a:lnTo>
                  <a:pt x="1621" y="948"/>
                </a:lnTo>
                <a:lnTo>
                  <a:pt x="1667" y="935"/>
                </a:lnTo>
                <a:lnTo>
                  <a:pt x="1712" y="917"/>
                </a:lnTo>
                <a:lnTo>
                  <a:pt x="1754" y="898"/>
                </a:lnTo>
                <a:lnTo>
                  <a:pt x="1796" y="877"/>
                </a:lnTo>
                <a:lnTo>
                  <a:pt x="1838" y="852"/>
                </a:lnTo>
                <a:lnTo>
                  <a:pt x="1879" y="825"/>
                </a:lnTo>
                <a:lnTo>
                  <a:pt x="1917" y="796"/>
                </a:lnTo>
                <a:lnTo>
                  <a:pt x="1953" y="764"/>
                </a:lnTo>
                <a:lnTo>
                  <a:pt x="1988" y="729"/>
                </a:lnTo>
                <a:lnTo>
                  <a:pt x="2020" y="693"/>
                </a:lnTo>
                <a:lnTo>
                  <a:pt x="2051" y="652"/>
                </a:lnTo>
                <a:lnTo>
                  <a:pt x="2078" y="612"/>
                </a:lnTo>
                <a:lnTo>
                  <a:pt x="2103" y="568"/>
                </a:lnTo>
                <a:lnTo>
                  <a:pt x="2126" y="520"/>
                </a:lnTo>
                <a:lnTo>
                  <a:pt x="2145" y="472"/>
                </a:lnTo>
                <a:lnTo>
                  <a:pt x="2161" y="420"/>
                </a:lnTo>
                <a:lnTo>
                  <a:pt x="2174" y="367"/>
                </a:lnTo>
                <a:lnTo>
                  <a:pt x="2182" y="311"/>
                </a:lnTo>
                <a:lnTo>
                  <a:pt x="2187" y="253"/>
                </a:lnTo>
                <a:lnTo>
                  <a:pt x="2187" y="194"/>
                </a:lnTo>
                <a:lnTo>
                  <a:pt x="2185" y="132"/>
                </a:lnTo>
                <a:lnTo>
                  <a:pt x="2178" y="67"/>
                </a:lnTo>
                <a:lnTo>
                  <a:pt x="2164" y="0"/>
                </a:lnTo>
                <a:lnTo>
                  <a:pt x="2197" y="8"/>
                </a:lnTo>
                <a:lnTo>
                  <a:pt x="2228" y="17"/>
                </a:lnTo>
                <a:lnTo>
                  <a:pt x="2256" y="31"/>
                </a:lnTo>
                <a:lnTo>
                  <a:pt x="2283" y="46"/>
                </a:lnTo>
                <a:lnTo>
                  <a:pt x="2306" y="65"/>
                </a:lnTo>
                <a:lnTo>
                  <a:pt x="2329" y="86"/>
                </a:lnTo>
                <a:lnTo>
                  <a:pt x="2349" y="109"/>
                </a:lnTo>
                <a:lnTo>
                  <a:pt x="2368" y="136"/>
                </a:lnTo>
                <a:lnTo>
                  <a:pt x="2383" y="163"/>
                </a:lnTo>
                <a:lnTo>
                  <a:pt x="2398" y="194"/>
                </a:lnTo>
                <a:lnTo>
                  <a:pt x="2410" y="225"/>
                </a:lnTo>
                <a:lnTo>
                  <a:pt x="2421" y="257"/>
                </a:lnTo>
                <a:lnTo>
                  <a:pt x="2431" y="292"/>
                </a:lnTo>
                <a:lnTo>
                  <a:pt x="2439" y="328"/>
                </a:lnTo>
                <a:lnTo>
                  <a:pt x="2444" y="365"/>
                </a:lnTo>
                <a:lnTo>
                  <a:pt x="2448" y="403"/>
                </a:lnTo>
                <a:lnTo>
                  <a:pt x="2450" y="441"/>
                </a:lnTo>
                <a:lnTo>
                  <a:pt x="2452" y="482"/>
                </a:lnTo>
                <a:lnTo>
                  <a:pt x="2452" y="520"/>
                </a:lnTo>
                <a:lnTo>
                  <a:pt x="2450" y="560"/>
                </a:lnTo>
                <a:lnTo>
                  <a:pt x="2446" y="601"/>
                </a:lnTo>
                <a:lnTo>
                  <a:pt x="2443" y="641"/>
                </a:lnTo>
                <a:lnTo>
                  <a:pt x="2437" y="679"/>
                </a:lnTo>
                <a:lnTo>
                  <a:pt x="2429" y="720"/>
                </a:lnTo>
                <a:lnTo>
                  <a:pt x="2421" y="758"/>
                </a:lnTo>
                <a:lnTo>
                  <a:pt x="2412" y="796"/>
                </a:lnTo>
                <a:lnTo>
                  <a:pt x="2400" y="833"/>
                </a:lnTo>
                <a:lnTo>
                  <a:pt x="2389" y="869"/>
                </a:lnTo>
                <a:lnTo>
                  <a:pt x="2375" y="904"/>
                </a:lnTo>
                <a:lnTo>
                  <a:pt x="2362" y="936"/>
                </a:lnTo>
                <a:lnTo>
                  <a:pt x="2349" y="969"/>
                </a:lnTo>
                <a:lnTo>
                  <a:pt x="2331" y="1000"/>
                </a:lnTo>
                <a:lnTo>
                  <a:pt x="2304" y="1053"/>
                </a:lnTo>
                <a:lnTo>
                  <a:pt x="2283" y="1101"/>
                </a:lnTo>
                <a:lnTo>
                  <a:pt x="2276" y="1123"/>
                </a:lnTo>
                <a:lnTo>
                  <a:pt x="2270" y="1142"/>
                </a:lnTo>
                <a:lnTo>
                  <a:pt x="2266" y="1159"/>
                </a:lnTo>
                <a:lnTo>
                  <a:pt x="2262" y="1176"/>
                </a:lnTo>
                <a:lnTo>
                  <a:pt x="2258" y="1207"/>
                </a:lnTo>
                <a:lnTo>
                  <a:pt x="2258" y="1236"/>
                </a:lnTo>
                <a:lnTo>
                  <a:pt x="2260" y="1261"/>
                </a:lnTo>
                <a:lnTo>
                  <a:pt x="2264" y="1288"/>
                </a:lnTo>
                <a:lnTo>
                  <a:pt x="2268" y="1313"/>
                </a:lnTo>
                <a:lnTo>
                  <a:pt x="2272" y="1337"/>
                </a:lnTo>
                <a:lnTo>
                  <a:pt x="2276" y="1366"/>
                </a:lnTo>
                <a:lnTo>
                  <a:pt x="2276" y="1399"/>
                </a:lnTo>
                <a:lnTo>
                  <a:pt x="2272" y="1437"/>
                </a:lnTo>
                <a:lnTo>
                  <a:pt x="2262" y="1479"/>
                </a:lnTo>
                <a:lnTo>
                  <a:pt x="2256" y="1502"/>
                </a:lnTo>
                <a:lnTo>
                  <a:pt x="2249" y="1527"/>
                </a:lnTo>
                <a:lnTo>
                  <a:pt x="2241" y="1556"/>
                </a:lnTo>
                <a:lnTo>
                  <a:pt x="2230" y="1585"/>
                </a:lnTo>
                <a:lnTo>
                  <a:pt x="2201" y="1646"/>
                </a:lnTo>
                <a:lnTo>
                  <a:pt x="2166" y="1706"/>
                </a:lnTo>
                <a:lnTo>
                  <a:pt x="2124" y="1760"/>
                </a:lnTo>
                <a:lnTo>
                  <a:pt x="2078" y="1809"/>
                </a:lnTo>
                <a:lnTo>
                  <a:pt x="2024" y="1856"/>
                </a:lnTo>
                <a:lnTo>
                  <a:pt x="1969" y="1898"/>
                </a:lnTo>
                <a:lnTo>
                  <a:pt x="1907" y="1936"/>
                </a:lnTo>
                <a:lnTo>
                  <a:pt x="1840" y="1969"/>
                </a:lnTo>
                <a:lnTo>
                  <a:pt x="1771" y="1999"/>
                </a:lnTo>
                <a:lnTo>
                  <a:pt x="1700" y="2024"/>
                </a:lnTo>
                <a:lnTo>
                  <a:pt x="1625" y="2047"/>
                </a:lnTo>
                <a:lnTo>
                  <a:pt x="1549" y="2065"/>
                </a:lnTo>
                <a:lnTo>
                  <a:pt x="1468" y="2080"/>
                </a:lnTo>
                <a:lnTo>
                  <a:pt x="1389" y="2090"/>
                </a:lnTo>
                <a:lnTo>
                  <a:pt x="1307" y="2095"/>
                </a:lnTo>
                <a:lnTo>
                  <a:pt x="1226" y="2097"/>
                </a:lnTo>
                <a:lnTo>
                  <a:pt x="1146" y="2095"/>
                </a:lnTo>
                <a:lnTo>
                  <a:pt x="1063" y="2090"/>
                </a:lnTo>
                <a:lnTo>
                  <a:pt x="984" y="2080"/>
                </a:lnTo>
                <a:lnTo>
                  <a:pt x="904" y="2065"/>
                </a:lnTo>
                <a:lnTo>
                  <a:pt x="827" y="2047"/>
                </a:lnTo>
                <a:lnTo>
                  <a:pt x="752" y="2024"/>
                </a:lnTo>
                <a:lnTo>
                  <a:pt x="681" y="1999"/>
                </a:lnTo>
                <a:lnTo>
                  <a:pt x="612" y="1969"/>
                </a:lnTo>
                <a:lnTo>
                  <a:pt x="547" y="1936"/>
                </a:lnTo>
                <a:lnTo>
                  <a:pt x="484" y="1898"/>
                </a:lnTo>
                <a:lnTo>
                  <a:pt x="428" y="1856"/>
                </a:lnTo>
                <a:lnTo>
                  <a:pt x="374" y="1809"/>
                </a:lnTo>
                <a:lnTo>
                  <a:pt x="328" y="1760"/>
                </a:lnTo>
                <a:lnTo>
                  <a:pt x="286" y="1706"/>
                </a:lnTo>
                <a:lnTo>
                  <a:pt x="252" y="1646"/>
                </a:lnTo>
                <a:lnTo>
                  <a:pt x="223" y="1585"/>
                </a:lnTo>
                <a:close/>
              </a:path>
            </a:pathLst>
          </a:custGeom>
          <a:solidFill>
            <a:srgbClr val="EE9B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2748845" y="1479550"/>
            <a:ext cx="3460044" cy="3328988"/>
          </a:xfrm>
          <a:custGeom>
            <a:avLst/>
            <a:gdLst>
              <a:gd name="T0" fmla="*/ 196 w 2452"/>
              <a:gd name="T1" fmla="*/ 1502 h 2097"/>
              <a:gd name="T2" fmla="*/ 177 w 2452"/>
              <a:gd name="T3" fmla="*/ 1366 h 2097"/>
              <a:gd name="T4" fmla="*/ 192 w 2452"/>
              <a:gd name="T5" fmla="*/ 1261 h 2097"/>
              <a:gd name="T6" fmla="*/ 186 w 2452"/>
              <a:gd name="T7" fmla="*/ 1159 h 2097"/>
              <a:gd name="T8" fmla="*/ 148 w 2452"/>
              <a:gd name="T9" fmla="*/ 1053 h 2097"/>
              <a:gd name="T10" fmla="*/ 77 w 2452"/>
              <a:gd name="T11" fmla="*/ 904 h 2097"/>
              <a:gd name="T12" fmla="*/ 31 w 2452"/>
              <a:gd name="T13" fmla="*/ 758 h 2097"/>
              <a:gd name="T14" fmla="*/ 6 w 2452"/>
              <a:gd name="T15" fmla="*/ 601 h 2097"/>
              <a:gd name="T16" fmla="*/ 2 w 2452"/>
              <a:gd name="T17" fmla="*/ 441 h 2097"/>
              <a:gd name="T18" fmla="*/ 21 w 2452"/>
              <a:gd name="T19" fmla="*/ 292 h 2097"/>
              <a:gd name="T20" fmla="*/ 69 w 2452"/>
              <a:gd name="T21" fmla="*/ 163 h 2097"/>
              <a:gd name="T22" fmla="*/ 146 w 2452"/>
              <a:gd name="T23" fmla="*/ 65 h 2097"/>
              <a:gd name="T24" fmla="*/ 255 w 2452"/>
              <a:gd name="T25" fmla="*/ 8 h 2097"/>
              <a:gd name="T26" fmla="*/ 265 w 2452"/>
              <a:gd name="T27" fmla="*/ 194 h 2097"/>
              <a:gd name="T28" fmla="*/ 292 w 2452"/>
              <a:gd name="T29" fmla="*/ 420 h 2097"/>
              <a:gd name="T30" fmla="*/ 374 w 2452"/>
              <a:gd name="T31" fmla="*/ 612 h 2097"/>
              <a:gd name="T32" fmla="*/ 499 w 2452"/>
              <a:gd name="T33" fmla="*/ 764 h 2097"/>
              <a:gd name="T34" fmla="*/ 656 w 2452"/>
              <a:gd name="T35" fmla="*/ 877 h 2097"/>
              <a:gd name="T36" fmla="*/ 831 w 2452"/>
              <a:gd name="T37" fmla="*/ 948 h 2097"/>
              <a:gd name="T38" fmla="*/ 1011 w 2452"/>
              <a:gd name="T39" fmla="*/ 977 h 2097"/>
              <a:gd name="T40" fmla="*/ 1186 w 2452"/>
              <a:gd name="T41" fmla="*/ 959 h 2097"/>
              <a:gd name="T42" fmla="*/ 1353 w 2452"/>
              <a:gd name="T43" fmla="*/ 973 h 2097"/>
              <a:gd name="T44" fmla="*/ 1531 w 2452"/>
              <a:gd name="T45" fmla="*/ 967 h 2097"/>
              <a:gd name="T46" fmla="*/ 1712 w 2452"/>
              <a:gd name="T47" fmla="*/ 917 h 2097"/>
              <a:gd name="T48" fmla="*/ 1879 w 2452"/>
              <a:gd name="T49" fmla="*/ 825 h 2097"/>
              <a:gd name="T50" fmla="*/ 2020 w 2452"/>
              <a:gd name="T51" fmla="*/ 693 h 2097"/>
              <a:gd name="T52" fmla="*/ 2126 w 2452"/>
              <a:gd name="T53" fmla="*/ 520 h 2097"/>
              <a:gd name="T54" fmla="*/ 2182 w 2452"/>
              <a:gd name="T55" fmla="*/ 311 h 2097"/>
              <a:gd name="T56" fmla="*/ 2178 w 2452"/>
              <a:gd name="T57" fmla="*/ 67 h 2097"/>
              <a:gd name="T58" fmla="*/ 2256 w 2452"/>
              <a:gd name="T59" fmla="*/ 31 h 2097"/>
              <a:gd name="T60" fmla="*/ 2349 w 2452"/>
              <a:gd name="T61" fmla="*/ 109 h 2097"/>
              <a:gd name="T62" fmla="*/ 2410 w 2452"/>
              <a:gd name="T63" fmla="*/ 225 h 2097"/>
              <a:gd name="T64" fmla="*/ 2444 w 2452"/>
              <a:gd name="T65" fmla="*/ 365 h 2097"/>
              <a:gd name="T66" fmla="*/ 2452 w 2452"/>
              <a:gd name="T67" fmla="*/ 520 h 2097"/>
              <a:gd name="T68" fmla="*/ 2437 w 2452"/>
              <a:gd name="T69" fmla="*/ 679 h 2097"/>
              <a:gd name="T70" fmla="*/ 2400 w 2452"/>
              <a:gd name="T71" fmla="*/ 833 h 2097"/>
              <a:gd name="T72" fmla="*/ 2349 w 2452"/>
              <a:gd name="T73" fmla="*/ 969 h 2097"/>
              <a:gd name="T74" fmla="*/ 2276 w 2452"/>
              <a:gd name="T75" fmla="*/ 1123 h 2097"/>
              <a:gd name="T76" fmla="*/ 2258 w 2452"/>
              <a:gd name="T77" fmla="*/ 1207 h 2097"/>
              <a:gd name="T78" fmla="*/ 2268 w 2452"/>
              <a:gd name="T79" fmla="*/ 1313 h 2097"/>
              <a:gd name="T80" fmla="*/ 2272 w 2452"/>
              <a:gd name="T81" fmla="*/ 1437 h 2097"/>
              <a:gd name="T82" fmla="*/ 2241 w 2452"/>
              <a:gd name="T83" fmla="*/ 1556 h 2097"/>
              <a:gd name="T84" fmla="*/ 2124 w 2452"/>
              <a:gd name="T85" fmla="*/ 1760 h 2097"/>
              <a:gd name="T86" fmla="*/ 1907 w 2452"/>
              <a:gd name="T87" fmla="*/ 1936 h 2097"/>
              <a:gd name="T88" fmla="*/ 1625 w 2452"/>
              <a:gd name="T89" fmla="*/ 2047 h 2097"/>
              <a:gd name="T90" fmla="*/ 1307 w 2452"/>
              <a:gd name="T91" fmla="*/ 2095 h 2097"/>
              <a:gd name="T92" fmla="*/ 984 w 2452"/>
              <a:gd name="T93" fmla="*/ 2080 h 2097"/>
              <a:gd name="T94" fmla="*/ 681 w 2452"/>
              <a:gd name="T95" fmla="*/ 1999 h 2097"/>
              <a:gd name="T96" fmla="*/ 428 w 2452"/>
              <a:gd name="T97" fmla="*/ 1856 h 2097"/>
              <a:gd name="T98" fmla="*/ 252 w 2452"/>
              <a:gd name="T99" fmla="*/ 1646 h 20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2"/>
              <a:gd name="T151" fmla="*/ 0 h 2097"/>
              <a:gd name="T152" fmla="*/ 2452 w 2452"/>
              <a:gd name="T153" fmla="*/ 2097 h 20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2" h="2097">
                <a:moveTo>
                  <a:pt x="223" y="1585"/>
                </a:moveTo>
                <a:lnTo>
                  <a:pt x="213" y="1556"/>
                </a:lnTo>
                <a:lnTo>
                  <a:pt x="204" y="1527"/>
                </a:lnTo>
                <a:lnTo>
                  <a:pt x="196" y="1502"/>
                </a:lnTo>
                <a:lnTo>
                  <a:pt x="190" y="1479"/>
                </a:lnTo>
                <a:lnTo>
                  <a:pt x="181" y="1437"/>
                </a:lnTo>
                <a:lnTo>
                  <a:pt x="177" y="1399"/>
                </a:lnTo>
                <a:lnTo>
                  <a:pt x="177" y="1366"/>
                </a:lnTo>
                <a:lnTo>
                  <a:pt x="181" y="1337"/>
                </a:lnTo>
                <a:lnTo>
                  <a:pt x="184" y="1313"/>
                </a:lnTo>
                <a:lnTo>
                  <a:pt x="188" y="1288"/>
                </a:lnTo>
                <a:lnTo>
                  <a:pt x="192" y="1261"/>
                </a:lnTo>
                <a:lnTo>
                  <a:pt x="194" y="1236"/>
                </a:lnTo>
                <a:lnTo>
                  <a:pt x="194" y="1207"/>
                </a:lnTo>
                <a:lnTo>
                  <a:pt x="190" y="1176"/>
                </a:lnTo>
                <a:lnTo>
                  <a:pt x="186" y="1159"/>
                </a:lnTo>
                <a:lnTo>
                  <a:pt x="183" y="1142"/>
                </a:lnTo>
                <a:lnTo>
                  <a:pt x="177" y="1123"/>
                </a:lnTo>
                <a:lnTo>
                  <a:pt x="169" y="1101"/>
                </a:lnTo>
                <a:lnTo>
                  <a:pt x="148" y="1053"/>
                </a:lnTo>
                <a:lnTo>
                  <a:pt x="121" y="1000"/>
                </a:lnTo>
                <a:lnTo>
                  <a:pt x="104" y="969"/>
                </a:lnTo>
                <a:lnTo>
                  <a:pt x="90" y="936"/>
                </a:lnTo>
                <a:lnTo>
                  <a:pt x="77" y="904"/>
                </a:lnTo>
                <a:lnTo>
                  <a:pt x="64" y="869"/>
                </a:lnTo>
                <a:lnTo>
                  <a:pt x="52" y="833"/>
                </a:lnTo>
                <a:lnTo>
                  <a:pt x="41" y="796"/>
                </a:lnTo>
                <a:lnTo>
                  <a:pt x="31" y="758"/>
                </a:lnTo>
                <a:lnTo>
                  <a:pt x="23" y="720"/>
                </a:lnTo>
                <a:lnTo>
                  <a:pt x="16" y="679"/>
                </a:lnTo>
                <a:lnTo>
                  <a:pt x="10" y="641"/>
                </a:lnTo>
                <a:lnTo>
                  <a:pt x="6" y="601"/>
                </a:lnTo>
                <a:lnTo>
                  <a:pt x="2" y="560"/>
                </a:lnTo>
                <a:lnTo>
                  <a:pt x="0" y="520"/>
                </a:lnTo>
                <a:lnTo>
                  <a:pt x="0" y="482"/>
                </a:lnTo>
                <a:lnTo>
                  <a:pt x="2" y="441"/>
                </a:lnTo>
                <a:lnTo>
                  <a:pt x="4" y="403"/>
                </a:lnTo>
                <a:lnTo>
                  <a:pt x="8" y="365"/>
                </a:lnTo>
                <a:lnTo>
                  <a:pt x="14" y="328"/>
                </a:lnTo>
                <a:lnTo>
                  <a:pt x="21" y="292"/>
                </a:lnTo>
                <a:lnTo>
                  <a:pt x="31" y="257"/>
                </a:lnTo>
                <a:lnTo>
                  <a:pt x="42" y="225"/>
                </a:lnTo>
                <a:lnTo>
                  <a:pt x="54" y="194"/>
                </a:lnTo>
                <a:lnTo>
                  <a:pt x="69" y="163"/>
                </a:lnTo>
                <a:lnTo>
                  <a:pt x="85" y="136"/>
                </a:lnTo>
                <a:lnTo>
                  <a:pt x="104" y="109"/>
                </a:lnTo>
                <a:lnTo>
                  <a:pt x="123" y="86"/>
                </a:lnTo>
                <a:lnTo>
                  <a:pt x="146" y="65"/>
                </a:lnTo>
                <a:lnTo>
                  <a:pt x="169" y="46"/>
                </a:lnTo>
                <a:lnTo>
                  <a:pt x="196" y="31"/>
                </a:lnTo>
                <a:lnTo>
                  <a:pt x="225" y="17"/>
                </a:lnTo>
                <a:lnTo>
                  <a:pt x="255" y="8"/>
                </a:lnTo>
                <a:lnTo>
                  <a:pt x="288" y="0"/>
                </a:lnTo>
                <a:lnTo>
                  <a:pt x="275" y="67"/>
                </a:lnTo>
                <a:lnTo>
                  <a:pt x="267" y="132"/>
                </a:lnTo>
                <a:lnTo>
                  <a:pt x="265" y="194"/>
                </a:lnTo>
                <a:lnTo>
                  <a:pt x="265" y="253"/>
                </a:lnTo>
                <a:lnTo>
                  <a:pt x="271" y="311"/>
                </a:lnTo>
                <a:lnTo>
                  <a:pt x="278" y="367"/>
                </a:lnTo>
                <a:lnTo>
                  <a:pt x="292" y="420"/>
                </a:lnTo>
                <a:lnTo>
                  <a:pt x="307" y="472"/>
                </a:lnTo>
                <a:lnTo>
                  <a:pt x="326" y="520"/>
                </a:lnTo>
                <a:lnTo>
                  <a:pt x="349" y="568"/>
                </a:lnTo>
                <a:lnTo>
                  <a:pt x="374" y="612"/>
                </a:lnTo>
                <a:lnTo>
                  <a:pt x="401" y="652"/>
                </a:lnTo>
                <a:lnTo>
                  <a:pt x="432" y="693"/>
                </a:lnTo>
                <a:lnTo>
                  <a:pt x="465" y="729"/>
                </a:lnTo>
                <a:lnTo>
                  <a:pt x="499" y="764"/>
                </a:lnTo>
                <a:lnTo>
                  <a:pt x="536" y="796"/>
                </a:lnTo>
                <a:lnTo>
                  <a:pt x="574" y="825"/>
                </a:lnTo>
                <a:lnTo>
                  <a:pt x="614" y="852"/>
                </a:lnTo>
                <a:lnTo>
                  <a:pt x="656" y="877"/>
                </a:lnTo>
                <a:lnTo>
                  <a:pt x="699" y="898"/>
                </a:lnTo>
                <a:lnTo>
                  <a:pt x="741" y="917"/>
                </a:lnTo>
                <a:lnTo>
                  <a:pt x="785" y="935"/>
                </a:lnTo>
                <a:lnTo>
                  <a:pt x="831" y="948"/>
                </a:lnTo>
                <a:lnTo>
                  <a:pt x="875" y="959"/>
                </a:lnTo>
                <a:lnTo>
                  <a:pt x="921" y="967"/>
                </a:lnTo>
                <a:lnTo>
                  <a:pt x="965" y="973"/>
                </a:lnTo>
                <a:lnTo>
                  <a:pt x="1011" y="977"/>
                </a:lnTo>
                <a:lnTo>
                  <a:pt x="1055" y="977"/>
                </a:lnTo>
                <a:lnTo>
                  <a:pt x="1100" y="973"/>
                </a:lnTo>
                <a:lnTo>
                  <a:pt x="1144" y="967"/>
                </a:lnTo>
                <a:lnTo>
                  <a:pt x="1186" y="959"/>
                </a:lnTo>
                <a:lnTo>
                  <a:pt x="1226" y="948"/>
                </a:lnTo>
                <a:lnTo>
                  <a:pt x="1266" y="959"/>
                </a:lnTo>
                <a:lnTo>
                  <a:pt x="1311" y="967"/>
                </a:lnTo>
                <a:lnTo>
                  <a:pt x="1353" y="973"/>
                </a:lnTo>
                <a:lnTo>
                  <a:pt x="1397" y="977"/>
                </a:lnTo>
                <a:lnTo>
                  <a:pt x="1441" y="977"/>
                </a:lnTo>
                <a:lnTo>
                  <a:pt x="1487" y="973"/>
                </a:lnTo>
                <a:lnTo>
                  <a:pt x="1531" y="967"/>
                </a:lnTo>
                <a:lnTo>
                  <a:pt x="1577" y="959"/>
                </a:lnTo>
                <a:lnTo>
                  <a:pt x="1621" y="948"/>
                </a:lnTo>
                <a:lnTo>
                  <a:pt x="1667" y="935"/>
                </a:lnTo>
                <a:lnTo>
                  <a:pt x="1712" y="917"/>
                </a:lnTo>
                <a:lnTo>
                  <a:pt x="1754" y="898"/>
                </a:lnTo>
                <a:lnTo>
                  <a:pt x="1796" y="877"/>
                </a:lnTo>
                <a:lnTo>
                  <a:pt x="1838" y="852"/>
                </a:lnTo>
                <a:lnTo>
                  <a:pt x="1879" y="825"/>
                </a:lnTo>
                <a:lnTo>
                  <a:pt x="1917" y="796"/>
                </a:lnTo>
                <a:lnTo>
                  <a:pt x="1953" y="764"/>
                </a:lnTo>
                <a:lnTo>
                  <a:pt x="1988" y="729"/>
                </a:lnTo>
                <a:lnTo>
                  <a:pt x="2020" y="693"/>
                </a:lnTo>
                <a:lnTo>
                  <a:pt x="2051" y="652"/>
                </a:lnTo>
                <a:lnTo>
                  <a:pt x="2078" y="612"/>
                </a:lnTo>
                <a:lnTo>
                  <a:pt x="2103" y="568"/>
                </a:lnTo>
                <a:lnTo>
                  <a:pt x="2126" y="520"/>
                </a:lnTo>
                <a:lnTo>
                  <a:pt x="2145" y="472"/>
                </a:lnTo>
                <a:lnTo>
                  <a:pt x="2161" y="420"/>
                </a:lnTo>
                <a:lnTo>
                  <a:pt x="2174" y="367"/>
                </a:lnTo>
                <a:lnTo>
                  <a:pt x="2182" y="311"/>
                </a:lnTo>
                <a:lnTo>
                  <a:pt x="2187" y="253"/>
                </a:lnTo>
                <a:lnTo>
                  <a:pt x="2187" y="194"/>
                </a:lnTo>
                <a:lnTo>
                  <a:pt x="2185" y="132"/>
                </a:lnTo>
                <a:lnTo>
                  <a:pt x="2178" y="67"/>
                </a:lnTo>
                <a:lnTo>
                  <a:pt x="2164" y="0"/>
                </a:lnTo>
                <a:lnTo>
                  <a:pt x="2197" y="8"/>
                </a:lnTo>
                <a:lnTo>
                  <a:pt x="2228" y="17"/>
                </a:lnTo>
                <a:lnTo>
                  <a:pt x="2256" y="31"/>
                </a:lnTo>
                <a:lnTo>
                  <a:pt x="2283" y="46"/>
                </a:lnTo>
                <a:lnTo>
                  <a:pt x="2306" y="65"/>
                </a:lnTo>
                <a:lnTo>
                  <a:pt x="2329" y="86"/>
                </a:lnTo>
                <a:lnTo>
                  <a:pt x="2349" y="109"/>
                </a:lnTo>
                <a:lnTo>
                  <a:pt x="2368" y="136"/>
                </a:lnTo>
                <a:lnTo>
                  <a:pt x="2383" y="163"/>
                </a:lnTo>
                <a:lnTo>
                  <a:pt x="2398" y="194"/>
                </a:lnTo>
                <a:lnTo>
                  <a:pt x="2410" y="225"/>
                </a:lnTo>
                <a:lnTo>
                  <a:pt x="2421" y="257"/>
                </a:lnTo>
                <a:lnTo>
                  <a:pt x="2431" y="292"/>
                </a:lnTo>
                <a:lnTo>
                  <a:pt x="2439" y="328"/>
                </a:lnTo>
                <a:lnTo>
                  <a:pt x="2444" y="365"/>
                </a:lnTo>
                <a:lnTo>
                  <a:pt x="2448" y="403"/>
                </a:lnTo>
                <a:lnTo>
                  <a:pt x="2450" y="441"/>
                </a:lnTo>
                <a:lnTo>
                  <a:pt x="2452" y="482"/>
                </a:lnTo>
                <a:lnTo>
                  <a:pt x="2452" y="520"/>
                </a:lnTo>
                <a:lnTo>
                  <a:pt x="2450" y="560"/>
                </a:lnTo>
                <a:lnTo>
                  <a:pt x="2446" y="601"/>
                </a:lnTo>
                <a:lnTo>
                  <a:pt x="2443" y="641"/>
                </a:lnTo>
                <a:lnTo>
                  <a:pt x="2437" y="679"/>
                </a:lnTo>
                <a:lnTo>
                  <a:pt x="2429" y="720"/>
                </a:lnTo>
                <a:lnTo>
                  <a:pt x="2421" y="758"/>
                </a:lnTo>
                <a:lnTo>
                  <a:pt x="2412" y="796"/>
                </a:lnTo>
                <a:lnTo>
                  <a:pt x="2400" y="833"/>
                </a:lnTo>
                <a:lnTo>
                  <a:pt x="2389" y="869"/>
                </a:lnTo>
                <a:lnTo>
                  <a:pt x="2375" y="904"/>
                </a:lnTo>
                <a:lnTo>
                  <a:pt x="2362" y="936"/>
                </a:lnTo>
                <a:lnTo>
                  <a:pt x="2349" y="969"/>
                </a:lnTo>
                <a:lnTo>
                  <a:pt x="2331" y="1000"/>
                </a:lnTo>
                <a:lnTo>
                  <a:pt x="2304" y="1053"/>
                </a:lnTo>
                <a:lnTo>
                  <a:pt x="2283" y="1101"/>
                </a:lnTo>
                <a:lnTo>
                  <a:pt x="2276" y="1123"/>
                </a:lnTo>
                <a:lnTo>
                  <a:pt x="2270" y="1142"/>
                </a:lnTo>
                <a:lnTo>
                  <a:pt x="2266" y="1159"/>
                </a:lnTo>
                <a:lnTo>
                  <a:pt x="2262" y="1176"/>
                </a:lnTo>
                <a:lnTo>
                  <a:pt x="2258" y="1207"/>
                </a:lnTo>
                <a:lnTo>
                  <a:pt x="2258" y="1236"/>
                </a:lnTo>
                <a:lnTo>
                  <a:pt x="2260" y="1261"/>
                </a:lnTo>
                <a:lnTo>
                  <a:pt x="2264" y="1288"/>
                </a:lnTo>
                <a:lnTo>
                  <a:pt x="2268" y="1313"/>
                </a:lnTo>
                <a:lnTo>
                  <a:pt x="2272" y="1337"/>
                </a:lnTo>
                <a:lnTo>
                  <a:pt x="2276" y="1366"/>
                </a:lnTo>
                <a:lnTo>
                  <a:pt x="2276" y="1399"/>
                </a:lnTo>
                <a:lnTo>
                  <a:pt x="2272" y="1437"/>
                </a:lnTo>
                <a:lnTo>
                  <a:pt x="2262" y="1479"/>
                </a:lnTo>
                <a:lnTo>
                  <a:pt x="2256" y="1502"/>
                </a:lnTo>
                <a:lnTo>
                  <a:pt x="2249" y="1527"/>
                </a:lnTo>
                <a:lnTo>
                  <a:pt x="2241" y="1556"/>
                </a:lnTo>
                <a:lnTo>
                  <a:pt x="2230" y="1585"/>
                </a:lnTo>
                <a:lnTo>
                  <a:pt x="2201" y="1646"/>
                </a:lnTo>
                <a:lnTo>
                  <a:pt x="2166" y="1706"/>
                </a:lnTo>
                <a:lnTo>
                  <a:pt x="2124" y="1760"/>
                </a:lnTo>
                <a:lnTo>
                  <a:pt x="2078" y="1809"/>
                </a:lnTo>
                <a:lnTo>
                  <a:pt x="2024" y="1856"/>
                </a:lnTo>
                <a:lnTo>
                  <a:pt x="1969" y="1898"/>
                </a:lnTo>
                <a:lnTo>
                  <a:pt x="1907" y="1936"/>
                </a:lnTo>
                <a:lnTo>
                  <a:pt x="1840" y="1969"/>
                </a:lnTo>
                <a:lnTo>
                  <a:pt x="1771" y="1999"/>
                </a:lnTo>
                <a:lnTo>
                  <a:pt x="1700" y="2024"/>
                </a:lnTo>
                <a:lnTo>
                  <a:pt x="1625" y="2047"/>
                </a:lnTo>
                <a:lnTo>
                  <a:pt x="1549" y="2065"/>
                </a:lnTo>
                <a:lnTo>
                  <a:pt x="1468" y="2080"/>
                </a:lnTo>
                <a:lnTo>
                  <a:pt x="1389" y="2090"/>
                </a:lnTo>
                <a:lnTo>
                  <a:pt x="1307" y="2095"/>
                </a:lnTo>
                <a:lnTo>
                  <a:pt x="1226" y="2097"/>
                </a:lnTo>
                <a:lnTo>
                  <a:pt x="1146" y="2095"/>
                </a:lnTo>
                <a:lnTo>
                  <a:pt x="1063" y="2090"/>
                </a:lnTo>
                <a:lnTo>
                  <a:pt x="984" y="2080"/>
                </a:lnTo>
                <a:lnTo>
                  <a:pt x="904" y="2065"/>
                </a:lnTo>
                <a:lnTo>
                  <a:pt x="827" y="2047"/>
                </a:lnTo>
                <a:lnTo>
                  <a:pt x="752" y="2024"/>
                </a:lnTo>
                <a:lnTo>
                  <a:pt x="681" y="1999"/>
                </a:lnTo>
                <a:lnTo>
                  <a:pt x="612" y="1969"/>
                </a:lnTo>
                <a:lnTo>
                  <a:pt x="547" y="1936"/>
                </a:lnTo>
                <a:lnTo>
                  <a:pt x="484" y="1898"/>
                </a:lnTo>
                <a:lnTo>
                  <a:pt x="428" y="1856"/>
                </a:lnTo>
                <a:lnTo>
                  <a:pt x="374" y="1809"/>
                </a:lnTo>
                <a:lnTo>
                  <a:pt x="328" y="1760"/>
                </a:lnTo>
                <a:lnTo>
                  <a:pt x="286" y="1706"/>
                </a:lnTo>
                <a:lnTo>
                  <a:pt x="252" y="1646"/>
                </a:lnTo>
                <a:lnTo>
                  <a:pt x="223" y="1585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3341512" y="3422650"/>
            <a:ext cx="450145" cy="808038"/>
          </a:xfrm>
          <a:custGeom>
            <a:avLst/>
            <a:gdLst>
              <a:gd name="T0" fmla="*/ 292 w 319"/>
              <a:gd name="T1" fmla="*/ 77 h 509"/>
              <a:gd name="T2" fmla="*/ 286 w 319"/>
              <a:gd name="T3" fmla="*/ 64 h 509"/>
              <a:gd name="T4" fmla="*/ 277 w 319"/>
              <a:gd name="T5" fmla="*/ 50 h 509"/>
              <a:gd name="T6" fmla="*/ 265 w 319"/>
              <a:gd name="T7" fmla="*/ 39 h 509"/>
              <a:gd name="T8" fmla="*/ 252 w 319"/>
              <a:gd name="T9" fmla="*/ 29 h 509"/>
              <a:gd name="T10" fmla="*/ 236 w 319"/>
              <a:gd name="T11" fmla="*/ 19 h 509"/>
              <a:gd name="T12" fmla="*/ 221 w 319"/>
              <a:gd name="T13" fmla="*/ 14 h 509"/>
              <a:gd name="T14" fmla="*/ 204 w 319"/>
              <a:gd name="T15" fmla="*/ 8 h 509"/>
              <a:gd name="T16" fmla="*/ 187 w 319"/>
              <a:gd name="T17" fmla="*/ 2 h 509"/>
              <a:gd name="T18" fmla="*/ 169 w 319"/>
              <a:gd name="T19" fmla="*/ 0 h 509"/>
              <a:gd name="T20" fmla="*/ 152 w 319"/>
              <a:gd name="T21" fmla="*/ 0 h 509"/>
              <a:gd name="T22" fmla="*/ 135 w 319"/>
              <a:gd name="T23" fmla="*/ 0 h 509"/>
              <a:gd name="T24" fmla="*/ 119 w 319"/>
              <a:gd name="T25" fmla="*/ 4 h 509"/>
              <a:gd name="T26" fmla="*/ 104 w 319"/>
              <a:gd name="T27" fmla="*/ 10 h 509"/>
              <a:gd name="T28" fmla="*/ 89 w 319"/>
              <a:gd name="T29" fmla="*/ 18 h 509"/>
              <a:gd name="T30" fmla="*/ 77 w 319"/>
              <a:gd name="T31" fmla="*/ 27 h 509"/>
              <a:gd name="T32" fmla="*/ 68 w 319"/>
              <a:gd name="T33" fmla="*/ 39 h 509"/>
              <a:gd name="T34" fmla="*/ 50 w 319"/>
              <a:gd name="T35" fmla="*/ 67 h 509"/>
              <a:gd name="T36" fmla="*/ 35 w 319"/>
              <a:gd name="T37" fmla="*/ 96 h 509"/>
              <a:gd name="T38" fmla="*/ 22 w 319"/>
              <a:gd name="T39" fmla="*/ 127 h 509"/>
              <a:gd name="T40" fmla="*/ 10 w 319"/>
              <a:gd name="T41" fmla="*/ 160 h 509"/>
              <a:gd name="T42" fmla="*/ 6 w 319"/>
              <a:gd name="T43" fmla="*/ 175 h 509"/>
              <a:gd name="T44" fmla="*/ 4 w 319"/>
              <a:gd name="T45" fmla="*/ 192 h 509"/>
              <a:gd name="T46" fmla="*/ 2 w 319"/>
              <a:gd name="T47" fmla="*/ 207 h 509"/>
              <a:gd name="T48" fmla="*/ 0 w 319"/>
              <a:gd name="T49" fmla="*/ 223 h 509"/>
              <a:gd name="T50" fmla="*/ 0 w 319"/>
              <a:gd name="T51" fmla="*/ 238 h 509"/>
              <a:gd name="T52" fmla="*/ 2 w 319"/>
              <a:gd name="T53" fmla="*/ 254 h 509"/>
              <a:gd name="T54" fmla="*/ 6 w 319"/>
              <a:gd name="T55" fmla="*/ 269 h 509"/>
              <a:gd name="T56" fmla="*/ 10 w 319"/>
              <a:gd name="T57" fmla="*/ 284 h 509"/>
              <a:gd name="T58" fmla="*/ 16 w 319"/>
              <a:gd name="T59" fmla="*/ 302 h 509"/>
              <a:gd name="T60" fmla="*/ 27 w 319"/>
              <a:gd name="T61" fmla="*/ 323 h 509"/>
              <a:gd name="T62" fmla="*/ 41 w 319"/>
              <a:gd name="T63" fmla="*/ 346 h 509"/>
              <a:gd name="T64" fmla="*/ 56 w 319"/>
              <a:gd name="T65" fmla="*/ 369 h 509"/>
              <a:gd name="T66" fmla="*/ 87 w 319"/>
              <a:gd name="T67" fmla="*/ 415 h 509"/>
              <a:gd name="T68" fmla="*/ 112 w 319"/>
              <a:gd name="T69" fmla="*/ 445 h 509"/>
              <a:gd name="T70" fmla="*/ 133 w 319"/>
              <a:gd name="T71" fmla="*/ 465 h 509"/>
              <a:gd name="T72" fmla="*/ 154 w 319"/>
              <a:gd name="T73" fmla="*/ 480 h 509"/>
              <a:gd name="T74" fmla="*/ 171 w 319"/>
              <a:gd name="T75" fmla="*/ 491 h 509"/>
              <a:gd name="T76" fmla="*/ 188 w 319"/>
              <a:gd name="T77" fmla="*/ 501 h 509"/>
              <a:gd name="T78" fmla="*/ 204 w 319"/>
              <a:gd name="T79" fmla="*/ 507 h 509"/>
              <a:gd name="T80" fmla="*/ 219 w 319"/>
              <a:gd name="T81" fmla="*/ 509 h 509"/>
              <a:gd name="T82" fmla="*/ 233 w 319"/>
              <a:gd name="T83" fmla="*/ 507 h 509"/>
              <a:gd name="T84" fmla="*/ 246 w 319"/>
              <a:gd name="T85" fmla="*/ 503 h 509"/>
              <a:gd name="T86" fmla="*/ 257 w 319"/>
              <a:gd name="T87" fmla="*/ 497 h 509"/>
              <a:gd name="T88" fmla="*/ 267 w 319"/>
              <a:gd name="T89" fmla="*/ 488 h 509"/>
              <a:gd name="T90" fmla="*/ 277 w 319"/>
              <a:gd name="T91" fmla="*/ 476 h 509"/>
              <a:gd name="T92" fmla="*/ 284 w 319"/>
              <a:gd name="T93" fmla="*/ 465 h 509"/>
              <a:gd name="T94" fmla="*/ 292 w 319"/>
              <a:gd name="T95" fmla="*/ 449 h 509"/>
              <a:gd name="T96" fmla="*/ 298 w 319"/>
              <a:gd name="T97" fmla="*/ 432 h 509"/>
              <a:gd name="T98" fmla="*/ 304 w 319"/>
              <a:gd name="T99" fmla="*/ 415 h 509"/>
              <a:gd name="T100" fmla="*/ 307 w 319"/>
              <a:gd name="T101" fmla="*/ 396 h 509"/>
              <a:gd name="T102" fmla="*/ 315 w 319"/>
              <a:gd name="T103" fmla="*/ 355 h 509"/>
              <a:gd name="T104" fmla="*/ 319 w 319"/>
              <a:gd name="T105" fmla="*/ 311 h 509"/>
              <a:gd name="T106" fmla="*/ 319 w 319"/>
              <a:gd name="T107" fmla="*/ 265 h 509"/>
              <a:gd name="T108" fmla="*/ 317 w 319"/>
              <a:gd name="T109" fmla="*/ 221 h 509"/>
              <a:gd name="T110" fmla="*/ 313 w 319"/>
              <a:gd name="T111" fmla="*/ 179 h 509"/>
              <a:gd name="T112" fmla="*/ 309 w 319"/>
              <a:gd name="T113" fmla="*/ 140 h 509"/>
              <a:gd name="T114" fmla="*/ 302 w 319"/>
              <a:gd name="T115" fmla="*/ 106 h 509"/>
              <a:gd name="T116" fmla="*/ 292 w 319"/>
              <a:gd name="T117" fmla="*/ 77 h 5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19"/>
              <a:gd name="T178" fmla="*/ 0 h 509"/>
              <a:gd name="T179" fmla="*/ 319 w 319"/>
              <a:gd name="T180" fmla="*/ 509 h 5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19" h="509">
                <a:moveTo>
                  <a:pt x="292" y="77"/>
                </a:moveTo>
                <a:lnTo>
                  <a:pt x="286" y="64"/>
                </a:lnTo>
                <a:lnTo>
                  <a:pt x="277" y="50"/>
                </a:lnTo>
                <a:lnTo>
                  <a:pt x="265" y="39"/>
                </a:lnTo>
                <a:lnTo>
                  <a:pt x="252" y="29"/>
                </a:lnTo>
                <a:lnTo>
                  <a:pt x="236" y="19"/>
                </a:lnTo>
                <a:lnTo>
                  <a:pt x="221" y="14"/>
                </a:lnTo>
                <a:lnTo>
                  <a:pt x="204" y="8"/>
                </a:lnTo>
                <a:lnTo>
                  <a:pt x="187" y="2"/>
                </a:lnTo>
                <a:lnTo>
                  <a:pt x="169" y="0"/>
                </a:lnTo>
                <a:lnTo>
                  <a:pt x="152" y="0"/>
                </a:lnTo>
                <a:lnTo>
                  <a:pt x="135" y="0"/>
                </a:lnTo>
                <a:lnTo>
                  <a:pt x="119" y="4"/>
                </a:lnTo>
                <a:lnTo>
                  <a:pt x="104" y="10"/>
                </a:lnTo>
                <a:lnTo>
                  <a:pt x="89" y="18"/>
                </a:lnTo>
                <a:lnTo>
                  <a:pt x="77" y="27"/>
                </a:lnTo>
                <a:lnTo>
                  <a:pt x="68" y="39"/>
                </a:lnTo>
                <a:lnTo>
                  <a:pt x="50" y="67"/>
                </a:lnTo>
                <a:lnTo>
                  <a:pt x="35" y="96"/>
                </a:lnTo>
                <a:lnTo>
                  <a:pt x="22" y="127"/>
                </a:lnTo>
                <a:lnTo>
                  <a:pt x="10" y="160"/>
                </a:lnTo>
                <a:lnTo>
                  <a:pt x="6" y="175"/>
                </a:lnTo>
                <a:lnTo>
                  <a:pt x="4" y="192"/>
                </a:lnTo>
                <a:lnTo>
                  <a:pt x="2" y="207"/>
                </a:lnTo>
                <a:lnTo>
                  <a:pt x="0" y="223"/>
                </a:lnTo>
                <a:lnTo>
                  <a:pt x="0" y="238"/>
                </a:lnTo>
                <a:lnTo>
                  <a:pt x="2" y="254"/>
                </a:lnTo>
                <a:lnTo>
                  <a:pt x="6" y="269"/>
                </a:lnTo>
                <a:lnTo>
                  <a:pt x="10" y="284"/>
                </a:lnTo>
                <a:lnTo>
                  <a:pt x="16" y="302"/>
                </a:lnTo>
                <a:lnTo>
                  <a:pt x="27" y="323"/>
                </a:lnTo>
                <a:lnTo>
                  <a:pt x="41" y="346"/>
                </a:lnTo>
                <a:lnTo>
                  <a:pt x="56" y="369"/>
                </a:lnTo>
                <a:lnTo>
                  <a:pt x="87" y="415"/>
                </a:lnTo>
                <a:lnTo>
                  <a:pt x="112" y="445"/>
                </a:lnTo>
                <a:lnTo>
                  <a:pt x="133" y="465"/>
                </a:lnTo>
                <a:lnTo>
                  <a:pt x="154" y="480"/>
                </a:lnTo>
                <a:lnTo>
                  <a:pt x="171" y="491"/>
                </a:lnTo>
                <a:lnTo>
                  <a:pt x="188" y="501"/>
                </a:lnTo>
                <a:lnTo>
                  <a:pt x="204" y="507"/>
                </a:lnTo>
                <a:lnTo>
                  <a:pt x="219" y="509"/>
                </a:lnTo>
                <a:lnTo>
                  <a:pt x="233" y="507"/>
                </a:lnTo>
                <a:lnTo>
                  <a:pt x="246" y="503"/>
                </a:lnTo>
                <a:lnTo>
                  <a:pt x="257" y="497"/>
                </a:lnTo>
                <a:lnTo>
                  <a:pt x="267" y="488"/>
                </a:lnTo>
                <a:lnTo>
                  <a:pt x="277" y="476"/>
                </a:lnTo>
                <a:lnTo>
                  <a:pt x="284" y="465"/>
                </a:lnTo>
                <a:lnTo>
                  <a:pt x="292" y="449"/>
                </a:lnTo>
                <a:lnTo>
                  <a:pt x="298" y="432"/>
                </a:lnTo>
                <a:lnTo>
                  <a:pt x="304" y="415"/>
                </a:lnTo>
                <a:lnTo>
                  <a:pt x="307" y="396"/>
                </a:lnTo>
                <a:lnTo>
                  <a:pt x="315" y="355"/>
                </a:lnTo>
                <a:lnTo>
                  <a:pt x="319" y="311"/>
                </a:lnTo>
                <a:lnTo>
                  <a:pt x="319" y="265"/>
                </a:lnTo>
                <a:lnTo>
                  <a:pt x="317" y="221"/>
                </a:lnTo>
                <a:lnTo>
                  <a:pt x="313" y="179"/>
                </a:lnTo>
                <a:lnTo>
                  <a:pt x="309" y="140"/>
                </a:lnTo>
                <a:lnTo>
                  <a:pt x="302" y="106"/>
                </a:lnTo>
                <a:lnTo>
                  <a:pt x="292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3341512" y="3422650"/>
            <a:ext cx="450145" cy="808038"/>
          </a:xfrm>
          <a:custGeom>
            <a:avLst/>
            <a:gdLst>
              <a:gd name="T0" fmla="*/ 292 w 319"/>
              <a:gd name="T1" fmla="*/ 77 h 509"/>
              <a:gd name="T2" fmla="*/ 286 w 319"/>
              <a:gd name="T3" fmla="*/ 64 h 509"/>
              <a:gd name="T4" fmla="*/ 277 w 319"/>
              <a:gd name="T5" fmla="*/ 50 h 509"/>
              <a:gd name="T6" fmla="*/ 265 w 319"/>
              <a:gd name="T7" fmla="*/ 39 h 509"/>
              <a:gd name="T8" fmla="*/ 252 w 319"/>
              <a:gd name="T9" fmla="*/ 29 h 509"/>
              <a:gd name="T10" fmla="*/ 236 w 319"/>
              <a:gd name="T11" fmla="*/ 19 h 509"/>
              <a:gd name="T12" fmla="*/ 221 w 319"/>
              <a:gd name="T13" fmla="*/ 14 h 509"/>
              <a:gd name="T14" fmla="*/ 204 w 319"/>
              <a:gd name="T15" fmla="*/ 8 h 509"/>
              <a:gd name="T16" fmla="*/ 187 w 319"/>
              <a:gd name="T17" fmla="*/ 2 h 509"/>
              <a:gd name="T18" fmla="*/ 169 w 319"/>
              <a:gd name="T19" fmla="*/ 0 h 509"/>
              <a:gd name="T20" fmla="*/ 152 w 319"/>
              <a:gd name="T21" fmla="*/ 0 h 509"/>
              <a:gd name="T22" fmla="*/ 135 w 319"/>
              <a:gd name="T23" fmla="*/ 0 h 509"/>
              <a:gd name="T24" fmla="*/ 119 w 319"/>
              <a:gd name="T25" fmla="*/ 4 h 509"/>
              <a:gd name="T26" fmla="*/ 104 w 319"/>
              <a:gd name="T27" fmla="*/ 10 h 509"/>
              <a:gd name="T28" fmla="*/ 89 w 319"/>
              <a:gd name="T29" fmla="*/ 18 h 509"/>
              <a:gd name="T30" fmla="*/ 77 w 319"/>
              <a:gd name="T31" fmla="*/ 27 h 509"/>
              <a:gd name="T32" fmla="*/ 68 w 319"/>
              <a:gd name="T33" fmla="*/ 39 h 509"/>
              <a:gd name="T34" fmla="*/ 50 w 319"/>
              <a:gd name="T35" fmla="*/ 67 h 509"/>
              <a:gd name="T36" fmla="*/ 35 w 319"/>
              <a:gd name="T37" fmla="*/ 96 h 509"/>
              <a:gd name="T38" fmla="*/ 22 w 319"/>
              <a:gd name="T39" fmla="*/ 127 h 509"/>
              <a:gd name="T40" fmla="*/ 10 w 319"/>
              <a:gd name="T41" fmla="*/ 160 h 509"/>
              <a:gd name="T42" fmla="*/ 6 w 319"/>
              <a:gd name="T43" fmla="*/ 175 h 509"/>
              <a:gd name="T44" fmla="*/ 4 w 319"/>
              <a:gd name="T45" fmla="*/ 192 h 509"/>
              <a:gd name="T46" fmla="*/ 2 w 319"/>
              <a:gd name="T47" fmla="*/ 207 h 509"/>
              <a:gd name="T48" fmla="*/ 0 w 319"/>
              <a:gd name="T49" fmla="*/ 223 h 509"/>
              <a:gd name="T50" fmla="*/ 0 w 319"/>
              <a:gd name="T51" fmla="*/ 238 h 509"/>
              <a:gd name="T52" fmla="*/ 2 w 319"/>
              <a:gd name="T53" fmla="*/ 254 h 509"/>
              <a:gd name="T54" fmla="*/ 6 w 319"/>
              <a:gd name="T55" fmla="*/ 269 h 509"/>
              <a:gd name="T56" fmla="*/ 10 w 319"/>
              <a:gd name="T57" fmla="*/ 284 h 509"/>
              <a:gd name="T58" fmla="*/ 16 w 319"/>
              <a:gd name="T59" fmla="*/ 302 h 509"/>
              <a:gd name="T60" fmla="*/ 27 w 319"/>
              <a:gd name="T61" fmla="*/ 323 h 509"/>
              <a:gd name="T62" fmla="*/ 41 w 319"/>
              <a:gd name="T63" fmla="*/ 346 h 509"/>
              <a:gd name="T64" fmla="*/ 56 w 319"/>
              <a:gd name="T65" fmla="*/ 369 h 509"/>
              <a:gd name="T66" fmla="*/ 87 w 319"/>
              <a:gd name="T67" fmla="*/ 415 h 509"/>
              <a:gd name="T68" fmla="*/ 112 w 319"/>
              <a:gd name="T69" fmla="*/ 445 h 509"/>
              <a:gd name="T70" fmla="*/ 133 w 319"/>
              <a:gd name="T71" fmla="*/ 465 h 509"/>
              <a:gd name="T72" fmla="*/ 154 w 319"/>
              <a:gd name="T73" fmla="*/ 480 h 509"/>
              <a:gd name="T74" fmla="*/ 171 w 319"/>
              <a:gd name="T75" fmla="*/ 491 h 509"/>
              <a:gd name="T76" fmla="*/ 188 w 319"/>
              <a:gd name="T77" fmla="*/ 501 h 509"/>
              <a:gd name="T78" fmla="*/ 204 w 319"/>
              <a:gd name="T79" fmla="*/ 507 h 509"/>
              <a:gd name="T80" fmla="*/ 219 w 319"/>
              <a:gd name="T81" fmla="*/ 509 h 509"/>
              <a:gd name="T82" fmla="*/ 233 w 319"/>
              <a:gd name="T83" fmla="*/ 507 h 509"/>
              <a:gd name="T84" fmla="*/ 246 w 319"/>
              <a:gd name="T85" fmla="*/ 503 h 509"/>
              <a:gd name="T86" fmla="*/ 257 w 319"/>
              <a:gd name="T87" fmla="*/ 497 h 509"/>
              <a:gd name="T88" fmla="*/ 267 w 319"/>
              <a:gd name="T89" fmla="*/ 488 h 509"/>
              <a:gd name="T90" fmla="*/ 277 w 319"/>
              <a:gd name="T91" fmla="*/ 476 h 509"/>
              <a:gd name="T92" fmla="*/ 284 w 319"/>
              <a:gd name="T93" fmla="*/ 465 h 509"/>
              <a:gd name="T94" fmla="*/ 292 w 319"/>
              <a:gd name="T95" fmla="*/ 449 h 509"/>
              <a:gd name="T96" fmla="*/ 298 w 319"/>
              <a:gd name="T97" fmla="*/ 432 h 509"/>
              <a:gd name="T98" fmla="*/ 304 w 319"/>
              <a:gd name="T99" fmla="*/ 415 h 509"/>
              <a:gd name="T100" fmla="*/ 307 w 319"/>
              <a:gd name="T101" fmla="*/ 396 h 509"/>
              <a:gd name="T102" fmla="*/ 315 w 319"/>
              <a:gd name="T103" fmla="*/ 355 h 509"/>
              <a:gd name="T104" fmla="*/ 319 w 319"/>
              <a:gd name="T105" fmla="*/ 311 h 509"/>
              <a:gd name="T106" fmla="*/ 319 w 319"/>
              <a:gd name="T107" fmla="*/ 265 h 509"/>
              <a:gd name="T108" fmla="*/ 317 w 319"/>
              <a:gd name="T109" fmla="*/ 221 h 509"/>
              <a:gd name="T110" fmla="*/ 313 w 319"/>
              <a:gd name="T111" fmla="*/ 179 h 509"/>
              <a:gd name="T112" fmla="*/ 309 w 319"/>
              <a:gd name="T113" fmla="*/ 140 h 509"/>
              <a:gd name="T114" fmla="*/ 302 w 319"/>
              <a:gd name="T115" fmla="*/ 106 h 509"/>
              <a:gd name="T116" fmla="*/ 292 w 319"/>
              <a:gd name="T117" fmla="*/ 77 h 5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19"/>
              <a:gd name="T178" fmla="*/ 0 h 509"/>
              <a:gd name="T179" fmla="*/ 319 w 319"/>
              <a:gd name="T180" fmla="*/ 509 h 5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19" h="509">
                <a:moveTo>
                  <a:pt x="292" y="77"/>
                </a:moveTo>
                <a:lnTo>
                  <a:pt x="286" y="64"/>
                </a:lnTo>
                <a:lnTo>
                  <a:pt x="277" y="50"/>
                </a:lnTo>
                <a:lnTo>
                  <a:pt x="265" y="39"/>
                </a:lnTo>
                <a:lnTo>
                  <a:pt x="252" y="29"/>
                </a:lnTo>
                <a:lnTo>
                  <a:pt x="236" y="19"/>
                </a:lnTo>
                <a:lnTo>
                  <a:pt x="221" y="14"/>
                </a:lnTo>
                <a:lnTo>
                  <a:pt x="204" y="8"/>
                </a:lnTo>
                <a:lnTo>
                  <a:pt x="187" y="2"/>
                </a:lnTo>
                <a:lnTo>
                  <a:pt x="169" y="0"/>
                </a:lnTo>
                <a:lnTo>
                  <a:pt x="152" y="0"/>
                </a:lnTo>
                <a:lnTo>
                  <a:pt x="135" y="0"/>
                </a:lnTo>
                <a:lnTo>
                  <a:pt x="119" y="4"/>
                </a:lnTo>
                <a:lnTo>
                  <a:pt x="104" y="10"/>
                </a:lnTo>
                <a:lnTo>
                  <a:pt x="89" y="18"/>
                </a:lnTo>
                <a:lnTo>
                  <a:pt x="77" y="27"/>
                </a:lnTo>
                <a:lnTo>
                  <a:pt x="68" y="39"/>
                </a:lnTo>
                <a:lnTo>
                  <a:pt x="50" y="67"/>
                </a:lnTo>
                <a:lnTo>
                  <a:pt x="35" y="96"/>
                </a:lnTo>
                <a:lnTo>
                  <a:pt x="22" y="127"/>
                </a:lnTo>
                <a:lnTo>
                  <a:pt x="10" y="160"/>
                </a:lnTo>
                <a:lnTo>
                  <a:pt x="6" y="175"/>
                </a:lnTo>
                <a:lnTo>
                  <a:pt x="4" y="192"/>
                </a:lnTo>
                <a:lnTo>
                  <a:pt x="2" y="207"/>
                </a:lnTo>
                <a:lnTo>
                  <a:pt x="0" y="223"/>
                </a:lnTo>
                <a:lnTo>
                  <a:pt x="0" y="238"/>
                </a:lnTo>
                <a:lnTo>
                  <a:pt x="2" y="254"/>
                </a:lnTo>
                <a:lnTo>
                  <a:pt x="6" y="269"/>
                </a:lnTo>
                <a:lnTo>
                  <a:pt x="10" y="284"/>
                </a:lnTo>
                <a:lnTo>
                  <a:pt x="16" y="302"/>
                </a:lnTo>
                <a:lnTo>
                  <a:pt x="27" y="323"/>
                </a:lnTo>
                <a:lnTo>
                  <a:pt x="41" y="346"/>
                </a:lnTo>
                <a:lnTo>
                  <a:pt x="56" y="369"/>
                </a:lnTo>
                <a:lnTo>
                  <a:pt x="87" y="415"/>
                </a:lnTo>
                <a:lnTo>
                  <a:pt x="112" y="445"/>
                </a:lnTo>
                <a:lnTo>
                  <a:pt x="133" y="465"/>
                </a:lnTo>
                <a:lnTo>
                  <a:pt x="154" y="480"/>
                </a:lnTo>
                <a:lnTo>
                  <a:pt x="171" y="491"/>
                </a:lnTo>
                <a:lnTo>
                  <a:pt x="188" y="501"/>
                </a:lnTo>
                <a:lnTo>
                  <a:pt x="204" y="507"/>
                </a:lnTo>
                <a:lnTo>
                  <a:pt x="219" y="509"/>
                </a:lnTo>
                <a:lnTo>
                  <a:pt x="233" y="507"/>
                </a:lnTo>
                <a:lnTo>
                  <a:pt x="246" y="503"/>
                </a:lnTo>
                <a:lnTo>
                  <a:pt x="257" y="497"/>
                </a:lnTo>
                <a:lnTo>
                  <a:pt x="267" y="488"/>
                </a:lnTo>
                <a:lnTo>
                  <a:pt x="277" y="476"/>
                </a:lnTo>
                <a:lnTo>
                  <a:pt x="284" y="465"/>
                </a:lnTo>
                <a:lnTo>
                  <a:pt x="292" y="449"/>
                </a:lnTo>
                <a:lnTo>
                  <a:pt x="298" y="432"/>
                </a:lnTo>
                <a:lnTo>
                  <a:pt x="304" y="415"/>
                </a:lnTo>
                <a:lnTo>
                  <a:pt x="307" y="396"/>
                </a:lnTo>
                <a:lnTo>
                  <a:pt x="315" y="355"/>
                </a:lnTo>
                <a:lnTo>
                  <a:pt x="319" y="311"/>
                </a:lnTo>
                <a:lnTo>
                  <a:pt x="319" y="265"/>
                </a:lnTo>
                <a:lnTo>
                  <a:pt x="317" y="221"/>
                </a:lnTo>
                <a:lnTo>
                  <a:pt x="313" y="179"/>
                </a:lnTo>
                <a:lnTo>
                  <a:pt x="309" y="140"/>
                </a:lnTo>
                <a:lnTo>
                  <a:pt x="302" y="106"/>
                </a:lnTo>
                <a:lnTo>
                  <a:pt x="292" y="77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3244145" y="4032250"/>
            <a:ext cx="393700" cy="374650"/>
          </a:xfrm>
          <a:custGeom>
            <a:avLst/>
            <a:gdLst>
              <a:gd name="T0" fmla="*/ 279 w 279"/>
              <a:gd name="T1" fmla="*/ 182 h 236"/>
              <a:gd name="T2" fmla="*/ 254 w 279"/>
              <a:gd name="T3" fmla="*/ 167 h 236"/>
              <a:gd name="T4" fmla="*/ 215 w 279"/>
              <a:gd name="T5" fmla="*/ 138 h 236"/>
              <a:gd name="T6" fmla="*/ 171 w 279"/>
              <a:gd name="T7" fmla="*/ 102 h 236"/>
              <a:gd name="T8" fmla="*/ 123 w 279"/>
              <a:gd name="T9" fmla="*/ 63 h 236"/>
              <a:gd name="T10" fmla="*/ 100 w 279"/>
              <a:gd name="T11" fmla="*/ 46 h 236"/>
              <a:gd name="T12" fmla="*/ 77 w 279"/>
              <a:gd name="T13" fmla="*/ 29 h 236"/>
              <a:gd name="T14" fmla="*/ 56 w 279"/>
              <a:gd name="T15" fmla="*/ 17 h 236"/>
              <a:gd name="T16" fmla="*/ 39 w 279"/>
              <a:gd name="T17" fmla="*/ 6 h 236"/>
              <a:gd name="T18" fmla="*/ 31 w 279"/>
              <a:gd name="T19" fmla="*/ 4 h 236"/>
              <a:gd name="T20" fmla="*/ 23 w 279"/>
              <a:gd name="T21" fmla="*/ 0 h 236"/>
              <a:gd name="T22" fmla="*/ 16 w 279"/>
              <a:gd name="T23" fmla="*/ 0 h 236"/>
              <a:gd name="T24" fmla="*/ 12 w 279"/>
              <a:gd name="T25" fmla="*/ 0 h 236"/>
              <a:gd name="T26" fmla="*/ 6 w 279"/>
              <a:gd name="T27" fmla="*/ 2 h 236"/>
              <a:gd name="T28" fmla="*/ 4 w 279"/>
              <a:gd name="T29" fmla="*/ 4 h 236"/>
              <a:gd name="T30" fmla="*/ 2 w 279"/>
              <a:gd name="T31" fmla="*/ 10 h 236"/>
              <a:gd name="T32" fmla="*/ 0 w 279"/>
              <a:gd name="T33" fmla="*/ 15 h 236"/>
              <a:gd name="T34" fmla="*/ 2 w 279"/>
              <a:gd name="T35" fmla="*/ 31 h 236"/>
              <a:gd name="T36" fmla="*/ 6 w 279"/>
              <a:gd name="T37" fmla="*/ 46 h 236"/>
              <a:gd name="T38" fmla="*/ 12 w 279"/>
              <a:gd name="T39" fmla="*/ 60 h 236"/>
              <a:gd name="T40" fmla="*/ 20 w 279"/>
              <a:gd name="T41" fmla="*/ 71 h 236"/>
              <a:gd name="T42" fmla="*/ 39 w 279"/>
              <a:gd name="T43" fmla="*/ 94 h 236"/>
              <a:gd name="T44" fmla="*/ 62 w 279"/>
              <a:gd name="T45" fmla="*/ 117 h 236"/>
              <a:gd name="T46" fmla="*/ 85 w 279"/>
              <a:gd name="T47" fmla="*/ 138 h 236"/>
              <a:gd name="T48" fmla="*/ 108 w 279"/>
              <a:gd name="T49" fmla="*/ 157 h 236"/>
              <a:gd name="T50" fmla="*/ 117 w 279"/>
              <a:gd name="T51" fmla="*/ 169 h 236"/>
              <a:gd name="T52" fmla="*/ 125 w 279"/>
              <a:gd name="T53" fmla="*/ 180 h 236"/>
              <a:gd name="T54" fmla="*/ 131 w 279"/>
              <a:gd name="T55" fmla="*/ 190 h 236"/>
              <a:gd name="T56" fmla="*/ 137 w 279"/>
              <a:gd name="T57" fmla="*/ 203 h 236"/>
              <a:gd name="T58" fmla="*/ 142 w 279"/>
              <a:gd name="T59" fmla="*/ 217 h 236"/>
              <a:gd name="T60" fmla="*/ 150 w 279"/>
              <a:gd name="T61" fmla="*/ 226 h 236"/>
              <a:gd name="T62" fmla="*/ 160 w 279"/>
              <a:gd name="T63" fmla="*/ 232 h 236"/>
              <a:gd name="T64" fmla="*/ 171 w 279"/>
              <a:gd name="T65" fmla="*/ 236 h 236"/>
              <a:gd name="T66" fmla="*/ 183 w 279"/>
              <a:gd name="T67" fmla="*/ 236 h 236"/>
              <a:gd name="T68" fmla="*/ 196 w 279"/>
              <a:gd name="T69" fmla="*/ 234 h 236"/>
              <a:gd name="T70" fmla="*/ 209 w 279"/>
              <a:gd name="T71" fmla="*/ 232 h 236"/>
              <a:gd name="T72" fmla="*/ 221 w 279"/>
              <a:gd name="T73" fmla="*/ 226 h 236"/>
              <a:gd name="T74" fmla="*/ 246 w 279"/>
              <a:gd name="T75" fmla="*/ 215 h 236"/>
              <a:gd name="T76" fmla="*/ 265 w 279"/>
              <a:gd name="T77" fmla="*/ 201 h 236"/>
              <a:gd name="T78" fmla="*/ 273 w 279"/>
              <a:gd name="T79" fmla="*/ 194 h 236"/>
              <a:gd name="T80" fmla="*/ 277 w 279"/>
              <a:gd name="T81" fmla="*/ 190 h 236"/>
              <a:gd name="T82" fmla="*/ 279 w 279"/>
              <a:gd name="T83" fmla="*/ 186 h 236"/>
              <a:gd name="T84" fmla="*/ 279 w 279"/>
              <a:gd name="T85" fmla="*/ 182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"/>
              <a:gd name="T130" fmla="*/ 0 h 236"/>
              <a:gd name="T131" fmla="*/ 279 w 279"/>
              <a:gd name="T132" fmla="*/ 236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" h="236">
                <a:moveTo>
                  <a:pt x="279" y="182"/>
                </a:moveTo>
                <a:lnTo>
                  <a:pt x="254" y="167"/>
                </a:lnTo>
                <a:lnTo>
                  <a:pt x="215" y="138"/>
                </a:lnTo>
                <a:lnTo>
                  <a:pt x="171" y="102"/>
                </a:lnTo>
                <a:lnTo>
                  <a:pt x="123" y="63"/>
                </a:lnTo>
                <a:lnTo>
                  <a:pt x="100" y="46"/>
                </a:lnTo>
                <a:lnTo>
                  <a:pt x="77" y="29"/>
                </a:lnTo>
                <a:lnTo>
                  <a:pt x="56" y="17"/>
                </a:lnTo>
                <a:lnTo>
                  <a:pt x="39" y="6"/>
                </a:lnTo>
                <a:lnTo>
                  <a:pt x="31" y="4"/>
                </a:lnTo>
                <a:lnTo>
                  <a:pt x="23" y="0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4" y="4"/>
                </a:lnTo>
                <a:lnTo>
                  <a:pt x="2" y="10"/>
                </a:lnTo>
                <a:lnTo>
                  <a:pt x="0" y="15"/>
                </a:lnTo>
                <a:lnTo>
                  <a:pt x="2" y="31"/>
                </a:lnTo>
                <a:lnTo>
                  <a:pt x="6" y="46"/>
                </a:lnTo>
                <a:lnTo>
                  <a:pt x="12" y="60"/>
                </a:lnTo>
                <a:lnTo>
                  <a:pt x="20" y="71"/>
                </a:lnTo>
                <a:lnTo>
                  <a:pt x="39" y="94"/>
                </a:lnTo>
                <a:lnTo>
                  <a:pt x="62" y="117"/>
                </a:lnTo>
                <a:lnTo>
                  <a:pt x="85" y="138"/>
                </a:lnTo>
                <a:lnTo>
                  <a:pt x="108" y="157"/>
                </a:lnTo>
                <a:lnTo>
                  <a:pt x="117" y="169"/>
                </a:lnTo>
                <a:lnTo>
                  <a:pt x="125" y="180"/>
                </a:lnTo>
                <a:lnTo>
                  <a:pt x="131" y="190"/>
                </a:lnTo>
                <a:lnTo>
                  <a:pt x="137" y="203"/>
                </a:lnTo>
                <a:lnTo>
                  <a:pt x="142" y="217"/>
                </a:lnTo>
                <a:lnTo>
                  <a:pt x="150" y="226"/>
                </a:lnTo>
                <a:lnTo>
                  <a:pt x="160" y="232"/>
                </a:lnTo>
                <a:lnTo>
                  <a:pt x="171" y="236"/>
                </a:lnTo>
                <a:lnTo>
                  <a:pt x="183" y="236"/>
                </a:lnTo>
                <a:lnTo>
                  <a:pt x="196" y="234"/>
                </a:lnTo>
                <a:lnTo>
                  <a:pt x="209" y="232"/>
                </a:lnTo>
                <a:lnTo>
                  <a:pt x="221" y="226"/>
                </a:lnTo>
                <a:lnTo>
                  <a:pt x="246" y="215"/>
                </a:lnTo>
                <a:lnTo>
                  <a:pt x="265" y="201"/>
                </a:lnTo>
                <a:lnTo>
                  <a:pt x="273" y="194"/>
                </a:lnTo>
                <a:lnTo>
                  <a:pt x="277" y="190"/>
                </a:lnTo>
                <a:lnTo>
                  <a:pt x="279" y="186"/>
                </a:lnTo>
                <a:lnTo>
                  <a:pt x="279" y="1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3244145" y="4032250"/>
            <a:ext cx="393700" cy="374650"/>
          </a:xfrm>
          <a:custGeom>
            <a:avLst/>
            <a:gdLst>
              <a:gd name="T0" fmla="*/ 279 w 279"/>
              <a:gd name="T1" fmla="*/ 182 h 236"/>
              <a:gd name="T2" fmla="*/ 254 w 279"/>
              <a:gd name="T3" fmla="*/ 167 h 236"/>
              <a:gd name="T4" fmla="*/ 215 w 279"/>
              <a:gd name="T5" fmla="*/ 138 h 236"/>
              <a:gd name="T6" fmla="*/ 171 w 279"/>
              <a:gd name="T7" fmla="*/ 102 h 236"/>
              <a:gd name="T8" fmla="*/ 123 w 279"/>
              <a:gd name="T9" fmla="*/ 63 h 236"/>
              <a:gd name="T10" fmla="*/ 100 w 279"/>
              <a:gd name="T11" fmla="*/ 46 h 236"/>
              <a:gd name="T12" fmla="*/ 77 w 279"/>
              <a:gd name="T13" fmla="*/ 29 h 236"/>
              <a:gd name="T14" fmla="*/ 56 w 279"/>
              <a:gd name="T15" fmla="*/ 17 h 236"/>
              <a:gd name="T16" fmla="*/ 39 w 279"/>
              <a:gd name="T17" fmla="*/ 6 h 236"/>
              <a:gd name="T18" fmla="*/ 31 w 279"/>
              <a:gd name="T19" fmla="*/ 4 h 236"/>
              <a:gd name="T20" fmla="*/ 23 w 279"/>
              <a:gd name="T21" fmla="*/ 0 h 236"/>
              <a:gd name="T22" fmla="*/ 16 w 279"/>
              <a:gd name="T23" fmla="*/ 0 h 236"/>
              <a:gd name="T24" fmla="*/ 12 w 279"/>
              <a:gd name="T25" fmla="*/ 0 h 236"/>
              <a:gd name="T26" fmla="*/ 6 w 279"/>
              <a:gd name="T27" fmla="*/ 2 h 236"/>
              <a:gd name="T28" fmla="*/ 4 w 279"/>
              <a:gd name="T29" fmla="*/ 4 h 236"/>
              <a:gd name="T30" fmla="*/ 2 w 279"/>
              <a:gd name="T31" fmla="*/ 10 h 236"/>
              <a:gd name="T32" fmla="*/ 0 w 279"/>
              <a:gd name="T33" fmla="*/ 15 h 236"/>
              <a:gd name="T34" fmla="*/ 2 w 279"/>
              <a:gd name="T35" fmla="*/ 31 h 236"/>
              <a:gd name="T36" fmla="*/ 6 w 279"/>
              <a:gd name="T37" fmla="*/ 46 h 236"/>
              <a:gd name="T38" fmla="*/ 12 w 279"/>
              <a:gd name="T39" fmla="*/ 60 h 236"/>
              <a:gd name="T40" fmla="*/ 20 w 279"/>
              <a:gd name="T41" fmla="*/ 71 h 236"/>
              <a:gd name="T42" fmla="*/ 39 w 279"/>
              <a:gd name="T43" fmla="*/ 94 h 236"/>
              <a:gd name="T44" fmla="*/ 62 w 279"/>
              <a:gd name="T45" fmla="*/ 117 h 236"/>
              <a:gd name="T46" fmla="*/ 85 w 279"/>
              <a:gd name="T47" fmla="*/ 138 h 236"/>
              <a:gd name="T48" fmla="*/ 108 w 279"/>
              <a:gd name="T49" fmla="*/ 157 h 236"/>
              <a:gd name="T50" fmla="*/ 117 w 279"/>
              <a:gd name="T51" fmla="*/ 169 h 236"/>
              <a:gd name="T52" fmla="*/ 125 w 279"/>
              <a:gd name="T53" fmla="*/ 180 h 236"/>
              <a:gd name="T54" fmla="*/ 131 w 279"/>
              <a:gd name="T55" fmla="*/ 190 h 236"/>
              <a:gd name="T56" fmla="*/ 137 w 279"/>
              <a:gd name="T57" fmla="*/ 203 h 236"/>
              <a:gd name="T58" fmla="*/ 142 w 279"/>
              <a:gd name="T59" fmla="*/ 217 h 236"/>
              <a:gd name="T60" fmla="*/ 150 w 279"/>
              <a:gd name="T61" fmla="*/ 226 h 236"/>
              <a:gd name="T62" fmla="*/ 160 w 279"/>
              <a:gd name="T63" fmla="*/ 232 h 236"/>
              <a:gd name="T64" fmla="*/ 171 w 279"/>
              <a:gd name="T65" fmla="*/ 236 h 236"/>
              <a:gd name="T66" fmla="*/ 183 w 279"/>
              <a:gd name="T67" fmla="*/ 236 h 236"/>
              <a:gd name="T68" fmla="*/ 196 w 279"/>
              <a:gd name="T69" fmla="*/ 234 h 236"/>
              <a:gd name="T70" fmla="*/ 209 w 279"/>
              <a:gd name="T71" fmla="*/ 232 h 236"/>
              <a:gd name="T72" fmla="*/ 221 w 279"/>
              <a:gd name="T73" fmla="*/ 226 h 236"/>
              <a:gd name="T74" fmla="*/ 246 w 279"/>
              <a:gd name="T75" fmla="*/ 215 h 236"/>
              <a:gd name="T76" fmla="*/ 265 w 279"/>
              <a:gd name="T77" fmla="*/ 201 h 236"/>
              <a:gd name="T78" fmla="*/ 273 w 279"/>
              <a:gd name="T79" fmla="*/ 194 h 236"/>
              <a:gd name="T80" fmla="*/ 277 w 279"/>
              <a:gd name="T81" fmla="*/ 190 h 236"/>
              <a:gd name="T82" fmla="*/ 279 w 279"/>
              <a:gd name="T83" fmla="*/ 186 h 236"/>
              <a:gd name="T84" fmla="*/ 279 w 279"/>
              <a:gd name="T85" fmla="*/ 182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"/>
              <a:gd name="T130" fmla="*/ 0 h 236"/>
              <a:gd name="T131" fmla="*/ 279 w 279"/>
              <a:gd name="T132" fmla="*/ 236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" h="236">
                <a:moveTo>
                  <a:pt x="279" y="182"/>
                </a:moveTo>
                <a:lnTo>
                  <a:pt x="254" y="167"/>
                </a:lnTo>
                <a:lnTo>
                  <a:pt x="215" y="138"/>
                </a:lnTo>
                <a:lnTo>
                  <a:pt x="171" y="102"/>
                </a:lnTo>
                <a:lnTo>
                  <a:pt x="123" y="63"/>
                </a:lnTo>
                <a:lnTo>
                  <a:pt x="100" y="46"/>
                </a:lnTo>
                <a:lnTo>
                  <a:pt x="77" y="29"/>
                </a:lnTo>
                <a:lnTo>
                  <a:pt x="56" y="17"/>
                </a:lnTo>
                <a:lnTo>
                  <a:pt x="39" y="6"/>
                </a:lnTo>
                <a:lnTo>
                  <a:pt x="31" y="4"/>
                </a:lnTo>
                <a:lnTo>
                  <a:pt x="23" y="0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4" y="4"/>
                </a:lnTo>
                <a:lnTo>
                  <a:pt x="2" y="10"/>
                </a:lnTo>
                <a:lnTo>
                  <a:pt x="0" y="15"/>
                </a:lnTo>
                <a:lnTo>
                  <a:pt x="2" y="31"/>
                </a:lnTo>
                <a:lnTo>
                  <a:pt x="6" y="46"/>
                </a:lnTo>
                <a:lnTo>
                  <a:pt x="12" y="60"/>
                </a:lnTo>
                <a:lnTo>
                  <a:pt x="20" y="71"/>
                </a:lnTo>
                <a:lnTo>
                  <a:pt x="39" y="94"/>
                </a:lnTo>
                <a:lnTo>
                  <a:pt x="62" y="117"/>
                </a:lnTo>
                <a:lnTo>
                  <a:pt x="85" y="138"/>
                </a:lnTo>
                <a:lnTo>
                  <a:pt x="108" y="157"/>
                </a:lnTo>
                <a:lnTo>
                  <a:pt x="117" y="169"/>
                </a:lnTo>
                <a:lnTo>
                  <a:pt x="125" y="180"/>
                </a:lnTo>
                <a:lnTo>
                  <a:pt x="131" y="190"/>
                </a:lnTo>
                <a:lnTo>
                  <a:pt x="137" y="203"/>
                </a:lnTo>
                <a:lnTo>
                  <a:pt x="142" y="217"/>
                </a:lnTo>
                <a:lnTo>
                  <a:pt x="150" y="226"/>
                </a:lnTo>
                <a:lnTo>
                  <a:pt x="160" y="232"/>
                </a:lnTo>
                <a:lnTo>
                  <a:pt x="171" y="236"/>
                </a:lnTo>
                <a:lnTo>
                  <a:pt x="183" y="236"/>
                </a:lnTo>
                <a:lnTo>
                  <a:pt x="196" y="234"/>
                </a:lnTo>
                <a:lnTo>
                  <a:pt x="209" y="232"/>
                </a:lnTo>
                <a:lnTo>
                  <a:pt x="221" y="226"/>
                </a:lnTo>
                <a:lnTo>
                  <a:pt x="246" y="215"/>
                </a:lnTo>
                <a:lnTo>
                  <a:pt x="265" y="201"/>
                </a:lnTo>
                <a:lnTo>
                  <a:pt x="273" y="194"/>
                </a:lnTo>
                <a:lnTo>
                  <a:pt x="277" y="190"/>
                </a:lnTo>
                <a:lnTo>
                  <a:pt x="279" y="186"/>
                </a:lnTo>
                <a:lnTo>
                  <a:pt x="279" y="182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3904545" y="4081463"/>
            <a:ext cx="249766" cy="508000"/>
          </a:xfrm>
          <a:custGeom>
            <a:avLst/>
            <a:gdLst>
              <a:gd name="T0" fmla="*/ 35 w 177"/>
              <a:gd name="T1" fmla="*/ 4 h 320"/>
              <a:gd name="T2" fmla="*/ 27 w 177"/>
              <a:gd name="T3" fmla="*/ 15 h 320"/>
              <a:gd name="T4" fmla="*/ 20 w 177"/>
              <a:gd name="T5" fmla="*/ 32 h 320"/>
              <a:gd name="T6" fmla="*/ 14 w 177"/>
              <a:gd name="T7" fmla="*/ 55 h 320"/>
              <a:gd name="T8" fmla="*/ 8 w 177"/>
              <a:gd name="T9" fmla="*/ 82 h 320"/>
              <a:gd name="T10" fmla="*/ 4 w 177"/>
              <a:gd name="T11" fmla="*/ 111 h 320"/>
              <a:gd name="T12" fmla="*/ 2 w 177"/>
              <a:gd name="T13" fmla="*/ 142 h 320"/>
              <a:gd name="T14" fmla="*/ 0 w 177"/>
              <a:gd name="T15" fmla="*/ 172 h 320"/>
              <a:gd name="T16" fmla="*/ 2 w 177"/>
              <a:gd name="T17" fmla="*/ 203 h 320"/>
              <a:gd name="T18" fmla="*/ 6 w 177"/>
              <a:gd name="T19" fmla="*/ 232 h 320"/>
              <a:gd name="T20" fmla="*/ 14 w 177"/>
              <a:gd name="T21" fmla="*/ 259 h 320"/>
              <a:gd name="T22" fmla="*/ 20 w 177"/>
              <a:gd name="T23" fmla="*/ 272 h 320"/>
              <a:gd name="T24" fmla="*/ 23 w 177"/>
              <a:gd name="T25" fmla="*/ 284 h 320"/>
              <a:gd name="T26" fmla="*/ 31 w 177"/>
              <a:gd name="T27" fmla="*/ 293 h 320"/>
              <a:gd name="T28" fmla="*/ 39 w 177"/>
              <a:gd name="T29" fmla="*/ 301 h 320"/>
              <a:gd name="T30" fmla="*/ 47 w 177"/>
              <a:gd name="T31" fmla="*/ 309 h 320"/>
              <a:gd name="T32" fmla="*/ 56 w 177"/>
              <a:gd name="T33" fmla="*/ 314 h 320"/>
              <a:gd name="T34" fmla="*/ 66 w 177"/>
              <a:gd name="T35" fmla="*/ 318 h 320"/>
              <a:gd name="T36" fmla="*/ 77 w 177"/>
              <a:gd name="T37" fmla="*/ 320 h 320"/>
              <a:gd name="T38" fmla="*/ 89 w 177"/>
              <a:gd name="T39" fmla="*/ 320 h 320"/>
              <a:gd name="T40" fmla="*/ 102 w 177"/>
              <a:gd name="T41" fmla="*/ 318 h 320"/>
              <a:gd name="T42" fmla="*/ 116 w 177"/>
              <a:gd name="T43" fmla="*/ 314 h 320"/>
              <a:gd name="T44" fmla="*/ 133 w 177"/>
              <a:gd name="T45" fmla="*/ 307 h 320"/>
              <a:gd name="T46" fmla="*/ 142 w 177"/>
              <a:gd name="T47" fmla="*/ 301 h 320"/>
              <a:gd name="T48" fmla="*/ 152 w 177"/>
              <a:gd name="T49" fmla="*/ 293 h 320"/>
              <a:gd name="T50" fmla="*/ 162 w 177"/>
              <a:gd name="T51" fmla="*/ 284 h 320"/>
              <a:gd name="T52" fmla="*/ 167 w 177"/>
              <a:gd name="T53" fmla="*/ 274 h 320"/>
              <a:gd name="T54" fmla="*/ 171 w 177"/>
              <a:gd name="T55" fmla="*/ 263 h 320"/>
              <a:gd name="T56" fmla="*/ 175 w 177"/>
              <a:gd name="T57" fmla="*/ 251 h 320"/>
              <a:gd name="T58" fmla="*/ 177 w 177"/>
              <a:gd name="T59" fmla="*/ 240 h 320"/>
              <a:gd name="T60" fmla="*/ 177 w 177"/>
              <a:gd name="T61" fmla="*/ 226 h 320"/>
              <a:gd name="T62" fmla="*/ 175 w 177"/>
              <a:gd name="T63" fmla="*/ 199 h 320"/>
              <a:gd name="T64" fmla="*/ 169 w 177"/>
              <a:gd name="T65" fmla="*/ 172 h 320"/>
              <a:gd name="T66" fmla="*/ 160 w 177"/>
              <a:gd name="T67" fmla="*/ 144 h 320"/>
              <a:gd name="T68" fmla="*/ 148 w 177"/>
              <a:gd name="T69" fmla="*/ 115 h 320"/>
              <a:gd name="T70" fmla="*/ 135 w 177"/>
              <a:gd name="T71" fmla="*/ 88 h 320"/>
              <a:gd name="T72" fmla="*/ 119 w 177"/>
              <a:gd name="T73" fmla="*/ 65 h 320"/>
              <a:gd name="T74" fmla="*/ 102 w 177"/>
              <a:gd name="T75" fmla="*/ 42 h 320"/>
              <a:gd name="T76" fmla="*/ 87 w 177"/>
              <a:gd name="T77" fmla="*/ 25 h 320"/>
              <a:gd name="T78" fmla="*/ 71 w 177"/>
              <a:gd name="T79" fmla="*/ 11 h 320"/>
              <a:gd name="T80" fmla="*/ 58 w 177"/>
              <a:gd name="T81" fmla="*/ 2 h 320"/>
              <a:gd name="T82" fmla="*/ 50 w 177"/>
              <a:gd name="T83" fmla="*/ 0 h 320"/>
              <a:gd name="T84" fmla="*/ 45 w 177"/>
              <a:gd name="T85" fmla="*/ 0 h 320"/>
              <a:gd name="T86" fmla="*/ 41 w 177"/>
              <a:gd name="T87" fmla="*/ 2 h 320"/>
              <a:gd name="T88" fmla="*/ 35 w 177"/>
              <a:gd name="T89" fmla="*/ 4 h 3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7"/>
              <a:gd name="T136" fmla="*/ 0 h 320"/>
              <a:gd name="T137" fmla="*/ 177 w 177"/>
              <a:gd name="T138" fmla="*/ 320 h 3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7" h="320">
                <a:moveTo>
                  <a:pt x="35" y="4"/>
                </a:moveTo>
                <a:lnTo>
                  <a:pt x="27" y="15"/>
                </a:lnTo>
                <a:lnTo>
                  <a:pt x="20" y="32"/>
                </a:lnTo>
                <a:lnTo>
                  <a:pt x="14" y="55"/>
                </a:lnTo>
                <a:lnTo>
                  <a:pt x="8" y="82"/>
                </a:lnTo>
                <a:lnTo>
                  <a:pt x="4" y="111"/>
                </a:lnTo>
                <a:lnTo>
                  <a:pt x="2" y="142"/>
                </a:lnTo>
                <a:lnTo>
                  <a:pt x="0" y="172"/>
                </a:lnTo>
                <a:lnTo>
                  <a:pt x="2" y="203"/>
                </a:lnTo>
                <a:lnTo>
                  <a:pt x="6" y="232"/>
                </a:lnTo>
                <a:lnTo>
                  <a:pt x="14" y="259"/>
                </a:lnTo>
                <a:lnTo>
                  <a:pt x="20" y="272"/>
                </a:lnTo>
                <a:lnTo>
                  <a:pt x="23" y="284"/>
                </a:lnTo>
                <a:lnTo>
                  <a:pt x="31" y="293"/>
                </a:lnTo>
                <a:lnTo>
                  <a:pt x="39" y="301"/>
                </a:lnTo>
                <a:lnTo>
                  <a:pt x="47" y="309"/>
                </a:lnTo>
                <a:lnTo>
                  <a:pt x="56" y="314"/>
                </a:lnTo>
                <a:lnTo>
                  <a:pt x="66" y="318"/>
                </a:lnTo>
                <a:lnTo>
                  <a:pt x="77" y="320"/>
                </a:lnTo>
                <a:lnTo>
                  <a:pt x="89" y="320"/>
                </a:lnTo>
                <a:lnTo>
                  <a:pt x="102" y="318"/>
                </a:lnTo>
                <a:lnTo>
                  <a:pt x="116" y="314"/>
                </a:lnTo>
                <a:lnTo>
                  <a:pt x="133" y="307"/>
                </a:lnTo>
                <a:lnTo>
                  <a:pt x="142" y="301"/>
                </a:lnTo>
                <a:lnTo>
                  <a:pt x="152" y="293"/>
                </a:lnTo>
                <a:lnTo>
                  <a:pt x="162" y="284"/>
                </a:lnTo>
                <a:lnTo>
                  <a:pt x="167" y="274"/>
                </a:lnTo>
                <a:lnTo>
                  <a:pt x="171" y="263"/>
                </a:lnTo>
                <a:lnTo>
                  <a:pt x="175" y="251"/>
                </a:lnTo>
                <a:lnTo>
                  <a:pt x="177" y="240"/>
                </a:lnTo>
                <a:lnTo>
                  <a:pt x="177" y="226"/>
                </a:lnTo>
                <a:lnTo>
                  <a:pt x="175" y="199"/>
                </a:lnTo>
                <a:lnTo>
                  <a:pt x="169" y="172"/>
                </a:lnTo>
                <a:lnTo>
                  <a:pt x="160" y="144"/>
                </a:lnTo>
                <a:lnTo>
                  <a:pt x="148" y="115"/>
                </a:lnTo>
                <a:lnTo>
                  <a:pt x="135" y="88"/>
                </a:lnTo>
                <a:lnTo>
                  <a:pt x="119" y="65"/>
                </a:lnTo>
                <a:lnTo>
                  <a:pt x="102" y="42"/>
                </a:lnTo>
                <a:lnTo>
                  <a:pt x="87" y="25"/>
                </a:lnTo>
                <a:lnTo>
                  <a:pt x="71" y="11"/>
                </a:lnTo>
                <a:lnTo>
                  <a:pt x="58" y="2"/>
                </a:lnTo>
                <a:lnTo>
                  <a:pt x="50" y="0"/>
                </a:lnTo>
                <a:lnTo>
                  <a:pt x="45" y="0"/>
                </a:lnTo>
                <a:lnTo>
                  <a:pt x="41" y="2"/>
                </a:lnTo>
                <a:lnTo>
                  <a:pt x="35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3904545" y="4081463"/>
            <a:ext cx="249766" cy="508000"/>
          </a:xfrm>
          <a:custGeom>
            <a:avLst/>
            <a:gdLst>
              <a:gd name="T0" fmla="*/ 35 w 177"/>
              <a:gd name="T1" fmla="*/ 4 h 320"/>
              <a:gd name="T2" fmla="*/ 27 w 177"/>
              <a:gd name="T3" fmla="*/ 15 h 320"/>
              <a:gd name="T4" fmla="*/ 20 w 177"/>
              <a:gd name="T5" fmla="*/ 32 h 320"/>
              <a:gd name="T6" fmla="*/ 14 w 177"/>
              <a:gd name="T7" fmla="*/ 55 h 320"/>
              <a:gd name="T8" fmla="*/ 8 w 177"/>
              <a:gd name="T9" fmla="*/ 82 h 320"/>
              <a:gd name="T10" fmla="*/ 4 w 177"/>
              <a:gd name="T11" fmla="*/ 111 h 320"/>
              <a:gd name="T12" fmla="*/ 2 w 177"/>
              <a:gd name="T13" fmla="*/ 142 h 320"/>
              <a:gd name="T14" fmla="*/ 0 w 177"/>
              <a:gd name="T15" fmla="*/ 172 h 320"/>
              <a:gd name="T16" fmla="*/ 2 w 177"/>
              <a:gd name="T17" fmla="*/ 203 h 320"/>
              <a:gd name="T18" fmla="*/ 6 w 177"/>
              <a:gd name="T19" fmla="*/ 232 h 320"/>
              <a:gd name="T20" fmla="*/ 14 w 177"/>
              <a:gd name="T21" fmla="*/ 259 h 320"/>
              <a:gd name="T22" fmla="*/ 20 w 177"/>
              <a:gd name="T23" fmla="*/ 272 h 320"/>
              <a:gd name="T24" fmla="*/ 23 w 177"/>
              <a:gd name="T25" fmla="*/ 284 h 320"/>
              <a:gd name="T26" fmla="*/ 31 w 177"/>
              <a:gd name="T27" fmla="*/ 293 h 320"/>
              <a:gd name="T28" fmla="*/ 39 w 177"/>
              <a:gd name="T29" fmla="*/ 301 h 320"/>
              <a:gd name="T30" fmla="*/ 47 w 177"/>
              <a:gd name="T31" fmla="*/ 309 h 320"/>
              <a:gd name="T32" fmla="*/ 56 w 177"/>
              <a:gd name="T33" fmla="*/ 314 h 320"/>
              <a:gd name="T34" fmla="*/ 66 w 177"/>
              <a:gd name="T35" fmla="*/ 318 h 320"/>
              <a:gd name="T36" fmla="*/ 77 w 177"/>
              <a:gd name="T37" fmla="*/ 320 h 320"/>
              <a:gd name="T38" fmla="*/ 89 w 177"/>
              <a:gd name="T39" fmla="*/ 320 h 320"/>
              <a:gd name="T40" fmla="*/ 102 w 177"/>
              <a:gd name="T41" fmla="*/ 318 h 320"/>
              <a:gd name="T42" fmla="*/ 116 w 177"/>
              <a:gd name="T43" fmla="*/ 314 h 320"/>
              <a:gd name="T44" fmla="*/ 133 w 177"/>
              <a:gd name="T45" fmla="*/ 307 h 320"/>
              <a:gd name="T46" fmla="*/ 142 w 177"/>
              <a:gd name="T47" fmla="*/ 301 h 320"/>
              <a:gd name="T48" fmla="*/ 152 w 177"/>
              <a:gd name="T49" fmla="*/ 293 h 320"/>
              <a:gd name="T50" fmla="*/ 162 w 177"/>
              <a:gd name="T51" fmla="*/ 284 h 320"/>
              <a:gd name="T52" fmla="*/ 167 w 177"/>
              <a:gd name="T53" fmla="*/ 274 h 320"/>
              <a:gd name="T54" fmla="*/ 171 w 177"/>
              <a:gd name="T55" fmla="*/ 263 h 320"/>
              <a:gd name="T56" fmla="*/ 175 w 177"/>
              <a:gd name="T57" fmla="*/ 251 h 320"/>
              <a:gd name="T58" fmla="*/ 177 w 177"/>
              <a:gd name="T59" fmla="*/ 240 h 320"/>
              <a:gd name="T60" fmla="*/ 177 w 177"/>
              <a:gd name="T61" fmla="*/ 226 h 320"/>
              <a:gd name="T62" fmla="*/ 175 w 177"/>
              <a:gd name="T63" fmla="*/ 199 h 320"/>
              <a:gd name="T64" fmla="*/ 169 w 177"/>
              <a:gd name="T65" fmla="*/ 172 h 320"/>
              <a:gd name="T66" fmla="*/ 160 w 177"/>
              <a:gd name="T67" fmla="*/ 144 h 320"/>
              <a:gd name="T68" fmla="*/ 148 w 177"/>
              <a:gd name="T69" fmla="*/ 115 h 320"/>
              <a:gd name="T70" fmla="*/ 135 w 177"/>
              <a:gd name="T71" fmla="*/ 88 h 320"/>
              <a:gd name="T72" fmla="*/ 119 w 177"/>
              <a:gd name="T73" fmla="*/ 65 h 320"/>
              <a:gd name="T74" fmla="*/ 102 w 177"/>
              <a:gd name="T75" fmla="*/ 42 h 320"/>
              <a:gd name="T76" fmla="*/ 87 w 177"/>
              <a:gd name="T77" fmla="*/ 25 h 320"/>
              <a:gd name="T78" fmla="*/ 71 w 177"/>
              <a:gd name="T79" fmla="*/ 11 h 320"/>
              <a:gd name="T80" fmla="*/ 58 w 177"/>
              <a:gd name="T81" fmla="*/ 2 h 320"/>
              <a:gd name="T82" fmla="*/ 50 w 177"/>
              <a:gd name="T83" fmla="*/ 0 h 320"/>
              <a:gd name="T84" fmla="*/ 45 w 177"/>
              <a:gd name="T85" fmla="*/ 0 h 320"/>
              <a:gd name="T86" fmla="*/ 41 w 177"/>
              <a:gd name="T87" fmla="*/ 2 h 320"/>
              <a:gd name="T88" fmla="*/ 35 w 177"/>
              <a:gd name="T89" fmla="*/ 4 h 3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7"/>
              <a:gd name="T136" fmla="*/ 0 h 320"/>
              <a:gd name="T137" fmla="*/ 177 w 177"/>
              <a:gd name="T138" fmla="*/ 320 h 3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7" h="320">
                <a:moveTo>
                  <a:pt x="35" y="4"/>
                </a:moveTo>
                <a:lnTo>
                  <a:pt x="27" y="15"/>
                </a:lnTo>
                <a:lnTo>
                  <a:pt x="20" y="32"/>
                </a:lnTo>
                <a:lnTo>
                  <a:pt x="14" y="55"/>
                </a:lnTo>
                <a:lnTo>
                  <a:pt x="8" y="82"/>
                </a:lnTo>
                <a:lnTo>
                  <a:pt x="4" y="111"/>
                </a:lnTo>
                <a:lnTo>
                  <a:pt x="2" y="142"/>
                </a:lnTo>
                <a:lnTo>
                  <a:pt x="0" y="172"/>
                </a:lnTo>
                <a:lnTo>
                  <a:pt x="2" y="203"/>
                </a:lnTo>
                <a:lnTo>
                  <a:pt x="6" y="232"/>
                </a:lnTo>
                <a:lnTo>
                  <a:pt x="14" y="259"/>
                </a:lnTo>
                <a:lnTo>
                  <a:pt x="20" y="272"/>
                </a:lnTo>
                <a:lnTo>
                  <a:pt x="23" y="284"/>
                </a:lnTo>
                <a:lnTo>
                  <a:pt x="31" y="293"/>
                </a:lnTo>
                <a:lnTo>
                  <a:pt x="39" y="301"/>
                </a:lnTo>
                <a:lnTo>
                  <a:pt x="47" y="309"/>
                </a:lnTo>
                <a:lnTo>
                  <a:pt x="56" y="314"/>
                </a:lnTo>
                <a:lnTo>
                  <a:pt x="66" y="318"/>
                </a:lnTo>
                <a:lnTo>
                  <a:pt x="77" y="320"/>
                </a:lnTo>
                <a:lnTo>
                  <a:pt x="89" y="320"/>
                </a:lnTo>
                <a:lnTo>
                  <a:pt x="102" y="318"/>
                </a:lnTo>
                <a:lnTo>
                  <a:pt x="116" y="314"/>
                </a:lnTo>
                <a:lnTo>
                  <a:pt x="133" y="307"/>
                </a:lnTo>
                <a:lnTo>
                  <a:pt x="142" y="301"/>
                </a:lnTo>
                <a:lnTo>
                  <a:pt x="152" y="293"/>
                </a:lnTo>
                <a:lnTo>
                  <a:pt x="162" y="284"/>
                </a:lnTo>
                <a:lnTo>
                  <a:pt x="167" y="274"/>
                </a:lnTo>
                <a:lnTo>
                  <a:pt x="171" y="263"/>
                </a:lnTo>
                <a:lnTo>
                  <a:pt x="175" y="251"/>
                </a:lnTo>
                <a:lnTo>
                  <a:pt x="177" y="240"/>
                </a:lnTo>
                <a:lnTo>
                  <a:pt x="177" y="226"/>
                </a:lnTo>
                <a:lnTo>
                  <a:pt x="175" y="199"/>
                </a:lnTo>
                <a:lnTo>
                  <a:pt x="169" y="172"/>
                </a:lnTo>
                <a:lnTo>
                  <a:pt x="160" y="144"/>
                </a:lnTo>
                <a:lnTo>
                  <a:pt x="148" y="115"/>
                </a:lnTo>
                <a:lnTo>
                  <a:pt x="135" y="88"/>
                </a:lnTo>
                <a:lnTo>
                  <a:pt x="119" y="65"/>
                </a:lnTo>
                <a:lnTo>
                  <a:pt x="102" y="42"/>
                </a:lnTo>
                <a:lnTo>
                  <a:pt x="87" y="25"/>
                </a:lnTo>
                <a:lnTo>
                  <a:pt x="71" y="11"/>
                </a:lnTo>
                <a:lnTo>
                  <a:pt x="58" y="2"/>
                </a:lnTo>
                <a:lnTo>
                  <a:pt x="50" y="0"/>
                </a:lnTo>
                <a:lnTo>
                  <a:pt x="45" y="0"/>
                </a:lnTo>
                <a:lnTo>
                  <a:pt x="41" y="2"/>
                </a:lnTo>
                <a:lnTo>
                  <a:pt x="35" y="4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5088467" y="3468688"/>
            <a:ext cx="433212" cy="849312"/>
          </a:xfrm>
          <a:custGeom>
            <a:avLst/>
            <a:gdLst>
              <a:gd name="T0" fmla="*/ 2 w 307"/>
              <a:gd name="T1" fmla="*/ 288 h 535"/>
              <a:gd name="T2" fmla="*/ 4 w 307"/>
              <a:gd name="T3" fmla="*/ 248 h 535"/>
              <a:gd name="T4" fmla="*/ 8 w 307"/>
              <a:gd name="T5" fmla="*/ 207 h 535"/>
              <a:gd name="T6" fmla="*/ 15 w 307"/>
              <a:gd name="T7" fmla="*/ 169 h 535"/>
              <a:gd name="T8" fmla="*/ 25 w 307"/>
              <a:gd name="T9" fmla="*/ 131 h 535"/>
              <a:gd name="T10" fmla="*/ 36 w 307"/>
              <a:gd name="T11" fmla="*/ 94 h 535"/>
              <a:gd name="T12" fmla="*/ 52 w 307"/>
              <a:gd name="T13" fmla="*/ 61 h 535"/>
              <a:gd name="T14" fmla="*/ 59 w 307"/>
              <a:gd name="T15" fmla="*/ 48 h 535"/>
              <a:gd name="T16" fmla="*/ 67 w 307"/>
              <a:gd name="T17" fmla="*/ 33 h 535"/>
              <a:gd name="T18" fmla="*/ 77 w 307"/>
              <a:gd name="T19" fmla="*/ 21 h 535"/>
              <a:gd name="T20" fmla="*/ 86 w 307"/>
              <a:gd name="T21" fmla="*/ 10 h 535"/>
              <a:gd name="T22" fmla="*/ 90 w 307"/>
              <a:gd name="T23" fmla="*/ 6 h 535"/>
              <a:gd name="T24" fmla="*/ 96 w 307"/>
              <a:gd name="T25" fmla="*/ 4 h 535"/>
              <a:gd name="T26" fmla="*/ 102 w 307"/>
              <a:gd name="T27" fmla="*/ 0 h 535"/>
              <a:gd name="T28" fmla="*/ 107 w 307"/>
              <a:gd name="T29" fmla="*/ 0 h 535"/>
              <a:gd name="T30" fmla="*/ 121 w 307"/>
              <a:gd name="T31" fmla="*/ 0 h 535"/>
              <a:gd name="T32" fmla="*/ 138 w 307"/>
              <a:gd name="T33" fmla="*/ 4 h 535"/>
              <a:gd name="T34" fmla="*/ 153 w 307"/>
              <a:gd name="T35" fmla="*/ 10 h 535"/>
              <a:gd name="T36" fmla="*/ 171 w 307"/>
              <a:gd name="T37" fmla="*/ 19 h 535"/>
              <a:gd name="T38" fmla="*/ 190 w 307"/>
              <a:gd name="T39" fmla="*/ 31 h 535"/>
              <a:gd name="T40" fmla="*/ 207 w 307"/>
              <a:gd name="T41" fmla="*/ 44 h 535"/>
              <a:gd name="T42" fmla="*/ 224 w 307"/>
              <a:gd name="T43" fmla="*/ 58 h 535"/>
              <a:gd name="T44" fmla="*/ 242 w 307"/>
              <a:gd name="T45" fmla="*/ 73 h 535"/>
              <a:gd name="T46" fmla="*/ 257 w 307"/>
              <a:gd name="T47" fmla="*/ 88 h 535"/>
              <a:gd name="T48" fmla="*/ 270 w 307"/>
              <a:gd name="T49" fmla="*/ 104 h 535"/>
              <a:gd name="T50" fmla="*/ 284 w 307"/>
              <a:gd name="T51" fmla="*/ 119 h 535"/>
              <a:gd name="T52" fmla="*/ 293 w 307"/>
              <a:gd name="T53" fmla="*/ 132 h 535"/>
              <a:gd name="T54" fmla="*/ 301 w 307"/>
              <a:gd name="T55" fmla="*/ 146 h 535"/>
              <a:gd name="T56" fmla="*/ 305 w 307"/>
              <a:gd name="T57" fmla="*/ 157 h 535"/>
              <a:gd name="T58" fmla="*/ 307 w 307"/>
              <a:gd name="T59" fmla="*/ 173 h 535"/>
              <a:gd name="T60" fmla="*/ 307 w 307"/>
              <a:gd name="T61" fmla="*/ 190 h 535"/>
              <a:gd name="T62" fmla="*/ 307 w 307"/>
              <a:gd name="T63" fmla="*/ 211 h 535"/>
              <a:gd name="T64" fmla="*/ 305 w 307"/>
              <a:gd name="T65" fmla="*/ 232 h 535"/>
              <a:gd name="T66" fmla="*/ 301 w 307"/>
              <a:gd name="T67" fmla="*/ 255 h 535"/>
              <a:gd name="T68" fmla="*/ 295 w 307"/>
              <a:gd name="T69" fmla="*/ 278 h 535"/>
              <a:gd name="T70" fmla="*/ 290 w 307"/>
              <a:gd name="T71" fmla="*/ 303 h 535"/>
              <a:gd name="T72" fmla="*/ 282 w 307"/>
              <a:gd name="T73" fmla="*/ 326 h 535"/>
              <a:gd name="T74" fmla="*/ 272 w 307"/>
              <a:gd name="T75" fmla="*/ 351 h 535"/>
              <a:gd name="T76" fmla="*/ 261 w 307"/>
              <a:gd name="T77" fmla="*/ 374 h 535"/>
              <a:gd name="T78" fmla="*/ 249 w 307"/>
              <a:gd name="T79" fmla="*/ 397 h 535"/>
              <a:gd name="T80" fmla="*/ 236 w 307"/>
              <a:gd name="T81" fmla="*/ 418 h 535"/>
              <a:gd name="T82" fmla="*/ 221 w 307"/>
              <a:gd name="T83" fmla="*/ 438 h 535"/>
              <a:gd name="T84" fmla="*/ 205 w 307"/>
              <a:gd name="T85" fmla="*/ 455 h 535"/>
              <a:gd name="T86" fmla="*/ 188 w 307"/>
              <a:gd name="T87" fmla="*/ 468 h 535"/>
              <a:gd name="T88" fmla="*/ 169 w 307"/>
              <a:gd name="T89" fmla="*/ 480 h 535"/>
              <a:gd name="T90" fmla="*/ 132 w 307"/>
              <a:gd name="T91" fmla="*/ 503 h 535"/>
              <a:gd name="T92" fmla="*/ 90 w 307"/>
              <a:gd name="T93" fmla="*/ 528 h 535"/>
              <a:gd name="T94" fmla="*/ 79 w 307"/>
              <a:gd name="T95" fmla="*/ 532 h 535"/>
              <a:gd name="T96" fmla="*/ 67 w 307"/>
              <a:gd name="T97" fmla="*/ 533 h 535"/>
              <a:gd name="T98" fmla="*/ 57 w 307"/>
              <a:gd name="T99" fmla="*/ 535 h 535"/>
              <a:gd name="T100" fmla="*/ 46 w 307"/>
              <a:gd name="T101" fmla="*/ 535 h 535"/>
              <a:gd name="T102" fmla="*/ 38 w 307"/>
              <a:gd name="T103" fmla="*/ 532 h 535"/>
              <a:gd name="T104" fmla="*/ 29 w 307"/>
              <a:gd name="T105" fmla="*/ 526 h 535"/>
              <a:gd name="T106" fmla="*/ 21 w 307"/>
              <a:gd name="T107" fmla="*/ 518 h 535"/>
              <a:gd name="T108" fmla="*/ 15 w 307"/>
              <a:gd name="T109" fmla="*/ 507 h 535"/>
              <a:gd name="T110" fmla="*/ 9 w 307"/>
              <a:gd name="T111" fmla="*/ 464 h 535"/>
              <a:gd name="T112" fmla="*/ 4 w 307"/>
              <a:gd name="T113" fmla="*/ 390 h 535"/>
              <a:gd name="T114" fmla="*/ 2 w 307"/>
              <a:gd name="T115" fmla="*/ 351 h 535"/>
              <a:gd name="T116" fmla="*/ 0 w 307"/>
              <a:gd name="T117" fmla="*/ 319 h 535"/>
              <a:gd name="T118" fmla="*/ 0 w 307"/>
              <a:gd name="T119" fmla="*/ 296 h 535"/>
              <a:gd name="T120" fmla="*/ 2 w 307"/>
              <a:gd name="T121" fmla="*/ 288 h 5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7"/>
              <a:gd name="T184" fmla="*/ 0 h 535"/>
              <a:gd name="T185" fmla="*/ 307 w 307"/>
              <a:gd name="T186" fmla="*/ 535 h 5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7" h="535">
                <a:moveTo>
                  <a:pt x="2" y="288"/>
                </a:moveTo>
                <a:lnTo>
                  <a:pt x="4" y="248"/>
                </a:lnTo>
                <a:lnTo>
                  <a:pt x="8" y="207"/>
                </a:lnTo>
                <a:lnTo>
                  <a:pt x="15" y="169"/>
                </a:lnTo>
                <a:lnTo>
                  <a:pt x="25" y="131"/>
                </a:lnTo>
                <a:lnTo>
                  <a:pt x="36" y="94"/>
                </a:lnTo>
                <a:lnTo>
                  <a:pt x="52" y="61"/>
                </a:lnTo>
                <a:lnTo>
                  <a:pt x="59" y="48"/>
                </a:lnTo>
                <a:lnTo>
                  <a:pt x="67" y="33"/>
                </a:lnTo>
                <a:lnTo>
                  <a:pt x="77" y="21"/>
                </a:lnTo>
                <a:lnTo>
                  <a:pt x="86" y="10"/>
                </a:lnTo>
                <a:lnTo>
                  <a:pt x="90" y="6"/>
                </a:lnTo>
                <a:lnTo>
                  <a:pt x="96" y="4"/>
                </a:lnTo>
                <a:lnTo>
                  <a:pt x="102" y="0"/>
                </a:lnTo>
                <a:lnTo>
                  <a:pt x="107" y="0"/>
                </a:lnTo>
                <a:lnTo>
                  <a:pt x="121" y="0"/>
                </a:lnTo>
                <a:lnTo>
                  <a:pt x="138" y="4"/>
                </a:lnTo>
                <a:lnTo>
                  <a:pt x="153" y="10"/>
                </a:lnTo>
                <a:lnTo>
                  <a:pt x="171" y="19"/>
                </a:lnTo>
                <a:lnTo>
                  <a:pt x="190" y="31"/>
                </a:lnTo>
                <a:lnTo>
                  <a:pt x="207" y="44"/>
                </a:lnTo>
                <a:lnTo>
                  <a:pt x="224" y="58"/>
                </a:lnTo>
                <a:lnTo>
                  <a:pt x="242" y="73"/>
                </a:lnTo>
                <a:lnTo>
                  <a:pt x="257" y="88"/>
                </a:lnTo>
                <a:lnTo>
                  <a:pt x="270" y="104"/>
                </a:lnTo>
                <a:lnTo>
                  <a:pt x="284" y="119"/>
                </a:lnTo>
                <a:lnTo>
                  <a:pt x="293" y="132"/>
                </a:lnTo>
                <a:lnTo>
                  <a:pt x="301" y="146"/>
                </a:lnTo>
                <a:lnTo>
                  <a:pt x="305" y="157"/>
                </a:lnTo>
                <a:lnTo>
                  <a:pt x="307" y="173"/>
                </a:lnTo>
                <a:lnTo>
                  <a:pt x="307" y="190"/>
                </a:lnTo>
                <a:lnTo>
                  <a:pt x="307" y="211"/>
                </a:lnTo>
                <a:lnTo>
                  <a:pt x="305" y="232"/>
                </a:lnTo>
                <a:lnTo>
                  <a:pt x="301" y="255"/>
                </a:lnTo>
                <a:lnTo>
                  <a:pt x="295" y="278"/>
                </a:lnTo>
                <a:lnTo>
                  <a:pt x="290" y="303"/>
                </a:lnTo>
                <a:lnTo>
                  <a:pt x="282" y="326"/>
                </a:lnTo>
                <a:lnTo>
                  <a:pt x="272" y="351"/>
                </a:lnTo>
                <a:lnTo>
                  <a:pt x="261" y="374"/>
                </a:lnTo>
                <a:lnTo>
                  <a:pt x="249" y="397"/>
                </a:lnTo>
                <a:lnTo>
                  <a:pt x="236" y="418"/>
                </a:lnTo>
                <a:lnTo>
                  <a:pt x="221" y="438"/>
                </a:lnTo>
                <a:lnTo>
                  <a:pt x="205" y="455"/>
                </a:lnTo>
                <a:lnTo>
                  <a:pt x="188" y="468"/>
                </a:lnTo>
                <a:lnTo>
                  <a:pt x="169" y="480"/>
                </a:lnTo>
                <a:lnTo>
                  <a:pt x="132" y="503"/>
                </a:lnTo>
                <a:lnTo>
                  <a:pt x="90" y="528"/>
                </a:lnTo>
                <a:lnTo>
                  <a:pt x="79" y="532"/>
                </a:lnTo>
                <a:lnTo>
                  <a:pt x="67" y="533"/>
                </a:lnTo>
                <a:lnTo>
                  <a:pt x="57" y="535"/>
                </a:lnTo>
                <a:lnTo>
                  <a:pt x="46" y="535"/>
                </a:lnTo>
                <a:lnTo>
                  <a:pt x="38" y="532"/>
                </a:lnTo>
                <a:lnTo>
                  <a:pt x="29" y="526"/>
                </a:lnTo>
                <a:lnTo>
                  <a:pt x="21" y="518"/>
                </a:lnTo>
                <a:lnTo>
                  <a:pt x="15" y="507"/>
                </a:lnTo>
                <a:lnTo>
                  <a:pt x="9" y="464"/>
                </a:lnTo>
                <a:lnTo>
                  <a:pt x="4" y="390"/>
                </a:lnTo>
                <a:lnTo>
                  <a:pt x="2" y="351"/>
                </a:lnTo>
                <a:lnTo>
                  <a:pt x="0" y="319"/>
                </a:lnTo>
                <a:lnTo>
                  <a:pt x="0" y="296"/>
                </a:lnTo>
                <a:lnTo>
                  <a:pt x="2" y="288"/>
                </a:lnTo>
                <a:close/>
              </a:path>
            </a:pathLst>
          </a:custGeom>
          <a:solidFill>
            <a:srgbClr val="FFF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5088467" y="3468688"/>
            <a:ext cx="433212" cy="849312"/>
          </a:xfrm>
          <a:custGeom>
            <a:avLst/>
            <a:gdLst>
              <a:gd name="T0" fmla="*/ 2 w 307"/>
              <a:gd name="T1" fmla="*/ 288 h 535"/>
              <a:gd name="T2" fmla="*/ 4 w 307"/>
              <a:gd name="T3" fmla="*/ 248 h 535"/>
              <a:gd name="T4" fmla="*/ 8 w 307"/>
              <a:gd name="T5" fmla="*/ 207 h 535"/>
              <a:gd name="T6" fmla="*/ 15 w 307"/>
              <a:gd name="T7" fmla="*/ 169 h 535"/>
              <a:gd name="T8" fmla="*/ 25 w 307"/>
              <a:gd name="T9" fmla="*/ 131 h 535"/>
              <a:gd name="T10" fmla="*/ 36 w 307"/>
              <a:gd name="T11" fmla="*/ 94 h 535"/>
              <a:gd name="T12" fmla="*/ 52 w 307"/>
              <a:gd name="T13" fmla="*/ 61 h 535"/>
              <a:gd name="T14" fmla="*/ 59 w 307"/>
              <a:gd name="T15" fmla="*/ 48 h 535"/>
              <a:gd name="T16" fmla="*/ 67 w 307"/>
              <a:gd name="T17" fmla="*/ 33 h 535"/>
              <a:gd name="T18" fmla="*/ 77 w 307"/>
              <a:gd name="T19" fmla="*/ 21 h 535"/>
              <a:gd name="T20" fmla="*/ 86 w 307"/>
              <a:gd name="T21" fmla="*/ 10 h 535"/>
              <a:gd name="T22" fmla="*/ 90 w 307"/>
              <a:gd name="T23" fmla="*/ 6 h 535"/>
              <a:gd name="T24" fmla="*/ 96 w 307"/>
              <a:gd name="T25" fmla="*/ 4 h 535"/>
              <a:gd name="T26" fmla="*/ 102 w 307"/>
              <a:gd name="T27" fmla="*/ 0 h 535"/>
              <a:gd name="T28" fmla="*/ 107 w 307"/>
              <a:gd name="T29" fmla="*/ 0 h 535"/>
              <a:gd name="T30" fmla="*/ 121 w 307"/>
              <a:gd name="T31" fmla="*/ 0 h 535"/>
              <a:gd name="T32" fmla="*/ 138 w 307"/>
              <a:gd name="T33" fmla="*/ 4 h 535"/>
              <a:gd name="T34" fmla="*/ 153 w 307"/>
              <a:gd name="T35" fmla="*/ 10 h 535"/>
              <a:gd name="T36" fmla="*/ 171 w 307"/>
              <a:gd name="T37" fmla="*/ 19 h 535"/>
              <a:gd name="T38" fmla="*/ 190 w 307"/>
              <a:gd name="T39" fmla="*/ 31 h 535"/>
              <a:gd name="T40" fmla="*/ 207 w 307"/>
              <a:gd name="T41" fmla="*/ 44 h 535"/>
              <a:gd name="T42" fmla="*/ 224 w 307"/>
              <a:gd name="T43" fmla="*/ 58 h 535"/>
              <a:gd name="T44" fmla="*/ 242 w 307"/>
              <a:gd name="T45" fmla="*/ 73 h 535"/>
              <a:gd name="T46" fmla="*/ 257 w 307"/>
              <a:gd name="T47" fmla="*/ 88 h 535"/>
              <a:gd name="T48" fmla="*/ 270 w 307"/>
              <a:gd name="T49" fmla="*/ 104 h 535"/>
              <a:gd name="T50" fmla="*/ 284 w 307"/>
              <a:gd name="T51" fmla="*/ 119 h 535"/>
              <a:gd name="T52" fmla="*/ 293 w 307"/>
              <a:gd name="T53" fmla="*/ 132 h 535"/>
              <a:gd name="T54" fmla="*/ 301 w 307"/>
              <a:gd name="T55" fmla="*/ 146 h 535"/>
              <a:gd name="T56" fmla="*/ 305 w 307"/>
              <a:gd name="T57" fmla="*/ 157 h 535"/>
              <a:gd name="T58" fmla="*/ 307 w 307"/>
              <a:gd name="T59" fmla="*/ 173 h 535"/>
              <a:gd name="T60" fmla="*/ 307 w 307"/>
              <a:gd name="T61" fmla="*/ 190 h 535"/>
              <a:gd name="T62" fmla="*/ 307 w 307"/>
              <a:gd name="T63" fmla="*/ 211 h 535"/>
              <a:gd name="T64" fmla="*/ 305 w 307"/>
              <a:gd name="T65" fmla="*/ 232 h 535"/>
              <a:gd name="T66" fmla="*/ 301 w 307"/>
              <a:gd name="T67" fmla="*/ 255 h 535"/>
              <a:gd name="T68" fmla="*/ 295 w 307"/>
              <a:gd name="T69" fmla="*/ 278 h 535"/>
              <a:gd name="T70" fmla="*/ 290 w 307"/>
              <a:gd name="T71" fmla="*/ 303 h 535"/>
              <a:gd name="T72" fmla="*/ 282 w 307"/>
              <a:gd name="T73" fmla="*/ 326 h 535"/>
              <a:gd name="T74" fmla="*/ 272 w 307"/>
              <a:gd name="T75" fmla="*/ 351 h 535"/>
              <a:gd name="T76" fmla="*/ 261 w 307"/>
              <a:gd name="T77" fmla="*/ 374 h 535"/>
              <a:gd name="T78" fmla="*/ 249 w 307"/>
              <a:gd name="T79" fmla="*/ 397 h 535"/>
              <a:gd name="T80" fmla="*/ 236 w 307"/>
              <a:gd name="T81" fmla="*/ 418 h 535"/>
              <a:gd name="T82" fmla="*/ 221 w 307"/>
              <a:gd name="T83" fmla="*/ 438 h 535"/>
              <a:gd name="T84" fmla="*/ 205 w 307"/>
              <a:gd name="T85" fmla="*/ 455 h 535"/>
              <a:gd name="T86" fmla="*/ 188 w 307"/>
              <a:gd name="T87" fmla="*/ 468 h 535"/>
              <a:gd name="T88" fmla="*/ 169 w 307"/>
              <a:gd name="T89" fmla="*/ 480 h 535"/>
              <a:gd name="T90" fmla="*/ 132 w 307"/>
              <a:gd name="T91" fmla="*/ 503 h 535"/>
              <a:gd name="T92" fmla="*/ 90 w 307"/>
              <a:gd name="T93" fmla="*/ 528 h 535"/>
              <a:gd name="T94" fmla="*/ 79 w 307"/>
              <a:gd name="T95" fmla="*/ 532 h 535"/>
              <a:gd name="T96" fmla="*/ 67 w 307"/>
              <a:gd name="T97" fmla="*/ 533 h 535"/>
              <a:gd name="T98" fmla="*/ 57 w 307"/>
              <a:gd name="T99" fmla="*/ 535 h 535"/>
              <a:gd name="T100" fmla="*/ 46 w 307"/>
              <a:gd name="T101" fmla="*/ 535 h 535"/>
              <a:gd name="T102" fmla="*/ 38 w 307"/>
              <a:gd name="T103" fmla="*/ 532 h 535"/>
              <a:gd name="T104" fmla="*/ 29 w 307"/>
              <a:gd name="T105" fmla="*/ 526 h 535"/>
              <a:gd name="T106" fmla="*/ 21 w 307"/>
              <a:gd name="T107" fmla="*/ 518 h 535"/>
              <a:gd name="T108" fmla="*/ 15 w 307"/>
              <a:gd name="T109" fmla="*/ 507 h 535"/>
              <a:gd name="T110" fmla="*/ 9 w 307"/>
              <a:gd name="T111" fmla="*/ 464 h 535"/>
              <a:gd name="T112" fmla="*/ 4 w 307"/>
              <a:gd name="T113" fmla="*/ 390 h 535"/>
              <a:gd name="T114" fmla="*/ 2 w 307"/>
              <a:gd name="T115" fmla="*/ 351 h 535"/>
              <a:gd name="T116" fmla="*/ 0 w 307"/>
              <a:gd name="T117" fmla="*/ 319 h 535"/>
              <a:gd name="T118" fmla="*/ 0 w 307"/>
              <a:gd name="T119" fmla="*/ 296 h 535"/>
              <a:gd name="T120" fmla="*/ 2 w 307"/>
              <a:gd name="T121" fmla="*/ 288 h 5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7"/>
              <a:gd name="T184" fmla="*/ 0 h 535"/>
              <a:gd name="T185" fmla="*/ 307 w 307"/>
              <a:gd name="T186" fmla="*/ 535 h 5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7" h="535">
                <a:moveTo>
                  <a:pt x="2" y="288"/>
                </a:moveTo>
                <a:lnTo>
                  <a:pt x="4" y="248"/>
                </a:lnTo>
                <a:lnTo>
                  <a:pt x="8" y="207"/>
                </a:lnTo>
                <a:lnTo>
                  <a:pt x="15" y="169"/>
                </a:lnTo>
                <a:lnTo>
                  <a:pt x="25" y="131"/>
                </a:lnTo>
                <a:lnTo>
                  <a:pt x="36" y="94"/>
                </a:lnTo>
                <a:lnTo>
                  <a:pt x="52" y="61"/>
                </a:lnTo>
                <a:lnTo>
                  <a:pt x="59" y="48"/>
                </a:lnTo>
                <a:lnTo>
                  <a:pt x="67" y="33"/>
                </a:lnTo>
                <a:lnTo>
                  <a:pt x="77" y="21"/>
                </a:lnTo>
                <a:lnTo>
                  <a:pt x="86" y="10"/>
                </a:lnTo>
                <a:lnTo>
                  <a:pt x="90" y="6"/>
                </a:lnTo>
                <a:lnTo>
                  <a:pt x="96" y="4"/>
                </a:lnTo>
                <a:lnTo>
                  <a:pt x="102" y="0"/>
                </a:lnTo>
                <a:lnTo>
                  <a:pt x="107" y="0"/>
                </a:lnTo>
                <a:lnTo>
                  <a:pt x="121" y="0"/>
                </a:lnTo>
                <a:lnTo>
                  <a:pt x="138" y="4"/>
                </a:lnTo>
                <a:lnTo>
                  <a:pt x="153" y="10"/>
                </a:lnTo>
                <a:lnTo>
                  <a:pt x="171" y="19"/>
                </a:lnTo>
                <a:lnTo>
                  <a:pt x="190" y="31"/>
                </a:lnTo>
                <a:lnTo>
                  <a:pt x="207" y="44"/>
                </a:lnTo>
                <a:lnTo>
                  <a:pt x="224" y="58"/>
                </a:lnTo>
                <a:lnTo>
                  <a:pt x="242" y="73"/>
                </a:lnTo>
                <a:lnTo>
                  <a:pt x="257" y="88"/>
                </a:lnTo>
                <a:lnTo>
                  <a:pt x="270" y="104"/>
                </a:lnTo>
                <a:lnTo>
                  <a:pt x="284" y="119"/>
                </a:lnTo>
                <a:lnTo>
                  <a:pt x="293" y="132"/>
                </a:lnTo>
                <a:lnTo>
                  <a:pt x="301" y="146"/>
                </a:lnTo>
                <a:lnTo>
                  <a:pt x="305" y="157"/>
                </a:lnTo>
                <a:lnTo>
                  <a:pt x="307" y="173"/>
                </a:lnTo>
                <a:lnTo>
                  <a:pt x="307" y="190"/>
                </a:lnTo>
                <a:lnTo>
                  <a:pt x="307" y="211"/>
                </a:lnTo>
                <a:lnTo>
                  <a:pt x="305" y="232"/>
                </a:lnTo>
                <a:lnTo>
                  <a:pt x="301" y="255"/>
                </a:lnTo>
                <a:lnTo>
                  <a:pt x="295" y="278"/>
                </a:lnTo>
                <a:lnTo>
                  <a:pt x="290" y="303"/>
                </a:lnTo>
                <a:lnTo>
                  <a:pt x="282" y="326"/>
                </a:lnTo>
                <a:lnTo>
                  <a:pt x="272" y="351"/>
                </a:lnTo>
                <a:lnTo>
                  <a:pt x="261" y="374"/>
                </a:lnTo>
                <a:lnTo>
                  <a:pt x="249" y="397"/>
                </a:lnTo>
                <a:lnTo>
                  <a:pt x="236" y="418"/>
                </a:lnTo>
                <a:lnTo>
                  <a:pt x="221" y="438"/>
                </a:lnTo>
                <a:lnTo>
                  <a:pt x="205" y="455"/>
                </a:lnTo>
                <a:lnTo>
                  <a:pt x="188" y="468"/>
                </a:lnTo>
                <a:lnTo>
                  <a:pt x="169" y="480"/>
                </a:lnTo>
                <a:lnTo>
                  <a:pt x="132" y="503"/>
                </a:lnTo>
                <a:lnTo>
                  <a:pt x="90" y="528"/>
                </a:lnTo>
                <a:lnTo>
                  <a:pt x="79" y="532"/>
                </a:lnTo>
                <a:lnTo>
                  <a:pt x="67" y="533"/>
                </a:lnTo>
                <a:lnTo>
                  <a:pt x="57" y="535"/>
                </a:lnTo>
                <a:lnTo>
                  <a:pt x="46" y="535"/>
                </a:lnTo>
                <a:lnTo>
                  <a:pt x="38" y="532"/>
                </a:lnTo>
                <a:lnTo>
                  <a:pt x="29" y="526"/>
                </a:lnTo>
                <a:lnTo>
                  <a:pt x="21" y="518"/>
                </a:lnTo>
                <a:lnTo>
                  <a:pt x="15" y="507"/>
                </a:lnTo>
                <a:lnTo>
                  <a:pt x="9" y="464"/>
                </a:lnTo>
                <a:lnTo>
                  <a:pt x="4" y="390"/>
                </a:lnTo>
                <a:lnTo>
                  <a:pt x="2" y="351"/>
                </a:lnTo>
                <a:lnTo>
                  <a:pt x="0" y="319"/>
                </a:lnTo>
                <a:lnTo>
                  <a:pt x="0" y="296"/>
                </a:lnTo>
                <a:lnTo>
                  <a:pt x="2" y="288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3190523" y="4498975"/>
            <a:ext cx="170744" cy="776288"/>
          </a:xfrm>
          <a:custGeom>
            <a:avLst/>
            <a:gdLst>
              <a:gd name="T0" fmla="*/ 46 w 121"/>
              <a:gd name="T1" fmla="*/ 0 h 489"/>
              <a:gd name="T2" fmla="*/ 65 w 121"/>
              <a:gd name="T3" fmla="*/ 28 h 489"/>
              <a:gd name="T4" fmla="*/ 82 w 121"/>
              <a:gd name="T5" fmla="*/ 59 h 489"/>
              <a:gd name="T6" fmla="*/ 96 w 121"/>
              <a:gd name="T7" fmla="*/ 90 h 489"/>
              <a:gd name="T8" fmla="*/ 107 w 121"/>
              <a:gd name="T9" fmla="*/ 120 h 489"/>
              <a:gd name="T10" fmla="*/ 115 w 121"/>
              <a:gd name="T11" fmla="*/ 151 h 489"/>
              <a:gd name="T12" fmla="*/ 119 w 121"/>
              <a:gd name="T13" fmla="*/ 182 h 489"/>
              <a:gd name="T14" fmla="*/ 121 w 121"/>
              <a:gd name="T15" fmla="*/ 213 h 489"/>
              <a:gd name="T16" fmla="*/ 119 w 121"/>
              <a:gd name="T17" fmla="*/ 243 h 489"/>
              <a:gd name="T18" fmla="*/ 115 w 121"/>
              <a:gd name="T19" fmla="*/ 274 h 489"/>
              <a:gd name="T20" fmla="*/ 107 w 121"/>
              <a:gd name="T21" fmla="*/ 305 h 489"/>
              <a:gd name="T22" fmla="*/ 98 w 121"/>
              <a:gd name="T23" fmla="*/ 335 h 489"/>
              <a:gd name="T24" fmla="*/ 84 w 121"/>
              <a:gd name="T25" fmla="*/ 366 h 489"/>
              <a:gd name="T26" fmla="*/ 67 w 121"/>
              <a:gd name="T27" fmla="*/ 397 h 489"/>
              <a:gd name="T28" fmla="*/ 48 w 121"/>
              <a:gd name="T29" fmla="*/ 427 h 489"/>
              <a:gd name="T30" fmla="*/ 27 w 121"/>
              <a:gd name="T31" fmla="*/ 458 h 489"/>
              <a:gd name="T32" fmla="*/ 0 w 121"/>
              <a:gd name="T33" fmla="*/ 489 h 4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1"/>
              <a:gd name="T52" fmla="*/ 0 h 489"/>
              <a:gd name="T53" fmla="*/ 121 w 121"/>
              <a:gd name="T54" fmla="*/ 489 h 4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1" h="489">
                <a:moveTo>
                  <a:pt x="46" y="0"/>
                </a:moveTo>
                <a:lnTo>
                  <a:pt x="65" y="28"/>
                </a:lnTo>
                <a:lnTo>
                  <a:pt x="82" y="59"/>
                </a:lnTo>
                <a:lnTo>
                  <a:pt x="96" y="90"/>
                </a:lnTo>
                <a:lnTo>
                  <a:pt x="107" y="120"/>
                </a:lnTo>
                <a:lnTo>
                  <a:pt x="115" y="151"/>
                </a:lnTo>
                <a:lnTo>
                  <a:pt x="119" y="182"/>
                </a:lnTo>
                <a:lnTo>
                  <a:pt x="121" y="213"/>
                </a:lnTo>
                <a:lnTo>
                  <a:pt x="119" y="243"/>
                </a:lnTo>
                <a:lnTo>
                  <a:pt x="115" y="274"/>
                </a:lnTo>
                <a:lnTo>
                  <a:pt x="107" y="305"/>
                </a:lnTo>
                <a:lnTo>
                  <a:pt x="98" y="335"/>
                </a:lnTo>
                <a:lnTo>
                  <a:pt x="84" y="366"/>
                </a:lnTo>
                <a:lnTo>
                  <a:pt x="67" y="397"/>
                </a:lnTo>
                <a:lnTo>
                  <a:pt x="48" y="427"/>
                </a:lnTo>
                <a:lnTo>
                  <a:pt x="27" y="458"/>
                </a:lnTo>
                <a:lnTo>
                  <a:pt x="0" y="489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5621867" y="4498975"/>
            <a:ext cx="167923" cy="776288"/>
          </a:xfrm>
          <a:custGeom>
            <a:avLst/>
            <a:gdLst>
              <a:gd name="T0" fmla="*/ 75 w 119"/>
              <a:gd name="T1" fmla="*/ 0 h 489"/>
              <a:gd name="T2" fmla="*/ 55 w 119"/>
              <a:gd name="T3" fmla="*/ 28 h 489"/>
              <a:gd name="T4" fmla="*/ 38 w 119"/>
              <a:gd name="T5" fmla="*/ 59 h 489"/>
              <a:gd name="T6" fmla="*/ 25 w 119"/>
              <a:gd name="T7" fmla="*/ 90 h 489"/>
              <a:gd name="T8" fmla="*/ 13 w 119"/>
              <a:gd name="T9" fmla="*/ 120 h 489"/>
              <a:gd name="T10" fmla="*/ 6 w 119"/>
              <a:gd name="T11" fmla="*/ 151 h 489"/>
              <a:gd name="T12" fmla="*/ 2 w 119"/>
              <a:gd name="T13" fmla="*/ 182 h 489"/>
              <a:gd name="T14" fmla="*/ 0 w 119"/>
              <a:gd name="T15" fmla="*/ 213 h 489"/>
              <a:gd name="T16" fmla="*/ 0 w 119"/>
              <a:gd name="T17" fmla="*/ 243 h 489"/>
              <a:gd name="T18" fmla="*/ 6 w 119"/>
              <a:gd name="T19" fmla="*/ 274 h 489"/>
              <a:gd name="T20" fmla="*/ 11 w 119"/>
              <a:gd name="T21" fmla="*/ 305 h 489"/>
              <a:gd name="T22" fmla="*/ 23 w 119"/>
              <a:gd name="T23" fmla="*/ 335 h 489"/>
              <a:gd name="T24" fmla="*/ 36 w 119"/>
              <a:gd name="T25" fmla="*/ 366 h 489"/>
              <a:gd name="T26" fmla="*/ 52 w 119"/>
              <a:gd name="T27" fmla="*/ 397 h 489"/>
              <a:gd name="T28" fmla="*/ 71 w 119"/>
              <a:gd name="T29" fmla="*/ 427 h 489"/>
              <a:gd name="T30" fmla="*/ 94 w 119"/>
              <a:gd name="T31" fmla="*/ 458 h 489"/>
              <a:gd name="T32" fmla="*/ 119 w 119"/>
              <a:gd name="T33" fmla="*/ 489 h 4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9"/>
              <a:gd name="T52" fmla="*/ 0 h 489"/>
              <a:gd name="T53" fmla="*/ 119 w 119"/>
              <a:gd name="T54" fmla="*/ 489 h 4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9" h="489">
                <a:moveTo>
                  <a:pt x="75" y="0"/>
                </a:moveTo>
                <a:lnTo>
                  <a:pt x="55" y="28"/>
                </a:lnTo>
                <a:lnTo>
                  <a:pt x="38" y="59"/>
                </a:lnTo>
                <a:lnTo>
                  <a:pt x="25" y="90"/>
                </a:lnTo>
                <a:lnTo>
                  <a:pt x="13" y="120"/>
                </a:lnTo>
                <a:lnTo>
                  <a:pt x="6" y="151"/>
                </a:lnTo>
                <a:lnTo>
                  <a:pt x="2" y="182"/>
                </a:lnTo>
                <a:lnTo>
                  <a:pt x="0" y="213"/>
                </a:lnTo>
                <a:lnTo>
                  <a:pt x="0" y="243"/>
                </a:lnTo>
                <a:lnTo>
                  <a:pt x="6" y="274"/>
                </a:lnTo>
                <a:lnTo>
                  <a:pt x="11" y="305"/>
                </a:lnTo>
                <a:lnTo>
                  <a:pt x="23" y="335"/>
                </a:lnTo>
                <a:lnTo>
                  <a:pt x="36" y="366"/>
                </a:lnTo>
                <a:lnTo>
                  <a:pt x="52" y="397"/>
                </a:lnTo>
                <a:lnTo>
                  <a:pt x="71" y="427"/>
                </a:lnTo>
                <a:lnTo>
                  <a:pt x="94" y="458"/>
                </a:lnTo>
                <a:lnTo>
                  <a:pt x="119" y="489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4016023" y="3130550"/>
            <a:ext cx="224367" cy="185738"/>
          </a:xfrm>
          <a:custGeom>
            <a:avLst/>
            <a:gdLst>
              <a:gd name="T0" fmla="*/ 19 w 159"/>
              <a:gd name="T1" fmla="*/ 79 h 117"/>
              <a:gd name="T2" fmla="*/ 12 w 159"/>
              <a:gd name="T3" fmla="*/ 73 h 117"/>
              <a:gd name="T4" fmla="*/ 8 w 159"/>
              <a:gd name="T5" fmla="*/ 67 h 117"/>
              <a:gd name="T6" fmla="*/ 4 w 159"/>
              <a:gd name="T7" fmla="*/ 61 h 117"/>
              <a:gd name="T8" fmla="*/ 0 w 159"/>
              <a:gd name="T9" fmla="*/ 56 h 117"/>
              <a:gd name="T10" fmla="*/ 0 w 159"/>
              <a:gd name="T11" fmla="*/ 50 h 117"/>
              <a:gd name="T12" fmla="*/ 0 w 159"/>
              <a:gd name="T13" fmla="*/ 46 h 117"/>
              <a:gd name="T14" fmla="*/ 0 w 159"/>
              <a:gd name="T15" fmla="*/ 40 h 117"/>
              <a:gd name="T16" fmla="*/ 4 w 159"/>
              <a:gd name="T17" fmla="*/ 37 h 117"/>
              <a:gd name="T18" fmla="*/ 10 w 159"/>
              <a:gd name="T19" fmla="*/ 29 h 117"/>
              <a:gd name="T20" fmla="*/ 19 w 159"/>
              <a:gd name="T21" fmla="*/ 21 h 117"/>
              <a:gd name="T22" fmla="*/ 33 w 159"/>
              <a:gd name="T23" fmla="*/ 13 h 117"/>
              <a:gd name="T24" fmla="*/ 46 w 159"/>
              <a:gd name="T25" fmla="*/ 10 h 117"/>
              <a:gd name="T26" fmla="*/ 62 w 159"/>
              <a:gd name="T27" fmla="*/ 6 h 117"/>
              <a:gd name="T28" fmla="*/ 77 w 159"/>
              <a:gd name="T29" fmla="*/ 2 h 117"/>
              <a:gd name="T30" fmla="*/ 92 w 159"/>
              <a:gd name="T31" fmla="*/ 0 h 117"/>
              <a:gd name="T32" fmla="*/ 106 w 159"/>
              <a:gd name="T33" fmla="*/ 0 h 117"/>
              <a:gd name="T34" fmla="*/ 119 w 159"/>
              <a:gd name="T35" fmla="*/ 2 h 117"/>
              <a:gd name="T36" fmla="*/ 127 w 159"/>
              <a:gd name="T37" fmla="*/ 4 h 117"/>
              <a:gd name="T38" fmla="*/ 131 w 159"/>
              <a:gd name="T39" fmla="*/ 6 h 117"/>
              <a:gd name="T40" fmla="*/ 134 w 159"/>
              <a:gd name="T41" fmla="*/ 8 h 117"/>
              <a:gd name="T42" fmla="*/ 136 w 159"/>
              <a:gd name="T43" fmla="*/ 12 h 117"/>
              <a:gd name="T44" fmla="*/ 136 w 159"/>
              <a:gd name="T45" fmla="*/ 13 h 117"/>
              <a:gd name="T46" fmla="*/ 142 w 159"/>
              <a:gd name="T47" fmla="*/ 17 h 117"/>
              <a:gd name="T48" fmla="*/ 148 w 159"/>
              <a:gd name="T49" fmla="*/ 19 h 117"/>
              <a:gd name="T50" fmla="*/ 152 w 159"/>
              <a:gd name="T51" fmla="*/ 46 h 117"/>
              <a:gd name="T52" fmla="*/ 159 w 159"/>
              <a:gd name="T53" fmla="*/ 75 h 117"/>
              <a:gd name="T54" fmla="*/ 159 w 159"/>
              <a:gd name="T55" fmla="*/ 83 h 117"/>
              <a:gd name="T56" fmla="*/ 159 w 159"/>
              <a:gd name="T57" fmla="*/ 88 h 117"/>
              <a:gd name="T58" fmla="*/ 159 w 159"/>
              <a:gd name="T59" fmla="*/ 94 h 117"/>
              <a:gd name="T60" fmla="*/ 156 w 159"/>
              <a:gd name="T61" fmla="*/ 100 h 117"/>
              <a:gd name="T62" fmla="*/ 152 w 159"/>
              <a:gd name="T63" fmla="*/ 106 h 117"/>
              <a:gd name="T64" fmla="*/ 146 w 159"/>
              <a:gd name="T65" fmla="*/ 109 h 117"/>
              <a:gd name="T66" fmla="*/ 140 w 159"/>
              <a:gd name="T67" fmla="*/ 113 h 117"/>
              <a:gd name="T68" fmla="*/ 131 w 159"/>
              <a:gd name="T69" fmla="*/ 115 h 117"/>
              <a:gd name="T70" fmla="*/ 108 w 159"/>
              <a:gd name="T71" fmla="*/ 117 h 117"/>
              <a:gd name="T72" fmla="*/ 90 w 159"/>
              <a:gd name="T73" fmla="*/ 117 h 117"/>
              <a:gd name="T74" fmla="*/ 73 w 159"/>
              <a:gd name="T75" fmla="*/ 117 h 117"/>
              <a:gd name="T76" fmla="*/ 60 w 159"/>
              <a:gd name="T77" fmla="*/ 111 h 117"/>
              <a:gd name="T78" fmla="*/ 48 w 159"/>
              <a:gd name="T79" fmla="*/ 106 h 117"/>
              <a:gd name="T80" fmla="*/ 39 w 159"/>
              <a:gd name="T81" fmla="*/ 98 h 117"/>
              <a:gd name="T82" fmla="*/ 29 w 159"/>
              <a:gd name="T83" fmla="*/ 90 h 117"/>
              <a:gd name="T84" fmla="*/ 19 w 159"/>
              <a:gd name="T85" fmla="*/ 79 h 1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"/>
              <a:gd name="T130" fmla="*/ 0 h 117"/>
              <a:gd name="T131" fmla="*/ 159 w 159"/>
              <a:gd name="T132" fmla="*/ 117 h 1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" h="117">
                <a:moveTo>
                  <a:pt x="19" y="79"/>
                </a:moveTo>
                <a:lnTo>
                  <a:pt x="12" y="73"/>
                </a:lnTo>
                <a:lnTo>
                  <a:pt x="8" y="67"/>
                </a:lnTo>
                <a:lnTo>
                  <a:pt x="4" y="61"/>
                </a:lnTo>
                <a:lnTo>
                  <a:pt x="0" y="56"/>
                </a:lnTo>
                <a:lnTo>
                  <a:pt x="0" y="50"/>
                </a:lnTo>
                <a:lnTo>
                  <a:pt x="0" y="46"/>
                </a:lnTo>
                <a:lnTo>
                  <a:pt x="0" y="40"/>
                </a:lnTo>
                <a:lnTo>
                  <a:pt x="4" y="37"/>
                </a:lnTo>
                <a:lnTo>
                  <a:pt x="10" y="29"/>
                </a:lnTo>
                <a:lnTo>
                  <a:pt x="19" y="21"/>
                </a:lnTo>
                <a:lnTo>
                  <a:pt x="33" y="13"/>
                </a:lnTo>
                <a:lnTo>
                  <a:pt x="46" y="10"/>
                </a:lnTo>
                <a:lnTo>
                  <a:pt x="62" y="6"/>
                </a:lnTo>
                <a:lnTo>
                  <a:pt x="77" y="2"/>
                </a:lnTo>
                <a:lnTo>
                  <a:pt x="92" y="0"/>
                </a:lnTo>
                <a:lnTo>
                  <a:pt x="106" y="0"/>
                </a:lnTo>
                <a:lnTo>
                  <a:pt x="119" y="2"/>
                </a:lnTo>
                <a:lnTo>
                  <a:pt x="127" y="4"/>
                </a:lnTo>
                <a:lnTo>
                  <a:pt x="131" y="6"/>
                </a:lnTo>
                <a:lnTo>
                  <a:pt x="134" y="8"/>
                </a:lnTo>
                <a:lnTo>
                  <a:pt x="136" y="12"/>
                </a:lnTo>
                <a:lnTo>
                  <a:pt x="136" y="13"/>
                </a:lnTo>
                <a:lnTo>
                  <a:pt x="142" y="17"/>
                </a:lnTo>
                <a:lnTo>
                  <a:pt x="148" y="19"/>
                </a:lnTo>
                <a:lnTo>
                  <a:pt x="152" y="46"/>
                </a:lnTo>
                <a:lnTo>
                  <a:pt x="159" y="75"/>
                </a:lnTo>
                <a:lnTo>
                  <a:pt x="159" y="83"/>
                </a:lnTo>
                <a:lnTo>
                  <a:pt x="159" y="88"/>
                </a:lnTo>
                <a:lnTo>
                  <a:pt x="159" y="94"/>
                </a:lnTo>
                <a:lnTo>
                  <a:pt x="156" y="100"/>
                </a:lnTo>
                <a:lnTo>
                  <a:pt x="152" y="106"/>
                </a:lnTo>
                <a:lnTo>
                  <a:pt x="146" y="109"/>
                </a:lnTo>
                <a:lnTo>
                  <a:pt x="140" y="113"/>
                </a:lnTo>
                <a:lnTo>
                  <a:pt x="131" y="115"/>
                </a:lnTo>
                <a:lnTo>
                  <a:pt x="108" y="117"/>
                </a:lnTo>
                <a:lnTo>
                  <a:pt x="90" y="117"/>
                </a:lnTo>
                <a:lnTo>
                  <a:pt x="73" y="117"/>
                </a:lnTo>
                <a:lnTo>
                  <a:pt x="60" y="111"/>
                </a:lnTo>
                <a:lnTo>
                  <a:pt x="48" y="106"/>
                </a:lnTo>
                <a:lnTo>
                  <a:pt x="39" y="98"/>
                </a:lnTo>
                <a:lnTo>
                  <a:pt x="29" y="90"/>
                </a:lnTo>
                <a:lnTo>
                  <a:pt x="19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4016023" y="3130550"/>
            <a:ext cx="224367" cy="185738"/>
          </a:xfrm>
          <a:custGeom>
            <a:avLst/>
            <a:gdLst>
              <a:gd name="T0" fmla="*/ 19 w 159"/>
              <a:gd name="T1" fmla="*/ 79 h 117"/>
              <a:gd name="T2" fmla="*/ 12 w 159"/>
              <a:gd name="T3" fmla="*/ 73 h 117"/>
              <a:gd name="T4" fmla="*/ 8 w 159"/>
              <a:gd name="T5" fmla="*/ 67 h 117"/>
              <a:gd name="T6" fmla="*/ 4 w 159"/>
              <a:gd name="T7" fmla="*/ 61 h 117"/>
              <a:gd name="T8" fmla="*/ 0 w 159"/>
              <a:gd name="T9" fmla="*/ 56 h 117"/>
              <a:gd name="T10" fmla="*/ 0 w 159"/>
              <a:gd name="T11" fmla="*/ 50 h 117"/>
              <a:gd name="T12" fmla="*/ 0 w 159"/>
              <a:gd name="T13" fmla="*/ 46 h 117"/>
              <a:gd name="T14" fmla="*/ 0 w 159"/>
              <a:gd name="T15" fmla="*/ 40 h 117"/>
              <a:gd name="T16" fmla="*/ 4 w 159"/>
              <a:gd name="T17" fmla="*/ 37 h 117"/>
              <a:gd name="T18" fmla="*/ 10 w 159"/>
              <a:gd name="T19" fmla="*/ 29 h 117"/>
              <a:gd name="T20" fmla="*/ 19 w 159"/>
              <a:gd name="T21" fmla="*/ 21 h 117"/>
              <a:gd name="T22" fmla="*/ 33 w 159"/>
              <a:gd name="T23" fmla="*/ 13 h 117"/>
              <a:gd name="T24" fmla="*/ 46 w 159"/>
              <a:gd name="T25" fmla="*/ 10 h 117"/>
              <a:gd name="T26" fmla="*/ 62 w 159"/>
              <a:gd name="T27" fmla="*/ 6 h 117"/>
              <a:gd name="T28" fmla="*/ 77 w 159"/>
              <a:gd name="T29" fmla="*/ 2 h 117"/>
              <a:gd name="T30" fmla="*/ 92 w 159"/>
              <a:gd name="T31" fmla="*/ 0 h 117"/>
              <a:gd name="T32" fmla="*/ 106 w 159"/>
              <a:gd name="T33" fmla="*/ 0 h 117"/>
              <a:gd name="T34" fmla="*/ 119 w 159"/>
              <a:gd name="T35" fmla="*/ 2 h 117"/>
              <a:gd name="T36" fmla="*/ 127 w 159"/>
              <a:gd name="T37" fmla="*/ 4 h 117"/>
              <a:gd name="T38" fmla="*/ 131 w 159"/>
              <a:gd name="T39" fmla="*/ 6 h 117"/>
              <a:gd name="T40" fmla="*/ 134 w 159"/>
              <a:gd name="T41" fmla="*/ 8 h 117"/>
              <a:gd name="T42" fmla="*/ 136 w 159"/>
              <a:gd name="T43" fmla="*/ 12 h 117"/>
              <a:gd name="T44" fmla="*/ 136 w 159"/>
              <a:gd name="T45" fmla="*/ 13 h 117"/>
              <a:gd name="T46" fmla="*/ 142 w 159"/>
              <a:gd name="T47" fmla="*/ 17 h 117"/>
              <a:gd name="T48" fmla="*/ 148 w 159"/>
              <a:gd name="T49" fmla="*/ 19 h 117"/>
              <a:gd name="T50" fmla="*/ 152 w 159"/>
              <a:gd name="T51" fmla="*/ 46 h 117"/>
              <a:gd name="T52" fmla="*/ 159 w 159"/>
              <a:gd name="T53" fmla="*/ 75 h 117"/>
              <a:gd name="T54" fmla="*/ 159 w 159"/>
              <a:gd name="T55" fmla="*/ 83 h 117"/>
              <a:gd name="T56" fmla="*/ 159 w 159"/>
              <a:gd name="T57" fmla="*/ 88 h 117"/>
              <a:gd name="T58" fmla="*/ 159 w 159"/>
              <a:gd name="T59" fmla="*/ 94 h 117"/>
              <a:gd name="T60" fmla="*/ 156 w 159"/>
              <a:gd name="T61" fmla="*/ 100 h 117"/>
              <a:gd name="T62" fmla="*/ 152 w 159"/>
              <a:gd name="T63" fmla="*/ 106 h 117"/>
              <a:gd name="T64" fmla="*/ 146 w 159"/>
              <a:gd name="T65" fmla="*/ 109 h 117"/>
              <a:gd name="T66" fmla="*/ 140 w 159"/>
              <a:gd name="T67" fmla="*/ 113 h 117"/>
              <a:gd name="T68" fmla="*/ 131 w 159"/>
              <a:gd name="T69" fmla="*/ 115 h 117"/>
              <a:gd name="T70" fmla="*/ 108 w 159"/>
              <a:gd name="T71" fmla="*/ 117 h 117"/>
              <a:gd name="T72" fmla="*/ 90 w 159"/>
              <a:gd name="T73" fmla="*/ 117 h 117"/>
              <a:gd name="T74" fmla="*/ 73 w 159"/>
              <a:gd name="T75" fmla="*/ 117 h 117"/>
              <a:gd name="T76" fmla="*/ 60 w 159"/>
              <a:gd name="T77" fmla="*/ 111 h 117"/>
              <a:gd name="T78" fmla="*/ 48 w 159"/>
              <a:gd name="T79" fmla="*/ 106 h 117"/>
              <a:gd name="T80" fmla="*/ 39 w 159"/>
              <a:gd name="T81" fmla="*/ 98 h 117"/>
              <a:gd name="T82" fmla="*/ 29 w 159"/>
              <a:gd name="T83" fmla="*/ 90 h 117"/>
              <a:gd name="T84" fmla="*/ 19 w 159"/>
              <a:gd name="T85" fmla="*/ 79 h 1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"/>
              <a:gd name="T130" fmla="*/ 0 h 117"/>
              <a:gd name="T131" fmla="*/ 159 w 159"/>
              <a:gd name="T132" fmla="*/ 117 h 1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" h="117">
                <a:moveTo>
                  <a:pt x="19" y="79"/>
                </a:moveTo>
                <a:lnTo>
                  <a:pt x="12" y="73"/>
                </a:lnTo>
                <a:lnTo>
                  <a:pt x="8" y="67"/>
                </a:lnTo>
                <a:lnTo>
                  <a:pt x="4" y="61"/>
                </a:lnTo>
                <a:lnTo>
                  <a:pt x="0" y="56"/>
                </a:lnTo>
                <a:lnTo>
                  <a:pt x="0" y="50"/>
                </a:lnTo>
                <a:lnTo>
                  <a:pt x="0" y="46"/>
                </a:lnTo>
                <a:lnTo>
                  <a:pt x="0" y="40"/>
                </a:lnTo>
                <a:lnTo>
                  <a:pt x="4" y="37"/>
                </a:lnTo>
                <a:lnTo>
                  <a:pt x="10" y="29"/>
                </a:lnTo>
                <a:lnTo>
                  <a:pt x="19" y="21"/>
                </a:lnTo>
                <a:lnTo>
                  <a:pt x="33" y="13"/>
                </a:lnTo>
                <a:lnTo>
                  <a:pt x="46" y="10"/>
                </a:lnTo>
                <a:lnTo>
                  <a:pt x="62" y="6"/>
                </a:lnTo>
                <a:lnTo>
                  <a:pt x="77" y="2"/>
                </a:lnTo>
                <a:lnTo>
                  <a:pt x="92" y="0"/>
                </a:lnTo>
                <a:lnTo>
                  <a:pt x="106" y="0"/>
                </a:lnTo>
                <a:lnTo>
                  <a:pt x="119" y="2"/>
                </a:lnTo>
                <a:lnTo>
                  <a:pt x="127" y="4"/>
                </a:lnTo>
                <a:lnTo>
                  <a:pt x="131" y="6"/>
                </a:lnTo>
                <a:lnTo>
                  <a:pt x="134" y="8"/>
                </a:lnTo>
                <a:lnTo>
                  <a:pt x="136" y="12"/>
                </a:lnTo>
                <a:lnTo>
                  <a:pt x="136" y="13"/>
                </a:lnTo>
                <a:lnTo>
                  <a:pt x="142" y="17"/>
                </a:lnTo>
                <a:lnTo>
                  <a:pt x="148" y="19"/>
                </a:lnTo>
                <a:lnTo>
                  <a:pt x="152" y="46"/>
                </a:lnTo>
                <a:lnTo>
                  <a:pt x="159" y="75"/>
                </a:lnTo>
                <a:lnTo>
                  <a:pt x="159" y="83"/>
                </a:lnTo>
                <a:lnTo>
                  <a:pt x="159" y="88"/>
                </a:lnTo>
                <a:lnTo>
                  <a:pt x="159" y="94"/>
                </a:lnTo>
                <a:lnTo>
                  <a:pt x="156" y="100"/>
                </a:lnTo>
                <a:lnTo>
                  <a:pt x="152" y="106"/>
                </a:lnTo>
                <a:lnTo>
                  <a:pt x="146" y="109"/>
                </a:lnTo>
                <a:lnTo>
                  <a:pt x="140" y="113"/>
                </a:lnTo>
                <a:lnTo>
                  <a:pt x="131" y="115"/>
                </a:lnTo>
                <a:lnTo>
                  <a:pt x="108" y="117"/>
                </a:lnTo>
                <a:lnTo>
                  <a:pt x="90" y="117"/>
                </a:lnTo>
                <a:lnTo>
                  <a:pt x="73" y="117"/>
                </a:lnTo>
                <a:lnTo>
                  <a:pt x="60" y="111"/>
                </a:lnTo>
                <a:lnTo>
                  <a:pt x="48" y="106"/>
                </a:lnTo>
                <a:lnTo>
                  <a:pt x="39" y="98"/>
                </a:lnTo>
                <a:lnTo>
                  <a:pt x="29" y="90"/>
                </a:lnTo>
                <a:lnTo>
                  <a:pt x="19" y="79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4021667" y="3313114"/>
            <a:ext cx="173567" cy="92075"/>
          </a:xfrm>
          <a:custGeom>
            <a:avLst/>
            <a:gdLst>
              <a:gd name="T0" fmla="*/ 31 w 123"/>
              <a:gd name="T1" fmla="*/ 48 h 58"/>
              <a:gd name="T2" fmla="*/ 21 w 123"/>
              <a:gd name="T3" fmla="*/ 46 h 58"/>
              <a:gd name="T4" fmla="*/ 11 w 123"/>
              <a:gd name="T5" fmla="*/ 42 h 58"/>
              <a:gd name="T6" fmla="*/ 6 w 123"/>
              <a:gd name="T7" fmla="*/ 35 h 58"/>
              <a:gd name="T8" fmla="*/ 0 w 123"/>
              <a:gd name="T9" fmla="*/ 29 h 58"/>
              <a:gd name="T10" fmla="*/ 0 w 123"/>
              <a:gd name="T11" fmla="*/ 8 h 58"/>
              <a:gd name="T12" fmla="*/ 21 w 123"/>
              <a:gd name="T13" fmla="*/ 4 h 58"/>
              <a:gd name="T14" fmla="*/ 46 w 123"/>
              <a:gd name="T15" fmla="*/ 0 h 58"/>
              <a:gd name="T16" fmla="*/ 52 w 123"/>
              <a:gd name="T17" fmla="*/ 6 h 58"/>
              <a:gd name="T18" fmla="*/ 58 w 123"/>
              <a:gd name="T19" fmla="*/ 10 h 58"/>
              <a:gd name="T20" fmla="*/ 67 w 123"/>
              <a:gd name="T21" fmla="*/ 12 h 58"/>
              <a:gd name="T22" fmla="*/ 77 w 123"/>
              <a:gd name="T23" fmla="*/ 16 h 58"/>
              <a:gd name="T24" fmla="*/ 98 w 123"/>
              <a:gd name="T25" fmla="*/ 17 h 58"/>
              <a:gd name="T26" fmla="*/ 115 w 123"/>
              <a:gd name="T27" fmla="*/ 17 h 58"/>
              <a:gd name="T28" fmla="*/ 117 w 123"/>
              <a:gd name="T29" fmla="*/ 23 h 58"/>
              <a:gd name="T30" fmla="*/ 123 w 123"/>
              <a:gd name="T31" fmla="*/ 29 h 58"/>
              <a:gd name="T32" fmla="*/ 123 w 123"/>
              <a:gd name="T33" fmla="*/ 42 h 58"/>
              <a:gd name="T34" fmla="*/ 105 w 123"/>
              <a:gd name="T35" fmla="*/ 48 h 58"/>
              <a:gd name="T36" fmla="*/ 88 w 123"/>
              <a:gd name="T37" fmla="*/ 58 h 58"/>
              <a:gd name="T38" fmla="*/ 42 w 123"/>
              <a:gd name="T39" fmla="*/ 58 h 58"/>
              <a:gd name="T40" fmla="*/ 38 w 123"/>
              <a:gd name="T41" fmla="*/ 56 h 58"/>
              <a:gd name="T42" fmla="*/ 35 w 123"/>
              <a:gd name="T43" fmla="*/ 54 h 58"/>
              <a:gd name="T44" fmla="*/ 33 w 123"/>
              <a:gd name="T45" fmla="*/ 54 h 58"/>
              <a:gd name="T46" fmla="*/ 31 w 123"/>
              <a:gd name="T47" fmla="*/ 52 h 58"/>
              <a:gd name="T48" fmla="*/ 31 w 123"/>
              <a:gd name="T49" fmla="*/ 50 h 58"/>
              <a:gd name="T50" fmla="*/ 31 w 123"/>
              <a:gd name="T51" fmla="*/ 48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3"/>
              <a:gd name="T79" fmla="*/ 0 h 58"/>
              <a:gd name="T80" fmla="*/ 123 w 123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3" h="58">
                <a:moveTo>
                  <a:pt x="31" y="48"/>
                </a:moveTo>
                <a:lnTo>
                  <a:pt x="21" y="46"/>
                </a:lnTo>
                <a:lnTo>
                  <a:pt x="11" y="42"/>
                </a:lnTo>
                <a:lnTo>
                  <a:pt x="6" y="35"/>
                </a:lnTo>
                <a:lnTo>
                  <a:pt x="0" y="29"/>
                </a:lnTo>
                <a:lnTo>
                  <a:pt x="0" y="8"/>
                </a:lnTo>
                <a:lnTo>
                  <a:pt x="21" y="4"/>
                </a:lnTo>
                <a:lnTo>
                  <a:pt x="46" y="0"/>
                </a:lnTo>
                <a:lnTo>
                  <a:pt x="52" y="6"/>
                </a:lnTo>
                <a:lnTo>
                  <a:pt x="58" y="10"/>
                </a:lnTo>
                <a:lnTo>
                  <a:pt x="67" y="12"/>
                </a:lnTo>
                <a:lnTo>
                  <a:pt x="77" y="16"/>
                </a:lnTo>
                <a:lnTo>
                  <a:pt x="98" y="17"/>
                </a:lnTo>
                <a:lnTo>
                  <a:pt x="115" y="17"/>
                </a:lnTo>
                <a:lnTo>
                  <a:pt x="117" y="23"/>
                </a:lnTo>
                <a:lnTo>
                  <a:pt x="123" y="29"/>
                </a:lnTo>
                <a:lnTo>
                  <a:pt x="123" y="42"/>
                </a:lnTo>
                <a:lnTo>
                  <a:pt x="105" y="48"/>
                </a:lnTo>
                <a:lnTo>
                  <a:pt x="88" y="58"/>
                </a:lnTo>
                <a:lnTo>
                  <a:pt x="42" y="58"/>
                </a:lnTo>
                <a:lnTo>
                  <a:pt x="38" y="56"/>
                </a:lnTo>
                <a:lnTo>
                  <a:pt x="35" y="54"/>
                </a:lnTo>
                <a:lnTo>
                  <a:pt x="33" y="54"/>
                </a:lnTo>
                <a:lnTo>
                  <a:pt x="31" y="52"/>
                </a:lnTo>
                <a:lnTo>
                  <a:pt x="31" y="50"/>
                </a:lnTo>
                <a:lnTo>
                  <a:pt x="3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4021667" y="3313114"/>
            <a:ext cx="173567" cy="92075"/>
          </a:xfrm>
          <a:custGeom>
            <a:avLst/>
            <a:gdLst>
              <a:gd name="T0" fmla="*/ 31 w 123"/>
              <a:gd name="T1" fmla="*/ 48 h 58"/>
              <a:gd name="T2" fmla="*/ 21 w 123"/>
              <a:gd name="T3" fmla="*/ 46 h 58"/>
              <a:gd name="T4" fmla="*/ 11 w 123"/>
              <a:gd name="T5" fmla="*/ 42 h 58"/>
              <a:gd name="T6" fmla="*/ 6 w 123"/>
              <a:gd name="T7" fmla="*/ 35 h 58"/>
              <a:gd name="T8" fmla="*/ 0 w 123"/>
              <a:gd name="T9" fmla="*/ 29 h 58"/>
              <a:gd name="T10" fmla="*/ 0 w 123"/>
              <a:gd name="T11" fmla="*/ 8 h 58"/>
              <a:gd name="T12" fmla="*/ 21 w 123"/>
              <a:gd name="T13" fmla="*/ 4 h 58"/>
              <a:gd name="T14" fmla="*/ 46 w 123"/>
              <a:gd name="T15" fmla="*/ 0 h 58"/>
              <a:gd name="T16" fmla="*/ 52 w 123"/>
              <a:gd name="T17" fmla="*/ 6 h 58"/>
              <a:gd name="T18" fmla="*/ 58 w 123"/>
              <a:gd name="T19" fmla="*/ 10 h 58"/>
              <a:gd name="T20" fmla="*/ 67 w 123"/>
              <a:gd name="T21" fmla="*/ 12 h 58"/>
              <a:gd name="T22" fmla="*/ 77 w 123"/>
              <a:gd name="T23" fmla="*/ 16 h 58"/>
              <a:gd name="T24" fmla="*/ 98 w 123"/>
              <a:gd name="T25" fmla="*/ 17 h 58"/>
              <a:gd name="T26" fmla="*/ 115 w 123"/>
              <a:gd name="T27" fmla="*/ 17 h 58"/>
              <a:gd name="T28" fmla="*/ 117 w 123"/>
              <a:gd name="T29" fmla="*/ 23 h 58"/>
              <a:gd name="T30" fmla="*/ 123 w 123"/>
              <a:gd name="T31" fmla="*/ 29 h 58"/>
              <a:gd name="T32" fmla="*/ 123 w 123"/>
              <a:gd name="T33" fmla="*/ 42 h 58"/>
              <a:gd name="T34" fmla="*/ 105 w 123"/>
              <a:gd name="T35" fmla="*/ 48 h 58"/>
              <a:gd name="T36" fmla="*/ 88 w 123"/>
              <a:gd name="T37" fmla="*/ 58 h 58"/>
              <a:gd name="T38" fmla="*/ 42 w 123"/>
              <a:gd name="T39" fmla="*/ 58 h 58"/>
              <a:gd name="T40" fmla="*/ 38 w 123"/>
              <a:gd name="T41" fmla="*/ 56 h 58"/>
              <a:gd name="T42" fmla="*/ 35 w 123"/>
              <a:gd name="T43" fmla="*/ 54 h 58"/>
              <a:gd name="T44" fmla="*/ 33 w 123"/>
              <a:gd name="T45" fmla="*/ 54 h 58"/>
              <a:gd name="T46" fmla="*/ 31 w 123"/>
              <a:gd name="T47" fmla="*/ 52 h 58"/>
              <a:gd name="T48" fmla="*/ 31 w 123"/>
              <a:gd name="T49" fmla="*/ 50 h 58"/>
              <a:gd name="T50" fmla="*/ 31 w 123"/>
              <a:gd name="T51" fmla="*/ 48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3"/>
              <a:gd name="T79" fmla="*/ 0 h 58"/>
              <a:gd name="T80" fmla="*/ 123 w 123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3" h="58">
                <a:moveTo>
                  <a:pt x="31" y="48"/>
                </a:moveTo>
                <a:lnTo>
                  <a:pt x="21" y="46"/>
                </a:lnTo>
                <a:lnTo>
                  <a:pt x="11" y="42"/>
                </a:lnTo>
                <a:lnTo>
                  <a:pt x="6" y="35"/>
                </a:lnTo>
                <a:lnTo>
                  <a:pt x="0" y="29"/>
                </a:lnTo>
                <a:lnTo>
                  <a:pt x="0" y="8"/>
                </a:lnTo>
                <a:lnTo>
                  <a:pt x="21" y="4"/>
                </a:lnTo>
                <a:lnTo>
                  <a:pt x="46" y="0"/>
                </a:lnTo>
                <a:lnTo>
                  <a:pt x="52" y="6"/>
                </a:lnTo>
                <a:lnTo>
                  <a:pt x="58" y="10"/>
                </a:lnTo>
                <a:lnTo>
                  <a:pt x="67" y="12"/>
                </a:lnTo>
                <a:lnTo>
                  <a:pt x="77" y="16"/>
                </a:lnTo>
                <a:lnTo>
                  <a:pt x="98" y="17"/>
                </a:lnTo>
                <a:lnTo>
                  <a:pt x="115" y="17"/>
                </a:lnTo>
                <a:lnTo>
                  <a:pt x="117" y="23"/>
                </a:lnTo>
                <a:lnTo>
                  <a:pt x="123" y="29"/>
                </a:lnTo>
                <a:lnTo>
                  <a:pt x="123" y="42"/>
                </a:lnTo>
                <a:lnTo>
                  <a:pt x="105" y="48"/>
                </a:lnTo>
                <a:lnTo>
                  <a:pt x="88" y="58"/>
                </a:lnTo>
                <a:lnTo>
                  <a:pt x="42" y="58"/>
                </a:lnTo>
                <a:lnTo>
                  <a:pt x="38" y="56"/>
                </a:lnTo>
                <a:lnTo>
                  <a:pt x="35" y="54"/>
                </a:lnTo>
                <a:lnTo>
                  <a:pt x="33" y="54"/>
                </a:lnTo>
                <a:lnTo>
                  <a:pt x="31" y="52"/>
                </a:lnTo>
                <a:lnTo>
                  <a:pt x="31" y="50"/>
                </a:lnTo>
                <a:lnTo>
                  <a:pt x="31" y="48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>
            <a:off x="3935589" y="3481388"/>
            <a:ext cx="327378" cy="842962"/>
          </a:xfrm>
          <a:custGeom>
            <a:avLst/>
            <a:gdLst>
              <a:gd name="T0" fmla="*/ 28 w 232"/>
              <a:gd name="T1" fmla="*/ 188 h 531"/>
              <a:gd name="T2" fmla="*/ 23 w 232"/>
              <a:gd name="T3" fmla="*/ 174 h 531"/>
              <a:gd name="T4" fmla="*/ 13 w 232"/>
              <a:gd name="T5" fmla="*/ 165 h 531"/>
              <a:gd name="T6" fmla="*/ 5 w 232"/>
              <a:gd name="T7" fmla="*/ 151 h 531"/>
              <a:gd name="T8" fmla="*/ 1 w 232"/>
              <a:gd name="T9" fmla="*/ 128 h 531"/>
              <a:gd name="T10" fmla="*/ 1 w 232"/>
              <a:gd name="T11" fmla="*/ 99 h 531"/>
              <a:gd name="T12" fmla="*/ 7 w 232"/>
              <a:gd name="T13" fmla="*/ 75 h 531"/>
              <a:gd name="T14" fmla="*/ 17 w 232"/>
              <a:gd name="T15" fmla="*/ 53 h 531"/>
              <a:gd name="T16" fmla="*/ 32 w 232"/>
              <a:gd name="T17" fmla="*/ 36 h 531"/>
              <a:gd name="T18" fmla="*/ 51 w 232"/>
              <a:gd name="T19" fmla="*/ 21 h 531"/>
              <a:gd name="T20" fmla="*/ 82 w 232"/>
              <a:gd name="T21" fmla="*/ 7 h 531"/>
              <a:gd name="T22" fmla="*/ 128 w 232"/>
              <a:gd name="T23" fmla="*/ 0 h 531"/>
              <a:gd name="T24" fmla="*/ 161 w 232"/>
              <a:gd name="T25" fmla="*/ 4 h 531"/>
              <a:gd name="T26" fmla="*/ 182 w 232"/>
              <a:gd name="T27" fmla="*/ 11 h 531"/>
              <a:gd name="T28" fmla="*/ 199 w 232"/>
              <a:gd name="T29" fmla="*/ 23 h 531"/>
              <a:gd name="T30" fmla="*/ 213 w 232"/>
              <a:gd name="T31" fmla="*/ 36 h 531"/>
              <a:gd name="T32" fmla="*/ 224 w 232"/>
              <a:gd name="T33" fmla="*/ 53 h 531"/>
              <a:gd name="T34" fmla="*/ 230 w 232"/>
              <a:gd name="T35" fmla="*/ 75 h 531"/>
              <a:gd name="T36" fmla="*/ 232 w 232"/>
              <a:gd name="T37" fmla="*/ 138 h 531"/>
              <a:gd name="T38" fmla="*/ 230 w 232"/>
              <a:gd name="T39" fmla="*/ 203 h 531"/>
              <a:gd name="T40" fmla="*/ 224 w 232"/>
              <a:gd name="T41" fmla="*/ 247 h 531"/>
              <a:gd name="T42" fmla="*/ 209 w 232"/>
              <a:gd name="T43" fmla="*/ 330 h 531"/>
              <a:gd name="T44" fmla="*/ 199 w 232"/>
              <a:gd name="T45" fmla="*/ 397 h 531"/>
              <a:gd name="T46" fmla="*/ 191 w 232"/>
              <a:gd name="T47" fmla="*/ 445 h 531"/>
              <a:gd name="T48" fmla="*/ 180 w 232"/>
              <a:gd name="T49" fmla="*/ 485 h 531"/>
              <a:gd name="T50" fmla="*/ 163 w 232"/>
              <a:gd name="T51" fmla="*/ 508 h 531"/>
              <a:gd name="T52" fmla="*/ 140 w 232"/>
              <a:gd name="T53" fmla="*/ 527 h 531"/>
              <a:gd name="T54" fmla="*/ 124 w 232"/>
              <a:gd name="T55" fmla="*/ 531 h 531"/>
              <a:gd name="T56" fmla="*/ 117 w 232"/>
              <a:gd name="T57" fmla="*/ 527 h 531"/>
              <a:gd name="T58" fmla="*/ 103 w 232"/>
              <a:gd name="T59" fmla="*/ 477 h 531"/>
              <a:gd name="T60" fmla="*/ 90 w 232"/>
              <a:gd name="T61" fmla="*/ 443 h 531"/>
              <a:gd name="T62" fmla="*/ 78 w 232"/>
              <a:gd name="T63" fmla="*/ 435 h 531"/>
              <a:gd name="T64" fmla="*/ 48 w 232"/>
              <a:gd name="T65" fmla="*/ 430 h 531"/>
              <a:gd name="T66" fmla="*/ 13 w 232"/>
              <a:gd name="T67" fmla="*/ 428 h 531"/>
              <a:gd name="T68" fmla="*/ 7 w 232"/>
              <a:gd name="T69" fmla="*/ 424 h 531"/>
              <a:gd name="T70" fmla="*/ 1 w 232"/>
              <a:gd name="T71" fmla="*/ 408 h 531"/>
              <a:gd name="T72" fmla="*/ 0 w 232"/>
              <a:gd name="T73" fmla="*/ 360 h 531"/>
              <a:gd name="T74" fmla="*/ 9 w 232"/>
              <a:gd name="T75" fmla="*/ 278 h 531"/>
              <a:gd name="T76" fmla="*/ 23 w 232"/>
              <a:gd name="T77" fmla="*/ 211 h 5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2"/>
              <a:gd name="T118" fmla="*/ 0 h 531"/>
              <a:gd name="T119" fmla="*/ 232 w 232"/>
              <a:gd name="T120" fmla="*/ 531 h 5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2" h="531">
                <a:moveTo>
                  <a:pt x="28" y="195"/>
                </a:moveTo>
                <a:lnTo>
                  <a:pt x="28" y="188"/>
                </a:lnTo>
                <a:lnTo>
                  <a:pt x="26" y="180"/>
                </a:lnTo>
                <a:lnTo>
                  <a:pt x="23" y="174"/>
                </a:lnTo>
                <a:lnTo>
                  <a:pt x="19" y="170"/>
                </a:lnTo>
                <a:lnTo>
                  <a:pt x="13" y="165"/>
                </a:lnTo>
                <a:lnTo>
                  <a:pt x="9" y="159"/>
                </a:lnTo>
                <a:lnTo>
                  <a:pt x="5" y="151"/>
                </a:lnTo>
                <a:lnTo>
                  <a:pt x="3" y="144"/>
                </a:lnTo>
                <a:lnTo>
                  <a:pt x="1" y="128"/>
                </a:lnTo>
                <a:lnTo>
                  <a:pt x="0" y="113"/>
                </a:lnTo>
                <a:lnTo>
                  <a:pt x="1" y="99"/>
                </a:lnTo>
                <a:lnTo>
                  <a:pt x="3" y="86"/>
                </a:lnTo>
                <a:lnTo>
                  <a:pt x="7" y="75"/>
                </a:lnTo>
                <a:lnTo>
                  <a:pt x="11" y="63"/>
                </a:lnTo>
                <a:lnTo>
                  <a:pt x="17" y="53"/>
                </a:lnTo>
                <a:lnTo>
                  <a:pt x="25" y="44"/>
                </a:lnTo>
                <a:lnTo>
                  <a:pt x="32" y="36"/>
                </a:lnTo>
                <a:lnTo>
                  <a:pt x="42" y="28"/>
                </a:lnTo>
                <a:lnTo>
                  <a:pt x="51" y="21"/>
                </a:lnTo>
                <a:lnTo>
                  <a:pt x="61" y="15"/>
                </a:lnTo>
                <a:lnTo>
                  <a:pt x="82" y="7"/>
                </a:lnTo>
                <a:lnTo>
                  <a:pt x="105" y="2"/>
                </a:lnTo>
                <a:lnTo>
                  <a:pt x="128" y="0"/>
                </a:lnTo>
                <a:lnTo>
                  <a:pt x="149" y="2"/>
                </a:lnTo>
                <a:lnTo>
                  <a:pt x="161" y="4"/>
                </a:lnTo>
                <a:lnTo>
                  <a:pt x="170" y="7"/>
                </a:lnTo>
                <a:lnTo>
                  <a:pt x="182" y="11"/>
                </a:lnTo>
                <a:lnTo>
                  <a:pt x="190" y="17"/>
                </a:lnTo>
                <a:lnTo>
                  <a:pt x="199" y="23"/>
                </a:lnTo>
                <a:lnTo>
                  <a:pt x="207" y="28"/>
                </a:lnTo>
                <a:lnTo>
                  <a:pt x="213" y="36"/>
                </a:lnTo>
                <a:lnTo>
                  <a:pt x="218" y="44"/>
                </a:lnTo>
                <a:lnTo>
                  <a:pt x="224" y="53"/>
                </a:lnTo>
                <a:lnTo>
                  <a:pt x="228" y="63"/>
                </a:lnTo>
                <a:lnTo>
                  <a:pt x="230" y="75"/>
                </a:lnTo>
                <a:lnTo>
                  <a:pt x="230" y="86"/>
                </a:lnTo>
                <a:lnTo>
                  <a:pt x="232" y="138"/>
                </a:lnTo>
                <a:lnTo>
                  <a:pt x="232" y="182"/>
                </a:lnTo>
                <a:lnTo>
                  <a:pt x="230" y="203"/>
                </a:lnTo>
                <a:lnTo>
                  <a:pt x="228" y="224"/>
                </a:lnTo>
                <a:lnTo>
                  <a:pt x="224" y="247"/>
                </a:lnTo>
                <a:lnTo>
                  <a:pt x="218" y="274"/>
                </a:lnTo>
                <a:lnTo>
                  <a:pt x="209" y="330"/>
                </a:lnTo>
                <a:lnTo>
                  <a:pt x="203" y="376"/>
                </a:lnTo>
                <a:lnTo>
                  <a:pt x="199" y="397"/>
                </a:lnTo>
                <a:lnTo>
                  <a:pt x="197" y="420"/>
                </a:lnTo>
                <a:lnTo>
                  <a:pt x="191" y="445"/>
                </a:lnTo>
                <a:lnTo>
                  <a:pt x="184" y="476"/>
                </a:lnTo>
                <a:lnTo>
                  <a:pt x="180" y="485"/>
                </a:lnTo>
                <a:lnTo>
                  <a:pt x="172" y="495"/>
                </a:lnTo>
                <a:lnTo>
                  <a:pt x="163" y="508"/>
                </a:lnTo>
                <a:lnTo>
                  <a:pt x="151" y="518"/>
                </a:lnTo>
                <a:lnTo>
                  <a:pt x="140" y="527"/>
                </a:lnTo>
                <a:lnTo>
                  <a:pt x="128" y="531"/>
                </a:lnTo>
                <a:lnTo>
                  <a:pt x="124" y="531"/>
                </a:lnTo>
                <a:lnTo>
                  <a:pt x="120" y="531"/>
                </a:lnTo>
                <a:lnTo>
                  <a:pt x="117" y="527"/>
                </a:lnTo>
                <a:lnTo>
                  <a:pt x="115" y="524"/>
                </a:lnTo>
                <a:lnTo>
                  <a:pt x="103" y="477"/>
                </a:lnTo>
                <a:lnTo>
                  <a:pt x="94" y="449"/>
                </a:lnTo>
                <a:lnTo>
                  <a:pt x="90" y="443"/>
                </a:lnTo>
                <a:lnTo>
                  <a:pt x="84" y="439"/>
                </a:lnTo>
                <a:lnTo>
                  <a:pt x="78" y="435"/>
                </a:lnTo>
                <a:lnTo>
                  <a:pt x="69" y="433"/>
                </a:lnTo>
                <a:lnTo>
                  <a:pt x="48" y="430"/>
                </a:lnTo>
                <a:lnTo>
                  <a:pt x="17" y="430"/>
                </a:lnTo>
                <a:lnTo>
                  <a:pt x="13" y="428"/>
                </a:lnTo>
                <a:lnTo>
                  <a:pt x="11" y="426"/>
                </a:lnTo>
                <a:lnTo>
                  <a:pt x="7" y="424"/>
                </a:lnTo>
                <a:lnTo>
                  <a:pt x="5" y="420"/>
                </a:lnTo>
                <a:lnTo>
                  <a:pt x="1" y="408"/>
                </a:lnTo>
                <a:lnTo>
                  <a:pt x="0" y="395"/>
                </a:lnTo>
                <a:lnTo>
                  <a:pt x="0" y="360"/>
                </a:lnTo>
                <a:lnTo>
                  <a:pt x="3" y="320"/>
                </a:lnTo>
                <a:lnTo>
                  <a:pt x="9" y="278"/>
                </a:lnTo>
                <a:lnTo>
                  <a:pt x="17" y="240"/>
                </a:lnTo>
                <a:lnTo>
                  <a:pt x="23" y="211"/>
                </a:lnTo>
                <a:lnTo>
                  <a:pt x="28" y="195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3935589" y="3481388"/>
            <a:ext cx="327378" cy="842962"/>
          </a:xfrm>
          <a:custGeom>
            <a:avLst/>
            <a:gdLst>
              <a:gd name="T0" fmla="*/ 28 w 232"/>
              <a:gd name="T1" fmla="*/ 188 h 531"/>
              <a:gd name="T2" fmla="*/ 23 w 232"/>
              <a:gd name="T3" fmla="*/ 174 h 531"/>
              <a:gd name="T4" fmla="*/ 13 w 232"/>
              <a:gd name="T5" fmla="*/ 165 h 531"/>
              <a:gd name="T6" fmla="*/ 5 w 232"/>
              <a:gd name="T7" fmla="*/ 151 h 531"/>
              <a:gd name="T8" fmla="*/ 1 w 232"/>
              <a:gd name="T9" fmla="*/ 128 h 531"/>
              <a:gd name="T10" fmla="*/ 1 w 232"/>
              <a:gd name="T11" fmla="*/ 99 h 531"/>
              <a:gd name="T12" fmla="*/ 7 w 232"/>
              <a:gd name="T13" fmla="*/ 75 h 531"/>
              <a:gd name="T14" fmla="*/ 17 w 232"/>
              <a:gd name="T15" fmla="*/ 53 h 531"/>
              <a:gd name="T16" fmla="*/ 32 w 232"/>
              <a:gd name="T17" fmla="*/ 36 h 531"/>
              <a:gd name="T18" fmla="*/ 51 w 232"/>
              <a:gd name="T19" fmla="*/ 21 h 531"/>
              <a:gd name="T20" fmla="*/ 82 w 232"/>
              <a:gd name="T21" fmla="*/ 7 h 531"/>
              <a:gd name="T22" fmla="*/ 128 w 232"/>
              <a:gd name="T23" fmla="*/ 0 h 531"/>
              <a:gd name="T24" fmla="*/ 161 w 232"/>
              <a:gd name="T25" fmla="*/ 4 h 531"/>
              <a:gd name="T26" fmla="*/ 182 w 232"/>
              <a:gd name="T27" fmla="*/ 11 h 531"/>
              <a:gd name="T28" fmla="*/ 199 w 232"/>
              <a:gd name="T29" fmla="*/ 23 h 531"/>
              <a:gd name="T30" fmla="*/ 213 w 232"/>
              <a:gd name="T31" fmla="*/ 36 h 531"/>
              <a:gd name="T32" fmla="*/ 224 w 232"/>
              <a:gd name="T33" fmla="*/ 53 h 531"/>
              <a:gd name="T34" fmla="*/ 230 w 232"/>
              <a:gd name="T35" fmla="*/ 75 h 531"/>
              <a:gd name="T36" fmla="*/ 232 w 232"/>
              <a:gd name="T37" fmla="*/ 138 h 531"/>
              <a:gd name="T38" fmla="*/ 230 w 232"/>
              <a:gd name="T39" fmla="*/ 203 h 531"/>
              <a:gd name="T40" fmla="*/ 224 w 232"/>
              <a:gd name="T41" fmla="*/ 247 h 531"/>
              <a:gd name="T42" fmla="*/ 209 w 232"/>
              <a:gd name="T43" fmla="*/ 330 h 531"/>
              <a:gd name="T44" fmla="*/ 199 w 232"/>
              <a:gd name="T45" fmla="*/ 397 h 531"/>
              <a:gd name="T46" fmla="*/ 191 w 232"/>
              <a:gd name="T47" fmla="*/ 445 h 531"/>
              <a:gd name="T48" fmla="*/ 180 w 232"/>
              <a:gd name="T49" fmla="*/ 485 h 531"/>
              <a:gd name="T50" fmla="*/ 163 w 232"/>
              <a:gd name="T51" fmla="*/ 508 h 531"/>
              <a:gd name="T52" fmla="*/ 140 w 232"/>
              <a:gd name="T53" fmla="*/ 527 h 531"/>
              <a:gd name="T54" fmla="*/ 124 w 232"/>
              <a:gd name="T55" fmla="*/ 531 h 531"/>
              <a:gd name="T56" fmla="*/ 117 w 232"/>
              <a:gd name="T57" fmla="*/ 527 h 531"/>
              <a:gd name="T58" fmla="*/ 103 w 232"/>
              <a:gd name="T59" fmla="*/ 477 h 531"/>
              <a:gd name="T60" fmla="*/ 90 w 232"/>
              <a:gd name="T61" fmla="*/ 443 h 531"/>
              <a:gd name="T62" fmla="*/ 78 w 232"/>
              <a:gd name="T63" fmla="*/ 435 h 531"/>
              <a:gd name="T64" fmla="*/ 48 w 232"/>
              <a:gd name="T65" fmla="*/ 430 h 531"/>
              <a:gd name="T66" fmla="*/ 13 w 232"/>
              <a:gd name="T67" fmla="*/ 428 h 531"/>
              <a:gd name="T68" fmla="*/ 7 w 232"/>
              <a:gd name="T69" fmla="*/ 424 h 531"/>
              <a:gd name="T70" fmla="*/ 1 w 232"/>
              <a:gd name="T71" fmla="*/ 408 h 531"/>
              <a:gd name="T72" fmla="*/ 0 w 232"/>
              <a:gd name="T73" fmla="*/ 360 h 531"/>
              <a:gd name="T74" fmla="*/ 9 w 232"/>
              <a:gd name="T75" fmla="*/ 278 h 531"/>
              <a:gd name="T76" fmla="*/ 23 w 232"/>
              <a:gd name="T77" fmla="*/ 211 h 5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2"/>
              <a:gd name="T118" fmla="*/ 0 h 531"/>
              <a:gd name="T119" fmla="*/ 232 w 232"/>
              <a:gd name="T120" fmla="*/ 531 h 5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2" h="531">
                <a:moveTo>
                  <a:pt x="28" y="195"/>
                </a:moveTo>
                <a:lnTo>
                  <a:pt x="28" y="188"/>
                </a:lnTo>
                <a:lnTo>
                  <a:pt x="26" y="180"/>
                </a:lnTo>
                <a:lnTo>
                  <a:pt x="23" y="174"/>
                </a:lnTo>
                <a:lnTo>
                  <a:pt x="19" y="170"/>
                </a:lnTo>
                <a:lnTo>
                  <a:pt x="13" y="165"/>
                </a:lnTo>
                <a:lnTo>
                  <a:pt x="9" y="159"/>
                </a:lnTo>
                <a:lnTo>
                  <a:pt x="5" y="151"/>
                </a:lnTo>
                <a:lnTo>
                  <a:pt x="3" y="144"/>
                </a:lnTo>
                <a:lnTo>
                  <a:pt x="1" y="128"/>
                </a:lnTo>
                <a:lnTo>
                  <a:pt x="0" y="113"/>
                </a:lnTo>
                <a:lnTo>
                  <a:pt x="1" y="99"/>
                </a:lnTo>
                <a:lnTo>
                  <a:pt x="3" y="86"/>
                </a:lnTo>
                <a:lnTo>
                  <a:pt x="7" y="75"/>
                </a:lnTo>
                <a:lnTo>
                  <a:pt x="11" y="63"/>
                </a:lnTo>
                <a:lnTo>
                  <a:pt x="17" y="53"/>
                </a:lnTo>
                <a:lnTo>
                  <a:pt x="25" y="44"/>
                </a:lnTo>
                <a:lnTo>
                  <a:pt x="32" y="36"/>
                </a:lnTo>
                <a:lnTo>
                  <a:pt x="42" y="28"/>
                </a:lnTo>
                <a:lnTo>
                  <a:pt x="51" y="21"/>
                </a:lnTo>
                <a:lnTo>
                  <a:pt x="61" y="15"/>
                </a:lnTo>
                <a:lnTo>
                  <a:pt x="82" y="7"/>
                </a:lnTo>
                <a:lnTo>
                  <a:pt x="105" y="2"/>
                </a:lnTo>
                <a:lnTo>
                  <a:pt x="128" y="0"/>
                </a:lnTo>
                <a:lnTo>
                  <a:pt x="149" y="2"/>
                </a:lnTo>
                <a:lnTo>
                  <a:pt x="161" y="4"/>
                </a:lnTo>
                <a:lnTo>
                  <a:pt x="170" y="7"/>
                </a:lnTo>
                <a:lnTo>
                  <a:pt x="182" y="11"/>
                </a:lnTo>
                <a:lnTo>
                  <a:pt x="190" y="17"/>
                </a:lnTo>
                <a:lnTo>
                  <a:pt x="199" y="23"/>
                </a:lnTo>
                <a:lnTo>
                  <a:pt x="207" y="28"/>
                </a:lnTo>
                <a:lnTo>
                  <a:pt x="213" y="36"/>
                </a:lnTo>
                <a:lnTo>
                  <a:pt x="218" y="44"/>
                </a:lnTo>
                <a:lnTo>
                  <a:pt x="224" y="53"/>
                </a:lnTo>
                <a:lnTo>
                  <a:pt x="228" y="63"/>
                </a:lnTo>
                <a:lnTo>
                  <a:pt x="230" y="75"/>
                </a:lnTo>
                <a:lnTo>
                  <a:pt x="230" y="86"/>
                </a:lnTo>
                <a:lnTo>
                  <a:pt x="232" y="138"/>
                </a:lnTo>
                <a:lnTo>
                  <a:pt x="232" y="182"/>
                </a:lnTo>
                <a:lnTo>
                  <a:pt x="230" y="203"/>
                </a:lnTo>
                <a:lnTo>
                  <a:pt x="228" y="224"/>
                </a:lnTo>
                <a:lnTo>
                  <a:pt x="224" y="247"/>
                </a:lnTo>
                <a:lnTo>
                  <a:pt x="218" y="274"/>
                </a:lnTo>
                <a:lnTo>
                  <a:pt x="209" y="330"/>
                </a:lnTo>
                <a:lnTo>
                  <a:pt x="203" y="376"/>
                </a:lnTo>
                <a:lnTo>
                  <a:pt x="199" y="397"/>
                </a:lnTo>
                <a:lnTo>
                  <a:pt x="197" y="420"/>
                </a:lnTo>
                <a:lnTo>
                  <a:pt x="191" y="445"/>
                </a:lnTo>
                <a:lnTo>
                  <a:pt x="184" y="476"/>
                </a:lnTo>
                <a:lnTo>
                  <a:pt x="180" y="485"/>
                </a:lnTo>
                <a:lnTo>
                  <a:pt x="172" y="495"/>
                </a:lnTo>
                <a:lnTo>
                  <a:pt x="163" y="508"/>
                </a:lnTo>
                <a:lnTo>
                  <a:pt x="151" y="518"/>
                </a:lnTo>
                <a:lnTo>
                  <a:pt x="140" y="527"/>
                </a:lnTo>
                <a:lnTo>
                  <a:pt x="128" y="531"/>
                </a:lnTo>
                <a:lnTo>
                  <a:pt x="124" y="531"/>
                </a:lnTo>
                <a:lnTo>
                  <a:pt x="120" y="531"/>
                </a:lnTo>
                <a:lnTo>
                  <a:pt x="117" y="527"/>
                </a:lnTo>
                <a:lnTo>
                  <a:pt x="115" y="524"/>
                </a:lnTo>
                <a:lnTo>
                  <a:pt x="103" y="477"/>
                </a:lnTo>
                <a:lnTo>
                  <a:pt x="94" y="449"/>
                </a:lnTo>
                <a:lnTo>
                  <a:pt x="90" y="443"/>
                </a:lnTo>
                <a:lnTo>
                  <a:pt x="84" y="439"/>
                </a:lnTo>
                <a:lnTo>
                  <a:pt x="78" y="435"/>
                </a:lnTo>
                <a:lnTo>
                  <a:pt x="69" y="433"/>
                </a:lnTo>
                <a:lnTo>
                  <a:pt x="48" y="430"/>
                </a:lnTo>
                <a:lnTo>
                  <a:pt x="17" y="430"/>
                </a:lnTo>
                <a:lnTo>
                  <a:pt x="13" y="428"/>
                </a:lnTo>
                <a:lnTo>
                  <a:pt x="11" y="426"/>
                </a:lnTo>
                <a:lnTo>
                  <a:pt x="7" y="424"/>
                </a:lnTo>
                <a:lnTo>
                  <a:pt x="5" y="420"/>
                </a:lnTo>
                <a:lnTo>
                  <a:pt x="1" y="408"/>
                </a:lnTo>
                <a:lnTo>
                  <a:pt x="0" y="395"/>
                </a:lnTo>
                <a:lnTo>
                  <a:pt x="0" y="360"/>
                </a:lnTo>
                <a:lnTo>
                  <a:pt x="3" y="320"/>
                </a:lnTo>
                <a:lnTo>
                  <a:pt x="9" y="278"/>
                </a:lnTo>
                <a:lnTo>
                  <a:pt x="17" y="240"/>
                </a:lnTo>
                <a:lnTo>
                  <a:pt x="23" y="211"/>
                </a:lnTo>
                <a:lnTo>
                  <a:pt x="28" y="195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4628445" y="3114676"/>
            <a:ext cx="191911" cy="301625"/>
          </a:xfrm>
          <a:custGeom>
            <a:avLst/>
            <a:gdLst>
              <a:gd name="T0" fmla="*/ 76 w 136"/>
              <a:gd name="T1" fmla="*/ 190 h 190"/>
              <a:gd name="T2" fmla="*/ 59 w 136"/>
              <a:gd name="T3" fmla="*/ 185 h 190"/>
              <a:gd name="T4" fmla="*/ 46 w 136"/>
              <a:gd name="T5" fmla="*/ 177 h 190"/>
              <a:gd name="T6" fmla="*/ 34 w 136"/>
              <a:gd name="T7" fmla="*/ 169 h 190"/>
              <a:gd name="T8" fmla="*/ 23 w 136"/>
              <a:gd name="T9" fmla="*/ 160 h 190"/>
              <a:gd name="T10" fmla="*/ 15 w 136"/>
              <a:gd name="T11" fmla="*/ 148 h 190"/>
              <a:gd name="T12" fmla="*/ 9 w 136"/>
              <a:gd name="T13" fmla="*/ 137 h 190"/>
              <a:gd name="T14" fmla="*/ 4 w 136"/>
              <a:gd name="T15" fmla="*/ 125 h 190"/>
              <a:gd name="T16" fmla="*/ 2 w 136"/>
              <a:gd name="T17" fmla="*/ 114 h 190"/>
              <a:gd name="T18" fmla="*/ 0 w 136"/>
              <a:gd name="T19" fmla="*/ 100 h 190"/>
              <a:gd name="T20" fmla="*/ 0 w 136"/>
              <a:gd name="T21" fmla="*/ 89 h 190"/>
              <a:gd name="T22" fmla="*/ 0 w 136"/>
              <a:gd name="T23" fmla="*/ 75 h 190"/>
              <a:gd name="T24" fmla="*/ 2 w 136"/>
              <a:gd name="T25" fmla="*/ 64 h 190"/>
              <a:gd name="T26" fmla="*/ 5 w 136"/>
              <a:gd name="T27" fmla="*/ 52 h 190"/>
              <a:gd name="T28" fmla="*/ 9 w 136"/>
              <a:gd name="T29" fmla="*/ 43 h 190"/>
              <a:gd name="T30" fmla="*/ 15 w 136"/>
              <a:gd name="T31" fmla="*/ 33 h 190"/>
              <a:gd name="T32" fmla="*/ 21 w 136"/>
              <a:gd name="T33" fmla="*/ 23 h 190"/>
              <a:gd name="T34" fmla="*/ 29 w 136"/>
              <a:gd name="T35" fmla="*/ 16 h 190"/>
              <a:gd name="T36" fmla="*/ 36 w 136"/>
              <a:gd name="T37" fmla="*/ 10 h 190"/>
              <a:gd name="T38" fmla="*/ 46 w 136"/>
              <a:gd name="T39" fmla="*/ 6 h 190"/>
              <a:gd name="T40" fmla="*/ 53 w 136"/>
              <a:gd name="T41" fmla="*/ 2 h 190"/>
              <a:gd name="T42" fmla="*/ 63 w 136"/>
              <a:gd name="T43" fmla="*/ 0 h 190"/>
              <a:gd name="T44" fmla="*/ 73 w 136"/>
              <a:gd name="T45" fmla="*/ 0 h 190"/>
              <a:gd name="T46" fmla="*/ 82 w 136"/>
              <a:gd name="T47" fmla="*/ 0 h 190"/>
              <a:gd name="T48" fmla="*/ 92 w 136"/>
              <a:gd name="T49" fmla="*/ 0 h 190"/>
              <a:gd name="T50" fmla="*/ 101 w 136"/>
              <a:gd name="T51" fmla="*/ 4 h 190"/>
              <a:gd name="T52" fmla="*/ 109 w 136"/>
              <a:gd name="T53" fmla="*/ 6 h 190"/>
              <a:gd name="T54" fmla="*/ 117 w 136"/>
              <a:gd name="T55" fmla="*/ 12 h 190"/>
              <a:gd name="T56" fmla="*/ 123 w 136"/>
              <a:gd name="T57" fmla="*/ 18 h 190"/>
              <a:gd name="T58" fmla="*/ 128 w 136"/>
              <a:gd name="T59" fmla="*/ 23 h 190"/>
              <a:gd name="T60" fmla="*/ 132 w 136"/>
              <a:gd name="T61" fmla="*/ 29 h 190"/>
              <a:gd name="T62" fmla="*/ 136 w 136"/>
              <a:gd name="T63" fmla="*/ 39 h 190"/>
              <a:gd name="T64" fmla="*/ 136 w 136"/>
              <a:gd name="T65" fmla="*/ 47 h 190"/>
              <a:gd name="T66" fmla="*/ 124 w 136"/>
              <a:gd name="T67" fmla="*/ 48 h 190"/>
              <a:gd name="T68" fmla="*/ 117 w 136"/>
              <a:gd name="T69" fmla="*/ 50 h 190"/>
              <a:gd name="T70" fmla="*/ 111 w 136"/>
              <a:gd name="T71" fmla="*/ 52 h 190"/>
              <a:gd name="T72" fmla="*/ 107 w 136"/>
              <a:gd name="T73" fmla="*/ 58 h 190"/>
              <a:gd name="T74" fmla="*/ 105 w 136"/>
              <a:gd name="T75" fmla="*/ 62 h 190"/>
              <a:gd name="T76" fmla="*/ 105 w 136"/>
              <a:gd name="T77" fmla="*/ 70 h 190"/>
              <a:gd name="T78" fmla="*/ 107 w 136"/>
              <a:gd name="T79" fmla="*/ 75 h 190"/>
              <a:gd name="T80" fmla="*/ 111 w 136"/>
              <a:gd name="T81" fmla="*/ 81 h 190"/>
              <a:gd name="T82" fmla="*/ 126 w 136"/>
              <a:gd name="T83" fmla="*/ 108 h 190"/>
              <a:gd name="T84" fmla="*/ 136 w 136"/>
              <a:gd name="T85" fmla="*/ 127 h 190"/>
              <a:gd name="T86" fmla="*/ 136 w 136"/>
              <a:gd name="T87" fmla="*/ 144 h 190"/>
              <a:gd name="T88" fmla="*/ 134 w 136"/>
              <a:gd name="T89" fmla="*/ 158 h 190"/>
              <a:gd name="T90" fmla="*/ 130 w 136"/>
              <a:gd name="T91" fmla="*/ 169 h 190"/>
              <a:gd name="T92" fmla="*/ 126 w 136"/>
              <a:gd name="T93" fmla="*/ 179 h 190"/>
              <a:gd name="T94" fmla="*/ 119 w 136"/>
              <a:gd name="T95" fmla="*/ 185 h 190"/>
              <a:gd name="T96" fmla="*/ 107 w 136"/>
              <a:gd name="T97" fmla="*/ 189 h 190"/>
              <a:gd name="T98" fmla="*/ 94 w 136"/>
              <a:gd name="T99" fmla="*/ 190 h 190"/>
              <a:gd name="T100" fmla="*/ 76 w 136"/>
              <a:gd name="T101" fmla="*/ 190 h 1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6"/>
              <a:gd name="T154" fmla="*/ 0 h 190"/>
              <a:gd name="T155" fmla="*/ 136 w 136"/>
              <a:gd name="T156" fmla="*/ 190 h 1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6" h="190">
                <a:moveTo>
                  <a:pt x="76" y="190"/>
                </a:moveTo>
                <a:lnTo>
                  <a:pt x="59" y="185"/>
                </a:lnTo>
                <a:lnTo>
                  <a:pt x="46" y="177"/>
                </a:lnTo>
                <a:lnTo>
                  <a:pt x="34" y="169"/>
                </a:lnTo>
                <a:lnTo>
                  <a:pt x="23" y="160"/>
                </a:lnTo>
                <a:lnTo>
                  <a:pt x="15" y="148"/>
                </a:lnTo>
                <a:lnTo>
                  <a:pt x="9" y="137"/>
                </a:lnTo>
                <a:lnTo>
                  <a:pt x="4" y="125"/>
                </a:lnTo>
                <a:lnTo>
                  <a:pt x="2" y="114"/>
                </a:lnTo>
                <a:lnTo>
                  <a:pt x="0" y="100"/>
                </a:lnTo>
                <a:lnTo>
                  <a:pt x="0" y="89"/>
                </a:lnTo>
                <a:lnTo>
                  <a:pt x="0" y="75"/>
                </a:lnTo>
                <a:lnTo>
                  <a:pt x="2" y="64"/>
                </a:lnTo>
                <a:lnTo>
                  <a:pt x="5" y="52"/>
                </a:lnTo>
                <a:lnTo>
                  <a:pt x="9" y="43"/>
                </a:lnTo>
                <a:lnTo>
                  <a:pt x="15" y="33"/>
                </a:lnTo>
                <a:lnTo>
                  <a:pt x="21" y="23"/>
                </a:lnTo>
                <a:lnTo>
                  <a:pt x="29" y="16"/>
                </a:lnTo>
                <a:lnTo>
                  <a:pt x="36" y="10"/>
                </a:lnTo>
                <a:lnTo>
                  <a:pt x="46" y="6"/>
                </a:lnTo>
                <a:lnTo>
                  <a:pt x="53" y="2"/>
                </a:lnTo>
                <a:lnTo>
                  <a:pt x="63" y="0"/>
                </a:lnTo>
                <a:lnTo>
                  <a:pt x="73" y="0"/>
                </a:lnTo>
                <a:lnTo>
                  <a:pt x="82" y="0"/>
                </a:lnTo>
                <a:lnTo>
                  <a:pt x="92" y="0"/>
                </a:lnTo>
                <a:lnTo>
                  <a:pt x="101" y="4"/>
                </a:lnTo>
                <a:lnTo>
                  <a:pt x="109" y="6"/>
                </a:lnTo>
                <a:lnTo>
                  <a:pt x="117" y="12"/>
                </a:lnTo>
                <a:lnTo>
                  <a:pt x="123" y="18"/>
                </a:lnTo>
                <a:lnTo>
                  <a:pt x="128" y="23"/>
                </a:lnTo>
                <a:lnTo>
                  <a:pt x="132" y="29"/>
                </a:lnTo>
                <a:lnTo>
                  <a:pt x="136" y="39"/>
                </a:lnTo>
                <a:lnTo>
                  <a:pt x="136" y="47"/>
                </a:lnTo>
                <a:lnTo>
                  <a:pt x="124" y="48"/>
                </a:lnTo>
                <a:lnTo>
                  <a:pt x="117" y="50"/>
                </a:lnTo>
                <a:lnTo>
                  <a:pt x="111" y="52"/>
                </a:lnTo>
                <a:lnTo>
                  <a:pt x="107" y="58"/>
                </a:lnTo>
                <a:lnTo>
                  <a:pt x="105" y="62"/>
                </a:lnTo>
                <a:lnTo>
                  <a:pt x="105" y="70"/>
                </a:lnTo>
                <a:lnTo>
                  <a:pt x="107" y="75"/>
                </a:lnTo>
                <a:lnTo>
                  <a:pt x="111" y="81"/>
                </a:lnTo>
                <a:lnTo>
                  <a:pt x="126" y="108"/>
                </a:lnTo>
                <a:lnTo>
                  <a:pt x="136" y="127"/>
                </a:lnTo>
                <a:lnTo>
                  <a:pt x="136" y="144"/>
                </a:lnTo>
                <a:lnTo>
                  <a:pt x="134" y="158"/>
                </a:lnTo>
                <a:lnTo>
                  <a:pt x="130" y="169"/>
                </a:lnTo>
                <a:lnTo>
                  <a:pt x="126" y="179"/>
                </a:lnTo>
                <a:lnTo>
                  <a:pt x="119" y="185"/>
                </a:lnTo>
                <a:lnTo>
                  <a:pt x="107" y="189"/>
                </a:lnTo>
                <a:lnTo>
                  <a:pt x="94" y="190"/>
                </a:lnTo>
                <a:lnTo>
                  <a:pt x="76" y="190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4628445" y="3114676"/>
            <a:ext cx="191911" cy="301625"/>
          </a:xfrm>
          <a:custGeom>
            <a:avLst/>
            <a:gdLst>
              <a:gd name="T0" fmla="*/ 76 w 136"/>
              <a:gd name="T1" fmla="*/ 190 h 190"/>
              <a:gd name="T2" fmla="*/ 59 w 136"/>
              <a:gd name="T3" fmla="*/ 185 h 190"/>
              <a:gd name="T4" fmla="*/ 46 w 136"/>
              <a:gd name="T5" fmla="*/ 177 h 190"/>
              <a:gd name="T6" fmla="*/ 34 w 136"/>
              <a:gd name="T7" fmla="*/ 169 h 190"/>
              <a:gd name="T8" fmla="*/ 23 w 136"/>
              <a:gd name="T9" fmla="*/ 160 h 190"/>
              <a:gd name="T10" fmla="*/ 15 w 136"/>
              <a:gd name="T11" fmla="*/ 148 h 190"/>
              <a:gd name="T12" fmla="*/ 9 w 136"/>
              <a:gd name="T13" fmla="*/ 137 h 190"/>
              <a:gd name="T14" fmla="*/ 4 w 136"/>
              <a:gd name="T15" fmla="*/ 125 h 190"/>
              <a:gd name="T16" fmla="*/ 2 w 136"/>
              <a:gd name="T17" fmla="*/ 114 h 190"/>
              <a:gd name="T18" fmla="*/ 0 w 136"/>
              <a:gd name="T19" fmla="*/ 100 h 190"/>
              <a:gd name="T20" fmla="*/ 0 w 136"/>
              <a:gd name="T21" fmla="*/ 89 h 190"/>
              <a:gd name="T22" fmla="*/ 0 w 136"/>
              <a:gd name="T23" fmla="*/ 75 h 190"/>
              <a:gd name="T24" fmla="*/ 2 w 136"/>
              <a:gd name="T25" fmla="*/ 64 h 190"/>
              <a:gd name="T26" fmla="*/ 5 w 136"/>
              <a:gd name="T27" fmla="*/ 52 h 190"/>
              <a:gd name="T28" fmla="*/ 9 w 136"/>
              <a:gd name="T29" fmla="*/ 43 h 190"/>
              <a:gd name="T30" fmla="*/ 15 w 136"/>
              <a:gd name="T31" fmla="*/ 33 h 190"/>
              <a:gd name="T32" fmla="*/ 21 w 136"/>
              <a:gd name="T33" fmla="*/ 23 h 190"/>
              <a:gd name="T34" fmla="*/ 29 w 136"/>
              <a:gd name="T35" fmla="*/ 16 h 190"/>
              <a:gd name="T36" fmla="*/ 36 w 136"/>
              <a:gd name="T37" fmla="*/ 10 h 190"/>
              <a:gd name="T38" fmla="*/ 46 w 136"/>
              <a:gd name="T39" fmla="*/ 6 h 190"/>
              <a:gd name="T40" fmla="*/ 53 w 136"/>
              <a:gd name="T41" fmla="*/ 2 h 190"/>
              <a:gd name="T42" fmla="*/ 63 w 136"/>
              <a:gd name="T43" fmla="*/ 0 h 190"/>
              <a:gd name="T44" fmla="*/ 73 w 136"/>
              <a:gd name="T45" fmla="*/ 0 h 190"/>
              <a:gd name="T46" fmla="*/ 82 w 136"/>
              <a:gd name="T47" fmla="*/ 0 h 190"/>
              <a:gd name="T48" fmla="*/ 92 w 136"/>
              <a:gd name="T49" fmla="*/ 0 h 190"/>
              <a:gd name="T50" fmla="*/ 101 w 136"/>
              <a:gd name="T51" fmla="*/ 4 h 190"/>
              <a:gd name="T52" fmla="*/ 109 w 136"/>
              <a:gd name="T53" fmla="*/ 6 h 190"/>
              <a:gd name="T54" fmla="*/ 117 w 136"/>
              <a:gd name="T55" fmla="*/ 12 h 190"/>
              <a:gd name="T56" fmla="*/ 123 w 136"/>
              <a:gd name="T57" fmla="*/ 18 h 190"/>
              <a:gd name="T58" fmla="*/ 128 w 136"/>
              <a:gd name="T59" fmla="*/ 23 h 190"/>
              <a:gd name="T60" fmla="*/ 132 w 136"/>
              <a:gd name="T61" fmla="*/ 29 h 190"/>
              <a:gd name="T62" fmla="*/ 136 w 136"/>
              <a:gd name="T63" fmla="*/ 39 h 190"/>
              <a:gd name="T64" fmla="*/ 136 w 136"/>
              <a:gd name="T65" fmla="*/ 47 h 190"/>
              <a:gd name="T66" fmla="*/ 124 w 136"/>
              <a:gd name="T67" fmla="*/ 48 h 190"/>
              <a:gd name="T68" fmla="*/ 117 w 136"/>
              <a:gd name="T69" fmla="*/ 50 h 190"/>
              <a:gd name="T70" fmla="*/ 111 w 136"/>
              <a:gd name="T71" fmla="*/ 52 h 190"/>
              <a:gd name="T72" fmla="*/ 107 w 136"/>
              <a:gd name="T73" fmla="*/ 58 h 190"/>
              <a:gd name="T74" fmla="*/ 105 w 136"/>
              <a:gd name="T75" fmla="*/ 62 h 190"/>
              <a:gd name="T76" fmla="*/ 105 w 136"/>
              <a:gd name="T77" fmla="*/ 70 h 190"/>
              <a:gd name="T78" fmla="*/ 107 w 136"/>
              <a:gd name="T79" fmla="*/ 75 h 190"/>
              <a:gd name="T80" fmla="*/ 111 w 136"/>
              <a:gd name="T81" fmla="*/ 81 h 190"/>
              <a:gd name="T82" fmla="*/ 126 w 136"/>
              <a:gd name="T83" fmla="*/ 108 h 190"/>
              <a:gd name="T84" fmla="*/ 136 w 136"/>
              <a:gd name="T85" fmla="*/ 127 h 190"/>
              <a:gd name="T86" fmla="*/ 136 w 136"/>
              <a:gd name="T87" fmla="*/ 144 h 190"/>
              <a:gd name="T88" fmla="*/ 134 w 136"/>
              <a:gd name="T89" fmla="*/ 158 h 190"/>
              <a:gd name="T90" fmla="*/ 130 w 136"/>
              <a:gd name="T91" fmla="*/ 169 h 190"/>
              <a:gd name="T92" fmla="*/ 126 w 136"/>
              <a:gd name="T93" fmla="*/ 179 h 190"/>
              <a:gd name="T94" fmla="*/ 119 w 136"/>
              <a:gd name="T95" fmla="*/ 185 h 190"/>
              <a:gd name="T96" fmla="*/ 107 w 136"/>
              <a:gd name="T97" fmla="*/ 189 h 190"/>
              <a:gd name="T98" fmla="*/ 94 w 136"/>
              <a:gd name="T99" fmla="*/ 190 h 190"/>
              <a:gd name="T100" fmla="*/ 76 w 136"/>
              <a:gd name="T101" fmla="*/ 190 h 1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6"/>
              <a:gd name="T154" fmla="*/ 0 h 190"/>
              <a:gd name="T155" fmla="*/ 136 w 136"/>
              <a:gd name="T156" fmla="*/ 190 h 1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6" h="190">
                <a:moveTo>
                  <a:pt x="76" y="190"/>
                </a:moveTo>
                <a:lnTo>
                  <a:pt x="59" y="185"/>
                </a:lnTo>
                <a:lnTo>
                  <a:pt x="46" y="177"/>
                </a:lnTo>
                <a:lnTo>
                  <a:pt x="34" y="169"/>
                </a:lnTo>
                <a:lnTo>
                  <a:pt x="23" y="160"/>
                </a:lnTo>
                <a:lnTo>
                  <a:pt x="15" y="148"/>
                </a:lnTo>
                <a:lnTo>
                  <a:pt x="9" y="137"/>
                </a:lnTo>
                <a:lnTo>
                  <a:pt x="4" y="125"/>
                </a:lnTo>
                <a:lnTo>
                  <a:pt x="2" y="114"/>
                </a:lnTo>
                <a:lnTo>
                  <a:pt x="0" y="100"/>
                </a:lnTo>
                <a:lnTo>
                  <a:pt x="0" y="89"/>
                </a:lnTo>
                <a:lnTo>
                  <a:pt x="0" y="75"/>
                </a:lnTo>
                <a:lnTo>
                  <a:pt x="2" y="64"/>
                </a:lnTo>
                <a:lnTo>
                  <a:pt x="5" y="52"/>
                </a:lnTo>
                <a:lnTo>
                  <a:pt x="9" y="43"/>
                </a:lnTo>
                <a:lnTo>
                  <a:pt x="15" y="33"/>
                </a:lnTo>
                <a:lnTo>
                  <a:pt x="21" y="23"/>
                </a:lnTo>
                <a:lnTo>
                  <a:pt x="29" y="16"/>
                </a:lnTo>
                <a:lnTo>
                  <a:pt x="36" y="10"/>
                </a:lnTo>
                <a:lnTo>
                  <a:pt x="46" y="6"/>
                </a:lnTo>
                <a:lnTo>
                  <a:pt x="53" y="2"/>
                </a:lnTo>
                <a:lnTo>
                  <a:pt x="63" y="0"/>
                </a:lnTo>
                <a:lnTo>
                  <a:pt x="73" y="0"/>
                </a:lnTo>
                <a:lnTo>
                  <a:pt x="82" y="0"/>
                </a:lnTo>
                <a:lnTo>
                  <a:pt x="92" y="0"/>
                </a:lnTo>
                <a:lnTo>
                  <a:pt x="101" y="4"/>
                </a:lnTo>
                <a:lnTo>
                  <a:pt x="109" y="6"/>
                </a:lnTo>
                <a:lnTo>
                  <a:pt x="117" y="12"/>
                </a:lnTo>
                <a:lnTo>
                  <a:pt x="123" y="18"/>
                </a:lnTo>
                <a:lnTo>
                  <a:pt x="128" y="23"/>
                </a:lnTo>
                <a:lnTo>
                  <a:pt x="132" y="29"/>
                </a:lnTo>
                <a:lnTo>
                  <a:pt x="136" y="39"/>
                </a:lnTo>
                <a:lnTo>
                  <a:pt x="136" y="47"/>
                </a:lnTo>
                <a:lnTo>
                  <a:pt x="124" y="48"/>
                </a:lnTo>
                <a:lnTo>
                  <a:pt x="117" y="50"/>
                </a:lnTo>
                <a:lnTo>
                  <a:pt x="111" y="52"/>
                </a:lnTo>
                <a:lnTo>
                  <a:pt x="107" y="58"/>
                </a:lnTo>
                <a:lnTo>
                  <a:pt x="105" y="62"/>
                </a:lnTo>
                <a:lnTo>
                  <a:pt x="105" y="70"/>
                </a:lnTo>
                <a:lnTo>
                  <a:pt x="107" y="75"/>
                </a:lnTo>
                <a:lnTo>
                  <a:pt x="111" y="81"/>
                </a:lnTo>
                <a:lnTo>
                  <a:pt x="126" y="108"/>
                </a:lnTo>
                <a:lnTo>
                  <a:pt x="136" y="127"/>
                </a:lnTo>
                <a:lnTo>
                  <a:pt x="136" y="144"/>
                </a:lnTo>
                <a:lnTo>
                  <a:pt x="134" y="158"/>
                </a:lnTo>
                <a:lnTo>
                  <a:pt x="130" y="169"/>
                </a:lnTo>
                <a:lnTo>
                  <a:pt x="126" y="179"/>
                </a:lnTo>
                <a:lnTo>
                  <a:pt x="119" y="185"/>
                </a:lnTo>
                <a:lnTo>
                  <a:pt x="107" y="189"/>
                </a:lnTo>
                <a:lnTo>
                  <a:pt x="94" y="190"/>
                </a:lnTo>
                <a:lnTo>
                  <a:pt x="76" y="19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4638323" y="3521076"/>
            <a:ext cx="230011" cy="461963"/>
          </a:xfrm>
          <a:custGeom>
            <a:avLst/>
            <a:gdLst>
              <a:gd name="T0" fmla="*/ 37 w 163"/>
              <a:gd name="T1" fmla="*/ 255 h 291"/>
              <a:gd name="T2" fmla="*/ 23 w 163"/>
              <a:gd name="T3" fmla="*/ 213 h 291"/>
              <a:gd name="T4" fmla="*/ 10 w 163"/>
              <a:gd name="T5" fmla="*/ 161 h 291"/>
              <a:gd name="T6" fmla="*/ 4 w 163"/>
              <a:gd name="T7" fmla="*/ 134 h 291"/>
              <a:gd name="T8" fmla="*/ 0 w 163"/>
              <a:gd name="T9" fmla="*/ 105 h 291"/>
              <a:gd name="T10" fmla="*/ 0 w 163"/>
              <a:gd name="T11" fmla="*/ 76 h 291"/>
              <a:gd name="T12" fmla="*/ 2 w 163"/>
              <a:gd name="T13" fmla="*/ 48 h 291"/>
              <a:gd name="T14" fmla="*/ 6 w 163"/>
              <a:gd name="T15" fmla="*/ 40 h 291"/>
              <a:gd name="T16" fmla="*/ 10 w 163"/>
              <a:gd name="T17" fmla="*/ 34 h 291"/>
              <a:gd name="T18" fmla="*/ 18 w 163"/>
              <a:gd name="T19" fmla="*/ 28 h 291"/>
              <a:gd name="T20" fmla="*/ 27 w 163"/>
              <a:gd name="T21" fmla="*/ 23 h 291"/>
              <a:gd name="T22" fmla="*/ 50 w 163"/>
              <a:gd name="T23" fmla="*/ 11 h 291"/>
              <a:gd name="T24" fmla="*/ 77 w 163"/>
              <a:gd name="T25" fmla="*/ 5 h 291"/>
              <a:gd name="T26" fmla="*/ 91 w 163"/>
              <a:gd name="T27" fmla="*/ 2 h 291"/>
              <a:gd name="T28" fmla="*/ 104 w 163"/>
              <a:gd name="T29" fmla="*/ 0 h 291"/>
              <a:gd name="T30" fmla="*/ 116 w 163"/>
              <a:gd name="T31" fmla="*/ 0 h 291"/>
              <a:gd name="T32" fmla="*/ 127 w 163"/>
              <a:gd name="T33" fmla="*/ 2 h 291"/>
              <a:gd name="T34" fmla="*/ 137 w 163"/>
              <a:gd name="T35" fmla="*/ 3 h 291"/>
              <a:gd name="T36" fmla="*/ 146 w 163"/>
              <a:gd name="T37" fmla="*/ 7 h 291"/>
              <a:gd name="T38" fmla="*/ 152 w 163"/>
              <a:gd name="T39" fmla="*/ 11 h 291"/>
              <a:gd name="T40" fmla="*/ 156 w 163"/>
              <a:gd name="T41" fmla="*/ 19 h 291"/>
              <a:gd name="T42" fmla="*/ 158 w 163"/>
              <a:gd name="T43" fmla="*/ 32 h 291"/>
              <a:gd name="T44" fmla="*/ 162 w 163"/>
              <a:gd name="T45" fmla="*/ 48 h 291"/>
              <a:gd name="T46" fmla="*/ 163 w 163"/>
              <a:gd name="T47" fmla="*/ 67 h 291"/>
              <a:gd name="T48" fmla="*/ 163 w 163"/>
              <a:gd name="T49" fmla="*/ 86 h 291"/>
              <a:gd name="T50" fmla="*/ 162 w 163"/>
              <a:gd name="T51" fmla="*/ 128 h 291"/>
              <a:gd name="T52" fmla="*/ 156 w 163"/>
              <a:gd name="T53" fmla="*/ 172 h 291"/>
              <a:gd name="T54" fmla="*/ 152 w 163"/>
              <a:gd name="T55" fmla="*/ 193 h 291"/>
              <a:gd name="T56" fmla="*/ 146 w 163"/>
              <a:gd name="T57" fmla="*/ 213 h 291"/>
              <a:gd name="T58" fmla="*/ 140 w 163"/>
              <a:gd name="T59" fmla="*/ 232 h 291"/>
              <a:gd name="T60" fmla="*/ 133 w 163"/>
              <a:gd name="T61" fmla="*/ 249 h 291"/>
              <a:gd name="T62" fmla="*/ 125 w 163"/>
              <a:gd name="T63" fmla="*/ 264 h 291"/>
              <a:gd name="T64" fmla="*/ 116 w 163"/>
              <a:gd name="T65" fmla="*/ 276 h 291"/>
              <a:gd name="T66" fmla="*/ 104 w 163"/>
              <a:gd name="T67" fmla="*/ 284 h 291"/>
              <a:gd name="T68" fmla="*/ 92 w 163"/>
              <a:gd name="T69" fmla="*/ 289 h 291"/>
              <a:gd name="T70" fmla="*/ 75 w 163"/>
              <a:gd name="T71" fmla="*/ 291 h 291"/>
              <a:gd name="T72" fmla="*/ 60 w 163"/>
              <a:gd name="T73" fmla="*/ 289 h 291"/>
              <a:gd name="T74" fmla="*/ 54 w 163"/>
              <a:gd name="T75" fmla="*/ 286 h 291"/>
              <a:gd name="T76" fmla="*/ 48 w 163"/>
              <a:gd name="T77" fmla="*/ 280 h 291"/>
              <a:gd name="T78" fmla="*/ 43 w 163"/>
              <a:gd name="T79" fmla="*/ 270 h 291"/>
              <a:gd name="T80" fmla="*/ 37 w 163"/>
              <a:gd name="T81" fmla="*/ 255 h 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3"/>
              <a:gd name="T124" fmla="*/ 0 h 291"/>
              <a:gd name="T125" fmla="*/ 163 w 163"/>
              <a:gd name="T126" fmla="*/ 291 h 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3" h="291">
                <a:moveTo>
                  <a:pt x="37" y="255"/>
                </a:moveTo>
                <a:lnTo>
                  <a:pt x="23" y="213"/>
                </a:lnTo>
                <a:lnTo>
                  <a:pt x="10" y="161"/>
                </a:lnTo>
                <a:lnTo>
                  <a:pt x="4" y="134"/>
                </a:lnTo>
                <a:lnTo>
                  <a:pt x="0" y="105"/>
                </a:lnTo>
                <a:lnTo>
                  <a:pt x="0" y="76"/>
                </a:lnTo>
                <a:lnTo>
                  <a:pt x="2" y="48"/>
                </a:lnTo>
                <a:lnTo>
                  <a:pt x="6" y="40"/>
                </a:lnTo>
                <a:lnTo>
                  <a:pt x="10" y="34"/>
                </a:lnTo>
                <a:lnTo>
                  <a:pt x="18" y="28"/>
                </a:lnTo>
                <a:lnTo>
                  <a:pt x="27" y="23"/>
                </a:lnTo>
                <a:lnTo>
                  <a:pt x="50" y="11"/>
                </a:lnTo>
                <a:lnTo>
                  <a:pt x="77" y="5"/>
                </a:lnTo>
                <a:lnTo>
                  <a:pt x="91" y="2"/>
                </a:lnTo>
                <a:lnTo>
                  <a:pt x="104" y="0"/>
                </a:lnTo>
                <a:lnTo>
                  <a:pt x="116" y="0"/>
                </a:lnTo>
                <a:lnTo>
                  <a:pt x="127" y="2"/>
                </a:lnTo>
                <a:lnTo>
                  <a:pt x="137" y="3"/>
                </a:lnTo>
                <a:lnTo>
                  <a:pt x="146" y="7"/>
                </a:lnTo>
                <a:lnTo>
                  <a:pt x="152" y="11"/>
                </a:lnTo>
                <a:lnTo>
                  <a:pt x="156" y="19"/>
                </a:lnTo>
                <a:lnTo>
                  <a:pt x="158" y="32"/>
                </a:lnTo>
                <a:lnTo>
                  <a:pt x="162" y="48"/>
                </a:lnTo>
                <a:lnTo>
                  <a:pt x="163" y="67"/>
                </a:lnTo>
                <a:lnTo>
                  <a:pt x="163" y="86"/>
                </a:lnTo>
                <a:lnTo>
                  <a:pt x="162" y="128"/>
                </a:lnTo>
                <a:lnTo>
                  <a:pt x="156" y="172"/>
                </a:lnTo>
                <a:lnTo>
                  <a:pt x="152" y="193"/>
                </a:lnTo>
                <a:lnTo>
                  <a:pt x="146" y="213"/>
                </a:lnTo>
                <a:lnTo>
                  <a:pt x="140" y="232"/>
                </a:lnTo>
                <a:lnTo>
                  <a:pt x="133" y="249"/>
                </a:lnTo>
                <a:lnTo>
                  <a:pt x="125" y="264"/>
                </a:lnTo>
                <a:lnTo>
                  <a:pt x="116" y="276"/>
                </a:lnTo>
                <a:lnTo>
                  <a:pt x="104" y="284"/>
                </a:lnTo>
                <a:lnTo>
                  <a:pt x="92" y="289"/>
                </a:lnTo>
                <a:lnTo>
                  <a:pt x="75" y="291"/>
                </a:lnTo>
                <a:lnTo>
                  <a:pt x="60" y="289"/>
                </a:lnTo>
                <a:lnTo>
                  <a:pt x="54" y="286"/>
                </a:lnTo>
                <a:lnTo>
                  <a:pt x="48" y="280"/>
                </a:lnTo>
                <a:lnTo>
                  <a:pt x="43" y="270"/>
                </a:lnTo>
                <a:lnTo>
                  <a:pt x="37" y="255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8" name="Freeform 28"/>
          <p:cNvSpPr>
            <a:spLocks/>
          </p:cNvSpPr>
          <p:nvPr/>
        </p:nvSpPr>
        <p:spPr bwMode="auto">
          <a:xfrm>
            <a:off x="4638323" y="3521076"/>
            <a:ext cx="230011" cy="461963"/>
          </a:xfrm>
          <a:custGeom>
            <a:avLst/>
            <a:gdLst>
              <a:gd name="T0" fmla="*/ 37 w 163"/>
              <a:gd name="T1" fmla="*/ 255 h 291"/>
              <a:gd name="T2" fmla="*/ 23 w 163"/>
              <a:gd name="T3" fmla="*/ 213 h 291"/>
              <a:gd name="T4" fmla="*/ 10 w 163"/>
              <a:gd name="T5" fmla="*/ 161 h 291"/>
              <a:gd name="T6" fmla="*/ 4 w 163"/>
              <a:gd name="T7" fmla="*/ 134 h 291"/>
              <a:gd name="T8" fmla="*/ 0 w 163"/>
              <a:gd name="T9" fmla="*/ 105 h 291"/>
              <a:gd name="T10" fmla="*/ 0 w 163"/>
              <a:gd name="T11" fmla="*/ 76 h 291"/>
              <a:gd name="T12" fmla="*/ 2 w 163"/>
              <a:gd name="T13" fmla="*/ 48 h 291"/>
              <a:gd name="T14" fmla="*/ 6 w 163"/>
              <a:gd name="T15" fmla="*/ 40 h 291"/>
              <a:gd name="T16" fmla="*/ 10 w 163"/>
              <a:gd name="T17" fmla="*/ 34 h 291"/>
              <a:gd name="T18" fmla="*/ 18 w 163"/>
              <a:gd name="T19" fmla="*/ 28 h 291"/>
              <a:gd name="T20" fmla="*/ 27 w 163"/>
              <a:gd name="T21" fmla="*/ 23 h 291"/>
              <a:gd name="T22" fmla="*/ 50 w 163"/>
              <a:gd name="T23" fmla="*/ 11 h 291"/>
              <a:gd name="T24" fmla="*/ 77 w 163"/>
              <a:gd name="T25" fmla="*/ 5 h 291"/>
              <a:gd name="T26" fmla="*/ 91 w 163"/>
              <a:gd name="T27" fmla="*/ 2 h 291"/>
              <a:gd name="T28" fmla="*/ 104 w 163"/>
              <a:gd name="T29" fmla="*/ 0 h 291"/>
              <a:gd name="T30" fmla="*/ 116 w 163"/>
              <a:gd name="T31" fmla="*/ 0 h 291"/>
              <a:gd name="T32" fmla="*/ 127 w 163"/>
              <a:gd name="T33" fmla="*/ 2 h 291"/>
              <a:gd name="T34" fmla="*/ 137 w 163"/>
              <a:gd name="T35" fmla="*/ 3 h 291"/>
              <a:gd name="T36" fmla="*/ 146 w 163"/>
              <a:gd name="T37" fmla="*/ 7 h 291"/>
              <a:gd name="T38" fmla="*/ 152 w 163"/>
              <a:gd name="T39" fmla="*/ 11 h 291"/>
              <a:gd name="T40" fmla="*/ 156 w 163"/>
              <a:gd name="T41" fmla="*/ 19 h 291"/>
              <a:gd name="T42" fmla="*/ 158 w 163"/>
              <a:gd name="T43" fmla="*/ 32 h 291"/>
              <a:gd name="T44" fmla="*/ 162 w 163"/>
              <a:gd name="T45" fmla="*/ 48 h 291"/>
              <a:gd name="T46" fmla="*/ 163 w 163"/>
              <a:gd name="T47" fmla="*/ 67 h 291"/>
              <a:gd name="T48" fmla="*/ 163 w 163"/>
              <a:gd name="T49" fmla="*/ 86 h 291"/>
              <a:gd name="T50" fmla="*/ 162 w 163"/>
              <a:gd name="T51" fmla="*/ 128 h 291"/>
              <a:gd name="T52" fmla="*/ 156 w 163"/>
              <a:gd name="T53" fmla="*/ 172 h 291"/>
              <a:gd name="T54" fmla="*/ 152 w 163"/>
              <a:gd name="T55" fmla="*/ 193 h 291"/>
              <a:gd name="T56" fmla="*/ 146 w 163"/>
              <a:gd name="T57" fmla="*/ 213 h 291"/>
              <a:gd name="T58" fmla="*/ 140 w 163"/>
              <a:gd name="T59" fmla="*/ 232 h 291"/>
              <a:gd name="T60" fmla="*/ 133 w 163"/>
              <a:gd name="T61" fmla="*/ 249 h 291"/>
              <a:gd name="T62" fmla="*/ 125 w 163"/>
              <a:gd name="T63" fmla="*/ 264 h 291"/>
              <a:gd name="T64" fmla="*/ 116 w 163"/>
              <a:gd name="T65" fmla="*/ 276 h 291"/>
              <a:gd name="T66" fmla="*/ 104 w 163"/>
              <a:gd name="T67" fmla="*/ 284 h 291"/>
              <a:gd name="T68" fmla="*/ 92 w 163"/>
              <a:gd name="T69" fmla="*/ 289 h 291"/>
              <a:gd name="T70" fmla="*/ 75 w 163"/>
              <a:gd name="T71" fmla="*/ 291 h 291"/>
              <a:gd name="T72" fmla="*/ 60 w 163"/>
              <a:gd name="T73" fmla="*/ 289 h 291"/>
              <a:gd name="T74" fmla="*/ 54 w 163"/>
              <a:gd name="T75" fmla="*/ 286 h 291"/>
              <a:gd name="T76" fmla="*/ 48 w 163"/>
              <a:gd name="T77" fmla="*/ 280 h 291"/>
              <a:gd name="T78" fmla="*/ 43 w 163"/>
              <a:gd name="T79" fmla="*/ 270 h 291"/>
              <a:gd name="T80" fmla="*/ 37 w 163"/>
              <a:gd name="T81" fmla="*/ 255 h 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3"/>
              <a:gd name="T124" fmla="*/ 0 h 291"/>
              <a:gd name="T125" fmla="*/ 163 w 163"/>
              <a:gd name="T126" fmla="*/ 291 h 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3" h="291">
                <a:moveTo>
                  <a:pt x="37" y="255"/>
                </a:moveTo>
                <a:lnTo>
                  <a:pt x="23" y="213"/>
                </a:lnTo>
                <a:lnTo>
                  <a:pt x="10" y="161"/>
                </a:lnTo>
                <a:lnTo>
                  <a:pt x="4" y="134"/>
                </a:lnTo>
                <a:lnTo>
                  <a:pt x="0" y="105"/>
                </a:lnTo>
                <a:lnTo>
                  <a:pt x="0" y="76"/>
                </a:lnTo>
                <a:lnTo>
                  <a:pt x="2" y="48"/>
                </a:lnTo>
                <a:lnTo>
                  <a:pt x="6" y="40"/>
                </a:lnTo>
                <a:lnTo>
                  <a:pt x="10" y="34"/>
                </a:lnTo>
                <a:lnTo>
                  <a:pt x="18" y="28"/>
                </a:lnTo>
                <a:lnTo>
                  <a:pt x="27" y="23"/>
                </a:lnTo>
                <a:lnTo>
                  <a:pt x="50" y="11"/>
                </a:lnTo>
                <a:lnTo>
                  <a:pt x="77" y="5"/>
                </a:lnTo>
                <a:lnTo>
                  <a:pt x="91" y="2"/>
                </a:lnTo>
                <a:lnTo>
                  <a:pt x="104" y="0"/>
                </a:lnTo>
                <a:lnTo>
                  <a:pt x="116" y="0"/>
                </a:lnTo>
                <a:lnTo>
                  <a:pt x="127" y="2"/>
                </a:lnTo>
                <a:lnTo>
                  <a:pt x="137" y="3"/>
                </a:lnTo>
                <a:lnTo>
                  <a:pt x="146" y="7"/>
                </a:lnTo>
                <a:lnTo>
                  <a:pt x="152" y="11"/>
                </a:lnTo>
                <a:lnTo>
                  <a:pt x="156" y="19"/>
                </a:lnTo>
                <a:lnTo>
                  <a:pt x="158" y="32"/>
                </a:lnTo>
                <a:lnTo>
                  <a:pt x="162" y="48"/>
                </a:lnTo>
                <a:lnTo>
                  <a:pt x="163" y="67"/>
                </a:lnTo>
                <a:lnTo>
                  <a:pt x="163" y="86"/>
                </a:lnTo>
                <a:lnTo>
                  <a:pt x="162" y="128"/>
                </a:lnTo>
                <a:lnTo>
                  <a:pt x="156" y="172"/>
                </a:lnTo>
                <a:lnTo>
                  <a:pt x="152" y="193"/>
                </a:lnTo>
                <a:lnTo>
                  <a:pt x="146" y="213"/>
                </a:lnTo>
                <a:lnTo>
                  <a:pt x="140" y="232"/>
                </a:lnTo>
                <a:lnTo>
                  <a:pt x="133" y="249"/>
                </a:lnTo>
                <a:lnTo>
                  <a:pt x="125" y="264"/>
                </a:lnTo>
                <a:lnTo>
                  <a:pt x="116" y="276"/>
                </a:lnTo>
                <a:lnTo>
                  <a:pt x="104" y="284"/>
                </a:lnTo>
                <a:lnTo>
                  <a:pt x="92" y="289"/>
                </a:lnTo>
                <a:lnTo>
                  <a:pt x="75" y="291"/>
                </a:lnTo>
                <a:lnTo>
                  <a:pt x="60" y="289"/>
                </a:lnTo>
                <a:lnTo>
                  <a:pt x="54" y="286"/>
                </a:lnTo>
                <a:lnTo>
                  <a:pt x="48" y="280"/>
                </a:lnTo>
                <a:lnTo>
                  <a:pt x="43" y="270"/>
                </a:lnTo>
                <a:lnTo>
                  <a:pt x="37" y="255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4873978" y="3713164"/>
            <a:ext cx="194733" cy="206375"/>
          </a:xfrm>
          <a:custGeom>
            <a:avLst/>
            <a:gdLst>
              <a:gd name="T0" fmla="*/ 69 w 138"/>
              <a:gd name="T1" fmla="*/ 128 h 130"/>
              <a:gd name="T2" fmla="*/ 56 w 138"/>
              <a:gd name="T3" fmla="*/ 126 h 130"/>
              <a:gd name="T4" fmla="*/ 44 w 138"/>
              <a:gd name="T5" fmla="*/ 124 h 130"/>
              <a:gd name="T6" fmla="*/ 33 w 138"/>
              <a:gd name="T7" fmla="*/ 120 h 130"/>
              <a:gd name="T8" fmla="*/ 25 w 138"/>
              <a:gd name="T9" fmla="*/ 115 h 130"/>
              <a:gd name="T10" fmla="*/ 18 w 138"/>
              <a:gd name="T11" fmla="*/ 109 h 130"/>
              <a:gd name="T12" fmla="*/ 12 w 138"/>
              <a:gd name="T13" fmla="*/ 101 h 130"/>
              <a:gd name="T14" fmla="*/ 6 w 138"/>
              <a:gd name="T15" fmla="*/ 94 h 130"/>
              <a:gd name="T16" fmla="*/ 4 w 138"/>
              <a:gd name="T17" fmla="*/ 86 h 130"/>
              <a:gd name="T18" fmla="*/ 2 w 138"/>
              <a:gd name="T19" fmla="*/ 76 h 130"/>
              <a:gd name="T20" fmla="*/ 0 w 138"/>
              <a:gd name="T21" fmla="*/ 69 h 130"/>
              <a:gd name="T22" fmla="*/ 2 w 138"/>
              <a:gd name="T23" fmla="*/ 59 h 130"/>
              <a:gd name="T24" fmla="*/ 4 w 138"/>
              <a:gd name="T25" fmla="*/ 49 h 130"/>
              <a:gd name="T26" fmla="*/ 8 w 138"/>
              <a:gd name="T27" fmla="*/ 42 h 130"/>
              <a:gd name="T28" fmla="*/ 12 w 138"/>
              <a:gd name="T29" fmla="*/ 32 h 130"/>
              <a:gd name="T30" fmla="*/ 18 w 138"/>
              <a:gd name="T31" fmla="*/ 24 h 130"/>
              <a:gd name="T32" fmla="*/ 25 w 138"/>
              <a:gd name="T33" fmla="*/ 19 h 130"/>
              <a:gd name="T34" fmla="*/ 35 w 138"/>
              <a:gd name="T35" fmla="*/ 13 h 130"/>
              <a:gd name="T36" fmla="*/ 43 w 138"/>
              <a:gd name="T37" fmla="*/ 7 h 130"/>
              <a:gd name="T38" fmla="*/ 52 w 138"/>
              <a:gd name="T39" fmla="*/ 3 h 130"/>
              <a:gd name="T40" fmla="*/ 62 w 138"/>
              <a:gd name="T41" fmla="*/ 1 h 130"/>
              <a:gd name="T42" fmla="*/ 71 w 138"/>
              <a:gd name="T43" fmla="*/ 0 h 130"/>
              <a:gd name="T44" fmla="*/ 79 w 138"/>
              <a:gd name="T45" fmla="*/ 0 h 130"/>
              <a:gd name="T46" fmla="*/ 89 w 138"/>
              <a:gd name="T47" fmla="*/ 1 h 130"/>
              <a:gd name="T48" fmla="*/ 98 w 138"/>
              <a:gd name="T49" fmla="*/ 3 h 130"/>
              <a:gd name="T50" fmla="*/ 106 w 138"/>
              <a:gd name="T51" fmla="*/ 7 h 130"/>
              <a:gd name="T52" fmla="*/ 114 w 138"/>
              <a:gd name="T53" fmla="*/ 13 h 130"/>
              <a:gd name="T54" fmla="*/ 121 w 138"/>
              <a:gd name="T55" fmla="*/ 19 h 130"/>
              <a:gd name="T56" fmla="*/ 127 w 138"/>
              <a:gd name="T57" fmla="*/ 28 h 130"/>
              <a:gd name="T58" fmla="*/ 131 w 138"/>
              <a:gd name="T59" fmla="*/ 38 h 130"/>
              <a:gd name="T60" fmla="*/ 135 w 138"/>
              <a:gd name="T61" fmla="*/ 49 h 130"/>
              <a:gd name="T62" fmla="*/ 137 w 138"/>
              <a:gd name="T63" fmla="*/ 61 h 130"/>
              <a:gd name="T64" fmla="*/ 138 w 138"/>
              <a:gd name="T65" fmla="*/ 76 h 130"/>
              <a:gd name="T66" fmla="*/ 137 w 138"/>
              <a:gd name="T67" fmla="*/ 95 h 130"/>
              <a:gd name="T68" fmla="*/ 133 w 138"/>
              <a:gd name="T69" fmla="*/ 111 h 130"/>
              <a:gd name="T70" fmla="*/ 131 w 138"/>
              <a:gd name="T71" fmla="*/ 117 h 130"/>
              <a:gd name="T72" fmla="*/ 129 w 138"/>
              <a:gd name="T73" fmla="*/ 120 h 130"/>
              <a:gd name="T74" fmla="*/ 125 w 138"/>
              <a:gd name="T75" fmla="*/ 124 h 130"/>
              <a:gd name="T76" fmla="*/ 121 w 138"/>
              <a:gd name="T77" fmla="*/ 128 h 130"/>
              <a:gd name="T78" fmla="*/ 112 w 138"/>
              <a:gd name="T79" fmla="*/ 130 h 130"/>
              <a:gd name="T80" fmla="*/ 98 w 138"/>
              <a:gd name="T81" fmla="*/ 130 h 130"/>
              <a:gd name="T82" fmla="*/ 85 w 138"/>
              <a:gd name="T83" fmla="*/ 130 h 130"/>
              <a:gd name="T84" fmla="*/ 69 w 138"/>
              <a:gd name="T85" fmla="*/ 128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130"/>
              <a:gd name="T131" fmla="*/ 138 w 138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130">
                <a:moveTo>
                  <a:pt x="69" y="128"/>
                </a:moveTo>
                <a:lnTo>
                  <a:pt x="56" y="126"/>
                </a:lnTo>
                <a:lnTo>
                  <a:pt x="44" y="124"/>
                </a:lnTo>
                <a:lnTo>
                  <a:pt x="33" y="120"/>
                </a:lnTo>
                <a:lnTo>
                  <a:pt x="25" y="115"/>
                </a:lnTo>
                <a:lnTo>
                  <a:pt x="18" y="109"/>
                </a:lnTo>
                <a:lnTo>
                  <a:pt x="12" y="101"/>
                </a:lnTo>
                <a:lnTo>
                  <a:pt x="6" y="94"/>
                </a:lnTo>
                <a:lnTo>
                  <a:pt x="4" y="86"/>
                </a:lnTo>
                <a:lnTo>
                  <a:pt x="2" y="76"/>
                </a:lnTo>
                <a:lnTo>
                  <a:pt x="0" y="69"/>
                </a:lnTo>
                <a:lnTo>
                  <a:pt x="2" y="59"/>
                </a:lnTo>
                <a:lnTo>
                  <a:pt x="4" y="49"/>
                </a:lnTo>
                <a:lnTo>
                  <a:pt x="8" y="42"/>
                </a:lnTo>
                <a:lnTo>
                  <a:pt x="12" y="32"/>
                </a:lnTo>
                <a:lnTo>
                  <a:pt x="18" y="24"/>
                </a:lnTo>
                <a:lnTo>
                  <a:pt x="25" y="19"/>
                </a:lnTo>
                <a:lnTo>
                  <a:pt x="35" y="13"/>
                </a:lnTo>
                <a:lnTo>
                  <a:pt x="43" y="7"/>
                </a:lnTo>
                <a:lnTo>
                  <a:pt x="52" y="3"/>
                </a:lnTo>
                <a:lnTo>
                  <a:pt x="62" y="1"/>
                </a:lnTo>
                <a:lnTo>
                  <a:pt x="71" y="0"/>
                </a:lnTo>
                <a:lnTo>
                  <a:pt x="79" y="0"/>
                </a:lnTo>
                <a:lnTo>
                  <a:pt x="89" y="1"/>
                </a:lnTo>
                <a:lnTo>
                  <a:pt x="98" y="3"/>
                </a:lnTo>
                <a:lnTo>
                  <a:pt x="106" y="7"/>
                </a:lnTo>
                <a:lnTo>
                  <a:pt x="114" y="13"/>
                </a:lnTo>
                <a:lnTo>
                  <a:pt x="121" y="19"/>
                </a:lnTo>
                <a:lnTo>
                  <a:pt x="127" y="28"/>
                </a:lnTo>
                <a:lnTo>
                  <a:pt x="131" y="38"/>
                </a:lnTo>
                <a:lnTo>
                  <a:pt x="135" y="49"/>
                </a:lnTo>
                <a:lnTo>
                  <a:pt x="137" y="61"/>
                </a:lnTo>
                <a:lnTo>
                  <a:pt x="138" y="76"/>
                </a:lnTo>
                <a:lnTo>
                  <a:pt x="137" y="95"/>
                </a:lnTo>
                <a:lnTo>
                  <a:pt x="133" y="111"/>
                </a:lnTo>
                <a:lnTo>
                  <a:pt x="131" y="117"/>
                </a:lnTo>
                <a:lnTo>
                  <a:pt x="129" y="120"/>
                </a:lnTo>
                <a:lnTo>
                  <a:pt x="125" y="124"/>
                </a:lnTo>
                <a:lnTo>
                  <a:pt x="121" y="128"/>
                </a:lnTo>
                <a:lnTo>
                  <a:pt x="112" y="130"/>
                </a:lnTo>
                <a:lnTo>
                  <a:pt x="98" y="130"/>
                </a:lnTo>
                <a:lnTo>
                  <a:pt x="85" y="130"/>
                </a:lnTo>
                <a:lnTo>
                  <a:pt x="69" y="1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4873978" y="3713164"/>
            <a:ext cx="194733" cy="206375"/>
          </a:xfrm>
          <a:custGeom>
            <a:avLst/>
            <a:gdLst>
              <a:gd name="T0" fmla="*/ 69 w 138"/>
              <a:gd name="T1" fmla="*/ 128 h 130"/>
              <a:gd name="T2" fmla="*/ 56 w 138"/>
              <a:gd name="T3" fmla="*/ 126 h 130"/>
              <a:gd name="T4" fmla="*/ 44 w 138"/>
              <a:gd name="T5" fmla="*/ 124 h 130"/>
              <a:gd name="T6" fmla="*/ 33 w 138"/>
              <a:gd name="T7" fmla="*/ 120 h 130"/>
              <a:gd name="T8" fmla="*/ 25 w 138"/>
              <a:gd name="T9" fmla="*/ 115 h 130"/>
              <a:gd name="T10" fmla="*/ 18 w 138"/>
              <a:gd name="T11" fmla="*/ 109 h 130"/>
              <a:gd name="T12" fmla="*/ 12 w 138"/>
              <a:gd name="T13" fmla="*/ 101 h 130"/>
              <a:gd name="T14" fmla="*/ 6 w 138"/>
              <a:gd name="T15" fmla="*/ 94 h 130"/>
              <a:gd name="T16" fmla="*/ 4 w 138"/>
              <a:gd name="T17" fmla="*/ 86 h 130"/>
              <a:gd name="T18" fmla="*/ 2 w 138"/>
              <a:gd name="T19" fmla="*/ 76 h 130"/>
              <a:gd name="T20" fmla="*/ 0 w 138"/>
              <a:gd name="T21" fmla="*/ 69 h 130"/>
              <a:gd name="T22" fmla="*/ 2 w 138"/>
              <a:gd name="T23" fmla="*/ 59 h 130"/>
              <a:gd name="T24" fmla="*/ 4 w 138"/>
              <a:gd name="T25" fmla="*/ 49 h 130"/>
              <a:gd name="T26" fmla="*/ 8 w 138"/>
              <a:gd name="T27" fmla="*/ 42 h 130"/>
              <a:gd name="T28" fmla="*/ 12 w 138"/>
              <a:gd name="T29" fmla="*/ 32 h 130"/>
              <a:gd name="T30" fmla="*/ 18 w 138"/>
              <a:gd name="T31" fmla="*/ 24 h 130"/>
              <a:gd name="T32" fmla="*/ 25 w 138"/>
              <a:gd name="T33" fmla="*/ 19 h 130"/>
              <a:gd name="T34" fmla="*/ 35 w 138"/>
              <a:gd name="T35" fmla="*/ 13 h 130"/>
              <a:gd name="T36" fmla="*/ 43 w 138"/>
              <a:gd name="T37" fmla="*/ 7 h 130"/>
              <a:gd name="T38" fmla="*/ 52 w 138"/>
              <a:gd name="T39" fmla="*/ 3 h 130"/>
              <a:gd name="T40" fmla="*/ 62 w 138"/>
              <a:gd name="T41" fmla="*/ 1 h 130"/>
              <a:gd name="T42" fmla="*/ 71 w 138"/>
              <a:gd name="T43" fmla="*/ 0 h 130"/>
              <a:gd name="T44" fmla="*/ 79 w 138"/>
              <a:gd name="T45" fmla="*/ 0 h 130"/>
              <a:gd name="T46" fmla="*/ 89 w 138"/>
              <a:gd name="T47" fmla="*/ 1 h 130"/>
              <a:gd name="T48" fmla="*/ 98 w 138"/>
              <a:gd name="T49" fmla="*/ 3 h 130"/>
              <a:gd name="T50" fmla="*/ 106 w 138"/>
              <a:gd name="T51" fmla="*/ 7 h 130"/>
              <a:gd name="T52" fmla="*/ 114 w 138"/>
              <a:gd name="T53" fmla="*/ 13 h 130"/>
              <a:gd name="T54" fmla="*/ 121 w 138"/>
              <a:gd name="T55" fmla="*/ 19 h 130"/>
              <a:gd name="T56" fmla="*/ 127 w 138"/>
              <a:gd name="T57" fmla="*/ 28 h 130"/>
              <a:gd name="T58" fmla="*/ 131 w 138"/>
              <a:gd name="T59" fmla="*/ 38 h 130"/>
              <a:gd name="T60" fmla="*/ 135 w 138"/>
              <a:gd name="T61" fmla="*/ 49 h 130"/>
              <a:gd name="T62" fmla="*/ 137 w 138"/>
              <a:gd name="T63" fmla="*/ 61 h 130"/>
              <a:gd name="T64" fmla="*/ 138 w 138"/>
              <a:gd name="T65" fmla="*/ 76 h 130"/>
              <a:gd name="T66" fmla="*/ 137 w 138"/>
              <a:gd name="T67" fmla="*/ 95 h 130"/>
              <a:gd name="T68" fmla="*/ 133 w 138"/>
              <a:gd name="T69" fmla="*/ 111 h 130"/>
              <a:gd name="T70" fmla="*/ 131 w 138"/>
              <a:gd name="T71" fmla="*/ 117 h 130"/>
              <a:gd name="T72" fmla="*/ 129 w 138"/>
              <a:gd name="T73" fmla="*/ 120 h 130"/>
              <a:gd name="T74" fmla="*/ 125 w 138"/>
              <a:gd name="T75" fmla="*/ 124 h 130"/>
              <a:gd name="T76" fmla="*/ 121 w 138"/>
              <a:gd name="T77" fmla="*/ 128 h 130"/>
              <a:gd name="T78" fmla="*/ 112 w 138"/>
              <a:gd name="T79" fmla="*/ 130 h 130"/>
              <a:gd name="T80" fmla="*/ 98 w 138"/>
              <a:gd name="T81" fmla="*/ 130 h 130"/>
              <a:gd name="T82" fmla="*/ 85 w 138"/>
              <a:gd name="T83" fmla="*/ 130 h 130"/>
              <a:gd name="T84" fmla="*/ 69 w 138"/>
              <a:gd name="T85" fmla="*/ 128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130"/>
              <a:gd name="T131" fmla="*/ 138 w 138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130">
                <a:moveTo>
                  <a:pt x="69" y="128"/>
                </a:moveTo>
                <a:lnTo>
                  <a:pt x="56" y="126"/>
                </a:lnTo>
                <a:lnTo>
                  <a:pt x="44" y="124"/>
                </a:lnTo>
                <a:lnTo>
                  <a:pt x="33" y="120"/>
                </a:lnTo>
                <a:lnTo>
                  <a:pt x="25" y="115"/>
                </a:lnTo>
                <a:lnTo>
                  <a:pt x="18" y="109"/>
                </a:lnTo>
                <a:lnTo>
                  <a:pt x="12" y="101"/>
                </a:lnTo>
                <a:lnTo>
                  <a:pt x="6" y="94"/>
                </a:lnTo>
                <a:lnTo>
                  <a:pt x="4" y="86"/>
                </a:lnTo>
                <a:lnTo>
                  <a:pt x="2" y="76"/>
                </a:lnTo>
                <a:lnTo>
                  <a:pt x="0" y="69"/>
                </a:lnTo>
                <a:lnTo>
                  <a:pt x="2" y="59"/>
                </a:lnTo>
                <a:lnTo>
                  <a:pt x="4" y="49"/>
                </a:lnTo>
                <a:lnTo>
                  <a:pt x="8" y="42"/>
                </a:lnTo>
                <a:lnTo>
                  <a:pt x="12" y="32"/>
                </a:lnTo>
                <a:lnTo>
                  <a:pt x="18" y="24"/>
                </a:lnTo>
                <a:lnTo>
                  <a:pt x="25" y="19"/>
                </a:lnTo>
                <a:lnTo>
                  <a:pt x="35" y="13"/>
                </a:lnTo>
                <a:lnTo>
                  <a:pt x="43" y="7"/>
                </a:lnTo>
                <a:lnTo>
                  <a:pt x="52" y="3"/>
                </a:lnTo>
                <a:lnTo>
                  <a:pt x="62" y="1"/>
                </a:lnTo>
                <a:lnTo>
                  <a:pt x="71" y="0"/>
                </a:lnTo>
                <a:lnTo>
                  <a:pt x="79" y="0"/>
                </a:lnTo>
                <a:lnTo>
                  <a:pt x="89" y="1"/>
                </a:lnTo>
                <a:lnTo>
                  <a:pt x="98" y="3"/>
                </a:lnTo>
                <a:lnTo>
                  <a:pt x="106" y="7"/>
                </a:lnTo>
                <a:lnTo>
                  <a:pt x="114" y="13"/>
                </a:lnTo>
                <a:lnTo>
                  <a:pt x="121" y="19"/>
                </a:lnTo>
                <a:lnTo>
                  <a:pt x="127" y="28"/>
                </a:lnTo>
                <a:lnTo>
                  <a:pt x="131" y="38"/>
                </a:lnTo>
                <a:lnTo>
                  <a:pt x="135" y="49"/>
                </a:lnTo>
                <a:lnTo>
                  <a:pt x="137" y="61"/>
                </a:lnTo>
                <a:lnTo>
                  <a:pt x="138" y="76"/>
                </a:lnTo>
                <a:lnTo>
                  <a:pt x="137" y="95"/>
                </a:lnTo>
                <a:lnTo>
                  <a:pt x="133" y="111"/>
                </a:lnTo>
                <a:lnTo>
                  <a:pt x="131" y="117"/>
                </a:lnTo>
                <a:lnTo>
                  <a:pt x="129" y="120"/>
                </a:lnTo>
                <a:lnTo>
                  <a:pt x="125" y="124"/>
                </a:lnTo>
                <a:lnTo>
                  <a:pt x="121" y="128"/>
                </a:lnTo>
                <a:lnTo>
                  <a:pt x="112" y="130"/>
                </a:lnTo>
                <a:lnTo>
                  <a:pt x="98" y="130"/>
                </a:lnTo>
                <a:lnTo>
                  <a:pt x="85" y="130"/>
                </a:lnTo>
                <a:lnTo>
                  <a:pt x="69" y="128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4216400" y="4337050"/>
            <a:ext cx="359834" cy="407988"/>
          </a:xfrm>
          <a:custGeom>
            <a:avLst/>
            <a:gdLst>
              <a:gd name="T0" fmla="*/ 102 w 255"/>
              <a:gd name="T1" fmla="*/ 11 h 257"/>
              <a:gd name="T2" fmla="*/ 79 w 255"/>
              <a:gd name="T3" fmla="*/ 9 h 257"/>
              <a:gd name="T4" fmla="*/ 50 w 255"/>
              <a:gd name="T5" fmla="*/ 2 h 257"/>
              <a:gd name="T6" fmla="*/ 37 w 255"/>
              <a:gd name="T7" fmla="*/ 0 h 257"/>
              <a:gd name="T8" fmla="*/ 25 w 255"/>
              <a:gd name="T9" fmla="*/ 2 h 257"/>
              <a:gd name="T10" fmla="*/ 19 w 255"/>
              <a:gd name="T11" fmla="*/ 6 h 257"/>
              <a:gd name="T12" fmla="*/ 14 w 255"/>
              <a:gd name="T13" fmla="*/ 9 h 257"/>
              <a:gd name="T14" fmla="*/ 8 w 255"/>
              <a:gd name="T15" fmla="*/ 15 h 257"/>
              <a:gd name="T16" fmla="*/ 4 w 255"/>
              <a:gd name="T17" fmla="*/ 23 h 257"/>
              <a:gd name="T18" fmla="*/ 2 w 255"/>
              <a:gd name="T19" fmla="*/ 33 h 257"/>
              <a:gd name="T20" fmla="*/ 0 w 255"/>
              <a:gd name="T21" fmla="*/ 46 h 257"/>
              <a:gd name="T22" fmla="*/ 0 w 255"/>
              <a:gd name="T23" fmla="*/ 61 h 257"/>
              <a:gd name="T24" fmla="*/ 2 w 255"/>
              <a:gd name="T25" fmla="*/ 79 h 257"/>
              <a:gd name="T26" fmla="*/ 4 w 255"/>
              <a:gd name="T27" fmla="*/ 98 h 257"/>
              <a:gd name="T28" fmla="*/ 8 w 255"/>
              <a:gd name="T29" fmla="*/ 117 h 257"/>
              <a:gd name="T30" fmla="*/ 14 w 255"/>
              <a:gd name="T31" fmla="*/ 138 h 257"/>
              <a:gd name="T32" fmla="*/ 21 w 255"/>
              <a:gd name="T33" fmla="*/ 157 h 257"/>
              <a:gd name="T34" fmla="*/ 31 w 255"/>
              <a:gd name="T35" fmla="*/ 176 h 257"/>
              <a:gd name="T36" fmla="*/ 40 w 255"/>
              <a:gd name="T37" fmla="*/ 196 h 257"/>
              <a:gd name="T38" fmla="*/ 52 w 255"/>
              <a:gd name="T39" fmla="*/ 213 h 257"/>
              <a:gd name="T40" fmla="*/ 65 w 255"/>
              <a:gd name="T41" fmla="*/ 228 h 257"/>
              <a:gd name="T42" fmla="*/ 79 w 255"/>
              <a:gd name="T43" fmla="*/ 240 h 257"/>
              <a:gd name="T44" fmla="*/ 94 w 255"/>
              <a:gd name="T45" fmla="*/ 249 h 257"/>
              <a:gd name="T46" fmla="*/ 102 w 255"/>
              <a:gd name="T47" fmla="*/ 253 h 257"/>
              <a:gd name="T48" fmla="*/ 111 w 255"/>
              <a:gd name="T49" fmla="*/ 255 h 257"/>
              <a:gd name="T50" fmla="*/ 121 w 255"/>
              <a:gd name="T51" fmla="*/ 257 h 257"/>
              <a:gd name="T52" fmla="*/ 129 w 255"/>
              <a:gd name="T53" fmla="*/ 257 h 257"/>
              <a:gd name="T54" fmla="*/ 146 w 255"/>
              <a:gd name="T55" fmla="*/ 257 h 257"/>
              <a:gd name="T56" fmla="*/ 161 w 255"/>
              <a:gd name="T57" fmla="*/ 255 h 257"/>
              <a:gd name="T58" fmla="*/ 175 w 255"/>
              <a:gd name="T59" fmla="*/ 253 h 257"/>
              <a:gd name="T60" fmla="*/ 186 w 255"/>
              <a:gd name="T61" fmla="*/ 249 h 257"/>
              <a:gd name="T62" fmla="*/ 198 w 255"/>
              <a:gd name="T63" fmla="*/ 244 h 257"/>
              <a:gd name="T64" fmla="*/ 207 w 255"/>
              <a:gd name="T65" fmla="*/ 238 h 257"/>
              <a:gd name="T66" fmla="*/ 215 w 255"/>
              <a:gd name="T67" fmla="*/ 230 h 257"/>
              <a:gd name="T68" fmla="*/ 223 w 255"/>
              <a:gd name="T69" fmla="*/ 222 h 257"/>
              <a:gd name="T70" fmla="*/ 230 w 255"/>
              <a:gd name="T71" fmla="*/ 213 h 257"/>
              <a:gd name="T72" fmla="*/ 236 w 255"/>
              <a:gd name="T73" fmla="*/ 201 h 257"/>
              <a:gd name="T74" fmla="*/ 242 w 255"/>
              <a:gd name="T75" fmla="*/ 190 h 257"/>
              <a:gd name="T76" fmla="*/ 246 w 255"/>
              <a:gd name="T77" fmla="*/ 178 h 257"/>
              <a:gd name="T78" fmla="*/ 251 w 255"/>
              <a:gd name="T79" fmla="*/ 148 h 257"/>
              <a:gd name="T80" fmla="*/ 255 w 255"/>
              <a:gd name="T81" fmla="*/ 115 h 257"/>
              <a:gd name="T82" fmla="*/ 255 w 255"/>
              <a:gd name="T83" fmla="*/ 92 h 257"/>
              <a:gd name="T84" fmla="*/ 255 w 255"/>
              <a:gd name="T85" fmla="*/ 71 h 257"/>
              <a:gd name="T86" fmla="*/ 253 w 255"/>
              <a:gd name="T87" fmla="*/ 54 h 257"/>
              <a:gd name="T88" fmla="*/ 250 w 255"/>
              <a:gd name="T89" fmla="*/ 40 h 257"/>
              <a:gd name="T90" fmla="*/ 246 w 255"/>
              <a:gd name="T91" fmla="*/ 29 h 257"/>
              <a:gd name="T92" fmla="*/ 238 w 255"/>
              <a:gd name="T93" fmla="*/ 21 h 257"/>
              <a:gd name="T94" fmla="*/ 230 w 255"/>
              <a:gd name="T95" fmla="*/ 13 h 257"/>
              <a:gd name="T96" fmla="*/ 223 w 255"/>
              <a:gd name="T97" fmla="*/ 9 h 257"/>
              <a:gd name="T98" fmla="*/ 211 w 255"/>
              <a:gd name="T99" fmla="*/ 6 h 257"/>
              <a:gd name="T100" fmla="*/ 200 w 255"/>
              <a:gd name="T101" fmla="*/ 6 h 257"/>
              <a:gd name="T102" fmla="*/ 186 w 255"/>
              <a:gd name="T103" fmla="*/ 6 h 257"/>
              <a:gd name="T104" fmla="*/ 173 w 255"/>
              <a:gd name="T105" fmla="*/ 6 h 257"/>
              <a:gd name="T106" fmla="*/ 140 w 255"/>
              <a:gd name="T107" fmla="*/ 9 h 257"/>
              <a:gd name="T108" fmla="*/ 102 w 255"/>
              <a:gd name="T109" fmla="*/ 11 h 25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57"/>
              <a:gd name="T167" fmla="*/ 255 w 255"/>
              <a:gd name="T168" fmla="*/ 257 h 25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57">
                <a:moveTo>
                  <a:pt x="102" y="11"/>
                </a:moveTo>
                <a:lnTo>
                  <a:pt x="79" y="9"/>
                </a:lnTo>
                <a:lnTo>
                  <a:pt x="50" y="2"/>
                </a:lnTo>
                <a:lnTo>
                  <a:pt x="37" y="0"/>
                </a:lnTo>
                <a:lnTo>
                  <a:pt x="25" y="2"/>
                </a:lnTo>
                <a:lnTo>
                  <a:pt x="19" y="6"/>
                </a:lnTo>
                <a:lnTo>
                  <a:pt x="14" y="9"/>
                </a:lnTo>
                <a:lnTo>
                  <a:pt x="8" y="15"/>
                </a:lnTo>
                <a:lnTo>
                  <a:pt x="4" y="23"/>
                </a:lnTo>
                <a:lnTo>
                  <a:pt x="2" y="33"/>
                </a:lnTo>
                <a:lnTo>
                  <a:pt x="0" y="46"/>
                </a:lnTo>
                <a:lnTo>
                  <a:pt x="0" y="61"/>
                </a:lnTo>
                <a:lnTo>
                  <a:pt x="2" y="79"/>
                </a:lnTo>
                <a:lnTo>
                  <a:pt x="4" y="98"/>
                </a:lnTo>
                <a:lnTo>
                  <a:pt x="8" y="117"/>
                </a:lnTo>
                <a:lnTo>
                  <a:pt x="14" y="138"/>
                </a:lnTo>
                <a:lnTo>
                  <a:pt x="21" y="157"/>
                </a:lnTo>
                <a:lnTo>
                  <a:pt x="31" y="176"/>
                </a:lnTo>
                <a:lnTo>
                  <a:pt x="40" y="196"/>
                </a:lnTo>
                <a:lnTo>
                  <a:pt x="52" y="213"/>
                </a:lnTo>
                <a:lnTo>
                  <a:pt x="65" y="228"/>
                </a:lnTo>
                <a:lnTo>
                  <a:pt x="79" y="240"/>
                </a:lnTo>
                <a:lnTo>
                  <a:pt x="94" y="249"/>
                </a:lnTo>
                <a:lnTo>
                  <a:pt x="102" y="253"/>
                </a:lnTo>
                <a:lnTo>
                  <a:pt x="111" y="255"/>
                </a:lnTo>
                <a:lnTo>
                  <a:pt x="121" y="257"/>
                </a:lnTo>
                <a:lnTo>
                  <a:pt x="129" y="257"/>
                </a:lnTo>
                <a:lnTo>
                  <a:pt x="146" y="257"/>
                </a:lnTo>
                <a:lnTo>
                  <a:pt x="161" y="255"/>
                </a:lnTo>
                <a:lnTo>
                  <a:pt x="175" y="253"/>
                </a:lnTo>
                <a:lnTo>
                  <a:pt x="186" y="249"/>
                </a:lnTo>
                <a:lnTo>
                  <a:pt x="198" y="244"/>
                </a:lnTo>
                <a:lnTo>
                  <a:pt x="207" y="238"/>
                </a:lnTo>
                <a:lnTo>
                  <a:pt x="215" y="230"/>
                </a:lnTo>
                <a:lnTo>
                  <a:pt x="223" y="222"/>
                </a:lnTo>
                <a:lnTo>
                  <a:pt x="230" y="213"/>
                </a:lnTo>
                <a:lnTo>
                  <a:pt x="236" y="201"/>
                </a:lnTo>
                <a:lnTo>
                  <a:pt x="242" y="190"/>
                </a:lnTo>
                <a:lnTo>
                  <a:pt x="246" y="178"/>
                </a:lnTo>
                <a:lnTo>
                  <a:pt x="251" y="148"/>
                </a:lnTo>
                <a:lnTo>
                  <a:pt x="255" y="115"/>
                </a:lnTo>
                <a:lnTo>
                  <a:pt x="255" y="92"/>
                </a:lnTo>
                <a:lnTo>
                  <a:pt x="255" y="71"/>
                </a:lnTo>
                <a:lnTo>
                  <a:pt x="253" y="54"/>
                </a:lnTo>
                <a:lnTo>
                  <a:pt x="250" y="40"/>
                </a:lnTo>
                <a:lnTo>
                  <a:pt x="246" y="29"/>
                </a:lnTo>
                <a:lnTo>
                  <a:pt x="238" y="21"/>
                </a:lnTo>
                <a:lnTo>
                  <a:pt x="230" y="13"/>
                </a:lnTo>
                <a:lnTo>
                  <a:pt x="223" y="9"/>
                </a:lnTo>
                <a:lnTo>
                  <a:pt x="211" y="6"/>
                </a:lnTo>
                <a:lnTo>
                  <a:pt x="200" y="6"/>
                </a:lnTo>
                <a:lnTo>
                  <a:pt x="186" y="6"/>
                </a:lnTo>
                <a:lnTo>
                  <a:pt x="173" y="6"/>
                </a:lnTo>
                <a:lnTo>
                  <a:pt x="140" y="9"/>
                </a:lnTo>
                <a:lnTo>
                  <a:pt x="102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4216400" y="4337050"/>
            <a:ext cx="359834" cy="407988"/>
          </a:xfrm>
          <a:custGeom>
            <a:avLst/>
            <a:gdLst>
              <a:gd name="T0" fmla="*/ 102 w 255"/>
              <a:gd name="T1" fmla="*/ 11 h 257"/>
              <a:gd name="T2" fmla="*/ 79 w 255"/>
              <a:gd name="T3" fmla="*/ 9 h 257"/>
              <a:gd name="T4" fmla="*/ 50 w 255"/>
              <a:gd name="T5" fmla="*/ 2 h 257"/>
              <a:gd name="T6" fmla="*/ 37 w 255"/>
              <a:gd name="T7" fmla="*/ 0 h 257"/>
              <a:gd name="T8" fmla="*/ 25 w 255"/>
              <a:gd name="T9" fmla="*/ 2 h 257"/>
              <a:gd name="T10" fmla="*/ 19 w 255"/>
              <a:gd name="T11" fmla="*/ 6 h 257"/>
              <a:gd name="T12" fmla="*/ 14 w 255"/>
              <a:gd name="T13" fmla="*/ 9 h 257"/>
              <a:gd name="T14" fmla="*/ 8 w 255"/>
              <a:gd name="T15" fmla="*/ 15 h 257"/>
              <a:gd name="T16" fmla="*/ 4 w 255"/>
              <a:gd name="T17" fmla="*/ 23 h 257"/>
              <a:gd name="T18" fmla="*/ 2 w 255"/>
              <a:gd name="T19" fmla="*/ 33 h 257"/>
              <a:gd name="T20" fmla="*/ 0 w 255"/>
              <a:gd name="T21" fmla="*/ 46 h 257"/>
              <a:gd name="T22" fmla="*/ 0 w 255"/>
              <a:gd name="T23" fmla="*/ 61 h 257"/>
              <a:gd name="T24" fmla="*/ 2 w 255"/>
              <a:gd name="T25" fmla="*/ 79 h 257"/>
              <a:gd name="T26" fmla="*/ 4 w 255"/>
              <a:gd name="T27" fmla="*/ 98 h 257"/>
              <a:gd name="T28" fmla="*/ 8 w 255"/>
              <a:gd name="T29" fmla="*/ 117 h 257"/>
              <a:gd name="T30" fmla="*/ 14 w 255"/>
              <a:gd name="T31" fmla="*/ 138 h 257"/>
              <a:gd name="T32" fmla="*/ 21 w 255"/>
              <a:gd name="T33" fmla="*/ 157 h 257"/>
              <a:gd name="T34" fmla="*/ 31 w 255"/>
              <a:gd name="T35" fmla="*/ 176 h 257"/>
              <a:gd name="T36" fmla="*/ 40 w 255"/>
              <a:gd name="T37" fmla="*/ 196 h 257"/>
              <a:gd name="T38" fmla="*/ 52 w 255"/>
              <a:gd name="T39" fmla="*/ 213 h 257"/>
              <a:gd name="T40" fmla="*/ 65 w 255"/>
              <a:gd name="T41" fmla="*/ 228 h 257"/>
              <a:gd name="T42" fmla="*/ 79 w 255"/>
              <a:gd name="T43" fmla="*/ 240 h 257"/>
              <a:gd name="T44" fmla="*/ 94 w 255"/>
              <a:gd name="T45" fmla="*/ 249 h 257"/>
              <a:gd name="T46" fmla="*/ 102 w 255"/>
              <a:gd name="T47" fmla="*/ 253 h 257"/>
              <a:gd name="T48" fmla="*/ 111 w 255"/>
              <a:gd name="T49" fmla="*/ 255 h 257"/>
              <a:gd name="T50" fmla="*/ 121 w 255"/>
              <a:gd name="T51" fmla="*/ 257 h 257"/>
              <a:gd name="T52" fmla="*/ 129 w 255"/>
              <a:gd name="T53" fmla="*/ 257 h 257"/>
              <a:gd name="T54" fmla="*/ 146 w 255"/>
              <a:gd name="T55" fmla="*/ 257 h 257"/>
              <a:gd name="T56" fmla="*/ 161 w 255"/>
              <a:gd name="T57" fmla="*/ 255 h 257"/>
              <a:gd name="T58" fmla="*/ 175 w 255"/>
              <a:gd name="T59" fmla="*/ 253 h 257"/>
              <a:gd name="T60" fmla="*/ 186 w 255"/>
              <a:gd name="T61" fmla="*/ 249 h 257"/>
              <a:gd name="T62" fmla="*/ 198 w 255"/>
              <a:gd name="T63" fmla="*/ 244 h 257"/>
              <a:gd name="T64" fmla="*/ 207 w 255"/>
              <a:gd name="T65" fmla="*/ 238 h 257"/>
              <a:gd name="T66" fmla="*/ 215 w 255"/>
              <a:gd name="T67" fmla="*/ 230 h 257"/>
              <a:gd name="T68" fmla="*/ 223 w 255"/>
              <a:gd name="T69" fmla="*/ 222 h 257"/>
              <a:gd name="T70" fmla="*/ 230 w 255"/>
              <a:gd name="T71" fmla="*/ 213 h 257"/>
              <a:gd name="T72" fmla="*/ 236 w 255"/>
              <a:gd name="T73" fmla="*/ 201 h 257"/>
              <a:gd name="T74" fmla="*/ 242 w 255"/>
              <a:gd name="T75" fmla="*/ 190 h 257"/>
              <a:gd name="T76" fmla="*/ 246 w 255"/>
              <a:gd name="T77" fmla="*/ 178 h 257"/>
              <a:gd name="T78" fmla="*/ 251 w 255"/>
              <a:gd name="T79" fmla="*/ 148 h 257"/>
              <a:gd name="T80" fmla="*/ 255 w 255"/>
              <a:gd name="T81" fmla="*/ 115 h 257"/>
              <a:gd name="T82" fmla="*/ 255 w 255"/>
              <a:gd name="T83" fmla="*/ 92 h 257"/>
              <a:gd name="T84" fmla="*/ 255 w 255"/>
              <a:gd name="T85" fmla="*/ 71 h 257"/>
              <a:gd name="T86" fmla="*/ 253 w 255"/>
              <a:gd name="T87" fmla="*/ 54 h 257"/>
              <a:gd name="T88" fmla="*/ 250 w 255"/>
              <a:gd name="T89" fmla="*/ 40 h 257"/>
              <a:gd name="T90" fmla="*/ 246 w 255"/>
              <a:gd name="T91" fmla="*/ 29 h 257"/>
              <a:gd name="T92" fmla="*/ 238 w 255"/>
              <a:gd name="T93" fmla="*/ 21 h 257"/>
              <a:gd name="T94" fmla="*/ 230 w 255"/>
              <a:gd name="T95" fmla="*/ 13 h 257"/>
              <a:gd name="T96" fmla="*/ 223 w 255"/>
              <a:gd name="T97" fmla="*/ 9 h 257"/>
              <a:gd name="T98" fmla="*/ 211 w 255"/>
              <a:gd name="T99" fmla="*/ 6 h 257"/>
              <a:gd name="T100" fmla="*/ 200 w 255"/>
              <a:gd name="T101" fmla="*/ 6 h 257"/>
              <a:gd name="T102" fmla="*/ 186 w 255"/>
              <a:gd name="T103" fmla="*/ 6 h 257"/>
              <a:gd name="T104" fmla="*/ 173 w 255"/>
              <a:gd name="T105" fmla="*/ 6 h 257"/>
              <a:gd name="T106" fmla="*/ 140 w 255"/>
              <a:gd name="T107" fmla="*/ 9 h 257"/>
              <a:gd name="T108" fmla="*/ 102 w 255"/>
              <a:gd name="T109" fmla="*/ 11 h 25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57"/>
              <a:gd name="T167" fmla="*/ 255 w 255"/>
              <a:gd name="T168" fmla="*/ 257 h 25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57">
                <a:moveTo>
                  <a:pt x="102" y="11"/>
                </a:moveTo>
                <a:lnTo>
                  <a:pt x="79" y="9"/>
                </a:lnTo>
                <a:lnTo>
                  <a:pt x="50" y="2"/>
                </a:lnTo>
                <a:lnTo>
                  <a:pt x="37" y="0"/>
                </a:lnTo>
                <a:lnTo>
                  <a:pt x="25" y="2"/>
                </a:lnTo>
                <a:lnTo>
                  <a:pt x="19" y="6"/>
                </a:lnTo>
                <a:lnTo>
                  <a:pt x="14" y="9"/>
                </a:lnTo>
                <a:lnTo>
                  <a:pt x="8" y="15"/>
                </a:lnTo>
                <a:lnTo>
                  <a:pt x="4" y="23"/>
                </a:lnTo>
                <a:lnTo>
                  <a:pt x="2" y="33"/>
                </a:lnTo>
                <a:lnTo>
                  <a:pt x="0" y="46"/>
                </a:lnTo>
                <a:lnTo>
                  <a:pt x="0" y="61"/>
                </a:lnTo>
                <a:lnTo>
                  <a:pt x="2" y="79"/>
                </a:lnTo>
                <a:lnTo>
                  <a:pt x="4" y="98"/>
                </a:lnTo>
                <a:lnTo>
                  <a:pt x="8" y="117"/>
                </a:lnTo>
                <a:lnTo>
                  <a:pt x="14" y="138"/>
                </a:lnTo>
                <a:lnTo>
                  <a:pt x="21" y="157"/>
                </a:lnTo>
                <a:lnTo>
                  <a:pt x="31" y="176"/>
                </a:lnTo>
                <a:lnTo>
                  <a:pt x="40" y="196"/>
                </a:lnTo>
                <a:lnTo>
                  <a:pt x="52" y="213"/>
                </a:lnTo>
                <a:lnTo>
                  <a:pt x="65" y="228"/>
                </a:lnTo>
                <a:lnTo>
                  <a:pt x="79" y="240"/>
                </a:lnTo>
                <a:lnTo>
                  <a:pt x="94" y="249"/>
                </a:lnTo>
                <a:lnTo>
                  <a:pt x="102" y="253"/>
                </a:lnTo>
                <a:lnTo>
                  <a:pt x="111" y="255"/>
                </a:lnTo>
                <a:lnTo>
                  <a:pt x="121" y="257"/>
                </a:lnTo>
                <a:lnTo>
                  <a:pt x="129" y="257"/>
                </a:lnTo>
                <a:lnTo>
                  <a:pt x="146" y="257"/>
                </a:lnTo>
                <a:lnTo>
                  <a:pt x="161" y="255"/>
                </a:lnTo>
                <a:lnTo>
                  <a:pt x="175" y="253"/>
                </a:lnTo>
                <a:lnTo>
                  <a:pt x="186" y="249"/>
                </a:lnTo>
                <a:lnTo>
                  <a:pt x="198" y="244"/>
                </a:lnTo>
                <a:lnTo>
                  <a:pt x="207" y="238"/>
                </a:lnTo>
                <a:lnTo>
                  <a:pt x="215" y="230"/>
                </a:lnTo>
                <a:lnTo>
                  <a:pt x="223" y="222"/>
                </a:lnTo>
                <a:lnTo>
                  <a:pt x="230" y="213"/>
                </a:lnTo>
                <a:lnTo>
                  <a:pt x="236" y="201"/>
                </a:lnTo>
                <a:lnTo>
                  <a:pt x="242" y="190"/>
                </a:lnTo>
                <a:lnTo>
                  <a:pt x="246" y="178"/>
                </a:lnTo>
                <a:lnTo>
                  <a:pt x="251" y="148"/>
                </a:lnTo>
                <a:lnTo>
                  <a:pt x="255" y="115"/>
                </a:lnTo>
                <a:lnTo>
                  <a:pt x="255" y="92"/>
                </a:lnTo>
                <a:lnTo>
                  <a:pt x="255" y="71"/>
                </a:lnTo>
                <a:lnTo>
                  <a:pt x="253" y="54"/>
                </a:lnTo>
                <a:lnTo>
                  <a:pt x="250" y="40"/>
                </a:lnTo>
                <a:lnTo>
                  <a:pt x="246" y="29"/>
                </a:lnTo>
                <a:lnTo>
                  <a:pt x="238" y="21"/>
                </a:lnTo>
                <a:lnTo>
                  <a:pt x="230" y="13"/>
                </a:lnTo>
                <a:lnTo>
                  <a:pt x="223" y="9"/>
                </a:lnTo>
                <a:lnTo>
                  <a:pt x="211" y="6"/>
                </a:lnTo>
                <a:lnTo>
                  <a:pt x="200" y="6"/>
                </a:lnTo>
                <a:lnTo>
                  <a:pt x="186" y="6"/>
                </a:lnTo>
                <a:lnTo>
                  <a:pt x="173" y="6"/>
                </a:lnTo>
                <a:lnTo>
                  <a:pt x="140" y="9"/>
                </a:lnTo>
                <a:lnTo>
                  <a:pt x="102" y="11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>
            <a:off x="4682067" y="4051301"/>
            <a:ext cx="230012" cy="568325"/>
          </a:xfrm>
          <a:custGeom>
            <a:avLst/>
            <a:gdLst>
              <a:gd name="T0" fmla="*/ 0 w 163"/>
              <a:gd name="T1" fmla="*/ 3 h 358"/>
              <a:gd name="T2" fmla="*/ 0 w 163"/>
              <a:gd name="T3" fmla="*/ 355 h 358"/>
              <a:gd name="T4" fmla="*/ 14 w 163"/>
              <a:gd name="T5" fmla="*/ 358 h 358"/>
              <a:gd name="T6" fmla="*/ 27 w 163"/>
              <a:gd name="T7" fmla="*/ 358 h 358"/>
              <a:gd name="T8" fmla="*/ 42 w 163"/>
              <a:gd name="T9" fmla="*/ 358 h 358"/>
              <a:gd name="T10" fmla="*/ 56 w 163"/>
              <a:gd name="T11" fmla="*/ 358 h 358"/>
              <a:gd name="T12" fmla="*/ 85 w 163"/>
              <a:gd name="T13" fmla="*/ 355 h 358"/>
              <a:gd name="T14" fmla="*/ 113 w 163"/>
              <a:gd name="T15" fmla="*/ 351 h 358"/>
              <a:gd name="T16" fmla="*/ 123 w 163"/>
              <a:gd name="T17" fmla="*/ 337 h 358"/>
              <a:gd name="T18" fmla="*/ 132 w 163"/>
              <a:gd name="T19" fmla="*/ 322 h 358"/>
              <a:gd name="T20" fmla="*/ 142 w 163"/>
              <a:gd name="T21" fmla="*/ 301 h 358"/>
              <a:gd name="T22" fmla="*/ 148 w 163"/>
              <a:gd name="T23" fmla="*/ 280 h 358"/>
              <a:gd name="T24" fmla="*/ 154 w 163"/>
              <a:gd name="T25" fmla="*/ 255 h 358"/>
              <a:gd name="T26" fmla="*/ 157 w 163"/>
              <a:gd name="T27" fmla="*/ 230 h 358"/>
              <a:gd name="T28" fmla="*/ 161 w 163"/>
              <a:gd name="T29" fmla="*/ 203 h 358"/>
              <a:gd name="T30" fmla="*/ 163 w 163"/>
              <a:gd name="T31" fmla="*/ 176 h 358"/>
              <a:gd name="T32" fmla="*/ 161 w 163"/>
              <a:gd name="T33" fmla="*/ 149 h 358"/>
              <a:gd name="T34" fmla="*/ 161 w 163"/>
              <a:gd name="T35" fmla="*/ 122 h 358"/>
              <a:gd name="T36" fmla="*/ 157 w 163"/>
              <a:gd name="T37" fmla="*/ 97 h 358"/>
              <a:gd name="T38" fmla="*/ 152 w 163"/>
              <a:gd name="T39" fmla="*/ 72 h 358"/>
              <a:gd name="T40" fmla="*/ 146 w 163"/>
              <a:gd name="T41" fmla="*/ 49 h 358"/>
              <a:gd name="T42" fmla="*/ 138 w 163"/>
              <a:gd name="T43" fmla="*/ 30 h 358"/>
              <a:gd name="T44" fmla="*/ 129 w 163"/>
              <a:gd name="T45" fmla="*/ 13 h 358"/>
              <a:gd name="T46" fmla="*/ 119 w 163"/>
              <a:gd name="T47" fmla="*/ 0 h 358"/>
              <a:gd name="T48" fmla="*/ 0 w 163"/>
              <a:gd name="T49" fmla="*/ 3 h 3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"/>
              <a:gd name="T76" fmla="*/ 0 h 358"/>
              <a:gd name="T77" fmla="*/ 163 w 163"/>
              <a:gd name="T78" fmla="*/ 358 h 3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" h="358">
                <a:moveTo>
                  <a:pt x="0" y="3"/>
                </a:moveTo>
                <a:lnTo>
                  <a:pt x="0" y="355"/>
                </a:lnTo>
                <a:lnTo>
                  <a:pt x="14" y="358"/>
                </a:lnTo>
                <a:lnTo>
                  <a:pt x="27" y="358"/>
                </a:lnTo>
                <a:lnTo>
                  <a:pt x="42" y="358"/>
                </a:lnTo>
                <a:lnTo>
                  <a:pt x="56" y="358"/>
                </a:lnTo>
                <a:lnTo>
                  <a:pt x="85" y="355"/>
                </a:lnTo>
                <a:lnTo>
                  <a:pt x="113" y="351"/>
                </a:lnTo>
                <a:lnTo>
                  <a:pt x="123" y="337"/>
                </a:lnTo>
                <a:lnTo>
                  <a:pt x="132" y="322"/>
                </a:lnTo>
                <a:lnTo>
                  <a:pt x="142" y="301"/>
                </a:lnTo>
                <a:lnTo>
                  <a:pt x="148" y="280"/>
                </a:lnTo>
                <a:lnTo>
                  <a:pt x="154" y="255"/>
                </a:lnTo>
                <a:lnTo>
                  <a:pt x="157" y="230"/>
                </a:lnTo>
                <a:lnTo>
                  <a:pt x="161" y="203"/>
                </a:lnTo>
                <a:lnTo>
                  <a:pt x="163" y="176"/>
                </a:lnTo>
                <a:lnTo>
                  <a:pt x="161" y="149"/>
                </a:lnTo>
                <a:lnTo>
                  <a:pt x="161" y="122"/>
                </a:lnTo>
                <a:lnTo>
                  <a:pt x="157" y="97"/>
                </a:lnTo>
                <a:lnTo>
                  <a:pt x="152" y="72"/>
                </a:lnTo>
                <a:lnTo>
                  <a:pt x="146" y="49"/>
                </a:lnTo>
                <a:lnTo>
                  <a:pt x="138" y="30"/>
                </a:lnTo>
                <a:lnTo>
                  <a:pt x="129" y="13"/>
                </a:lnTo>
                <a:lnTo>
                  <a:pt x="119" y="0"/>
                </a:lnTo>
                <a:lnTo>
                  <a:pt x="0" y="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4" name="Freeform 34"/>
          <p:cNvSpPr>
            <a:spLocks/>
          </p:cNvSpPr>
          <p:nvPr/>
        </p:nvSpPr>
        <p:spPr bwMode="auto">
          <a:xfrm>
            <a:off x="4682067" y="4051301"/>
            <a:ext cx="230012" cy="568325"/>
          </a:xfrm>
          <a:custGeom>
            <a:avLst/>
            <a:gdLst>
              <a:gd name="T0" fmla="*/ 0 w 163"/>
              <a:gd name="T1" fmla="*/ 3 h 358"/>
              <a:gd name="T2" fmla="*/ 0 w 163"/>
              <a:gd name="T3" fmla="*/ 355 h 358"/>
              <a:gd name="T4" fmla="*/ 14 w 163"/>
              <a:gd name="T5" fmla="*/ 358 h 358"/>
              <a:gd name="T6" fmla="*/ 27 w 163"/>
              <a:gd name="T7" fmla="*/ 358 h 358"/>
              <a:gd name="T8" fmla="*/ 42 w 163"/>
              <a:gd name="T9" fmla="*/ 358 h 358"/>
              <a:gd name="T10" fmla="*/ 56 w 163"/>
              <a:gd name="T11" fmla="*/ 358 h 358"/>
              <a:gd name="T12" fmla="*/ 85 w 163"/>
              <a:gd name="T13" fmla="*/ 355 h 358"/>
              <a:gd name="T14" fmla="*/ 113 w 163"/>
              <a:gd name="T15" fmla="*/ 351 h 358"/>
              <a:gd name="T16" fmla="*/ 123 w 163"/>
              <a:gd name="T17" fmla="*/ 337 h 358"/>
              <a:gd name="T18" fmla="*/ 132 w 163"/>
              <a:gd name="T19" fmla="*/ 322 h 358"/>
              <a:gd name="T20" fmla="*/ 142 w 163"/>
              <a:gd name="T21" fmla="*/ 301 h 358"/>
              <a:gd name="T22" fmla="*/ 148 w 163"/>
              <a:gd name="T23" fmla="*/ 280 h 358"/>
              <a:gd name="T24" fmla="*/ 154 w 163"/>
              <a:gd name="T25" fmla="*/ 255 h 358"/>
              <a:gd name="T26" fmla="*/ 157 w 163"/>
              <a:gd name="T27" fmla="*/ 230 h 358"/>
              <a:gd name="T28" fmla="*/ 161 w 163"/>
              <a:gd name="T29" fmla="*/ 203 h 358"/>
              <a:gd name="T30" fmla="*/ 163 w 163"/>
              <a:gd name="T31" fmla="*/ 176 h 358"/>
              <a:gd name="T32" fmla="*/ 161 w 163"/>
              <a:gd name="T33" fmla="*/ 149 h 358"/>
              <a:gd name="T34" fmla="*/ 161 w 163"/>
              <a:gd name="T35" fmla="*/ 122 h 358"/>
              <a:gd name="T36" fmla="*/ 157 w 163"/>
              <a:gd name="T37" fmla="*/ 97 h 358"/>
              <a:gd name="T38" fmla="*/ 152 w 163"/>
              <a:gd name="T39" fmla="*/ 72 h 358"/>
              <a:gd name="T40" fmla="*/ 146 w 163"/>
              <a:gd name="T41" fmla="*/ 49 h 358"/>
              <a:gd name="T42" fmla="*/ 138 w 163"/>
              <a:gd name="T43" fmla="*/ 30 h 358"/>
              <a:gd name="T44" fmla="*/ 129 w 163"/>
              <a:gd name="T45" fmla="*/ 13 h 358"/>
              <a:gd name="T46" fmla="*/ 119 w 163"/>
              <a:gd name="T47" fmla="*/ 0 h 358"/>
              <a:gd name="T48" fmla="*/ 0 w 163"/>
              <a:gd name="T49" fmla="*/ 3 h 3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"/>
              <a:gd name="T76" fmla="*/ 0 h 358"/>
              <a:gd name="T77" fmla="*/ 163 w 163"/>
              <a:gd name="T78" fmla="*/ 358 h 3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" h="358">
                <a:moveTo>
                  <a:pt x="0" y="3"/>
                </a:moveTo>
                <a:lnTo>
                  <a:pt x="0" y="355"/>
                </a:lnTo>
                <a:lnTo>
                  <a:pt x="14" y="358"/>
                </a:lnTo>
                <a:lnTo>
                  <a:pt x="27" y="358"/>
                </a:lnTo>
                <a:lnTo>
                  <a:pt x="42" y="358"/>
                </a:lnTo>
                <a:lnTo>
                  <a:pt x="56" y="358"/>
                </a:lnTo>
                <a:lnTo>
                  <a:pt x="85" y="355"/>
                </a:lnTo>
                <a:lnTo>
                  <a:pt x="113" y="351"/>
                </a:lnTo>
                <a:lnTo>
                  <a:pt x="123" y="337"/>
                </a:lnTo>
                <a:lnTo>
                  <a:pt x="132" y="322"/>
                </a:lnTo>
                <a:lnTo>
                  <a:pt x="142" y="301"/>
                </a:lnTo>
                <a:lnTo>
                  <a:pt x="148" y="280"/>
                </a:lnTo>
                <a:lnTo>
                  <a:pt x="154" y="255"/>
                </a:lnTo>
                <a:lnTo>
                  <a:pt x="157" y="230"/>
                </a:lnTo>
                <a:lnTo>
                  <a:pt x="161" y="203"/>
                </a:lnTo>
                <a:lnTo>
                  <a:pt x="163" y="176"/>
                </a:lnTo>
                <a:lnTo>
                  <a:pt x="161" y="149"/>
                </a:lnTo>
                <a:lnTo>
                  <a:pt x="161" y="122"/>
                </a:lnTo>
                <a:lnTo>
                  <a:pt x="157" y="97"/>
                </a:lnTo>
                <a:lnTo>
                  <a:pt x="152" y="72"/>
                </a:lnTo>
                <a:lnTo>
                  <a:pt x="146" y="49"/>
                </a:lnTo>
                <a:lnTo>
                  <a:pt x="138" y="30"/>
                </a:lnTo>
                <a:lnTo>
                  <a:pt x="129" y="13"/>
                </a:lnTo>
                <a:lnTo>
                  <a:pt x="119" y="0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5" name="Freeform 35"/>
          <p:cNvSpPr>
            <a:spLocks/>
          </p:cNvSpPr>
          <p:nvPr/>
        </p:nvSpPr>
        <p:spPr bwMode="auto">
          <a:xfrm>
            <a:off x="5180189" y="4081463"/>
            <a:ext cx="359833" cy="361950"/>
          </a:xfrm>
          <a:custGeom>
            <a:avLst/>
            <a:gdLst>
              <a:gd name="T0" fmla="*/ 0 w 255"/>
              <a:gd name="T1" fmla="*/ 192 h 228"/>
              <a:gd name="T2" fmla="*/ 6 w 255"/>
              <a:gd name="T3" fmla="*/ 188 h 228"/>
              <a:gd name="T4" fmla="*/ 12 w 255"/>
              <a:gd name="T5" fmla="*/ 186 h 228"/>
              <a:gd name="T6" fmla="*/ 14 w 255"/>
              <a:gd name="T7" fmla="*/ 182 h 228"/>
              <a:gd name="T8" fmla="*/ 15 w 255"/>
              <a:gd name="T9" fmla="*/ 178 h 228"/>
              <a:gd name="T10" fmla="*/ 44 w 255"/>
              <a:gd name="T11" fmla="*/ 167 h 228"/>
              <a:gd name="T12" fmla="*/ 81 w 255"/>
              <a:gd name="T13" fmla="*/ 147 h 228"/>
              <a:gd name="T14" fmla="*/ 98 w 255"/>
              <a:gd name="T15" fmla="*/ 136 h 228"/>
              <a:gd name="T16" fmla="*/ 113 w 255"/>
              <a:gd name="T17" fmla="*/ 124 h 228"/>
              <a:gd name="T18" fmla="*/ 119 w 255"/>
              <a:gd name="T19" fmla="*/ 117 h 228"/>
              <a:gd name="T20" fmla="*/ 125 w 255"/>
              <a:gd name="T21" fmla="*/ 111 h 228"/>
              <a:gd name="T22" fmla="*/ 129 w 255"/>
              <a:gd name="T23" fmla="*/ 105 h 228"/>
              <a:gd name="T24" fmla="*/ 132 w 255"/>
              <a:gd name="T25" fmla="*/ 99 h 228"/>
              <a:gd name="T26" fmla="*/ 136 w 255"/>
              <a:gd name="T27" fmla="*/ 99 h 228"/>
              <a:gd name="T28" fmla="*/ 140 w 255"/>
              <a:gd name="T29" fmla="*/ 98 h 228"/>
              <a:gd name="T30" fmla="*/ 146 w 255"/>
              <a:gd name="T31" fmla="*/ 94 h 228"/>
              <a:gd name="T32" fmla="*/ 150 w 255"/>
              <a:gd name="T33" fmla="*/ 90 h 228"/>
              <a:gd name="T34" fmla="*/ 159 w 255"/>
              <a:gd name="T35" fmla="*/ 80 h 228"/>
              <a:gd name="T36" fmla="*/ 169 w 255"/>
              <a:gd name="T37" fmla="*/ 67 h 228"/>
              <a:gd name="T38" fmla="*/ 179 w 255"/>
              <a:gd name="T39" fmla="*/ 55 h 228"/>
              <a:gd name="T40" fmla="*/ 188 w 255"/>
              <a:gd name="T41" fmla="*/ 46 h 228"/>
              <a:gd name="T42" fmla="*/ 192 w 255"/>
              <a:gd name="T43" fmla="*/ 40 h 228"/>
              <a:gd name="T44" fmla="*/ 198 w 255"/>
              <a:gd name="T45" fmla="*/ 38 h 228"/>
              <a:gd name="T46" fmla="*/ 202 w 255"/>
              <a:gd name="T47" fmla="*/ 36 h 228"/>
              <a:gd name="T48" fmla="*/ 205 w 255"/>
              <a:gd name="T49" fmla="*/ 34 h 228"/>
              <a:gd name="T50" fmla="*/ 217 w 255"/>
              <a:gd name="T51" fmla="*/ 19 h 228"/>
              <a:gd name="T52" fmla="*/ 225 w 255"/>
              <a:gd name="T53" fmla="*/ 2 h 228"/>
              <a:gd name="T54" fmla="*/ 238 w 255"/>
              <a:gd name="T55" fmla="*/ 0 h 228"/>
              <a:gd name="T56" fmla="*/ 253 w 255"/>
              <a:gd name="T57" fmla="*/ 0 h 228"/>
              <a:gd name="T58" fmla="*/ 255 w 255"/>
              <a:gd name="T59" fmla="*/ 44 h 228"/>
              <a:gd name="T60" fmla="*/ 255 w 255"/>
              <a:gd name="T61" fmla="*/ 86 h 228"/>
              <a:gd name="T62" fmla="*/ 251 w 255"/>
              <a:gd name="T63" fmla="*/ 107 h 228"/>
              <a:gd name="T64" fmla="*/ 246 w 255"/>
              <a:gd name="T65" fmla="*/ 128 h 228"/>
              <a:gd name="T66" fmla="*/ 242 w 255"/>
              <a:gd name="T67" fmla="*/ 140 h 228"/>
              <a:gd name="T68" fmla="*/ 236 w 255"/>
              <a:gd name="T69" fmla="*/ 149 h 228"/>
              <a:gd name="T70" fmla="*/ 228 w 255"/>
              <a:gd name="T71" fmla="*/ 161 h 228"/>
              <a:gd name="T72" fmla="*/ 221 w 255"/>
              <a:gd name="T73" fmla="*/ 172 h 228"/>
              <a:gd name="T74" fmla="*/ 213 w 255"/>
              <a:gd name="T75" fmla="*/ 178 h 228"/>
              <a:gd name="T76" fmla="*/ 203 w 255"/>
              <a:gd name="T77" fmla="*/ 186 h 228"/>
              <a:gd name="T78" fmla="*/ 190 w 255"/>
              <a:gd name="T79" fmla="*/ 194 h 228"/>
              <a:gd name="T80" fmla="*/ 175 w 255"/>
              <a:gd name="T81" fmla="*/ 201 h 228"/>
              <a:gd name="T82" fmla="*/ 157 w 255"/>
              <a:gd name="T83" fmla="*/ 207 h 228"/>
              <a:gd name="T84" fmla="*/ 138 w 255"/>
              <a:gd name="T85" fmla="*/ 213 h 228"/>
              <a:gd name="T86" fmla="*/ 119 w 255"/>
              <a:gd name="T87" fmla="*/ 218 h 228"/>
              <a:gd name="T88" fmla="*/ 100 w 255"/>
              <a:gd name="T89" fmla="*/ 224 h 228"/>
              <a:gd name="T90" fmla="*/ 81 w 255"/>
              <a:gd name="T91" fmla="*/ 226 h 228"/>
              <a:gd name="T92" fmla="*/ 63 w 255"/>
              <a:gd name="T93" fmla="*/ 228 h 228"/>
              <a:gd name="T94" fmla="*/ 46 w 255"/>
              <a:gd name="T95" fmla="*/ 228 h 228"/>
              <a:gd name="T96" fmla="*/ 31 w 255"/>
              <a:gd name="T97" fmla="*/ 226 h 228"/>
              <a:gd name="T98" fmla="*/ 19 w 255"/>
              <a:gd name="T99" fmla="*/ 220 h 228"/>
              <a:gd name="T100" fmla="*/ 10 w 255"/>
              <a:gd name="T101" fmla="*/ 215 h 228"/>
              <a:gd name="T102" fmla="*/ 6 w 255"/>
              <a:gd name="T103" fmla="*/ 211 h 228"/>
              <a:gd name="T104" fmla="*/ 2 w 255"/>
              <a:gd name="T105" fmla="*/ 205 h 228"/>
              <a:gd name="T106" fmla="*/ 2 w 255"/>
              <a:gd name="T107" fmla="*/ 199 h 228"/>
              <a:gd name="T108" fmla="*/ 0 w 255"/>
              <a:gd name="T109" fmla="*/ 192 h 2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28"/>
              <a:gd name="T167" fmla="*/ 255 w 255"/>
              <a:gd name="T168" fmla="*/ 228 h 2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28">
                <a:moveTo>
                  <a:pt x="0" y="192"/>
                </a:moveTo>
                <a:lnTo>
                  <a:pt x="6" y="188"/>
                </a:lnTo>
                <a:lnTo>
                  <a:pt x="12" y="186"/>
                </a:lnTo>
                <a:lnTo>
                  <a:pt x="14" y="182"/>
                </a:lnTo>
                <a:lnTo>
                  <a:pt x="15" y="178"/>
                </a:lnTo>
                <a:lnTo>
                  <a:pt x="44" y="167"/>
                </a:lnTo>
                <a:lnTo>
                  <a:pt x="81" y="147"/>
                </a:lnTo>
                <a:lnTo>
                  <a:pt x="98" y="136"/>
                </a:lnTo>
                <a:lnTo>
                  <a:pt x="113" y="124"/>
                </a:lnTo>
                <a:lnTo>
                  <a:pt x="119" y="117"/>
                </a:lnTo>
                <a:lnTo>
                  <a:pt x="125" y="111"/>
                </a:lnTo>
                <a:lnTo>
                  <a:pt x="129" y="105"/>
                </a:lnTo>
                <a:lnTo>
                  <a:pt x="132" y="99"/>
                </a:lnTo>
                <a:lnTo>
                  <a:pt x="136" y="99"/>
                </a:lnTo>
                <a:lnTo>
                  <a:pt x="140" y="98"/>
                </a:lnTo>
                <a:lnTo>
                  <a:pt x="146" y="94"/>
                </a:lnTo>
                <a:lnTo>
                  <a:pt x="150" y="90"/>
                </a:lnTo>
                <a:lnTo>
                  <a:pt x="159" y="80"/>
                </a:lnTo>
                <a:lnTo>
                  <a:pt x="169" y="67"/>
                </a:lnTo>
                <a:lnTo>
                  <a:pt x="179" y="55"/>
                </a:lnTo>
                <a:lnTo>
                  <a:pt x="188" y="46"/>
                </a:lnTo>
                <a:lnTo>
                  <a:pt x="192" y="40"/>
                </a:lnTo>
                <a:lnTo>
                  <a:pt x="198" y="38"/>
                </a:lnTo>
                <a:lnTo>
                  <a:pt x="202" y="36"/>
                </a:lnTo>
                <a:lnTo>
                  <a:pt x="205" y="34"/>
                </a:lnTo>
                <a:lnTo>
                  <a:pt x="217" y="19"/>
                </a:lnTo>
                <a:lnTo>
                  <a:pt x="225" y="2"/>
                </a:lnTo>
                <a:lnTo>
                  <a:pt x="238" y="0"/>
                </a:lnTo>
                <a:lnTo>
                  <a:pt x="253" y="0"/>
                </a:lnTo>
                <a:lnTo>
                  <a:pt x="255" y="44"/>
                </a:lnTo>
                <a:lnTo>
                  <a:pt x="255" y="86"/>
                </a:lnTo>
                <a:lnTo>
                  <a:pt x="251" y="107"/>
                </a:lnTo>
                <a:lnTo>
                  <a:pt x="246" y="128"/>
                </a:lnTo>
                <a:lnTo>
                  <a:pt x="242" y="140"/>
                </a:lnTo>
                <a:lnTo>
                  <a:pt x="236" y="149"/>
                </a:lnTo>
                <a:lnTo>
                  <a:pt x="228" y="161"/>
                </a:lnTo>
                <a:lnTo>
                  <a:pt x="221" y="172"/>
                </a:lnTo>
                <a:lnTo>
                  <a:pt x="213" y="178"/>
                </a:lnTo>
                <a:lnTo>
                  <a:pt x="203" y="186"/>
                </a:lnTo>
                <a:lnTo>
                  <a:pt x="190" y="194"/>
                </a:lnTo>
                <a:lnTo>
                  <a:pt x="175" y="201"/>
                </a:lnTo>
                <a:lnTo>
                  <a:pt x="157" y="207"/>
                </a:lnTo>
                <a:lnTo>
                  <a:pt x="138" y="213"/>
                </a:lnTo>
                <a:lnTo>
                  <a:pt x="119" y="218"/>
                </a:lnTo>
                <a:lnTo>
                  <a:pt x="100" y="224"/>
                </a:lnTo>
                <a:lnTo>
                  <a:pt x="81" y="226"/>
                </a:lnTo>
                <a:lnTo>
                  <a:pt x="63" y="228"/>
                </a:lnTo>
                <a:lnTo>
                  <a:pt x="46" y="228"/>
                </a:lnTo>
                <a:lnTo>
                  <a:pt x="31" y="226"/>
                </a:lnTo>
                <a:lnTo>
                  <a:pt x="19" y="220"/>
                </a:lnTo>
                <a:lnTo>
                  <a:pt x="10" y="215"/>
                </a:lnTo>
                <a:lnTo>
                  <a:pt x="6" y="211"/>
                </a:lnTo>
                <a:lnTo>
                  <a:pt x="2" y="205"/>
                </a:lnTo>
                <a:lnTo>
                  <a:pt x="2" y="199"/>
                </a:lnTo>
                <a:lnTo>
                  <a:pt x="0" y="192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6" name="Freeform 36"/>
          <p:cNvSpPr>
            <a:spLocks/>
          </p:cNvSpPr>
          <p:nvPr/>
        </p:nvSpPr>
        <p:spPr bwMode="auto">
          <a:xfrm>
            <a:off x="5180189" y="4081463"/>
            <a:ext cx="359833" cy="361950"/>
          </a:xfrm>
          <a:custGeom>
            <a:avLst/>
            <a:gdLst>
              <a:gd name="T0" fmla="*/ 0 w 255"/>
              <a:gd name="T1" fmla="*/ 192 h 228"/>
              <a:gd name="T2" fmla="*/ 6 w 255"/>
              <a:gd name="T3" fmla="*/ 188 h 228"/>
              <a:gd name="T4" fmla="*/ 12 w 255"/>
              <a:gd name="T5" fmla="*/ 186 h 228"/>
              <a:gd name="T6" fmla="*/ 14 w 255"/>
              <a:gd name="T7" fmla="*/ 182 h 228"/>
              <a:gd name="T8" fmla="*/ 15 w 255"/>
              <a:gd name="T9" fmla="*/ 178 h 228"/>
              <a:gd name="T10" fmla="*/ 44 w 255"/>
              <a:gd name="T11" fmla="*/ 167 h 228"/>
              <a:gd name="T12" fmla="*/ 81 w 255"/>
              <a:gd name="T13" fmla="*/ 147 h 228"/>
              <a:gd name="T14" fmla="*/ 98 w 255"/>
              <a:gd name="T15" fmla="*/ 136 h 228"/>
              <a:gd name="T16" fmla="*/ 113 w 255"/>
              <a:gd name="T17" fmla="*/ 124 h 228"/>
              <a:gd name="T18" fmla="*/ 119 w 255"/>
              <a:gd name="T19" fmla="*/ 117 h 228"/>
              <a:gd name="T20" fmla="*/ 125 w 255"/>
              <a:gd name="T21" fmla="*/ 111 h 228"/>
              <a:gd name="T22" fmla="*/ 129 w 255"/>
              <a:gd name="T23" fmla="*/ 105 h 228"/>
              <a:gd name="T24" fmla="*/ 132 w 255"/>
              <a:gd name="T25" fmla="*/ 99 h 228"/>
              <a:gd name="T26" fmla="*/ 136 w 255"/>
              <a:gd name="T27" fmla="*/ 99 h 228"/>
              <a:gd name="T28" fmla="*/ 140 w 255"/>
              <a:gd name="T29" fmla="*/ 98 h 228"/>
              <a:gd name="T30" fmla="*/ 146 w 255"/>
              <a:gd name="T31" fmla="*/ 94 h 228"/>
              <a:gd name="T32" fmla="*/ 150 w 255"/>
              <a:gd name="T33" fmla="*/ 90 h 228"/>
              <a:gd name="T34" fmla="*/ 159 w 255"/>
              <a:gd name="T35" fmla="*/ 80 h 228"/>
              <a:gd name="T36" fmla="*/ 169 w 255"/>
              <a:gd name="T37" fmla="*/ 67 h 228"/>
              <a:gd name="T38" fmla="*/ 179 w 255"/>
              <a:gd name="T39" fmla="*/ 55 h 228"/>
              <a:gd name="T40" fmla="*/ 188 w 255"/>
              <a:gd name="T41" fmla="*/ 46 h 228"/>
              <a:gd name="T42" fmla="*/ 192 w 255"/>
              <a:gd name="T43" fmla="*/ 40 h 228"/>
              <a:gd name="T44" fmla="*/ 198 w 255"/>
              <a:gd name="T45" fmla="*/ 38 h 228"/>
              <a:gd name="T46" fmla="*/ 202 w 255"/>
              <a:gd name="T47" fmla="*/ 36 h 228"/>
              <a:gd name="T48" fmla="*/ 205 w 255"/>
              <a:gd name="T49" fmla="*/ 34 h 228"/>
              <a:gd name="T50" fmla="*/ 217 w 255"/>
              <a:gd name="T51" fmla="*/ 19 h 228"/>
              <a:gd name="T52" fmla="*/ 225 w 255"/>
              <a:gd name="T53" fmla="*/ 2 h 228"/>
              <a:gd name="T54" fmla="*/ 238 w 255"/>
              <a:gd name="T55" fmla="*/ 0 h 228"/>
              <a:gd name="T56" fmla="*/ 253 w 255"/>
              <a:gd name="T57" fmla="*/ 0 h 228"/>
              <a:gd name="T58" fmla="*/ 255 w 255"/>
              <a:gd name="T59" fmla="*/ 44 h 228"/>
              <a:gd name="T60" fmla="*/ 255 w 255"/>
              <a:gd name="T61" fmla="*/ 86 h 228"/>
              <a:gd name="T62" fmla="*/ 251 w 255"/>
              <a:gd name="T63" fmla="*/ 107 h 228"/>
              <a:gd name="T64" fmla="*/ 246 w 255"/>
              <a:gd name="T65" fmla="*/ 128 h 228"/>
              <a:gd name="T66" fmla="*/ 242 w 255"/>
              <a:gd name="T67" fmla="*/ 140 h 228"/>
              <a:gd name="T68" fmla="*/ 236 w 255"/>
              <a:gd name="T69" fmla="*/ 149 h 228"/>
              <a:gd name="T70" fmla="*/ 228 w 255"/>
              <a:gd name="T71" fmla="*/ 161 h 228"/>
              <a:gd name="T72" fmla="*/ 221 w 255"/>
              <a:gd name="T73" fmla="*/ 172 h 228"/>
              <a:gd name="T74" fmla="*/ 213 w 255"/>
              <a:gd name="T75" fmla="*/ 178 h 228"/>
              <a:gd name="T76" fmla="*/ 203 w 255"/>
              <a:gd name="T77" fmla="*/ 186 h 228"/>
              <a:gd name="T78" fmla="*/ 190 w 255"/>
              <a:gd name="T79" fmla="*/ 194 h 228"/>
              <a:gd name="T80" fmla="*/ 175 w 255"/>
              <a:gd name="T81" fmla="*/ 201 h 228"/>
              <a:gd name="T82" fmla="*/ 157 w 255"/>
              <a:gd name="T83" fmla="*/ 207 h 228"/>
              <a:gd name="T84" fmla="*/ 138 w 255"/>
              <a:gd name="T85" fmla="*/ 213 h 228"/>
              <a:gd name="T86" fmla="*/ 119 w 255"/>
              <a:gd name="T87" fmla="*/ 218 h 228"/>
              <a:gd name="T88" fmla="*/ 100 w 255"/>
              <a:gd name="T89" fmla="*/ 224 h 228"/>
              <a:gd name="T90" fmla="*/ 81 w 255"/>
              <a:gd name="T91" fmla="*/ 226 h 228"/>
              <a:gd name="T92" fmla="*/ 63 w 255"/>
              <a:gd name="T93" fmla="*/ 228 h 228"/>
              <a:gd name="T94" fmla="*/ 46 w 255"/>
              <a:gd name="T95" fmla="*/ 228 h 228"/>
              <a:gd name="T96" fmla="*/ 31 w 255"/>
              <a:gd name="T97" fmla="*/ 226 h 228"/>
              <a:gd name="T98" fmla="*/ 19 w 255"/>
              <a:gd name="T99" fmla="*/ 220 h 228"/>
              <a:gd name="T100" fmla="*/ 10 w 255"/>
              <a:gd name="T101" fmla="*/ 215 h 228"/>
              <a:gd name="T102" fmla="*/ 6 w 255"/>
              <a:gd name="T103" fmla="*/ 211 h 228"/>
              <a:gd name="T104" fmla="*/ 2 w 255"/>
              <a:gd name="T105" fmla="*/ 205 h 228"/>
              <a:gd name="T106" fmla="*/ 2 w 255"/>
              <a:gd name="T107" fmla="*/ 199 h 228"/>
              <a:gd name="T108" fmla="*/ 0 w 255"/>
              <a:gd name="T109" fmla="*/ 192 h 2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28"/>
              <a:gd name="T167" fmla="*/ 255 w 255"/>
              <a:gd name="T168" fmla="*/ 228 h 2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28">
                <a:moveTo>
                  <a:pt x="0" y="192"/>
                </a:moveTo>
                <a:lnTo>
                  <a:pt x="6" y="188"/>
                </a:lnTo>
                <a:lnTo>
                  <a:pt x="12" y="186"/>
                </a:lnTo>
                <a:lnTo>
                  <a:pt x="14" y="182"/>
                </a:lnTo>
                <a:lnTo>
                  <a:pt x="15" y="178"/>
                </a:lnTo>
                <a:lnTo>
                  <a:pt x="44" y="167"/>
                </a:lnTo>
                <a:lnTo>
                  <a:pt x="81" y="147"/>
                </a:lnTo>
                <a:lnTo>
                  <a:pt x="98" y="136"/>
                </a:lnTo>
                <a:lnTo>
                  <a:pt x="113" y="124"/>
                </a:lnTo>
                <a:lnTo>
                  <a:pt x="119" y="117"/>
                </a:lnTo>
                <a:lnTo>
                  <a:pt x="125" y="111"/>
                </a:lnTo>
                <a:lnTo>
                  <a:pt x="129" y="105"/>
                </a:lnTo>
                <a:lnTo>
                  <a:pt x="132" y="99"/>
                </a:lnTo>
                <a:lnTo>
                  <a:pt x="136" y="99"/>
                </a:lnTo>
                <a:lnTo>
                  <a:pt x="140" y="98"/>
                </a:lnTo>
                <a:lnTo>
                  <a:pt x="146" y="94"/>
                </a:lnTo>
                <a:lnTo>
                  <a:pt x="150" y="90"/>
                </a:lnTo>
                <a:lnTo>
                  <a:pt x="159" y="80"/>
                </a:lnTo>
                <a:lnTo>
                  <a:pt x="169" y="67"/>
                </a:lnTo>
                <a:lnTo>
                  <a:pt x="179" y="55"/>
                </a:lnTo>
                <a:lnTo>
                  <a:pt x="188" y="46"/>
                </a:lnTo>
                <a:lnTo>
                  <a:pt x="192" y="40"/>
                </a:lnTo>
                <a:lnTo>
                  <a:pt x="198" y="38"/>
                </a:lnTo>
                <a:lnTo>
                  <a:pt x="202" y="36"/>
                </a:lnTo>
                <a:lnTo>
                  <a:pt x="205" y="34"/>
                </a:lnTo>
                <a:lnTo>
                  <a:pt x="217" y="19"/>
                </a:lnTo>
                <a:lnTo>
                  <a:pt x="225" y="2"/>
                </a:lnTo>
                <a:lnTo>
                  <a:pt x="238" y="0"/>
                </a:lnTo>
                <a:lnTo>
                  <a:pt x="253" y="0"/>
                </a:lnTo>
                <a:lnTo>
                  <a:pt x="255" y="44"/>
                </a:lnTo>
                <a:lnTo>
                  <a:pt x="255" y="86"/>
                </a:lnTo>
                <a:lnTo>
                  <a:pt x="251" y="107"/>
                </a:lnTo>
                <a:lnTo>
                  <a:pt x="246" y="128"/>
                </a:lnTo>
                <a:lnTo>
                  <a:pt x="242" y="140"/>
                </a:lnTo>
                <a:lnTo>
                  <a:pt x="236" y="149"/>
                </a:lnTo>
                <a:lnTo>
                  <a:pt x="228" y="161"/>
                </a:lnTo>
                <a:lnTo>
                  <a:pt x="221" y="172"/>
                </a:lnTo>
                <a:lnTo>
                  <a:pt x="213" y="178"/>
                </a:lnTo>
                <a:lnTo>
                  <a:pt x="203" y="186"/>
                </a:lnTo>
                <a:lnTo>
                  <a:pt x="190" y="194"/>
                </a:lnTo>
                <a:lnTo>
                  <a:pt x="175" y="201"/>
                </a:lnTo>
                <a:lnTo>
                  <a:pt x="157" y="207"/>
                </a:lnTo>
                <a:lnTo>
                  <a:pt x="138" y="213"/>
                </a:lnTo>
                <a:lnTo>
                  <a:pt x="119" y="218"/>
                </a:lnTo>
                <a:lnTo>
                  <a:pt x="100" y="224"/>
                </a:lnTo>
                <a:lnTo>
                  <a:pt x="81" y="226"/>
                </a:lnTo>
                <a:lnTo>
                  <a:pt x="63" y="228"/>
                </a:lnTo>
                <a:lnTo>
                  <a:pt x="46" y="228"/>
                </a:lnTo>
                <a:lnTo>
                  <a:pt x="31" y="226"/>
                </a:lnTo>
                <a:lnTo>
                  <a:pt x="19" y="220"/>
                </a:lnTo>
                <a:lnTo>
                  <a:pt x="10" y="215"/>
                </a:lnTo>
                <a:lnTo>
                  <a:pt x="6" y="211"/>
                </a:lnTo>
                <a:lnTo>
                  <a:pt x="2" y="205"/>
                </a:lnTo>
                <a:lnTo>
                  <a:pt x="2" y="199"/>
                </a:lnTo>
                <a:lnTo>
                  <a:pt x="0" y="19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2603501" y="2420939"/>
            <a:ext cx="1577622" cy="623887"/>
          </a:xfrm>
          <a:custGeom>
            <a:avLst/>
            <a:gdLst>
              <a:gd name="T0" fmla="*/ 1118 w 1118"/>
              <a:gd name="T1" fmla="*/ 389 h 393"/>
              <a:gd name="T2" fmla="*/ 2 w 1118"/>
              <a:gd name="T3" fmla="*/ 0 h 393"/>
              <a:gd name="T4" fmla="*/ 0 w 1118"/>
              <a:gd name="T5" fmla="*/ 4 h 393"/>
              <a:gd name="T6" fmla="*/ 1118 w 1118"/>
              <a:gd name="T7" fmla="*/ 393 h 393"/>
              <a:gd name="T8" fmla="*/ 1118 w 1118"/>
              <a:gd name="T9" fmla="*/ 389 h 3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8"/>
              <a:gd name="T16" fmla="*/ 0 h 393"/>
              <a:gd name="T17" fmla="*/ 1118 w 1118"/>
              <a:gd name="T18" fmla="*/ 393 h 3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8" h="393">
                <a:moveTo>
                  <a:pt x="1118" y="389"/>
                </a:moveTo>
                <a:lnTo>
                  <a:pt x="2" y="0"/>
                </a:lnTo>
                <a:lnTo>
                  <a:pt x="0" y="4"/>
                </a:lnTo>
                <a:lnTo>
                  <a:pt x="1118" y="393"/>
                </a:lnTo>
                <a:lnTo>
                  <a:pt x="1118" y="3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8" name="Freeform 38"/>
          <p:cNvSpPr>
            <a:spLocks/>
          </p:cNvSpPr>
          <p:nvPr/>
        </p:nvSpPr>
        <p:spPr bwMode="auto">
          <a:xfrm>
            <a:off x="4168423" y="3008314"/>
            <a:ext cx="59267" cy="65087"/>
          </a:xfrm>
          <a:custGeom>
            <a:avLst/>
            <a:gdLst>
              <a:gd name="T0" fmla="*/ 13 w 42"/>
              <a:gd name="T1" fmla="*/ 0 h 41"/>
              <a:gd name="T2" fmla="*/ 42 w 42"/>
              <a:gd name="T3" fmla="*/ 33 h 41"/>
              <a:gd name="T4" fmla="*/ 0 w 42"/>
              <a:gd name="T5" fmla="*/ 41 h 41"/>
              <a:gd name="T6" fmla="*/ 13 w 42"/>
              <a:gd name="T7" fmla="*/ 0 h 41"/>
              <a:gd name="T8" fmla="*/ 42 w 42"/>
              <a:gd name="T9" fmla="*/ 33 h 41"/>
              <a:gd name="T10" fmla="*/ 13 w 42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1"/>
              <a:gd name="T20" fmla="*/ 42 w 42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1">
                <a:moveTo>
                  <a:pt x="13" y="0"/>
                </a:moveTo>
                <a:lnTo>
                  <a:pt x="42" y="33"/>
                </a:lnTo>
                <a:lnTo>
                  <a:pt x="0" y="41"/>
                </a:lnTo>
                <a:lnTo>
                  <a:pt x="13" y="0"/>
                </a:lnTo>
                <a:lnTo>
                  <a:pt x="42" y="33"/>
                </a:ln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9" name="Freeform 39"/>
          <p:cNvSpPr>
            <a:spLocks/>
          </p:cNvSpPr>
          <p:nvPr/>
        </p:nvSpPr>
        <p:spPr bwMode="auto">
          <a:xfrm>
            <a:off x="4835878" y="1870076"/>
            <a:ext cx="1998133" cy="1273175"/>
          </a:xfrm>
          <a:custGeom>
            <a:avLst/>
            <a:gdLst>
              <a:gd name="T0" fmla="*/ 2 w 1416"/>
              <a:gd name="T1" fmla="*/ 802 h 802"/>
              <a:gd name="T2" fmla="*/ 1416 w 1416"/>
              <a:gd name="T3" fmla="*/ 4 h 802"/>
              <a:gd name="T4" fmla="*/ 1414 w 1416"/>
              <a:gd name="T5" fmla="*/ 0 h 802"/>
              <a:gd name="T6" fmla="*/ 0 w 1416"/>
              <a:gd name="T7" fmla="*/ 798 h 802"/>
              <a:gd name="T8" fmla="*/ 2 w 1416"/>
              <a:gd name="T9" fmla="*/ 802 h 8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6"/>
              <a:gd name="T16" fmla="*/ 0 h 802"/>
              <a:gd name="T17" fmla="*/ 1416 w 1416"/>
              <a:gd name="T18" fmla="*/ 802 h 8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6" h="802">
                <a:moveTo>
                  <a:pt x="2" y="802"/>
                </a:moveTo>
                <a:lnTo>
                  <a:pt x="1416" y="4"/>
                </a:lnTo>
                <a:lnTo>
                  <a:pt x="1414" y="0"/>
                </a:lnTo>
                <a:lnTo>
                  <a:pt x="0" y="798"/>
                </a:lnTo>
                <a:lnTo>
                  <a:pt x="2" y="8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4793545" y="3109913"/>
            <a:ext cx="62089" cy="57150"/>
          </a:xfrm>
          <a:custGeom>
            <a:avLst/>
            <a:gdLst>
              <a:gd name="T0" fmla="*/ 44 w 44"/>
              <a:gd name="T1" fmla="*/ 36 h 36"/>
              <a:gd name="T2" fmla="*/ 0 w 44"/>
              <a:gd name="T3" fmla="*/ 36 h 36"/>
              <a:gd name="T4" fmla="*/ 23 w 44"/>
              <a:gd name="T5" fmla="*/ 0 h 36"/>
              <a:gd name="T6" fmla="*/ 44 w 44"/>
              <a:gd name="T7" fmla="*/ 36 h 36"/>
              <a:gd name="T8" fmla="*/ 0 w 44"/>
              <a:gd name="T9" fmla="*/ 36 h 36"/>
              <a:gd name="T10" fmla="*/ 44 w 44"/>
              <a:gd name="T11" fmla="*/ 3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6"/>
              <a:gd name="T20" fmla="*/ 44 w 44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6">
                <a:moveTo>
                  <a:pt x="44" y="36"/>
                </a:moveTo>
                <a:lnTo>
                  <a:pt x="0" y="36"/>
                </a:lnTo>
                <a:lnTo>
                  <a:pt x="23" y="0"/>
                </a:lnTo>
                <a:lnTo>
                  <a:pt x="44" y="36"/>
                </a:lnTo>
                <a:lnTo>
                  <a:pt x="0" y="36"/>
                </a:lnTo>
                <a:lnTo>
                  <a:pt x="44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1" name="Freeform 41"/>
          <p:cNvSpPr>
            <a:spLocks/>
          </p:cNvSpPr>
          <p:nvPr/>
        </p:nvSpPr>
        <p:spPr bwMode="auto">
          <a:xfrm>
            <a:off x="4876800" y="2908300"/>
            <a:ext cx="1579034" cy="520700"/>
          </a:xfrm>
          <a:custGeom>
            <a:avLst/>
            <a:gdLst>
              <a:gd name="T0" fmla="*/ 2 w 1119"/>
              <a:gd name="T1" fmla="*/ 328 h 328"/>
              <a:gd name="T2" fmla="*/ 1119 w 1119"/>
              <a:gd name="T3" fmla="*/ 4 h 328"/>
              <a:gd name="T4" fmla="*/ 1117 w 1119"/>
              <a:gd name="T5" fmla="*/ 0 h 328"/>
              <a:gd name="T6" fmla="*/ 0 w 1119"/>
              <a:gd name="T7" fmla="*/ 324 h 328"/>
              <a:gd name="T8" fmla="*/ 2 w 1119"/>
              <a:gd name="T9" fmla="*/ 328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9"/>
              <a:gd name="T16" fmla="*/ 0 h 328"/>
              <a:gd name="T17" fmla="*/ 1119 w 1119"/>
              <a:gd name="T18" fmla="*/ 328 h 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9" h="328">
                <a:moveTo>
                  <a:pt x="2" y="328"/>
                </a:moveTo>
                <a:lnTo>
                  <a:pt x="1119" y="4"/>
                </a:lnTo>
                <a:lnTo>
                  <a:pt x="1117" y="0"/>
                </a:lnTo>
                <a:lnTo>
                  <a:pt x="0" y="324"/>
                </a:lnTo>
                <a:lnTo>
                  <a:pt x="2" y="3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4831645" y="3392489"/>
            <a:ext cx="59267" cy="66675"/>
          </a:xfrm>
          <a:custGeom>
            <a:avLst/>
            <a:gdLst>
              <a:gd name="T0" fmla="*/ 42 w 42"/>
              <a:gd name="T1" fmla="*/ 42 h 42"/>
              <a:gd name="T2" fmla="*/ 0 w 42"/>
              <a:gd name="T3" fmla="*/ 33 h 42"/>
              <a:gd name="T4" fmla="*/ 30 w 42"/>
              <a:gd name="T5" fmla="*/ 0 h 42"/>
              <a:gd name="T6" fmla="*/ 42 w 42"/>
              <a:gd name="T7" fmla="*/ 42 h 42"/>
              <a:gd name="T8" fmla="*/ 0 w 42"/>
              <a:gd name="T9" fmla="*/ 33 h 42"/>
              <a:gd name="T10" fmla="*/ 42 w 42"/>
              <a:gd name="T11" fmla="*/ 42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2"/>
              <a:gd name="T20" fmla="*/ 42 w 4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2">
                <a:moveTo>
                  <a:pt x="42" y="42"/>
                </a:moveTo>
                <a:lnTo>
                  <a:pt x="0" y="33"/>
                </a:lnTo>
                <a:lnTo>
                  <a:pt x="30" y="0"/>
                </a:lnTo>
                <a:lnTo>
                  <a:pt x="42" y="42"/>
                </a:lnTo>
                <a:lnTo>
                  <a:pt x="0" y="33"/>
                </a:lnTo>
                <a:lnTo>
                  <a:pt x="42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3" name="Freeform 43"/>
          <p:cNvSpPr>
            <a:spLocks/>
          </p:cNvSpPr>
          <p:nvPr/>
        </p:nvSpPr>
        <p:spPr bwMode="auto">
          <a:xfrm>
            <a:off x="5589411" y="4276725"/>
            <a:ext cx="675922" cy="465138"/>
          </a:xfrm>
          <a:custGeom>
            <a:avLst/>
            <a:gdLst>
              <a:gd name="T0" fmla="*/ 0 w 479"/>
              <a:gd name="T1" fmla="*/ 3 h 293"/>
              <a:gd name="T2" fmla="*/ 478 w 479"/>
              <a:gd name="T3" fmla="*/ 293 h 293"/>
              <a:gd name="T4" fmla="*/ 479 w 479"/>
              <a:gd name="T5" fmla="*/ 289 h 293"/>
              <a:gd name="T6" fmla="*/ 2 w 479"/>
              <a:gd name="T7" fmla="*/ 0 h 293"/>
              <a:gd name="T8" fmla="*/ 0 w 479"/>
              <a:gd name="T9" fmla="*/ 3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9"/>
              <a:gd name="T16" fmla="*/ 0 h 293"/>
              <a:gd name="T17" fmla="*/ 479 w 479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9" h="293">
                <a:moveTo>
                  <a:pt x="0" y="3"/>
                </a:moveTo>
                <a:lnTo>
                  <a:pt x="478" y="293"/>
                </a:lnTo>
                <a:lnTo>
                  <a:pt x="479" y="289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4" name="Freeform 44"/>
          <p:cNvSpPr>
            <a:spLocks/>
          </p:cNvSpPr>
          <p:nvPr/>
        </p:nvSpPr>
        <p:spPr bwMode="auto">
          <a:xfrm>
            <a:off x="5548489" y="4248151"/>
            <a:ext cx="62089" cy="61913"/>
          </a:xfrm>
          <a:custGeom>
            <a:avLst/>
            <a:gdLst>
              <a:gd name="T0" fmla="*/ 21 w 44"/>
              <a:gd name="T1" fmla="*/ 39 h 39"/>
              <a:gd name="T2" fmla="*/ 0 w 44"/>
              <a:gd name="T3" fmla="*/ 0 h 39"/>
              <a:gd name="T4" fmla="*/ 44 w 44"/>
              <a:gd name="T5" fmla="*/ 2 h 39"/>
              <a:gd name="T6" fmla="*/ 21 w 44"/>
              <a:gd name="T7" fmla="*/ 39 h 39"/>
              <a:gd name="T8" fmla="*/ 0 w 44"/>
              <a:gd name="T9" fmla="*/ 0 h 39"/>
              <a:gd name="T10" fmla="*/ 21 w 44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9"/>
              <a:gd name="T20" fmla="*/ 44 w 4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9">
                <a:moveTo>
                  <a:pt x="21" y="39"/>
                </a:moveTo>
                <a:lnTo>
                  <a:pt x="0" y="0"/>
                </a:lnTo>
                <a:lnTo>
                  <a:pt x="44" y="2"/>
                </a:lnTo>
                <a:lnTo>
                  <a:pt x="21" y="39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5" name="Freeform 45"/>
          <p:cNvSpPr>
            <a:spLocks/>
          </p:cNvSpPr>
          <p:nvPr/>
        </p:nvSpPr>
        <p:spPr bwMode="auto">
          <a:xfrm>
            <a:off x="4979812" y="4502151"/>
            <a:ext cx="1627011" cy="1128713"/>
          </a:xfrm>
          <a:custGeom>
            <a:avLst/>
            <a:gdLst>
              <a:gd name="T0" fmla="*/ 0 w 1153"/>
              <a:gd name="T1" fmla="*/ 1 h 711"/>
              <a:gd name="T2" fmla="*/ 0 w 1153"/>
              <a:gd name="T3" fmla="*/ 3 h 711"/>
              <a:gd name="T4" fmla="*/ 1151 w 1153"/>
              <a:gd name="T5" fmla="*/ 711 h 711"/>
              <a:gd name="T6" fmla="*/ 1153 w 1153"/>
              <a:gd name="T7" fmla="*/ 708 h 711"/>
              <a:gd name="T8" fmla="*/ 2 w 1153"/>
              <a:gd name="T9" fmla="*/ 0 h 711"/>
              <a:gd name="T10" fmla="*/ 0 w 1153"/>
              <a:gd name="T11" fmla="*/ 1 h 711"/>
              <a:gd name="T12" fmla="*/ 0 w 1153"/>
              <a:gd name="T13" fmla="*/ 1 h 711"/>
              <a:gd name="T14" fmla="*/ 0 w 1153"/>
              <a:gd name="T15" fmla="*/ 3 h 711"/>
              <a:gd name="T16" fmla="*/ 0 w 1153"/>
              <a:gd name="T17" fmla="*/ 3 h 711"/>
              <a:gd name="T18" fmla="*/ 0 w 1153"/>
              <a:gd name="T19" fmla="*/ 1 h 7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3"/>
              <a:gd name="T31" fmla="*/ 0 h 711"/>
              <a:gd name="T32" fmla="*/ 1153 w 1153"/>
              <a:gd name="T33" fmla="*/ 711 h 7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3" h="711">
                <a:moveTo>
                  <a:pt x="0" y="1"/>
                </a:moveTo>
                <a:lnTo>
                  <a:pt x="0" y="3"/>
                </a:lnTo>
                <a:lnTo>
                  <a:pt x="1151" y="711"/>
                </a:lnTo>
                <a:lnTo>
                  <a:pt x="1153" y="708"/>
                </a:lnTo>
                <a:lnTo>
                  <a:pt x="2" y="0"/>
                </a:lnTo>
                <a:lnTo>
                  <a:pt x="0" y="1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4974167" y="3959226"/>
            <a:ext cx="11289" cy="544513"/>
          </a:xfrm>
          <a:custGeom>
            <a:avLst/>
            <a:gdLst>
              <a:gd name="T0" fmla="*/ 0 w 8"/>
              <a:gd name="T1" fmla="*/ 0 h 343"/>
              <a:gd name="T2" fmla="*/ 4 w 8"/>
              <a:gd name="T3" fmla="*/ 343 h 343"/>
              <a:gd name="T4" fmla="*/ 8 w 8"/>
              <a:gd name="T5" fmla="*/ 343 h 343"/>
              <a:gd name="T6" fmla="*/ 4 w 8"/>
              <a:gd name="T7" fmla="*/ 0 h 343"/>
              <a:gd name="T8" fmla="*/ 0 w 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43"/>
              <a:gd name="T17" fmla="*/ 8 w 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43">
                <a:moveTo>
                  <a:pt x="0" y="0"/>
                </a:moveTo>
                <a:lnTo>
                  <a:pt x="4" y="343"/>
                </a:lnTo>
                <a:lnTo>
                  <a:pt x="8" y="343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4947356" y="3903663"/>
            <a:ext cx="59267" cy="61912"/>
          </a:xfrm>
          <a:custGeom>
            <a:avLst/>
            <a:gdLst>
              <a:gd name="T0" fmla="*/ 0 w 42"/>
              <a:gd name="T1" fmla="*/ 39 h 39"/>
              <a:gd name="T2" fmla="*/ 21 w 42"/>
              <a:gd name="T3" fmla="*/ 0 h 39"/>
              <a:gd name="T4" fmla="*/ 42 w 42"/>
              <a:gd name="T5" fmla="*/ 39 h 39"/>
              <a:gd name="T6" fmla="*/ 0 w 42"/>
              <a:gd name="T7" fmla="*/ 39 h 39"/>
              <a:gd name="T8" fmla="*/ 21 w 42"/>
              <a:gd name="T9" fmla="*/ 0 h 39"/>
              <a:gd name="T10" fmla="*/ 0 w 42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39"/>
              <a:gd name="T20" fmla="*/ 42 w 42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39">
                <a:moveTo>
                  <a:pt x="0" y="39"/>
                </a:moveTo>
                <a:lnTo>
                  <a:pt x="21" y="0"/>
                </a:lnTo>
                <a:lnTo>
                  <a:pt x="42" y="39"/>
                </a:lnTo>
                <a:lnTo>
                  <a:pt x="0" y="39"/>
                </a:lnTo>
                <a:lnTo>
                  <a:pt x="21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8" name="Freeform 48"/>
          <p:cNvSpPr>
            <a:spLocks/>
          </p:cNvSpPr>
          <p:nvPr/>
        </p:nvSpPr>
        <p:spPr bwMode="auto">
          <a:xfrm>
            <a:off x="3867856" y="4695826"/>
            <a:ext cx="407811" cy="658813"/>
          </a:xfrm>
          <a:custGeom>
            <a:avLst/>
            <a:gdLst>
              <a:gd name="T0" fmla="*/ 287 w 289"/>
              <a:gd name="T1" fmla="*/ 0 h 415"/>
              <a:gd name="T2" fmla="*/ 0 w 289"/>
              <a:gd name="T3" fmla="*/ 413 h 415"/>
              <a:gd name="T4" fmla="*/ 2 w 289"/>
              <a:gd name="T5" fmla="*/ 415 h 415"/>
              <a:gd name="T6" fmla="*/ 289 w 289"/>
              <a:gd name="T7" fmla="*/ 2 h 415"/>
              <a:gd name="T8" fmla="*/ 287 w 289"/>
              <a:gd name="T9" fmla="*/ 0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415"/>
              <a:gd name="T17" fmla="*/ 289 w 289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415">
                <a:moveTo>
                  <a:pt x="287" y="0"/>
                </a:moveTo>
                <a:lnTo>
                  <a:pt x="0" y="413"/>
                </a:lnTo>
                <a:lnTo>
                  <a:pt x="2" y="415"/>
                </a:lnTo>
                <a:lnTo>
                  <a:pt x="289" y="2"/>
                </a:lnTo>
                <a:lnTo>
                  <a:pt x="28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9" name="Freeform 49"/>
          <p:cNvSpPr>
            <a:spLocks/>
          </p:cNvSpPr>
          <p:nvPr/>
        </p:nvSpPr>
        <p:spPr bwMode="auto">
          <a:xfrm>
            <a:off x="4248857" y="4652963"/>
            <a:ext cx="53622" cy="68262"/>
          </a:xfrm>
          <a:custGeom>
            <a:avLst/>
            <a:gdLst>
              <a:gd name="T0" fmla="*/ 0 w 38"/>
              <a:gd name="T1" fmla="*/ 20 h 43"/>
              <a:gd name="T2" fmla="*/ 38 w 38"/>
              <a:gd name="T3" fmla="*/ 0 h 43"/>
              <a:gd name="T4" fmla="*/ 35 w 38"/>
              <a:gd name="T5" fmla="*/ 43 h 43"/>
              <a:gd name="T6" fmla="*/ 0 w 38"/>
              <a:gd name="T7" fmla="*/ 20 h 43"/>
              <a:gd name="T8" fmla="*/ 38 w 38"/>
              <a:gd name="T9" fmla="*/ 0 h 43"/>
              <a:gd name="T10" fmla="*/ 0 w 38"/>
              <a:gd name="T11" fmla="*/ 2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43"/>
              <a:gd name="T20" fmla="*/ 38 w 38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43">
                <a:moveTo>
                  <a:pt x="0" y="20"/>
                </a:moveTo>
                <a:lnTo>
                  <a:pt x="38" y="0"/>
                </a:lnTo>
                <a:lnTo>
                  <a:pt x="35" y="43"/>
                </a:lnTo>
                <a:lnTo>
                  <a:pt x="0" y="20"/>
                </a:lnTo>
                <a:lnTo>
                  <a:pt x="38" y="0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0" name="Freeform 50"/>
          <p:cNvSpPr>
            <a:spLocks/>
          </p:cNvSpPr>
          <p:nvPr/>
        </p:nvSpPr>
        <p:spPr bwMode="auto">
          <a:xfrm>
            <a:off x="2640189" y="4502151"/>
            <a:ext cx="371122" cy="176213"/>
          </a:xfrm>
          <a:custGeom>
            <a:avLst/>
            <a:gdLst>
              <a:gd name="T0" fmla="*/ 263 w 263"/>
              <a:gd name="T1" fmla="*/ 0 h 111"/>
              <a:gd name="T2" fmla="*/ 0 w 263"/>
              <a:gd name="T3" fmla="*/ 107 h 111"/>
              <a:gd name="T4" fmla="*/ 2 w 263"/>
              <a:gd name="T5" fmla="*/ 111 h 111"/>
              <a:gd name="T6" fmla="*/ 263 w 263"/>
              <a:gd name="T7" fmla="*/ 3 h 111"/>
              <a:gd name="T8" fmla="*/ 263 w 263"/>
              <a:gd name="T9" fmla="*/ 0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3"/>
              <a:gd name="T16" fmla="*/ 0 h 111"/>
              <a:gd name="T17" fmla="*/ 263 w 263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3" h="111">
                <a:moveTo>
                  <a:pt x="263" y="0"/>
                </a:moveTo>
                <a:lnTo>
                  <a:pt x="0" y="107"/>
                </a:lnTo>
                <a:lnTo>
                  <a:pt x="2" y="111"/>
                </a:lnTo>
                <a:lnTo>
                  <a:pt x="263" y="3"/>
                </a:lnTo>
                <a:lnTo>
                  <a:pt x="26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1" name="Freeform 51"/>
          <p:cNvSpPr>
            <a:spLocks/>
          </p:cNvSpPr>
          <p:nvPr/>
        </p:nvSpPr>
        <p:spPr bwMode="auto">
          <a:xfrm>
            <a:off x="2995789" y="4473575"/>
            <a:ext cx="62089" cy="65088"/>
          </a:xfrm>
          <a:custGeom>
            <a:avLst/>
            <a:gdLst>
              <a:gd name="T0" fmla="*/ 0 w 44"/>
              <a:gd name="T1" fmla="*/ 0 h 41"/>
              <a:gd name="T2" fmla="*/ 44 w 44"/>
              <a:gd name="T3" fmla="*/ 6 h 41"/>
              <a:gd name="T4" fmla="*/ 17 w 44"/>
              <a:gd name="T5" fmla="*/ 41 h 41"/>
              <a:gd name="T6" fmla="*/ 0 w 44"/>
              <a:gd name="T7" fmla="*/ 0 h 41"/>
              <a:gd name="T8" fmla="*/ 44 w 44"/>
              <a:gd name="T9" fmla="*/ 6 h 41"/>
              <a:gd name="T10" fmla="*/ 0 w 44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41"/>
              <a:gd name="T20" fmla="*/ 44 w 44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41">
                <a:moveTo>
                  <a:pt x="0" y="0"/>
                </a:moveTo>
                <a:lnTo>
                  <a:pt x="44" y="6"/>
                </a:lnTo>
                <a:lnTo>
                  <a:pt x="17" y="41"/>
                </a:lnTo>
                <a:lnTo>
                  <a:pt x="0" y="0"/>
                </a:lnTo>
                <a:lnTo>
                  <a:pt x="44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2" name="Freeform 52"/>
          <p:cNvSpPr>
            <a:spLocks/>
          </p:cNvSpPr>
          <p:nvPr/>
        </p:nvSpPr>
        <p:spPr bwMode="auto">
          <a:xfrm>
            <a:off x="2170290" y="3502026"/>
            <a:ext cx="1707444" cy="377825"/>
          </a:xfrm>
          <a:custGeom>
            <a:avLst/>
            <a:gdLst>
              <a:gd name="T0" fmla="*/ 1210 w 1210"/>
              <a:gd name="T1" fmla="*/ 234 h 238"/>
              <a:gd name="T2" fmla="*/ 0 w 1210"/>
              <a:gd name="T3" fmla="*/ 0 h 238"/>
              <a:gd name="T4" fmla="*/ 0 w 1210"/>
              <a:gd name="T5" fmla="*/ 4 h 238"/>
              <a:gd name="T6" fmla="*/ 1208 w 1210"/>
              <a:gd name="T7" fmla="*/ 238 h 238"/>
              <a:gd name="T8" fmla="*/ 1210 w 1210"/>
              <a:gd name="T9" fmla="*/ 234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0"/>
              <a:gd name="T16" fmla="*/ 0 h 238"/>
              <a:gd name="T17" fmla="*/ 1210 w 1210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0" h="238">
                <a:moveTo>
                  <a:pt x="1210" y="234"/>
                </a:moveTo>
                <a:lnTo>
                  <a:pt x="0" y="0"/>
                </a:lnTo>
                <a:lnTo>
                  <a:pt x="0" y="4"/>
                </a:lnTo>
                <a:lnTo>
                  <a:pt x="1208" y="238"/>
                </a:lnTo>
                <a:lnTo>
                  <a:pt x="1210" y="2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3" name="Freeform 53"/>
          <p:cNvSpPr>
            <a:spLocks/>
          </p:cNvSpPr>
          <p:nvPr/>
        </p:nvSpPr>
        <p:spPr bwMode="auto">
          <a:xfrm>
            <a:off x="3867856" y="3843339"/>
            <a:ext cx="59267" cy="66675"/>
          </a:xfrm>
          <a:custGeom>
            <a:avLst/>
            <a:gdLst>
              <a:gd name="T0" fmla="*/ 7 w 42"/>
              <a:gd name="T1" fmla="*/ 0 h 42"/>
              <a:gd name="T2" fmla="*/ 42 w 42"/>
              <a:gd name="T3" fmla="*/ 29 h 42"/>
              <a:gd name="T4" fmla="*/ 0 w 42"/>
              <a:gd name="T5" fmla="*/ 42 h 42"/>
              <a:gd name="T6" fmla="*/ 7 w 42"/>
              <a:gd name="T7" fmla="*/ 0 h 42"/>
              <a:gd name="T8" fmla="*/ 42 w 42"/>
              <a:gd name="T9" fmla="*/ 29 h 42"/>
              <a:gd name="T10" fmla="*/ 7 w 42"/>
              <a:gd name="T11" fmla="*/ 0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2"/>
              <a:gd name="T20" fmla="*/ 42 w 4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2">
                <a:moveTo>
                  <a:pt x="7" y="0"/>
                </a:moveTo>
                <a:lnTo>
                  <a:pt x="42" y="29"/>
                </a:lnTo>
                <a:lnTo>
                  <a:pt x="0" y="42"/>
                </a:lnTo>
                <a:lnTo>
                  <a:pt x="7" y="0"/>
                </a:lnTo>
                <a:lnTo>
                  <a:pt x="42" y="29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4" name="Freeform 54"/>
          <p:cNvSpPr>
            <a:spLocks/>
          </p:cNvSpPr>
          <p:nvPr/>
        </p:nvSpPr>
        <p:spPr bwMode="auto">
          <a:xfrm>
            <a:off x="4701823" y="4605338"/>
            <a:ext cx="670278" cy="1077912"/>
          </a:xfrm>
          <a:custGeom>
            <a:avLst/>
            <a:gdLst>
              <a:gd name="T0" fmla="*/ 76 w 475"/>
              <a:gd name="T1" fmla="*/ 0 h 679"/>
              <a:gd name="T2" fmla="*/ 293 w 475"/>
              <a:gd name="T3" fmla="*/ 86 h 679"/>
              <a:gd name="T4" fmla="*/ 195 w 475"/>
              <a:gd name="T5" fmla="*/ 140 h 679"/>
              <a:gd name="T6" fmla="*/ 475 w 475"/>
              <a:gd name="T7" fmla="*/ 623 h 679"/>
              <a:gd name="T8" fmla="*/ 376 w 475"/>
              <a:gd name="T9" fmla="*/ 679 h 679"/>
              <a:gd name="T10" fmla="*/ 95 w 475"/>
              <a:gd name="T11" fmla="*/ 194 h 679"/>
              <a:gd name="T12" fmla="*/ 0 w 475"/>
              <a:gd name="T13" fmla="*/ 245 h 679"/>
              <a:gd name="T14" fmla="*/ 76 w 475"/>
              <a:gd name="T15" fmla="*/ 0 h 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5"/>
              <a:gd name="T25" fmla="*/ 0 h 679"/>
              <a:gd name="T26" fmla="*/ 475 w 475"/>
              <a:gd name="T27" fmla="*/ 679 h 6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5" h="679">
                <a:moveTo>
                  <a:pt x="76" y="0"/>
                </a:moveTo>
                <a:lnTo>
                  <a:pt x="293" y="86"/>
                </a:lnTo>
                <a:lnTo>
                  <a:pt x="195" y="140"/>
                </a:lnTo>
                <a:lnTo>
                  <a:pt x="475" y="623"/>
                </a:lnTo>
                <a:lnTo>
                  <a:pt x="376" y="679"/>
                </a:lnTo>
                <a:lnTo>
                  <a:pt x="95" y="194"/>
                </a:lnTo>
                <a:lnTo>
                  <a:pt x="0" y="245"/>
                </a:lnTo>
                <a:lnTo>
                  <a:pt x="76" y="0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5" name="Freeform 55"/>
          <p:cNvSpPr>
            <a:spLocks/>
          </p:cNvSpPr>
          <p:nvPr/>
        </p:nvSpPr>
        <p:spPr bwMode="auto">
          <a:xfrm>
            <a:off x="4701823" y="4605338"/>
            <a:ext cx="670278" cy="1077912"/>
          </a:xfrm>
          <a:custGeom>
            <a:avLst/>
            <a:gdLst>
              <a:gd name="T0" fmla="*/ 76 w 475"/>
              <a:gd name="T1" fmla="*/ 0 h 679"/>
              <a:gd name="T2" fmla="*/ 293 w 475"/>
              <a:gd name="T3" fmla="*/ 86 h 679"/>
              <a:gd name="T4" fmla="*/ 195 w 475"/>
              <a:gd name="T5" fmla="*/ 140 h 679"/>
              <a:gd name="T6" fmla="*/ 475 w 475"/>
              <a:gd name="T7" fmla="*/ 623 h 679"/>
              <a:gd name="T8" fmla="*/ 376 w 475"/>
              <a:gd name="T9" fmla="*/ 679 h 679"/>
              <a:gd name="T10" fmla="*/ 95 w 475"/>
              <a:gd name="T11" fmla="*/ 194 h 679"/>
              <a:gd name="T12" fmla="*/ 0 w 475"/>
              <a:gd name="T13" fmla="*/ 245 h 679"/>
              <a:gd name="T14" fmla="*/ 76 w 475"/>
              <a:gd name="T15" fmla="*/ 0 h 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5"/>
              <a:gd name="T25" fmla="*/ 0 h 679"/>
              <a:gd name="T26" fmla="*/ 475 w 475"/>
              <a:gd name="T27" fmla="*/ 679 h 6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5" h="679">
                <a:moveTo>
                  <a:pt x="76" y="0"/>
                </a:moveTo>
                <a:lnTo>
                  <a:pt x="293" y="86"/>
                </a:lnTo>
                <a:lnTo>
                  <a:pt x="195" y="140"/>
                </a:lnTo>
                <a:lnTo>
                  <a:pt x="475" y="623"/>
                </a:lnTo>
                <a:lnTo>
                  <a:pt x="376" y="679"/>
                </a:lnTo>
                <a:lnTo>
                  <a:pt x="95" y="194"/>
                </a:lnTo>
                <a:lnTo>
                  <a:pt x="0" y="245"/>
                </a:lnTo>
                <a:lnTo>
                  <a:pt x="76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6" name="Freeform 56"/>
          <p:cNvSpPr>
            <a:spLocks/>
          </p:cNvSpPr>
          <p:nvPr/>
        </p:nvSpPr>
        <p:spPr bwMode="auto">
          <a:xfrm>
            <a:off x="5524501" y="3455989"/>
            <a:ext cx="944033" cy="530225"/>
          </a:xfrm>
          <a:custGeom>
            <a:avLst/>
            <a:gdLst>
              <a:gd name="T0" fmla="*/ 0 w 669"/>
              <a:gd name="T1" fmla="*/ 165 h 334"/>
              <a:gd name="T2" fmla="*/ 178 w 669"/>
              <a:gd name="T3" fmla="*/ 0 h 334"/>
              <a:gd name="T4" fmla="*/ 176 w 669"/>
              <a:gd name="T5" fmla="*/ 110 h 334"/>
              <a:gd name="T6" fmla="*/ 669 w 669"/>
              <a:gd name="T7" fmla="*/ 112 h 334"/>
              <a:gd name="T8" fmla="*/ 669 w 669"/>
              <a:gd name="T9" fmla="*/ 225 h 334"/>
              <a:gd name="T10" fmla="*/ 176 w 669"/>
              <a:gd name="T11" fmla="*/ 225 h 334"/>
              <a:gd name="T12" fmla="*/ 176 w 669"/>
              <a:gd name="T13" fmla="*/ 334 h 334"/>
              <a:gd name="T14" fmla="*/ 0 w 669"/>
              <a:gd name="T15" fmla="*/ 165 h 3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9"/>
              <a:gd name="T25" fmla="*/ 0 h 334"/>
              <a:gd name="T26" fmla="*/ 669 w 669"/>
              <a:gd name="T27" fmla="*/ 334 h 3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9" h="334">
                <a:moveTo>
                  <a:pt x="0" y="165"/>
                </a:moveTo>
                <a:lnTo>
                  <a:pt x="178" y="0"/>
                </a:lnTo>
                <a:lnTo>
                  <a:pt x="176" y="110"/>
                </a:lnTo>
                <a:lnTo>
                  <a:pt x="669" y="112"/>
                </a:lnTo>
                <a:lnTo>
                  <a:pt x="669" y="225"/>
                </a:lnTo>
                <a:lnTo>
                  <a:pt x="176" y="225"/>
                </a:lnTo>
                <a:lnTo>
                  <a:pt x="176" y="334"/>
                </a:lnTo>
                <a:lnTo>
                  <a:pt x="0" y="165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7" name="Freeform 57"/>
          <p:cNvSpPr>
            <a:spLocks/>
          </p:cNvSpPr>
          <p:nvPr/>
        </p:nvSpPr>
        <p:spPr bwMode="auto">
          <a:xfrm>
            <a:off x="5524501" y="3455989"/>
            <a:ext cx="944033" cy="530225"/>
          </a:xfrm>
          <a:custGeom>
            <a:avLst/>
            <a:gdLst>
              <a:gd name="T0" fmla="*/ 0 w 669"/>
              <a:gd name="T1" fmla="*/ 165 h 334"/>
              <a:gd name="T2" fmla="*/ 178 w 669"/>
              <a:gd name="T3" fmla="*/ 0 h 334"/>
              <a:gd name="T4" fmla="*/ 176 w 669"/>
              <a:gd name="T5" fmla="*/ 110 h 334"/>
              <a:gd name="T6" fmla="*/ 669 w 669"/>
              <a:gd name="T7" fmla="*/ 112 h 334"/>
              <a:gd name="T8" fmla="*/ 669 w 669"/>
              <a:gd name="T9" fmla="*/ 225 h 334"/>
              <a:gd name="T10" fmla="*/ 176 w 669"/>
              <a:gd name="T11" fmla="*/ 225 h 334"/>
              <a:gd name="T12" fmla="*/ 176 w 669"/>
              <a:gd name="T13" fmla="*/ 334 h 334"/>
              <a:gd name="T14" fmla="*/ 0 w 669"/>
              <a:gd name="T15" fmla="*/ 165 h 3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9"/>
              <a:gd name="T25" fmla="*/ 0 h 334"/>
              <a:gd name="T26" fmla="*/ 669 w 669"/>
              <a:gd name="T27" fmla="*/ 334 h 3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9" h="334">
                <a:moveTo>
                  <a:pt x="0" y="165"/>
                </a:moveTo>
                <a:lnTo>
                  <a:pt x="178" y="0"/>
                </a:lnTo>
                <a:lnTo>
                  <a:pt x="176" y="110"/>
                </a:lnTo>
                <a:lnTo>
                  <a:pt x="669" y="112"/>
                </a:lnTo>
                <a:lnTo>
                  <a:pt x="669" y="225"/>
                </a:lnTo>
                <a:lnTo>
                  <a:pt x="176" y="225"/>
                </a:lnTo>
                <a:lnTo>
                  <a:pt x="176" y="334"/>
                </a:lnTo>
                <a:lnTo>
                  <a:pt x="0" y="165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8" name="Freeform 58"/>
          <p:cNvSpPr>
            <a:spLocks/>
          </p:cNvSpPr>
          <p:nvPr/>
        </p:nvSpPr>
        <p:spPr bwMode="auto">
          <a:xfrm>
            <a:off x="4319412" y="3076576"/>
            <a:ext cx="262467" cy="1357313"/>
          </a:xfrm>
          <a:custGeom>
            <a:avLst/>
            <a:gdLst>
              <a:gd name="T0" fmla="*/ 31 w 186"/>
              <a:gd name="T1" fmla="*/ 0 h 855"/>
              <a:gd name="T2" fmla="*/ 153 w 186"/>
              <a:gd name="T3" fmla="*/ 0 h 855"/>
              <a:gd name="T4" fmla="*/ 161 w 186"/>
              <a:gd name="T5" fmla="*/ 0 h 855"/>
              <a:gd name="T6" fmla="*/ 167 w 186"/>
              <a:gd name="T7" fmla="*/ 1 h 855"/>
              <a:gd name="T8" fmla="*/ 173 w 186"/>
              <a:gd name="T9" fmla="*/ 5 h 855"/>
              <a:gd name="T10" fmla="*/ 177 w 186"/>
              <a:gd name="T11" fmla="*/ 9 h 855"/>
              <a:gd name="T12" fmla="*/ 180 w 186"/>
              <a:gd name="T13" fmla="*/ 13 h 855"/>
              <a:gd name="T14" fmla="*/ 184 w 186"/>
              <a:gd name="T15" fmla="*/ 19 h 855"/>
              <a:gd name="T16" fmla="*/ 186 w 186"/>
              <a:gd name="T17" fmla="*/ 24 h 855"/>
              <a:gd name="T18" fmla="*/ 186 w 186"/>
              <a:gd name="T19" fmla="*/ 32 h 855"/>
              <a:gd name="T20" fmla="*/ 186 w 186"/>
              <a:gd name="T21" fmla="*/ 825 h 855"/>
              <a:gd name="T22" fmla="*/ 186 w 186"/>
              <a:gd name="T23" fmla="*/ 830 h 855"/>
              <a:gd name="T24" fmla="*/ 184 w 186"/>
              <a:gd name="T25" fmla="*/ 836 h 855"/>
              <a:gd name="T26" fmla="*/ 180 w 186"/>
              <a:gd name="T27" fmla="*/ 842 h 855"/>
              <a:gd name="T28" fmla="*/ 177 w 186"/>
              <a:gd name="T29" fmla="*/ 846 h 855"/>
              <a:gd name="T30" fmla="*/ 173 w 186"/>
              <a:gd name="T31" fmla="*/ 851 h 855"/>
              <a:gd name="T32" fmla="*/ 167 w 186"/>
              <a:gd name="T33" fmla="*/ 853 h 855"/>
              <a:gd name="T34" fmla="*/ 161 w 186"/>
              <a:gd name="T35" fmla="*/ 855 h 855"/>
              <a:gd name="T36" fmla="*/ 153 w 186"/>
              <a:gd name="T37" fmla="*/ 855 h 855"/>
              <a:gd name="T38" fmla="*/ 31 w 186"/>
              <a:gd name="T39" fmla="*/ 855 h 855"/>
              <a:gd name="T40" fmla="*/ 25 w 186"/>
              <a:gd name="T41" fmla="*/ 855 h 855"/>
              <a:gd name="T42" fmla="*/ 19 w 186"/>
              <a:gd name="T43" fmla="*/ 853 h 855"/>
              <a:gd name="T44" fmla="*/ 13 w 186"/>
              <a:gd name="T45" fmla="*/ 851 h 855"/>
              <a:gd name="T46" fmla="*/ 10 w 186"/>
              <a:gd name="T47" fmla="*/ 846 h 855"/>
              <a:gd name="T48" fmla="*/ 4 w 186"/>
              <a:gd name="T49" fmla="*/ 842 h 855"/>
              <a:gd name="T50" fmla="*/ 2 w 186"/>
              <a:gd name="T51" fmla="*/ 836 h 855"/>
              <a:gd name="T52" fmla="*/ 0 w 186"/>
              <a:gd name="T53" fmla="*/ 830 h 855"/>
              <a:gd name="T54" fmla="*/ 0 w 186"/>
              <a:gd name="T55" fmla="*/ 825 h 855"/>
              <a:gd name="T56" fmla="*/ 0 w 186"/>
              <a:gd name="T57" fmla="*/ 32 h 855"/>
              <a:gd name="T58" fmla="*/ 0 w 186"/>
              <a:gd name="T59" fmla="*/ 24 h 855"/>
              <a:gd name="T60" fmla="*/ 2 w 186"/>
              <a:gd name="T61" fmla="*/ 19 h 855"/>
              <a:gd name="T62" fmla="*/ 4 w 186"/>
              <a:gd name="T63" fmla="*/ 13 h 855"/>
              <a:gd name="T64" fmla="*/ 10 w 186"/>
              <a:gd name="T65" fmla="*/ 9 h 855"/>
              <a:gd name="T66" fmla="*/ 13 w 186"/>
              <a:gd name="T67" fmla="*/ 5 h 855"/>
              <a:gd name="T68" fmla="*/ 19 w 186"/>
              <a:gd name="T69" fmla="*/ 1 h 855"/>
              <a:gd name="T70" fmla="*/ 25 w 186"/>
              <a:gd name="T71" fmla="*/ 0 h 855"/>
              <a:gd name="T72" fmla="*/ 31 w 186"/>
              <a:gd name="T73" fmla="*/ 0 h 8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855"/>
              <a:gd name="T113" fmla="*/ 186 w 186"/>
              <a:gd name="T114" fmla="*/ 855 h 8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855">
                <a:moveTo>
                  <a:pt x="31" y="0"/>
                </a:moveTo>
                <a:lnTo>
                  <a:pt x="153" y="0"/>
                </a:lnTo>
                <a:lnTo>
                  <a:pt x="161" y="0"/>
                </a:lnTo>
                <a:lnTo>
                  <a:pt x="167" y="1"/>
                </a:lnTo>
                <a:lnTo>
                  <a:pt x="173" y="5"/>
                </a:lnTo>
                <a:lnTo>
                  <a:pt x="177" y="9"/>
                </a:lnTo>
                <a:lnTo>
                  <a:pt x="180" y="13"/>
                </a:lnTo>
                <a:lnTo>
                  <a:pt x="184" y="19"/>
                </a:lnTo>
                <a:lnTo>
                  <a:pt x="186" y="24"/>
                </a:lnTo>
                <a:lnTo>
                  <a:pt x="186" y="32"/>
                </a:lnTo>
                <a:lnTo>
                  <a:pt x="186" y="825"/>
                </a:lnTo>
                <a:lnTo>
                  <a:pt x="186" y="830"/>
                </a:lnTo>
                <a:lnTo>
                  <a:pt x="184" y="836"/>
                </a:lnTo>
                <a:lnTo>
                  <a:pt x="180" y="842"/>
                </a:lnTo>
                <a:lnTo>
                  <a:pt x="177" y="846"/>
                </a:lnTo>
                <a:lnTo>
                  <a:pt x="173" y="851"/>
                </a:lnTo>
                <a:lnTo>
                  <a:pt x="167" y="853"/>
                </a:lnTo>
                <a:lnTo>
                  <a:pt x="161" y="855"/>
                </a:lnTo>
                <a:lnTo>
                  <a:pt x="153" y="855"/>
                </a:lnTo>
                <a:lnTo>
                  <a:pt x="31" y="855"/>
                </a:lnTo>
                <a:lnTo>
                  <a:pt x="25" y="855"/>
                </a:lnTo>
                <a:lnTo>
                  <a:pt x="19" y="853"/>
                </a:lnTo>
                <a:lnTo>
                  <a:pt x="13" y="851"/>
                </a:lnTo>
                <a:lnTo>
                  <a:pt x="10" y="846"/>
                </a:lnTo>
                <a:lnTo>
                  <a:pt x="4" y="842"/>
                </a:lnTo>
                <a:lnTo>
                  <a:pt x="2" y="836"/>
                </a:lnTo>
                <a:lnTo>
                  <a:pt x="0" y="830"/>
                </a:lnTo>
                <a:lnTo>
                  <a:pt x="0" y="825"/>
                </a:lnTo>
                <a:lnTo>
                  <a:pt x="0" y="32"/>
                </a:lnTo>
                <a:lnTo>
                  <a:pt x="0" y="24"/>
                </a:lnTo>
                <a:lnTo>
                  <a:pt x="2" y="19"/>
                </a:lnTo>
                <a:lnTo>
                  <a:pt x="4" y="13"/>
                </a:lnTo>
                <a:lnTo>
                  <a:pt x="10" y="9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9" name="Freeform 59"/>
          <p:cNvSpPr>
            <a:spLocks/>
          </p:cNvSpPr>
          <p:nvPr/>
        </p:nvSpPr>
        <p:spPr bwMode="auto">
          <a:xfrm>
            <a:off x="4319412" y="3076576"/>
            <a:ext cx="262467" cy="1357313"/>
          </a:xfrm>
          <a:custGeom>
            <a:avLst/>
            <a:gdLst>
              <a:gd name="T0" fmla="*/ 31 w 186"/>
              <a:gd name="T1" fmla="*/ 0 h 855"/>
              <a:gd name="T2" fmla="*/ 153 w 186"/>
              <a:gd name="T3" fmla="*/ 0 h 855"/>
              <a:gd name="T4" fmla="*/ 161 w 186"/>
              <a:gd name="T5" fmla="*/ 0 h 855"/>
              <a:gd name="T6" fmla="*/ 167 w 186"/>
              <a:gd name="T7" fmla="*/ 1 h 855"/>
              <a:gd name="T8" fmla="*/ 173 w 186"/>
              <a:gd name="T9" fmla="*/ 5 h 855"/>
              <a:gd name="T10" fmla="*/ 177 w 186"/>
              <a:gd name="T11" fmla="*/ 9 h 855"/>
              <a:gd name="T12" fmla="*/ 180 w 186"/>
              <a:gd name="T13" fmla="*/ 13 h 855"/>
              <a:gd name="T14" fmla="*/ 184 w 186"/>
              <a:gd name="T15" fmla="*/ 19 h 855"/>
              <a:gd name="T16" fmla="*/ 186 w 186"/>
              <a:gd name="T17" fmla="*/ 24 h 855"/>
              <a:gd name="T18" fmla="*/ 186 w 186"/>
              <a:gd name="T19" fmla="*/ 32 h 855"/>
              <a:gd name="T20" fmla="*/ 186 w 186"/>
              <a:gd name="T21" fmla="*/ 825 h 855"/>
              <a:gd name="T22" fmla="*/ 186 w 186"/>
              <a:gd name="T23" fmla="*/ 830 h 855"/>
              <a:gd name="T24" fmla="*/ 184 w 186"/>
              <a:gd name="T25" fmla="*/ 836 h 855"/>
              <a:gd name="T26" fmla="*/ 180 w 186"/>
              <a:gd name="T27" fmla="*/ 842 h 855"/>
              <a:gd name="T28" fmla="*/ 177 w 186"/>
              <a:gd name="T29" fmla="*/ 846 h 855"/>
              <a:gd name="T30" fmla="*/ 173 w 186"/>
              <a:gd name="T31" fmla="*/ 851 h 855"/>
              <a:gd name="T32" fmla="*/ 167 w 186"/>
              <a:gd name="T33" fmla="*/ 853 h 855"/>
              <a:gd name="T34" fmla="*/ 161 w 186"/>
              <a:gd name="T35" fmla="*/ 855 h 855"/>
              <a:gd name="T36" fmla="*/ 153 w 186"/>
              <a:gd name="T37" fmla="*/ 855 h 855"/>
              <a:gd name="T38" fmla="*/ 31 w 186"/>
              <a:gd name="T39" fmla="*/ 855 h 855"/>
              <a:gd name="T40" fmla="*/ 25 w 186"/>
              <a:gd name="T41" fmla="*/ 855 h 855"/>
              <a:gd name="T42" fmla="*/ 19 w 186"/>
              <a:gd name="T43" fmla="*/ 853 h 855"/>
              <a:gd name="T44" fmla="*/ 13 w 186"/>
              <a:gd name="T45" fmla="*/ 851 h 855"/>
              <a:gd name="T46" fmla="*/ 10 w 186"/>
              <a:gd name="T47" fmla="*/ 846 h 855"/>
              <a:gd name="T48" fmla="*/ 4 w 186"/>
              <a:gd name="T49" fmla="*/ 842 h 855"/>
              <a:gd name="T50" fmla="*/ 2 w 186"/>
              <a:gd name="T51" fmla="*/ 836 h 855"/>
              <a:gd name="T52" fmla="*/ 0 w 186"/>
              <a:gd name="T53" fmla="*/ 830 h 855"/>
              <a:gd name="T54" fmla="*/ 0 w 186"/>
              <a:gd name="T55" fmla="*/ 825 h 855"/>
              <a:gd name="T56" fmla="*/ 0 w 186"/>
              <a:gd name="T57" fmla="*/ 32 h 855"/>
              <a:gd name="T58" fmla="*/ 0 w 186"/>
              <a:gd name="T59" fmla="*/ 24 h 855"/>
              <a:gd name="T60" fmla="*/ 2 w 186"/>
              <a:gd name="T61" fmla="*/ 19 h 855"/>
              <a:gd name="T62" fmla="*/ 4 w 186"/>
              <a:gd name="T63" fmla="*/ 13 h 855"/>
              <a:gd name="T64" fmla="*/ 10 w 186"/>
              <a:gd name="T65" fmla="*/ 9 h 855"/>
              <a:gd name="T66" fmla="*/ 13 w 186"/>
              <a:gd name="T67" fmla="*/ 5 h 855"/>
              <a:gd name="T68" fmla="*/ 19 w 186"/>
              <a:gd name="T69" fmla="*/ 1 h 855"/>
              <a:gd name="T70" fmla="*/ 25 w 186"/>
              <a:gd name="T71" fmla="*/ 0 h 855"/>
              <a:gd name="T72" fmla="*/ 31 w 186"/>
              <a:gd name="T73" fmla="*/ 0 h 8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855"/>
              <a:gd name="T113" fmla="*/ 186 w 186"/>
              <a:gd name="T114" fmla="*/ 855 h 8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855">
                <a:moveTo>
                  <a:pt x="31" y="0"/>
                </a:moveTo>
                <a:lnTo>
                  <a:pt x="153" y="0"/>
                </a:lnTo>
                <a:lnTo>
                  <a:pt x="161" y="0"/>
                </a:lnTo>
                <a:lnTo>
                  <a:pt x="167" y="1"/>
                </a:lnTo>
                <a:lnTo>
                  <a:pt x="173" y="5"/>
                </a:lnTo>
                <a:lnTo>
                  <a:pt x="177" y="9"/>
                </a:lnTo>
                <a:lnTo>
                  <a:pt x="180" y="13"/>
                </a:lnTo>
                <a:lnTo>
                  <a:pt x="184" y="19"/>
                </a:lnTo>
                <a:lnTo>
                  <a:pt x="186" y="24"/>
                </a:lnTo>
                <a:lnTo>
                  <a:pt x="186" y="32"/>
                </a:lnTo>
                <a:lnTo>
                  <a:pt x="186" y="825"/>
                </a:lnTo>
                <a:lnTo>
                  <a:pt x="186" y="830"/>
                </a:lnTo>
                <a:lnTo>
                  <a:pt x="184" y="836"/>
                </a:lnTo>
                <a:lnTo>
                  <a:pt x="180" y="842"/>
                </a:lnTo>
                <a:lnTo>
                  <a:pt x="177" y="846"/>
                </a:lnTo>
                <a:lnTo>
                  <a:pt x="173" y="851"/>
                </a:lnTo>
                <a:lnTo>
                  <a:pt x="167" y="853"/>
                </a:lnTo>
                <a:lnTo>
                  <a:pt x="161" y="855"/>
                </a:lnTo>
                <a:lnTo>
                  <a:pt x="153" y="855"/>
                </a:lnTo>
                <a:lnTo>
                  <a:pt x="31" y="855"/>
                </a:lnTo>
                <a:lnTo>
                  <a:pt x="25" y="855"/>
                </a:lnTo>
                <a:lnTo>
                  <a:pt x="19" y="853"/>
                </a:lnTo>
                <a:lnTo>
                  <a:pt x="13" y="851"/>
                </a:lnTo>
                <a:lnTo>
                  <a:pt x="10" y="846"/>
                </a:lnTo>
                <a:lnTo>
                  <a:pt x="4" y="842"/>
                </a:lnTo>
                <a:lnTo>
                  <a:pt x="2" y="836"/>
                </a:lnTo>
                <a:lnTo>
                  <a:pt x="0" y="830"/>
                </a:lnTo>
                <a:lnTo>
                  <a:pt x="0" y="825"/>
                </a:lnTo>
                <a:lnTo>
                  <a:pt x="0" y="32"/>
                </a:lnTo>
                <a:lnTo>
                  <a:pt x="0" y="24"/>
                </a:lnTo>
                <a:lnTo>
                  <a:pt x="2" y="19"/>
                </a:lnTo>
                <a:lnTo>
                  <a:pt x="4" y="13"/>
                </a:lnTo>
                <a:lnTo>
                  <a:pt x="10" y="9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1" y="0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0" name="Freeform 60"/>
          <p:cNvSpPr>
            <a:spLocks/>
          </p:cNvSpPr>
          <p:nvPr/>
        </p:nvSpPr>
        <p:spPr bwMode="auto">
          <a:xfrm>
            <a:off x="4401256" y="2524125"/>
            <a:ext cx="100188" cy="1909763"/>
          </a:xfrm>
          <a:custGeom>
            <a:avLst/>
            <a:gdLst>
              <a:gd name="T0" fmla="*/ 11 w 71"/>
              <a:gd name="T1" fmla="*/ 0 h 1203"/>
              <a:gd name="T2" fmla="*/ 57 w 71"/>
              <a:gd name="T3" fmla="*/ 0 h 1203"/>
              <a:gd name="T4" fmla="*/ 61 w 71"/>
              <a:gd name="T5" fmla="*/ 0 h 1203"/>
              <a:gd name="T6" fmla="*/ 63 w 71"/>
              <a:gd name="T7" fmla="*/ 4 h 1203"/>
              <a:gd name="T8" fmla="*/ 65 w 71"/>
              <a:gd name="T9" fmla="*/ 8 h 1203"/>
              <a:gd name="T10" fmla="*/ 67 w 71"/>
              <a:gd name="T11" fmla="*/ 14 h 1203"/>
              <a:gd name="T12" fmla="*/ 69 w 71"/>
              <a:gd name="T13" fmla="*/ 27 h 1203"/>
              <a:gd name="T14" fmla="*/ 71 w 71"/>
              <a:gd name="T15" fmla="*/ 44 h 1203"/>
              <a:gd name="T16" fmla="*/ 71 w 71"/>
              <a:gd name="T17" fmla="*/ 1159 h 1203"/>
              <a:gd name="T18" fmla="*/ 69 w 71"/>
              <a:gd name="T19" fmla="*/ 1176 h 1203"/>
              <a:gd name="T20" fmla="*/ 67 w 71"/>
              <a:gd name="T21" fmla="*/ 1190 h 1203"/>
              <a:gd name="T22" fmla="*/ 65 w 71"/>
              <a:gd name="T23" fmla="*/ 1196 h 1203"/>
              <a:gd name="T24" fmla="*/ 63 w 71"/>
              <a:gd name="T25" fmla="*/ 1201 h 1203"/>
              <a:gd name="T26" fmla="*/ 61 w 71"/>
              <a:gd name="T27" fmla="*/ 1203 h 1203"/>
              <a:gd name="T28" fmla="*/ 57 w 71"/>
              <a:gd name="T29" fmla="*/ 1203 h 1203"/>
              <a:gd name="T30" fmla="*/ 11 w 71"/>
              <a:gd name="T31" fmla="*/ 1203 h 1203"/>
              <a:gd name="T32" fmla="*/ 9 w 71"/>
              <a:gd name="T33" fmla="*/ 1203 h 1203"/>
              <a:gd name="T34" fmla="*/ 7 w 71"/>
              <a:gd name="T35" fmla="*/ 1201 h 1203"/>
              <a:gd name="T36" fmla="*/ 5 w 71"/>
              <a:gd name="T37" fmla="*/ 1196 h 1203"/>
              <a:gd name="T38" fmla="*/ 3 w 71"/>
              <a:gd name="T39" fmla="*/ 1190 h 1203"/>
              <a:gd name="T40" fmla="*/ 0 w 71"/>
              <a:gd name="T41" fmla="*/ 1176 h 1203"/>
              <a:gd name="T42" fmla="*/ 0 w 71"/>
              <a:gd name="T43" fmla="*/ 1159 h 1203"/>
              <a:gd name="T44" fmla="*/ 0 w 71"/>
              <a:gd name="T45" fmla="*/ 44 h 1203"/>
              <a:gd name="T46" fmla="*/ 0 w 71"/>
              <a:gd name="T47" fmla="*/ 27 h 1203"/>
              <a:gd name="T48" fmla="*/ 3 w 71"/>
              <a:gd name="T49" fmla="*/ 14 h 1203"/>
              <a:gd name="T50" fmla="*/ 5 w 71"/>
              <a:gd name="T51" fmla="*/ 8 h 1203"/>
              <a:gd name="T52" fmla="*/ 7 w 71"/>
              <a:gd name="T53" fmla="*/ 4 h 1203"/>
              <a:gd name="T54" fmla="*/ 9 w 71"/>
              <a:gd name="T55" fmla="*/ 0 h 1203"/>
              <a:gd name="T56" fmla="*/ 11 w 71"/>
              <a:gd name="T57" fmla="*/ 0 h 120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1203"/>
              <a:gd name="T89" fmla="*/ 71 w 71"/>
              <a:gd name="T90" fmla="*/ 1203 h 120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1203">
                <a:moveTo>
                  <a:pt x="11" y="0"/>
                </a:moveTo>
                <a:lnTo>
                  <a:pt x="57" y="0"/>
                </a:lnTo>
                <a:lnTo>
                  <a:pt x="61" y="0"/>
                </a:lnTo>
                <a:lnTo>
                  <a:pt x="63" y="4"/>
                </a:lnTo>
                <a:lnTo>
                  <a:pt x="65" y="8"/>
                </a:lnTo>
                <a:lnTo>
                  <a:pt x="67" y="14"/>
                </a:lnTo>
                <a:lnTo>
                  <a:pt x="69" y="27"/>
                </a:lnTo>
                <a:lnTo>
                  <a:pt x="71" y="44"/>
                </a:lnTo>
                <a:lnTo>
                  <a:pt x="71" y="1159"/>
                </a:lnTo>
                <a:lnTo>
                  <a:pt x="69" y="1176"/>
                </a:lnTo>
                <a:lnTo>
                  <a:pt x="67" y="1190"/>
                </a:lnTo>
                <a:lnTo>
                  <a:pt x="65" y="1196"/>
                </a:lnTo>
                <a:lnTo>
                  <a:pt x="63" y="1201"/>
                </a:lnTo>
                <a:lnTo>
                  <a:pt x="61" y="1203"/>
                </a:lnTo>
                <a:lnTo>
                  <a:pt x="57" y="1203"/>
                </a:lnTo>
                <a:lnTo>
                  <a:pt x="11" y="1203"/>
                </a:lnTo>
                <a:lnTo>
                  <a:pt x="9" y="1203"/>
                </a:lnTo>
                <a:lnTo>
                  <a:pt x="7" y="1201"/>
                </a:lnTo>
                <a:lnTo>
                  <a:pt x="5" y="1196"/>
                </a:lnTo>
                <a:lnTo>
                  <a:pt x="3" y="1190"/>
                </a:lnTo>
                <a:lnTo>
                  <a:pt x="0" y="1176"/>
                </a:lnTo>
                <a:lnTo>
                  <a:pt x="0" y="1159"/>
                </a:lnTo>
                <a:lnTo>
                  <a:pt x="0" y="44"/>
                </a:lnTo>
                <a:lnTo>
                  <a:pt x="0" y="27"/>
                </a:lnTo>
                <a:lnTo>
                  <a:pt x="3" y="14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92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1" name="Freeform 61"/>
          <p:cNvSpPr>
            <a:spLocks/>
          </p:cNvSpPr>
          <p:nvPr/>
        </p:nvSpPr>
        <p:spPr bwMode="auto">
          <a:xfrm>
            <a:off x="4401256" y="2524125"/>
            <a:ext cx="100188" cy="1909763"/>
          </a:xfrm>
          <a:custGeom>
            <a:avLst/>
            <a:gdLst>
              <a:gd name="T0" fmla="*/ 11 w 71"/>
              <a:gd name="T1" fmla="*/ 0 h 1203"/>
              <a:gd name="T2" fmla="*/ 57 w 71"/>
              <a:gd name="T3" fmla="*/ 0 h 1203"/>
              <a:gd name="T4" fmla="*/ 61 w 71"/>
              <a:gd name="T5" fmla="*/ 0 h 1203"/>
              <a:gd name="T6" fmla="*/ 63 w 71"/>
              <a:gd name="T7" fmla="*/ 4 h 1203"/>
              <a:gd name="T8" fmla="*/ 65 w 71"/>
              <a:gd name="T9" fmla="*/ 8 h 1203"/>
              <a:gd name="T10" fmla="*/ 67 w 71"/>
              <a:gd name="T11" fmla="*/ 14 h 1203"/>
              <a:gd name="T12" fmla="*/ 69 w 71"/>
              <a:gd name="T13" fmla="*/ 27 h 1203"/>
              <a:gd name="T14" fmla="*/ 71 w 71"/>
              <a:gd name="T15" fmla="*/ 44 h 1203"/>
              <a:gd name="T16" fmla="*/ 71 w 71"/>
              <a:gd name="T17" fmla="*/ 1159 h 1203"/>
              <a:gd name="T18" fmla="*/ 69 w 71"/>
              <a:gd name="T19" fmla="*/ 1176 h 1203"/>
              <a:gd name="T20" fmla="*/ 67 w 71"/>
              <a:gd name="T21" fmla="*/ 1190 h 1203"/>
              <a:gd name="T22" fmla="*/ 65 w 71"/>
              <a:gd name="T23" fmla="*/ 1196 h 1203"/>
              <a:gd name="T24" fmla="*/ 63 w 71"/>
              <a:gd name="T25" fmla="*/ 1201 h 1203"/>
              <a:gd name="T26" fmla="*/ 61 w 71"/>
              <a:gd name="T27" fmla="*/ 1203 h 1203"/>
              <a:gd name="T28" fmla="*/ 57 w 71"/>
              <a:gd name="T29" fmla="*/ 1203 h 1203"/>
              <a:gd name="T30" fmla="*/ 11 w 71"/>
              <a:gd name="T31" fmla="*/ 1203 h 1203"/>
              <a:gd name="T32" fmla="*/ 9 w 71"/>
              <a:gd name="T33" fmla="*/ 1203 h 1203"/>
              <a:gd name="T34" fmla="*/ 7 w 71"/>
              <a:gd name="T35" fmla="*/ 1201 h 1203"/>
              <a:gd name="T36" fmla="*/ 5 w 71"/>
              <a:gd name="T37" fmla="*/ 1196 h 1203"/>
              <a:gd name="T38" fmla="*/ 3 w 71"/>
              <a:gd name="T39" fmla="*/ 1190 h 1203"/>
              <a:gd name="T40" fmla="*/ 0 w 71"/>
              <a:gd name="T41" fmla="*/ 1176 h 1203"/>
              <a:gd name="T42" fmla="*/ 0 w 71"/>
              <a:gd name="T43" fmla="*/ 1159 h 1203"/>
              <a:gd name="T44" fmla="*/ 0 w 71"/>
              <a:gd name="T45" fmla="*/ 44 h 1203"/>
              <a:gd name="T46" fmla="*/ 0 w 71"/>
              <a:gd name="T47" fmla="*/ 27 h 1203"/>
              <a:gd name="T48" fmla="*/ 3 w 71"/>
              <a:gd name="T49" fmla="*/ 14 h 1203"/>
              <a:gd name="T50" fmla="*/ 5 w 71"/>
              <a:gd name="T51" fmla="*/ 8 h 1203"/>
              <a:gd name="T52" fmla="*/ 7 w 71"/>
              <a:gd name="T53" fmla="*/ 4 h 1203"/>
              <a:gd name="T54" fmla="*/ 9 w 71"/>
              <a:gd name="T55" fmla="*/ 0 h 1203"/>
              <a:gd name="T56" fmla="*/ 11 w 71"/>
              <a:gd name="T57" fmla="*/ 0 h 120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1203"/>
              <a:gd name="T89" fmla="*/ 71 w 71"/>
              <a:gd name="T90" fmla="*/ 1203 h 120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1203">
                <a:moveTo>
                  <a:pt x="11" y="0"/>
                </a:moveTo>
                <a:lnTo>
                  <a:pt x="57" y="0"/>
                </a:lnTo>
                <a:lnTo>
                  <a:pt x="61" y="0"/>
                </a:lnTo>
                <a:lnTo>
                  <a:pt x="63" y="4"/>
                </a:lnTo>
                <a:lnTo>
                  <a:pt x="65" y="8"/>
                </a:lnTo>
                <a:lnTo>
                  <a:pt x="67" y="14"/>
                </a:lnTo>
                <a:lnTo>
                  <a:pt x="69" y="27"/>
                </a:lnTo>
                <a:lnTo>
                  <a:pt x="71" y="44"/>
                </a:lnTo>
                <a:lnTo>
                  <a:pt x="71" y="1159"/>
                </a:lnTo>
                <a:lnTo>
                  <a:pt x="69" y="1176"/>
                </a:lnTo>
                <a:lnTo>
                  <a:pt x="67" y="1190"/>
                </a:lnTo>
                <a:lnTo>
                  <a:pt x="65" y="1196"/>
                </a:lnTo>
                <a:lnTo>
                  <a:pt x="63" y="1201"/>
                </a:lnTo>
                <a:lnTo>
                  <a:pt x="61" y="1203"/>
                </a:lnTo>
                <a:lnTo>
                  <a:pt x="57" y="1203"/>
                </a:lnTo>
                <a:lnTo>
                  <a:pt x="11" y="1203"/>
                </a:lnTo>
                <a:lnTo>
                  <a:pt x="9" y="1203"/>
                </a:lnTo>
                <a:lnTo>
                  <a:pt x="7" y="1201"/>
                </a:lnTo>
                <a:lnTo>
                  <a:pt x="5" y="1196"/>
                </a:lnTo>
                <a:lnTo>
                  <a:pt x="3" y="1190"/>
                </a:lnTo>
                <a:lnTo>
                  <a:pt x="0" y="1176"/>
                </a:lnTo>
                <a:lnTo>
                  <a:pt x="0" y="1159"/>
                </a:lnTo>
                <a:lnTo>
                  <a:pt x="0" y="44"/>
                </a:lnTo>
                <a:lnTo>
                  <a:pt x="0" y="27"/>
                </a:lnTo>
                <a:lnTo>
                  <a:pt x="3" y="14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3986390" y="1514475"/>
            <a:ext cx="1126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Thalamus</a:t>
            </a:r>
            <a:endParaRPr lang="en-US" dirty="0"/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1041400" y="2144713"/>
            <a:ext cx="1724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Paraventricular</a:t>
            </a:r>
            <a:endParaRPr lang="en-US" dirty="0"/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1041400" y="2452688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HO </a:t>
            </a:r>
            <a:r>
              <a:rPr lang="en-US" sz="2000" dirty="0" err="1">
                <a:latin typeface="Swis721 BT" pitchFamily="34" charset="0"/>
              </a:rPr>
              <a:t>conserv</a:t>
            </a:r>
            <a:endParaRPr lang="en-US" dirty="0"/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1043608" y="2780928"/>
            <a:ext cx="14234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Oxytocin</a:t>
            </a:r>
            <a:r>
              <a:rPr lang="en-US" sz="2000" dirty="0">
                <a:latin typeface="Swis721 BT" pitchFamily="34" charset="0"/>
              </a:rPr>
              <a:t> rel.</a:t>
            </a:r>
            <a:endParaRPr lang="en-US" dirty="0"/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1206501" y="2597150"/>
            <a:ext cx="929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latin typeface="Swis721 BT" pitchFamily="34" charset="0"/>
              </a:rPr>
              <a:t>2</a:t>
            </a:r>
            <a:endParaRPr lang="en-US" dirty="0"/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1008945" y="3289300"/>
            <a:ext cx="8976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Anterior</a:t>
            </a:r>
            <a:endParaRPr lang="en-US" dirty="0"/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1008945" y="3597275"/>
            <a:ext cx="1511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hypothalamic</a:t>
            </a:r>
            <a:endParaRPr lang="en-US" dirty="0"/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1008945" y="3905250"/>
            <a:ext cx="12246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Body</a:t>
            </a:r>
            <a:r>
              <a:rPr lang="en-US" sz="2000" dirty="0">
                <a:solidFill>
                  <a:srgbClr val="FFFFFF"/>
                </a:solidFill>
                <a:latin typeface="Swis721 BT" pitchFamily="34" charset="0"/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temp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1516945" y="4627563"/>
            <a:ext cx="1165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Optic tract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3196168" y="5467350"/>
            <a:ext cx="883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solidFill>
                  <a:sysClr val="windowText" lastClr="000000"/>
                </a:solidFill>
                <a:latin typeface="Swis721 BT" pitchFamily="34" charset="0"/>
              </a:rPr>
              <a:t>Arcuate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2329745" y="5772150"/>
            <a:ext cx="1825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solidFill>
                  <a:sysClr val="windowText" lastClr="000000"/>
                </a:solidFill>
                <a:latin typeface="Swis721 BT" pitchFamily="34" charset="0"/>
              </a:rPr>
              <a:t>Neuroendocrine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3" name="Rectangle 73"/>
          <p:cNvSpPr>
            <a:spLocks noChangeArrowheads="1"/>
          </p:cNvSpPr>
          <p:nvPr/>
        </p:nvSpPr>
        <p:spPr bwMode="auto">
          <a:xfrm>
            <a:off x="6694311" y="5467350"/>
            <a:ext cx="713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Fornix</a:t>
            </a:r>
            <a:endParaRPr lang="en-US" dirty="0"/>
          </a:p>
        </p:txBody>
      </p:sp>
      <p:sp>
        <p:nvSpPr>
          <p:cNvPr id="10314" name="Rectangle 74"/>
          <p:cNvSpPr>
            <a:spLocks noChangeArrowheads="1"/>
          </p:cNvSpPr>
          <p:nvPr/>
        </p:nvSpPr>
        <p:spPr bwMode="auto">
          <a:xfrm>
            <a:off x="6694311" y="5772150"/>
            <a:ext cx="684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Rage,</a:t>
            </a:r>
            <a:endParaRPr lang="en-US" dirty="0"/>
          </a:p>
        </p:txBody>
      </p:sp>
      <p:sp>
        <p:nvSpPr>
          <p:cNvPr id="10315" name="Rectangle 75"/>
          <p:cNvSpPr>
            <a:spLocks noChangeArrowheads="1"/>
          </p:cNvSpPr>
          <p:nvPr/>
        </p:nvSpPr>
        <p:spPr bwMode="auto">
          <a:xfrm>
            <a:off x="6694311" y="6080125"/>
            <a:ext cx="841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Hunger</a:t>
            </a:r>
            <a:endParaRPr lang="en-US" dirty="0"/>
          </a:p>
        </p:txBody>
      </p:sp>
      <p:sp>
        <p:nvSpPr>
          <p:cNvPr id="10316" name="Rectangle 76"/>
          <p:cNvSpPr>
            <a:spLocks noChangeArrowheads="1"/>
          </p:cNvSpPr>
          <p:nvPr/>
        </p:nvSpPr>
        <p:spPr bwMode="auto">
          <a:xfrm>
            <a:off x="6352823" y="4529138"/>
            <a:ext cx="1226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Supraoptic</a:t>
            </a:r>
            <a:endParaRPr lang="en-US" dirty="0"/>
          </a:p>
        </p:txBody>
      </p:sp>
      <p:sp>
        <p:nvSpPr>
          <p:cNvPr id="10317" name="Rectangle 77"/>
          <p:cNvSpPr>
            <a:spLocks noChangeArrowheads="1"/>
          </p:cNvSpPr>
          <p:nvPr/>
        </p:nvSpPr>
        <p:spPr bwMode="auto">
          <a:xfrm>
            <a:off x="6352822" y="4837113"/>
            <a:ext cx="1691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Vasopresin</a:t>
            </a:r>
            <a:r>
              <a:rPr lang="en-US" sz="2000" dirty="0">
                <a:latin typeface="Swis721 BT" pitchFamily="34" charset="0"/>
              </a:rPr>
              <a:t> rel.</a:t>
            </a:r>
            <a:endParaRPr lang="en-US" dirty="0"/>
          </a:p>
        </p:txBody>
      </p:sp>
      <p:sp>
        <p:nvSpPr>
          <p:cNvPr id="10318" name="Rectangle 78"/>
          <p:cNvSpPr>
            <a:spLocks noChangeArrowheads="1"/>
          </p:cNvSpPr>
          <p:nvPr/>
        </p:nvSpPr>
        <p:spPr bwMode="auto">
          <a:xfrm>
            <a:off x="6606823" y="2565400"/>
            <a:ext cx="1441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Dorsomedial</a:t>
            </a:r>
            <a:endParaRPr lang="en-US" dirty="0"/>
          </a:p>
        </p:txBody>
      </p:sp>
      <p:sp>
        <p:nvSpPr>
          <p:cNvPr id="10319" name="Rectangle 79"/>
          <p:cNvSpPr>
            <a:spLocks noChangeArrowheads="1"/>
          </p:cNvSpPr>
          <p:nvPr/>
        </p:nvSpPr>
        <p:spPr bwMode="auto">
          <a:xfrm>
            <a:off x="6606823" y="2871788"/>
            <a:ext cx="106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GI stimuli</a:t>
            </a:r>
            <a:endParaRPr lang="en-US" dirty="0"/>
          </a:p>
        </p:txBody>
      </p:sp>
      <p:sp>
        <p:nvSpPr>
          <p:cNvPr id="10320" name="Rectangle 80"/>
          <p:cNvSpPr>
            <a:spLocks noChangeArrowheads="1"/>
          </p:cNvSpPr>
          <p:nvPr/>
        </p:nvSpPr>
        <p:spPr bwMode="auto">
          <a:xfrm>
            <a:off x="6558845" y="1209675"/>
            <a:ext cx="16398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Periventricular</a:t>
            </a:r>
            <a:endParaRPr lang="en-US" dirty="0"/>
          </a:p>
        </p:txBody>
      </p:sp>
      <p:sp>
        <p:nvSpPr>
          <p:cNvPr id="10321" name="Rectangle 81"/>
          <p:cNvSpPr>
            <a:spLocks noChangeArrowheads="1"/>
          </p:cNvSpPr>
          <p:nvPr/>
        </p:nvSpPr>
        <p:spPr bwMode="auto">
          <a:xfrm>
            <a:off x="6558845" y="1517650"/>
            <a:ext cx="1825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Neuroendocrine</a:t>
            </a:r>
            <a:endParaRPr lang="en-US" dirty="0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4605867" y="5580063"/>
            <a:ext cx="1629834" cy="684212"/>
          </a:xfrm>
          <a:prstGeom prst="rect">
            <a:avLst/>
          </a:prstGeom>
          <a:solidFill>
            <a:srgbClr val="DD13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3" name="Rectangle 83"/>
          <p:cNvSpPr>
            <a:spLocks noChangeArrowheads="1"/>
          </p:cNvSpPr>
          <p:nvPr/>
        </p:nvSpPr>
        <p:spPr bwMode="auto">
          <a:xfrm>
            <a:off x="4605867" y="5580063"/>
            <a:ext cx="1694326" cy="684212"/>
          </a:xfrm>
          <a:prstGeom prst="rect">
            <a:avLst/>
          </a:prstGeom>
          <a:noFill/>
          <a:ln w="3175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324" name="Rectangle 84"/>
          <p:cNvSpPr>
            <a:spLocks noChangeArrowheads="1"/>
          </p:cNvSpPr>
          <p:nvPr/>
        </p:nvSpPr>
        <p:spPr bwMode="auto">
          <a:xfrm>
            <a:off x="6455834" y="3289300"/>
            <a:ext cx="1629833" cy="1011238"/>
          </a:xfrm>
          <a:prstGeom prst="rect">
            <a:avLst/>
          </a:prstGeom>
          <a:solidFill>
            <a:srgbClr val="DD13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5" name="Rectangle 85"/>
          <p:cNvSpPr>
            <a:spLocks noChangeArrowheads="1"/>
          </p:cNvSpPr>
          <p:nvPr/>
        </p:nvSpPr>
        <p:spPr bwMode="auto">
          <a:xfrm>
            <a:off x="6444208" y="3284984"/>
            <a:ext cx="1728192" cy="1011238"/>
          </a:xfrm>
          <a:prstGeom prst="rect">
            <a:avLst/>
          </a:prstGeom>
          <a:noFill/>
          <a:ln w="3175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6" name="Rectangle 86"/>
          <p:cNvSpPr>
            <a:spLocks noChangeArrowheads="1"/>
          </p:cNvSpPr>
          <p:nvPr/>
        </p:nvSpPr>
        <p:spPr bwMode="auto">
          <a:xfrm>
            <a:off x="4720167" y="5586413"/>
            <a:ext cx="16096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Ventromedial</a:t>
            </a:r>
            <a:endParaRPr lang="en-US"/>
          </a:p>
        </p:txBody>
      </p:sp>
      <p:sp>
        <p:nvSpPr>
          <p:cNvPr id="10327" name="Rectangle 87"/>
          <p:cNvSpPr>
            <a:spLocks noChangeArrowheads="1"/>
          </p:cNvSpPr>
          <p:nvPr/>
        </p:nvSpPr>
        <p:spPr bwMode="auto">
          <a:xfrm>
            <a:off x="4720168" y="5894388"/>
            <a:ext cx="83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Satiety</a:t>
            </a:r>
            <a:endParaRPr lang="en-US"/>
          </a:p>
        </p:txBody>
      </p:sp>
      <p:sp>
        <p:nvSpPr>
          <p:cNvPr id="10328" name="Rectangle 88"/>
          <p:cNvSpPr>
            <a:spLocks noChangeArrowheads="1"/>
          </p:cNvSpPr>
          <p:nvPr/>
        </p:nvSpPr>
        <p:spPr bwMode="auto">
          <a:xfrm>
            <a:off x="6541911" y="3305175"/>
            <a:ext cx="83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Lateral</a:t>
            </a:r>
            <a:endParaRPr lang="en-US"/>
          </a:p>
        </p:txBody>
      </p:sp>
      <p:sp>
        <p:nvSpPr>
          <p:cNvPr id="10329" name="Rectangle 89"/>
          <p:cNvSpPr>
            <a:spLocks noChangeArrowheads="1"/>
          </p:cNvSpPr>
          <p:nvPr/>
        </p:nvSpPr>
        <p:spPr bwMode="auto">
          <a:xfrm>
            <a:off x="6541911" y="3613150"/>
            <a:ext cx="1652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hypothalamic</a:t>
            </a:r>
            <a:endParaRPr lang="en-US"/>
          </a:p>
        </p:txBody>
      </p:sp>
      <p:sp>
        <p:nvSpPr>
          <p:cNvPr id="10330" name="Rectangle 90"/>
          <p:cNvSpPr>
            <a:spLocks noChangeArrowheads="1"/>
          </p:cNvSpPr>
          <p:nvPr/>
        </p:nvSpPr>
        <p:spPr bwMode="auto">
          <a:xfrm>
            <a:off x="6541911" y="3919538"/>
            <a:ext cx="1665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Swis721 BT" pitchFamily="34" charset="0"/>
              </a:rPr>
              <a:t>Hunger, thirst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Obesity-Pathogenesis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More in and less out = weight gain</a:t>
            </a:r>
          </a:p>
          <a:p>
            <a:r>
              <a:rPr lang="en-CA" dirty="0" smtClean="0"/>
              <a:t>More out and less in = weight loss</a:t>
            </a:r>
          </a:p>
          <a:p>
            <a:r>
              <a:rPr lang="en-CA" dirty="0" smtClean="0"/>
              <a:t>Hypothalamus:</a:t>
            </a:r>
          </a:p>
          <a:p>
            <a:pPr lvl="1"/>
            <a:r>
              <a:rPr lang="en-CA" dirty="0" smtClean="0"/>
              <a:t>Control center for hunger and satiety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Endocrine disorders:</a:t>
            </a:r>
          </a:p>
          <a:p>
            <a:pPr lvl="1"/>
            <a:r>
              <a:rPr lang="en-CA" dirty="0" smtClean="0"/>
              <a:t>Where are the hormones?</a:t>
            </a:r>
          </a:p>
        </p:txBody>
      </p:sp>
      <p:pic>
        <p:nvPicPr>
          <p:cNvPr id="4" name="Picture 3" descr="obesity_picture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429000"/>
            <a:ext cx="352839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err="1" smtClean="0"/>
              <a:t>Leptin</a:t>
            </a:r>
            <a:r>
              <a:rPr lang="en-CA" dirty="0" smtClean="0"/>
              <a:t> from </a:t>
            </a:r>
            <a:r>
              <a:rPr lang="en-CA" dirty="0" err="1" smtClean="0"/>
              <a:t>adipocytes</a:t>
            </a:r>
            <a:endParaRPr lang="en-CA" dirty="0" smtClean="0"/>
          </a:p>
          <a:p>
            <a:r>
              <a:rPr lang="en-CA" dirty="0" smtClean="0"/>
              <a:t>Acts on hypothalamus to decrease food intake and stimulate energy expenditure</a:t>
            </a:r>
          </a:p>
          <a:p>
            <a:endParaRPr lang="en-CA" dirty="0"/>
          </a:p>
        </p:txBody>
      </p:sp>
      <p:pic>
        <p:nvPicPr>
          <p:cNvPr id="4" name="Picture 3" descr="leptin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068960"/>
            <a:ext cx="597666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err="1" smtClean="0"/>
              <a:t>Ghrelin</a:t>
            </a:r>
            <a:r>
              <a:rPr lang="en-CA" dirty="0" smtClean="0"/>
              <a:t>: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Secreted in the stomach</a:t>
            </a:r>
          </a:p>
          <a:p>
            <a:pPr lvl="1"/>
            <a:r>
              <a:rPr lang="en-CA" dirty="0" smtClean="0"/>
              <a:t>Acts on hypothalamus to stimulate appetite</a:t>
            </a:r>
          </a:p>
          <a:p>
            <a:pPr lvl="1"/>
            <a:r>
              <a:rPr lang="en-CA" dirty="0" smtClean="0"/>
              <a:t>Peak before meal and decrease after 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/>
              <a:t>Obesity – An imbalance in energy intake and energy expenditure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36234" y="3714750"/>
            <a:ext cx="1875366" cy="349250"/>
          </a:xfrm>
          <a:prstGeom prst="rect">
            <a:avLst/>
          </a:prstGeom>
          <a:solidFill>
            <a:srgbClr val="DA25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036234" y="3714750"/>
            <a:ext cx="1875366" cy="349250"/>
          </a:xfrm>
          <a:prstGeom prst="rect">
            <a:avLst/>
          </a:prstGeom>
          <a:noFill/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363156" y="3714750"/>
            <a:ext cx="2595034" cy="349250"/>
          </a:xfrm>
          <a:prstGeom prst="rect">
            <a:avLst/>
          </a:prstGeom>
          <a:solidFill>
            <a:srgbClr val="DA25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63156" y="3714750"/>
            <a:ext cx="2801132" cy="349250"/>
          </a:xfrm>
          <a:prstGeom prst="rect">
            <a:avLst/>
          </a:prstGeom>
          <a:noFill/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87412" y="2520951"/>
            <a:ext cx="161582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Proteins (20%)</a:t>
            </a:r>
            <a:endParaRPr lang="en-US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81222" y="2520951"/>
            <a:ext cx="161582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BMR (60-65%)</a:t>
            </a:r>
            <a:endParaRPr lang="en-US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116667" y="3746500"/>
            <a:ext cx="19796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FFFFFF"/>
                </a:solidFill>
                <a:latin typeface="Swis721 BT" pitchFamily="34" charset="0"/>
              </a:rPr>
              <a:t>ENERGY INTAKE</a:t>
            </a:r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427984" y="3789040"/>
            <a:ext cx="2821670" cy="2923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900" b="1" dirty="0">
                <a:solidFill>
                  <a:srgbClr val="FFFFFF"/>
                </a:solidFill>
                <a:latin typeface="Swis721 BT" pitchFamily="34" charset="0"/>
              </a:rPr>
              <a:t>ENERGY EXPENDITURE</a:t>
            </a:r>
            <a:endParaRPr lang="en-US" dirty="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945923" y="5033964"/>
            <a:ext cx="23243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Carbohydrates (55%)</a:t>
            </a:r>
            <a:endParaRPr lang="en-US" dirty="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460523" y="5033964"/>
            <a:ext cx="279563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Physical activity (25-30%)</a:t>
            </a:r>
            <a:endParaRPr lang="en-US" dirty="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77145" y="3749676"/>
            <a:ext cx="11942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latin typeface="Swis721 BT" pitchFamily="34" charset="0"/>
              </a:rPr>
              <a:t>Fats (25%)</a:t>
            </a:r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518400" y="3625850"/>
            <a:ext cx="154247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 err="1">
                <a:latin typeface="Swis721 BT" pitchFamily="34" charset="0"/>
              </a:rPr>
              <a:t>Thermic</a:t>
            </a:r>
            <a:r>
              <a:rPr lang="en-US" sz="1900" dirty="0">
                <a:latin typeface="Swis721 BT" pitchFamily="34" charset="0"/>
              </a:rPr>
              <a:t> effect</a:t>
            </a:r>
            <a:endParaRPr lang="en-US" dirty="0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518400" y="3913189"/>
            <a:ext cx="146674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of food (10%)</a:t>
            </a:r>
            <a:endParaRPr lang="en-US" dirty="0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949223" y="2840038"/>
            <a:ext cx="4234" cy="806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2921001" y="3640138"/>
            <a:ext cx="60678" cy="61912"/>
          </a:xfrm>
          <a:custGeom>
            <a:avLst/>
            <a:gdLst>
              <a:gd name="T0" fmla="*/ 43 w 43"/>
              <a:gd name="T1" fmla="*/ 0 h 39"/>
              <a:gd name="T2" fmla="*/ 21 w 43"/>
              <a:gd name="T3" fmla="*/ 39 h 39"/>
              <a:gd name="T4" fmla="*/ 0 w 43"/>
              <a:gd name="T5" fmla="*/ 0 h 39"/>
              <a:gd name="T6" fmla="*/ 43 w 43"/>
              <a:gd name="T7" fmla="*/ 0 h 39"/>
              <a:gd name="T8" fmla="*/ 21 w 43"/>
              <a:gd name="T9" fmla="*/ 39 h 39"/>
              <a:gd name="T10" fmla="*/ 43 w 43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39"/>
              <a:gd name="T20" fmla="*/ 43 w 43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39">
                <a:moveTo>
                  <a:pt x="43" y="0"/>
                </a:moveTo>
                <a:lnTo>
                  <a:pt x="21" y="39"/>
                </a:lnTo>
                <a:lnTo>
                  <a:pt x="0" y="0"/>
                </a:lnTo>
                <a:lnTo>
                  <a:pt x="43" y="0"/>
                </a:lnTo>
                <a:lnTo>
                  <a:pt x="21" y="39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5658556" y="2895600"/>
            <a:ext cx="5644" cy="806450"/>
          </a:xfrm>
          <a:prstGeom prst="rect">
            <a:avLst/>
          </a:prstGeom>
          <a:solidFill>
            <a:srgbClr val="FFFF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5630333" y="2840038"/>
            <a:ext cx="62089" cy="61912"/>
          </a:xfrm>
          <a:custGeom>
            <a:avLst/>
            <a:gdLst>
              <a:gd name="T0" fmla="*/ 0 w 44"/>
              <a:gd name="T1" fmla="*/ 39 h 39"/>
              <a:gd name="T2" fmla="*/ 22 w 44"/>
              <a:gd name="T3" fmla="*/ 0 h 39"/>
              <a:gd name="T4" fmla="*/ 44 w 44"/>
              <a:gd name="T5" fmla="*/ 39 h 39"/>
              <a:gd name="T6" fmla="*/ 0 w 44"/>
              <a:gd name="T7" fmla="*/ 39 h 39"/>
              <a:gd name="T8" fmla="*/ 22 w 44"/>
              <a:gd name="T9" fmla="*/ 0 h 39"/>
              <a:gd name="T10" fmla="*/ 0 w 44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9"/>
              <a:gd name="T20" fmla="*/ 44 w 4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9">
                <a:moveTo>
                  <a:pt x="0" y="39"/>
                </a:moveTo>
                <a:lnTo>
                  <a:pt x="22" y="0"/>
                </a:lnTo>
                <a:lnTo>
                  <a:pt x="44" y="39"/>
                </a:lnTo>
                <a:lnTo>
                  <a:pt x="0" y="39"/>
                </a:lnTo>
                <a:lnTo>
                  <a:pt x="22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949223" y="4140201"/>
            <a:ext cx="4234" cy="803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2921001" y="4083051"/>
            <a:ext cx="60678" cy="60325"/>
          </a:xfrm>
          <a:custGeom>
            <a:avLst/>
            <a:gdLst>
              <a:gd name="T0" fmla="*/ 0 w 43"/>
              <a:gd name="T1" fmla="*/ 38 h 38"/>
              <a:gd name="T2" fmla="*/ 21 w 43"/>
              <a:gd name="T3" fmla="*/ 0 h 38"/>
              <a:gd name="T4" fmla="*/ 43 w 43"/>
              <a:gd name="T5" fmla="*/ 38 h 38"/>
              <a:gd name="T6" fmla="*/ 0 w 43"/>
              <a:gd name="T7" fmla="*/ 38 h 38"/>
              <a:gd name="T8" fmla="*/ 21 w 43"/>
              <a:gd name="T9" fmla="*/ 0 h 38"/>
              <a:gd name="T10" fmla="*/ 0 w 43"/>
              <a:gd name="T11" fmla="*/ 38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38"/>
              <a:gd name="T20" fmla="*/ 43 w 43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38">
                <a:moveTo>
                  <a:pt x="0" y="38"/>
                </a:moveTo>
                <a:lnTo>
                  <a:pt x="21" y="0"/>
                </a:lnTo>
                <a:lnTo>
                  <a:pt x="43" y="38"/>
                </a:lnTo>
                <a:lnTo>
                  <a:pt x="0" y="38"/>
                </a:lnTo>
                <a:lnTo>
                  <a:pt x="21" y="0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5658556" y="4083051"/>
            <a:ext cx="5644" cy="803275"/>
          </a:xfrm>
          <a:prstGeom prst="rect">
            <a:avLst/>
          </a:prstGeom>
          <a:solidFill>
            <a:srgbClr val="FFFF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66FF33"/>
              </a:solidFill>
            </a:endParaRPr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5630333" y="4879975"/>
            <a:ext cx="62089" cy="63500"/>
          </a:xfrm>
          <a:custGeom>
            <a:avLst/>
            <a:gdLst>
              <a:gd name="T0" fmla="*/ 44 w 44"/>
              <a:gd name="T1" fmla="*/ 0 h 40"/>
              <a:gd name="T2" fmla="*/ 22 w 44"/>
              <a:gd name="T3" fmla="*/ 40 h 40"/>
              <a:gd name="T4" fmla="*/ 0 w 44"/>
              <a:gd name="T5" fmla="*/ 0 h 40"/>
              <a:gd name="T6" fmla="*/ 44 w 44"/>
              <a:gd name="T7" fmla="*/ 0 h 40"/>
              <a:gd name="T8" fmla="*/ 22 w 44"/>
              <a:gd name="T9" fmla="*/ 40 h 40"/>
              <a:gd name="T10" fmla="*/ 44 w 44"/>
              <a:gd name="T11" fmla="*/ 0 h 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40"/>
              <a:gd name="T20" fmla="*/ 44 w 44"/>
              <a:gd name="T21" fmla="*/ 40 h 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40">
                <a:moveTo>
                  <a:pt x="44" y="0"/>
                </a:moveTo>
                <a:lnTo>
                  <a:pt x="22" y="40"/>
                </a:lnTo>
                <a:lnTo>
                  <a:pt x="0" y="0"/>
                </a:lnTo>
                <a:lnTo>
                  <a:pt x="44" y="0"/>
                </a:lnTo>
                <a:lnTo>
                  <a:pt x="22" y="40"/>
                </a:lnTo>
                <a:lnTo>
                  <a:pt x="44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1646767" y="3894138"/>
            <a:ext cx="338667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1982612" y="3862388"/>
            <a:ext cx="53622" cy="69850"/>
          </a:xfrm>
          <a:custGeom>
            <a:avLst/>
            <a:gdLst>
              <a:gd name="T0" fmla="*/ 0 w 38"/>
              <a:gd name="T1" fmla="*/ 0 h 44"/>
              <a:gd name="T2" fmla="*/ 38 w 38"/>
              <a:gd name="T3" fmla="*/ 22 h 44"/>
              <a:gd name="T4" fmla="*/ 0 w 38"/>
              <a:gd name="T5" fmla="*/ 44 h 44"/>
              <a:gd name="T6" fmla="*/ 0 w 38"/>
              <a:gd name="T7" fmla="*/ 0 h 44"/>
              <a:gd name="T8" fmla="*/ 38 w 38"/>
              <a:gd name="T9" fmla="*/ 22 h 44"/>
              <a:gd name="T10" fmla="*/ 0 w 38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44"/>
              <a:gd name="T20" fmla="*/ 38 w 38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44">
                <a:moveTo>
                  <a:pt x="0" y="0"/>
                </a:moveTo>
                <a:lnTo>
                  <a:pt x="38" y="22"/>
                </a:lnTo>
                <a:lnTo>
                  <a:pt x="0" y="44"/>
                </a:lnTo>
                <a:lnTo>
                  <a:pt x="0" y="0"/>
                </a:lnTo>
                <a:lnTo>
                  <a:pt x="38" y="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972301" y="3894138"/>
            <a:ext cx="341489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7308145" y="3862388"/>
            <a:ext cx="56444" cy="69850"/>
          </a:xfrm>
          <a:custGeom>
            <a:avLst/>
            <a:gdLst>
              <a:gd name="T0" fmla="*/ 0 w 40"/>
              <a:gd name="T1" fmla="*/ 0 h 44"/>
              <a:gd name="T2" fmla="*/ 40 w 40"/>
              <a:gd name="T3" fmla="*/ 22 h 44"/>
              <a:gd name="T4" fmla="*/ 0 w 40"/>
              <a:gd name="T5" fmla="*/ 44 h 44"/>
              <a:gd name="T6" fmla="*/ 0 w 40"/>
              <a:gd name="T7" fmla="*/ 0 h 44"/>
              <a:gd name="T8" fmla="*/ 40 w 40"/>
              <a:gd name="T9" fmla="*/ 22 h 44"/>
              <a:gd name="T10" fmla="*/ 0 w 40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44"/>
              <a:gd name="T20" fmla="*/ 40 w 40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44">
                <a:moveTo>
                  <a:pt x="0" y="0"/>
                </a:moveTo>
                <a:lnTo>
                  <a:pt x="40" y="22"/>
                </a:lnTo>
                <a:lnTo>
                  <a:pt x="0" y="44"/>
                </a:lnTo>
                <a:lnTo>
                  <a:pt x="0" y="0"/>
                </a:lnTo>
                <a:lnTo>
                  <a:pt x="40" y="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3914422" y="3865564"/>
            <a:ext cx="50800" cy="47625"/>
          </a:xfrm>
          <a:custGeom>
            <a:avLst/>
            <a:gdLst>
              <a:gd name="T0" fmla="*/ 36 w 36"/>
              <a:gd name="T1" fmla="*/ 0 h 30"/>
              <a:gd name="T2" fmla="*/ 8 w 36"/>
              <a:gd name="T3" fmla="*/ 16 h 30"/>
              <a:gd name="T4" fmla="*/ 36 w 36"/>
              <a:gd name="T5" fmla="*/ 30 h 30"/>
              <a:gd name="T6" fmla="*/ 36 w 36"/>
              <a:gd name="T7" fmla="*/ 0 h 30"/>
              <a:gd name="T8" fmla="*/ 0 w 36"/>
              <a:gd name="T9" fmla="*/ 16 h 30"/>
              <a:gd name="T10" fmla="*/ 36 w 3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0"/>
              <a:gd name="T20" fmla="*/ 36 w 3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0">
                <a:moveTo>
                  <a:pt x="36" y="0"/>
                </a:moveTo>
                <a:lnTo>
                  <a:pt x="8" y="16"/>
                </a:lnTo>
                <a:lnTo>
                  <a:pt x="36" y="30"/>
                </a:lnTo>
                <a:lnTo>
                  <a:pt x="36" y="0"/>
                </a:lnTo>
                <a:lnTo>
                  <a:pt x="0" y="16"/>
                </a:lnTo>
                <a:lnTo>
                  <a:pt x="3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65222" y="3887788"/>
            <a:ext cx="344311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4309533" y="3865564"/>
            <a:ext cx="50800" cy="47625"/>
          </a:xfrm>
          <a:custGeom>
            <a:avLst/>
            <a:gdLst>
              <a:gd name="T0" fmla="*/ 0 w 36"/>
              <a:gd name="T1" fmla="*/ 0 h 30"/>
              <a:gd name="T2" fmla="*/ 28 w 36"/>
              <a:gd name="T3" fmla="*/ 16 h 30"/>
              <a:gd name="T4" fmla="*/ 0 w 36"/>
              <a:gd name="T5" fmla="*/ 30 h 30"/>
              <a:gd name="T6" fmla="*/ 0 w 36"/>
              <a:gd name="T7" fmla="*/ 0 h 30"/>
              <a:gd name="T8" fmla="*/ 36 w 36"/>
              <a:gd name="T9" fmla="*/ 16 h 30"/>
              <a:gd name="T10" fmla="*/ 0 w 3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0"/>
              <a:gd name="T20" fmla="*/ 36 w 3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0">
                <a:moveTo>
                  <a:pt x="0" y="0"/>
                </a:moveTo>
                <a:lnTo>
                  <a:pt x="28" y="16"/>
                </a:lnTo>
                <a:lnTo>
                  <a:pt x="0" y="30"/>
                </a:lnTo>
                <a:lnTo>
                  <a:pt x="0" y="0"/>
                </a:lnTo>
                <a:lnTo>
                  <a:pt x="3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3959578" y="3883025"/>
            <a:ext cx="35418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 flipV="1">
            <a:off x="2946400" y="2971800"/>
            <a:ext cx="0" cy="704850"/>
          </a:xfrm>
          <a:prstGeom prst="line">
            <a:avLst/>
          </a:prstGeom>
          <a:noFill/>
          <a:ln w="12700" cap="sq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2946400" y="4114800"/>
            <a:ext cx="0" cy="838200"/>
          </a:xfrm>
          <a:prstGeom prst="line">
            <a:avLst/>
          </a:prstGeom>
          <a:noFill/>
          <a:ln w="12700" cap="sq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>
            <a:off x="1676400" y="3905250"/>
            <a:ext cx="32173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>
            <a:off x="3911600" y="3638551"/>
            <a:ext cx="452967" cy="485775"/>
          </a:xfrm>
          <a:prstGeom prst="leftRightArrow">
            <a:avLst>
              <a:gd name="adj1" fmla="val 50000"/>
              <a:gd name="adj2" fmla="val 2098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Obesity: How does it happen?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Calories  consumed not equal calories used</a:t>
            </a:r>
          </a:p>
          <a:p>
            <a:r>
              <a:rPr lang="en-CA" dirty="0" smtClean="0"/>
              <a:t>Over along period of time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Due to combination of several factors:</a:t>
            </a:r>
          </a:p>
          <a:p>
            <a:pPr lvl="1"/>
            <a:r>
              <a:rPr lang="en-CA" dirty="0" smtClean="0"/>
              <a:t>Individual </a:t>
            </a:r>
            <a:r>
              <a:rPr lang="en-CA" dirty="0" err="1" smtClean="0"/>
              <a:t>behaviors</a:t>
            </a:r>
            <a:r>
              <a:rPr lang="en-CA" dirty="0" smtClean="0"/>
              <a:t> ( 10 % to BMI)</a:t>
            </a:r>
          </a:p>
          <a:p>
            <a:pPr lvl="1"/>
            <a:r>
              <a:rPr lang="en-CA" dirty="0" smtClean="0"/>
              <a:t>Social interaction</a:t>
            </a:r>
          </a:p>
          <a:p>
            <a:pPr lvl="1"/>
            <a:r>
              <a:rPr lang="en-CA" dirty="0" smtClean="0"/>
              <a:t>Environmental factors</a:t>
            </a:r>
          </a:p>
          <a:p>
            <a:pPr lvl="1"/>
            <a:r>
              <a:rPr lang="en-CA" dirty="0" smtClean="0"/>
              <a:t>Genetic ( 40 % to BMI and adiposity)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 descr="balance-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293096"/>
            <a:ext cx="2952328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 predispose to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Lifestyle:</a:t>
            </a:r>
          </a:p>
          <a:p>
            <a:pPr lvl="1"/>
            <a:r>
              <a:rPr lang="en-CA" dirty="0" smtClean="0"/>
              <a:t>Sedentary lifestyle lowers energy expenditure</a:t>
            </a:r>
          </a:p>
          <a:p>
            <a:pPr lvl="1"/>
            <a:r>
              <a:rPr lang="en-CA" dirty="0" smtClean="0"/>
              <a:t>52 % of Saudi women are inactive, &lt; 19 % doing regular physical activity</a:t>
            </a:r>
          </a:p>
          <a:p>
            <a:pPr lvl="1"/>
            <a:r>
              <a:rPr lang="en-CA" dirty="0" smtClean="0"/>
              <a:t>Prolonged TV watching</a:t>
            </a:r>
          </a:p>
          <a:p>
            <a:r>
              <a:rPr lang="en-CA" dirty="0" smtClean="0"/>
              <a:t>Sleep deprivation:</a:t>
            </a:r>
          </a:p>
          <a:p>
            <a:pPr lvl="1"/>
            <a:r>
              <a:rPr lang="en-CA" dirty="0" smtClean="0"/>
              <a:t>&lt; 7 hours of sleep                          obesity</a:t>
            </a:r>
          </a:p>
          <a:p>
            <a:pPr lvl="1"/>
            <a:r>
              <a:rPr lang="en-CA" dirty="0" smtClean="0">
                <a:latin typeface="Times New Roman"/>
                <a:cs typeface="Times New Roman"/>
              </a:rPr>
              <a:t>↓ sleep                           ↓ </a:t>
            </a:r>
            <a:r>
              <a:rPr lang="en-CA" dirty="0" err="1" smtClean="0">
                <a:latin typeface="Times New Roman"/>
                <a:cs typeface="Times New Roman"/>
              </a:rPr>
              <a:t>leptin</a:t>
            </a:r>
            <a:r>
              <a:rPr lang="en-CA" dirty="0" smtClean="0">
                <a:latin typeface="Times New Roman"/>
                <a:cs typeface="Times New Roman"/>
              </a:rPr>
              <a:t>, ↑↑ </a:t>
            </a:r>
            <a:r>
              <a:rPr lang="en-CA" dirty="0" err="1" smtClean="0">
                <a:latin typeface="Times New Roman"/>
                <a:cs typeface="Times New Roman"/>
              </a:rPr>
              <a:t>Ghrelin</a:t>
            </a:r>
            <a:r>
              <a:rPr lang="en-CA" dirty="0" smtClean="0">
                <a:latin typeface="Times New Roman"/>
                <a:cs typeface="Times New Roman"/>
              </a:rPr>
              <a:t>           ↑ appetite and CHO eating at night</a:t>
            </a:r>
          </a:p>
          <a:p>
            <a:pPr lvl="1">
              <a:buNone/>
            </a:pPr>
            <a:r>
              <a:rPr lang="en-CA" dirty="0" smtClean="0">
                <a:latin typeface="Times New Roman"/>
                <a:cs typeface="Times New Roman"/>
              </a:rPr>
              <a:t>	</a:t>
            </a:r>
          </a:p>
          <a:p>
            <a:pPr>
              <a:buNone/>
            </a:pP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3848" y="4293096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5696" y="4725144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8144" y="4725144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cus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797153"/>
            <a:ext cx="4427984" cy="206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 predispose to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Cessation of smoking:</a:t>
            </a:r>
          </a:p>
          <a:p>
            <a:pPr lvl="1"/>
            <a:r>
              <a:rPr lang="en-CA" dirty="0" smtClean="0"/>
              <a:t>Average weight gain is 4 kg</a:t>
            </a:r>
          </a:p>
          <a:p>
            <a:pPr lvl="1"/>
            <a:r>
              <a:rPr lang="en-CA" dirty="0" smtClean="0"/>
              <a:t>Due to nicotine withdrawal</a:t>
            </a:r>
          </a:p>
          <a:p>
            <a:pPr lvl="1"/>
            <a:r>
              <a:rPr lang="en-CA" dirty="0" smtClean="0"/>
              <a:t>Can be prevented by calories restriction and exercise program</a:t>
            </a:r>
          </a:p>
          <a:p>
            <a:r>
              <a:rPr lang="en-CA" dirty="0" smtClean="0"/>
              <a:t>Social influences:</a:t>
            </a:r>
          </a:p>
          <a:p>
            <a:pPr lvl="1"/>
            <a:r>
              <a:rPr lang="en-CA" dirty="0" smtClean="0"/>
              <a:t>Obese parents most likely to have obese children</a:t>
            </a:r>
          </a:p>
          <a:p>
            <a:pPr lvl="1"/>
            <a:r>
              <a:rPr lang="en-CA" dirty="0" smtClean="0"/>
              <a:t>Obese individuals are surrounded by obese friends</a:t>
            </a:r>
          </a:p>
          <a:p>
            <a:r>
              <a:rPr lang="en-CA" dirty="0" smtClean="0"/>
              <a:t>Diet:</a:t>
            </a:r>
          </a:p>
          <a:p>
            <a:pPr lvl="1"/>
            <a:r>
              <a:rPr lang="en-CA" dirty="0" smtClean="0"/>
              <a:t>Overeating, frequency of eating, high fat meal, fast food( &gt; 2 fast food/wk)</a:t>
            </a:r>
          </a:p>
          <a:p>
            <a:pPr lvl="1"/>
            <a:r>
              <a:rPr lang="en-CA" dirty="0" smtClean="0"/>
              <a:t>Night eating syndrome: if &gt; 25 % of intake in the evening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Definition</a:t>
            </a:r>
          </a:p>
          <a:p>
            <a:r>
              <a:rPr lang="en-CA" dirty="0" smtClean="0"/>
              <a:t>Pathogenesis of obesity</a:t>
            </a:r>
          </a:p>
          <a:p>
            <a:r>
              <a:rPr lang="en-CA" dirty="0" smtClean="0"/>
              <a:t>Factors predisposing to obesity</a:t>
            </a:r>
          </a:p>
          <a:p>
            <a:r>
              <a:rPr lang="en-CA" dirty="0" smtClean="0"/>
              <a:t>Complications of obesity</a:t>
            </a:r>
          </a:p>
          <a:p>
            <a:r>
              <a:rPr lang="en-CA" dirty="0" smtClean="0"/>
              <a:t>Assessment and screening of obesity</a:t>
            </a:r>
          </a:p>
          <a:p>
            <a:r>
              <a:rPr lang="en-CA" dirty="0" smtClean="0"/>
              <a:t>Management of obesity</a:t>
            </a:r>
            <a:endParaRPr lang="en-CA" dirty="0"/>
          </a:p>
        </p:txBody>
      </p:sp>
      <p:pic>
        <p:nvPicPr>
          <p:cNvPr id="5" name="Picture 4" descr="obe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717032"/>
            <a:ext cx="284380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predispose to obesity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48965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197861213_7458a3170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996952"/>
            <a:ext cx="23397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Greater BMI is associated with increased death from all causes and from  CVD</a:t>
            </a:r>
          </a:p>
          <a:p>
            <a:r>
              <a:rPr lang="en-CA" dirty="0" smtClean="0"/>
              <a:t>Although overweight associated with decreased survival</a:t>
            </a:r>
          </a:p>
          <a:p>
            <a:r>
              <a:rPr lang="en-CA" dirty="0" smtClean="0"/>
              <a:t>Each 5 kg/m2 increase in BMI was associated with significant increase in mortality related to:</a:t>
            </a:r>
          </a:p>
          <a:p>
            <a:pPr lvl="1"/>
            <a:r>
              <a:rPr lang="en-CA" dirty="0" smtClean="0"/>
              <a:t>IHD and stroke</a:t>
            </a:r>
          </a:p>
          <a:p>
            <a:pPr lvl="1"/>
            <a:r>
              <a:rPr lang="en-CA" dirty="0" smtClean="0"/>
              <a:t>Diabetes and non-</a:t>
            </a:r>
            <a:r>
              <a:rPr lang="en-CA" dirty="0" err="1" smtClean="0"/>
              <a:t>neoplastic</a:t>
            </a:r>
            <a:r>
              <a:rPr lang="en-CA" dirty="0" smtClean="0"/>
              <a:t> kidney disease</a:t>
            </a:r>
          </a:p>
          <a:p>
            <a:pPr lvl="1"/>
            <a:r>
              <a:rPr lang="en-CA" dirty="0" smtClean="0"/>
              <a:t>Different types of cancer</a:t>
            </a:r>
          </a:p>
          <a:p>
            <a:pPr lvl="1"/>
            <a:r>
              <a:rPr lang="en-CA" dirty="0" smtClean="0"/>
              <a:t>Respiratory disease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5536" y="692696"/>
            <a:ext cx="8280919" cy="54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79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Obesity is associated with reduction in life expectancy during adulthood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Increase in BMI is associated with increase in morbidity and CVD risk </a:t>
            </a:r>
            <a:r>
              <a:rPr lang="en-CA" dirty="0" err="1" smtClean="0"/>
              <a:t>factos</a:t>
            </a:r>
            <a:endParaRPr lang="en-CA" dirty="0"/>
          </a:p>
        </p:txBody>
      </p:sp>
      <p:pic>
        <p:nvPicPr>
          <p:cNvPr id="4" name="Picture 3" descr="childhood-obesity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824089"/>
            <a:ext cx="3131840" cy="3033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980728"/>
            <a:ext cx="58326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620688"/>
            <a:ext cx="6324600" cy="558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For both men and women, increasing BMI was associated with higher death rates due to the following cancers:</a:t>
            </a:r>
          </a:p>
          <a:p>
            <a:pPr lvl="1"/>
            <a:r>
              <a:rPr lang="en-CA" dirty="0" err="1" smtClean="0"/>
              <a:t>Esophagus</a:t>
            </a:r>
            <a:endParaRPr lang="en-CA" dirty="0" smtClean="0"/>
          </a:p>
          <a:p>
            <a:pPr lvl="1"/>
            <a:r>
              <a:rPr lang="en-CA" dirty="0" smtClean="0"/>
              <a:t>Colon and rectum</a:t>
            </a:r>
          </a:p>
          <a:p>
            <a:pPr lvl="1"/>
            <a:r>
              <a:rPr lang="en-CA" dirty="0" smtClean="0"/>
              <a:t>Liver</a:t>
            </a:r>
          </a:p>
          <a:p>
            <a:pPr lvl="1"/>
            <a:r>
              <a:rPr lang="en-CA" dirty="0" smtClean="0"/>
              <a:t>Gallbladder</a:t>
            </a:r>
          </a:p>
          <a:p>
            <a:pPr lvl="1"/>
            <a:r>
              <a:rPr lang="en-CA" dirty="0" smtClean="0"/>
              <a:t>Pancreas</a:t>
            </a:r>
          </a:p>
          <a:p>
            <a:pPr lvl="1"/>
            <a:r>
              <a:rPr lang="en-CA" dirty="0" smtClean="0"/>
              <a:t>Kidney</a:t>
            </a:r>
          </a:p>
          <a:p>
            <a:pPr lvl="1"/>
            <a:r>
              <a:rPr lang="en-CA" dirty="0" smtClean="0"/>
              <a:t>Non-Hodgkin lymphoma</a:t>
            </a:r>
          </a:p>
          <a:p>
            <a:pPr lvl="1"/>
            <a:r>
              <a:rPr lang="en-CA" dirty="0" smtClean="0"/>
              <a:t>Multiple myeloma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Increase cost rate on obesity</a:t>
            </a:r>
          </a:p>
          <a:p>
            <a:r>
              <a:rPr lang="en-CA" dirty="0" smtClean="0"/>
              <a:t>Increase number of sick leaves for obese subjects</a:t>
            </a:r>
          </a:p>
          <a:p>
            <a:r>
              <a:rPr lang="en-CA" dirty="0" smtClean="0"/>
              <a:t>Increase number of hospitalization</a:t>
            </a:r>
          </a:p>
          <a:p>
            <a:r>
              <a:rPr lang="en-CA" dirty="0" smtClean="0"/>
              <a:t>Early age of retirement</a:t>
            </a:r>
          </a:p>
          <a:p>
            <a:r>
              <a:rPr lang="en-CA" dirty="0" smtClean="0"/>
              <a:t>Increase cost of drugs for DM, CVD, GI disease</a:t>
            </a:r>
          </a:p>
          <a:p>
            <a:r>
              <a:rPr lang="en-CA" dirty="0" smtClean="0"/>
              <a:t>Poor quality of life due to psychosocial issues</a:t>
            </a:r>
          </a:p>
          <a:p>
            <a:endParaRPr lang="en-CA" dirty="0"/>
          </a:p>
        </p:txBody>
      </p:sp>
      <p:pic>
        <p:nvPicPr>
          <p:cNvPr id="4" name="Picture 3" descr="Fast-food-obesity-big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941168"/>
            <a:ext cx="2915816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 screening of adults for obesity is important</a:t>
            </a:r>
          </a:p>
          <a:p>
            <a:r>
              <a:rPr lang="en-CA" dirty="0" smtClean="0"/>
              <a:t>With significant increase in morbidity and mortality</a:t>
            </a:r>
          </a:p>
          <a:p>
            <a:r>
              <a:rPr lang="en-CA" dirty="0" smtClean="0"/>
              <a:t>Although not in routine practice but it should be as a  part of periodic health assessment</a:t>
            </a:r>
          </a:p>
          <a:p>
            <a:r>
              <a:rPr lang="en-CA" dirty="0" smtClean="0"/>
              <a:t>Screening:</a:t>
            </a:r>
          </a:p>
          <a:p>
            <a:pPr lvl="1"/>
            <a:r>
              <a:rPr lang="en-CA" dirty="0" smtClean="0"/>
              <a:t>BMI measurement</a:t>
            </a:r>
          </a:p>
          <a:p>
            <a:pPr lvl="1"/>
            <a:r>
              <a:rPr lang="en-CA" dirty="0" smtClean="0"/>
              <a:t>Waist circumference</a:t>
            </a:r>
          </a:p>
          <a:p>
            <a:pPr lvl="1"/>
            <a:r>
              <a:rPr lang="en-CA" dirty="0" smtClean="0"/>
              <a:t>Evaluation of overall medical risks</a:t>
            </a:r>
            <a:endParaRPr lang="en-CA" dirty="0"/>
          </a:p>
        </p:txBody>
      </p:sp>
      <p:pic>
        <p:nvPicPr>
          <p:cNvPr id="4" name="Picture 3" descr="scalesAlamy_24180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717032"/>
            <a:ext cx="363589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Is the patient obese or overweight?</a:t>
            </a:r>
          </a:p>
          <a:p>
            <a:r>
              <a:rPr lang="en-CA" dirty="0" smtClean="0"/>
              <a:t>What are his key health issues? Morbidity and mortality-related</a:t>
            </a:r>
          </a:p>
          <a:p>
            <a:endParaRPr lang="en-CA" dirty="0"/>
          </a:p>
        </p:txBody>
      </p:sp>
      <p:pic>
        <p:nvPicPr>
          <p:cNvPr id="4" name="Picture 3" descr="obeseG160706_228x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68960"/>
            <a:ext cx="374441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Obesity?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Obesity means excess accumulation of fat in the body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20% or more over an individual’s ideal body weight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Once it develops it is difficult to ‘cure’ and usually persists throughout life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Obesity is usually diagnosed on the basis of calculation of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Body mass index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Measurement of waist-hip ratio</a:t>
            </a:r>
          </a:p>
        </p:txBody>
      </p:sp>
      <p:pic>
        <p:nvPicPr>
          <p:cNvPr id="4" name="Picture 3" descr="obesit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149080"/>
            <a:ext cx="190500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pic>
        <p:nvPicPr>
          <p:cNvPr id="4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6120680" cy="4680520"/>
          </a:xfrm>
        </p:spPr>
      </p:pic>
      <p:pic>
        <p:nvPicPr>
          <p:cNvPr id="5" name="Picture 4" descr="obese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720580"/>
            <a:ext cx="2699792" cy="213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BMI measurement: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Reliable, easy, correlated with percentage of body fat</a:t>
            </a:r>
          </a:p>
          <a:p>
            <a:pPr lvl="1"/>
            <a:r>
              <a:rPr lang="en-CA" dirty="0" smtClean="0"/>
              <a:t>Guide for selection of therapy</a:t>
            </a:r>
          </a:p>
          <a:p>
            <a:pPr lvl="1"/>
            <a:r>
              <a:rPr lang="en-CA" dirty="0" smtClean="0"/>
              <a:t>Varies among different races</a:t>
            </a:r>
          </a:p>
          <a:p>
            <a:pPr lvl="1"/>
            <a:r>
              <a:rPr lang="en-CA" dirty="0" smtClean="0"/>
              <a:t>Recent WHO classification applied to whites, </a:t>
            </a:r>
            <a:r>
              <a:rPr lang="en-CA" dirty="0" err="1" smtClean="0"/>
              <a:t>hispanics</a:t>
            </a:r>
            <a:r>
              <a:rPr lang="en-CA" dirty="0" smtClean="0"/>
              <a:t> and black</a:t>
            </a:r>
          </a:p>
          <a:p>
            <a:pPr lvl="1"/>
            <a:r>
              <a:rPr lang="en-CA" dirty="0" smtClean="0"/>
              <a:t>Asians are different: overweight BMI  23-24.9 kg/m2 and obesity by BMI &gt; 25 kg/m2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Waist circumference:</a:t>
            </a:r>
          </a:p>
          <a:p>
            <a:pPr lvl="1"/>
            <a:r>
              <a:rPr lang="en-CA" dirty="0" smtClean="0"/>
              <a:t>Measurement of central adiposity</a:t>
            </a:r>
          </a:p>
          <a:p>
            <a:pPr lvl="1"/>
            <a:r>
              <a:rPr lang="en-CA" dirty="0" smtClean="0"/>
              <a:t>Associated with increased risk of morbidity and mortality</a:t>
            </a:r>
          </a:p>
          <a:p>
            <a:pPr lvl="1"/>
            <a:r>
              <a:rPr lang="en-CA" dirty="0" smtClean="0"/>
              <a:t>Reflects visceral adiposity</a:t>
            </a:r>
          </a:p>
          <a:p>
            <a:pPr lvl="1"/>
            <a:r>
              <a:rPr lang="en-CA" dirty="0" smtClean="0"/>
              <a:t>Increase risk of heart disease, DM, hypertension, </a:t>
            </a:r>
            <a:r>
              <a:rPr lang="en-CA" dirty="0" err="1" smtClean="0"/>
              <a:t>dyslipidemia</a:t>
            </a:r>
            <a:endParaRPr lang="en-CA" dirty="0" smtClean="0"/>
          </a:p>
          <a:p>
            <a:pPr lvl="1"/>
            <a:r>
              <a:rPr lang="en-CA" dirty="0" smtClean="0"/>
              <a:t>Important in identifying the risk in BMI 25-34.9 kg/m2</a:t>
            </a:r>
          </a:p>
          <a:p>
            <a:pPr lvl="1"/>
            <a:r>
              <a:rPr lang="en-CA" dirty="0" smtClean="0"/>
              <a:t>Risk increase with WC &gt; 88 cm in women, 102 cm in men</a:t>
            </a:r>
          </a:p>
          <a:p>
            <a:pPr lvl="1"/>
            <a:r>
              <a:rPr lang="en-CA" dirty="0" smtClean="0"/>
              <a:t>Not useful if BMI &gt; 35 kg/m2</a:t>
            </a:r>
          </a:p>
          <a:p>
            <a:pPr lvl="1"/>
            <a:r>
              <a:rPr lang="en-CA" dirty="0" smtClean="0"/>
              <a:t>In Asian population risk starts with WC &gt; 80 cm in Asian women and &gt; 90 cm in Asian men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Waist circumference</a:t>
            </a:r>
            <a:endParaRPr lang="en-CA" dirty="0"/>
          </a:p>
        </p:txBody>
      </p:sp>
      <p:pic>
        <p:nvPicPr>
          <p:cNvPr id="4" name="Content Placeholder 3" descr="measureTap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32855"/>
            <a:ext cx="3410744" cy="3528393"/>
          </a:xfrm>
        </p:spPr>
      </p:pic>
      <p:pic>
        <p:nvPicPr>
          <p:cNvPr id="5" name="Picture 4" descr="3166_waist_measure_right_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2880320" cy="1872208"/>
          </a:xfrm>
          <a:prstGeom prst="rect">
            <a:avLst/>
          </a:prstGeom>
        </p:spPr>
      </p:pic>
      <p:pic>
        <p:nvPicPr>
          <p:cNvPr id="6" name="Picture 5" descr="skelet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3" y="3501008"/>
            <a:ext cx="288032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488832" cy="612068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7606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Identify the aetiology:</a:t>
            </a:r>
          </a:p>
          <a:p>
            <a:pPr lvl="1"/>
            <a:r>
              <a:rPr lang="en-CA" dirty="0" smtClean="0"/>
              <a:t>Medical history is important</a:t>
            </a:r>
          </a:p>
          <a:p>
            <a:pPr lvl="1"/>
            <a:r>
              <a:rPr lang="en-CA" dirty="0" smtClean="0"/>
              <a:t>Age at onset of obesity, course of it</a:t>
            </a:r>
          </a:p>
          <a:p>
            <a:pPr lvl="1"/>
            <a:r>
              <a:rPr lang="en-CA" dirty="0" smtClean="0"/>
              <a:t>Eating habits, activity habits</a:t>
            </a:r>
          </a:p>
          <a:p>
            <a:pPr lvl="1"/>
            <a:r>
              <a:rPr lang="en-CA" dirty="0" smtClean="0"/>
              <a:t>Past medical history</a:t>
            </a:r>
          </a:p>
          <a:p>
            <a:pPr lvl="1"/>
            <a:r>
              <a:rPr lang="en-CA" dirty="0" smtClean="0"/>
              <a:t>Medications</a:t>
            </a:r>
          </a:p>
          <a:p>
            <a:pPr lvl="1"/>
            <a:r>
              <a:rPr lang="en-CA" dirty="0" smtClean="0"/>
              <a:t>Cessation of smoking history</a:t>
            </a:r>
          </a:p>
          <a:p>
            <a:pPr lvl="1"/>
            <a:r>
              <a:rPr lang="en-CA" dirty="0" smtClean="0"/>
              <a:t>Ethnic background</a:t>
            </a:r>
          </a:p>
          <a:p>
            <a:pPr lvl="1"/>
            <a:r>
              <a:rPr lang="en-CA" dirty="0" smtClean="0"/>
              <a:t>Family history of obesity</a:t>
            </a:r>
            <a:endParaRPr lang="en-CA" dirty="0"/>
          </a:p>
        </p:txBody>
      </p:sp>
      <p:pic>
        <p:nvPicPr>
          <p:cNvPr id="4" name="Picture 3" descr="obese lad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37528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616624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808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Assessment of risk status</a:t>
            </a:r>
          </a:p>
          <a:p>
            <a:pPr lvl="1"/>
            <a:r>
              <a:rPr lang="en-CA" dirty="0" smtClean="0"/>
              <a:t>Identify risk factors:</a:t>
            </a:r>
          </a:p>
          <a:p>
            <a:pPr lvl="2"/>
            <a:r>
              <a:rPr lang="en-CA" dirty="0" smtClean="0"/>
              <a:t>After BMI and WC, history</a:t>
            </a:r>
          </a:p>
          <a:p>
            <a:pPr lvl="2"/>
            <a:r>
              <a:rPr lang="en-CA" dirty="0" smtClean="0"/>
              <a:t>BP measurement</a:t>
            </a:r>
          </a:p>
          <a:p>
            <a:pPr lvl="2"/>
            <a:r>
              <a:rPr lang="en-CA" dirty="0" smtClean="0"/>
              <a:t>Fasting lipid profile</a:t>
            </a:r>
          </a:p>
          <a:p>
            <a:pPr lvl="2"/>
            <a:r>
              <a:rPr lang="en-CA" dirty="0" smtClean="0"/>
              <a:t>Fasting blood sugar</a:t>
            </a:r>
          </a:p>
          <a:p>
            <a:pPr lvl="1"/>
            <a:r>
              <a:rPr lang="en-CA" dirty="0" smtClean="0"/>
              <a:t>Identify </a:t>
            </a:r>
            <a:r>
              <a:rPr lang="en-CA" dirty="0" err="1" smtClean="0"/>
              <a:t>comorbidity</a:t>
            </a:r>
            <a:r>
              <a:rPr lang="en-CA" dirty="0" smtClean="0"/>
              <a:t>:</a:t>
            </a:r>
          </a:p>
          <a:p>
            <a:pPr lvl="2"/>
            <a:r>
              <a:rPr lang="en-CA" dirty="0" smtClean="0"/>
              <a:t>Help to classify the risk of mortality</a:t>
            </a:r>
          </a:p>
          <a:p>
            <a:pPr lvl="2"/>
            <a:r>
              <a:rPr lang="en-CA" dirty="0" smtClean="0"/>
              <a:t>Presence of atherosclerosis, DM2, HTN, </a:t>
            </a:r>
            <a:r>
              <a:rPr lang="en-CA" dirty="0" err="1" smtClean="0"/>
              <a:t>dyslipidemia</a:t>
            </a:r>
            <a:endParaRPr lang="en-CA" dirty="0" smtClean="0"/>
          </a:p>
          <a:p>
            <a:pPr lvl="2"/>
            <a:r>
              <a:rPr lang="en-CA" dirty="0" smtClean="0"/>
              <a:t>Sleep apnoea</a:t>
            </a:r>
          </a:p>
          <a:p>
            <a:pPr lvl="2"/>
            <a:r>
              <a:rPr lang="en-CA" dirty="0" smtClean="0"/>
              <a:t>GI, osteoarthritis, gout</a:t>
            </a:r>
          </a:p>
          <a:p>
            <a:pPr lvl="2"/>
            <a:endParaRPr lang="en-CA" dirty="0"/>
          </a:p>
        </p:txBody>
      </p:sp>
      <p:pic>
        <p:nvPicPr>
          <p:cNvPr id="6" name="Picture 5" descr="Obesity-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581128"/>
            <a:ext cx="1979712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 Classification-BMI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BMI Calculation (kg/m2):</a:t>
            </a:r>
          </a:p>
          <a:p>
            <a:endParaRPr lang="en-CA" dirty="0" smtClean="0"/>
          </a:p>
          <a:p>
            <a:pPr lvl="2" algn="ctr">
              <a:buNone/>
            </a:pPr>
            <a:r>
              <a:rPr lang="en-CA" sz="3200" dirty="0" smtClean="0"/>
              <a:t>Weight ( Kg)</a:t>
            </a:r>
          </a:p>
          <a:p>
            <a:pPr lvl="2" algn="ctr">
              <a:buNone/>
            </a:pPr>
            <a:r>
              <a:rPr lang="en-CA" sz="3200" dirty="0" smtClean="0"/>
              <a:t>------------------------------</a:t>
            </a:r>
          </a:p>
          <a:p>
            <a:pPr lvl="2" algn="ctr">
              <a:buNone/>
            </a:pPr>
            <a:r>
              <a:rPr lang="en-CA" sz="3200" dirty="0" smtClean="0"/>
              <a:t>Height  squared (meters)</a:t>
            </a:r>
            <a:endParaRPr lang="en-CA" sz="3200" dirty="0"/>
          </a:p>
        </p:txBody>
      </p:sp>
      <p:pic>
        <p:nvPicPr>
          <p:cNvPr id="4" name="Picture 3" descr="obesitydefin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365104"/>
            <a:ext cx="2232248" cy="202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CA" dirty="0" smtClean="0"/>
              <a:t>CVD risk factors that would affect mortality risk:</a:t>
            </a:r>
          </a:p>
          <a:p>
            <a:pPr lvl="2"/>
            <a:r>
              <a:rPr lang="en-CA" dirty="0" smtClean="0"/>
              <a:t>HTN</a:t>
            </a:r>
          </a:p>
          <a:p>
            <a:pPr lvl="2"/>
            <a:r>
              <a:rPr lang="en-CA" dirty="0" smtClean="0"/>
              <a:t>DM2 ( fasting blood glucose 110-125 mg/dl) </a:t>
            </a:r>
          </a:p>
          <a:p>
            <a:pPr lvl="2"/>
            <a:r>
              <a:rPr lang="en-CA" dirty="0" smtClean="0"/>
              <a:t>Smoking</a:t>
            </a:r>
          </a:p>
          <a:p>
            <a:pPr lvl="2"/>
            <a:r>
              <a:rPr lang="en-CA" dirty="0" err="1" smtClean="0"/>
              <a:t>Dyslipidemia</a:t>
            </a:r>
            <a:r>
              <a:rPr lang="en-CA" dirty="0" smtClean="0"/>
              <a:t> ( low HDL  &lt; 35 or high LDL&gt; 130)</a:t>
            </a:r>
          </a:p>
          <a:p>
            <a:pPr lvl="2"/>
            <a:r>
              <a:rPr lang="en-CA" dirty="0" smtClean="0"/>
              <a:t>Family history of premature CAD</a:t>
            </a:r>
          </a:p>
          <a:p>
            <a:pPr lvl="2"/>
            <a:r>
              <a:rPr lang="en-CA" dirty="0" smtClean="0"/>
              <a:t>Physical inactivity</a:t>
            </a:r>
          </a:p>
          <a:p>
            <a:pPr lvl="2">
              <a:buNone/>
            </a:pPr>
            <a:endParaRPr lang="en-CA" dirty="0" smtClean="0"/>
          </a:p>
          <a:p>
            <a:pPr lvl="1"/>
            <a:r>
              <a:rPr lang="en-CA" dirty="0" smtClean="0"/>
              <a:t>other risk factors:</a:t>
            </a:r>
          </a:p>
          <a:p>
            <a:pPr lvl="2"/>
            <a:r>
              <a:rPr lang="en-CA" dirty="0" smtClean="0"/>
              <a:t>Age of onset of obesity</a:t>
            </a:r>
          </a:p>
          <a:p>
            <a:pPr lvl="2">
              <a:buNone/>
            </a:pPr>
            <a:endParaRPr lang="en-CA" dirty="0"/>
          </a:p>
        </p:txBody>
      </p:sp>
      <p:pic>
        <p:nvPicPr>
          <p:cNvPr id="4" name="Picture 3" descr="untitled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429000"/>
            <a:ext cx="392392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Why is it important to look at it?</a:t>
            </a:r>
          </a:p>
          <a:p>
            <a:pPr lvl="1">
              <a:buNone/>
            </a:pPr>
            <a:endParaRPr lang="en-CA" dirty="0" smtClean="0"/>
          </a:p>
          <a:p>
            <a:pPr lvl="1"/>
            <a:r>
              <a:rPr lang="en-CA" dirty="0" smtClean="0"/>
              <a:t> It is a common disease with significant morbidity and mortality and without screening many high risk patients may not receive </a:t>
            </a:r>
            <a:r>
              <a:rPr lang="en-CA" dirty="0" err="1" smtClean="0"/>
              <a:t>counseling</a:t>
            </a:r>
            <a:r>
              <a:rPr lang="en-CA" dirty="0" smtClean="0"/>
              <a:t> about health risks, lifestyle changes, obesity treatment options, and risk factor reduction.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 • Screening with BMI, waist circumference, and risk factor assessment is inexpensive and available to nearly all clinicians.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 • Weight loss is associated with a reduction in obesity-associated morbidity.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32656"/>
            <a:ext cx="8534400" cy="65489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Advantages of weight loss</a:t>
            </a:r>
            <a:endParaRPr lang="en-GB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Weight loss of 0.5-9 kg (n=43,457) associated with 53% reduction in cancer-deaths, 44% reduction in diabetes-associated mortality and 20% reduction in total mortality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Survival increased 3-4 months for every kilogram of weight loss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Reduced </a:t>
            </a:r>
            <a:r>
              <a:rPr lang="en-US" sz="2400" dirty="0" err="1" smtClean="0"/>
              <a:t>hyperlipidemia</a:t>
            </a:r>
            <a:r>
              <a:rPr lang="en-US" sz="2400" dirty="0" smtClean="0"/>
              <a:t>, hypertension and insulin resistance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Improvement in severity of diseases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Person feels ‘fit’ and mentally more active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cs typeface="Times New Roman" pitchFamily="18" charset="0"/>
              </a:rPr>
              <a:t/>
            </a:r>
            <a:br>
              <a:rPr lang="en-US" sz="3600" i="1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Treatment goals</a:t>
            </a:r>
            <a:endParaRPr lang="en-GB" sz="3600" dirty="0" smtClean="0"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Prevention of further weight gain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Weight loss to achieve a realistic, target BMI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Long-term maintenance of a lower body-weight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endParaRPr lang="en-GB" i="1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86367" y="4100513"/>
            <a:ext cx="7789333" cy="195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much weight loss is significant?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3590" y="1700808"/>
            <a:ext cx="8051800" cy="3600399"/>
          </a:xfrm>
          <a:ln>
            <a:solidFill>
              <a:srgbClr val="66FF33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i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A 5-10% reduction in weight (within 6 months) and 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weight maintenance should be stressed in any weight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loss program and contributes significantly to 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decreased morbidity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3 main interventions: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Lifestyle intervention ( diet, exercise)</a:t>
            </a:r>
          </a:p>
          <a:p>
            <a:pPr lvl="1"/>
            <a:r>
              <a:rPr lang="en-CA" dirty="0" smtClean="0"/>
              <a:t>Pharmacotherapy</a:t>
            </a:r>
          </a:p>
          <a:p>
            <a:pPr lvl="1"/>
            <a:r>
              <a:rPr lang="en-CA" dirty="0" smtClean="0"/>
              <a:t>Surgical intervention</a:t>
            </a:r>
          </a:p>
        </p:txBody>
      </p:sp>
      <p:pic>
        <p:nvPicPr>
          <p:cNvPr id="5" name="Picture 4" descr="IN10_OBESITY_12265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645024"/>
            <a:ext cx="3744416" cy="2849141"/>
          </a:xfrm>
          <a:prstGeom prst="rect">
            <a:avLst/>
          </a:prstGeom>
        </p:spPr>
      </p:pic>
      <p:pic>
        <p:nvPicPr>
          <p:cNvPr id="6" name="Picture 5" descr="fighting-obe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40768"/>
            <a:ext cx="334441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Diet</a:t>
            </a:r>
          </a:p>
          <a:p>
            <a:r>
              <a:rPr lang="en-CA" dirty="0" smtClean="0"/>
              <a:t>Physical activity</a:t>
            </a:r>
          </a:p>
          <a:p>
            <a:r>
              <a:rPr lang="en-CA" dirty="0" err="1" smtClean="0"/>
              <a:t>Behavior</a:t>
            </a:r>
            <a:r>
              <a:rPr lang="en-CA" dirty="0" smtClean="0"/>
              <a:t> change</a:t>
            </a:r>
          </a:p>
          <a:p>
            <a:endParaRPr lang="en-CA" dirty="0" smtClean="0"/>
          </a:p>
          <a:p>
            <a:r>
              <a:rPr lang="en-CA" dirty="0" smtClean="0"/>
              <a:t>Most important recommendation</a:t>
            </a:r>
            <a:endParaRPr lang="en-CA" dirty="0"/>
          </a:p>
        </p:txBody>
      </p:sp>
      <p:pic>
        <p:nvPicPr>
          <p:cNvPr id="4" name="Picture 3" descr="Appetite-suppressant-anti-obesity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437112"/>
            <a:ext cx="280831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6676" y="608076"/>
            <a:ext cx="7864552" cy="547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949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Initial goal: 10% weight loss</a:t>
            </a:r>
          </a:p>
          <a:p>
            <a:pPr lvl="1"/>
            <a:r>
              <a:rPr lang="en-CA" dirty="0" smtClean="0"/>
              <a:t>Significantly decreases risk factors</a:t>
            </a:r>
          </a:p>
          <a:p>
            <a:r>
              <a:rPr lang="en-CA" dirty="0" smtClean="0"/>
              <a:t>Rate of weight loss:</a:t>
            </a:r>
          </a:p>
          <a:p>
            <a:pPr lvl="1"/>
            <a:r>
              <a:rPr lang="en-CA" dirty="0" smtClean="0"/>
              <a:t>1-2  pound per week</a:t>
            </a:r>
          </a:p>
          <a:p>
            <a:pPr lvl="1"/>
            <a:r>
              <a:rPr lang="en-CA" dirty="0" smtClean="0"/>
              <a:t>Reduction of calories intake 500-1000 calories/day</a:t>
            </a:r>
          </a:p>
          <a:p>
            <a:r>
              <a:rPr lang="en-CA" dirty="0" smtClean="0"/>
              <a:t>Slow weight loss is preferred approach</a:t>
            </a:r>
          </a:p>
          <a:p>
            <a:pPr lvl="1"/>
            <a:r>
              <a:rPr lang="en-CA" dirty="0" smtClean="0"/>
              <a:t>Rapid weight loss is almost always followed by rapid weight gain</a:t>
            </a:r>
          </a:p>
          <a:p>
            <a:pPr lvl="1"/>
            <a:r>
              <a:rPr lang="en-CA" dirty="0" smtClean="0"/>
              <a:t>Rapid weight loss is associated with gallstones and electrolytes abnormalities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Aim for 4-6 months for weight loss</a:t>
            </a:r>
          </a:p>
          <a:p>
            <a:r>
              <a:rPr lang="en-CA" dirty="0" smtClean="0"/>
              <a:t>Average is 8-10 kg loss</a:t>
            </a:r>
          </a:p>
          <a:p>
            <a:r>
              <a:rPr lang="en-CA" dirty="0" smtClean="0"/>
              <a:t>After 6 months, weight loss is difficult</a:t>
            </a:r>
          </a:p>
          <a:p>
            <a:pPr lvl="1"/>
            <a:r>
              <a:rPr lang="en-CA" dirty="0" err="1" smtClean="0"/>
              <a:t>Ghrelin</a:t>
            </a:r>
            <a:r>
              <a:rPr lang="en-CA" dirty="0" smtClean="0"/>
              <a:t> and </a:t>
            </a:r>
            <a:r>
              <a:rPr lang="en-CA" dirty="0" err="1" smtClean="0"/>
              <a:t>leptin</a:t>
            </a:r>
            <a:r>
              <a:rPr lang="en-CA" dirty="0" smtClean="0"/>
              <a:t> effect</a:t>
            </a:r>
          </a:p>
          <a:p>
            <a:pPr lvl="1"/>
            <a:r>
              <a:rPr lang="en-CA" dirty="0" smtClean="0"/>
              <a:t>Energy requirement decreased as weight decreases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Set goals for weight maintenance for next </a:t>
            </a:r>
          </a:p>
          <a:p>
            <a:pPr>
              <a:buNone/>
            </a:pPr>
            <a:r>
              <a:rPr lang="en-CA" dirty="0" smtClean="0"/>
              <a:t>6 months then reassess		</a:t>
            </a:r>
            <a:endParaRPr lang="en-CA" dirty="0"/>
          </a:p>
        </p:txBody>
      </p:sp>
      <p:pic>
        <p:nvPicPr>
          <p:cNvPr id="4" name="Picture 3" descr="Fast-food-obesity-big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717032"/>
            <a:ext cx="2483768" cy="265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640960" cy="5040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Indicated for all with BMI &gt; 30 and those with BMI 25- 30 with </a:t>
            </a:r>
            <a:r>
              <a:rPr lang="en-CA" dirty="0" err="1" smtClean="0"/>
              <a:t>comorbidities</a:t>
            </a:r>
            <a:endParaRPr lang="en-CA" dirty="0" smtClean="0"/>
          </a:p>
          <a:p>
            <a:r>
              <a:rPr lang="en-CA" dirty="0" smtClean="0"/>
              <a:t>Teaching about food composition ( fat, CHO, protein)</a:t>
            </a:r>
          </a:p>
          <a:p>
            <a:r>
              <a:rPr lang="en-CA" dirty="0" smtClean="0"/>
              <a:t>Calories contents of food by reading labels</a:t>
            </a:r>
          </a:p>
          <a:p>
            <a:r>
              <a:rPr lang="en-CA" dirty="0" smtClean="0"/>
              <a:t>Type of food to buy and to prepare</a:t>
            </a:r>
            <a:endParaRPr lang="en-CA" dirty="0"/>
          </a:p>
        </p:txBody>
      </p:sp>
      <p:pic>
        <p:nvPicPr>
          <p:cNvPr id="4" name="Picture 3" descr="Take-on-fast-foo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0" y="3789040"/>
            <a:ext cx="3143250" cy="3068960"/>
          </a:xfrm>
          <a:prstGeom prst="rect">
            <a:avLst/>
          </a:prstGeom>
        </p:spPr>
      </p:pic>
      <p:pic>
        <p:nvPicPr>
          <p:cNvPr id="5" name="Picture 4" descr="healthy20foo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509120"/>
            <a:ext cx="583264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Low calories diet-portion controlled</a:t>
            </a:r>
          </a:p>
          <a:p>
            <a:r>
              <a:rPr lang="en-CA" dirty="0" smtClean="0"/>
              <a:t>Low fat diet</a:t>
            </a:r>
          </a:p>
          <a:p>
            <a:r>
              <a:rPr lang="en-CA" dirty="0" smtClean="0"/>
              <a:t>Low CHO diet</a:t>
            </a:r>
          </a:p>
          <a:p>
            <a:r>
              <a:rPr lang="en-CA" dirty="0" err="1" smtClean="0"/>
              <a:t>Meditarrean</a:t>
            </a:r>
            <a:r>
              <a:rPr lang="en-CA" dirty="0" smtClean="0"/>
              <a:t> diet</a:t>
            </a:r>
          </a:p>
          <a:p>
            <a:r>
              <a:rPr lang="en-CA" dirty="0" smtClean="0"/>
              <a:t>Average for women: 1000-1200 kcal/day</a:t>
            </a:r>
          </a:p>
          <a:p>
            <a:r>
              <a:rPr lang="en-CA" dirty="0" smtClean="0"/>
              <a:t>Average for men: 1200-1600 kcal/day</a:t>
            </a:r>
          </a:p>
          <a:p>
            <a:r>
              <a:rPr lang="en-CA" dirty="0" smtClean="0"/>
              <a:t>Adjust based on activity and weight</a:t>
            </a:r>
            <a:endParaRPr lang="en-CA" dirty="0"/>
          </a:p>
        </p:txBody>
      </p:sp>
      <p:pic>
        <p:nvPicPr>
          <p:cNvPr id="5" name="Picture 4" descr="guid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437112"/>
            <a:ext cx="2843808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503920" cy="4572000"/>
          </a:xfrm>
        </p:spPr>
        <p:txBody>
          <a:bodyPr/>
          <a:lstStyle/>
          <a:p>
            <a:r>
              <a:rPr lang="en-CA" dirty="0" smtClean="0"/>
              <a:t>How much is 1200 calories?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 1 big </a:t>
            </a:r>
            <a:r>
              <a:rPr lang="en-CA" dirty="0" err="1" smtClean="0"/>
              <a:t>mac</a:t>
            </a:r>
            <a:r>
              <a:rPr lang="en-CA" dirty="0" smtClean="0"/>
              <a:t> ( 580)</a:t>
            </a:r>
          </a:p>
          <a:p>
            <a:r>
              <a:rPr lang="en-CA" dirty="0" smtClean="0"/>
              <a:t>1 small fries (210)</a:t>
            </a:r>
          </a:p>
          <a:p>
            <a:r>
              <a:rPr lang="en-CA" dirty="0" smtClean="0"/>
              <a:t>1 small shake (430)</a:t>
            </a:r>
          </a:p>
          <a:p>
            <a:endParaRPr lang="en-CA" dirty="0"/>
          </a:p>
        </p:txBody>
      </p:sp>
      <p:pic>
        <p:nvPicPr>
          <p:cNvPr id="6" name="Picture 5" descr="big-mac-m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148064" y="2420888"/>
            <a:ext cx="294337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Then weight maintenance</a:t>
            </a:r>
          </a:p>
          <a:p>
            <a:r>
              <a:rPr lang="en-CA" smtClean="0"/>
              <a:t>How much </a:t>
            </a:r>
            <a:r>
              <a:rPr lang="en-CA" dirty="0" smtClean="0"/>
              <a:t>should people eat?</a:t>
            </a:r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3648" y="2924944"/>
          <a:ext cx="6096000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50687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Age 20-49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2900 kcal/day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068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</a:t>
                      </a:r>
                      <a:r>
                        <a:rPr lang="en-CA" baseline="0" dirty="0" smtClean="0"/>
                        <a:t> 50 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2500 Kcal/day</a:t>
                      </a:r>
                      <a:endParaRPr lang="en-CA" dirty="0"/>
                    </a:p>
                  </a:txBody>
                  <a:tcPr/>
                </a:tc>
              </a:tr>
              <a:tr h="940229">
                <a:tc>
                  <a:txBody>
                    <a:bodyPr/>
                    <a:lstStyle/>
                    <a:p>
                      <a:r>
                        <a:rPr lang="en-CA" dirty="0" smtClean="0"/>
                        <a:t>Female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 20-49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2300</a:t>
                      </a:r>
                      <a:r>
                        <a:rPr lang="en-CA" baseline="0" dirty="0" smtClean="0"/>
                        <a:t> Kcal/day</a:t>
                      </a:r>
                      <a:endParaRPr lang="en-CA" dirty="0"/>
                    </a:p>
                  </a:txBody>
                  <a:tcPr/>
                </a:tc>
              </a:tr>
              <a:tr h="55068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 50+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1900 Kcal/day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</a:t>
            </a:r>
            <a:r>
              <a:rPr lang="en-CA" dirty="0" err="1" smtClean="0"/>
              <a:t>activiy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As integral part of weight loss</a:t>
            </a:r>
          </a:p>
          <a:p>
            <a:r>
              <a:rPr lang="en-CA" dirty="0" smtClean="0"/>
              <a:t>Reduce risk of DM, heart disease, hypertension</a:t>
            </a:r>
          </a:p>
          <a:p>
            <a:r>
              <a:rPr lang="en-CA" dirty="0" smtClean="0"/>
              <a:t>Alone is not helping</a:t>
            </a:r>
          </a:p>
          <a:p>
            <a:r>
              <a:rPr lang="en-CA" dirty="0" smtClean="0"/>
              <a:t>Help to  prevent weight regain</a:t>
            </a:r>
          </a:p>
          <a:p>
            <a:endParaRPr lang="en-CA" dirty="0"/>
          </a:p>
        </p:txBody>
      </p:sp>
      <p:pic>
        <p:nvPicPr>
          <p:cNvPr id="4" name="Picture 3" descr="Mississippi_against_obesity_group-thumb-400xauto-11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933056"/>
            <a:ext cx="482453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9592" y="404664"/>
            <a:ext cx="6912768" cy="569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722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Start slowly</a:t>
            </a:r>
          </a:p>
          <a:p>
            <a:pPr lvl="1"/>
            <a:r>
              <a:rPr lang="en-CA" dirty="0" smtClean="0"/>
              <a:t>Change of daily living activities</a:t>
            </a:r>
          </a:p>
          <a:p>
            <a:pPr lvl="1"/>
            <a:r>
              <a:rPr lang="en-CA" dirty="0" smtClean="0"/>
              <a:t>Avoid injury</a:t>
            </a:r>
          </a:p>
          <a:p>
            <a:r>
              <a:rPr lang="en-CA" dirty="0" smtClean="0"/>
              <a:t>Increase intensity and duration gradually</a:t>
            </a:r>
          </a:p>
          <a:p>
            <a:r>
              <a:rPr lang="en-CA" dirty="0" smtClean="0"/>
              <a:t>Long –term goal:</a:t>
            </a:r>
          </a:p>
          <a:p>
            <a:pPr lvl="1"/>
            <a:r>
              <a:rPr lang="en-CA" dirty="0" smtClean="0"/>
              <a:t>30-45 min or more of physical activity daily</a:t>
            </a:r>
          </a:p>
          <a:p>
            <a:pPr lvl="1"/>
            <a:r>
              <a:rPr lang="en-CA" dirty="0" smtClean="0"/>
              <a:t>5 or more days per week</a:t>
            </a:r>
          </a:p>
          <a:p>
            <a:pPr lvl="1"/>
            <a:r>
              <a:rPr lang="en-CA" dirty="0" smtClean="0"/>
              <a:t>Burn 1000+ calories per week</a:t>
            </a:r>
          </a:p>
        </p:txBody>
      </p:sp>
      <p:pic>
        <p:nvPicPr>
          <p:cNvPr id="4" name="Picture 3" descr="ist2_2537348_exercise_30120938_s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293096"/>
            <a:ext cx="4283968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Behavioral</a:t>
            </a:r>
            <a:r>
              <a:rPr lang="en-CA" dirty="0" smtClean="0"/>
              <a:t> strategies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Keep agenda of diet and activity</a:t>
            </a:r>
          </a:p>
          <a:p>
            <a:pPr lvl="1"/>
            <a:r>
              <a:rPr lang="en-CA" dirty="0" smtClean="0"/>
              <a:t>Set specific goals regarding: diet, activity related </a:t>
            </a:r>
            <a:r>
              <a:rPr lang="en-CA" dirty="0" err="1" smtClean="0"/>
              <a:t>behavior</a:t>
            </a:r>
            <a:endParaRPr lang="en-CA" dirty="0" smtClean="0"/>
          </a:p>
          <a:p>
            <a:pPr lvl="1"/>
            <a:r>
              <a:rPr lang="en-CA" dirty="0" smtClean="0"/>
              <a:t>Reminder system</a:t>
            </a:r>
          </a:p>
          <a:p>
            <a:pPr lvl="1"/>
            <a:r>
              <a:rPr lang="en-CA" dirty="0" smtClean="0"/>
              <a:t>Reward yourself </a:t>
            </a:r>
          </a:p>
          <a:p>
            <a:pPr lvl="1"/>
            <a:r>
              <a:rPr lang="en-CA" dirty="0" smtClean="0"/>
              <a:t>Don’t deprive yourself, watch portion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Track improvement:</a:t>
            </a:r>
          </a:p>
          <a:p>
            <a:pPr lvl="1"/>
            <a:r>
              <a:rPr lang="en-CA" dirty="0" smtClean="0"/>
              <a:t>Weight measurement on regular basis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heavy-tow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212976"/>
            <a:ext cx="3312368" cy="327813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Pharmacotherapy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Indicated in:</a:t>
            </a:r>
          </a:p>
          <a:p>
            <a:endParaRPr lang="en-CA" dirty="0" smtClean="0"/>
          </a:p>
          <a:p>
            <a:pPr lvl="1"/>
            <a:r>
              <a:rPr lang="en-CA" sz="2400" dirty="0" smtClean="0"/>
              <a:t>BMI &gt; 30</a:t>
            </a:r>
          </a:p>
          <a:p>
            <a:pPr lvl="1"/>
            <a:r>
              <a:rPr lang="en-CA" sz="2400" dirty="0" smtClean="0"/>
              <a:t>BMI 27-30 with </a:t>
            </a:r>
            <a:r>
              <a:rPr lang="en-CA" sz="2400" dirty="0" err="1" smtClean="0"/>
              <a:t>comorbidities</a:t>
            </a:r>
            <a:endParaRPr lang="en-CA" sz="2400" dirty="0" smtClean="0"/>
          </a:p>
          <a:p>
            <a:pPr lvl="1"/>
            <a:r>
              <a:rPr lang="en-CA" sz="2400" dirty="0" smtClean="0"/>
              <a:t>Should not be used for cosmetic weight loss</a:t>
            </a:r>
          </a:p>
          <a:p>
            <a:pPr lvl="1"/>
            <a:r>
              <a:rPr lang="en-CA" sz="2400" dirty="0" smtClean="0"/>
              <a:t>Used only when 6  months </a:t>
            </a:r>
            <a:r>
              <a:rPr lang="en-CA" sz="2400" smtClean="0"/>
              <a:t>trial if </a:t>
            </a:r>
            <a:r>
              <a:rPr lang="en-CA" sz="2400" dirty="0" smtClean="0"/>
              <a:t>weight and exercise fail to achieve weight loss</a:t>
            </a:r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4" name="Picture 3" descr="Diet+p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581128"/>
            <a:ext cx="410445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Pharmacotherapy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CA" dirty="0" err="1" smtClean="0"/>
              <a:t>Sympathomimetics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Stimulate release of </a:t>
            </a:r>
            <a:r>
              <a:rPr lang="en-CA" dirty="0" err="1" smtClean="0"/>
              <a:t>norepinephrine</a:t>
            </a:r>
            <a:r>
              <a:rPr lang="en-CA" dirty="0" smtClean="0"/>
              <a:t> or inhibits its reuptake by nerve terminals</a:t>
            </a:r>
          </a:p>
          <a:p>
            <a:pPr lvl="1"/>
            <a:r>
              <a:rPr lang="en-CA" dirty="0" smtClean="0"/>
              <a:t>Block serotonin and NE reuptake ( </a:t>
            </a:r>
            <a:r>
              <a:rPr lang="en-CA" dirty="0" err="1" smtClean="0"/>
              <a:t>sibutramine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Directly act upon adrenergic receptor</a:t>
            </a:r>
          </a:p>
          <a:p>
            <a:pPr lvl="1"/>
            <a:r>
              <a:rPr lang="en-CA" dirty="0" smtClean="0"/>
              <a:t>Reduced appetite by early satiety</a:t>
            </a:r>
          </a:p>
          <a:p>
            <a:r>
              <a:rPr lang="en-CA" dirty="0" smtClean="0"/>
              <a:t>Pancreatic lipase inhibitor: </a:t>
            </a:r>
          </a:p>
          <a:p>
            <a:pPr lvl="1"/>
            <a:r>
              <a:rPr lang="en-CA" dirty="0" err="1" smtClean="0"/>
              <a:t>Orlistat</a:t>
            </a:r>
            <a:r>
              <a:rPr lang="en-CA" dirty="0" smtClean="0"/>
              <a:t>: inhibits fat absorption</a:t>
            </a:r>
          </a:p>
          <a:p>
            <a:r>
              <a:rPr lang="en-CA" dirty="0" smtClean="0"/>
              <a:t>Antidepressant</a:t>
            </a:r>
          </a:p>
          <a:p>
            <a:r>
              <a:rPr lang="en-CA" dirty="0" smtClean="0"/>
              <a:t>Antiepileptic</a:t>
            </a:r>
          </a:p>
          <a:p>
            <a:r>
              <a:rPr lang="en-CA" dirty="0" smtClean="0"/>
              <a:t>Diabetic drugs: </a:t>
            </a:r>
            <a:r>
              <a:rPr lang="en-CA" dirty="0" err="1" smtClean="0"/>
              <a:t>metformin</a:t>
            </a:r>
            <a:endParaRPr lang="en-CA" dirty="0" smtClean="0"/>
          </a:p>
          <a:p>
            <a:pPr lvl="1">
              <a:buNone/>
            </a:pPr>
            <a:endParaRPr lang="en-CA" dirty="0"/>
          </a:p>
        </p:txBody>
      </p:sp>
      <p:pic>
        <p:nvPicPr>
          <p:cNvPr id="205" name="Picture 204" descr="xen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501008"/>
            <a:ext cx="333375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 </a:t>
            </a:r>
            <a:r>
              <a:rPr lang="en-CA" dirty="0" err="1" smtClean="0"/>
              <a:t>wc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5616" y="692696"/>
            <a:ext cx="7272808" cy="5406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992888" cy="619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712879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632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648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Weight loss Surgical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Indicated in:</a:t>
            </a:r>
          </a:p>
          <a:p>
            <a:pPr lvl="1"/>
            <a:r>
              <a:rPr lang="en-CA" sz="2300" dirty="0" smtClean="0"/>
              <a:t>Well-</a:t>
            </a:r>
            <a:r>
              <a:rPr lang="en-CA" sz="2300" dirty="0" err="1" smtClean="0"/>
              <a:t>infomed</a:t>
            </a:r>
            <a:r>
              <a:rPr lang="en-CA" sz="2300" dirty="0" smtClean="0"/>
              <a:t> and motivated patients</a:t>
            </a:r>
          </a:p>
          <a:p>
            <a:pPr lvl="1"/>
            <a:r>
              <a:rPr lang="en-CA" sz="2300" dirty="0" smtClean="0"/>
              <a:t>Have BMI &gt; 40</a:t>
            </a:r>
          </a:p>
          <a:p>
            <a:pPr lvl="1"/>
            <a:r>
              <a:rPr lang="en-CA" sz="2300" dirty="0" smtClean="0"/>
              <a:t>Acceptable risk of surgery</a:t>
            </a:r>
          </a:p>
          <a:p>
            <a:pPr lvl="1"/>
            <a:r>
              <a:rPr lang="en-CA" sz="2300" dirty="0" smtClean="0"/>
              <a:t>Failed previous non-surgical method</a:t>
            </a:r>
          </a:p>
          <a:p>
            <a:pPr lvl="1"/>
            <a:r>
              <a:rPr lang="en-CA" sz="2300" dirty="0" smtClean="0"/>
              <a:t>BMI &gt; 35 with </a:t>
            </a:r>
            <a:r>
              <a:rPr lang="en-CA" sz="2300" dirty="0" err="1" smtClean="0"/>
              <a:t>comorbidities</a:t>
            </a:r>
            <a:r>
              <a:rPr lang="en-CA" sz="2300" dirty="0" smtClean="0"/>
              <a:t> like diabetes, sleep </a:t>
            </a:r>
            <a:r>
              <a:rPr lang="en-CA" sz="2300" dirty="0" err="1" smtClean="0"/>
              <a:t>apneoa</a:t>
            </a:r>
            <a:r>
              <a:rPr lang="en-CA" sz="2300" dirty="0" smtClean="0"/>
              <a:t>, osteoarthritis, </a:t>
            </a:r>
            <a:r>
              <a:rPr lang="en-CA" sz="2300" dirty="0" err="1" smtClean="0"/>
              <a:t>cardiomyopathy</a:t>
            </a:r>
            <a:endParaRPr lang="en-CA" sz="2300" dirty="0" smtClean="0"/>
          </a:p>
          <a:p>
            <a:pPr lvl="1"/>
            <a:r>
              <a:rPr lang="en-CA" sz="2300" dirty="0" smtClean="0"/>
              <a:t>BMI 25-29.9 with WC &gt; 102 cm in male and 88 cm in women</a:t>
            </a:r>
          </a:p>
          <a:p>
            <a:pPr lvl="1"/>
            <a:r>
              <a:rPr lang="en-CA" sz="2300" dirty="0" smtClean="0"/>
              <a:t>Age 18-60</a:t>
            </a:r>
          </a:p>
          <a:p>
            <a:pPr lvl="1"/>
            <a:r>
              <a:rPr lang="en-CA" sz="2300" dirty="0" smtClean="0"/>
              <a:t>Psychologically stable</a:t>
            </a:r>
          </a:p>
          <a:p>
            <a:pPr lvl="1"/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Weight loss Surgical therapy( bariatric surgery)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Restrictive-type of surgery:</a:t>
            </a:r>
          </a:p>
          <a:p>
            <a:pPr lvl="1"/>
            <a:r>
              <a:rPr lang="en-CA" dirty="0" smtClean="0"/>
              <a:t>Vertical banded-</a:t>
            </a:r>
            <a:r>
              <a:rPr lang="en-CA" dirty="0" err="1" smtClean="0"/>
              <a:t>gastroplasy</a:t>
            </a:r>
            <a:endParaRPr lang="en-CA" dirty="0" smtClean="0"/>
          </a:p>
          <a:p>
            <a:pPr lvl="1"/>
            <a:r>
              <a:rPr lang="en-CA" dirty="0" smtClean="0"/>
              <a:t>Gastric banding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err="1" smtClean="0"/>
              <a:t>Malabsorptive</a:t>
            </a:r>
            <a:r>
              <a:rPr lang="en-CA" dirty="0" smtClean="0"/>
              <a:t> and restrictive:</a:t>
            </a:r>
          </a:p>
          <a:p>
            <a:pPr lvl="1"/>
            <a:r>
              <a:rPr lang="en-CA" dirty="0" smtClean="0"/>
              <a:t>Roux-en-Y gastric bypass</a:t>
            </a:r>
          </a:p>
          <a:p>
            <a:pPr lvl="1"/>
            <a:r>
              <a:rPr lang="en-CA" dirty="0" err="1" smtClean="0"/>
              <a:t>Biliopancreatic</a:t>
            </a:r>
            <a:r>
              <a:rPr lang="en-CA" dirty="0" smtClean="0"/>
              <a:t> diversion</a:t>
            </a:r>
          </a:p>
          <a:p>
            <a:pPr lvl="1">
              <a:buNone/>
            </a:pPr>
            <a:endParaRPr lang="en-CA" dirty="0" smtClean="0"/>
          </a:p>
          <a:p>
            <a:pPr marL="457200" indent="-457200"/>
            <a:r>
              <a:rPr lang="en-CA" dirty="0" smtClean="0"/>
              <a:t>Follow up is </a:t>
            </a:r>
            <a:r>
              <a:rPr lang="en-CA" dirty="0" err="1" smtClean="0"/>
              <a:t>crutial</a:t>
            </a:r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/>
          </a:p>
        </p:txBody>
      </p:sp>
      <p:pic>
        <p:nvPicPr>
          <p:cNvPr id="4" name="Picture 3" descr="BaraitricRoux-en-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36912"/>
            <a:ext cx="3024336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7584" y="404664"/>
            <a:ext cx="7632848" cy="569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955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Questions????</a:t>
            </a:r>
            <a:endParaRPr lang="en-CA"/>
          </a:p>
        </p:txBody>
      </p:sp>
      <p:pic>
        <p:nvPicPr>
          <p:cNvPr id="4" name="Content Placeholder 3" descr="inner_top_im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791200" cy="2476500"/>
          </a:xfrm>
        </p:spPr>
      </p:pic>
      <p:pic>
        <p:nvPicPr>
          <p:cNvPr id="5" name="Picture 4" descr="1266397660_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077072"/>
            <a:ext cx="5904656" cy="2378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Classification of obesity as per fat distribution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489" y="1854200"/>
            <a:ext cx="7605889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Android (or abdominal or central, males)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Collection of fat mostly in the abdomen (above the waist)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apple-shaped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Associated with insulin resistance and heart disease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None/>
            </a:pPr>
            <a:r>
              <a:rPr lang="en-US" sz="2000" b="1" dirty="0" err="1" smtClean="0">
                <a:solidFill>
                  <a:schemeClr val="tx2"/>
                </a:solidFill>
              </a:rPr>
              <a:t>Gynoid</a:t>
            </a:r>
            <a:r>
              <a:rPr lang="en-US" sz="2000" b="1" dirty="0" smtClean="0">
                <a:solidFill>
                  <a:schemeClr val="tx2"/>
                </a:solidFill>
              </a:rPr>
              <a:t> (below the waist, females)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 Collection of fat on hips and buttocks 	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pear-shaped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200" dirty="0" smtClean="0"/>
              <a:t>Associated with mechanical problems</a:t>
            </a:r>
          </a:p>
        </p:txBody>
      </p:sp>
      <p:pic>
        <p:nvPicPr>
          <p:cNvPr id="5" name="Picture 4" descr="apple_pe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789040"/>
            <a:ext cx="316835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Obesity-prevalence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Well recognized as a serious and growing public health problem</a:t>
            </a:r>
          </a:p>
          <a:p>
            <a:r>
              <a:rPr lang="en-CA" dirty="0" smtClean="0"/>
              <a:t>WHO estimates that over  1.7 billion people around the world are overweight, 310 million are obese</a:t>
            </a:r>
          </a:p>
          <a:p>
            <a:r>
              <a:rPr lang="en-CA" dirty="0" smtClean="0"/>
              <a:t>Rates of obesity have tripled in the last 20 years in the developing world</a:t>
            </a:r>
          </a:p>
          <a:p>
            <a:r>
              <a:rPr lang="en-CA" dirty="0" smtClean="0"/>
              <a:t>In US, 33.3 % of  men and 35 % of women are obese in 2007</a:t>
            </a:r>
            <a:endParaRPr lang="en-CA" dirty="0"/>
          </a:p>
        </p:txBody>
      </p:sp>
      <p:pic>
        <p:nvPicPr>
          <p:cNvPr id="6" name="Picture 5" descr="obesityre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229200"/>
            <a:ext cx="3240360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Obesity-prevalence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CA" sz="4000" dirty="0" smtClean="0"/>
              <a:t>15-25 % of American children are obese</a:t>
            </a:r>
          </a:p>
          <a:p>
            <a:pPr>
              <a:buNone/>
            </a:pPr>
            <a:endParaRPr lang="en-CA" sz="4000" dirty="0" smtClean="0"/>
          </a:p>
          <a:p>
            <a:r>
              <a:rPr lang="en-CA" sz="4000" dirty="0" smtClean="0"/>
              <a:t>In SA: study done between 1995-2000 in age group between 30-70 on 17000 subjects</a:t>
            </a:r>
          </a:p>
          <a:p>
            <a:pPr>
              <a:buNone/>
            </a:pPr>
            <a:endParaRPr lang="en-CA" sz="4000" dirty="0" smtClean="0"/>
          </a:p>
          <a:p>
            <a:r>
              <a:rPr lang="en-CA" sz="4000" dirty="0" smtClean="0"/>
              <a:t>Prevalence of overweight: 36.9 %  : 42% male, 31.8 % female</a:t>
            </a:r>
          </a:p>
          <a:p>
            <a:endParaRPr lang="en-CA" sz="4000" dirty="0" smtClean="0"/>
          </a:p>
          <a:p>
            <a:r>
              <a:rPr lang="en-CA" sz="4000" dirty="0" smtClean="0"/>
              <a:t>Prevalence of obesity: 35.5 % , severe obesity 3.2 % with female of 44 %, male 26.4 %</a:t>
            </a:r>
          </a:p>
          <a:p>
            <a:pPr>
              <a:buNone/>
            </a:pPr>
            <a:endParaRPr lang="en-CA" dirty="0" smtClean="0"/>
          </a:p>
          <a:p>
            <a:r>
              <a:rPr lang="en-CA" sz="3800" dirty="0" smtClean="0"/>
              <a:t>The prevalence of overweight and obesity was higher amongst a group of married women than among a group of single women in Saudi Arabia</a:t>
            </a:r>
          </a:p>
          <a:p>
            <a:endParaRPr lang="en-CA" sz="4400" dirty="0" smtClean="0"/>
          </a:p>
          <a:p>
            <a:pPr algn="r" rtl="1"/>
            <a:r>
              <a:rPr lang="en-CA" sz="2200" dirty="0" smtClean="0"/>
              <a:t>Saudi Med J. 2005 May;26(5):824-9</a:t>
            </a:r>
          </a:p>
          <a:p>
            <a:pPr algn="r" rtl="1"/>
            <a:r>
              <a:rPr lang="en-CA" sz="2000" i="1" dirty="0" smtClean="0"/>
              <a:t>International Journal of Obesity</a:t>
            </a:r>
            <a:r>
              <a:rPr lang="en-CA" sz="2000" dirty="0" smtClean="0"/>
              <a:t> (2003) </a:t>
            </a:r>
            <a:r>
              <a:rPr lang="en-CA" sz="2000" b="1" dirty="0" smtClean="0"/>
              <a:t>27,</a:t>
            </a:r>
            <a:r>
              <a:rPr lang="en-CA" sz="2000" dirty="0" smtClean="0"/>
              <a:t> 134–139. </a:t>
            </a:r>
          </a:p>
          <a:p>
            <a:pPr algn="r" rtl="1"/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3135</TotalTime>
  <Words>2056</Words>
  <Application>Microsoft Office PowerPoint</Application>
  <PresentationFormat>On-screen Show (4:3)</PresentationFormat>
  <Paragraphs>430</Paragraphs>
  <Slides>66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Civic</vt:lpstr>
      <vt:lpstr>Obesity</vt:lpstr>
      <vt:lpstr>Objectives</vt:lpstr>
      <vt:lpstr>What is Obesity?</vt:lpstr>
      <vt:lpstr>Obesity Classification-BMI</vt:lpstr>
      <vt:lpstr>PowerPoint Presentation</vt:lpstr>
      <vt:lpstr>Obesity- wc</vt:lpstr>
      <vt:lpstr>Classification of obesity as per fat distribution</vt:lpstr>
      <vt:lpstr>Obesity-prevalence</vt:lpstr>
      <vt:lpstr>Obesity-prevalence</vt:lpstr>
      <vt:lpstr>Mechanism of Obesity</vt:lpstr>
      <vt:lpstr>Mechanism of obesity</vt:lpstr>
      <vt:lpstr> Role of hypothalamus in mediation of hunger and satiety</vt:lpstr>
      <vt:lpstr>Obesity-Pathogenesis</vt:lpstr>
      <vt:lpstr>Hormones</vt:lpstr>
      <vt:lpstr>Hormones</vt:lpstr>
      <vt:lpstr>Obesity – An imbalance in energy intake and energy expenditure</vt:lpstr>
      <vt:lpstr>Obesity: How does it happen?</vt:lpstr>
      <vt:lpstr>Factors  predispose to obesity</vt:lpstr>
      <vt:lpstr>Factors  predispose to obesity</vt:lpstr>
      <vt:lpstr>Factors predispose to obesity</vt:lpstr>
      <vt:lpstr>Health consequences of obesity</vt:lpstr>
      <vt:lpstr>PowerPoint Presentation</vt:lpstr>
      <vt:lpstr>Health consequences of obesity</vt:lpstr>
      <vt:lpstr>Health consequences of obesity</vt:lpstr>
      <vt:lpstr>PowerPoint Presentation</vt:lpstr>
      <vt:lpstr>Health consequences of obesity</vt:lpstr>
      <vt:lpstr>Health consequences of obesity</vt:lpstr>
      <vt:lpstr>Assessment and screening</vt:lpstr>
      <vt:lpstr>Assessment and screening</vt:lpstr>
      <vt:lpstr>Assessment and screening</vt:lpstr>
      <vt:lpstr>Assessment and screening</vt:lpstr>
      <vt:lpstr>PowerPoint Presentation</vt:lpstr>
      <vt:lpstr>Assessment and screening</vt:lpstr>
      <vt:lpstr>Waist circumference</vt:lpstr>
      <vt:lpstr>PowerPoint Presentation</vt:lpstr>
      <vt:lpstr>Assessment and screening</vt:lpstr>
      <vt:lpstr>PowerPoint Presentation</vt:lpstr>
      <vt:lpstr>PowerPoint Presentation</vt:lpstr>
      <vt:lpstr>Assessment and screening</vt:lpstr>
      <vt:lpstr>Assessment and screening</vt:lpstr>
      <vt:lpstr>Assessment and screening</vt:lpstr>
      <vt:lpstr>       Advantages of weight loss</vt:lpstr>
      <vt:lpstr>   Treatment goals</vt:lpstr>
      <vt:lpstr>How much weight loss is significant?</vt:lpstr>
      <vt:lpstr>Management of obesity</vt:lpstr>
      <vt:lpstr>Lifestyle</vt:lpstr>
      <vt:lpstr>PowerPoint Presentation</vt:lpstr>
      <vt:lpstr>lifestyle</vt:lpstr>
      <vt:lpstr>lifestyle</vt:lpstr>
      <vt:lpstr>Diet therapy</vt:lpstr>
      <vt:lpstr>Diet therapy</vt:lpstr>
      <vt:lpstr>Diet therapy</vt:lpstr>
      <vt:lpstr>Diet therapy</vt:lpstr>
      <vt:lpstr>Physical activiy</vt:lpstr>
      <vt:lpstr>PowerPoint Presentation</vt:lpstr>
      <vt:lpstr>Physical activity</vt:lpstr>
      <vt:lpstr>Behavioral strategies</vt:lpstr>
      <vt:lpstr>Pharmacotherapy</vt:lpstr>
      <vt:lpstr>Pharmacotherapy</vt:lpstr>
      <vt:lpstr>PowerPoint Presentation</vt:lpstr>
      <vt:lpstr>PowerPoint Presentation</vt:lpstr>
      <vt:lpstr>PowerPoint Presentation</vt:lpstr>
      <vt:lpstr>Weight loss Surgical therapy</vt:lpstr>
      <vt:lpstr>Weight loss Surgical therapy( bariatric surgery)</vt:lpstr>
      <vt:lpstr>PowerPoint Presentation</vt:lpstr>
      <vt:lpstr>Questions????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aishah</dc:creator>
  <cp:lastModifiedBy>3422</cp:lastModifiedBy>
  <cp:revision>170</cp:revision>
  <dcterms:created xsi:type="dcterms:W3CDTF">2010-10-26T16:14:31Z</dcterms:created>
  <dcterms:modified xsi:type="dcterms:W3CDTF">2018-02-14T09:21:19Z</dcterms:modified>
</cp:coreProperties>
</file>