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9"/>
  </p:notesMasterIdLst>
  <p:sldIdLst>
    <p:sldId id="319" r:id="rId2"/>
    <p:sldId id="257" r:id="rId3"/>
    <p:sldId id="320" r:id="rId4"/>
    <p:sldId id="258" r:id="rId5"/>
    <p:sldId id="259" r:id="rId6"/>
    <p:sldId id="260" r:id="rId7"/>
    <p:sldId id="262" r:id="rId8"/>
    <p:sldId id="32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8" r:id="rId26"/>
    <p:sldId id="289" r:id="rId27"/>
    <p:sldId id="290" r:id="rId28"/>
    <p:sldId id="325" r:id="rId29"/>
    <p:sldId id="291" r:id="rId30"/>
    <p:sldId id="292" r:id="rId31"/>
    <p:sldId id="293" r:id="rId32"/>
    <p:sldId id="294" r:id="rId33"/>
    <p:sldId id="299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26" r:id="rId46"/>
    <p:sldId id="327" r:id="rId47"/>
    <p:sldId id="318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9BEA-9204-40B4-A95A-CAB79B90AD19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91E0-4C74-4E32-9868-64A807F3E6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15/02/2018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67905"/>
            <a:ext cx="12192000" cy="772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93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4525963"/>
          </a:xfrm>
        </p:spPr>
        <p:txBody>
          <a:bodyPr/>
          <a:lstStyle/>
          <a:p>
            <a:pPr algn="l" rtl="0"/>
            <a:r>
              <a:rPr lang="en-US" dirty="0"/>
              <a:t>Patient was prescribed a dose of :</a:t>
            </a:r>
          </a:p>
          <a:p>
            <a:pPr marL="109728" indent="0" algn="l" rtl="0">
              <a:buNone/>
            </a:pPr>
            <a:r>
              <a:rPr lang="en-US" dirty="0"/>
              <a:t>           cefetriaxone and vanocmycin and urgent LP is done:</a:t>
            </a:r>
          </a:p>
          <a:p>
            <a:pPr algn="l" rtl="0"/>
            <a:r>
              <a:rPr lang="en-US" dirty="0"/>
              <a:t>Result:</a:t>
            </a:r>
          </a:p>
          <a:p>
            <a:pPr algn="l" rtl="0"/>
            <a:r>
              <a:rPr lang="en-US" dirty="0"/>
              <a:t>    WBC	: 1230 cells/mm…90% polymorph..</a:t>
            </a:r>
          </a:p>
          <a:p>
            <a:pPr algn="l" rtl="0"/>
            <a:r>
              <a:rPr lang="en-US" dirty="0"/>
              <a:t>    RBC    : NIL ..</a:t>
            </a:r>
          </a:p>
          <a:p>
            <a:pPr algn="l" rtl="0"/>
            <a:r>
              <a:rPr lang="en-US" dirty="0"/>
              <a:t>  Gram stain</a:t>
            </a:r>
            <a:r>
              <a:rPr lang="en-US" dirty="0" smtClean="0"/>
              <a:t>: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  Gram </a:t>
            </a:r>
            <a:r>
              <a:rPr lang="en-US" b="1" dirty="0">
                <a:solidFill>
                  <a:srgbClr val="C00000"/>
                </a:solidFill>
              </a:rPr>
              <a:t>positive intracellular dipplococci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What you will do?</a:t>
            </a:r>
          </a:p>
          <a:p>
            <a:pPr marL="109728" indent="0" algn="l" rtl="0">
              <a:buNone/>
            </a:pPr>
            <a:r>
              <a:rPr lang="en-US" dirty="0"/>
              <a:t>           </a:t>
            </a:r>
            <a:r>
              <a:rPr lang="en-US" dirty="0" smtClean="0"/>
              <a:t>  </a:t>
            </a:r>
            <a:r>
              <a:rPr lang="en-US" dirty="0"/>
              <a:t>To continue the same antibiotics</a:t>
            </a:r>
            <a:r>
              <a:rPr lang="en-US" dirty="0" smtClean="0"/>
              <a:t>?    </a:t>
            </a:r>
            <a:r>
              <a:rPr lang="en-US" b="1" dirty="0" smtClean="0">
                <a:solidFill>
                  <a:srgbClr val="C00000"/>
                </a:solidFill>
              </a:rPr>
              <a:t>Yes </a:t>
            </a:r>
            <a:r>
              <a:rPr lang="en-US" b="1" dirty="0">
                <a:solidFill>
                  <a:srgbClr val="C00000"/>
                </a:solidFill>
              </a:rPr>
              <a:t>or 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Use of antibiotics</a:t>
            </a:r>
            <a:endParaRPr lang="ar-SA" dirty="0"/>
          </a:p>
        </p:txBody>
      </p:sp>
      <p:pic>
        <p:nvPicPr>
          <p:cNvPr id="4" name="Picture 3" descr="نتيجة بحث الصور عن ‪gram positive diplococci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00" y="2365653"/>
            <a:ext cx="3937000" cy="286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Premature initiation of antimicrobial therapy…any harm ?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can suppress bacterial growth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Preclude the opportunity to establish a microbiological</a:t>
            </a:r>
          </a:p>
          <a:p>
            <a:pPr marL="109728" indent="0" algn="l" rtl="0">
              <a:buNone/>
            </a:pPr>
            <a:r>
              <a:rPr lang="en-US" dirty="0"/>
              <a:t>    diagnosis,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Require several weeks to months of directed antimicrobial 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9203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 </a:t>
            </a:r>
            <a:r>
              <a:rPr lang="en-US" dirty="0" err="1"/>
              <a:t>vs</a:t>
            </a:r>
            <a:r>
              <a:rPr lang="en-US" dirty="0"/>
              <a:t> Definitive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Microbiological results do not become available</a:t>
            </a:r>
          </a:p>
          <a:p>
            <a:pPr algn="l" rtl="0"/>
            <a:r>
              <a:rPr lang="en-US" dirty="0"/>
              <a:t>for 24 to 72 hours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Empiric and guided by the clinical presentation..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Inadequate therapy for infections in critically ill, hospitalized patients is associated with greater morbidity</a:t>
            </a:r>
          </a:p>
          <a:p>
            <a:pPr marL="109728" indent="0" algn="l" rtl="0">
              <a:buNone/>
            </a:pPr>
            <a:r>
              <a:rPr lang="en-US" dirty="0"/>
              <a:t>    and mortality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Use broad-spectrum antimicrobial agents as initial empiric</a:t>
            </a:r>
          </a:p>
          <a:p>
            <a:pPr marL="109728" indent="0" algn="l" rtl="0">
              <a:buNone/>
            </a:pPr>
            <a:r>
              <a:rPr lang="en-US" dirty="0"/>
              <a:t>    therapy</a:t>
            </a:r>
          </a:p>
        </p:txBody>
      </p:sp>
    </p:spTree>
    <p:extLst>
      <p:ext uri="{BB962C8B-B14F-4D97-AF65-F5344CB8AC3E}">
        <p14:creationId xmlns:p14="http://schemas.microsoft.com/office/powerpoint/2010/main" val="36648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6" y="1358794"/>
            <a:ext cx="10394707" cy="4127606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organisms are likely to be responsible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</a:t>
            </a:r>
            <a:r>
              <a:rPr lang="en-US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</a:t>
            </a:r>
            <a:r>
              <a:rPr lang="ar-SA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en-US" sz="3200" b="1" cap="none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8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P.E…. You might have a clue to DX.</a:t>
            </a: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Epidemiological data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Hospital-acquired vs. community-acquired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antibiotic use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206829"/>
            <a:ext cx="10396882" cy="115196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3200" dirty="0"/>
              <a:t>Use of antibiotics</a:t>
            </a:r>
            <a:endParaRPr lang="en-US" sz="320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/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</a:t>
            </a:r>
            <a:endParaRPr lang="en-US" sz="28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l" rtl="0"/>
            <a:r>
              <a:rPr lang="en-US" dirty="0"/>
              <a:t>Patient with dyspnoea and cough …..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   Streptococcal pneumonia and atypical organism..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Patient with fever and urinary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symptomes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</a:rPr>
              <a:t>E.coli</a:t>
            </a:r>
            <a:r>
              <a:rPr lang="en-US" sz="2400" b="1" dirty="0">
                <a:solidFill>
                  <a:srgbClr val="0070C0"/>
                </a:solidFill>
              </a:rPr>
              <a:t> ….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Patient with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erythema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over the right leg associated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with pain and tenderness …</a:t>
            </a:r>
          </a:p>
          <a:p>
            <a:pPr algn="l" rtl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US" sz="2400" b="1" dirty="0">
                <a:solidFill>
                  <a:srgbClr val="0070C0"/>
                </a:solidFill>
              </a:rPr>
              <a:t>Group A Streptococcus and Staphylococcus 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Picture 6" descr="Image result for organism causing celluli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686300"/>
            <a:ext cx="2971800" cy="21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NEUMON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276" y="1610946"/>
            <a:ext cx="2920724" cy="23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Hospital-acquired infections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Related to the presence of </a:t>
            </a:r>
            <a:r>
              <a:rPr lang="en-US" b="1" u="sng" dirty="0">
                <a:solidFill>
                  <a:srgbClr val="00B050"/>
                </a:solidFill>
              </a:rPr>
              <a:t>invasive devices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procedures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A] </a:t>
            </a:r>
            <a:r>
              <a:rPr lang="en-US" b="1" dirty="0" err="1">
                <a:solidFill>
                  <a:srgbClr val="002060"/>
                </a:solidFill>
              </a:rPr>
              <a:t>Catherter</a:t>
            </a:r>
            <a:r>
              <a:rPr lang="en-US" b="1" dirty="0">
                <a:solidFill>
                  <a:srgbClr val="002060"/>
                </a:solidFill>
              </a:rPr>
              <a:t> related </a:t>
            </a:r>
            <a:r>
              <a:rPr lang="en-US" b="1" dirty="0" err="1">
                <a:solidFill>
                  <a:srgbClr val="002060"/>
                </a:solidFill>
              </a:rPr>
              <a:t>bacteremia</a:t>
            </a:r>
            <a:r>
              <a:rPr lang="en-US" dirty="0" smtClean="0"/>
              <a:t>:,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 smtClean="0">
                <a:solidFill>
                  <a:srgbClr val="00B0F0"/>
                </a:solidFill>
              </a:rPr>
              <a:t>Coagulase</a:t>
            </a:r>
            <a:r>
              <a:rPr lang="en-US" b="1" dirty="0" smtClean="0">
                <a:solidFill>
                  <a:srgbClr val="00B0F0"/>
                </a:solidFill>
              </a:rPr>
              <a:t> negative staph</a:t>
            </a:r>
            <a:r>
              <a:rPr lang="en-US" dirty="0" smtClean="0"/>
              <a:t>..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M</a:t>
            </a:r>
            <a:r>
              <a:rPr lang="en-US" b="1" dirty="0" err="1" smtClean="0">
                <a:solidFill>
                  <a:srgbClr val="00B0F0"/>
                </a:solidFill>
              </a:rPr>
              <a:t>ethicillin</a:t>
            </a:r>
            <a:r>
              <a:rPr lang="en-US" b="1" dirty="0" smtClean="0">
                <a:solidFill>
                  <a:srgbClr val="00B0F0"/>
                </a:solidFill>
              </a:rPr>
              <a:t>-resistant </a:t>
            </a:r>
            <a:r>
              <a:rPr lang="en-US" b="1" dirty="0">
                <a:solidFill>
                  <a:srgbClr val="00B0F0"/>
                </a:solidFill>
              </a:rPr>
              <a:t>Staphylococcus </a:t>
            </a:r>
            <a:r>
              <a:rPr lang="en-US" b="1" dirty="0" err="1">
                <a:solidFill>
                  <a:srgbClr val="00B0F0"/>
                </a:solidFill>
              </a:rPr>
              <a:t>aureus</a:t>
            </a:r>
            <a:r>
              <a:rPr lang="en-US" b="1" dirty="0">
                <a:solidFill>
                  <a:srgbClr val="00B0F0"/>
                </a:solidFill>
              </a:rPr>
              <a:t> [MRSA</a:t>
            </a:r>
            <a:r>
              <a:rPr lang="en-US" b="1" dirty="0" smtClean="0">
                <a:solidFill>
                  <a:srgbClr val="00B0F0"/>
                </a:solidFill>
              </a:rPr>
              <a:t>]</a:t>
            </a:r>
            <a:endParaRPr lang="en-US" b="1" dirty="0">
              <a:solidFill>
                <a:srgbClr val="00B0F0"/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B] </a:t>
            </a:r>
            <a:r>
              <a:rPr lang="en-US" b="1" dirty="0">
                <a:solidFill>
                  <a:srgbClr val="002060"/>
                </a:solidFill>
              </a:rPr>
              <a:t>Catheter related UTI</a:t>
            </a:r>
            <a:r>
              <a:rPr lang="en-US" dirty="0"/>
              <a:t>: 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00B0F0"/>
                </a:solidFill>
              </a:rPr>
              <a:t>Gram negative 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b="1" dirty="0" err="1">
                <a:solidFill>
                  <a:srgbClr val="00B0F0"/>
                </a:solidFill>
              </a:rPr>
              <a:t>eg</a:t>
            </a:r>
            <a:r>
              <a:rPr lang="en-US" b="1" dirty="0">
                <a:solidFill>
                  <a:srgbClr val="00B0F0"/>
                </a:solidFill>
              </a:rPr>
              <a:t>, Pseudomonas </a:t>
            </a:r>
            <a:r>
              <a:rPr lang="en-US" b="1" dirty="0" err="1">
                <a:solidFill>
                  <a:srgbClr val="00B0F0"/>
                </a:solidFill>
              </a:rPr>
              <a:t>aeruginosa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513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Once :</a:t>
            </a:r>
          </a:p>
          <a:p>
            <a:pPr algn="l" rtl="0"/>
            <a:r>
              <a:rPr lang="en-US" dirty="0"/>
              <a:t>1) </a:t>
            </a:r>
            <a:r>
              <a:rPr lang="en-US" dirty="0" smtClean="0"/>
              <a:t> Microbiology  </a:t>
            </a:r>
            <a:r>
              <a:rPr lang="en-US" dirty="0"/>
              <a:t>have identified the etiologic pathogen </a:t>
            </a:r>
          </a:p>
          <a:p>
            <a:pPr marL="0" indent="0" algn="l" rtl="0">
              <a:buNone/>
            </a:pPr>
            <a:r>
              <a:rPr lang="en-US" dirty="0"/>
              <a:t>      and</a:t>
            </a:r>
          </a:p>
          <a:p>
            <a:pPr algn="l" rtl="0"/>
            <a:r>
              <a:rPr lang="en-US" dirty="0"/>
              <a:t>2)  </a:t>
            </a:r>
            <a:r>
              <a:rPr lang="en-US" dirty="0" smtClean="0"/>
              <a:t>Antimicrobial </a:t>
            </a:r>
            <a:r>
              <a:rPr lang="en-US" dirty="0"/>
              <a:t>susceptibility  data are available..</a:t>
            </a:r>
          </a:p>
          <a:p>
            <a:pPr algn="l" rtl="0"/>
            <a:r>
              <a:rPr lang="en-US" dirty="0"/>
              <a:t>Then…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Every </a:t>
            </a:r>
            <a:r>
              <a:rPr lang="en-US" b="1" dirty="0">
                <a:solidFill>
                  <a:srgbClr val="C00000"/>
                </a:solidFill>
              </a:rPr>
              <a:t>attempt should be made to narrow the antibiotic spectrum</a:t>
            </a:r>
            <a:r>
              <a:rPr lang="en-US" dirty="0"/>
              <a:t>. :</a:t>
            </a:r>
          </a:p>
          <a:p>
            <a:pPr marL="109728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1) It can reduce cost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and toxicity and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2) Prevent the emergence of antimicrobial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resistance in the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   community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Interpretation of Antimicrobial Susceptibility Testing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Antimicrobial susceptibility testing measures the ability of</a:t>
            </a:r>
          </a:p>
          <a:p>
            <a:pPr marL="109728" indent="0" algn="l" rtl="0">
              <a:buNone/>
            </a:pPr>
            <a:r>
              <a:rPr lang="en-US" dirty="0"/>
              <a:t>  a specific organism to grow in the presence of a particular</a:t>
            </a:r>
          </a:p>
          <a:p>
            <a:pPr marL="109728" indent="0" algn="l" rtl="0">
              <a:buNone/>
            </a:pPr>
            <a:r>
              <a:rPr lang="en-US" dirty="0"/>
              <a:t>   drug in </a:t>
            </a:r>
            <a:r>
              <a:rPr lang="en-US" dirty="0" smtClean="0"/>
              <a:t>vitro: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susceptible, resistant,  or intermediate</a:t>
            </a:r>
            <a:endParaRPr lang="en-US" dirty="0"/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Data are reported in the form of minimum inhibitory</a:t>
            </a:r>
          </a:p>
          <a:p>
            <a:pPr marL="109728" indent="0" algn="l" rtl="0">
              <a:buNone/>
            </a:pPr>
            <a:r>
              <a:rPr lang="en-US" dirty="0"/>
              <a:t>   concentration (MIC):</a:t>
            </a:r>
          </a:p>
          <a:p>
            <a:pPr marL="0" indent="0" algn="l" rtl="0">
              <a:buNone/>
            </a:pPr>
            <a:r>
              <a:rPr lang="en-US" dirty="0"/>
              <a:t>      The lowest concentration of an antibiotic that inhibits visible</a:t>
            </a:r>
          </a:p>
          <a:p>
            <a:pPr marL="0" indent="0" algn="l" rtl="0">
              <a:buNone/>
            </a:pPr>
            <a:r>
              <a:rPr lang="en-US" dirty="0"/>
              <a:t>      growth of a microorganism..</a:t>
            </a:r>
          </a:p>
          <a:p>
            <a:pPr marL="0" indent="0" algn="l" rtl="0">
              <a:buNone/>
            </a:pPr>
            <a:r>
              <a:rPr lang="en-US" dirty="0"/>
              <a:t>                                </a:t>
            </a:r>
            <a:endParaRPr lang="en-US" b="1" dirty="0">
              <a:solidFill>
                <a:srgbClr val="00206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antimicrobial susceptibility testing (AST).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B050"/>
                </a:solidFill>
              </a:rPr>
              <a:t>Susceptible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 indicates that the isolate is likely to be inhibited by the usually achievable concentration of a particular antimicrobial agent when the recommended dosage is used..</a:t>
            </a:r>
          </a:p>
          <a:p>
            <a:pPr algn="l" rtl="0"/>
            <a:r>
              <a:rPr lang="en-US" dirty="0"/>
              <a:t>Different antibiotics has different MIC.</a:t>
            </a: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LIMITATION</a:t>
            </a:r>
            <a:r>
              <a:rPr lang="en-US" dirty="0" smtClean="0"/>
              <a:t> …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23 years old man who has surgery at the base of the skull</a:t>
            </a:r>
          </a:p>
          <a:p>
            <a:pPr algn="l" rtl="0"/>
            <a:r>
              <a:rPr lang="en-GB" dirty="0"/>
              <a:t>After trauma . Presented few days later  with meningitis </a:t>
            </a:r>
          </a:p>
          <a:p>
            <a:pPr algn="l" rtl="0"/>
            <a:r>
              <a:rPr lang="en-GB" dirty="0"/>
              <a:t>CSF has </a:t>
            </a:r>
            <a:r>
              <a:rPr lang="en-GB" dirty="0" err="1"/>
              <a:t>recealed</a:t>
            </a:r>
            <a:r>
              <a:rPr lang="en-GB" dirty="0"/>
              <a:t> 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WBC 1200 mainly poly</a:t>
            </a:r>
          </a:p>
          <a:p>
            <a:pPr algn="l" rtl="0"/>
            <a:r>
              <a:rPr lang="en-GB" dirty="0"/>
              <a:t>Culture : staph </a:t>
            </a:r>
            <a:r>
              <a:rPr lang="en-GB" dirty="0" err="1"/>
              <a:t>aureus</a:t>
            </a:r>
            <a:r>
              <a:rPr lang="en-GB" dirty="0"/>
              <a:t> ..</a:t>
            </a:r>
          </a:p>
          <a:p>
            <a:pPr algn="l" rtl="0"/>
            <a:r>
              <a:rPr lang="en-GB" dirty="0"/>
              <a:t>RX </a:t>
            </a:r>
            <a:r>
              <a:rPr lang="en-GB" dirty="0" err="1" smtClean="0"/>
              <a:t>cephazolin</a:t>
            </a:r>
            <a:r>
              <a:rPr lang="en-GB" dirty="0" smtClean="0"/>
              <a:t>..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US" dirty="0" smtClean="0"/>
              <a:t>it does not achieve therapeutic concentrations in the CSF</a:t>
            </a: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rtl="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1) Obtain accurate </a:t>
            </a:r>
            <a:r>
              <a:rPr lang="en-US" dirty="0">
                <a:solidFill>
                  <a:srgbClr val="002060"/>
                </a:solidFill>
              </a:rPr>
              <a:t>diagnosis of infection.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2) Empiric </a:t>
            </a:r>
            <a:r>
              <a:rPr lang="en-US" dirty="0">
                <a:solidFill>
                  <a:srgbClr val="002060"/>
                </a:solidFill>
              </a:rPr>
              <a:t>and definitive therapy.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3) Identifying </a:t>
            </a:r>
            <a:r>
              <a:rPr lang="en-US" dirty="0">
                <a:solidFill>
                  <a:srgbClr val="002060"/>
                </a:solidFill>
              </a:rPr>
              <a:t>opportunities to switch to narrow-spectrum.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4) Cost-effective </a:t>
            </a:r>
            <a:r>
              <a:rPr lang="en-US" dirty="0">
                <a:solidFill>
                  <a:srgbClr val="002060"/>
                </a:solidFill>
              </a:rPr>
              <a:t>oral agents for the shortest </a:t>
            </a:r>
            <a:r>
              <a:rPr lang="en-US" dirty="0" smtClean="0">
                <a:solidFill>
                  <a:srgbClr val="002060"/>
                </a:solidFill>
              </a:rPr>
              <a:t>duration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necessary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91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Bactericidal </a:t>
            </a:r>
            <a:r>
              <a:rPr lang="en-US" dirty="0" err="1"/>
              <a:t>vs</a:t>
            </a:r>
            <a:r>
              <a:rPr lang="en-US" dirty="0"/>
              <a:t> Bacteriostatic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0" u="none" strike="noStrike" baseline="0" dirty="0">
                <a:solidFill>
                  <a:srgbClr val="C00000"/>
                </a:solidFill>
                <a:latin typeface="TimesLTStd-Roman"/>
              </a:rPr>
              <a:t>Bactericidal</a:t>
            </a:r>
          </a:p>
          <a:p>
            <a:pPr algn="l" rtl="0"/>
            <a:r>
              <a:rPr lang="en-US" b="0" i="0" u="none" strike="noStrike" baseline="0" dirty="0">
                <a:latin typeface="TimesLTStd-Roman"/>
              </a:rPr>
              <a:t>Cause death and disruption of the bacterial</a:t>
            </a:r>
            <a:r>
              <a:rPr lang="en-US" b="0" i="0" u="none" strike="noStrike" dirty="0">
                <a:latin typeface="TimesLTStd-Roman"/>
              </a:rPr>
              <a:t> </a:t>
            </a:r>
            <a:r>
              <a:rPr lang="en-US" b="0" i="0" u="none" strike="noStrike" baseline="0" dirty="0">
                <a:latin typeface="TimesLTStd-Roman"/>
              </a:rPr>
              <a:t>cell. Drugs act on :</a:t>
            </a:r>
          </a:p>
          <a:p>
            <a:pPr marL="109728" indent="0" algn="l" rtl="0">
              <a:buNone/>
            </a:pPr>
            <a:endParaRPr lang="en-US" b="0" i="0" u="none" strike="noStrike" baseline="0" dirty="0">
              <a:latin typeface="TimesLTStd-Roman"/>
            </a:endParaRP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1)  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The cell wall ……….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-lactams</a:t>
            </a:r>
            <a:endParaRPr lang="en-US" b="0" i="0" u="none" strike="noStrike" dirty="0">
              <a:solidFill>
                <a:srgbClr val="00B050"/>
              </a:solidFill>
              <a:latin typeface="TimesLTStd-Roman"/>
            </a:endParaRPr>
          </a:p>
          <a:p>
            <a:pPr marL="0" indent="0" algn="l" rtl="0">
              <a:buNone/>
            </a:pPr>
            <a:r>
              <a:rPr lang="en-US" dirty="0">
                <a:latin typeface="TimesLTStd-Roman"/>
              </a:rPr>
              <a:t>    2)  </a:t>
            </a:r>
            <a:r>
              <a:rPr lang="en-US" b="1" dirty="0">
                <a:solidFill>
                  <a:srgbClr val="FFC000"/>
                </a:solidFill>
                <a:latin typeface="TimesLTStd-Roman"/>
              </a:rPr>
              <a:t>C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ell membrane ….. </a:t>
            </a:r>
            <a:r>
              <a:rPr lang="en-US" b="1" dirty="0" err="1">
                <a:solidFill>
                  <a:srgbClr val="FFC000"/>
                </a:solidFill>
                <a:latin typeface="TimesLTStd-Roman"/>
              </a:rPr>
              <a:t>D</a:t>
            </a:r>
            <a:r>
              <a:rPr lang="en-US" b="1" i="0" u="none" strike="noStrike" baseline="0" dirty="0" err="1">
                <a:solidFill>
                  <a:srgbClr val="FFC000"/>
                </a:solidFill>
                <a:latin typeface="TimesLTStd-Roman"/>
              </a:rPr>
              <a:t>aptomycin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 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3) 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Bacterial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DNA ….… 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F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luoroquinolones</a:t>
            </a:r>
          </a:p>
          <a:p>
            <a:pPr marL="0" indent="0" algn="l" rtl="0">
              <a:buNone/>
            </a:pPr>
            <a:endParaRPr lang="en-US" dirty="0">
              <a:latin typeface="TimesLTStd-Roman"/>
            </a:endParaRPr>
          </a:p>
          <a:p>
            <a:pPr algn="l" rtl="0"/>
            <a:r>
              <a:rPr lang="en-US" dirty="0"/>
              <a:t>Preferred in the case of serious infections such as    </a:t>
            </a:r>
          </a:p>
          <a:p>
            <a:pPr marL="109728" indent="0" algn="l" rtl="0">
              <a:buNone/>
            </a:pPr>
            <a:r>
              <a:rPr lang="en-US" dirty="0"/>
              <a:t>      endocarditis &amp;  meningitis to achieve rapid cure…</a:t>
            </a:r>
          </a:p>
        </p:txBody>
      </p:sp>
    </p:spTree>
    <p:extLst>
      <p:ext uri="{BB962C8B-B14F-4D97-AF65-F5344CB8AC3E}">
        <p14:creationId xmlns:p14="http://schemas.microsoft.com/office/powerpoint/2010/main" val="17839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Bacteriostatic</a:t>
            </a:r>
          </a:p>
          <a:p>
            <a:pPr algn="l" rtl="0"/>
            <a:r>
              <a:rPr lang="en-US" dirty="0"/>
              <a:t> Inhibit bacterial replication without killing the organism. </a:t>
            </a:r>
          </a:p>
          <a:p>
            <a:pPr algn="l" rtl="0"/>
            <a:r>
              <a:rPr lang="en-US" dirty="0"/>
              <a:t>act by inhibiting protein synthesis: SUCH AS </a:t>
            </a:r>
          </a:p>
          <a:p>
            <a:pPr algn="l" rtl="0"/>
            <a:r>
              <a:rPr lang="en-US" dirty="0"/>
              <a:t> Sulfonamides.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Tetracyclines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Macrolides. </a:t>
            </a:r>
          </a:p>
        </p:txBody>
      </p:sp>
    </p:spTree>
    <p:extLst>
      <p:ext uri="{BB962C8B-B14F-4D97-AF65-F5344CB8AC3E}">
        <p14:creationId xmlns:p14="http://schemas.microsoft.com/office/powerpoint/2010/main" val="27563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Antimicrobial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 smtClean="0"/>
              <a:t>  Exhibits </a:t>
            </a:r>
            <a:r>
              <a:rPr lang="en-GB" dirty="0"/>
              <a:t>synergistic activity </a:t>
            </a:r>
          </a:p>
          <a:p>
            <a:pPr marL="0" indent="0" algn="l" rtl="0">
              <a:buNone/>
            </a:pPr>
            <a:r>
              <a:rPr lang="en-GB" dirty="0" smtClean="0"/>
              <a:t>   is </a:t>
            </a:r>
            <a:r>
              <a:rPr lang="en-GB" dirty="0"/>
              <a:t>used in </a:t>
            </a:r>
            <a:r>
              <a:rPr lang="en-GB" dirty="0" smtClean="0"/>
              <a:t>the </a:t>
            </a:r>
            <a:r>
              <a:rPr lang="en-GB" dirty="0"/>
              <a:t>treatment of serious  Infections:</a:t>
            </a:r>
          </a:p>
          <a:p>
            <a:pPr marL="0" indent="0" algn="l" rtl="0">
              <a:buNone/>
            </a:pPr>
            <a:r>
              <a:rPr lang="en-GB" dirty="0"/>
              <a:t>   A]  </a:t>
            </a:r>
            <a:r>
              <a:rPr lang="en-GB" b="1" dirty="0">
                <a:solidFill>
                  <a:srgbClr val="00B0F0"/>
                </a:solidFill>
              </a:rPr>
              <a:t>Rapid killing is essential </a:t>
            </a:r>
          </a:p>
          <a:p>
            <a:pPr marL="0" indent="0" algn="l" rtl="0">
              <a:buNone/>
            </a:pPr>
            <a:r>
              <a:rPr lang="en-GB" dirty="0"/>
              <a:t>     Endocarditis caused by </a:t>
            </a:r>
            <a:r>
              <a:rPr lang="en-GB" b="1" i="1" dirty="0">
                <a:solidFill>
                  <a:srgbClr val="002060"/>
                </a:solidFill>
              </a:rPr>
              <a:t>Enterococcus </a:t>
            </a:r>
            <a:r>
              <a:rPr lang="en-GB" b="1" dirty="0">
                <a:solidFill>
                  <a:srgbClr val="002060"/>
                </a:solidFill>
              </a:rPr>
              <a:t>species </a:t>
            </a:r>
            <a:r>
              <a:rPr lang="en-GB" dirty="0"/>
              <a:t>with</a:t>
            </a:r>
          </a:p>
          <a:p>
            <a:pPr marL="0" indent="0" algn="l" rtl="0">
              <a:buNone/>
            </a:pPr>
            <a:r>
              <a:rPr lang="en-GB" dirty="0"/>
              <a:t>        a combination of </a:t>
            </a:r>
            <a:r>
              <a:rPr lang="en-GB" b="1" dirty="0">
                <a:solidFill>
                  <a:srgbClr val="C00000"/>
                </a:solidFill>
              </a:rPr>
              <a:t>penicillin and gentamicin</a:t>
            </a:r>
            <a:r>
              <a:rPr lang="en-GB" dirty="0"/>
              <a:t>: </a:t>
            </a:r>
            <a:r>
              <a:rPr lang="en-GB" b="1" dirty="0">
                <a:solidFill>
                  <a:srgbClr val="00B050"/>
                </a:solidFill>
              </a:rPr>
              <a:t>bactericidal</a:t>
            </a:r>
            <a:r>
              <a:rPr lang="en-GB" dirty="0"/>
              <a:t>,  </a:t>
            </a:r>
          </a:p>
          <a:p>
            <a:pPr marL="0" indent="0" algn="l" rtl="0">
              <a:buNone/>
            </a:pPr>
            <a:r>
              <a:rPr lang="en-GB" dirty="0" smtClean="0"/>
              <a:t>        activity</a:t>
            </a:r>
            <a:r>
              <a:rPr lang="en-GB" dirty="0"/>
              <a:t>…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B]  </a:t>
            </a:r>
            <a:r>
              <a:rPr lang="en-GB" b="1" dirty="0">
                <a:solidFill>
                  <a:srgbClr val="00B0F0"/>
                </a:solidFill>
              </a:rPr>
              <a:t>shorten the course: </a:t>
            </a:r>
          </a:p>
          <a:p>
            <a:pPr algn="l" rtl="0"/>
            <a:r>
              <a:rPr lang="en-GB" dirty="0"/>
              <a:t>Endocarditis due to </a:t>
            </a:r>
            <a:r>
              <a:rPr lang="en-GB" dirty="0" err="1"/>
              <a:t>viridans</a:t>
            </a:r>
            <a:r>
              <a:rPr lang="en-GB" dirty="0"/>
              <a:t> group streptococci,</a:t>
            </a:r>
          </a:p>
          <a:p>
            <a:pPr marL="0" indent="0" algn="l" rtl="0">
              <a:buNone/>
            </a:pPr>
            <a:r>
              <a:rPr lang="en-GB" dirty="0"/>
              <a:t>   A combination of penicillin or ceftriaxone with</a:t>
            </a:r>
          </a:p>
          <a:p>
            <a:pPr marL="0" indent="0" algn="l" rtl="0">
              <a:buNone/>
            </a:pPr>
            <a:r>
              <a:rPr lang="en-GB" dirty="0"/>
              <a:t>     gentamicin for 2 weeks can be as effective as penicillin or</a:t>
            </a:r>
          </a:p>
          <a:p>
            <a:pPr marL="0" indent="0" algn="l" rtl="0">
              <a:buNone/>
            </a:pPr>
            <a:r>
              <a:rPr lang="en-GB" dirty="0"/>
              <a:t>                        ceftriaxone alone for 4 weeks).</a:t>
            </a:r>
          </a:p>
          <a:p>
            <a:pPr algn="l" rtl="0"/>
            <a:r>
              <a:rPr lang="en-GB" dirty="0"/>
              <a:t>C</a:t>
            </a:r>
            <a:r>
              <a:rPr lang="en-GB" b="1" dirty="0"/>
              <a:t>]</a:t>
            </a:r>
            <a:r>
              <a:rPr lang="en-GB" b="1" dirty="0">
                <a:solidFill>
                  <a:srgbClr val="00B0F0"/>
                </a:solidFill>
              </a:rPr>
              <a:t>  critical ill patient </a:t>
            </a:r>
            <a:r>
              <a:rPr lang="en-GB" dirty="0"/>
              <a:t>:</a:t>
            </a:r>
          </a:p>
          <a:p>
            <a:pPr marL="0" indent="0" algn="l" rtl="0">
              <a:buNone/>
            </a:pPr>
            <a:r>
              <a:rPr lang="en-GB" dirty="0"/>
              <a:t>    Empiric therapy</a:t>
            </a:r>
          </a:p>
          <a:p>
            <a:pPr marL="0" indent="0" algn="l" rtl="0">
              <a:buNone/>
            </a:pPr>
            <a:r>
              <a:rPr lang="en-GB" dirty="0"/>
              <a:t>       Septic shock and blood cultures are reported to be growing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it would be appropriate to provide</a:t>
            </a:r>
          </a:p>
          <a:p>
            <a:pPr marL="0" indent="0" algn="l" rtl="0">
              <a:buNone/>
            </a:pPr>
            <a:r>
              <a:rPr lang="en-GB" dirty="0"/>
              <a:t>        initial therapy with 2 agents that have activity against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particularly </a:t>
            </a:r>
            <a:r>
              <a:rPr lang="en-GB" i="1" dirty="0"/>
              <a:t>P </a:t>
            </a:r>
            <a:r>
              <a:rPr lang="en-GB" i="1" dirty="0" err="1"/>
              <a:t>aeruginosa</a:t>
            </a:r>
            <a:r>
              <a:rPr lang="en-GB" dirty="0"/>
              <a:t>,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D] </a:t>
            </a:r>
            <a:r>
              <a:rPr lang="en-GB" b="1" dirty="0">
                <a:solidFill>
                  <a:srgbClr val="00B0F0"/>
                </a:solidFill>
              </a:rPr>
              <a:t>Polymicrobial Infections:</a:t>
            </a:r>
          </a:p>
          <a:p>
            <a:pPr algn="l" rtl="0"/>
            <a:r>
              <a:rPr lang="en-GB" dirty="0"/>
              <a:t>Antimicrobial</a:t>
            </a:r>
          </a:p>
          <a:p>
            <a:pPr algn="l" rtl="0"/>
            <a:r>
              <a:rPr lang="en-GB" dirty="0"/>
              <a:t>combinations, such as a third-generation cephalosporin</a:t>
            </a:r>
          </a:p>
          <a:p>
            <a:pPr algn="l" rtl="0"/>
            <a:r>
              <a:rPr lang="en-GB" dirty="0"/>
              <a:t>or a fluoroquinolone plus metronidazole,</a:t>
            </a:r>
          </a:p>
          <a:p>
            <a:pPr algn="l" rtl="0"/>
            <a:r>
              <a:rPr lang="en-GB" dirty="0"/>
              <a:t> can be used as a potential treatment option in these cases and</a:t>
            </a:r>
          </a:p>
          <a:p>
            <a:pPr algn="l" rtl="0"/>
            <a:r>
              <a:rPr lang="en-GB" dirty="0"/>
              <a:t> can sometimes be more cost-effective than a comparable single agent (</a:t>
            </a:r>
            <a:r>
              <a:rPr lang="en-GB" dirty="0" err="1"/>
              <a:t>eg</a:t>
            </a:r>
            <a:r>
              <a:rPr lang="en-GB" dirty="0"/>
              <a:t>, a carbapenem)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5310189" y="4143375"/>
            <a:ext cx="428625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0" name="Oval 69"/>
          <p:cNvSpPr/>
          <p:nvPr/>
        </p:nvSpPr>
        <p:spPr>
          <a:xfrm>
            <a:off x="2667000" y="4214813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870200" y="714376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9721" y="1142985"/>
            <a:ext cx="461665" cy="3440109"/>
          </a:xfrm>
          <a:prstGeom prst="rect">
            <a:avLst/>
          </a:prstGeom>
          <a:noFill/>
        </p:spPr>
        <p:txBody>
          <a:bodyPr vert="vert270" wrap="none" rtlCol="1">
            <a:spAutoFit/>
          </a:bodyPr>
          <a:lstStyle/>
          <a:p>
            <a:pPr algn="r" rtl="1">
              <a:defRPr/>
            </a:pPr>
            <a:r>
              <a:rPr lang="en-US" dirty="0"/>
              <a:t>Log of number if viable bacteria/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465764" y="642939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Synergism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7945439" y="642939"/>
            <a:ext cx="145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Antagonism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3524250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369050" y="1643064"/>
            <a:ext cx="94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8810625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3595688" y="2214563"/>
            <a:ext cx="82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6383339" y="2060576"/>
            <a:ext cx="1023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8861425" y="2416176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C</a:t>
            </a: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3605214" y="2786063"/>
            <a:ext cx="81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19" name="TextBox 19"/>
          <p:cNvSpPr txBox="1">
            <a:spLocks noChangeArrowheads="1"/>
          </p:cNvSpPr>
          <p:nvPr/>
        </p:nvSpPr>
        <p:spPr bwMode="auto">
          <a:xfrm>
            <a:off x="6378575" y="2565401"/>
            <a:ext cx="81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9058276" y="42021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</a:t>
            </a:r>
            <a:r>
              <a:rPr lang="en-US" altLang="en-US" sz="1800" b="1"/>
              <a:t> A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3590926" y="34877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6516688" y="4143376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9102726" y="3130551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+  </a:t>
            </a:r>
            <a:r>
              <a:rPr lang="en-US" altLang="en-US" sz="1800" b="1"/>
              <a:t>C</a:t>
            </a:r>
          </a:p>
        </p:txBody>
      </p:sp>
      <p:sp>
        <p:nvSpPr>
          <p:cNvPr id="21524" name="TextBox 24"/>
          <p:cNvSpPr txBox="1">
            <a:spLocks noChangeArrowheads="1"/>
          </p:cNvSpPr>
          <p:nvPr/>
        </p:nvSpPr>
        <p:spPr bwMode="auto">
          <a:xfrm>
            <a:off x="5208588" y="507206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Hours after inoculation</a:t>
            </a:r>
          </a:p>
        </p:txBody>
      </p:sp>
      <p:grpSp>
        <p:nvGrpSpPr>
          <p:cNvPr id="21525" name="Group 60"/>
          <p:cNvGrpSpPr>
            <a:grpSpLocks/>
          </p:cNvGrpSpPr>
          <p:nvPr/>
        </p:nvGrpSpPr>
        <p:grpSpPr bwMode="auto">
          <a:xfrm>
            <a:off x="2522539" y="1285876"/>
            <a:ext cx="2287587" cy="3287713"/>
            <a:chOff x="998855" y="1285860"/>
            <a:chExt cx="2288054" cy="3286943"/>
          </a:xfrm>
        </p:grpSpPr>
        <p:sp>
          <p:nvSpPr>
            <p:cNvPr id="21542" name="Line 2"/>
            <p:cNvSpPr>
              <a:spLocks noChangeShapeType="1"/>
            </p:cNvSpPr>
            <p:nvPr/>
          </p:nvSpPr>
          <p:spPr bwMode="auto">
            <a:xfrm flipH="1">
              <a:off x="998855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" name="Straight Connector 11"/>
            <p:cNvCxnSpPr>
              <a:stCxn id="21542" idx="1"/>
            </p:cNvCxnSpPr>
            <p:nvPr/>
          </p:nvCxnSpPr>
          <p:spPr>
            <a:xfrm rot="5400000" flipH="1" flipV="1">
              <a:off x="2142089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36963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33787" y="2157194"/>
              <a:ext cx="1586236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33787" y="2466683"/>
              <a:ext cx="1290900" cy="1004653"/>
            </a:xfrm>
            <a:custGeom>
              <a:avLst/>
              <a:gdLst>
                <a:gd name="connsiteX0" fmla="*/ 0 w 1290638"/>
                <a:gd name="connsiteY0" fmla="*/ 0 h 1004888"/>
                <a:gd name="connsiteX1" fmla="*/ 971550 w 1290638"/>
                <a:gd name="connsiteY1" fmla="*/ 742950 h 1004888"/>
                <a:gd name="connsiteX2" fmla="*/ 1290638 w 1290638"/>
                <a:gd name="connsiteY2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8" h="1004888">
                  <a:moveTo>
                    <a:pt x="0" y="0"/>
                  </a:moveTo>
                  <a:lnTo>
                    <a:pt x="971550" y="742950"/>
                  </a:lnTo>
                  <a:cubicBezTo>
                    <a:pt x="1186656" y="910431"/>
                    <a:pt x="1290638" y="1004888"/>
                    <a:pt x="1290638" y="100488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24260" y="2471445"/>
              <a:ext cx="1271847" cy="818958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588" h="819150">
                  <a:moveTo>
                    <a:pt x="0" y="0"/>
                  </a:moveTo>
                  <a:cubicBezTo>
                    <a:pt x="75009" y="5556"/>
                    <a:pt x="150019" y="11112"/>
                    <a:pt x="361950" y="147637"/>
                  </a:cubicBezTo>
                  <a:cubicBezTo>
                    <a:pt x="573881" y="284162"/>
                    <a:pt x="922734" y="551656"/>
                    <a:pt x="1271588" y="8191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6" name="Group 62"/>
          <p:cNvGrpSpPr>
            <a:grpSpLocks/>
          </p:cNvGrpSpPr>
          <p:nvPr/>
        </p:nvGrpSpPr>
        <p:grpSpPr bwMode="auto">
          <a:xfrm>
            <a:off x="7739064" y="1285876"/>
            <a:ext cx="2287587" cy="3287713"/>
            <a:chOff x="6215074" y="1285860"/>
            <a:chExt cx="2288054" cy="3286943"/>
          </a:xfrm>
        </p:grpSpPr>
        <p:sp>
          <p:nvSpPr>
            <p:cNvPr id="21536" name="Line 2"/>
            <p:cNvSpPr>
              <a:spLocks noChangeShapeType="1"/>
            </p:cNvSpPr>
            <p:nvPr/>
          </p:nvSpPr>
          <p:spPr bwMode="auto">
            <a:xfrm flipH="1">
              <a:off x="6215074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9" name="Straight Connector 48"/>
            <p:cNvCxnSpPr>
              <a:stCxn id="21536" idx="1"/>
            </p:cNvCxnSpPr>
            <p:nvPr/>
          </p:nvCxnSpPr>
          <p:spPr>
            <a:xfrm rot="5400000" flipH="1" flipV="1">
              <a:off x="7358308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6253182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5715" y="2442877"/>
              <a:ext cx="1484616" cy="676117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  <a:gd name="connsiteX0" fmla="*/ 0 w 1271588"/>
                <a:gd name="connsiteY0" fmla="*/ 0 h 819150"/>
                <a:gd name="connsiteX1" fmla="*/ 790546 w 1271588"/>
                <a:gd name="connsiteY1" fmla="*/ 290489 h 819150"/>
                <a:gd name="connsiteX2" fmla="*/ 1271588 w 1271588"/>
                <a:gd name="connsiteY2" fmla="*/ 819150 h 819150"/>
                <a:gd name="connsiteX0" fmla="*/ 0 w 1414432"/>
                <a:gd name="connsiteY0" fmla="*/ 0 h 676250"/>
                <a:gd name="connsiteX1" fmla="*/ 790546 w 1414432"/>
                <a:gd name="connsiteY1" fmla="*/ 290489 h 676250"/>
                <a:gd name="connsiteX2" fmla="*/ 1414432 w 1414432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5838" h="676250">
                  <a:moveTo>
                    <a:pt x="0" y="0"/>
                  </a:moveTo>
                  <a:cubicBezTo>
                    <a:pt x="75009" y="5556"/>
                    <a:pt x="542906" y="177781"/>
                    <a:pt x="790546" y="290489"/>
                  </a:cubicBezTo>
                  <a:cubicBezTo>
                    <a:pt x="1038186" y="403197"/>
                    <a:pt x="1103608" y="456389"/>
                    <a:pt x="1485838" y="6762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18" y="2357172"/>
              <a:ext cx="1759309" cy="99989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  <a:gd name="connsiteX0" fmla="*/ 0 w 1585913"/>
                <a:gd name="connsiteY0" fmla="*/ 259553 h 306363"/>
                <a:gd name="connsiteX1" fmla="*/ 352425 w 1585913"/>
                <a:gd name="connsiteY1" fmla="*/ 7140 h 306363"/>
                <a:gd name="connsiteX2" fmla="*/ 1585913 w 1585913"/>
                <a:gd name="connsiteY2" fmla="*/ 302394 h 306363"/>
                <a:gd name="connsiteX0" fmla="*/ 0 w 1759720"/>
                <a:gd name="connsiteY0" fmla="*/ 100013 h 146823"/>
                <a:gd name="connsiteX1" fmla="*/ 1495401 w 1759720"/>
                <a:gd name="connsiteY1" fmla="*/ 61890 h 146823"/>
                <a:gd name="connsiteX2" fmla="*/ 1585913 w 1759720"/>
                <a:gd name="connsiteY2" fmla="*/ 142854 h 146823"/>
                <a:gd name="connsiteX0" fmla="*/ 0 w 1759720"/>
                <a:gd name="connsiteY0" fmla="*/ 100013 h 100013"/>
                <a:gd name="connsiteX1" fmla="*/ 1495401 w 1759720"/>
                <a:gd name="connsiteY1" fmla="*/ 61890 h 100013"/>
                <a:gd name="connsiteX2" fmla="*/ 1585913 w 1759720"/>
                <a:gd name="connsiteY2" fmla="*/ 71392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9720" h="100013">
                  <a:moveTo>
                    <a:pt x="0" y="100013"/>
                  </a:moveTo>
                  <a:cubicBezTo>
                    <a:pt x="44053" y="0"/>
                    <a:pt x="1231082" y="66660"/>
                    <a:pt x="1495401" y="61890"/>
                  </a:cubicBezTo>
                  <a:cubicBezTo>
                    <a:pt x="1759720" y="57120"/>
                    <a:pt x="1353344" y="75361"/>
                    <a:pt x="1585913" y="7139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43655" y="2452400"/>
              <a:ext cx="1362353" cy="1980736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7" name="Group 63"/>
          <p:cNvGrpSpPr>
            <a:grpSpLocks/>
          </p:cNvGrpSpPr>
          <p:nvPr/>
        </p:nvGrpSpPr>
        <p:grpSpPr bwMode="auto">
          <a:xfrm>
            <a:off x="5159375" y="1268413"/>
            <a:ext cx="2287588" cy="3287712"/>
            <a:chOff x="3643306" y="1285065"/>
            <a:chExt cx="2288054" cy="3286943"/>
          </a:xfrm>
        </p:grpSpPr>
        <p:sp>
          <p:nvSpPr>
            <p:cNvPr id="21530" name="Line 2"/>
            <p:cNvSpPr>
              <a:spLocks noChangeShapeType="1"/>
            </p:cNvSpPr>
            <p:nvPr/>
          </p:nvSpPr>
          <p:spPr bwMode="auto">
            <a:xfrm flipH="1">
              <a:off x="3643306" y="1285065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5" name="Straight Connector 44"/>
            <p:cNvCxnSpPr>
              <a:stCxn id="21530" idx="1"/>
            </p:cNvCxnSpPr>
            <p:nvPr/>
          </p:nvCxnSpPr>
          <p:spPr>
            <a:xfrm rot="5400000" flipH="1" flipV="1">
              <a:off x="4786539" y="3427188"/>
              <a:ext cx="1587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695705" y="1964356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62055" y="14444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5705" y="2156398"/>
              <a:ext cx="1586235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84589" y="2464301"/>
              <a:ext cx="1362352" cy="1982324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20936288">
              <a:off x="3684589" y="2326221"/>
              <a:ext cx="1524310" cy="388846"/>
            </a:xfrm>
            <a:custGeom>
              <a:avLst/>
              <a:gdLst>
                <a:gd name="connsiteX0" fmla="*/ 0 w 1524000"/>
                <a:gd name="connsiteY0" fmla="*/ 0 h 388620"/>
                <a:gd name="connsiteX1" fmla="*/ 975360 w 1524000"/>
                <a:gd name="connsiteY1" fmla="*/ 236220 h 388620"/>
                <a:gd name="connsiteX2" fmla="*/ 1524000 w 1524000"/>
                <a:gd name="connsiteY2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88620">
                  <a:moveTo>
                    <a:pt x="0" y="0"/>
                  </a:moveTo>
                  <a:lnTo>
                    <a:pt x="975360" y="236220"/>
                  </a:lnTo>
                  <a:cubicBezTo>
                    <a:pt x="1229360" y="300990"/>
                    <a:pt x="1432560" y="384810"/>
                    <a:pt x="1524000" y="38862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sp>
        <p:nvSpPr>
          <p:cNvPr id="21528" name="TextBox 65"/>
          <p:cNvSpPr txBox="1">
            <a:spLocks noChangeArrowheads="1"/>
          </p:cNvSpPr>
          <p:nvPr/>
        </p:nvSpPr>
        <p:spPr bwMode="auto">
          <a:xfrm>
            <a:off x="2667000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74" name="Oval 73"/>
          <p:cNvSpPr/>
          <p:nvPr/>
        </p:nvSpPr>
        <p:spPr>
          <a:xfrm>
            <a:off x="7810501" y="4071939"/>
            <a:ext cx="500063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1400" dirty="0">
                <a:solidFill>
                  <a:schemeClr val="tx1"/>
                </a:solidFill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5296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Host Factors to Be Considered in Selection of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90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1) Renal and Hepatic Function..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2) Pregnancy and Lactation… Special considerations 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teratogenicity or otherwise toxic to the </a:t>
            </a:r>
            <a:r>
              <a:rPr lang="en-GB" dirty="0" err="1">
                <a:solidFill>
                  <a:srgbClr val="002060"/>
                </a:solidFill>
              </a:rPr>
              <a:t>fetus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GB" dirty="0" smtClean="0">
                <a:solidFill>
                  <a:srgbClr val="002060"/>
                </a:solidFill>
              </a:rPr>
              <a:t>: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</a:t>
            </a:r>
            <a:r>
              <a:rPr lang="en-GB" b="1" dirty="0">
                <a:solidFill>
                  <a:srgbClr val="002060"/>
                </a:solidFill>
              </a:rPr>
              <a:t>Sulphonamides 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risk to develop kernicterus, especially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    preterm 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infants..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Tetracycline     </a:t>
            </a:r>
            <a:r>
              <a:rPr lang="en-GB" dirty="0">
                <a:solidFill>
                  <a:srgbClr val="0070C0"/>
                </a:solidFill>
              </a:rPr>
              <a:t>:   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>
                <a:solidFill>
                  <a:srgbClr val="0070C0"/>
                </a:solidFill>
              </a:rPr>
              <a:t>taining </a:t>
            </a:r>
            <a:r>
              <a:rPr lang="en-GB" dirty="0">
                <a:solidFill>
                  <a:srgbClr val="0070C0"/>
                </a:solidFill>
              </a:rPr>
              <a:t>of the teeth</a:t>
            </a:r>
            <a:r>
              <a:rPr lang="en-GB" dirty="0">
                <a:solidFill>
                  <a:srgbClr val="C00000"/>
                </a:solidFill>
              </a:rPr>
              <a:t>..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</a:t>
            </a:r>
            <a:r>
              <a:rPr lang="en-US" b="1" dirty="0">
                <a:solidFill>
                  <a:srgbClr val="002060"/>
                </a:solidFill>
              </a:rPr>
              <a:t>Fluoroquinolone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Cartilage </a:t>
            </a:r>
            <a:r>
              <a:rPr lang="en-US" dirty="0">
                <a:solidFill>
                  <a:srgbClr val="0070C0"/>
                </a:solidFill>
              </a:rPr>
              <a:t>damage to the fetus</a:t>
            </a:r>
            <a:r>
              <a:rPr lang="en-US" dirty="0">
                <a:solidFill>
                  <a:srgbClr val="C00000"/>
                </a:solidFill>
              </a:rPr>
              <a:t>..</a:t>
            </a:r>
            <a:endParaRPr lang="en-GB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3) History of Allergy or Intolerance.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                           Pencillin and anaphylaxis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3" y="1526367"/>
            <a:ext cx="10394707" cy="331118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 Special Host Factors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Genetic e.g. G6PD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&amp; Lactation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8" y="177800"/>
            <a:ext cx="10396882" cy="115196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rgbClr val="002060"/>
                </a:solidFill>
              </a:rPr>
              <a:t>Phacomelia</a:t>
            </a:r>
            <a:r>
              <a:rPr lang="en-US" dirty="0" smtClean="0"/>
              <a:t>..</a:t>
            </a:r>
          </a:p>
          <a:p>
            <a:pPr algn="l" rtl="0"/>
            <a:r>
              <a:rPr lang="en-US" dirty="0" smtClean="0"/>
              <a:t>Thalidomide was released in the late 1950's</a:t>
            </a:r>
          </a:p>
          <a:p>
            <a:pPr algn="l" rtl="0"/>
            <a:r>
              <a:rPr lang="en-US" dirty="0" smtClean="0"/>
              <a:t> It was very effective :</a:t>
            </a:r>
          </a:p>
          <a:p>
            <a:pPr algn="l" rtl="0"/>
            <a:r>
              <a:rPr lang="en-US" dirty="0" smtClean="0"/>
              <a:t> anti‐emetic and used to treat </a:t>
            </a:r>
            <a:r>
              <a:rPr lang="en-US" dirty="0" smtClean="0">
                <a:solidFill>
                  <a:srgbClr val="C00000"/>
                </a:solidFill>
              </a:rPr>
              <a:t>morning sickness</a:t>
            </a:r>
          </a:p>
          <a:p>
            <a:pPr algn="l" rtl="0"/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emesis in pregnant women</a:t>
            </a:r>
            <a:r>
              <a:rPr lang="en-US" dirty="0" smtClean="0"/>
              <a:t>..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The biggest man‐made medical disaster ever,</a:t>
            </a:r>
          </a:p>
          <a:p>
            <a:pPr algn="l" rtl="0">
              <a:buNone/>
            </a:pPr>
            <a:r>
              <a:rPr lang="en-US" dirty="0" smtClean="0"/>
              <a:t>   Over 10,000 children were born with a range </a:t>
            </a:r>
          </a:p>
          <a:p>
            <a:pPr algn="l" rtl="0">
              <a:buNone/>
            </a:pPr>
            <a:r>
              <a:rPr lang="en-US" dirty="0" smtClean="0"/>
              <a:t>   of severe and debilitating malformations…</a:t>
            </a:r>
            <a:endParaRPr lang="ar-SA" dirty="0" smtClean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  </a:t>
            </a:r>
            <a:r>
              <a:rPr lang="en-US" dirty="0" smtClean="0"/>
              <a:t>Thalidomide‐induced </a:t>
            </a:r>
            <a:r>
              <a:rPr lang="en-US" dirty="0" err="1" smtClean="0"/>
              <a:t>teratogenesis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pic>
        <p:nvPicPr>
          <p:cNvPr id="5" name="Picture 4" descr="Image result for PHOCOMEL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0" y="0"/>
            <a:ext cx="3175000" cy="450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Image used without permission from 'The Horror And &#10;&#10;Hope of Thalidomide' http://copper.chem.umass.edu/genchem/chem102/thalid.html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7432" y="4522744"/>
            <a:ext cx="2982912" cy="23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vs</a:t>
            </a:r>
            <a:r>
              <a:rPr lang="en-US" dirty="0"/>
              <a:t>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C</a:t>
            </a:r>
            <a:r>
              <a:rPr lang="en-GB" dirty="0" smtClean="0"/>
              <a:t>andidates </a:t>
            </a:r>
            <a:r>
              <a:rPr lang="en-GB" dirty="0"/>
              <a:t>for treatment mild to moderate </a:t>
            </a:r>
            <a:r>
              <a:rPr lang="en-GB" dirty="0" smtClean="0"/>
              <a:t>infections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well-absorbed oral antimicrobial agents : </a:t>
            </a:r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A] </a:t>
            </a:r>
            <a:r>
              <a:rPr lang="en-GB" b="1" dirty="0">
                <a:solidFill>
                  <a:srgbClr val="C00000"/>
                </a:solidFill>
              </a:rPr>
              <a:t>Pyelonephritis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B0F0"/>
                </a:solidFill>
              </a:rPr>
              <a:t>Fluoroquinolones</a:t>
            </a: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..</a:t>
            </a:r>
          </a:p>
          <a:p>
            <a:pPr marL="0" indent="0" algn="l" rtl="0">
              <a:buNone/>
            </a:pPr>
            <a:endParaRPr lang="en-GB" b="1" dirty="0" smtClean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B] </a:t>
            </a:r>
            <a:r>
              <a:rPr lang="en-GB" dirty="0">
                <a:solidFill>
                  <a:srgbClr val="C00000"/>
                </a:solidFill>
              </a:rPr>
              <a:t>Community-acquired pneumonia </a:t>
            </a:r>
          </a:p>
          <a:p>
            <a:pPr marL="0" indent="0" algn="l" rtl="0">
              <a:buNone/>
            </a:pPr>
            <a:r>
              <a:rPr lang="en-GB" dirty="0"/>
              <a:t>                 </a:t>
            </a:r>
            <a:r>
              <a:rPr lang="en-GB" b="1" dirty="0">
                <a:solidFill>
                  <a:srgbClr val="00B0F0"/>
                </a:solidFill>
              </a:rPr>
              <a:t>Augmentin and macrolides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5) Understanding </a:t>
            </a:r>
            <a:r>
              <a:rPr lang="en-US" dirty="0">
                <a:solidFill>
                  <a:srgbClr val="002060"/>
                </a:solidFill>
              </a:rPr>
              <a:t>drug  pharmacodynamics and efficacy at the site of infection..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6) Host </a:t>
            </a:r>
            <a:r>
              <a:rPr lang="en-US" dirty="0">
                <a:solidFill>
                  <a:srgbClr val="002060"/>
                </a:solidFill>
              </a:rPr>
              <a:t>characteristics that influence antimicrobial activity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7) Adverse </a:t>
            </a:r>
            <a:r>
              <a:rPr lang="en-US" dirty="0">
                <a:solidFill>
                  <a:srgbClr val="002060"/>
                </a:solidFill>
              </a:rPr>
              <a:t>effects of antimicrobial agents on the host.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dirty="0" smtClean="0">
                <a:solidFill>
                  <a:srgbClr val="C00000"/>
                </a:solidFill>
              </a:rPr>
              <a:t>Bioavailability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The </a:t>
            </a:r>
            <a:r>
              <a:rPr lang="en-GB" b="1" dirty="0">
                <a:solidFill>
                  <a:srgbClr val="002060"/>
                </a:solidFill>
              </a:rPr>
              <a:t>percentage of the oral dose that is available unchanged in the serum</a:t>
            </a:r>
            <a:r>
              <a:rPr lang="en-GB" b="1" dirty="0" smtClean="0">
                <a:solidFill>
                  <a:srgbClr val="002060"/>
                </a:solidFill>
              </a:rPr>
              <a:t>).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 Examples of antibiotics with excellent bioavailability are</a:t>
            </a:r>
            <a:r>
              <a:rPr lang="en-GB" dirty="0" smtClean="0"/>
              <a:t>:</a:t>
            </a:r>
          </a:p>
          <a:p>
            <a:pPr marL="0" indent="0" algn="l" rtl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 algn="l" rtl="0">
              <a:buNone/>
            </a:pPr>
            <a:r>
              <a:rPr lang="en-GB" dirty="0" smtClean="0"/>
              <a:t>         </a:t>
            </a:r>
            <a:r>
              <a:rPr lang="en-GB" b="1" dirty="0" err="1" smtClean="0">
                <a:solidFill>
                  <a:srgbClr val="002060"/>
                </a:solidFill>
              </a:rPr>
              <a:t>Trimethoprim-sulfamethoxazole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C00000"/>
                </a:solidFill>
              </a:rPr>
              <a:t>The efficacy of antimicrobial agents depends on their capacity to achieve 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Concentration equal to or greater than the MIC at the site of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infection..</a:t>
            </a:r>
          </a:p>
          <a:p>
            <a:pPr algn="l" rtl="0"/>
            <a:r>
              <a:rPr lang="en-GB" dirty="0"/>
              <a:t>Ocular fluid, CSF, abscess cavity, prostate, and bone) are often</a:t>
            </a:r>
          </a:p>
          <a:p>
            <a:pPr marL="0" indent="0" algn="l" rtl="0">
              <a:buNone/>
            </a:pPr>
            <a:r>
              <a:rPr lang="en-GB" dirty="0"/>
              <a:t>       much lower than serum levels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C00000"/>
                </a:solidFill>
              </a:rPr>
              <a:t>   For example: </a:t>
            </a:r>
          </a:p>
          <a:p>
            <a:pPr marL="0" indent="0" algn="l" rtl="0">
              <a:buNone/>
            </a:pPr>
            <a:r>
              <a:rPr lang="en-GB" dirty="0"/>
              <a:t>       First- and second- generation </a:t>
            </a:r>
            <a:r>
              <a:rPr lang="en-GB" dirty="0" err="1" smtClean="0"/>
              <a:t>cephalosporins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dirty="0" smtClean="0"/>
              <a:t>     </a:t>
            </a:r>
            <a:r>
              <a:rPr lang="en-GB" dirty="0"/>
              <a:t>do not cross the blood-brain </a:t>
            </a:r>
            <a:r>
              <a:rPr lang="en-GB" dirty="0" smtClean="0"/>
              <a:t>barrier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Aminoglycosides</a:t>
            </a:r>
            <a:r>
              <a:rPr lang="en-GB" b="1" u="sng" dirty="0"/>
              <a:t>:  </a:t>
            </a:r>
            <a:r>
              <a:rPr lang="en-GB" b="1" u="sng" dirty="0">
                <a:solidFill>
                  <a:srgbClr val="C00000"/>
                </a:solidFill>
              </a:rPr>
              <a:t>are less active </a:t>
            </a:r>
            <a:r>
              <a:rPr lang="en-GB" dirty="0"/>
              <a:t>in the :</a:t>
            </a:r>
          </a:p>
          <a:p>
            <a:pPr marL="0" indent="0" algn="l" rtl="0">
              <a:buNone/>
            </a:pPr>
            <a:r>
              <a:rPr lang="en-GB" dirty="0"/>
              <a:t>       </a:t>
            </a:r>
            <a:r>
              <a:rPr lang="en-GB" dirty="0">
                <a:solidFill>
                  <a:srgbClr val="002060"/>
                </a:solidFill>
              </a:rPr>
              <a:t>low-oxygen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low-pH, </a:t>
            </a:r>
            <a:r>
              <a:rPr lang="ar-SA" dirty="0" smtClean="0">
                <a:solidFill>
                  <a:srgbClr val="002060"/>
                </a:solidFill>
              </a:rPr>
              <a:t>  </a:t>
            </a:r>
            <a:r>
              <a:rPr lang="en-GB" dirty="0" smtClean="0"/>
              <a:t> </a:t>
            </a: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Abscesses</a:t>
            </a: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dirty="0"/>
          </a:p>
          <a:p>
            <a:pPr lvl="0" algn="l" rtl="0"/>
            <a:r>
              <a:rPr lang="en-US" b="1" dirty="0">
                <a:solidFill>
                  <a:srgbClr val="002060"/>
                </a:solidFill>
              </a:rPr>
              <a:t>Fluoroquinolones</a:t>
            </a:r>
            <a:r>
              <a:rPr lang="en-US" dirty="0">
                <a:solidFill>
                  <a:srgbClr val="002060"/>
                </a:solidFill>
              </a:rPr>
              <a:t> achieve high concentrations in the prostate </a:t>
            </a:r>
          </a:p>
          <a:p>
            <a:pPr marL="0" lvl="0" indent="0" algn="l" rtl="0">
              <a:buNone/>
            </a:pPr>
            <a:r>
              <a:rPr lang="en-US" dirty="0">
                <a:solidFill>
                  <a:prstClr val="black"/>
                </a:solidFill>
              </a:rPr>
              <a:t>               preferred oral agents for the treatment of </a:t>
            </a:r>
            <a:r>
              <a:rPr lang="en-US" b="1" u="sng" dirty="0" err="1">
                <a:solidFill>
                  <a:srgbClr val="002060"/>
                </a:solidFill>
              </a:rPr>
              <a:t>Prostatitis</a:t>
            </a:r>
            <a:r>
              <a:rPr lang="en-US" b="1" u="sng" dirty="0" smtClean="0">
                <a:solidFill>
                  <a:srgbClr val="002060"/>
                </a:solidFill>
              </a:rPr>
              <a:t>..</a:t>
            </a:r>
          </a:p>
          <a:p>
            <a:pPr marL="0" lvl="0" indent="0" algn="l" rtl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pPr algn="l" rtl="0"/>
            <a:r>
              <a:rPr lang="en-GB" b="1" dirty="0" err="1">
                <a:solidFill>
                  <a:srgbClr val="002060"/>
                </a:solidFill>
              </a:rPr>
              <a:t>Moxifloxacin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does not achieve significant urinary concentrations</a:t>
            </a:r>
          </a:p>
          <a:p>
            <a:pPr marL="0" indent="0" algn="l" rtl="0">
              <a:buNone/>
            </a:pPr>
            <a:r>
              <a:rPr lang="en-GB" dirty="0"/>
              <a:t>              therefore </a:t>
            </a:r>
            <a:r>
              <a:rPr lang="en-GB" b="1" dirty="0">
                <a:solidFill>
                  <a:srgbClr val="C00000"/>
                </a:solidFill>
              </a:rPr>
              <a:t>not suitable </a:t>
            </a:r>
            <a:r>
              <a:rPr lang="en-GB" dirty="0"/>
              <a:t>for treatment of </a:t>
            </a:r>
            <a:r>
              <a:rPr lang="en-GB" b="1" u="sng" dirty="0">
                <a:solidFill>
                  <a:srgbClr val="002060"/>
                </a:solidFill>
              </a:rPr>
              <a:t>UTIs.</a:t>
            </a:r>
          </a:p>
          <a:p>
            <a:pPr marL="0" lvl="0" indent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of Response to Treatment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Response to treatment of an </a:t>
            </a:r>
            <a:r>
              <a:rPr lang="en-GB" dirty="0" smtClean="0"/>
              <a:t>infection: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   Clinical </a:t>
            </a:r>
            <a:r>
              <a:rPr lang="en-GB" dirty="0">
                <a:solidFill>
                  <a:srgbClr val="C00000"/>
                </a:solidFill>
              </a:rPr>
              <a:t>parameters</a:t>
            </a:r>
          </a:p>
          <a:p>
            <a:pPr algn="l" rtl="0"/>
            <a:r>
              <a:rPr lang="en-GB" dirty="0"/>
              <a:t> improvement of symptoms and signs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pPr algn="l" rtl="0">
              <a:buNone/>
            </a:pPr>
            <a:r>
              <a:rPr lang="en-GB" dirty="0" smtClean="0"/>
              <a:t>                                             </a:t>
            </a:r>
            <a:r>
              <a:rPr lang="en-GB" b="1" dirty="0">
                <a:solidFill>
                  <a:srgbClr val="002060"/>
                </a:solidFill>
              </a:rPr>
              <a:t>fever, tachycardia, or </a:t>
            </a:r>
            <a:r>
              <a:rPr lang="en-GB" b="1" dirty="0" smtClean="0">
                <a:solidFill>
                  <a:srgbClr val="002060"/>
                </a:solidFill>
              </a:rPr>
              <a:t>confusion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laboratory values </a:t>
            </a:r>
            <a:endParaRPr lang="en-GB" dirty="0" smtClean="0"/>
          </a:p>
          <a:p>
            <a:pPr algn="l" rtl="0"/>
            <a:r>
              <a:rPr lang="en-GB" dirty="0" smtClean="0"/>
              <a:t> </a:t>
            </a:r>
            <a:r>
              <a:rPr lang="en-GB" dirty="0"/>
              <a:t>decreasing leukocyte </a:t>
            </a:r>
            <a:r>
              <a:rPr lang="en-GB" dirty="0" smtClean="0"/>
              <a:t>count </a:t>
            </a:r>
            <a:endParaRPr lang="en-GB" dirty="0"/>
          </a:p>
          <a:p>
            <a:pPr algn="l" rtl="0"/>
            <a:r>
              <a:rPr lang="en-GB" dirty="0"/>
              <a:t> radiologic decrease in the size of an abscess).,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3" y="127154"/>
            <a:ext cx="10972800" cy="1143000"/>
          </a:xfrm>
        </p:spPr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1</a:t>
            </a:r>
            <a:r>
              <a:rPr lang="en-GB" b="1" dirty="0">
                <a:solidFill>
                  <a:srgbClr val="0070C0"/>
                </a:solidFill>
              </a:rPr>
              <a:t>) Presurgical Antimicrobial Prophylaxis</a:t>
            </a:r>
          </a:p>
          <a:p>
            <a:pPr algn="l" rtl="0"/>
            <a:r>
              <a:rPr lang="en-GB" dirty="0"/>
              <a:t>is used to reduce the incidence of postoperative surgical site infections..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A single dose of a cephalosporin (such as </a:t>
            </a:r>
            <a:r>
              <a:rPr lang="en-GB" dirty="0" err="1"/>
              <a:t>cefazolin</a:t>
            </a:r>
            <a:r>
              <a:rPr lang="en-GB" dirty="0"/>
              <a:t>) administered</a:t>
            </a:r>
          </a:p>
          <a:p>
            <a:pPr algn="l" rtl="0"/>
            <a:r>
              <a:rPr lang="en-GB" dirty="0"/>
              <a:t>within 1 hour before the initial incision is appropriate for</a:t>
            </a:r>
          </a:p>
          <a:p>
            <a:pPr algn="l" rtl="0"/>
            <a:r>
              <a:rPr lang="en-GB" dirty="0"/>
              <a:t>most surgical procedures..</a:t>
            </a:r>
          </a:p>
          <a:p>
            <a:pPr algn="l" rt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b="1" dirty="0"/>
              <a:t>2)  </a:t>
            </a:r>
            <a:r>
              <a:rPr lang="en-GB" b="1" dirty="0">
                <a:solidFill>
                  <a:srgbClr val="0070C0"/>
                </a:solidFill>
              </a:rPr>
              <a:t>Prevent Transmission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of Communicable Pathogens to Susceptible Contacts</a:t>
            </a:r>
          </a:p>
          <a:p>
            <a:pPr algn="l" rtl="0"/>
            <a:r>
              <a:rPr lang="en-GB" b="1" dirty="0">
                <a:solidFill>
                  <a:srgbClr val="C00000"/>
                </a:solidFill>
              </a:rPr>
              <a:t>ciprofloxacin</a:t>
            </a:r>
            <a:r>
              <a:rPr lang="en-GB" dirty="0"/>
              <a:t> for close contacts of a patient with </a:t>
            </a:r>
            <a:r>
              <a:rPr lang="en-GB" dirty="0" err="1"/>
              <a:t>N.meningitis</a:t>
            </a:r>
            <a:r>
              <a:rPr lang="en-GB" dirty="0"/>
              <a:t> 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r>
              <a:rPr lang="en-GB" b="1" dirty="0"/>
              <a:t> 3) </a:t>
            </a:r>
            <a:r>
              <a:rPr lang="en-GB" dirty="0"/>
              <a:t>Antimicrobial Prophylaxis Before Dental  Procedures</a:t>
            </a:r>
            <a:r>
              <a:rPr lang="en-GB" b="1" dirty="0"/>
              <a:t>:</a:t>
            </a:r>
          </a:p>
          <a:p>
            <a:pPr algn="l" rtl="0"/>
            <a:r>
              <a:rPr lang="en-GB" dirty="0"/>
              <a:t> Prosthetic valves</a:t>
            </a:r>
          </a:p>
          <a:p>
            <a:pPr algn="l" rtl="0"/>
            <a:r>
              <a:rPr lang="en-GB" dirty="0"/>
              <a:t> Rheumatic heart..</a:t>
            </a:r>
          </a:p>
          <a:p>
            <a:pPr algn="l" rtl="0"/>
            <a:r>
              <a:rPr lang="en-GB" dirty="0"/>
              <a:t>            to prevents </a:t>
            </a:r>
            <a:r>
              <a:rPr lang="en-GB" dirty="0" err="1"/>
              <a:t>Endocaridits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NONE INFECTIOUS CAUSES </a:t>
            </a:r>
            <a:r>
              <a:rPr lang="en-US" dirty="0"/>
              <a:t>:..</a:t>
            </a:r>
            <a:r>
              <a:rPr lang="en-US" sz="2400" dirty="0">
                <a:solidFill>
                  <a:srgbClr val="0070C0"/>
                </a:solidFill>
              </a:rPr>
              <a:t>PROLONGED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Examples :</a:t>
            </a:r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Adult </a:t>
            </a:r>
            <a:r>
              <a:rPr lang="en-GB" b="1" dirty="0">
                <a:solidFill>
                  <a:srgbClr val="002060"/>
                </a:solidFill>
              </a:rPr>
              <a:t>onset Still </a:t>
            </a:r>
            <a:r>
              <a:rPr lang="en-GB" b="1" dirty="0" smtClean="0">
                <a:solidFill>
                  <a:srgbClr val="002060"/>
                </a:solidFill>
              </a:rPr>
              <a:t>disease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Drug-induced </a:t>
            </a:r>
            <a:r>
              <a:rPr lang="en-GB" b="1" dirty="0" smtClean="0">
                <a:solidFill>
                  <a:srgbClr val="002060"/>
                </a:solidFill>
              </a:rPr>
              <a:t>fever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fever associated </a:t>
            </a:r>
            <a:r>
              <a:rPr lang="en-GB" b="1" dirty="0" smtClean="0">
                <a:solidFill>
                  <a:srgbClr val="002060"/>
                </a:solidFill>
              </a:rPr>
              <a:t>with </a:t>
            </a:r>
            <a:r>
              <a:rPr lang="en-GB" b="1" dirty="0">
                <a:solidFill>
                  <a:srgbClr val="002060"/>
                </a:solidFill>
              </a:rPr>
              <a:t>pulmonary </a:t>
            </a:r>
            <a:r>
              <a:rPr lang="en-GB" b="1" dirty="0" smtClean="0">
                <a:solidFill>
                  <a:srgbClr val="002060"/>
                </a:solidFill>
              </a:rPr>
              <a:t>embolism</a:t>
            </a:r>
          </a:p>
          <a:p>
            <a:pPr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lymphoma </a:t>
            </a:r>
          </a:p>
        </p:txBody>
      </p:sp>
    </p:spTree>
    <p:extLst>
      <p:ext uri="{BB962C8B-B14F-4D97-AF65-F5344CB8AC3E}">
        <p14:creationId xmlns:p14="http://schemas.microsoft.com/office/powerpoint/2010/main" val="36354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/>
              <a:t>Treatment of a Positive Clinical Culture in the Absence of Disease:</a:t>
            </a:r>
            <a:br>
              <a:rPr lang="en-GB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u="sng" dirty="0">
                <a:solidFill>
                  <a:srgbClr val="C00000"/>
                </a:solidFill>
              </a:rPr>
              <a:t>Colonization</a:t>
            </a:r>
            <a:r>
              <a:rPr lang="en-GB" dirty="0"/>
              <a:t> without any associated manifestation</a:t>
            </a:r>
          </a:p>
          <a:p>
            <a:pPr algn="l" rtl="0"/>
            <a:r>
              <a:rPr lang="en-GB" dirty="0"/>
              <a:t>of disease occurs frequently in certain populations: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Colonization of 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Old women with indwelling urinary </a:t>
            </a:r>
            <a:r>
              <a:rPr lang="en-GB" dirty="0" smtClean="0">
                <a:solidFill>
                  <a:srgbClr val="0070C0"/>
                </a:solidFill>
              </a:rPr>
              <a:t>catheter: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                               Active </a:t>
            </a:r>
            <a:r>
              <a:rPr lang="en-GB" b="1" dirty="0">
                <a:solidFill>
                  <a:srgbClr val="0070C0"/>
                </a:solidFill>
              </a:rPr>
              <a:t>infection are </a:t>
            </a:r>
            <a:r>
              <a:rPr lang="en-GB" b="1" dirty="0" smtClean="0">
                <a:solidFill>
                  <a:srgbClr val="0070C0"/>
                </a:solidFill>
              </a:rPr>
              <a:t>absent</a:t>
            </a:r>
          </a:p>
          <a:p>
            <a:pPr marL="0" indent="0" algn="l" rtl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                                                     (asymptomatic </a:t>
            </a:r>
            <a:r>
              <a:rPr lang="en-GB" b="1" dirty="0">
                <a:solidFill>
                  <a:srgbClr val="0070C0"/>
                </a:solidFill>
              </a:rPr>
              <a:t>bacteriuria)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Endotracheal tubes in mechanically ventilated patients,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chronic </a:t>
            </a:r>
            <a:r>
              <a:rPr lang="en-GB" dirty="0" smtClean="0">
                <a:solidFill>
                  <a:srgbClr val="0070C0"/>
                </a:solidFill>
              </a:rPr>
              <a:t>wounds..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Appropriate use of antimicrobial agents involves</a:t>
            </a:r>
            <a:r>
              <a:rPr lang="en-GB" dirty="0" smtClean="0"/>
              <a:t>:</a:t>
            </a:r>
          </a:p>
          <a:p>
            <a:pPr marL="109728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Obtaining </a:t>
            </a:r>
            <a:r>
              <a:rPr lang="en-GB" b="1" dirty="0">
                <a:solidFill>
                  <a:srgbClr val="002060"/>
                </a:solidFill>
              </a:rPr>
              <a:t>an accurate diagnosis,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Determining </a:t>
            </a:r>
            <a:r>
              <a:rPr lang="en-GB" b="1" dirty="0">
                <a:solidFill>
                  <a:srgbClr val="002060"/>
                </a:solidFill>
              </a:rPr>
              <a:t>the need for and timing of antimicrobial therapy.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U</a:t>
            </a:r>
            <a:r>
              <a:rPr lang="en-GB" b="1" dirty="0" smtClean="0">
                <a:solidFill>
                  <a:srgbClr val="002060"/>
                </a:solidFill>
              </a:rPr>
              <a:t>nderstanding </a:t>
            </a:r>
            <a:r>
              <a:rPr lang="en-GB" b="1" dirty="0">
                <a:solidFill>
                  <a:srgbClr val="002060"/>
                </a:solidFill>
              </a:rPr>
              <a:t>how dosing affects the antimicrobial activities of </a:t>
            </a:r>
            <a:r>
              <a:rPr lang="en-GB" b="1" dirty="0" smtClean="0">
                <a:solidFill>
                  <a:srgbClr val="002060"/>
                </a:solidFill>
              </a:rPr>
              <a:t>    different </a:t>
            </a:r>
            <a:r>
              <a:rPr lang="en-GB" b="1" dirty="0">
                <a:solidFill>
                  <a:srgbClr val="002060"/>
                </a:solidFill>
              </a:rPr>
              <a:t>agents,</a:t>
            </a:r>
          </a:p>
          <a:p>
            <a:pPr marL="109728" indent="0"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Tailoring </a:t>
            </a:r>
            <a:r>
              <a:rPr lang="en-GB" b="1" dirty="0">
                <a:solidFill>
                  <a:srgbClr val="002060"/>
                </a:solidFill>
              </a:rPr>
              <a:t>treatment to host characteristics, 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Sign for </a:t>
            </a:r>
            <a:r>
              <a:rPr lang="en-GB" dirty="0"/>
              <a:t>the narrowest spectrum and shortest duration of </a:t>
            </a:r>
            <a:r>
              <a:rPr lang="en-GB" dirty="0" smtClean="0"/>
              <a:t> </a:t>
            </a:r>
          </a:p>
          <a:p>
            <a:pPr marL="109728" indent="0" algn="l" rtl="0">
              <a:buNone/>
            </a:pPr>
            <a:r>
              <a:rPr lang="en-GB" dirty="0" smtClean="0"/>
              <a:t>        therapy</a:t>
            </a:r>
            <a:r>
              <a:rPr lang="en-GB" dirty="0"/>
              <a:t>, </a:t>
            </a:r>
            <a:r>
              <a:rPr lang="en-GB" dirty="0" smtClean="0"/>
              <a:t>and: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            </a:t>
            </a:r>
            <a:r>
              <a:rPr lang="en-GB" dirty="0">
                <a:solidFill>
                  <a:srgbClr val="002060"/>
                </a:solidFill>
              </a:rPr>
              <a:t>switching to oral agents as soon as possible. </a:t>
            </a:r>
          </a:p>
          <a:p>
            <a:pPr algn="l" rtl="0"/>
            <a:r>
              <a:rPr lang="en-GB" dirty="0"/>
              <a:t>In addition,</a:t>
            </a:r>
          </a:p>
          <a:p>
            <a:pPr algn="l" rtl="0"/>
            <a:r>
              <a:rPr lang="en-GB" dirty="0"/>
              <a:t> </a:t>
            </a:r>
            <a:r>
              <a:rPr lang="en-GB" dirty="0" err="1"/>
              <a:t>N</a:t>
            </a:r>
            <a:r>
              <a:rPr lang="en-GB" dirty="0" err="1" smtClean="0"/>
              <a:t>onantimicrobial</a:t>
            </a:r>
            <a:r>
              <a:rPr lang="en-GB" dirty="0" smtClean="0"/>
              <a:t> </a:t>
            </a:r>
            <a:r>
              <a:rPr lang="en-GB" dirty="0"/>
              <a:t>interventions, such as abscess drainage,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are equally or more important in some cases and should be </a:t>
            </a:r>
          </a:p>
          <a:p>
            <a:pPr algn="l" rtl="0"/>
            <a:r>
              <a:rPr lang="en-GB" dirty="0"/>
              <a:t> pursued diligently in comprehensive infectious </a:t>
            </a:r>
            <a:r>
              <a:rPr lang="en-GB" dirty="0" smtClean="0"/>
              <a:t>disease</a:t>
            </a:r>
          </a:p>
          <a:p>
            <a:pPr marL="109728" indent="0" algn="l" rtl="0">
              <a:buNone/>
            </a:pPr>
            <a:r>
              <a:rPr lang="en-GB" dirty="0" smtClean="0"/>
              <a:t>         management</a:t>
            </a:r>
            <a:r>
              <a:rPr lang="en-GB" dirty="0"/>
              <a:t>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rtl="0">
              <a:spcBef>
                <a:spcPts val="400"/>
              </a:spcBef>
            </a:pPr>
            <a:r>
              <a:rPr lang="en-US" sz="2700" dirty="0" smtClean="0">
                <a:solidFill>
                  <a:srgbClr val="002060"/>
                </a:solidFill>
                <a:effectLst/>
              </a:rPr>
              <a:t>1) </a:t>
            </a:r>
            <a:r>
              <a:rPr lang="en-US" sz="2700" u="sng" dirty="0" smtClean="0">
                <a:solidFill>
                  <a:srgbClr val="002060"/>
                </a:solidFill>
                <a:effectLst/>
              </a:rPr>
              <a:t>Obtaining </a:t>
            </a:r>
            <a:r>
              <a:rPr lang="en-US" sz="2700" u="sng" dirty="0">
                <a:solidFill>
                  <a:srgbClr val="002060"/>
                </a:solidFill>
                <a:effectLst/>
              </a:rPr>
              <a:t>an Accurate Infectious Disease Diagnosis</a:t>
            </a:r>
            <a:r>
              <a:rPr lang="en-US" sz="2700" dirty="0">
                <a:solidFill>
                  <a:srgbClr val="002060"/>
                </a:solidFill>
                <a:effectLst/>
              </a:rPr>
              <a:t/>
            </a:r>
            <a:br>
              <a:rPr lang="en-US" sz="27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Determining the site of infection,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Defining the host (e.g., </a:t>
            </a:r>
            <a:r>
              <a:rPr lang="en-US" dirty="0" err="1">
                <a:solidFill>
                  <a:srgbClr val="002060"/>
                </a:solidFill>
              </a:rPr>
              <a:t>immunocompromised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Establishing, when possible, a microbiological diagnosis.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especially for: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                         Endocarditis</a:t>
            </a:r>
            <a:r>
              <a:rPr lang="en-US" b="1" dirty="0">
                <a:solidFill>
                  <a:srgbClr val="00B0F0"/>
                </a:solidFill>
              </a:rPr>
              <a:t>, septic arthritis, meningitis..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Additional investigations to exclude noninfectious diagnoses</a:t>
            </a:r>
          </a:p>
        </p:txBody>
      </p:sp>
    </p:spTree>
    <p:extLst>
      <p:ext uri="{BB962C8B-B14F-4D97-AF65-F5344CB8AC3E}">
        <p14:creationId xmlns:p14="http://schemas.microsoft.com/office/powerpoint/2010/main" val="34631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What is the appropriate dose?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4969" y="2338488"/>
            <a:ext cx="10377714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sub-therapeutic doses</a:t>
            </a: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by: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vs non-serious infections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of infection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PK/PD properties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host factors (e.g. renal function … </a:t>
            </a:r>
            <a:r>
              <a:rPr lang="en-US" cap="all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The lowest dose that is effective</a:t>
            </a:r>
            <a:r>
              <a:rPr lang="en-US" dirty="0">
                <a:solidFill>
                  <a:srgbClr val="002060"/>
                </a:solidFill>
              </a:rPr>
              <a:t>..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Clr>
                <a:srgbClr val="B80E0F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 vs broad spectrum agents.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toxic agent.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Cheaper.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Any Modification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0" y="1698171"/>
            <a:ext cx="10645078" cy="3918857"/>
          </a:xfrm>
        </p:spPr>
        <p:txBody>
          <a:bodyPr>
            <a:normAutofit/>
          </a:bodyPr>
          <a:lstStyle/>
          <a:p>
            <a:pPr lvl="0" algn="l" rtl="0">
              <a:buClr>
                <a:prstClr val="black"/>
              </a:buClr>
              <a:defRPr/>
            </a:pPr>
            <a:r>
              <a:rPr lang="en-US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Know: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approved indications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vs disadvantages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pharmacokinetics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serum T ½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activity at various site</a:t>
            </a:r>
          </a:p>
          <a:p>
            <a:pPr lvl="2" algn="l" rtl="0">
              <a:buClr>
                <a:prstClr val="black"/>
              </a:buClr>
              <a:buNone/>
              <a:defRPr/>
            </a:pP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adverse effects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New VS Current Antimicrobial Agent (</a:t>
            </a:r>
            <a:r>
              <a:rPr lang="en-US" sz="25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29765"/>
            <a:ext cx="10674107" cy="4795264"/>
          </a:xfrm>
        </p:spPr>
        <p:txBody>
          <a:bodyPr>
            <a:normAutofit/>
          </a:bodyPr>
          <a:lstStyle/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 activity is superior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a therapeutic advantage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pharmacokinetics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penetration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Longer t ½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Shorter duration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toxic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tolerance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0" y="177801"/>
            <a:ext cx="10396882" cy="925286"/>
          </a:xfrm>
        </p:spPr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Criteria for Use of New 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5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altLang="ar-SA" sz="2400" cap="none" dirty="0">
              <a:solidFill>
                <a:srgbClr val="002060"/>
              </a:solidFill>
              <a:latin typeface="Garamond"/>
              <a:cs typeface="Times New Roman" panose="02020603050405020304" pitchFamily="18" charset="0"/>
            </a:endParaRP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Identification of infecting organism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Determining antimicrobial susceptibility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Host factors: allergies, age, pregnancy, renal and hepatic function, site of infection (which is an indication to the most likely type of organism)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Antimicrobial combinations: indications, synergism, antagonism, cost, adverse effects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Dosing: route, regimen, monitoring response/effectiveness  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antibiotics use</a:t>
            </a:r>
          </a:p>
        </p:txBody>
      </p:sp>
    </p:spTree>
    <p:extLst>
      <p:ext uri="{BB962C8B-B14F-4D97-AF65-F5344CB8AC3E}">
        <p14:creationId xmlns:p14="http://schemas.microsoft.com/office/powerpoint/2010/main" val="3676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1. Does my patient have an infection that requires antibiotics?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2. Have I ordered appropriate cultures before starting antibiotics? What empiric therapy should I initiate?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3. A day or more has passed.  Can I stop antibiotics? Can I narrow therapy or change from IV to oral therapy?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4. What duration of antibiotic therapy is needed for my patient's diagnosis?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Four Moments of Antibiotic Decision-Making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154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781300"/>
            <a:ext cx="8229600" cy="172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Microbiological diagnosis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                    Bacterial </a:t>
            </a:r>
            <a:r>
              <a:rPr lang="en-US" dirty="0">
                <a:solidFill>
                  <a:srgbClr val="002060"/>
                </a:solidFill>
              </a:rPr>
              <a:t>or fungal culture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erologic </a:t>
            </a:r>
            <a:r>
              <a:rPr lang="en-US" dirty="0">
                <a:solidFill>
                  <a:srgbClr val="002060"/>
                </a:solidFill>
              </a:rPr>
              <a:t>testing..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Frequently the 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b="1" u="sng" dirty="0">
                <a:solidFill>
                  <a:srgbClr val="00B0F0"/>
                </a:solidFill>
              </a:rPr>
              <a:t>M</a:t>
            </a:r>
            <a:r>
              <a:rPr lang="en-US" b="1" u="sng" dirty="0" smtClean="0">
                <a:solidFill>
                  <a:srgbClr val="00B0F0"/>
                </a:solidFill>
              </a:rPr>
              <a:t>ost </a:t>
            </a:r>
            <a:r>
              <a:rPr lang="en-US" b="1" u="sng" dirty="0">
                <a:solidFill>
                  <a:srgbClr val="00B0F0"/>
                </a:solidFill>
              </a:rPr>
              <a:t>likely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microbiological etiology can be inferred from the clinical 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presentation: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Cellulitis (streptococci or staphylococci )…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No </a:t>
            </a:r>
            <a:r>
              <a:rPr lang="en-US" dirty="0">
                <a:solidFill>
                  <a:srgbClr val="002060"/>
                </a:solidFill>
              </a:rPr>
              <a:t>need for positive culture. </a:t>
            </a:r>
          </a:p>
          <a:p>
            <a:pPr marL="109728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GB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Cellulitis</a:t>
            </a:r>
            <a:endParaRPr lang="en-GB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897" y="4291780"/>
            <a:ext cx="4390103" cy="21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9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0"/>
            <a:ext cx="11188699" cy="55753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Antibiotic Indicated?</a:t>
            </a:r>
          </a:p>
          <a:p>
            <a:pPr algn="l" rtl="0"/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of bacterial infection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buNone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 (CAP) </a:t>
            </a:r>
          </a:p>
          <a:p>
            <a:pPr algn="l" rtl="0"/>
            <a:r>
              <a:rPr lang="en-US" sz="2800" dirty="0">
                <a:solidFill>
                  <a:srgbClr val="002060"/>
                </a:solidFill>
              </a:rPr>
              <a:t>can also be treated empirically—</a:t>
            </a: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</a:t>
            </a:r>
            <a:r>
              <a:rPr lang="en-US" sz="2800" dirty="0">
                <a:solidFill>
                  <a:srgbClr val="002060"/>
                </a:solidFill>
              </a:rPr>
              <a:t>M</a:t>
            </a:r>
            <a:r>
              <a:rPr lang="en-US" sz="2800" dirty="0" smtClean="0">
                <a:solidFill>
                  <a:srgbClr val="002060"/>
                </a:solidFill>
              </a:rPr>
              <a:t>acrolide </a:t>
            </a:r>
            <a:r>
              <a:rPr lang="en-US" sz="2800" dirty="0">
                <a:solidFill>
                  <a:srgbClr val="002060"/>
                </a:solidFill>
              </a:rPr>
              <a:t>or </a:t>
            </a:r>
            <a:r>
              <a:rPr lang="en-US" sz="2800" dirty="0" err="1">
                <a:solidFill>
                  <a:srgbClr val="002060"/>
                </a:solidFill>
              </a:rPr>
              <a:t>fluoroquinolone</a:t>
            </a: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antibiotic—without performing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     specific diagnostic </a:t>
            </a:r>
            <a:r>
              <a:rPr lang="en-US" sz="2800" dirty="0" smtClean="0">
                <a:solidFill>
                  <a:srgbClr val="002060"/>
                </a:solidFill>
              </a:rPr>
              <a:t>test</a:t>
            </a:r>
          </a:p>
          <a:p>
            <a:pPr marL="109728" indent="0" algn="l" rtl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Pneumonia </a:t>
            </a:r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</a:t>
            </a:r>
            <a:endParaRPr lang="en-US" sz="2800" dirty="0">
              <a:solidFill>
                <a:srgbClr val="002060"/>
              </a:solidFill>
            </a:endParaRPr>
          </a:p>
          <a:p>
            <a:pPr algn="l" rtl="0"/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972800" cy="1033462"/>
          </a:xfrm>
        </p:spPr>
        <p:txBody>
          <a:bodyPr/>
          <a:lstStyle/>
          <a:p>
            <a:r>
              <a:rPr lang="en-GB" dirty="0"/>
              <a:t>Use of antibiotics</a:t>
            </a:r>
          </a:p>
        </p:txBody>
      </p:sp>
      <p:pic>
        <p:nvPicPr>
          <p:cNvPr id="7" name="Picture 6" descr="نتيجة بحث الصور عن ‪pneumonia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652" y="2669457"/>
            <a:ext cx="3629741" cy="34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Initiation of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5406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Urgent situation:</a:t>
            </a:r>
          </a:p>
          <a:p>
            <a:pPr algn="l" rtl="0">
              <a:buNone/>
            </a:pPr>
            <a:r>
              <a:rPr lang="en-US" dirty="0" smtClean="0"/>
              <a:t>    1</a:t>
            </a:r>
            <a:r>
              <a:rPr lang="en-US" dirty="0"/>
              <a:t>) Acute meningitis</a:t>
            </a:r>
          </a:p>
          <a:p>
            <a:pPr algn="l" rtl="0">
              <a:buNone/>
            </a:pPr>
            <a:r>
              <a:rPr lang="en-US" dirty="0" smtClean="0"/>
              <a:t>    2</a:t>
            </a:r>
            <a:r>
              <a:rPr lang="en-US" dirty="0"/>
              <a:t>) Septic shock</a:t>
            </a:r>
          </a:p>
          <a:p>
            <a:pPr algn="l" rtl="0">
              <a:buNone/>
            </a:pPr>
            <a:r>
              <a:rPr lang="en-US" dirty="0" smtClean="0"/>
              <a:t>    3</a:t>
            </a:r>
            <a:r>
              <a:rPr lang="en-US" dirty="0"/>
              <a:t>) Febrile neutropenia..</a:t>
            </a:r>
          </a:p>
          <a:p>
            <a:pPr lvl="0" algn="l" rtl="0">
              <a:buClr>
                <a:srgbClr val="2DA2BF"/>
              </a:buClr>
            </a:pPr>
            <a:r>
              <a:rPr lang="en-US" b="1" dirty="0">
                <a:solidFill>
                  <a:srgbClr val="002060"/>
                </a:solidFill>
              </a:rPr>
              <a:t>Empiric therapy should be initiated immediately after or concurrently with collection of diagnostic specimens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None urgent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1) febrile and stable patient with fever for several days with no clue to diagnosis..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In more stable clinical circumstances..</a:t>
            </a:r>
          </a:p>
          <a:p>
            <a:pPr algn="l" rtl="0"/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Hold antibiotics until appropriate specimens have been collected and submitted: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Example: 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 err="1">
                <a:solidFill>
                  <a:srgbClr val="002060"/>
                </a:solidFill>
              </a:rPr>
              <a:t>subacute</a:t>
            </a:r>
            <a:r>
              <a:rPr lang="en-US" b="1" dirty="0">
                <a:solidFill>
                  <a:srgbClr val="002060"/>
                </a:solidFill>
              </a:rPr>
              <a:t> bacterial endocarditis ………. multiple sets of blood cultures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</a:t>
            </a:r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 year old boy who presented with 3 days H/O high grade fever and severe headache ..examination revealed T: 39 and patient has neck stiffness, otherwise fully conscious and has no neurological deficit :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What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the most appropriate steps of approach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A) </a:t>
            </a:r>
            <a:r>
              <a:rPr lang="en-US" dirty="0">
                <a:solidFill>
                  <a:srgbClr val="002060"/>
                </a:solidFill>
              </a:rPr>
              <a:t>Start combination of antibiotic and arrange for CSF study.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B)  Arrange for urgent CT-scan brain ,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C) Perform urgent LP and give the first dose of antibiotics.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D) perform urgent LP and if csf is abnormal ,start RX…</a:t>
            </a:r>
          </a:p>
          <a:p>
            <a:pPr algn="l" rtl="0">
              <a:buNone/>
            </a:pPr>
            <a:r>
              <a:rPr lang="en-US" dirty="0" smtClean="0"/>
              <a:t>      ………………………  </a:t>
            </a:r>
            <a:r>
              <a:rPr lang="en-US" dirty="0"/>
              <a:t>A OR  C </a:t>
            </a:r>
            <a:r>
              <a:rPr lang="en-US" dirty="0" smtClean="0"/>
              <a:t>…………………………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</a:t>
            </a:r>
            <a:r>
              <a:rPr lang="en-US" dirty="0" err="1"/>
              <a:t>vs</a:t>
            </a:r>
            <a:r>
              <a:rPr lang="en-US" dirty="0"/>
              <a:t> non urgent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1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8463</TotalTime>
  <Words>2079</Words>
  <Application>Microsoft Office PowerPoint</Application>
  <PresentationFormat>Custom</PresentationFormat>
  <Paragraphs>415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Concourse</vt:lpstr>
      <vt:lpstr>PowerPoint Presentation</vt:lpstr>
      <vt:lpstr>Important considerations when prescribing antibiotics: </vt:lpstr>
      <vt:lpstr>Important considerations when prescribing antibiotics: </vt:lpstr>
      <vt:lpstr>1) Obtaining an Accurate Infectious Disease Diagnosis </vt:lpstr>
      <vt:lpstr>PowerPoint Presentation</vt:lpstr>
      <vt:lpstr>Use of antibiotics</vt:lpstr>
      <vt:lpstr>Timing of Initiation of Antimicrobial Therapy</vt:lpstr>
      <vt:lpstr>PowerPoint Presentation</vt:lpstr>
      <vt:lpstr>Urgent vs non urgent</vt:lpstr>
      <vt:lpstr>Use of antibiotics</vt:lpstr>
      <vt:lpstr>PowerPoint Presentation</vt:lpstr>
      <vt:lpstr>Empiric vs Definitive Antimicrobial Therapy</vt:lpstr>
      <vt:lpstr>Use of antibiotics</vt:lpstr>
      <vt:lpstr>PowerPoint Presentation</vt:lpstr>
      <vt:lpstr>PowerPoint Presentation</vt:lpstr>
      <vt:lpstr>PowerPoint Presentation</vt:lpstr>
      <vt:lpstr>Interpretation of Antimicrobial Susceptibility Testing Results</vt:lpstr>
      <vt:lpstr>antimicrobial susceptibility testing (AST).</vt:lpstr>
      <vt:lpstr>CASE SCENARIO</vt:lpstr>
      <vt:lpstr>Bactericidal vs Bacteriostatic Therapy</vt:lpstr>
      <vt:lpstr>PowerPoint Presentation</vt:lpstr>
      <vt:lpstr>Use of Antimicrobial Combinations</vt:lpstr>
      <vt:lpstr>PowerPoint Presentation</vt:lpstr>
      <vt:lpstr>PowerPoint Presentation</vt:lpstr>
      <vt:lpstr>PowerPoint Presentation</vt:lpstr>
      <vt:lpstr>Host Factors to Be Considered in Selection of Antimicrobial Agents</vt:lpstr>
      <vt:lpstr>PowerPoint Presentation</vt:lpstr>
      <vt:lpstr>    Thalidomide‐induced teratogenesis </vt:lpstr>
      <vt:lpstr>Oral vs Intravenous Therapy</vt:lpstr>
      <vt:lpstr>PowerPoint Presentation</vt:lpstr>
      <vt:lpstr>PowerPoint Presentation</vt:lpstr>
      <vt:lpstr> </vt:lpstr>
      <vt:lpstr>Assessment of Response to Treatment </vt:lpstr>
      <vt:lpstr>Antimicrobial Agents as Prophylactic</vt:lpstr>
      <vt:lpstr>Antimicrobial Agents as Prophylactic</vt:lpstr>
      <vt:lpstr>NONE INFECTIOUS CAUSES :..PROLONGED USE </vt:lpstr>
      <vt:lpstr>Treatment of a Positive Clinical Culture in the Absence of Disease: </vt:lpstr>
      <vt:lpstr>Conclusion</vt:lpstr>
      <vt:lpstr>PowerPoint Presentation</vt:lpstr>
      <vt:lpstr>What is the appropriate dose?</vt:lpstr>
      <vt:lpstr>Any Modification Needed?</vt:lpstr>
      <vt:lpstr>New VS Current Antimicrobial Agent (2)</vt:lpstr>
      <vt:lpstr>Criteria for Use of New Agent</vt:lpstr>
      <vt:lpstr>antibiotics use</vt:lpstr>
      <vt:lpstr>PowerPoint Presentation</vt:lpstr>
      <vt:lpstr>The Four Moments of Antibiotic Decision-Making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3422</cp:lastModifiedBy>
  <cp:revision>77</cp:revision>
  <dcterms:created xsi:type="dcterms:W3CDTF">2016-04-08T07:07:34Z</dcterms:created>
  <dcterms:modified xsi:type="dcterms:W3CDTF">2018-02-15T07:00:22Z</dcterms:modified>
</cp:coreProperties>
</file>