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9.jpg" ContentType="image/jpeg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52"/>
  </p:notesMasterIdLst>
  <p:sldIdLst>
    <p:sldId id="256" r:id="rId5"/>
    <p:sldId id="257" r:id="rId6"/>
    <p:sldId id="355" r:id="rId7"/>
    <p:sldId id="354" r:id="rId8"/>
    <p:sldId id="356" r:id="rId9"/>
    <p:sldId id="357" r:id="rId10"/>
    <p:sldId id="380" r:id="rId11"/>
    <p:sldId id="381" r:id="rId12"/>
    <p:sldId id="258" r:id="rId13"/>
    <p:sldId id="343" r:id="rId14"/>
    <p:sldId id="259" r:id="rId15"/>
    <p:sldId id="339" r:id="rId16"/>
    <p:sldId id="272" r:id="rId17"/>
    <p:sldId id="282" r:id="rId18"/>
    <p:sldId id="283" r:id="rId19"/>
    <p:sldId id="284" r:id="rId20"/>
    <p:sldId id="285" r:id="rId21"/>
    <p:sldId id="342" r:id="rId22"/>
    <p:sldId id="333" r:id="rId23"/>
    <p:sldId id="334" r:id="rId24"/>
    <p:sldId id="330" r:id="rId25"/>
    <p:sldId id="344" r:id="rId26"/>
    <p:sldId id="348" r:id="rId27"/>
    <p:sldId id="345" r:id="rId28"/>
    <p:sldId id="364" r:id="rId29"/>
    <p:sldId id="365" r:id="rId30"/>
    <p:sldId id="346" r:id="rId31"/>
    <p:sldId id="366" r:id="rId32"/>
    <p:sldId id="349" r:id="rId33"/>
    <p:sldId id="368" r:id="rId34"/>
    <p:sldId id="369" r:id="rId35"/>
    <p:sldId id="370" r:id="rId36"/>
    <p:sldId id="371" r:id="rId37"/>
    <p:sldId id="382" r:id="rId38"/>
    <p:sldId id="352" r:id="rId39"/>
    <p:sldId id="384" r:id="rId40"/>
    <p:sldId id="372" r:id="rId41"/>
    <p:sldId id="385" r:id="rId42"/>
    <p:sldId id="386" r:id="rId43"/>
    <p:sldId id="387" r:id="rId44"/>
    <p:sldId id="388" r:id="rId45"/>
    <p:sldId id="373" r:id="rId46"/>
    <p:sldId id="374" r:id="rId47"/>
    <p:sldId id="375" r:id="rId48"/>
    <p:sldId id="376" r:id="rId49"/>
    <p:sldId id="378" r:id="rId50"/>
    <p:sldId id="37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0CAB-BE3B-4949-8370-D6A756B7E04F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C870C-03AB-4E6D-B692-40C7491085C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268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7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640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963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21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5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03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7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77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10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6875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807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272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975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104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7925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4448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776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430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820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8816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23CB3-E5A5-46D9-BB26-CB3A5CD31B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192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9BAF0-2304-4920-B3C5-9B1D63AFC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02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08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9D1C9-6844-4403-91BE-8EF77FA6E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10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D5288-272C-4B19-BDE1-7CC546E43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209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FC49-049D-45FE-AF73-74A067E38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671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11482-1743-4890-A74C-B38E3B68F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388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14BF9-AB39-493C-9EEF-53733BFF5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45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C1B3C-6CF7-4B6E-BEDD-5BBEA8AB8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880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3C4B5-192C-4ABB-B497-7F4FA1C94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53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CDA5E-431B-435D-98C0-906311827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340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23B39-683E-425F-91BB-62C954FC0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96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295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157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665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727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257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853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4874-AF21-4683-9C53-F18E940AB65D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3AC8D-7CBE-4F6B-A21D-4B1C1B44F45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972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30994" y="335279"/>
            <a:ext cx="95300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4775" y="1557616"/>
            <a:ext cx="906244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5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263414" y="6367076"/>
            <a:ext cx="2419772" cy="25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1">
                <a:solidFill>
                  <a:schemeClr val="bg1"/>
                </a:solidFill>
                <a:latin typeface="Brush Script MT"/>
                <a:cs typeface="Brush Script MT"/>
              </a:defRPr>
            </a:lvl1pPr>
          </a:lstStyle>
          <a:p>
            <a:pPr marL="12700">
              <a:lnSpc>
                <a:spcPts val="1950"/>
              </a:lnSpc>
            </a:pPr>
            <a:r>
              <a:rPr lang="en-CA" spc="-5" dirty="0"/>
              <a:t>SpA </a:t>
            </a:r>
            <a:r>
              <a:rPr lang="en-CA" spc="-10" dirty="0"/>
              <a:t>Patient</a:t>
            </a:r>
            <a:r>
              <a:rPr lang="en-CA" spc="-45" dirty="0"/>
              <a:t> </a:t>
            </a:r>
            <a:r>
              <a:rPr lang="en-CA" spc="-5" dirty="0"/>
              <a:t>Journey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79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2967-FD5D-4688-AFF0-F36E066A7A9E}" type="datetimeFigureOut">
              <a:rPr lang="en-CA" smtClean="0"/>
              <a:t>2018-01-30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5504B-ACB2-4441-AE06-773C2559B8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142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D91FF54-C5FD-4D02-8DED-EF27E90D4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3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38774"/>
            <a:ext cx="12246015" cy="7396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79885" y="1118824"/>
            <a:ext cx="5180164" cy="5251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007759" y="5297894"/>
            <a:ext cx="3163570" cy="996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/>
            <a:r>
              <a:rPr sz="2000" b="1" spc="-60" dirty="0">
                <a:solidFill>
                  <a:srgbClr val="898989"/>
                </a:solidFill>
                <a:latin typeface="Calibri"/>
                <a:cs typeface="Calibri"/>
              </a:rPr>
              <a:t>Dr. </a:t>
            </a:r>
            <a:r>
              <a:rPr sz="2000" b="1" spc="-5" dirty="0">
                <a:solidFill>
                  <a:srgbClr val="898989"/>
                </a:solidFill>
                <a:latin typeface="Calibri"/>
                <a:cs typeface="Calibri"/>
              </a:rPr>
              <a:t>Mohamed Kamel</a:t>
            </a:r>
            <a:r>
              <a:rPr sz="2000" b="1" spc="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98989"/>
                </a:solidFill>
                <a:latin typeface="Calibri"/>
                <a:cs typeface="Calibri"/>
              </a:rPr>
              <a:t>Bedaiwi</a:t>
            </a:r>
            <a:endParaRPr sz="2000" dirty="0">
              <a:latin typeface="Calibri"/>
              <a:cs typeface="Calibri"/>
            </a:endParaRPr>
          </a:p>
          <a:p>
            <a:pPr marL="12065" marR="5080" indent="-635" algn="ctr">
              <a:spcBef>
                <a:spcPts val="500"/>
              </a:spcBef>
            </a:pP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Rheumatology </a:t>
            </a:r>
            <a:r>
              <a:rPr sz="2000" spc="-10" dirty="0">
                <a:solidFill>
                  <a:srgbClr val="898989"/>
                </a:solidFill>
                <a:latin typeface="Calibri"/>
                <a:cs typeface="Calibri"/>
              </a:rPr>
              <a:t>consultant  </a:t>
            </a: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King Khalid </a:t>
            </a:r>
            <a:r>
              <a:rPr sz="2000" spc="-10" dirty="0">
                <a:solidFill>
                  <a:srgbClr val="898989"/>
                </a:solidFill>
                <a:latin typeface="Calibri"/>
                <a:cs typeface="Calibri"/>
              </a:rPr>
              <a:t>University</a:t>
            </a:r>
            <a:r>
              <a:rPr sz="2000" spc="-2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libri"/>
                <a:cs typeface="Calibri"/>
              </a:rPr>
              <a:t>Hospital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06324" y="1361610"/>
            <a:ext cx="3414532" cy="10969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0" marR="5080" indent="-241300" algn="ctr">
              <a:lnSpc>
                <a:spcPct val="79500"/>
              </a:lnSpc>
            </a:pPr>
            <a:r>
              <a:rPr lang="en-CA" b="1" spc="15" dirty="0">
                <a:solidFill>
                  <a:srgbClr val="898989"/>
                </a:solidFill>
              </a:rPr>
              <a:t>Introduction to SPA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5326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89103"/>
            <a:ext cx="10905066" cy="54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7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29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6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Pathogenesis of spondyloarthritis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106625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Pathogenic mechanisms of new bone formation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Genetic influences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Microbes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Biomechanical stress</a:t>
            </a:r>
          </a:p>
        </p:txBody>
      </p:sp>
    </p:spTree>
    <p:extLst>
      <p:ext uri="{BB962C8B-B14F-4D97-AF65-F5344CB8AC3E}">
        <p14:creationId xmlns:p14="http://schemas.microsoft.com/office/powerpoint/2010/main" val="406134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Pathogenic mechanisms of new bone formation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The cause of AS is </a:t>
            </a:r>
            <a:r>
              <a:rPr lang="en-CA" dirty="0">
                <a:solidFill>
                  <a:srgbClr val="C00000"/>
                </a:solidFill>
              </a:rPr>
              <a:t>not completely understood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Theory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C00000"/>
                </a:solidFill>
              </a:rPr>
              <a:t>genetic mechanisms 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major role in to 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C00000"/>
                </a:solidFill>
              </a:rPr>
              <a:t>Genome-wide studies</a:t>
            </a:r>
            <a:r>
              <a:rPr lang="en-CA" dirty="0"/>
              <a:t> have </a:t>
            </a:r>
            <a:r>
              <a:rPr lang="en-CA" dirty="0">
                <a:solidFill>
                  <a:srgbClr val="C00000"/>
                </a:solidFill>
              </a:rPr>
              <a:t>NOT</a:t>
            </a:r>
            <a:r>
              <a:rPr lang="en-CA" dirty="0"/>
              <a:t> revealed strong insights on the pathogenesis of new bone formation in AS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09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Genetic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The major gene product associated with AS and the other forms of SpA is </a:t>
            </a:r>
            <a:r>
              <a:rPr lang="en-CA" dirty="0">
                <a:solidFill>
                  <a:srgbClr val="C00000"/>
                </a:solidFill>
              </a:rPr>
              <a:t>human leukocyte antigen (HLA)-B27</a:t>
            </a:r>
            <a:r>
              <a:rPr lang="en-CA" dirty="0"/>
              <a:t>.</a:t>
            </a:r>
          </a:p>
          <a:p>
            <a:r>
              <a:rPr lang="en-CA" dirty="0"/>
              <a:t>(HLA)-B27 gene was recognized in 1973.</a:t>
            </a:r>
          </a:p>
          <a:p>
            <a:r>
              <a:rPr lang="en-CA" dirty="0"/>
              <a:t>HLA-B27 is present in about 80 to 95 percent of patients with AS in most ethnic groups.</a:t>
            </a:r>
          </a:p>
          <a:p>
            <a:r>
              <a:rPr lang="en-CA" dirty="0"/>
              <a:t>6 percent of the general population.</a:t>
            </a:r>
          </a:p>
          <a:p>
            <a:r>
              <a:rPr lang="en-CA" dirty="0"/>
              <a:t>Fewer than 5 %of HLA-B27 carriers in the general population develop disease</a:t>
            </a:r>
          </a:p>
          <a:p>
            <a:pPr marL="0" indent="0">
              <a:buNone/>
            </a:pPr>
            <a:endParaRPr lang="en-CA" sz="1200" dirty="0"/>
          </a:p>
          <a:p>
            <a:pPr marL="0" indent="0">
              <a:buNone/>
            </a:pPr>
            <a:r>
              <a:rPr lang="en-CA" sz="1200" dirty="0"/>
              <a:t>Brown MA, Kennedy LG, MacGregor AJ, Darke C, Duncan E,et al. Susceptibility to ankylosing spondylitis in twins 489, Page 6 of 9 Curr Allergy Asthma Rep (2015) 15:489 genes, HLA, and the environment. Arthritis Rheum. 1997;40:1823–8.</a:t>
            </a:r>
          </a:p>
        </p:txBody>
      </p:sp>
    </p:spTree>
    <p:extLst>
      <p:ext uri="{BB962C8B-B14F-4D97-AF65-F5344CB8AC3E}">
        <p14:creationId xmlns:p14="http://schemas.microsoft.com/office/powerpoint/2010/main" val="40205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C00000"/>
                </a:solidFill>
              </a:rPr>
              <a:t>Genetic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Many genes </a:t>
            </a:r>
            <a:r>
              <a:rPr lang="en-CA" dirty="0">
                <a:solidFill>
                  <a:srgbClr val="C00000"/>
                </a:solidFill>
              </a:rPr>
              <a:t>other than HLA-B27.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First-, second-, and third-degree relatives of patients with AS have markedly increased risks of developing the disease (relative risks of 94, 25, and 4, respectively)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2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30859" y="5417032"/>
            <a:ext cx="1703070" cy="608330"/>
          </a:xfrm>
          <a:custGeom>
            <a:avLst/>
            <a:gdLst/>
            <a:ahLst/>
            <a:cxnLst/>
            <a:rect l="l" t="t" r="r" b="b"/>
            <a:pathLst>
              <a:path w="1703070" h="608329">
                <a:moveTo>
                  <a:pt x="71145" y="509804"/>
                </a:moveTo>
                <a:lnTo>
                  <a:pt x="67132" y="510094"/>
                </a:lnTo>
                <a:lnTo>
                  <a:pt x="0" y="587695"/>
                </a:lnTo>
                <a:lnTo>
                  <a:pt x="100596" y="607935"/>
                </a:lnTo>
                <a:lnTo>
                  <a:pt x="103949" y="605708"/>
                </a:lnTo>
                <a:lnTo>
                  <a:pt x="105321" y="598832"/>
                </a:lnTo>
                <a:lnTo>
                  <a:pt x="103098" y="595485"/>
                </a:lnTo>
                <a:lnTo>
                  <a:pt x="36207" y="582025"/>
                </a:lnTo>
                <a:lnTo>
                  <a:pt x="71346" y="570009"/>
                </a:lnTo>
                <a:lnTo>
                  <a:pt x="32092" y="570009"/>
                </a:lnTo>
                <a:lnTo>
                  <a:pt x="76746" y="518403"/>
                </a:lnTo>
                <a:lnTo>
                  <a:pt x="76453" y="514393"/>
                </a:lnTo>
                <a:lnTo>
                  <a:pt x="71145" y="509804"/>
                </a:lnTo>
                <a:close/>
              </a:path>
              <a:path w="1703070" h="608329">
                <a:moveTo>
                  <a:pt x="1698853" y="0"/>
                </a:moveTo>
                <a:lnTo>
                  <a:pt x="32092" y="570009"/>
                </a:lnTo>
                <a:lnTo>
                  <a:pt x="71346" y="570009"/>
                </a:lnTo>
                <a:lnTo>
                  <a:pt x="1702955" y="12026"/>
                </a:lnTo>
                <a:lnTo>
                  <a:pt x="1698853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99598" y="3647186"/>
            <a:ext cx="1943735" cy="629285"/>
          </a:xfrm>
          <a:custGeom>
            <a:avLst/>
            <a:gdLst/>
            <a:ahLst/>
            <a:cxnLst/>
            <a:rect l="l" t="t" r="r" b="b"/>
            <a:pathLst>
              <a:path w="1943735" h="629285">
                <a:moveTo>
                  <a:pt x="1843239" y="0"/>
                </a:moveTo>
                <a:lnTo>
                  <a:pt x="1839836" y="2120"/>
                </a:lnTo>
                <a:lnTo>
                  <a:pt x="1838248" y="8953"/>
                </a:lnTo>
                <a:lnTo>
                  <a:pt x="1840369" y="12369"/>
                </a:lnTo>
                <a:lnTo>
                  <a:pt x="1906828" y="27825"/>
                </a:lnTo>
                <a:lnTo>
                  <a:pt x="0" y="616889"/>
                </a:lnTo>
                <a:lnTo>
                  <a:pt x="3746" y="629018"/>
                </a:lnTo>
                <a:lnTo>
                  <a:pt x="1910575" y="39954"/>
                </a:lnTo>
                <a:lnTo>
                  <a:pt x="1927832" y="39954"/>
                </a:lnTo>
                <a:lnTo>
                  <a:pt x="1943188" y="23240"/>
                </a:lnTo>
                <a:lnTo>
                  <a:pt x="1843239" y="0"/>
                </a:lnTo>
                <a:close/>
              </a:path>
              <a:path w="1943735" h="629285">
                <a:moveTo>
                  <a:pt x="1927832" y="39954"/>
                </a:moveTo>
                <a:lnTo>
                  <a:pt x="1910575" y="39954"/>
                </a:lnTo>
                <a:lnTo>
                  <a:pt x="1864410" y="90208"/>
                </a:lnTo>
                <a:lnTo>
                  <a:pt x="1864588" y="94221"/>
                </a:lnTo>
                <a:lnTo>
                  <a:pt x="1869744" y="98971"/>
                </a:lnTo>
                <a:lnTo>
                  <a:pt x="1873770" y="98793"/>
                </a:lnTo>
                <a:lnTo>
                  <a:pt x="1927832" y="39954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6942" y="2862072"/>
            <a:ext cx="1823720" cy="529590"/>
          </a:xfrm>
          <a:custGeom>
            <a:avLst/>
            <a:gdLst/>
            <a:ahLst/>
            <a:cxnLst/>
            <a:rect l="l" t="t" r="r" b="b"/>
            <a:pathLst>
              <a:path w="1823720" h="529589">
                <a:moveTo>
                  <a:pt x="3340" y="0"/>
                </a:moveTo>
                <a:lnTo>
                  <a:pt x="0" y="12255"/>
                </a:lnTo>
                <a:lnTo>
                  <a:pt x="1786826" y="499363"/>
                </a:lnTo>
                <a:lnTo>
                  <a:pt x="1720926" y="517042"/>
                </a:lnTo>
                <a:lnTo>
                  <a:pt x="1718906" y="520522"/>
                </a:lnTo>
                <a:lnTo>
                  <a:pt x="1720723" y="527291"/>
                </a:lnTo>
                <a:lnTo>
                  <a:pt x="1724215" y="529297"/>
                </a:lnTo>
                <a:lnTo>
                  <a:pt x="1823313" y="502729"/>
                </a:lnTo>
                <a:lnTo>
                  <a:pt x="1807978" y="487121"/>
                </a:lnTo>
                <a:lnTo>
                  <a:pt x="1790166" y="487121"/>
                </a:lnTo>
                <a:lnTo>
                  <a:pt x="3340" y="0"/>
                </a:lnTo>
                <a:close/>
              </a:path>
              <a:path w="1823720" h="529589">
                <a:moveTo>
                  <a:pt x="1747380" y="429501"/>
                </a:moveTo>
                <a:lnTo>
                  <a:pt x="1742389" y="434416"/>
                </a:lnTo>
                <a:lnTo>
                  <a:pt x="1742351" y="438442"/>
                </a:lnTo>
                <a:lnTo>
                  <a:pt x="1790166" y="487121"/>
                </a:lnTo>
                <a:lnTo>
                  <a:pt x="1807978" y="487121"/>
                </a:lnTo>
                <a:lnTo>
                  <a:pt x="1751406" y="429539"/>
                </a:lnTo>
                <a:lnTo>
                  <a:pt x="1747380" y="429501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23539" y="1462915"/>
            <a:ext cx="1598622" cy="491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13703" y="2312378"/>
            <a:ext cx="2030095" cy="875665"/>
          </a:xfrm>
          <a:custGeom>
            <a:avLst/>
            <a:gdLst/>
            <a:ahLst/>
            <a:cxnLst/>
            <a:rect l="l" t="t" r="r" b="b"/>
            <a:pathLst>
              <a:path w="2030095" h="875664">
                <a:moveTo>
                  <a:pt x="65506" y="779741"/>
                </a:moveTo>
                <a:lnTo>
                  <a:pt x="61518" y="780313"/>
                </a:lnTo>
                <a:lnTo>
                  <a:pt x="0" y="862431"/>
                </a:lnTo>
                <a:lnTo>
                  <a:pt x="101765" y="875563"/>
                </a:lnTo>
                <a:lnTo>
                  <a:pt x="104952" y="873112"/>
                </a:lnTo>
                <a:lnTo>
                  <a:pt x="105841" y="866152"/>
                </a:lnTo>
                <a:lnTo>
                  <a:pt x="103390" y="862977"/>
                </a:lnTo>
                <a:lnTo>
                  <a:pt x="35712" y="854240"/>
                </a:lnTo>
                <a:lnTo>
                  <a:pt x="63397" y="842543"/>
                </a:lnTo>
                <a:lnTo>
                  <a:pt x="30772" y="842543"/>
                </a:lnTo>
                <a:lnTo>
                  <a:pt x="71691" y="787933"/>
                </a:lnTo>
                <a:lnTo>
                  <a:pt x="71119" y="783945"/>
                </a:lnTo>
                <a:lnTo>
                  <a:pt x="65506" y="779741"/>
                </a:lnTo>
                <a:close/>
              </a:path>
              <a:path w="2030095" h="875664">
                <a:moveTo>
                  <a:pt x="2024976" y="0"/>
                </a:moveTo>
                <a:lnTo>
                  <a:pt x="30772" y="842543"/>
                </a:lnTo>
                <a:lnTo>
                  <a:pt x="63397" y="842543"/>
                </a:lnTo>
                <a:lnTo>
                  <a:pt x="2029917" y="11709"/>
                </a:lnTo>
                <a:lnTo>
                  <a:pt x="2024976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3499" y="309766"/>
            <a:ext cx="1351292" cy="1147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56551" y="3153106"/>
            <a:ext cx="1376680" cy="410845"/>
          </a:xfrm>
          <a:custGeom>
            <a:avLst/>
            <a:gdLst/>
            <a:ahLst/>
            <a:cxnLst/>
            <a:rect l="l" t="t" r="r" b="b"/>
            <a:pathLst>
              <a:path w="1376679" h="410845">
                <a:moveTo>
                  <a:pt x="75768" y="310768"/>
                </a:moveTo>
                <a:lnTo>
                  <a:pt x="71754" y="310819"/>
                </a:lnTo>
                <a:lnTo>
                  <a:pt x="0" y="384175"/>
                </a:lnTo>
                <a:lnTo>
                  <a:pt x="99174" y="410514"/>
                </a:lnTo>
                <a:lnTo>
                  <a:pt x="102654" y="408495"/>
                </a:lnTo>
                <a:lnTo>
                  <a:pt x="104457" y="401713"/>
                </a:lnTo>
                <a:lnTo>
                  <a:pt x="102438" y="398246"/>
                </a:lnTo>
                <a:lnTo>
                  <a:pt x="36487" y="380720"/>
                </a:lnTo>
                <a:lnTo>
                  <a:pt x="80999" y="368477"/>
                </a:lnTo>
                <a:lnTo>
                  <a:pt x="33121" y="368477"/>
                </a:lnTo>
                <a:lnTo>
                  <a:pt x="80835" y="319697"/>
                </a:lnTo>
                <a:lnTo>
                  <a:pt x="80784" y="315671"/>
                </a:lnTo>
                <a:lnTo>
                  <a:pt x="75768" y="310768"/>
                </a:lnTo>
                <a:close/>
              </a:path>
              <a:path w="1376679" h="410845">
                <a:moveTo>
                  <a:pt x="1372831" y="0"/>
                </a:moveTo>
                <a:lnTo>
                  <a:pt x="33121" y="368477"/>
                </a:lnTo>
                <a:lnTo>
                  <a:pt x="80999" y="368477"/>
                </a:lnTo>
                <a:lnTo>
                  <a:pt x="1376210" y="12242"/>
                </a:lnTo>
                <a:lnTo>
                  <a:pt x="1372831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13702" y="1659864"/>
            <a:ext cx="2018030" cy="102870"/>
          </a:xfrm>
          <a:custGeom>
            <a:avLst/>
            <a:gdLst/>
            <a:ahLst/>
            <a:cxnLst/>
            <a:rect l="l" t="t" r="r" b="b"/>
            <a:pathLst>
              <a:path w="2018029" h="102869">
                <a:moveTo>
                  <a:pt x="88036" y="0"/>
                </a:moveTo>
                <a:lnTo>
                  <a:pt x="86309" y="203"/>
                </a:lnTo>
                <a:lnTo>
                  <a:pt x="0" y="52387"/>
                </a:lnTo>
                <a:lnTo>
                  <a:pt x="89433" y="102692"/>
                </a:lnTo>
                <a:lnTo>
                  <a:pt x="93294" y="101612"/>
                </a:lnTo>
                <a:lnTo>
                  <a:pt x="96735" y="95491"/>
                </a:lnTo>
                <a:lnTo>
                  <a:pt x="95656" y="91617"/>
                </a:lnTo>
                <a:lnTo>
                  <a:pt x="36182" y="58166"/>
                </a:lnTo>
                <a:lnTo>
                  <a:pt x="847520" y="45466"/>
                </a:lnTo>
                <a:lnTo>
                  <a:pt x="35979" y="45466"/>
                </a:lnTo>
                <a:lnTo>
                  <a:pt x="94373" y="10172"/>
                </a:lnTo>
                <a:lnTo>
                  <a:pt x="95338" y="6261"/>
                </a:lnTo>
                <a:lnTo>
                  <a:pt x="92621" y="1765"/>
                </a:lnTo>
                <a:lnTo>
                  <a:pt x="91186" y="774"/>
                </a:lnTo>
                <a:lnTo>
                  <a:pt x="88036" y="0"/>
                </a:lnTo>
                <a:close/>
              </a:path>
              <a:path w="2018029" h="102869">
                <a:moveTo>
                  <a:pt x="2017268" y="14452"/>
                </a:moveTo>
                <a:lnTo>
                  <a:pt x="35979" y="45466"/>
                </a:lnTo>
                <a:lnTo>
                  <a:pt x="847520" y="45466"/>
                </a:lnTo>
                <a:lnTo>
                  <a:pt x="2017471" y="27152"/>
                </a:lnTo>
                <a:lnTo>
                  <a:pt x="2017268" y="14452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5702" y="5928455"/>
            <a:ext cx="920115" cy="43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Nr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Ax-SpA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64485" y="218428"/>
            <a:ext cx="1093188" cy="1132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39936" y="3286799"/>
            <a:ext cx="1708785" cy="584835"/>
          </a:xfrm>
          <a:custGeom>
            <a:avLst/>
            <a:gdLst/>
            <a:ahLst/>
            <a:cxnLst/>
            <a:rect l="l" t="t" r="r" b="b"/>
            <a:pathLst>
              <a:path w="1708785" h="584835">
                <a:moveTo>
                  <a:pt x="0" y="0"/>
                </a:moveTo>
                <a:lnTo>
                  <a:pt x="1708680" y="0"/>
                </a:lnTo>
                <a:lnTo>
                  <a:pt x="1708680" y="584775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7850" y="1904575"/>
            <a:ext cx="894080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Neck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ness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9111" y="2575814"/>
            <a:ext cx="1710055" cy="529246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86360" marR="94615" lvl="0" indent="0" algn="l" defTabSz="914400" rtl="0" eaLnBrk="1" fontAlgn="auto" latinLnBrk="0" hangingPunct="1">
              <a:lnSpc>
                <a:spcPct val="102400"/>
              </a:lnSpc>
              <a:spcBef>
                <a:spcPts val="2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Inflammatory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Back Pain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(IBP)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09813" y="3031414"/>
            <a:ext cx="93281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Psor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16" name="object 16"/>
          <p:cNvSpPr/>
          <p:nvPr/>
        </p:nvSpPr>
        <p:spPr>
          <a:xfrm>
            <a:off x="3918318" y="2047393"/>
            <a:ext cx="2424430" cy="116205"/>
          </a:xfrm>
          <a:custGeom>
            <a:avLst/>
            <a:gdLst/>
            <a:ahLst/>
            <a:cxnLst/>
            <a:rect l="l" t="t" r="r" b="b"/>
            <a:pathLst>
              <a:path w="2424429" h="116205">
                <a:moveTo>
                  <a:pt x="2334412" y="0"/>
                </a:moveTo>
                <a:lnTo>
                  <a:pt x="2330551" y="1117"/>
                </a:lnTo>
                <a:lnTo>
                  <a:pt x="2327173" y="7264"/>
                </a:lnTo>
                <a:lnTo>
                  <a:pt x="2328291" y="11125"/>
                </a:lnTo>
                <a:lnTo>
                  <a:pt x="2388069" y="44030"/>
                </a:lnTo>
                <a:lnTo>
                  <a:pt x="0" y="103466"/>
                </a:lnTo>
                <a:lnTo>
                  <a:pt x="304" y="116154"/>
                </a:lnTo>
                <a:lnTo>
                  <a:pt x="2388387" y="56730"/>
                </a:lnTo>
                <a:lnTo>
                  <a:pt x="2412552" y="56730"/>
                </a:lnTo>
                <a:lnTo>
                  <a:pt x="2424303" y="49479"/>
                </a:lnTo>
                <a:lnTo>
                  <a:pt x="2334412" y="0"/>
                </a:lnTo>
                <a:close/>
              </a:path>
              <a:path w="2424429" h="116205">
                <a:moveTo>
                  <a:pt x="2412552" y="56730"/>
                </a:moveTo>
                <a:lnTo>
                  <a:pt x="2388387" y="56730"/>
                </a:lnTo>
                <a:lnTo>
                  <a:pt x="2330323" y="92570"/>
                </a:lnTo>
                <a:lnTo>
                  <a:pt x="2329395" y="96481"/>
                </a:lnTo>
                <a:lnTo>
                  <a:pt x="2333078" y="102450"/>
                </a:lnTo>
                <a:lnTo>
                  <a:pt x="2336990" y="103365"/>
                </a:lnTo>
                <a:lnTo>
                  <a:pt x="2412552" y="5673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72032" y="3069431"/>
            <a:ext cx="624611" cy="467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68458" y="3710685"/>
            <a:ext cx="2174875" cy="1386840"/>
          </a:xfrm>
          <a:custGeom>
            <a:avLst/>
            <a:gdLst/>
            <a:ahLst/>
            <a:cxnLst/>
            <a:rect l="l" t="t" r="r" b="b"/>
            <a:pathLst>
              <a:path w="2174875" h="1386839">
                <a:moveTo>
                  <a:pt x="2167098" y="14020"/>
                </a:moveTo>
                <a:lnTo>
                  <a:pt x="2140470" y="14020"/>
                </a:lnTo>
                <a:lnTo>
                  <a:pt x="0" y="1375790"/>
                </a:lnTo>
                <a:lnTo>
                  <a:pt x="6819" y="1386509"/>
                </a:lnTo>
                <a:lnTo>
                  <a:pt x="2147277" y="24726"/>
                </a:lnTo>
                <a:lnTo>
                  <a:pt x="2161578" y="24726"/>
                </a:lnTo>
                <a:lnTo>
                  <a:pt x="2167098" y="14020"/>
                </a:lnTo>
                <a:close/>
              </a:path>
              <a:path w="2174875" h="1386839">
                <a:moveTo>
                  <a:pt x="2161578" y="24726"/>
                </a:moveTo>
                <a:lnTo>
                  <a:pt x="2147277" y="24726"/>
                </a:lnTo>
                <a:lnTo>
                  <a:pt x="2116010" y="85382"/>
                </a:lnTo>
                <a:lnTo>
                  <a:pt x="2117229" y="89204"/>
                </a:lnTo>
                <a:lnTo>
                  <a:pt x="2123465" y="92417"/>
                </a:lnTo>
                <a:lnTo>
                  <a:pt x="2127300" y="91198"/>
                </a:lnTo>
                <a:lnTo>
                  <a:pt x="2161578" y="24726"/>
                </a:lnTo>
                <a:close/>
              </a:path>
              <a:path w="2174875" h="1386839">
                <a:moveTo>
                  <a:pt x="2174328" y="0"/>
                </a:moveTo>
                <a:lnTo>
                  <a:pt x="2071789" y="3949"/>
                </a:lnTo>
                <a:lnTo>
                  <a:pt x="2069058" y="6908"/>
                </a:lnTo>
                <a:lnTo>
                  <a:pt x="2069325" y="13919"/>
                </a:lnTo>
                <a:lnTo>
                  <a:pt x="2072284" y="16649"/>
                </a:lnTo>
                <a:lnTo>
                  <a:pt x="2140470" y="14020"/>
                </a:lnTo>
                <a:lnTo>
                  <a:pt x="2167098" y="14020"/>
                </a:lnTo>
                <a:lnTo>
                  <a:pt x="2174328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9812" y="4794282"/>
            <a:ext cx="1000760" cy="75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lvl="0" indent="-1270" algn="l" defTabSz="914400" rtl="0" eaLnBrk="1" fontAlgn="auto" latinLnBrk="0" hangingPunct="1">
              <a:lnSpc>
                <a:spcPct val="15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Dactylitis  Enthes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20" name="object 20"/>
          <p:cNvSpPr/>
          <p:nvPr/>
        </p:nvSpPr>
        <p:spPr>
          <a:xfrm>
            <a:off x="7256564" y="4278071"/>
            <a:ext cx="1377950" cy="778510"/>
          </a:xfrm>
          <a:custGeom>
            <a:avLst/>
            <a:gdLst/>
            <a:ahLst/>
            <a:cxnLst/>
            <a:rect l="l" t="t" r="r" b="b"/>
            <a:pathLst>
              <a:path w="1377950" h="778510">
                <a:moveTo>
                  <a:pt x="54353" y="24942"/>
                </a:moveTo>
                <a:lnTo>
                  <a:pt x="28371" y="24942"/>
                </a:lnTo>
                <a:lnTo>
                  <a:pt x="1371396" y="778065"/>
                </a:lnTo>
                <a:lnTo>
                  <a:pt x="1377607" y="766991"/>
                </a:lnTo>
                <a:lnTo>
                  <a:pt x="54353" y="24942"/>
                </a:lnTo>
                <a:close/>
              </a:path>
              <a:path w="1377950" h="778510">
                <a:moveTo>
                  <a:pt x="102590" y="0"/>
                </a:moveTo>
                <a:lnTo>
                  <a:pt x="0" y="1739"/>
                </a:lnTo>
                <a:lnTo>
                  <a:pt x="52006" y="90195"/>
                </a:lnTo>
                <a:lnTo>
                  <a:pt x="55905" y="91198"/>
                </a:lnTo>
                <a:lnTo>
                  <a:pt x="61950" y="87642"/>
                </a:lnTo>
                <a:lnTo>
                  <a:pt x="62966" y="83756"/>
                </a:lnTo>
                <a:lnTo>
                  <a:pt x="28371" y="24942"/>
                </a:lnTo>
                <a:lnTo>
                  <a:pt x="54353" y="24942"/>
                </a:lnTo>
                <a:lnTo>
                  <a:pt x="34582" y="13855"/>
                </a:lnTo>
                <a:lnTo>
                  <a:pt x="102806" y="12700"/>
                </a:lnTo>
                <a:lnTo>
                  <a:pt x="105600" y="9804"/>
                </a:lnTo>
                <a:lnTo>
                  <a:pt x="105473" y="2793"/>
                </a:lnTo>
                <a:lnTo>
                  <a:pt x="102590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34732" y="4467391"/>
            <a:ext cx="522655" cy="5316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09587" y="5441226"/>
            <a:ext cx="715985" cy="536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854994" y="335279"/>
            <a:ext cx="9530012" cy="642136"/>
          </a:xfrm>
          <a:prstGeom prst="rect">
            <a:avLst/>
          </a:prstGeom>
        </p:spPr>
        <p:txBody>
          <a:bodyPr vert="horz" wrap="square" lIns="0" tIns="209206" rIns="0" bIns="0" rtlCol="0">
            <a:spAutoFit/>
          </a:bodyPr>
          <a:lstStyle/>
          <a:p>
            <a:pPr marL="2520950"/>
            <a:r>
              <a:rPr spc="-5" dirty="0"/>
              <a:t>Axial-SpA</a:t>
            </a:r>
            <a:r>
              <a:rPr spc="-65" dirty="0"/>
              <a:t> </a:t>
            </a:r>
            <a:r>
              <a:rPr spc="-35" dirty="0"/>
              <a:t>Features</a:t>
            </a:r>
          </a:p>
        </p:txBody>
      </p:sp>
      <p:sp>
        <p:nvSpPr>
          <p:cNvPr id="24" name="object 24"/>
          <p:cNvSpPr/>
          <p:nvPr/>
        </p:nvSpPr>
        <p:spPr>
          <a:xfrm>
            <a:off x="7414616" y="1467279"/>
            <a:ext cx="624217" cy="471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8736" y="305004"/>
            <a:ext cx="1361440" cy="11576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SIJ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MRI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12568" y="5485993"/>
            <a:ext cx="2818765" cy="924612"/>
          </a:xfrm>
          <a:prstGeom prst="rect">
            <a:avLst/>
          </a:prstGeom>
          <a:ln w="28575">
            <a:solidFill>
              <a:srgbClr val="8C2E56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362585" marR="0" lvl="0" indent="-28575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Age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onset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&lt;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45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years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362585" marR="0" lvl="0" indent="-285750" algn="l" defTabSz="914400" rtl="0" eaLnBrk="1" fontAlgn="auto" latinLnBrk="0" hangingPunct="1">
              <a:lnSpc>
                <a:spcPts val="1675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Family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History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of</a:t>
            </a:r>
            <a:r>
              <a:rPr kumimoji="0" sz="14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SpA</a:t>
            </a:r>
          </a:p>
          <a:p>
            <a:pPr marL="362585" marR="0" lvl="0" indent="-285750" algn="l" defTabSz="914400" rtl="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62585" algn="l"/>
                <a:tab pos="36322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Elevated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CRP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levels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76835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	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+ve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HLA-B27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39240" y="2346896"/>
            <a:ext cx="720242" cy="481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34254" y="1745551"/>
            <a:ext cx="633704" cy="4989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19896" y="3902406"/>
            <a:ext cx="1911350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Peripheral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Arthritis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09812" y="1552854"/>
            <a:ext cx="1709420" cy="905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Eye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inflammation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2225" marR="0" lvl="0" indent="0" algn="l" defTabSz="91440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Crohn’s/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Colitis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93578" y="4449636"/>
            <a:ext cx="682167" cy="5009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488814" y="4444872"/>
            <a:ext cx="692150" cy="510540"/>
          </a:xfrm>
          <a:custGeom>
            <a:avLst/>
            <a:gdLst/>
            <a:ahLst/>
            <a:cxnLst/>
            <a:rect l="l" t="t" r="r" b="b"/>
            <a:pathLst>
              <a:path w="692150" h="510539">
                <a:moveTo>
                  <a:pt x="0" y="0"/>
                </a:moveTo>
                <a:lnTo>
                  <a:pt x="691696" y="0"/>
                </a:lnTo>
                <a:lnTo>
                  <a:pt x="691696" y="510477"/>
                </a:lnTo>
                <a:lnTo>
                  <a:pt x="0" y="5104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13186" y="3710698"/>
            <a:ext cx="354075" cy="5775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17850" y="3318221"/>
            <a:ext cx="1525270" cy="2048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Good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response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to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NSAIDs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4795" lvl="0" indent="0" algn="l" defTabSz="914400" rtl="0" eaLnBrk="1" fontAlgn="auto" latinLnBrk="0" hangingPunct="1">
              <a:lnSpc>
                <a:spcPct val="10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Alternative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Buttock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Pain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6545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X-Ray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-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Sac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r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ilii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is</a:t>
            </a:r>
          </a:p>
        </p:txBody>
      </p:sp>
      <p:sp>
        <p:nvSpPr>
          <p:cNvPr id="35" name="object 35"/>
          <p:cNvSpPr/>
          <p:nvPr/>
        </p:nvSpPr>
        <p:spPr>
          <a:xfrm>
            <a:off x="7322821" y="4023881"/>
            <a:ext cx="1318895" cy="118745"/>
          </a:xfrm>
          <a:custGeom>
            <a:avLst/>
            <a:gdLst/>
            <a:ahLst/>
            <a:cxnLst/>
            <a:rect l="l" t="t" r="r" b="b"/>
            <a:pathLst>
              <a:path w="1318895" h="118745">
                <a:moveTo>
                  <a:pt x="85978" y="15062"/>
                </a:moveTo>
                <a:lnTo>
                  <a:pt x="0" y="71043"/>
                </a:lnTo>
                <a:lnTo>
                  <a:pt x="91058" y="118338"/>
                </a:lnTo>
                <a:lnTo>
                  <a:pt x="94881" y="117132"/>
                </a:lnTo>
                <a:lnTo>
                  <a:pt x="98120" y="110896"/>
                </a:lnTo>
                <a:lnTo>
                  <a:pt x="96913" y="107073"/>
                </a:lnTo>
                <a:lnTo>
                  <a:pt x="36347" y="75615"/>
                </a:lnTo>
                <a:lnTo>
                  <a:pt x="294876" y="62928"/>
                </a:lnTo>
                <a:lnTo>
                  <a:pt x="35725" y="62928"/>
                </a:lnTo>
                <a:lnTo>
                  <a:pt x="92913" y="25704"/>
                </a:lnTo>
                <a:lnTo>
                  <a:pt x="93751" y="21767"/>
                </a:lnTo>
                <a:lnTo>
                  <a:pt x="89915" y="15887"/>
                </a:lnTo>
                <a:lnTo>
                  <a:pt x="85978" y="15062"/>
                </a:lnTo>
                <a:close/>
              </a:path>
              <a:path w="1318895" h="118745">
                <a:moveTo>
                  <a:pt x="1318018" y="0"/>
                </a:moveTo>
                <a:lnTo>
                  <a:pt x="35725" y="62928"/>
                </a:lnTo>
                <a:lnTo>
                  <a:pt x="294876" y="62928"/>
                </a:lnTo>
                <a:lnTo>
                  <a:pt x="1318640" y="12687"/>
                </a:lnTo>
                <a:lnTo>
                  <a:pt x="1318018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720978" y="3679296"/>
            <a:ext cx="668701" cy="6687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9429" y="2633137"/>
            <a:ext cx="749300" cy="77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485071" y="6209770"/>
            <a:ext cx="2292350" cy="615950"/>
          </a:xfrm>
          <a:custGeom>
            <a:avLst/>
            <a:gdLst/>
            <a:ahLst/>
            <a:cxnLst/>
            <a:rect l="l" t="t" r="r" b="b"/>
            <a:pathLst>
              <a:path w="2292350" h="615950">
                <a:moveTo>
                  <a:pt x="2183815" y="0"/>
                </a:moveTo>
                <a:lnTo>
                  <a:pt x="108534" y="0"/>
                </a:lnTo>
                <a:lnTo>
                  <a:pt x="87045" y="2165"/>
                </a:lnTo>
                <a:lnTo>
                  <a:pt x="48031" y="18582"/>
                </a:lnTo>
                <a:lnTo>
                  <a:pt x="18580" y="48035"/>
                </a:lnTo>
                <a:lnTo>
                  <a:pt x="2158" y="87050"/>
                </a:lnTo>
                <a:lnTo>
                  <a:pt x="0" y="108530"/>
                </a:lnTo>
                <a:lnTo>
                  <a:pt x="0" y="507419"/>
                </a:lnTo>
                <a:lnTo>
                  <a:pt x="8521" y="549383"/>
                </a:lnTo>
                <a:lnTo>
                  <a:pt x="31902" y="584052"/>
                </a:lnTo>
                <a:lnTo>
                  <a:pt x="66560" y="607425"/>
                </a:lnTo>
                <a:lnTo>
                  <a:pt x="108534" y="615950"/>
                </a:lnTo>
                <a:lnTo>
                  <a:pt x="2183815" y="615950"/>
                </a:lnTo>
                <a:lnTo>
                  <a:pt x="2205304" y="613784"/>
                </a:lnTo>
                <a:lnTo>
                  <a:pt x="2225789" y="607425"/>
                </a:lnTo>
                <a:lnTo>
                  <a:pt x="2231142" y="604520"/>
                </a:lnTo>
                <a:lnTo>
                  <a:pt x="109105" y="604520"/>
                </a:lnTo>
                <a:lnTo>
                  <a:pt x="89344" y="602527"/>
                </a:lnTo>
                <a:lnTo>
                  <a:pt x="40017" y="575933"/>
                </a:lnTo>
                <a:lnTo>
                  <a:pt x="13423" y="526608"/>
                </a:lnTo>
                <a:lnTo>
                  <a:pt x="11488" y="507419"/>
                </a:lnTo>
                <a:lnTo>
                  <a:pt x="11488" y="108530"/>
                </a:lnTo>
                <a:lnTo>
                  <a:pt x="19113" y="71029"/>
                </a:lnTo>
                <a:lnTo>
                  <a:pt x="54457" y="28102"/>
                </a:lnTo>
                <a:lnTo>
                  <a:pt x="109105" y="11429"/>
                </a:lnTo>
                <a:lnTo>
                  <a:pt x="2231142" y="11429"/>
                </a:lnTo>
                <a:lnTo>
                  <a:pt x="2225789" y="8524"/>
                </a:lnTo>
                <a:lnTo>
                  <a:pt x="2205304" y="2165"/>
                </a:lnTo>
                <a:lnTo>
                  <a:pt x="2183815" y="0"/>
                </a:lnTo>
                <a:close/>
              </a:path>
              <a:path w="2292350" h="615950">
                <a:moveTo>
                  <a:pt x="2231142" y="11429"/>
                </a:moveTo>
                <a:lnTo>
                  <a:pt x="2183244" y="11429"/>
                </a:lnTo>
                <a:lnTo>
                  <a:pt x="2203005" y="13422"/>
                </a:lnTo>
                <a:lnTo>
                  <a:pt x="2221318" y="19107"/>
                </a:lnTo>
                <a:lnTo>
                  <a:pt x="2264244" y="54457"/>
                </a:lnTo>
                <a:lnTo>
                  <a:pt x="2280861" y="108530"/>
                </a:lnTo>
                <a:lnTo>
                  <a:pt x="2280861" y="507419"/>
                </a:lnTo>
                <a:lnTo>
                  <a:pt x="2273236" y="544920"/>
                </a:lnTo>
                <a:lnTo>
                  <a:pt x="2237892" y="587848"/>
                </a:lnTo>
                <a:lnTo>
                  <a:pt x="2183244" y="604520"/>
                </a:lnTo>
                <a:lnTo>
                  <a:pt x="2231142" y="604520"/>
                </a:lnTo>
                <a:lnTo>
                  <a:pt x="2273769" y="567915"/>
                </a:lnTo>
                <a:lnTo>
                  <a:pt x="2290191" y="528899"/>
                </a:lnTo>
                <a:lnTo>
                  <a:pt x="2292350" y="507419"/>
                </a:lnTo>
                <a:lnTo>
                  <a:pt x="2292350" y="108530"/>
                </a:lnTo>
                <a:lnTo>
                  <a:pt x="2283828" y="66565"/>
                </a:lnTo>
                <a:lnTo>
                  <a:pt x="2260447" y="31897"/>
                </a:lnTo>
                <a:lnTo>
                  <a:pt x="2244318" y="18582"/>
                </a:lnTo>
                <a:lnTo>
                  <a:pt x="2231142" y="11429"/>
                </a:lnTo>
                <a:close/>
              </a:path>
              <a:path w="2292350" h="615950">
                <a:moveTo>
                  <a:pt x="2183053" y="15240"/>
                </a:moveTo>
                <a:lnTo>
                  <a:pt x="109296" y="15240"/>
                </a:lnTo>
                <a:lnTo>
                  <a:pt x="90106" y="17174"/>
                </a:lnTo>
                <a:lnTo>
                  <a:pt x="42722" y="42722"/>
                </a:lnTo>
                <a:lnTo>
                  <a:pt x="17170" y="90105"/>
                </a:lnTo>
                <a:lnTo>
                  <a:pt x="15317" y="507419"/>
                </a:lnTo>
                <a:lnTo>
                  <a:pt x="17170" y="525844"/>
                </a:lnTo>
                <a:lnTo>
                  <a:pt x="42722" y="573226"/>
                </a:lnTo>
                <a:lnTo>
                  <a:pt x="90106" y="598775"/>
                </a:lnTo>
                <a:lnTo>
                  <a:pt x="109296" y="600710"/>
                </a:lnTo>
                <a:lnTo>
                  <a:pt x="2183053" y="600710"/>
                </a:lnTo>
                <a:lnTo>
                  <a:pt x="2202243" y="598775"/>
                </a:lnTo>
                <a:lnTo>
                  <a:pt x="2208285" y="596900"/>
                </a:lnTo>
                <a:lnTo>
                  <a:pt x="109486" y="596900"/>
                </a:lnTo>
                <a:lnTo>
                  <a:pt x="90868" y="595022"/>
                </a:lnTo>
                <a:lnTo>
                  <a:pt x="45427" y="570520"/>
                </a:lnTo>
                <a:lnTo>
                  <a:pt x="20929" y="525081"/>
                </a:lnTo>
                <a:lnTo>
                  <a:pt x="19146" y="507419"/>
                </a:lnTo>
                <a:lnTo>
                  <a:pt x="19146" y="108530"/>
                </a:lnTo>
                <a:lnTo>
                  <a:pt x="34442" y="58738"/>
                </a:lnTo>
                <a:lnTo>
                  <a:pt x="74002" y="26162"/>
                </a:lnTo>
                <a:lnTo>
                  <a:pt x="109486" y="19050"/>
                </a:lnTo>
                <a:lnTo>
                  <a:pt x="2208286" y="19050"/>
                </a:lnTo>
                <a:lnTo>
                  <a:pt x="2202243" y="17174"/>
                </a:lnTo>
                <a:lnTo>
                  <a:pt x="2183053" y="15240"/>
                </a:lnTo>
                <a:close/>
              </a:path>
              <a:path w="2292350" h="615950">
                <a:moveTo>
                  <a:pt x="2208286" y="19050"/>
                </a:moveTo>
                <a:lnTo>
                  <a:pt x="2182863" y="19050"/>
                </a:lnTo>
                <a:lnTo>
                  <a:pt x="2201481" y="20927"/>
                </a:lnTo>
                <a:lnTo>
                  <a:pt x="2218347" y="26162"/>
                </a:lnTo>
                <a:lnTo>
                  <a:pt x="2257907" y="58738"/>
                </a:lnTo>
                <a:lnTo>
                  <a:pt x="2273203" y="108530"/>
                </a:lnTo>
                <a:lnTo>
                  <a:pt x="2273203" y="507419"/>
                </a:lnTo>
                <a:lnTo>
                  <a:pt x="2257907" y="557210"/>
                </a:lnTo>
                <a:lnTo>
                  <a:pt x="2218347" y="589788"/>
                </a:lnTo>
                <a:lnTo>
                  <a:pt x="2182863" y="596900"/>
                </a:lnTo>
                <a:lnTo>
                  <a:pt x="2208285" y="596900"/>
                </a:lnTo>
                <a:lnTo>
                  <a:pt x="2249627" y="573226"/>
                </a:lnTo>
                <a:lnTo>
                  <a:pt x="2275179" y="525844"/>
                </a:lnTo>
                <a:lnTo>
                  <a:pt x="2277032" y="507419"/>
                </a:lnTo>
                <a:lnTo>
                  <a:pt x="2277032" y="108530"/>
                </a:lnTo>
                <a:lnTo>
                  <a:pt x="2261069" y="56597"/>
                </a:lnTo>
                <a:lnTo>
                  <a:pt x="2219832" y="22633"/>
                </a:lnTo>
                <a:lnTo>
                  <a:pt x="2208286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2"/>
          <p:cNvSpPr/>
          <p:nvPr/>
        </p:nvSpPr>
        <p:spPr>
          <a:xfrm>
            <a:off x="9441204" y="6227493"/>
            <a:ext cx="2336217" cy="580503"/>
          </a:xfrm>
          <a:custGeom>
            <a:avLst/>
            <a:gdLst/>
            <a:ahLst/>
            <a:cxnLst/>
            <a:rect l="l" t="t" r="r" b="b"/>
            <a:pathLst>
              <a:path w="2273300" h="596900">
                <a:moveTo>
                  <a:pt x="2173820" y="0"/>
                </a:moveTo>
                <a:lnTo>
                  <a:pt x="99479" y="0"/>
                </a:lnTo>
                <a:lnTo>
                  <a:pt x="60757" y="7818"/>
                </a:lnTo>
                <a:lnTo>
                  <a:pt x="29136" y="29138"/>
                </a:lnTo>
                <a:lnTo>
                  <a:pt x="7817" y="60760"/>
                </a:lnTo>
                <a:lnTo>
                  <a:pt x="0" y="99484"/>
                </a:lnTo>
                <a:lnTo>
                  <a:pt x="0" y="497415"/>
                </a:lnTo>
                <a:lnTo>
                  <a:pt x="7817" y="536139"/>
                </a:lnTo>
                <a:lnTo>
                  <a:pt x="29136" y="567761"/>
                </a:lnTo>
                <a:lnTo>
                  <a:pt x="60757" y="589082"/>
                </a:lnTo>
                <a:lnTo>
                  <a:pt x="99479" y="596900"/>
                </a:lnTo>
                <a:lnTo>
                  <a:pt x="2173820" y="596900"/>
                </a:lnTo>
                <a:lnTo>
                  <a:pt x="2212542" y="589082"/>
                </a:lnTo>
                <a:lnTo>
                  <a:pt x="2244163" y="567761"/>
                </a:lnTo>
                <a:lnTo>
                  <a:pt x="2265482" y="536139"/>
                </a:lnTo>
                <a:lnTo>
                  <a:pt x="2273300" y="497415"/>
                </a:lnTo>
                <a:lnTo>
                  <a:pt x="2273300" y="99484"/>
                </a:lnTo>
                <a:lnTo>
                  <a:pt x="2265482" y="60760"/>
                </a:lnTo>
                <a:lnTo>
                  <a:pt x="2244163" y="29138"/>
                </a:lnTo>
                <a:lnTo>
                  <a:pt x="2212542" y="7818"/>
                </a:lnTo>
                <a:lnTo>
                  <a:pt x="2173820" y="0"/>
                </a:lnTo>
                <a:close/>
              </a:path>
            </a:pathLst>
          </a:custGeom>
          <a:solidFill>
            <a:srgbClr val="8E295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1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524001" y="5283200"/>
            <a:ext cx="1301809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357945" y="1494840"/>
            <a:ext cx="2396108" cy="361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832794" y="1519416"/>
            <a:ext cx="4217670" cy="3384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Introduction</a:t>
            </a:r>
            <a:endParaRPr sz="2800" dirty="0">
              <a:latin typeface="Arial Rounded MT Bold"/>
              <a:cs typeface="Arial Rounded MT Bold"/>
            </a:endParaRPr>
          </a:p>
          <a:p>
            <a:pPr marL="12700" marR="5080">
              <a:lnSpc>
                <a:spcPct val="204599"/>
              </a:lnSpc>
              <a:spcBef>
                <a:spcPts val="200"/>
              </a:spcBef>
            </a:pPr>
            <a:r>
              <a:rPr sz="28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SpA disease</a:t>
            </a:r>
            <a:r>
              <a:rPr sz="2800" spc="-5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information  </a:t>
            </a:r>
            <a:r>
              <a:rPr lang="en-CA" sz="320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Pathogenesis</a:t>
            </a:r>
          </a:p>
          <a:p>
            <a:pPr marL="12700" marR="5080">
              <a:lnSpc>
                <a:spcPct val="204599"/>
              </a:lnSpc>
              <a:spcBef>
                <a:spcPts val="200"/>
              </a:spcBef>
            </a:pPr>
            <a:r>
              <a:rPr lang="en-CA" sz="3200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Clinical features</a:t>
            </a:r>
            <a:endParaRPr sz="32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64016" y="442827"/>
            <a:ext cx="1597660" cy="2776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0" marR="5080" indent="-241300">
              <a:lnSpc>
                <a:spcPct val="79500"/>
              </a:lnSpc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15262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9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Peripheral arthritis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Predominantly involves the lower extremities.</a:t>
            </a:r>
          </a:p>
          <a:p>
            <a:r>
              <a:rPr lang="en-CA" dirty="0"/>
              <a:t>Arthritis is frequently asymmetrical and often affects only one to three joints. </a:t>
            </a:r>
          </a:p>
          <a:p>
            <a:r>
              <a:rPr lang="en-CA" dirty="0"/>
              <a:t>The severity ranges from mild to disabling . </a:t>
            </a:r>
          </a:p>
          <a:p>
            <a:r>
              <a:rPr lang="en-CA" dirty="0"/>
              <a:t>The presence of asymmetrical oligoarthritis is very suggestive of SpA, but its absence would not be helpful in excluding this possibility.</a:t>
            </a:r>
          </a:p>
        </p:txBody>
      </p:sp>
    </p:spTree>
    <p:extLst>
      <p:ext uri="{BB962C8B-B14F-4D97-AF65-F5344CB8AC3E}">
        <p14:creationId xmlns:p14="http://schemas.microsoft.com/office/powerpoint/2010/main" val="4057162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69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5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78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/>
              <a:t>Enthesitis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Relatively specific to </a:t>
            </a:r>
            <a:r>
              <a:rPr lang="en-CA" dirty="0" err="1"/>
              <a:t>SpA</a:t>
            </a:r>
            <a:endParaRPr lang="en-CA" dirty="0"/>
          </a:p>
          <a:p>
            <a:r>
              <a:rPr lang="en-CA" dirty="0"/>
              <a:t>The most common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/>
              <a:t>at the insertion of the Achilles tendon</a:t>
            </a:r>
          </a:p>
          <a:p>
            <a:r>
              <a:rPr lang="en-CA" dirty="0"/>
              <a:t>Plantar fascia ligament into the calcaneus</a:t>
            </a:r>
          </a:p>
          <a:p>
            <a:r>
              <a:rPr lang="en-CA" dirty="0"/>
              <a:t>severe pain and tenderness</a:t>
            </a:r>
          </a:p>
        </p:txBody>
      </p:sp>
    </p:spTree>
    <p:extLst>
      <p:ext uri="{BB962C8B-B14F-4D97-AF65-F5344CB8AC3E}">
        <p14:creationId xmlns:p14="http://schemas.microsoft.com/office/powerpoint/2010/main" val="202012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95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10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131"/>
          </a:xfrm>
        </p:spPr>
        <p:txBody>
          <a:bodyPr/>
          <a:lstStyle/>
          <a:p>
            <a:pPr algn="ctr"/>
            <a:r>
              <a:rPr lang="en-CA" b="1" dirty="0" err="1"/>
              <a:t>Dactylitis</a:t>
            </a:r>
            <a:r>
              <a:rPr lang="en-CA" b="1" dirty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0577"/>
            <a:ext cx="10515600" cy="4886386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known sausage toe or sausage finger</a:t>
            </a:r>
          </a:p>
          <a:p>
            <a:pPr lvl="1"/>
            <a:r>
              <a:rPr lang="en-CA" dirty="0"/>
              <a:t>Psoriatic arthritis</a:t>
            </a:r>
          </a:p>
          <a:p>
            <a:pPr lvl="1"/>
            <a:r>
              <a:rPr lang="en-CA" dirty="0"/>
              <a:t>Occasionally reactive arthritis</a:t>
            </a:r>
          </a:p>
          <a:p>
            <a:pPr lvl="1"/>
            <a:endParaRPr lang="en-CA" dirty="0"/>
          </a:p>
          <a:p>
            <a:r>
              <a:rPr lang="en-CA" dirty="0"/>
              <a:t>Unlike synovitis, in which swelling is confined to the joints, with </a:t>
            </a:r>
            <a:r>
              <a:rPr lang="en-CA" dirty="0" err="1"/>
              <a:t>dactylitis</a:t>
            </a:r>
            <a:r>
              <a:rPr lang="en-CA" dirty="0"/>
              <a:t>, the entire digit is swollen.</a:t>
            </a:r>
          </a:p>
          <a:p>
            <a:endParaRPr lang="en-CA" dirty="0"/>
          </a:p>
          <a:p>
            <a:r>
              <a:rPr lang="en-CA" dirty="0" err="1"/>
              <a:t>Dactylitis</a:t>
            </a:r>
            <a:r>
              <a:rPr lang="en-CA" dirty="0"/>
              <a:t> is not specific for </a:t>
            </a:r>
            <a:r>
              <a:rPr lang="en-CA" dirty="0" err="1"/>
              <a:t>SpA</a:t>
            </a:r>
            <a:r>
              <a:rPr lang="en-CA" dirty="0"/>
              <a:t> and may also be seen </a:t>
            </a:r>
          </a:p>
          <a:p>
            <a:pPr lvl="1"/>
            <a:r>
              <a:rPr lang="en-CA" dirty="0"/>
              <a:t>tuberculosis </a:t>
            </a:r>
          </a:p>
          <a:p>
            <a:pPr lvl="1"/>
            <a:r>
              <a:rPr lang="en-CA" dirty="0"/>
              <a:t>syphilis</a:t>
            </a:r>
          </a:p>
          <a:p>
            <a:pPr lvl="1"/>
            <a:r>
              <a:rPr lang="en-CA" dirty="0"/>
              <a:t>sarcoidosis</a:t>
            </a:r>
          </a:p>
          <a:p>
            <a:pPr lvl="1"/>
            <a:r>
              <a:rPr lang="en-CA" dirty="0"/>
              <a:t>sickle cell disease</a:t>
            </a:r>
          </a:p>
          <a:p>
            <a:pPr lvl="1"/>
            <a:r>
              <a:rPr lang="en-CA" dirty="0" err="1"/>
              <a:t>tophaceous</a:t>
            </a:r>
            <a:r>
              <a:rPr lang="en-CA" dirty="0"/>
              <a:t> gout</a:t>
            </a:r>
          </a:p>
        </p:txBody>
      </p:sp>
    </p:spTree>
    <p:extLst>
      <p:ext uri="{BB962C8B-B14F-4D97-AF65-F5344CB8AC3E}">
        <p14:creationId xmlns:p14="http://schemas.microsoft.com/office/powerpoint/2010/main" val="133946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90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sz="3600" dirty="0"/>
              <a:t>Miss diagnosed </a:t>
            </a:r>
          </a:p>
        </p:txBody>
      </p:sp>
    </p:spTree>
    <p:extLst>
      <p:ext uri="{BB962C8B-B14F-4D97-AF65-F5344CB8AC3E}">
        <p14:creationId xmlns:p14="http://schemas.microsoft.com/office/powerpoint/2010/main" val="1660487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5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7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95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42395"/>
          </a:xfrm>
        </p:spPr>
        <p:txBody>
          <a:bodyPr>
            <a:normAutofit/>
          </a:bodyPr>
          <a:lstStyle/>
          <a:p>
            <a:pPr algn="ctr"/>
            <a:r>
              <a:rPr lang="en-CA" sz="3600" b="1" dirty="0"/>
              <a:t>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Psoriasis is associated with all forms of </a:t>
            </a:r>
            <a:r>
              <a:rPr lang="en-CA" dirty="0" err="1"/>
              <a:t>SpA</a:t>
            </a:r>
            <a:r>
              <a:rPr lang="en-CA" dirty="0"/>
              <a:t>. </a:t>
            </a:r>
          </a:p>
          <a:p>
            <a:r>
              <a:rPr lang="en-CA" dirty="0"/>
              <a:t>Psoriasis is present in up to approximately 10 percent of patients with AS.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55" y="2140773"/>
            <a:ext cx="2628900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66" y="4193673"/>
            <a:ext cx="2590800" cy="1762125"/>
          </a:xfrm>
          <a:prstGeom prst="rect">
            <a:avLst/>
          </a:prstGeom>
        </p:spPr>
      </p:pic>
      <p:sp>
        <p:nvSpPr>
          <p:cNvPr id="5" name="AutoShape 2" descr="Image result for psoriasis skin"/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839788" y="1186405"/>
            <a:ext cx="3932237" cy="4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411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85" y="322920"/>
            <a:ext cx="74422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970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18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65786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91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 err="1"/>
              <a:t>SpA</a:t>
            </a:r>
            <a:r>
              <a:rPr lang="en-CA" b="1" dirty="0"/>
              <a:t>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HLA-B27</a:t>
            </a:r>
          </a:p>
          <a:p>
            <a:pPr lvl="1"/>
            <a:r>
              <a:rPr lang="en-CA" dirty="0"/>
              <a:t>90 percent of patients with ankylosing spondylitis</a:t>
            </a:r>
          </a:p>
          <a:p>
            <a:pPr lvl="1"/>
            <a:r>
              <a:rPr lang="en-CA" dirty="0"/>
              <a:t>50 to 70 percent of patients with other forms of </a:t>
            </a:r>
            <a:r>
              <a:rPr lang="en-CA" dirty="0" err="1"/>
              <a:t>SpA</a:t>
            </a:r>
            <a:endParaRPr lang="en-CA" dirty="0"/>
          </a:p>
          <a:p>
            <a:pPr lvl="1"/>
            <a:r>
              <a:rPr lang="en-CA" dirty="0"/>
              <a:t>a positive HLA-B27 by itself is not diagnostic of </a:t>
            </a:r>
            <a:r>
              <a:rPr lang="en-CA" dirty="0" err="1"/>
              <a:t>SpA</a:t>
            </a:r>
            <a:endParaRPr lang="en-CA" dirty="0"/>
          </a:p>
          <a:p>
            <a:r>
              <a:rPr lang="en-CA" b="1" dirty="0"/>
              <a:t>Acute phase response</a:t>
            </a:r>
          </a:p>
          <a:p>
            <a:pPr lvl="1"/>
            <a:r>
              <a:rPr lang="en-CA" dirty="0"/>
              <a:t>Erythrocyte sedimentation rate (ESR) and levels of C-reactive protein (CRP </a:t>
            </a:r>
          </a:p>
          <a:p>
            <a:pPr lvl="1"/>
            <a:r>
              <a:rPr lang="en-CA" dirty="0"/>
              <a:t>increased in between 35 and 50 percent of patients with axial </a:t>
            </a:r>
            <a:r>
              <a:rPr lang="en-CA" dirty="0" err="1"/>
              <a:t>SpA</a:t>
            </a:r>
            <a:endParaRPr lang="en-CA" dirty="0"/>
          </a:p>
          <a:p>
            <a:pPr lvl="1"/>
            <a:r>
              <a:rPr lang="en-CA" dirty="0"/>
              <a:t>Elevated levels of CRP are also a predictor of </a:t>
            </a:r>
            <a:r>
              <a:rPr lang="en-CA" dirty="0">
                <a:solidFill>
                  <a:srgbClr val="C00000"/>
                </a:solidFill>
              </a:rPr>
              <a:t>radiographic progression </a:t>
            </a:r>
            <a:r>
              <a:rPr lang="en-CA" dirty="0"/>
              <a:t>and for a good response to tumor necrosis factor (TNF)-blocker therapy</a:t>
            </a:r>
          </a:p>
        </p:txBody>
      </p:sp>
    </p:spTree>
    <p:extLst>
      <p:ext uri="{BB962C8B-B14F-4D97-AF65-F5344CB8AC3E}">
        <p14:creationId xmlns:p14="http://schemas.microsoft.com/office/powerpoint/2010/main" val="2860952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72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5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We must (early diagnose)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3980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23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66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2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91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85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5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3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3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604"/>
          <a:stretch/>
        </p:blipFill>
        <p:spPr>
          <a:xfrm>
            <a:off x="838199" y="434051"/>
            <a:ext cx="8710915" cy="5742912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0" name="Content Placeholder 9"/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5133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2915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73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535</Words>
  <Application>Microsoft Office PowerPoint</Application>
  <PresentationFormat>Widescreen</PresentationFormat>
  <Paragraphs>96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Rounded MT Bold</vt:lpstr>
      <vt:lpstr>Brush Script MT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Introduction to SPA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Pathogenesis of spondyloarthritis</vt:lpstr>
      <vt:lpstr>Pathogenic mechanisms of new bone formation</vt:lpstr>
      <vt:lpstr>Pathogenic mechanisms of new bone formation</vt:lpstr>
      <vt:lpstr>Genetic influences</vt:lpstr>
      <vt:lpstr>Genetic influences</vt:lpstr>
      <vt:lpstr>Axial-SpA Features</vt:lpstr>
      <vt:lpstr>PowerPoint Presentation</vt:lpstr>
      <vt:lpstr>PowerPoint Presentation</vt:lpstr>
      <vt:lpstr>Peripheral arthritis</vt:lpstr>
      <vt:lpstr>PowerPoint Presentation</vt:lpstr>
      <vt:lpstr>PowerPoint Presentation</vt:lpstr>
      <vt:lpstr>PowerPoint Presentation</vt:lpstr>
      <vt:lpstr>Enthesitis</vt:lpstr>
      <vt:lpstr>PowerPoint Presentation</vt:lpstr>
      <vt:lpstr>PowerPoint Presentation</vt:lpstr>
      <vt:lpstr>Dactylitis </vt:lpstr>
      <vt:lpstr>PowerPoint Presentation</vt:lpstr>
      <vt:lpstr>PowerPoint Presentation</vt:lpstr>
      <vt:lpstr>PowerPoint Presentation</vt:lpstr>
      <vt:lpstr>PowerPoint Presentation</vt:lpstr>
      <vt:lpstr>Psoriasis</vt:lpstr>
      <vt:lpstr>PowerPoint Presentation</vt:lpstr>
      <vt:lpstr>PowerPoint Presentation</vt:lpstr>
      <vt:lpstr>PowerPoint Presentation</vt:lpstr>
      <vt:lpstr>SpA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 Patient  Journey</dc:title>
  <dc:creator>mohamed bedaiwi</dc:creator>
  <cp:lastModifiedBy>mohamed bedaiwi</cp:lastModifiedBy>
  <cp:revision>25</cp:revision>
  <dcterms:created xsi:type="dcterms:W3CDTF">2017-04-25T18:01:24Z</dcterms:created>
  <dcterms:modified xsi:type="dcterms:W3CDTF">2018-01-30T15:48:54Z</dcterms:modified>
</cp:coreProperties>
</file>