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compatMode="1" saveSubsetFonts="1">
  <p:sldMasterIdLst>
    <p:sldMasterId id="2147483702" r:id="rId1"/>
    <p:sldMasterId id="2147484368" r:id="rId2"/>
  </p:sldMasterIdLst>
  <p:notesMasterIdLst>
    <p:notesMasterId r:id="rId47"/>
  </p:notesMasterIdLst>
  <p:sldIdLst>
    <p:sldId id="273" r:id="rId3"/>
    <p:sldId id="307" r:id="rId4"/>
    <p:sldId id="308" r:id="rId5"/>
    <p:sldId id="304" r:id="rId6"/>
    <p:sldId id="334" r:id="rId7"/>
    <p:sldId id="309" r:id="rId8"/>
    <p:sldId id="310" r:id="rId9"/>
    <p:sldId id="323" r:id="rId10"/>
    <p:sldId id="388" r:id="rId11"/>
    <p:sldId id="321" r:id="rId12"/>
    <p:sldId id="275" r:id="rId13"/>
    <p:sldId id="314" r:id="rId14"/>
    <p:sldId id="315" r:id="rId15"/>
    <p:sldId id="365" r:id="rId16"/>
    <p:sldId id="317" r:id="rId17"/>
    <p:sldId id="318" r:id="rId18"/>
    <p:sldId id="363" r:id="rId19"/>
    <p:sldId id="401" r:id="rId20"/>
    <p:sldId id="403" r:id="rId21"/>
    <p:sldId id="276" r:id="rId22"/>
    <p:sldId id="347" r:id="rId23"/>
    <p:sldId id="327" r:id="rId24"/>
    <p:sldId id="286" r:id="rId25"/>
    <p:sldId id="279" r:id="rId26"/>
    <p:sldId id="369" r:id="rId27"/>
    <p:sldId id="374" r:id="rId28"/>
    <p:sldId id="370" r:id="rId29"/>
    <p:sldId id="376" r:id="rId30"/>
    <p:sldId id="404" r:id="rId31"/>
    <p:sldId id="344" r:id="rId32"/>
    <p:sldId id="343" r:id="rId33"/>
    <p:sldId id="406" r:id="rId34"/>
    <p:sldId id="394" r:id="rId35"/>
    <p:sldId id="395" r:id="rId36"/>
    <p:sldId id="396" r:id="rId37"/>
    <p:sldId id="291" r:id="rId38"/>
    <p:sldId id="400" r:id="rId39"/>
    <p:sldId id="303" r:id="rId40"/>
    <p:sldId id="328" r:id="rId41"/>
    <p:sldId id="330" r:id="rId42"/>
    <p:sldId id="346" r:id="rId43"/>
    <p:sldId id="331" r:id="rId44"/>
    <p:sldId id="332" r:id="rId45"/>
    <p:sldId id="333" r:id="rId46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5422" autoAdjust="0"/>
    <p:restoredTop sz="86420" autoAdjust="0"/>
  </p:normalViewPr>
  <p:slideViewPr>
    <p:cSldViewPr>
      <p:cViewPr varScale="1">
        <p:scale>
          <a:sx n="75" d="100"/>
          <a:sy n="75" d="100"/>
        </p:scale>
        <p:origin x="184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20FD066-7584-7744-999E-C52820371270}" type="datetimeFigureOut">
              <a:rPr lang="en-US"/>
              <a:pPr>
                <a:defRPr/>
              </a:pPr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fld id="{D017DBAD-716A-974C-9220-442116D0BC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1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734E893-184E-2A43-A907-A7D4EAA359C8}" type="slidenum">
              <a:rPr lang="ar-SA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3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charset="2"/>
              <a:buChar char="v"/>
            </a:pPr>
            <a:endParaRPr lang="ar-SA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4AE917A-D4F0-1B4C-8F61-761F83460EA0}" type="slidenum">
              <a:rPr lang="ar-SA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CB5AB5-CF06-044A-B530-E9DD9DFF0101}" type="slidenum">
              <a:rPr lang="ar-SA" altLang="en-US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A9A8D95-36A8-CA46-B130-BB659FD0413F}" type="slidenum">
              <a:rPr lang="ar-SA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43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90BDC84-BF4C-8644-8625-EADD5C2533D9}" type="slidenum">
              <a:rPr lang="ar-SA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0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DD42B08-5F6F-4D46-8787-95A19CC783CF}" type="slidenum">
              <a:rPr lang="ar-SA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7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D077B18-C8B6-0E48-A10C-ED337C02928B}" type="slidenum">
              <a:rPr lang="ar-SA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3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1B96B00-F480-9D4E-B6EF-9BCA81F6CD0F}" type="slidenum">
              <a:rPr lang="ar-SA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62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4EBABBE-E18E-0A42-87BD-6A99F38233F4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9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DEF62D5-35D2-D845-9642-A7523D670225}" type="slidenum">
              <a:rPr lang="ar-SA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4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5A4A01D-8AF7-A040-B1DB-4A89B3EE6CCD}" type="slidenum">
              <a:rPr lang="ar-SA" altLang="en-US"/>
              <a:pPr/>
              <a:t>36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5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8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5" name="مستطيل مستدير الزوايا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مستطيل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مستطيل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0" name="مستطيل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B1056769-9F1B-8048-8C2A-0F6D42287D6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703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1E8E6A05-130F-E74E-BE69-3615DDE0AE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0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5" name="مستطيل مستدير الزوايا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مستطيل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مستطيل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مستطيل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077B77D4-EB02-4541-BFE4-E2EB327609B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3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13E451E6-2575-FC45-8803-8C4EB613042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89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E2936A27-D3E7-C04A-89F0-FCD1B2FEA4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763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B76DCDAF-193A-414B-9EA3-55550FAC1BB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7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5CCF9111-39A1-E041-A4F3-E2D94DD0CC7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5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6" name="مستطيل مستدير الزوايا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E1EA5457-DF4F-924F-BD18-F4168C1B5ED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91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مستطيل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مستطيل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871FB69E-CBC7-C841-A629-174E60DCEE6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732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757CB93A-92CF-F843-917D-02EDDD8E0A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59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2B505551-85ED-F94F-97EE-BE6C28B3BC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2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203200" y="6261100"/>
            <a:ext cx="1081088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1347788" y="6257925"/>
            <a:ext cx="636905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783513" y="6248400"/>
            <a:ext cx="1081087" cy="457200"/>
          </a:xfrm>
          <a:prstGeom prst="rect">
            <a:avLst/>
          </a:prstGeom>
          <a:solidFill>
            <a:srgbClr val="FF33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663" y="6386513"/>
            <a:ext cx="115093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 userDrawn="1"/>
        </p:nvSpPr>
        <p:spPr bwMode="auto">
          <a:xfrm>
            <a:off x="7843838" y="6288088"/>
            <a:ext cx="1109662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en-GB" sz="800" b="1" smtClean="0">
                <a:solidFill>
                  <a:schemeClr val="bg1"/>
                </a:solidFill>
                <a:ea typeface="+mn-ea"/>
              </a:rPr>
              <a:t>AIDS Epidemic Update</a:t>
            </a:r>
          </a:p>
          <a:p>
            <a:pPr algn="r" rtl="1" eaLnBrk="1" hangingPunct="1">
              <a:defRPr/>
            </a:pPr>
            <a:r>
              <a:rPr lang="en-GB" sz="800" b="1" i="1" smtClean="0">
                <a:solidFill>
                  <a:schemeClr val="bg1"/>
                </a:solidFill>
                <a:ea typeface="+mn-ea"/>
              </a:rPr>
              <a:t>December 2006</a:t>
            </a:r>
            <a:endParaRPr lang="en-GB" sz="800" b="1" smtClean="0">
              <a:solidFill>
                <a:schemeClr val="bg1"/>
              </a:solidFill>
              <a:ea typeface="+mn-ea"/>
            </a:endParaRPr>
          </a:p>
        </p:txBody>
      </p:sp>
      <p:graphicFrame>
        <p:nvGraphicFramePr>
          <p:cNvPr id="1035" name="Object 2"/>
          <p:cNvGraphicFramePr>
            <a:graphicFrameLocks noChangeAspect="1"/>
          </p:cNvGraphicFramePr>
          <p:nvPr userDrawn="1"/>
        </p:nvGraphicFramePr>
        <p:xfrm>
          <a:off x="6738938" y="236538"/>
          <a:ext cx="21002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14" imgW="4285714" imgH="676369" progId="MSPhotoEd.3">
                  <p:embed/>
                </p:oleObj>
              </mc:Choice>
              <mc:Fallback>
                <p:oleObj name="Photo Editor Photo" r:id="rId14" imgW="4285714" imgH="67636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236538"/>
                        <a:ext cx="21002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6" descr="WHO-EN-C-H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2400"/>
            <a:ext cx="13541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052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2053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rtl="1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12/06  e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r" rtl="1" eaLnBrk="1" latinLnBrk="0" hangingPunct="1">
              <a:defRPr kumimoji="0" sz="14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rtl="1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43DDD4-CABF-F049-8B2F-737DCA79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hf sldNum="0" hdr="0" ft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Tahoma" charset="0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ea typeface="Tahoma" charset="0"/>
          <a:cs typeface="Tahoma" panose="020B060403050404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ea typeface="Tahoma" charset="0"/>
          <a:cs typeface="Tahoma" panose="020B060403050404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ea typeface="Tahoma" charset="0"/>
          <a:cs typeface="Tahoma" panose="020B060403050404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ea typeface="Tahoma" charset="0"/>
          <a:cs typeface="Tahoma" panose="020B060403050404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cs typeface="Tahoma" panose="020B060403050404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cs typeface="Tahoma" panose="020B060403050404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cs typeface="Tahoma" panose="020B060403050404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  <a:cs typeface="Tahoma" panose="020B0604030504040204" pitchFamily="34" charset="0"/>
        </a:defRPr>
      </a:lvl9pPr>
    </p:titleStyle>
    <p:bodyStyle>
      <a:lvl1pPr marL="273050" indent="-273050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Times New Roman" charset="0"/>
          <a:cs typeface="+mn-cs"/>
        </a:defRPr>
      </a:lvl1pPr>
      <a:lvl2pPr marL="547688" indent="-228600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822325" indent="-228600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096963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1371600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2000250" y="3071813"/>
            <a:ext cx="5114925" cy="2244725"/>
          </a:xfrm>
        </p:spPr>
        <p:txBody>
          <a:bodyPr/>
          <a:lstStyle/>
          <a:p>
            <a:pPr eaLnBrk="1" hangingPunct="1"/>
            <a:r>
              <a:rPr lang="en-US" altLang="en-US" sz="2500">
                <a:ea typeface="Tahoma" charset="0"/>
                <a:cs typeface="Tahoma" charset="0"/>
              </a:rPr>
              <a:t>        Fahad almajid .MD                 KKUH.1439</a:t>
            </a: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258888" y="407988"/>
            <a:ext cx="6986587" cy="2868612"/>
          </a:xfrm>
        </p:spPr>
        <p:txBody>
          <a:bodyPr/>
          <a:lstStyle/>
          <a:p>
            <a:pPr algn="l" eaLnBrk="1" hangingPunct="1"/>
            <a:r>
              <a:rPr altLang="en-US">
                <a:cs typeface="Tahoma" charset="0"/>
              </a:rPr>
              <a:t/>
            </a:r>
            <a:br>
              <a:rPr altLang="en-US">
                <a:cs typeface="Tahoma" charset="0"/>
              </a:rPr>
            </a:br>
            <a:r>
              <a:rPr altLang="en-US">
                <a:cs typeface="Tahoma" charset="0"/>
              </a:rPr>
              <a:t>  HIV and AIDS</a:t>
            </a:r>
            <a:br>
              <a:rPr altLang="en-US">
                <a:cs typeface="Tahoma" charset="0"/>
              </a:rPr>
            </a:br>
            <a:endParaRPr altLang="en-US"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0225" y="1484313"/>
            <a:ext cx="8229600" cy="4525962"/>
          </a:xfrm>
        </p:spPr>
        <p:txBody>
          <a:bodyPr/>
          <a:lstStyle/>
          <a:p>
            <a:r>
              <a:rPr lang="en-GB" altLang="en-US"/>
              <a:t>HIV is a fragile virus .It cannot live for very long outside the body </a:t>
            </a:r>
          </a:p>
          <a:p>
            <a:r>
              <a:rPr lang="en-GB" altLang="en-US"/>
              <a:t>HIV is primerly found in the blood,semen,or vaginal fluid of an infected person , so it is transmitted through : </a:t>
            </a:r>
          </a:p>
          <a:p>
            <a:endParaRPr lang="ar-SA" altLang="en-US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ea typeface="Arial" charset="0"/>
                <a:cs typeface="Arial" charset="0"/>
              </a:rPr>
              <a:t>12/06 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ahoma" charset="0"/>
              </a:rPr>
              <a:t>HIV and AIDS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00063" y="1201738"/>
            <a:ext cx="82153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latin typeface="Calibri" charset="0"/>
              </a:rPr>
              <a:t>Transmission</a:t>
            </a:r>
            <a:r>
              <a:rPr lang="en-US" altLang="en-US" sz="2400">
                <a:latin typeface="Calibri" charset="0"/>
              </a:rPr>
              <a:t> </a:t>
            </a:r>
            <a:endParaRPr lang="en-US" altLang="en-US" sz="2400"/>
          </a:p>
          <a:p>
            <a:pPr lvl="1">
              <a:buFont typeface="Wingdings" charset="2"/>
              <a:buChar char=""/>
            </a:pPr>
            <a:r>
              <a:rPr lang="en-US" altLang="en-US" sz="2400" b="1">
                <a:solidFill>
                  <a:srgbClr val="FF0000"/>
                </a:solidFill>
                <a:latin typeface="Calibri" charset="0"/>
              </a:rPr>
              <a:t>Sexual </a:t>
            </a:r>
            <a:r>
              <a:rPr lang="en-US" altLang="en-US" sz="2400">
                <a:latin typeface="Calibri" charset="0"/>
              </a:rPr>
              <a:t>(heterosexual ,msm ,others)  </a:t>
            </a:r>
            <a:endParaRPr lang="en-US" altLang="en-US" sz="2400"/>
          </a:p>
          <a:p>
            <a:r>
              <a:rPr lang="en-US" altLang="en-US" sz="2400">
                <a:latin typeface="Calibri" charset="0"/>
              </a:rPr>
              <a:t>                     Heterosexual is the most common mode of   	       	                    transmission worldwide.</a:t>
            </a:r>
          </a:p>
          <a:p>
            <a:endParaRPr lang="en-US" altLang="en-US" sz="2400"/>
          </a:p>
          <a:p>
            <a:pPr lvl="1">
              <a:buFont typeface="Wingdings" charset="2"/>
              <a:buChar char=""/>
            </a:pPr>
            <a:r>
              <a:rPr lang="en-US" altLang="en-US" sz="2400">
                <a:latin typeface="Calibri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Calibri" charset="0"/>
              </a:rPr>
              <a:t>Vertical transmission </a:t>
            </a:r>
            <a:r>
              <a:rPr lang="en-US" altLang="en-US" sz="2400">
                <a:latin typeface="Calibri" charset="0"/>
              </a:rPr>
              <a:t>from pregnant woman  to the   	newborn (MTCT) is the main mode of  infection in 	children.</a:t>
            </a:r>
            <a:endParaRPr lang="en-US" altLang="en-US" sz="2400"/>
          </a:p>
          <a:p>
            <a:pPr lvl="1">
              <a:buFont typeface="Wingdings" charset="2"/>
              <a:buChar char=""/>
            </a:pPr>
            <a:r>
              <a:rPr lang="en-US" altLang="en-US" sz="2400">
                <a:latin typeface="Calibri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Calibri" charset="0"/>
              </a:rPr>
              <a:t>Blood and body fluid. </a:t>
            </a:r>
            <a:endParaRPr lang="en-US" altLang="en-US" sz="2400" b="1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"/>
            </a:pPr>
            <a:r>
              <a:rPr lang="en-US" altLang="en-US" sz="2400">
                <a:latin typeface="Calibri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Calibri" charset="0"/>
              </a:rPr>
              <a:t>IVDU</a:t>
            </a:r>
            <a:r>
              <a:rPr lang="en-US" altLang="en-US" sz="2400">
                <a:latin typeface="Calibri" charset="0"/>
              </a:rPr>
              <a:t>.</a:t>
            </a:r>
          </a:p>
          <a:p>
            <a:pPr lvl="1">
              <a:buFont typeface="Wingdings" charset="2"/>
              <a:buChar char=""/>
            </a:pPr>
            <a:endParaRPr lang="en-US" altLang="en-US" sz="2400">
              <a:latin typeface="Calibri" charset="0"/>
            </a:endParaRPr>
          </a:p>
          <a:p>
            <a:pPr lvl="1">
              <a:buFont typeface="Wingdings" charset="2"/>
              <a:buChar char=""/>
            </a:pPr>
            <a:endParaRPr lang="en-GB" altLang="en-US" sz="2400"/>
          </a:p>
          <a:p>
            <a:r>
              <a:rPr lang="en-GB" altLang="en-US" sz="2400" b="1">
                <a:solidFill>
                  <a:srgbClr val="C00000"/>
                </a:solidFill>
              </a:rPr>
              <a:t>            </a:t>
            </a:r>
            <a:r>
              <a:rPr lang="en-GB" altLang="en-US" sz="2400" b="1" u="sng">
                <a:solidFill>
                  <a:srgbClr val="C00000"/>
                </a:solidFill>
              </a:rPr>
              <a:t>No evidence </a:t>
            </a:r>
            <a:r>
              <a:rPr lang="en-GB" altLang="en-US" sz="2400">
                <a:solidFill>
                  <a:srgbClr val="0070C0"/>
                </a:solidFill>
              </a:rPr>
              <a:t>of spread by : casual contact .</a:t>
            </a:r>
            <a:r>
              <a:rPr lang="en-US" altLang="en-US" sz="2400">
                <a:solidFill>
                  <a:srgbClr val="0070C0"/>
                </a:solidFill>
              </a:rPr>
              <a:t> </a:t>
            </a:r>
            <a:endParaRPr lang="en-US" altLang="en-US" sz="40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700213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C00000"/>
                </a:solidFill>
                <a:cs typeface="Tahoma" charset="0"/>
              </a:rPr>
              <a:t>Structure of the </a:t>
            </a:r>
            <a:br>
              <a:rPr lang="en-GB" altLang="en-US" sz="3600" b="1">
                <a:solidFill>
                  <a:srgbClr val="C00000"/>
                </a:solidFill>
                <a:cs typeface="Tahoma" charset="0"/>
              </a:rPr>
            </a:br>
            <a:r>
              <a:rPr lang="en-GB" altLang="en-US" sz="3600" b="1">
                <a:solidFill>
                  <a:srgbClr val="C00000"/>
                </a:solidFill>
                <a:cs typeface="Tahoma" charset="0"/>
              </a:rPr>
              <a:t>virus</a:t>
            </a:r>
            <a:endParaRPr lang="ar-SA" altLang="en-US" sz="3600" b="1">
              <a:solidFill>
                <a:srgbClr val="C0000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14313" y="2571750"/>
            <a:ext cx="80152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Char char="v"/>
            </a:pPr>
            <a:r>
              <a:rPr lang="en-GB" altLang="en-US" sz="2400">
                <a:latin typeface="Calibri" charset="0"/>
              </a:rPr>
              <a:t>It is an </a:t>
            </a:r>
            <a:r>
              <a:rPr lang="en-GB" altLang="en-US" sz="2400">
                <a:solidFill>
                  <a:srgbClr val="0070C0"/>
                </a:solidFill>
                <a:latin typeface="Calibri" charset="0"/>
              </a:rPr>
              <a:t>RNA virus</a:t>
            </a:r>
            <a:endParaRPr lang="en-US" altLang="en-US" sz="2400">
              <a:solidFill>
                <a:srgbClr val="0070C0"/>
              </a:solidFill>
            </a:endParaRPr>
          </a:p>
          <a:p>
            <a:pPr>
              <a:buFont typeface="Wingdings" charset="2"/>
              <a:buChar char="v"/>
            </a:pPr>
            <a:r>
              <a:rPr lang="en-GB" altLang="en-US" sz="2400">
                <a:latin typeface="Calibri" charset="0"/>
              </a:rPr>
              <a:t>It is an icosahedral   </a:t>
            </a:r>
            <a:r>
              <a:rPr lang="ar-SA" altLang="en-US" sz="2400" u="sng">
                <a:solidFill>
                  <a:schemeClr val="accent2"/>
                </a:solidFill>
              </a:rPr>
              <a:t>متعدد السطوح</a:t>
            </a:r>
            <a:r>
              <a:rPr lang="en-GB" altLang="en-US" sz="2400" u="sng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GB" altLang="en-US" sz="2400">
                <a:latin typeface="Calibri" charset="0"/>
              </a:rPr>
              <a:t>structure of </a:t>
            </a:r>
            <a:r>
              <a:rPr lang="ar-SA" altLang="en-US" sz="2400">
                <a:latin typeface="Calibri" charset="0"/>
              </a:rPr>
              <a:t>: </a:t>
            </a:r>
            <a:endParaRPr lang="en-US" altLang="en-US" sz="2400"/>
          </a:p>
          <a:p>
            <a:r>
              <a:rPr lang="en-GB" altLang="en-US" sz="2400">
                <a:latin typeface="Calibri" charset="0"/>
              </a:rPr>
              <a:t>  1) </a:t>
            </a:r>
            <a:r>
              <a:rPr lang="en-GB" altLang="en-US" sz="2400" b="1" u="sng">
                <a:solidFill>
                  <a:srgbClr val="00B050"/>
                </a:solidFill>
                <a:latin typeface="Calibri" charset="0"/>
              </a:rPr>
              <a:t>Lipid Envelope </a:t>
            </a:r>
            <a:r>
              <a:rPr lang="en-GB" altLang="en-US" sz="2400">
                <a:latin typeface="Calibri" charset="0"/>
              </a:rPr>
              <a:t>(env) derived from infected cell</a:t>
            </a:r>
            <a:r>
              <a:rPr lang="en-US" altLang="en-US" sz="2400">
                <a:latin typeface="Calibri" charset="0"/>
              </a:rPr>
              <a:t>,</a:t>
            </a:r>
            <a:endParaRPr lang="en-US" altLang="en-US" sz="2400"/>
          </a:p>
          <a:p>
            <a:pPr algn="ctr"/>
            <a:r>
              <a:rPr lang="en-GB" altLang="en-US" sz="2400">
                <a:latin typeface="Calibri" charset="0"/>
              </a:rPr>
              <a:t>    containing numerous external spikes formed by two major envelope proteins : </a:t>
            </a:r>
            <a:endParaRPr lang="en-US" altLang="en-US" sz="2400"/>
          </a:p>
          <a:p>
            <a:r>
              <a:rPr lang="en-GB" altLang="en-US" sz="2400" b="1">
                <a:latin typeface="Calibri" charset="0"/>
              </a:rPr>
              <a:t>                a</a:t>
            </a:r>
            <a:r>
              <a:rPr lang="en-GB" altLang="en-US" sz="2400" b="1">
                <a:solidFill>
                  <a:srgbClr val="002060"/>
                </a:solidFill>
                <a:latin typeface="Calibri" charset="0"/>
              </a:rPr>
              <a:t>)</a:t>
            </a:r>
            <a:r>
              <a:rPr lang="en-GB" altLang="en-US" sz="2400" b="1">
                <a:solidFill>
                  <a:srgbClr val="0070C0"/>
                </a:solidFill>
                <a:latin typeface="Calibri" charset="0"/>
              </a:rPr>
              <a:t> The external  </a:t>
            </a:r>
            <a:r>
              <a:rPr lang="en-GB" altLang="en-US" sz="2400" b="1">
                <a:solidFill>
                  <a:srgbClr val="C00000"/>
                </a:solidFill>
                <a:latin typeface="Calibri" charset="0"/>
              </a:rPr>
              <a:t>gp 120 </a:t>
            </a:r>
            <a:endParaRPr lang="en-US" altLang="en-US" sz="2400" b="1">
              <a:solidFill>
                <a:srgbClr val="C00000"/>
              </a:solidFill>
            </a:endParaRPr>
          </a:p>
          <a:p>
            <a:r>
              <a:rPr lang="en-GB" altLang="en-US" sz="2400" b="1">
                <a:latin typeface="Calibri" charset="0"/>
              </a:rPr>
              <a:t>                b)</a:t>
            </a:r>
            <a:r>
              <a:rPr lang="en-GB" altLang="en-US" sz="2400">
                <a:latin typeface="Calibri" charset="0"/>
              </a:rPr>
              <a:t> </a:t>
            </a:r>
            <a:r>
              <a:rPr lang="en-GB" altLang="en-US" sz="2400" b="1">
                <a:solidFill>
                  <a:srgbClr val="0070C0"/>
                </a:solidFill>
                <a:latin typeface="Calibri" charset="0"/>
              </a:rPr>
              <a:t>The trans membrane </a:t>
            </a:r>
            <a:r>
              <a:rPr lang="en-GB" altLang="en-US" sz="2400" b="1">
                <a:solidFill>
                  <a:srgbClr val="C00000"/>
                </a:solidFill>
                <a:latin typeface="Calibri" charset="0"/>
              </a:rPr>
              <a:t>gp 41 </a:t>
            </a:r>
            <a:endParaRPr lang="en-US" altLang="en-US" sz="2400" b="1">
              <a:solidFill>
                <a:srgbClr val="C00000"/>
              </a:solidFill>
            </a:endParaRPr>
          </a:p>
          <a:p>
            <a:r>
              <a:rPr lang="en-GB" altLang="en-US" sz="2400">
                <a:latin typeface="Calibri" charset="0"/>
              </a:rPr>
              <a:t>   2) </a:t>
            </a:r>
            <a:r>
              <a:rPr lang="en-GB" altLang="en-US" sz="2400" b="1" u="sng">
                <a:solidFill>
                  <a:srgbClr val="00B050"/>
                </a:solidFill>
                <a:latin typeface="Calibri" charset="0"/>
              </a:rPr>
              <a:t>Nucleocapsid </a:t>
            </a:r>
            <a:r>
              <a:rPr lang="en-GB" altLang="en-US" sz="2400" b="1">
                <a:solidFill>
                  <a:srgbClr val="00B050"/>
                </a:solidFill>
                <a:latin typeface="Calibri" charset="0"/>
              </a:rPr>
              <a:t>(gag)  </a:t>
            </a:r>
            <a:r>
              <a:rPr lang="en-GB" altLang="en-US" sz="2400">
                <a:latin typeface="Calibri" charset="0"/>
              </a:rPr>
              <a:t>with P24 major core protien .</a:t>
            </a:r>
          </a:p>
          <a:p>
            <a:r>
              <a:rPr lang="en-GB" altLang="en-US" sz="2400">
                <a:latin typeface="Calibri" charset="0"/>
              </a:rPr>
              <a:t>        The core contains two single strands of RNA.</a:t>
            </a:r>
            <a:endParaRPr lang="en-GB" altLang="en-US" sz="2400"/>
          </a:p>
          <a:p>
            <a:r>
              <a:rPr lang="en-GB" altLang="en-US" sz="2400"/>
              <a:t>  3) </a:t>
            </a:r>
            <a:r>
              <a:rPr lang="en-GB" altLang="en-US" sz="2400" b="1" u="sng">
                <a:solidFill>
                  <a:srgbClr val="00B050"/>
                </a:solidFill>
              </a:rPr>
              <a:t>Polymearse</a:t>
            </a:r>
            <a:r>
              <a:rPr lang="en-GB" altLang="en-US" sz="2400"/>
              <a:t>  (pol) </a:t>
            </a:r>
          </a:p>
        </p:txBody>
      </p:sp>
      <p:pic>
        <p:nvPicPr>
          <p:cNvPr id="29700" name="Picture 6" descr="https://hivbook.files.wordpress.com/2011/11/figure-11.jpg?w=482&amp;h=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88913"/>
            <a:ext cx="4129087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ahoma" charset="0"/>
              </a:rPr>
              <a:t>HIV life cycle &amp; replication</a:t>
            </a:r>
            <a:endParaRPr lang="ar-SA" altLang="en-US" b="1">
              <a:solidFill>
                <a:srgbClr val="C0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582738"/>
            <a:ext cx="7239000" cy="4846637"/>
          </a:xfrm>
        </p:spPr>
        <p:txBody>
          <a:bodyPr>
            <a:normAutofit/>
          </a:bodyPr>
          <a:lstStyle/>
          <a:p>
            <a:pPr marL="624078" indent="-51435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AutoNum type="arabicParenR"/>
              <a:defRPr/>
            </a:pPr>
            <a:r>
              <a:rPr lang="en-US" b="1" dirty="0" smtClean="0">
                <a:solidFill>
                  <a:srgbClr val="002060"/>
                </a:solidFill>
                <a:ea typeface="+mn-ea"/>
              </a:rPr>
              <a:t>Binding</a:t>
            </a:r>
            <a:r>
              <a:rPr lang="en-GB" b="1" dirty="0" smtClean="0">
                <a:solidFill>
                  <a:srgbClr val="002060"/>
                </a:solidFill>
                <a:ea typeface="+mn-ea"/>
              </a:rPr>
              <a:t> of  Viral  gp120 </a:t>
            </a:r>
            <a:r>
              <a:rPr lang="en-US" b="1" dirty="0" smtClean="0">
                <a:solidFill>
                  <a:srgbClr val="002060"/>
                </a:solidFill>
                <a:ea typeface="+mn-ea"/>
              </a:rPr>
              <a:t>protein to CD4    </a:t>
            </a:r>
          </a:p>
          <a:p>
            <a:pPr marL="624078" indent="-51435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ea typeface="+mn-ea"/>
              </a:rPr>
              <a:t>          </a:t>
            </a:r>
            <a:r>
              <a:rPr lang="en-GB" b="1" dirty="0" smtClean="0">
                <a:solidFill>
                  <a:srgbClr val="002060"/>
                </a:solidFill>
                <a:ea typeface="+mn-ea"/>
              </a:rPr>
              <a:t>receptor </a:t>
            </a:r>
            <a:r>
              <a:rPr lang="en-GB" dirty="0" smtClean="0">
                <a:solidFill>
                  <a:srgbClr val="002060"/>
                </a:solidFill>
                <a:ea typeface="+mn-ea"/>
              </a:rPr>
              <a:t>containing cells</a:t>
            </a:r>
          </a:p>
          <a:p>
            <a:pPr marL="109728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dirty="0" smtClean="0">
                <a:solidFill>
                  <a:srgbClr val="0070C0"/>
                </a:solidFill>
                <a:ea typeface="+mn-ea"/>
              </a:rPr>
              <a:t>     </a:t>
            </a:r>
            <a:r>
              <a:rPr lang="en-GB" b="1" u="sng" dirty="0" smtClean="0">
                <a:solidFill>
                  <a:srgbClr val="0070C0"/>
                </a:solidFill>
                <a:ea typeface="+mn-ea"/>
              </a:rPr>
              <a:t>T cell</a:t>
            </a:r>
            <a:r>
              <a:rPr lang="en-GB" b="1" dirty="0" smtClean="0">
                <a:solidFill>
                  <a:srgbClr val="0070C0"/>
                </a:solidFill>
                <a:ea typeface="+mn-ea"/>
              </a:rPr>
              <a:t>,  </a:t>
            </a:r>
            <a:r>
              <a:rPr lang="en-GB" b="1" u="sng" dirty="0" smtClean="0">
                <a:solidFill>
                  <a:srgbClr val="0070C0"/>
                </a:solidFill>
                <a:ea typeface="+mn-ea"/>
              </a:rPr>
              <a:t>Macrophages</a:t>
            </a:r>
            <a:r>
              <a:rPr lang="en-GB" b="1" dirty="0" smtClean="0">
                <a:solidFill>
                  <a:srgbClr val="0070C0"/>
                </a:solidFill>
                <a:ea typeface="+mn-ea"/>
              </a:rPr>
              <a:t>,  and  </a:t>
            </a:r>
            <a:r>
              <a:rPr lang="en-GB" b="1" u="sng" dirty="0" err="1" smtClean="0">
                <a:solidFill>
                  <a:srgbClr val="0070C0"/>
                </a:solidFill>
                <a:ea typeface="+mn-ea"/>
              </a:rPr>
              <a:t>Microglial</a:t>
            </a:r>
            <a:r>
              <a:rPr lang="en-GB" b="1" u="sng" dirty="0" smtClean="0">
                <a:solidFill>
                  <a:srgbClr val="0070C0"/>
                </a:solidFill>
                <a:ea typeface="+mn-ea"/>
              </a:rPr>
              <a:t> cells</a:t>
            </a:r>
            <a:r>
              <a:rPr lang="en-GB" u="sng" dirty="0" smtClean="0">
                <a:solidFill>
                  <a:srgbClr val="0070C0"/>
                </a:solidFill>
                <a:ea typeface="+mn-ea"/>
              </a:rPr>
              <a:t> </a:t>
            </a:r>
            <a:r>
              <a:rPr lang="en-GB" dirty="0" smtClean="0">
                <a:solidFill>
                  <a:srgbClr val="0070C0"/>
                </a:solidFill>
                <a:ea typeface="+mn-ea"/>
              </a:rPr>
              <a:t>: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       \</a:t>
            </a:r>
          </a:p>
          <a:p>
            <a:pPr marL="109728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b="1" dirty="0" smtClean="0">
                <a:solidFill>
                  <a:schemeClr val="accent2"/>
                </a:solidFill>
                <a:ea typeface="+mn-ea"/>
              </a:rPr>
              <a:t>    then …</a:t>
            </a:r>
          </a:p>
          <a:p>
            <a:pPr marL="109728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b="1" dirty="0" smtClean="0">
                <a:solidFill>
                  <a:schemeClr val="accent2"/>
                </a:solidFill>
                <a:ea typeface="+mn-ea"/>
              </a:rPr>
              <a:t>     </a:t>
            </a:r>
            <a:r>
              <a:rPr lang="en-GB" b="1" dirty="0" err="1" smtClean="0">
                <a:solidFill>
                  <a:srgbClr val="002060"/>
                </a:solidFill>
                <a:ea typeface="+mn-ea"/>
              </a:rPr>
              <a:t>gp</a:t>
            </a:r>
            <a:r>
              <a:rPr lang="en-GB" b="1" dirty="0" smtClean="0">
                <a:solidFill>
                  <a:srgbClr val="002060"/>
                </a:solidFill>
                <a:ea typeface="+mn-ea"/>
              </a:rPr>
              <a:t> 120  and  gp41  bind  to the chemokines </a:t>
            </a:r>
            <a:r>
              <a:rPr lang="en-GB" b="1" dirty="0" smtClean="0">
                <a:solidFill>
                  <a:schemeClr val="accent2"/>
                </a:solidFill>
                <a:ea typeface="+mn-ea"/>
              </a:rPr>
              <a:t>:  </a:t>
            </a:r>
            <a:r>
              <a:rPr lang="en-GB" dirty="0" smtClean="0">
                <a:ea typeface="+mn-ea"/>
              </a:rPr>
              <a:t>            </a:t>
            </a:r>
          </a:p>
          <a:p>
            <a:pPr marL="109728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b="1" dirty="0" smtClean="0">
                <a:solidFill>
                  <a:srgbClr val="002060"/>
                </a:solidFill>
                <a:ea typeface="+mn-ea"/>
              </a:rPr>
              <a:t>                          </a:t>
            </a:r>
            <a:r>
              <a:rPr lang="en-GB" b="1" dirty="0" smtClean="0">
                <a:solidFill>
                  <a:schemeClr val="accent1"/>
                </a:solidFill>
                <a:ea typeface="+mn-ea"/>
              </a:rPr>
              <a:t>CCXR5</a:t>
            </a:r>
            <a:r>
              <a:rPr lang="en-US" b="1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en-US" dirty="0" smtClean="0">
                <a:ea typeface="+mn-ea"/>
              </a:rPr>
              <a:t>    </a:t>
            </a:r>
            <a:r>
              <a:rPr lang="en-GB" dirty="0" smtClean="0">
                <a:ea typeface="+mn-ea"/>
              </a:rPr>
              <a:t> 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ea typeface="+mn-ea"/>
              </a:rPr>
              <a:t>and</a:t>
            </a:r>
            <a:r>
              <a:rPr lang="en-GB" dirty="0" smtClean="0">
                <a:ea typeface="+mn-ea"/>
              </a:rPr>
              <a:t>    </a:t>
            </a:r>
            <a:r>
              <a:rPr lang="en-GB" b="1" dirty="0" smtClean="0">
                <a:solidFill>
                  <a:schemeClr val="accent1"/>
                </a:solidFill>
                <a:ea typeface="+mn-ea"/>
              </a:rPr>
              <a:t>CXCR4</a:t>
            </a:r>
          </a:p>
          <a:p>
            <a:pPr marL="109728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GB" dirty="0" smtClean="0">
                <a:solidFill>
                  <a:srgbClr val="C00000"/>
                </a:solidFill>
                <a:ea typeface="+mn-ea"/>
              </a:rPr>
              <a:t>2</a:t>
            </a:r>
            <a:r>
              <a:rPr lang="en-GB" b="1" dirty="0" smtClean="0">
                <a:solidFill>
                  <a:srgbClr val="C00000"/>
                </a:solidFill>
                <a:ea typeface="+mn-ea"/>
              </a:rPr>
              <a:t>) </a:t>
            </a:r>
            <a:r>
              <a:rPr lang="en-GB" b="1" dirty="0" smtClean="0">
                <a:solidFill>
                  <a:srgbClr val="002060"/>
                </a:solidFill>
                <a:ea typeface="+mn-ea"/>
              </a:rPr>
              <a:t>Fusion between cell membrane and the virion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ea typeface="+mn-ea"/>
              </a:rPr>
              <a:t>.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ea typeface="+mn-ea"/>
            </a:endParaRPr>
          </a:p>
          <a:p>
            <a:pPr marL="365760" indent="-256032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ea typeface="+mn-ea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dirty="0" smtClean="0"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ahoma" charset="0"/>
              </a:rPr>
              <a:t>HIV life cycle &amp; replication</a:t>
            </a:r>
            <a:endParaRPr lang="ar-SA" altLang="en-US"/>
          </a:p>
        </p:txBody>
      </p:sp>
      <p:sp>
        <p:nvSpPr>
          <p:cNvPr id="2" name="عنصر نائب للمحتوى 1"/>
          <p:cNvSpPr>
            <a:spLocks noGrp="1"/>
          </p:cNvSpPr>
          <p:nvPr>
            <p:ph sz="quarter" idx="1"/>
          </p:nvPr>
        </p:nvSpPr>
        <p:spPr>
          <a:xfrm>
            <a:off x="857250" y="1428750"/>
            <a:ext cx="7772400" cy="4572000"/>
          </a:xfrm>
        </p:spPr>
        <p:txBody>
          <a:bodyPr>
            <a:normAutofit/>
          </a:bodyPr>
          <a:lstStyle/>
          <a:p>
            <a:pPr marL="109538" indent="0" algn="l" rtl="0" eaLnBrk="1" hangingPunct="1">
              <a:buFont typeface="Wingdings 2" charset="2"/>
              <a:buNone/>
            </a:pPr>
            <a:r>
              <a:rPr lang="en-US" altLang="en-US" b="1">
                <a:solidFill>
                  <a:srgbClr val="C00000"/>
                </a:solidFill>
                <a:cs typeface="Times New Roman" charset="0"/>
              </a:rPr>
              <a:t>3</a:t>
            </a:r>
            <a:r>
              <a:rPr lang="en-GB" altLang="en-US" b="1">
                <a:solidFill>
                  <a:srgbClr val="C00000"/>
                </a:solidFill>
                <a:cs typeface="Times New Roman" charset="0"/>
              </a:rPr>
              <a:t>)</a:t>
            </a:r>
            <a:r>
              <a:rPr lang="en-GB" altLang="en-US">
                <a:cs typeface="Times New Roman" charset="0"/>
              </a:rPr>
              <a:t> </a:t>
            </a:r>
            <a:r>
              <a:rPr lang="en-GB" altLang="en-US" b="1">
                <a:solidFill>
                  <a:srgbClr val="002060"/>
                </a:solidFill>
                <a:cs typeface="Times New Roman" charset="0"/>
              </a:rPr>
              <a:t>Penetration</a:t>
            </a:r>
            <a:endParaRPr lang="en-US" altLang="en-US" b="1">
              <a:solidFill>
                <a:srgbClr val="002060"/>
              </a:solidFill>
              <a:cs typeface="Times New Roman" charset="0"/>
            </a:endParaRPr>
          </a:p>
          <a:p>
            <a:pPr marL="109538" indent="0" algn="l" rtl="0" eaLnBrk="1" hangingPunct="1">
              <a:buFont typeface="Wingdings 2" charset="2"/>
              <a:buNone/>
            </a:pPr>
            <a:r>
              <a:rPr lang="en-GB" altLang="en-US" b="1">
                <a:solidFill>
                  <a:srgbClr val="C00000"/>
                </a:solidFill>
                <a:cs typeface="Times New Roman" charset="0"/>
              </a:rPr>
              <a:t>4) </a:t>
            </a:r>
            <a:r>
              <a:rPr lang="en-GB" altLang="en-US" b="1">
                <a:solidFill>
                  <a:srgbClr val="002060"/>
                </a:solidFill>
                <a:cs typeface="Times New Roman" charset="0"/>
              </a:rPr>
              <a:t>Upcoating </a:t>
            </a:r>
            <a:endParaRPr lang="en-US" altLang="en-US" b="1">
              <a:solidFill>
                <a:srgbClr val="002060"/>
              </a:solidFill>
              <a:cs typeface="Times New Roman" charset="0"/>
            </a:endParaRPr>
          </a:p>
          <a:p>
            <a:pPr marL="109538" indent="0" algn="l" rtl="0" eaLnBrk="1" hangingPunct="1">
              <a:buFont typeface="Wingdings 2" charset="2"/>
              <a:buNone/>
            </a:pPr>
            <a:r>
              <a:rPr lang="en-GB" altLang="en-US" b="1">
                <a:solidFill>
                  <a:srgbClr val="C00000"/>
                </a:solidFill>
                <a:cs typeface="Times New Roman" charset="0"/>
              </a:rPr>
              <a:t>5) </a:t>
            </a:r>
            <a:r>
              <a:rPr lang="en-GB" altLang="en-US" b="1">
                <a:solidFill>
                  <a:srgbClr val="002060"/>
                </a:solidFill>
                <a:cs typeface="Times New Roman" charset="0"/>
              </a:rPr>
              <a:t>Reverse transcription </a:t>
            </a:r>
            <a:endParaRPr lang="en-US" altLang="en-US" b="1">
              <a:solidFill>
                <a:srgbClr val="002060"/>
              </a:solidFill>
              <a:cs typeface="Times New Roman" charset="0"/>
            </a:endParaRPr>
          </a:p>
          <a:p>
            <a:pPr marL="109538" indent="0" algn="l" rtl="0" eaLnBrk="1" hangingPunct="1">
              <a:buFont typeface="Wingdings 3" charset="2"/>
              <a:buNone/>
            </a:pPr>
            <a:r>
              <a:rPr lang="en-GB" altLang="en-US" b="1">
                <a:solidFill>
                  <a:srgbClr val="002060"/>
                </a:solidFill>
                <a:cs typeface="Times New Roman" charset="0"/>
              </a:rPr>
              <a:t>                 Formation of cDNA</a:t>
            </a:r>
          </a:p>
          <a:p>
            <a:pPr marL="109538" indent="0" algn="l" rtl="0" eaLnBrk="1" hangingPunct="1">
              <a:buFont typeface="Wingdings 2" charset="2"/>
              <a:buNone/>
            </a:pPr>
            <a:r>
              <a:rPr lang="ar-SA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6</a:t>
            </a:r>
            <a:r>
              <a:rPr lang="en-GB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) </a:t>
            </a:r>
            <a:r>
              <a:rPr lang="en-GB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Integration </a:t>
            </a:r>
          </a:p>
          <a:p>
            <a:pPr marL="109538" indent="0" algn="l" rtl="0" eaLnBrk="1" hangingPunct="1">
              <a:buFont typeface="Wingdings 2" charset="2"/>
              <a:buNone/>
            </a:pPr>
            <a:r>
              <a:rPr lang="en-GB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 7</a:t>
            </a:r>
            <a:r>
              <a:rPr lang="en-GB" altLang="en-US">
                <a:solidFill>
                  <a:srgbClr val="C00000"/>
                </a:solidFill>
                <a:ea typeface="Tahoma" charset="0"/>
                <a:cs typeface="Tahoma" charset="0"/>
              </a:rPr>
              <a:t>) </a:t>
            </a:r>
            <a:r>
              <a:rPr lang="en-GB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Transcription of proviral DNA</a:t>
            </a:r>
          </a:p>
          <a:p>
            <a:pPr marL="109538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  A) formation of genomic RNA</a:t>
            </a:r>
          </a:p>
          <a:p>
            <a:pPr marL="109538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  b) formation of structual mRNA</a:t>
            </a:r>
          </a:p>
          <a:p>
            <a:pPr marL="109538" indent="0" algn="l" rtl="0" eaLnBrk="1" hangingPunct="1">
              <a:buFont typeface="Wingdings 3" charset="2"/>
              <a:buNone/>
            </a:pPr>
            <a:endParaRPr lang="ar-SA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44475" y="407988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ahoma" charset="0"/>
              </a:rPr>
              <a:t>HIV life cycle &amp; replication</a:t>
            </a:r>
            <a:endParaRPr lang="ar-SA" altLang="en-US" b="1">
              <a:solidFill>
                <a:srgbClr val="C0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 eaLnBrk="1" hangingPunct="1">
              <a:buFont typeface="Wingdings 2" charset="2"/>
              <a:buNone/>
            </a:pPr>
            <a:r>
              <a:rPr lang="en-GB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 8)</a:t>
            </a:r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Translation of structural m RNA </a:t>
            </a:r>
          </a:p>
          <a:p>
            <a:pPr marL="0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  a) Formation of viral structural protien</a:t>
            </a:r>
          </a:p>
          <a:p>
            <a:pPr marL="0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  b) Packaging of genomic RNA of strucrural protien</a:t>
            </a:r>
          </a:p>
          <a:p>
            <a:pPr marL="0" indent="0" algn="l" rtl="0" eaLnBrk="1" hangingPunct="1">
              <a:buFont typeface="Wingdings 3" charset="2"/>
              <a:buNone/>
            </a:pPr>
            <a:r>
              <a:rPr lang="en-GB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9)</a:t>
            </a:r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Final assembly </a:t>
            </a:r>
          </a:p>
          <a:p>
            <a:pPr marL="0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a) insertion of viral specific glycoprotein into plasma membrane</a:t>
            </a:r>
          </a:p>
          <a:p>
            <a:pPr marL="0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b) Budding </a:t>
            </a:r>
          </a:p>
          <a:p>
            <a:pPr marL="0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c) Release of mature virions </a:t>
            </a:r>
          </a:p>
          <a:p>
            <a:pPr marL="0" indent="0" algn="l" rtl="0" eaLnBrk="1" hangingPunct="1">
              <a:buFont typeface="Wingdings 2" charset="2"/>
              <a:buNone/>
            </a:pPr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10)</a:t>
            </a:r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Final maturation </a:t>
            </a:r>
          </a:p>
          <a:p>
            <a:pPr marL="0" indent="0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  BY cleavage of gag and pol by polymerase  enzyme</a:t>
            </a:r>
            <a:endParaRPr lang="ar-SA" altLang="en-US">
              <a:solidFill>
                <a:srgbClr val="002060"/>
              </a:solidFill>
            </a:endParaRPr>
          </a:p>
          <a:p>
            <a:pPr marL="0" indent="0" algn="l" rtl="0" eaLnBrk="1" hangingPunct="1">
              <a:buFont typeface="Wingdings 2" charset="2"/>
              <a:buNone/>
            </a:pPr>
            <a:endParaRPr lang="en-GB" altLang="en-US">
              <a:ea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0013" y="1447800"/>
            <a:ext cx="6861175" cy="4572000"/>
          </a:xfrm>
        </p:spPr>
      </p:pic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914400" y="2619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  <a:cs typeface="Tahoma" charset="0"/>
              </a:rPr>
              <a:t>HIV life cycle &amp; 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ahoma" charset="0"/>
              </a:rPr>
              <a:t>pathophysiology</a:t>
            </a:r>
            <a:endParaRPr lang="ar-SA" altLang="en-US"/>
          </a:p>
        </p:txBody>
      </p:sp>
      <p:sp>
        <p:nvSpPr>
          <p:cNvPr id="35843" name="عنصر نائب للمحتوى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2400">
                <a:ea typeface="Arial" charset="0"/>
                <a:cs typeface="Arial" charset="0"/>
              </a:rPr>
              <a:t>Early stage:</a:t>
            </a:r>
          </a:p>
          <a:p>
            <a:pPr algn="l" rtl="0" eaLnBrk="1" hangingPunct="1"/>
            <a:r>
              <a:rPr lang="en-US" altLang="en-US" sz="2400">
                <a:ea typeface="Arial" charset="0"/>
                <a:cs typeface="Arial" charset="0"/>
              </a:rPr>
              <a:t>Massive replication of the virus in the lymphatic tissues .subsequently</a:t>
            </a:r>
          </a:p>
          <a:p>
            <a:pPr algn="l" rtl="0" eaLnBrk="1" hangingPunct="1"/>
            <a:endParaRPr lang="en-US" altLang="en-US" sz="2400">
              <a:ea typeface="Arial" charset="0"/>
              <a:cs typeface="Arial" charset="0"/>
            </a:endParaRPr>
          </a:p>
          <a:p>
            <a:pPr algn="l" rtl="0" eaLnBrk="1" hangingPunct="1"/>
            <a:r>
              <a:rPr lang="en-US" altLang="en-US" sz="2400">
                <a:ea typeface="Arial" charset="0"/>
                <a:cs typeface="Arial" charset="0"/>
              </a:rPr>
              <a:t>Chronic  immune system activation determine the course of the illness.</a:t>
            </a:r>
          </a:p>
          <a:p>
            <a:pPr algn="l" rtl="0" eaLnBrk="1" hangingPunct="1"/>
            <a:endParaRPr lang="en-US" altLang="en-US" sz="2400">
              <a:ea typeface="Arial" charset="0"/>
              <a:cs typeface="Arial" charset="0"/>
            </a:endParaRPr>
          </a:p>
          <a:p>
            <a:pPr algn="l" rtl="0" eaLnBrk="1" hangingPunct="1"/>
            <a:r>
              <a:rPr lang="en-US" altLang="en-US" sz="2400">
                <a:ea typeface="Arial" charset="0"/>
                <a:cs typeface="Arial" charset="0"/>
              </a:rPr>
              <a:t>Permanent viral reservoirs containing proviral DNA are established in the latent T cell or macrophages.</a:t>
            </a:r>
            <a:endParaRPr lang="ar-SA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ahoma" charset="0"/>
              </a:rPr>
              <a:t>Acute infection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dirty="0" smtClean="0">
                <a:ea typeface="+mn-ea"/>
                <a:cs typeface="Arial" panose="020B0604020202020204" pitchFamily="34" charset="0"/>
              </a:rPr>
              <a:t>Acute HIV infection: (exposure to symptoms:2-4 </a:t>
            </a:r>
            <a:r>
              <a:rPr lang="en-US" dirty="0" err="1" smtClean="0">
                <a:ea typeface="+mn-ea"/>
                <a:cs typeface="Arial" panose="020B0604020202020204" pitchFamily="34" charset="0"/>
              </a:rPr>
              <a:t>wks</a:t>
            </a:r>
            <a:r>
              <a:rPr lang="en-US" dirty="0" smtClean="0">
                <a:ea typeface="+mn-ea"/>
                <a:cs typeface="Arial" panose="020B0604020202020204" pitchFamily="34" charset="0"/>
              </a:rPr>
              <a:t>) </a:t>
            </a:r>
          </a:p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dirty="0" smtClean="0">
                <a:ea typeface="+mn-ea"/>
                <a:cs typeface="Arial" panose="020B0604020202020204" pitchFamily="34" charset="0"/>
              </a:rPr>
              <a:t>It </a:t>
            </a:r>
            <a:r>
              <a:rPr lang="en-US" dirty="0" err="1" smtClean="0">
                <a:ea typeface="+mn-ea"/>
                <a:cs typeface="Arial" panose="020B0604020202020204" pitchFamily="34" charset="0"/>
              </a:rPr>
              <a:t>resmble</a:t>
            </a:r>
            <a:r>
              <a:rPr lang="en-US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infectious mononucleosis </a:t>
            </a:r>
            <a:r>
              <a:rPr lang="en-US" dirty="0" smtClean="0">
                <a:ea typeface="+mn-ea"/>
                <a:cs typeface="Arial" panose="020B0604020202020204" pitchFamily="34" charset="0"/>
              </a:rPr>
              <a:t>with :</a:t>
            </a:r>
          </a:p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Fever , Pharyngitis , </a:t>
            </a:r>
            <a:r>
              <a:rPr lang="en-US" b="1" dirty="0" err="1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Adenopathy</a:t>
            </a:r>
            <a:endParaRPr lang="en-US" b="1" dirty="0" smtClean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Rash , myalgia, fatigue, oral ulcer </a:t>
            </a:r>
          </a:p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b="1" dirty="0" err="1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Diarrhoea</a:t>
            </a:r>
            <a:r>
              <a:rPr lang="en-US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, anorexia</a:t>
            </a:r>
            <a:r>
              <a:rPr lang="en-US" dirty="0" smtClean="0">
                <a:ea typeface="+mn-ea"/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THEN</a:t>
            </a:r>
            <a:r>
              <a:rPr lang="en-US" dirty="0" smtClean="0">
                <a:ea typeface="+mn-ea"/>
                <a:cs typeface="Arial" panose="020B0604020202020204" pitchFamily="34" charset="0"/>
              </a:rPr>
              <a:t>………</a:t>
            </a:r>
            <a:endParaRPr lang="en-US" dirty="0">
              <a:ea typeface="+mn-ea"/>
              <a:cs typeface="Arial" panose="020B0604020202020204" pitchFamily="34" charset="0"/>
            </a:endParaRPr>
          </a:p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HIV RNA level falls and the symptoms resolve.</a:t>
            </a:r>
          </a:p>
          <a:p>
            <a:pPr algn="l" rtl="0" eaLnBrk="1" hangingPunct="1">
              <a:buFont typeface="Wingdings 2" panose="05020102010507070707" pitchFamily="18" charset="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CD4 cell count rebounds but remains below the </a:t>
            </a:r>
            <a:r>
              <a:rPr lang="en-US" dirty="0" err="1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basline</a:t>
            </a:r>
            <a:endParaRPr lang="en-US" dirty="0" smtClean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لمحتوى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b="1">
                <a:solidFill>
                  <a:srgbClr val="C00000"/>
                </a:solidFill>
                <a:ea typeface="Arial" charset="0"/>
                <a:cs typeface="Arial" charset="0"/>
              </a:rPr>
              <a:t>Asymptomatic chronic phase</a:t>
            </a:r>
            <a:r>
              <a:rPr lang="en-US" altLang="en-US">
                <a:ea typeface="Arial" charset="0"/>
                <a:cs typeface="Arial" charset="0"/>
              </a:rPr>
              <a:t>:</a:t>
            </a:r>
          </a:p>
          <a:p>
            <a:pPr algn="l" rtl="0" eaLnBrk="1" hangingPunct="1"/>
            <a:endParaRPr lang="en-US" altLang="en-US">
              <a:ea typeface="Arial" charset="0"/>
              <a:cs typeface="Arial" charset="0"/>
            </a:endParaRPr>
          </a:p>
          <a:p>
            <a:pPr algn="l" rtl="0" eaLnBrk="1" hangingPunct="1"/>
            <a:r>
              <a:rPr lang="en-US" altLang="en-US">
                <a:ea typeface="Arial" charset="0"/>
                <a:cs typeface="Arial" charset="0"/>
              </a:rPr>
              <a:t>Active viral  replication is ongoing and progressive.</a:t>
            </a:r>
          </a:p>
          <a:p>
            <a:pPr algn="l" rtl="0" eaLnBrk="1" hangingPunct="1"/>
            <a:r>
              <a:rPr lang="en-US" altLang="en-US">
                <a:ea typeface="Arial" charset="0"/>
                <a:cs typeface="Arial" charset="0"/>
              </a:rPr>
              <a:t>Patient with high HIV RNA may progress to symptomatic disease than those with low HIV RNA level.</a:t>
            </a:r>
          </a:p>
          <a:p>
            <a:pPr algn="l" rtl="0" eaLnBrk="1" hangingPunct="1"/>
            <a:endParaRPr lang="en-US" altLang="en-US">
              <a:ea typeface="Arial" charset="0"/>
              <a:cs typeface="Arial" charset="0"/>
            </a:endParaRPr>
          </a:p>
          <a:p>
            <a:pPr algn="l" rtl="0" eaLnBrk="1" hangingPunct="1"/>
            <a:r>
              <a:rPr lang="en-US" altLang="en-US">
                <a:ea typeface="Arial" charset="0"/>
                <a:cs typeface="Arial" charset="0"/>
              </a:rPr>
              <a:t>Chronic immune activation lead to increase in various inflammatory markers.</a:t>
            </a:r>
          </a:p>
          <a:p>
            <a:pPr algn="l" rtl="0" eaLnBrk="1" hangingPunct="1"/>
            <a:r>
              <a:rPr lang="en-US" altLang="en-US">
                <a:ea typeface="Arial" charset="0"/>
                <a:cs typeface="Arial" charset="0"/>
              </a:rPr>
              <a:t>This increaase the risk of Non-AIDS related comorbidities:  CVD,Renal dysfunction and cancer</a:t>
            </a:r>
            <a:endParaRPr lang="ar-SA" altLang="en-US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ahoma" charset="0"/>
              </a:rPr>
              <a:t>Chronic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95300" y="6032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HIV and AIDS</a:t>
            </a:r>
            <a:br>
              <a:rPr lang="en-US" dirty="0" smtClean="0">
                <a:ea typeface="+mj-ea"/>
              </a:rPr>
            </a:br>
            <a:endParaRPr lang="en-US" sz="3600" dirty="0" smtClean="0">
              <a:ea typeface="+mj-ea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357188" y="1500188"/>
            <a:ext cx="8786812" cy="5357812"/>
          </a:xfrm>
        </p:spPr>
        <p:txBody>
          <a:bodyPr/>
          <a:lstStyle/>
          <a:p>
            <a:pPr algn="l" rtl="0" eaLnBrk="1" hangingPunct="1">
              <a:buFont typeface="Wingdings" charset="2"/>
              <a:buChar char="v"/>
            </a:pPr>
            <a:r>
              <a:rPr lang="en-US" altLang="en-US">
                <a:solidFill>
                  <a:schemeClr val="accent2"/>
                </a:solidFill>
                <a:ea typeface="Tahoma" charset="0"/>
                <a:cs typeface="Tahoma" charset="0"/>
              </a:rPr>
              <a:t>   </a:t>
            </a:r>
            <a:r>
              <a:rPr lang="en-US" altLang="en-US">
                <a:solidFill>
                  <a:srgbClr val="002060"/>
                </a:solidFill>
                <a:ea typeface="Tahoma" charset="0"/>
                <a:cs typeface="Tahoma" charset="0"/>
              </a:rPr>
              <a:t>Definition</a:t>
            </a:r>
            <a:r>
              <a:rPr lang="en-US" altLang="en-US">
                <a:solidFill>
                  <a:schemeClr val="accent2"/>
                </a:solidFill>
                <a:ea typeface="Tahoma" charset="0"/>
                <a:cs typeface="Tahoma" charset="0"/>
              </a:rPr>
              <a:t>: HIV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>
                <a:solidFill>
                  <a:schemeClr val="accent2"/>
                </a:solidFill>
                <a:ea typeface="Tahoma" charset="0"/>
                <a:cs typeface="Tahoma" charset="0"/>
              </a:rPr>
              <a:t>  </a:t>
            </a:r>
            <a:r>
              <a:rPr lang="en-US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Infection with Human immundefeciency Virus 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   which leads to </a:t>
            </a:r>
            <a:r>
              <a:rPr lang="en-US" altLang="en-US">
                <a:solidFill>
                  <a:schemeClr val="accent2"/>
                </a:solidFill>
                <a:ea typeface="Tahoma" charset="0"/>
                <a:cs typeface="Tahoma" charset="0"/>
              </a:rPr>
              <a:t>: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>
                <a:solidFill>
                  <a:schemeClr val="accent2"/>
                </a:solidFill>
                <a:ea typeface="Tahoma" charset="0"/>
                <a:cs typeface="Tahoma" charset="0"/>
              </a:rPr>
              <a:t>    </a:t>
            </a:r>
            <a:r>
              <a:rPr lang="en-US" altLang="en-US">
                <a:solidFill>
                  <a:srgbClr val="0070C0"/>
                </a:solidFill>
                <a:ea typeface="Tahoma" charset="0"/>
                <a:cs typeface="Tahoma" charset="0"/>
              </a:rPr>
              <a:t>Chronic and without treatment usually fatal infection 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>
                <a:solidFill>
                  <a:schemeClr val="accent2"/>
                </a:solidFill>
                <a:ea typeface="Tahoma" charset="0"/>
                <a:cs typeface="Tahoma" charset="0"/>
              </a:rPr>
              <a:t>    </a:t>
            </a:r>
            <a:r>
              <a:rPr lang="en-US" altLang="en-US">
                <a:solidFill>
                  <a:srgbClr val="0070C0"/>
                </a:solidFill>
                <a:ea typeface="Tahoma" charset="0"/>
                <a:cs typeface="Tahoma" charset="0"/>
              </a:rPr>
              <a:t>characterized by : 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>
                <a:solidFill>
                  <a:schemeClr val="accent2"/>
                </a:solidFill>
                <a:ea typeface="Tahoma" charset="0"/>
                <a:cs typeface="Tahoma" charset="0"/>
              </a:rPr>
              <a:t>    </a:t>
            </a:r>
            <a:r>
              <a:rPr lang="en-US" altLang="en-US">
                <a:solidFill>
                  <a:srgbClr val="C00000"/>
                </a:solidFill>
                <a:ea typeface="Tahoma" charset="0"/>
                <a:cs typeface="Tahoma" charset="0"/>
              </a:rPr>
              <a:t>A}  </a:t>
            </a:r>
            <a:r>
              <a:rPr lang="en-US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Progressive immundeficiency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>
                <a:solidFill>
                  <a:srgbClr val="C00000"/>
                </a:solidFill>
                <a:ea typeface="Tahoma" charset="0"/>
                <a:cs typeface="Tahoma" charset="0"/>
              </a:rPr>
              <a:t>    B}  </a:t>
            </a:r>
            <a:r>
              <a:rPr lang="en-US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Long latency period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>
                <a:solidFill>
                  <a:srgbClr val="C00000"/>
                </a:solidFill>
                <a:ea typeface="Tahoma" charset="0"/>
                <a:cs typeface="Tahoma" charset="0"/>
              </a:rPr>
              <a:t>    C}  </a:t>
            </a:r>
            <a:r>
              <a:rPr lang="en-US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Opportunistic infection </a:t>
            </a:r>
          </a:p>
          <a:p>
            <a:pPr eaLnBrk="1" hangingPunct="1"/>
            <a:endParaRPr lang="en-US" altLang="en-US">
              <a:solidFill>
                <a:schemeClr val="accent2"/>
              </a:solidFill>
              <a:ea typeface="Tahoma" charset="0"/>
              <a:cs typeface="Tahoma" charset="0"/>
            </a:endParaRPr>
          </a:p>
          <a:p>
            <a:pPr eaLnBrk="1" hangingPunct="1"/>
            <a:endParaRPr lang="en-US" altLang="en-US" i="1">
              <a:latin typeface="Tahoma" charset="0"/>
              <a:ea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772400" cy="130175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  <a:cs typeface="Tahoma" charset="0"/>
              </a:rPr>
              <a:t/>
            </a:r>
            <a:br>
              <a:rPr lang="en-US" altLang="en-US" b="1">
                <a:solidFill>
                  <a:schemeClr val="accent2"/>
                </a:solidFill>
                <a:cs typeface="Tahoma" charset="0"/>
              </a:rPr>
            </a:br>
            <a:r>
              <a:rPr lang="en-US" altLang="en-US" b="1">
                <a:solidFill>
                  <a:schemeClr val="accent2"/>
                </a:solidFill>
                <a:cs typeface="Tahoma" charset="0"/>
              </a:rPr>
              <a:t/>
            </a:r>
            <a:br>
              <a:rPr lang="en-US" altLang="en-US" b="1">
                <a:solidFill>
                  <a:schemeClr val="accent2"/>
                </a:solidFill>
                <a:cs typeface="Tahoma" charset="0"/>
              </a:rPr>
            </a:br>
            <a:r>
              <a:rPr lang="en-US" altLang="en-US" b="1">
                <a:solidFill>
                  <a:schemeClr val="accent2"/>
                </a:solidFill>
                <a:cs typeface="Tahoma" charset="0"/>
              </a:rPr>
              <a:t/>
            </a:r>
            <a:br>
              <a:rPr lang="en-US" altLang="en-US" b="1">
                <a:solidFill>
                  <a:schemeClr val="accent2"/>
                </a:solidFill>
                <a:cs typeface="Tahoma" charset="0"/>
              </a:rPr>
            </a:br>
            <a:r>
              <a:rPr lang="en-US" altLang="en-US" b="1">
                <a:solidFill>
                  <a:schemeClr val="accent2"/>
                </a:solidFill>
                <a:cs typeface="Tahoma" charset="0"/>
              </a:rPr>
              <a:t/>
            </a:r>
            <a:br>
              <a:rPr lang="en-US" altLang="en-US" b="1">
                <a:solidFill>
                  <a:schemeClr val="accent2"/>
                </a:solidFill>
                <a:cs typeface="Tahoma" charset="0"/>
              </a:rPr>
            </a:br>
            <a:r>
              <a:rPr lang="en-US" altLang="en-US" b="1">
                <a:solidFill>
                  <a:schemeClr val="accent2"/>
                </a:solidFill>
                <a:cs typeface="Tahoma" charset="0"/>
              </a:rPr>
              <a:t>Diagnosis:</a:t>
            </a:r>
            <a:br>
              <a:rPr lang="en-US" altLang="en-US" b="1">
                <a:solidFill>
                  <a:schemeClr val="accent2"/>
                </a:solidFill>
                <a:cs typeface="Tahoma" charset="0"/>
              </a:rPr>
            </a:br>
            <a:endParaRPr lang="en-US" altLang="en-US">
              <a:cs typeface="Tahoma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9728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 smtClean="0">
              <a:solidFill>
                <a:schemeClr val="accent2"/>
              </a:solidFill>
              <a:ea typeface="+mn-ea"/>
              <a:cs typeface="Tahoma" pitchFamily="34" charset="0"/>
            </a:endParaRPr>
          </a:p>
          <a:p>
            <a:pPr marL="365760" indent="-256032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  <a:cs typeface="Tahoma" pitchFamily="34" charset="0"/>
              </a:rPr>
              <a:t>  </a:t>
            </a:r>
            <a:r>
              <a:rPr lang="en-US" b="1" i="1" u="sng" dirty="0" smtClean="0">
                <a:solidFill>
                  <a:srgbClr val="0070C0"/>
                </a:solidFill>
                <a:ea typeface="+mn-ea"/>
                <a:cs typeface="Tahoma" pitchFamily="34" charset="0"/>
              </a:rPr>
              <a:t>ELISA</a:t>
            </a:r>
            <a:r>
              <a:rPr lang="en-US" dirty="0" smtClean="0">
                <a:ea typeface="+mn-ea"/>
                <a:cs typeface="Tahoma" pitchFamily="34" charset="0"/>
              </a:rPr>
              <a:t>:</a:t>
            </a:r>
            <a:r>
              <a:rPr lang="en-US" i="1" dirty="0" smtClean="0">
                <a:ea typeface="+mn-ea"/>
                <a:cs typeface="Tahoma" pitchFamily="34" charset="0"/>
              </a:rPr>
              <a:t> </a:t>
            </a:r>
            <a:r>
              <a:rPr lang="en-US" dirty="0" smtClean="0">
                <a:ea typeface="+mn-ea"/>
                <a:cs typeface="Tahoma" pitchFamily="34" charset="0"/>
              </a:rPr>
              <a:t>is the screening test ,used to screen     blood products and patients.</a:t>
            </a:r>
          </a:p>
          <a:p>
            <a:pPr marL="365760" indent="-256032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>
              <a:ea typeface="+mn-ea"/>
              <a:cs typeface="Tahoma" pitchFamily="34" charset="0"/>
            </a:endParaRPr>
          </a:p>
          <a:p>
            <a:pPr marL="365760" indent="-256032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70C0"/>
                </a:solidFill>
                <a:ea typeface="+mn-ea"/>
                <a:cs typeface="Tahoma" pitchFamily="34" charset="0"/>
              </a:rPr>
              <a:t>Combo test </a:t>
            </a:r>
            <a:r>
              <a:rPr lang="en-US" dirty="0" smtClean="0">
                <a:ea typeface="+mn-ea"/>
                <a:cs typeface="Tahoma" pitchFamily="34" charset="0"/>
              </a:rPr>
              <a:t>: will detect HIV1 and HIV2 and P24 antigen.</a:t>
            </a:r>
          </a:p>
          <a:p>
            <a:pPr marL="365760" indent="-256032" algn="l" rtl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>
                <a:ea typeface="+mn-ea"/>
                <a:cs typeface="Tahoma" pitchFamily="34" charset="0"/>
              </a:rPr>
              <a:t>      </a:t>
            </a:r>
            <a:r>
              <a:rPr lang="en-GB" b="1" u="sng" dirty="0" smtClean="0">
                <a:solidFill>
                  <a:srgbClr val="00B0F0"/>
                </a:solidFill>
                <a:ea typeface="+mn-ea"/>
                <a:cs typeface="Tahoma" pitchFamily="34" charset="0"/>
              </a:rPr>
              <a:t>Sensitivity of more than 99.5%</a:t>
            </a:r>
          </a:p>
          <a:p>
            <a:pPr marL="109728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dirty="0" smtClean="0">
              <a:ea typeface="+mn-ea"/>
              <a:cs typeface="Tahoma" pitchFamily="34" charset="0"/>
            </a:endParaRPr>
          </a:p>
          <a:p>
            <a:pPr marL="365760" indent="-256032" algn="l" rtl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>
                <a:ea typeface="+mn-ea"/>
                <a:cs typeface="Tahoma" pitchFamily="34" charset="0"/>
              </a:rPr>
              <a:t>    </a:t>
            </a:r>
            <a:endParaRPr lang="en-US" i="1" dirty="0" smtClean="0"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  <a:cs typeface="Tahoma" charset="0"/>
              </a:rPr>
              <a:t>Diagnosis:</a:t>
            </a:r>
            <a:br>
              <a:rPr lang="en-US" altLang="en-US" b="1">
                <a:solidFill>
                  <a:schemeClr val="accent2"/>
                </a:solidFill>
                <a:cs typeface="Tahoma" charset="0"/>
              </a:rPr>
            </a:br>
            <a:endParaRPr lang="en-US" altLang="en-US">
              <a:cs typeface="Tahom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F0"/>
                </a:solidFill>
                <a:ea typeface="+mn-ea"/>
              </a:rPr>
              <a:t>Confirmation :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The INNO-LIA™ (HIV I/II) Score is a Line </a:t>
            </a:r>
            <a:r>
              <a:rPr lang="en-US" dirty="0" err="1" smtClean="0">
                <a:ea typeface="+mn-ea"/>
              </a:rPr>
              <a:t>Immuno</a:t>
            </a:r>
            <a:r>
              <a:rPr lang="en-US" dirty="0" smtClean="0">
                <a:ea typeface="+mn-ea"/>
              </a:rPr>
              <a:t> Assay (LIA®), to confirm : antibodies against the human    </a:t>
            </a:r>
          </a:p>
          <a:p>
            <a:pPr marL="0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 smtClean="0">
                <a:ea typeface="+mn-ea"/>
              </a:rPr>
              <a:t>                                          (HIV-1) and  (HIV-2) </a:t>
            </a:r>
          </a:p>
          <a:p>
            <a:pPr marL="0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Also differentiates between HIV-1 and HIV-2</a:t>
            </a:r>
          </a:p>
          <a:p>
            <a:pPr marL="0" indent="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Sensitivity 100% … specificity : 96%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C00000"/>
                </a:solidFill>
                <a:cs typeface="Tahoma" charset="0"/>
              </a:rPr>
              <a:t>Diagnosis</a:t>
            </a:r>
            <a:endParaRPr lang="ar-SA" altLang="en-US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l" rtl="0" eaLnBrk="1" hangingPunct="1">
              <a:lnSpc>
                <a:spcPct val="80000"/>
              </a:lnSpc>
              <a:buFont typeface="Wingdings 3" charset="2"/>
              <a:buNone/>
            </a:pPr>
            <a:endParaRPr lang="en-US" altLang="en-US" sz="2400">
              <a:ea typeface="Tahoma" charset="0"/>
              <a:cs typeface="Tahoma" charset="0"/>
            </a:endParaRPr>
          </a:p>
          <a:p>
            <a:pPr marL="514350" indent="-514350" algn="l" rtl="0" eaLnBrk="1" hangingPunct="1">
              <a:lnSpc>
                <a:spcPct val="80000"/>
              </a:lnSpc>
              <a:buFont typeface="Wingdings" charset="2"/>
              <a:buChar char="v"/>
            </a:pPr>
            <a:r>
              <a:rPr lang="en-US" altLang="en-US" sz="2400" b="1">
                <a:ea typeface="Tahoma" charset="0"/>
                <a:cs typeface="Tahoma" charset="0"/>
              </a:rPr>
              <a:t>   PCR:</a:t>
            </a:r>
            <a:r>
              <a:rPr lang="en-US" altLang="en-US" sz="2400">
                <a:ea typeface="Tahoma" charset="0"/>
                <a:cs typeface="Tahoma" charset="0"/>
              </a:rPr>
              <a:t> (</a:t>
            </a:r>
            <a:r>
              <a:rPr lang="en-US" altLang="en-US" sz="2400" b="1">
                <a:solidFill>
                  <a:srgbClr val="002060"/>
                </a:solidFill>
                <a:ea typeface="Tahoma" charset="0"/>
                <a:cs typeface="Tahoma" charset="0"/>
              </a:rPr>
              <a:t>polymerase chain reaction</a:t>
            </a:r>
            <a:r>
              <a:rPr lang="en-US" altLang="en-US" sz="2400">
                <a:ea typeface="Tahoma" charset="0"/>
                <a:cs typeface="Tahoma" charset="0"/>
              </a:rPr>
              <a:t>) for quantitative RNA assay and  used as  :</a:t>
            </a:r>
          </a:p>
          <a:p>
            <a:pPr marL="514350" indent="-514350" algn="l" rtl="0" eaLnBrk="1" hangingPunct="1">
              <a:lnSpc>
                <a:spcPct val="80000"/>
              </a:lnSpc>
              <a:buFont typeface="Wingdings" charset="2"/>
              <a:buChar char="v"/>
            </a:pPr>
            <a:endParaRPr lang="en-US" altLang="en-US" sz="2400">
              <a:ea typeface="Tahoma" charset="0"/>
              <a:cs typeface="Tahoma" charset="0"/>
            </a:endParaRPr>
          </a:p>
          <a:p>
            <a:pPr marL="514350" indent="-514350" algn="l" rtl="0" eaLnBrk="1" hangingPunct="1">
              <a:lnSpc>
                <a:spcPct val="80000"/>
              </a:lnSpc>
              <a:buFont typeface="Wingdings 3" charset="2"/>
              <a:buNone/>
            </a:pPr>
            <a:r>
              <a:rPr lang="en-US" altLang="en-US" sz="2400">
                <a:ea typeface="Tahoma" charset="0"/>
                <a:cs typeface="Tahoma" charset="0"/>
              </a:rPr>
              <a:t>  	 1) Confirmatory test for undetermined cases.</a:t>
            </a:r>
          </a:p>
          <a:p>
            <a:pPr marL="514350" indent="-51435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Tahoma" charset="0"/>
                <a:cs typeface="Tahoma" charset="0"/>
              </a:rPr>
              <a:t>             2) To asses the viral load .</a:t>
            </a:r>
          </a:p>
          <a:p>
            <a:pPr marL="514350" indent="-51435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Tahoma" charset="0"/>
                <a:cs typeface="Tahoma" charset="0"/>
              </a:rPr>
              <a:t>             3) Babies born to HIV-positive mothers, because their blood contains their mother's HIV antibodies for several months.</a:t>
            </a:r>
          </a:p>
          <a:p>
            <a:pPr marL="514350" indent="-51435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ea typeface="Tahoma" charset="0"/>
                <a:cs typeface="Tahoma" charset="0"/>
              </a:rPr>
              <a:t>            4) </a:t>
            </a:r>
            <a:r>
              <a:rPr lang="en-US" altLang="en-US" sz="2200">
                <a:cs typeface="Times New Roman" charset="0"/>
              </a:rPr>
              <a:t>Blood supplies </a:t>
            </a:r>
            <a:endParaRPr lang="en-US" altLang="en-US" sz="2400">
              <a:ea typeface="Tahoma" charset="0"/>
              <a:cs typeface="Tahoma" charset="0"/>
            </a:endParaRPr>
          </a:p>
          <a:p>
            <a:pPr marL="514350" indent="-51435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ea typeface="Tahoma" charset="0"/>
                <a:cs typeface="Tahoma" charset="0"/>
              </a:rPr>
              <a:t>Not for routine testing:</a:t>
            </a:r>
          </a:p>
          <a:p>
            <a:pPr marL="514350" indent="-51435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0070C0"/>
                </a:solidFill>
                <a:ea typeface="Tahoma" charset="0"/>
                <a:cs typeface="Tahoma" charset="0"/>
              </a:rPr>
              <a:t>a) Decreased sensitivity at lower viral load</a:t>
            </a:r>
          </a:p>
          <a:p>
            <a:pPr marL="514350" indent="-51435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0070C0"/>
                </a:solidFill>
                <a:ea typeface="Tahoma" charset="0"/>
                <a:cs typeface="Tahoma" charset="0"/>
              </a:rPr>
              <a:t>b) Significant cost. </a:t>
            </a:r>
            <a:endParaRPr lang="en-US" altLang="en-US" sz="2200" i="1">
              <a:solidFill>
                <a:srgbClr val="0070C0"/>
              </a:solidFill>
              <a:ea typeface="Tahoma" charset="0"/>
              <a:cs typeface="Tahoma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Wingdings 3" charset="2"/>
              <a:buChar char=""/>
            </a:pPr>
            <a:endParaRPr lang="ar-SA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icrobiologybytes.com/virology/3035pics/Hivtimecours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9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500313" y="500063"/>
            <a:ext cx="414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800" b="1"/>
              <a:t>HIV Progression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ahoma" charset="0"/>
              </a:rPr>
              <a:t>HIV and AIDS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7188"/>
            <a:ext cx="8472488" cy="5257800"/>
          </a:xfrm>
        </p:spPr>
        <p:txBody>
          <a:bodyPr/>
          <a:lstStyle/>
          <a:p>
            <a:pPr algn="l" rtl="0" eaLnBrk="1" hangingPunct="1"/>
            <a:r>
              <a:rPr lang="en-US" altLang="en-US" b="1">
                <a:ea typeface="Tahoma" charset="0"/>
                <a:cs typeface="Tahoma" charset="0"/>
              </a:rPr>
              <a:t> Immunological staging:</a:t>
            </a:r>
          </a:p>
          <a:p>
            <a:pPr algn="l" rtl="0" eaLnBrk="1" hangingPunct="1">
              <a:buFontTx/>
              <a:buNone/>
            </a:pPr>
            <a:r>
              <a:rPr lang="en-US" altLang="en-US" b="1">
                <a:ea typeface="Tahoma" charset="0"/>
                <a:cs typeface="Tahoma" charset="0"/>
              </a:rPr>
              <a:t>     </a:t>
            </a:r>
            <a:r>
              <a:rPr lang="en-US" altLang="en-US" b="1">
                <a:solidFill>
                  <a:srgbClr val="FF0000"/>
                </a:solidFill>
                <a:ea typeface="Tahoma" charset="0"/>
                <a:cs typeface="Tahoma" charset="0"/>
              </a:rPr>
              <a:t>CD4 positive T lymphocytes </a:t>
            </a:r>
            <a:r>
              <a:rPr lang="en-US" altLang="en-US">
                <a:ea typeface="Tahoma" charset="0"/>
                <a:cs typeface="Tahoma" charset="0"/>
              </a:rPr>
              <a:t>level is the main method of assessing the immune status of the HIV positive patient. 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ea typeface="Tahoma" charset="0"/>
                <a:cs typeface="Tahoma" charset="0"/>
              </a:rPr>
              <a:t>     </a:t>
            </a:r>
            <a:r>
              <a:rPr lang="en-US" altLang="en-US" sz="2400">
                <a:ea typeface="Tahoma" charset="0"/>
                <a:cs typeface="Tahoma" charset="0"/>
              </a:rPr>
              <a:t>1. &gt;500 cells/mm³ normal immunity.</a:t>
            </a:r>
          </a:p>
          <a:p>
            <a:pPr algn="l" rtl="0" eaLnBrk="1" hangingPunct="1">
              <a:buFontTx/>
              <a:buNone/>
            </a:pPr>
            <a:r>
              <a:rPr lang="en-US" altLang="en-US" sz="2400">
                <a:ea typeface="Tahoma" charset="0"/>
                <a:cs typeface="Tahoma" charset="0"/>
              </a:rPr>
              <a:t>      2.350-500 cells/mm³ mild deficiency.</a:t>
            </a:r>
          </a:p>
          <a:p>
            <a:pPr algn="l" rtl="0" eaLnBrk="1" hangingPunct="1">
              <a:buFontTx/>
              <a:buNone/>
            </a:pPr>
            <a:r>
              <a:rPr lang="en-US" altLang="en-US" sz="2400">
                <a:ea typeface="Tahoma" charset="0"/>
                <a:cs typeface="Tahoma" charset="0"/>
              </a:rPr>
              <a:t>      3. 200-350 cells/mm³ moderate immune deficiency.</a:t>
            </a:r>
          </a:p>
          <a:p>
            <a:pPr algn="l" rtl="0" eaLnBrk="1" hangingPunct="1">
              <a:buFontTx/>
              <a:buNone/>
            </a:pPr>
            <a:r>
              <a:rPr lang="en-US" altLang="en-US" sz="2400" b="1">
                <a:ea typeface="Tahoma" charset="0"/>
                <a:cs typeface="Tahoma" charset="0"/>
              </a:rPr>
              <a:t>      </a:t>
            </a:r>
            <a:r>
              <a:rPr lang="en-US" altLang="en-US" sz="2400">
                <a:ea typeface="Tahoma" charset="0"/>
                <a:cs typeface="Tahoma" charset="0"/>
              </a:rPr>
              <a:t>4</a:t>
            </a:r>
            <a:r>
              <a:rPr lang="en-US" altLang="en-US" sz="2400" b="1">
                <a:ea typeface="Tahoma" charset="0"/>
                <a:cs typeface="Tahoma" charset="0"/>
              </a:rPr>
              <a:t>. </a:t>
            </a:r>
            <a:r>
              <a:rPr lang="en-US" altLang="en-US" sz="2400">
                <a:ea typeface="Tahoma" charset="0"/>
                <a:cs typeface="Tahoma" charset="0"/>
              </a:rPr>
              <a:t>&lt;200 cells/mm³ sever immune deficiency</a:t>
            </a:r>
            <a:endParaRPr lang="en-US" altLang="en-US" sz="2400" b="1">
              <a:ea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2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cs typeface="Tahoma" charset="0"/>
              </a:rPr>
              <a:t>Clinical manifestation</a:t>
            </a:r>
            <a:endParaRPr lang="ar-SA" altLang="en-US" sz="3200" b="1"/>
          </a:p>
        </p:txBody>
      </p:sp>
      <p:sp>
        <p:nvSpPr>
          <p:cNvPr id="46083" name="عنصر نائب للمحتوى 1"/>
          <p:cNvSpPr>
            <a:spLocks noGrp="1"/>
          </p:cNvSpPr>
          <p:nvPr>
            <p:ph sz="quarter" idx="1"/>
          </p:nvPr>
        </p:nvSpPr>
        <p:spPr>
          <a:xfrm>
            <a:off x="500063" y="1714500"/>
            <a:ext cx="8229600" cy="5000625"/>
          </a:xfrm>
        </p:spPr>
        <p:txBody>
          <a:bodyPr/>
          <a:lstStyle/>
          <a:p>
            <a:pPr algn="l" rtl="0" eaLnBrk="1" hangingPunct="1">
              <a:buFont typeface="Wingdings 3" charset="2"/>
              <a:buNone/>
            </a:pPr>
            <a:r>
              <a:rPr lang="en-US" altLang="en-US">
                <a:ea typeface="Arial" charset="0"/>
                <a:cs typeface="Arial" charset="0"/>
              </a:rPr>
              <a:t>Physical examination:</a:t>
            </a:r>
          </a:p>
          <a:p>
            <a:pPr algn="l" rtl="0" eaLnBrk="1" hangingPunct="1"/>
            <a:r>
              <a:rPr lang="en-US" altLang="en-US" sz="2000" b="1">
                <a:solidFill>
                  <a:srgbClr val="C00000"/>
                </a:solidFill>
                <a:ea typeface="Arial" charset="0"/>
                <a:cs typeface="Arial" charset="0"/>
              </a:rPr>
              <a:t>Skin</a:t>
            </a: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: condition associated with HIV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                            seborrheic dermatitis, </a:t>
            </a:r>
          </a:p>
          <a:p>
            <a:pPr algn="l" rtl="0" eaLnBrk="1" hangingPunct="1"/>
            <a:r>
              <a:rPr lang="en-US" altLang="en-US" sz="2000" b="1">
                <a:solidFill>
                  <a:srgbClr val="C00000"/>
                </a:solidFill>
                <a:ea typeface="Arial" charset="0"/>
                <a:cs typeface="Arial" charset="0"/>
              </a:rPr>
              <a:t>Oropharynx</a:t>
            </a: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: 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         1) oral trush          2) hairy leukoplakia 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         3) mucosal kaposi sarcoma</a:t>
            </a:r>
          </a:p>
          <a:p>
            <a:pPr algn="l" rtl="0" eaLnBrk="1" hangingPunct="1"/>
            <a:r>
              <a:rPr lang="en-US" altLang="en-US" sz="2000" b="1">
                <a:solidFill>
                  <a:srgbClr val="C00000"/>
                </a:solidFill>
                <a:ea typeface="Arial" charset="0"/>
                <a:cs typeface="Arial" charset="0"/>
              </a:rPr>
              <a:t>Lymph node</a:t>
            </a: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: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     Generalized lympadenopathy (TB , Lymphoma).</a:t>
            </a:r>
          </a:p>
          <a:p>
            <a:pPr algn="l" rtl="0" eaLnBrk="1" hangingPunct="1"/>
            <a:r>
              <a:rPr lang="en-US" altLang="en-US" sz="2000" b="1">
                <a:solidFill>
                  <a:srgbClr val="C00000"/>
                </a:solidFill>
                <a:ea typeface="Arial" charset="0"/>
                <a:cs typeface="Arial" charset="0"/>
              </a:rPr>
              <a:t>Eyes</a:t>
            </a: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: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    Fundoscopy : CMV retinitis . ( CD4 less than 50 ).</a:t>
            </a:r>
          </a:p>
          <a:p>
            <a:pPr algn="l" rtl="0" eaLnBrk="1" hangingPunct="1"/>
            <a:r>
              <a:rPr lang="en-US" altLang="en-US" sz="2000" b="1">
                <a:solidFill>
                  <a:srgbClr val="C00000"/>
                </a:solidFill>
                <a:ea typeface="Arial" charset="0"/>
                <a:cs typeface="Arial" charset="0"/>
              </a:rPr>
              <a:t>Genital exam</a:t>
            </a:r>
            <a:r>
              <a:rPr lang="en-US" altLang="en-US" sz="2000" b="1">
                <a:solidFill>
                  <a:srgbClr val="002060"/>
                </a:solidFill>
                <a:ea typeface="Arial" charset="0"/>
                <a:cs typeface="Arial" charset="0"/>
              </a:rPr>
              <a:t>: ulcers, condylomatous lesions ..</a:t>
            </a:r>
          </a:p>
          <a:p>
            <a:pPr algn="l" rtl="0" eaLnBrk="1" hangingPunct="1">
              <a:buFont typeface="Wingdings 3" charset="2"/>
              <a:buNone/>
            </a:pPr>
            <a:endParaRPr lang="en-US" altLang="en-US">
              <a:ea typeface="Arial" charset="0"/>
              <a:cs typeface="Arial" charset="0"/>
            </a:endParaRPr>
          </a:p>
          <a:p>
            <a:pPr algn="l" rtl="0" eaLnBrk="1" hangingPunct="1">
              <a:buFont typeface="Wingdings 3" charset="2"/>
              <a:buNone/>
            </a:pPr>
            <a:endParaRPr lang="en-US" altLang="en-US">
              <a:ea typeface="Arial" charset="0"/>
              <a:cs typeface="Arial" charset="0"/>
            </a:endParaRPr>
          </a:p>
          <a:p>
            <a:pPr algn="l" rtl="0" eaLnBrk="1" hangingPunct="1">
              <a:buFont typeface="Wingdings 3" charset="2"/>
              <a:buNone/>
            </a:pPr>
            <a:endParaRPr lang="ar-SA" altLang="en-US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404813"/>
            <a:ext cx="3740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نتيجة بحث الصور عن ‪seborrheic dermati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714750"/>
            <a:ext cx="27003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en-US" altLang="en-US">
                <a:cs typeface="Tahoma" charset="0"/>
              </a:rPr>
              <a:t>ORAL TRUSH</a:t>
            </a: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95413"/>
            <a:ext cx="3529013" cy="2843212"/>
          </a:xfrm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412875"/>
            <a:ext cx="3848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344988"/>
            <a:ext cx="365125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thrus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344988"/>
            <a:ext cx="38481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>
                <a:cs typeface="Tahoma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n-US" altLang="en-US" sz="3600">
                <a:cs typeface="Tahoma" charset="0"/>
              </a:rPr>
            </a:br>
            <a:r>
              <a:rPr lang="en-US" altLang="en-US" sz="3600">
                <a:cs typeface="Tahoma" charset="0"/>
              </a:rPr>
              <a:t>   </a:t>
            </a:r>
            <a:br>
              <a:rPr lang="en-US" altLang="en-US" sz="3600">
                <a:cs typeface="Tahoma" charset="0"/>
              </a:rPr>
            </a:br>
            <a:r>
              <a:rPr lang="en-US" altLang="en-US" sz="2400" b="1">
                <a:solidFill>
                  <a:srgbClr val="002060"/>
                </a:solidFill>
                <a:cs typeface="Tahoma" charset="0"/>
              </a:rPr>
              <a:t>oral Trush                                                               </a:t>
            </a:r>
            <a:r>
              <a:rPr lang="en-US" altLang="en-US" sz="2200" b="1">
                <a:solidFill>
                  <a:srgbClr val="002060"/>
                </a:solidFill>
                <a:cs typeface="Tahoma" charset="0"/>
              </a:rPr>
              <a:t>Oral Hairy                                                                                           Leukoplakia</a:t>
            </a:r>
            <a:endParaRPr lang="ar-SA" altLang="en-US" sz="3600" b="1">
              <a:solidFill>
                <a:srgbClr val="002060"/>
              </a:solidFill>
            </a:endParaRPr>
          </a:p>
        </p:txBody>
      </p:sp>
      <p:graphicFrame>
        <p:nvGraphicFramePr>
          <p:cNvPr id="49155" name="Object 4"/>
          <p:cNvGraphicFramePr>
            <a:graphicFrameLocks noChangeAspect="1"/>
          </p:cNvGraphicFramePr>
          <p:nvPr/>
        </p:nvGraphicFramePr>
        <p:xfrm>
          <a:off x="468313" y="1989138"/>
          <a:ext cx="3748087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Photo Editor Photo" r:id="rId3" imgW="4191585" imgH="3115110" progId="MSPhotoEd.3">
                  <p:embed/>
                </p:oleObj>
              </mc:Choice>
              <mc:Fallback>
                <p:oleObj name="Photo Editor Photo" r:id="rId3" imgW="4191585" imgH="311511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89138"/>
                        <a:ext cx="3748087" cy="278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/>
          <p:cNvGraphicFramePr>
            <a:graphicFrameLocks noChangeAspect="1"/>
          </p:cNvGraphicFramePr>
          <p:nvPr/>
        </p:nvGraphicFramePr>
        <p:xfrm>
          <a:off x="5143500" y="2014538"/>
          <a:ext cx="3571875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Photo Editor Photo" r:id="rId5" imgW="4191585" imgH="3343742" progId="MSPhotoEd.3">
                  <p:embed/>
                </p:oleObj>
              </mc:Choice>
              <mc:Fallback>
                <p:oleObj name="Photo Editor Photo" r:id="rId5" imgW="4191585" imgH="334374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014538"/>
                        <a:ext cx="3571875" cy="284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ahoma" charset="0"/>
              </a:rPr>
              <a:t>KAPOSI SARCOMA</a:t>
            </a:r>
            <a:endParaRPr lang="ar-SA" altLang="en-US"/>
          </a:p>
        </p:txBody>
      </p:sp>
      <p:sp>
        <p:nvSpPr>
          <p:cNvPr id="50179" name="عنصر نائب للتاريخ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50180" name="Picture 4" descr="Kaposi Sarcoma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071688"/>
            <a:ext cx="3209925" cy="2127250"/>
          </a:xfrm>
        </p:spPr>
      </p:pic>
      <p:pic>
        <p:nvPicPr>
          <p:cNvPr id="50181" name="Content Placeholder 3" descr="Kaposi Sarco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28813"/>
            <a:ext cx="350043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2" name="Object 3"/>
          <p:cNvGraphicFramePr>
            <a:graphicFrameLocks noChangeAspect="1"/>
          </p:cNvGraphicFramePr>
          <p:nvPr/>
        </p:nvGraphicFramePr>
        <p:xfrm>
          <a:off x="714375" y="4391025"/>
          <a:ext cx="34290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Photo Editor Photo" r:id="rId5" imgW="6287378" imgH="4525007" progId="MSPhotoEd.3">
                  <p:embed/>
                </p:oleObj>
              </mc:Choice>
              <mc:Fallback>
                <p:oleObj name="Photo Editor Photo" r:id="rId5" imgW="6287378" imgH="452500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391025"/>
                        <a:ext cx="342900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5000625" y="4362450"/>
          <a:ext cx="3500438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Photo Editor Photo" r:id="rId7" imgW="1828571" imgH="1219370" progId="MSPhotoEd.3">
                  <p:embed/>
                </p:oleObj>
              </mc:Choice>
              <mc:Fallback>
                <p:oleObj name="Photo Editor Photo" r:id="rId7" imgW="1828571" imgH="121937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4362450"/>
                        <a:ext cx="3500438" cy="244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u="sng">
                <a:solidFill>
                  <a:srgbClr val="C00000"/>
                </a:solidFill>
                <a:cs typeface="Tahoma" charset="0"/>
              </a:rPr>
              <a:t>Condyloma acuminatum</a:t>
            </a:r>
            <a:endParaRPr lang="en-US" altLang="en-US" sz="3200">
              <a:cs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5188" y="1401763"/>
            <a:ext cx="7954962" cy="4789487"/>
          </a:xfrm>
        </p:spPr>
        <p:txBody>
          <a:bodyPr/>
          <a:lstStyle/>
          <a:p>
            <a:pPr algn="l" rtl="0">
              <a:buFont typeface="Wingdings 2" panose="05020102010507070707" pitchFamily="18" charset="2"/>
              <a:buNone/>
              <a:defRPr/>
            </a:pPr>
            <a:r>
              <a:rPr lang="en-US" sz="2800" dirty="0" smtClean="0">
                <a:ea typeface="+mn-ea"/>
                <a:cs typeface="Arial" panose="020B0604020202020204" pitchFamily="34" charset="0"/>
              </a:rPr>
              <a:t>                        </a:t>
            </a:r>
          </a:p>
          <a:p>
            <a:pPr algn="l" rtl="0">
              <a:buFont typeface="Wingdings 2" panose="05020102010507070707" pitchFamily="18" charset="2"/>
              <a:buChar char=""/>
              <a:defRPr/>
            </a:pPr>
            <a:r>
              <a:rPr lang="en-US" sz="2400" b="1" dirty="0" err="1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Condylomatous</a:t>
            </a:r>
            <a:r>
              <a:rPr lang="en-US" sz="2400" b="1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 lesions:</a:t>
            </a:r>
            <a:r>
              <a:rPr lang="en-US" sz="2400" b="1" dirty="0" smtClean="0">
                <a:solidFill>
                  <a:srgbClr val="002060"/>
                </a:solidFill>
                <a:ea typeface="+mn-ea"/>
              </a:rPr>
              <a:t> genital wart</a:t>
            </a:r>
            <a:endParaRPr lang="en-US" sz="2400" b="1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  <a:p>
            <a:pPr algn="l" rtl="0">
              <a:buFont typeface="Wingdings 2" panose="05020102010507070707" pitchFamily="18" charset="2"/>
              <a:buChar char=""/>
              <a:defRPr/>
            </a:pPr>
            <a:endParaRPr lang="en-US" sz="2800" dirty="0" smtClean="0">
              <a:ea typeface="+mn-ea"/>
              <a:cs typeface="Arial" panose="020B0604020202020204" pitchFamily="34" charset="0"/>
            </a:endParaRPr>
          </a:p>
          <a:p>
            <a:pPr algn="l" rtl="0">
              <a:buFont typeface="Wingdings 2" panose="05020102010507070707" pitchFamily="18" charset="2"/>
              <a:buNone/>
              <a:defRPr/>
            </a:pPr>
            <a:endParaRPr lang="en-US" sz="2800" dirty="0" smtClean="0">
              <a:ea typeface="+mn-ea"/>
              <a:cs typeface="Arial" panose="020B0604020202020204" pitchFamily="34" charset="0"/>
            </a:endParaRP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a typeface="+mn-ea"/>
              </a:rPr>
              <a:t>A</a:t>
            </a:r>
            <a:r>
              <a:rPr lang="en-US" sz="2800" b="1" dirty="0">
                <a:solidFill>
                  <a:srgbClr val="002060"/>
                </a:solidFill>
                <a:ea typeface="+mn-ea"/>
              </a:rPr>
              <a:t> pointed papilloma typically found on the skin or mucous membranes of the anus </a:t>
            </a:r>
            <a:r>
              <a:rPr lang="en-US" sz="2800" b="1" dirty="0" smtClean="0">
                <a:solidFill>
                  <a:srgbClr val="002060"/>
                </a:solidFill>
                <a:ea typeface="+mn-ea"/>
              </a:rPr>
              <a:t>and external</a:t>
            </a:r>
            <a:r>
              <a:rPr lang="en-US" sz="2800" b="1" dirty="0">
                <a:solidFill>
                  <a:srgbClr val="002060"/>
                </a:solidFill>
                <a:ea typeface="+mn-ea"/>
              </a:rPr>
              <a:t> genitalia, caused by </a:t>
            </a:r>
            <a:r>
              <a:rPr lang="en-US" sz="2800" b="1" dirty="0" smtClean="0">
                <a:solidFill>
                  <a:srgbClr val="002060"/>
                </a:solidFill>
                <a:ea typeface="+mn-ea"/>
              </a:rPr>
              <a:t>:</a:t>
            </a: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a typeface="+mn-ea"/>
              </a:rPr>
              <a:t>                         </a:t>
            </a:r>
            <a:r>
              <a:rPr lang="en-US" sz="2800" dirty="0">
                <a:ea typeface="+mn-ea"/>
              </a:rPr>
              <a:t> </a:t>
            </a:r>
            <a:r>
              <a:rPr lang="en-US" sz="2800" b="1" dirty="0">
                <a:solidFill>
                  <a:srgbClr val="C00000"/>
                </a:solidFill>
                <a:ea typeface="+mn-ea"/>
              </a:rPr>
              <a:t>human </a:t>
            </a:r>
            <a:r>
              <a:rPr lang="en-US" sz="2800" b="1" dirty="0" err="1" smtClean="0">
                <a:solidFill>
                  <a:srgbClr val="C00000"/>
                </a:solidFill>
                <a:ea typeface="+mn-ea"/>
              </a:rPr>
              <a:t>papillomavirus</a:t>
            </a:r>
            <a:r>
              <a:rPr lang="en-US" sz="2800" b="1" dirty="0" smtClean="0">
                <a:solidFill>
                  <a:srgbClr val="C00000"/>
                </a:solidFill>
                <a:ea typeface="+mn-ea"/>
              </a:rPr>
              <a:t> ..HPV</a:t>
            </a:r>
            <a:r>
              <a:rPr lang="en-US" sz="2800" dirty="0">
                <a:ea typeface="+mn-ea"/>
              </a:rPr>
              <a:t> </a:t>
            </a:r>
            <a:endParaRPr lang="en-US" sz="2800" dirty="0" smtClean="0">
              <a:ea typeface="+mn-ea"/>
            </a:endParaRP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a typeface="+mn-ea"/>
              </a:rPr>
              <a:t>Transmitted</a:t>
            </a:r>
            <a:r>
              <a:rPr lang="en-US" sz="2800" b="1" u="sng" dirty="0">
                <a:solidFill>
                  <a:srgbClr val="C00000"/>
                </a:solidFill>
                <a:ea typeface="+mn-ea"/>
              </a:rPr>
              <a:t> through sexual </a:t>
            </a:r>
            <a:r>
              <a:rPr lang="en-US" sz="2800" b="1" u="sng" dirty="0" smtClean="0">
                <a:solidFill>
                  <a:srgbClr val="C00000"/>
                </a:solidFill>
                <a:ea typeface="+mn-ea"/>
              </a:rPr>
              <a:t>contact</a:t>
            </a:r>
            <a:r>
              <a:rPr lang="en-US" sz="2800" b="1" u="sng" dirty="0">
                <a:solidFill>
                  <a:srgbClr val="C00000"/>
                </a:solidFill>
                <a:ea typeface="+mn-ea"/>
              </a:rPr>
              <a:t> </a:t>
            </a:r>
            <a:r>
              <a:rPr lang="en-US" sz="2800" b="1" u="sng" dirty="0" smtClean="0">
                <a:solidFill>
                  <a:srgbClr val="C00000"/>
                </a:solidFill>
                <a:ea typeface="+mn-ea"/>
              </a:rPr>
              <a:t>..</a:t>
            </a:r>
            <a:endParaRPr lang="en-US" sz="2800" b="1" u="sng" dirty="0" smtClean="0">
              <a:solidFill>
                <a:srgbClr val="C00000"/>
              </a:solidFill>
              <a:ea typeface="+mn-ea"/>
              <a:cs typeface="Arial" panose="020B0604020202020204" pitchFamily="34" charset="0"/>
            </a:endParaRPr>
          </a:p>
          <a:p>
            <a:pPr algn="l" rtl="0">
              <a:buFont typeface="Wingdings 2" panose="05020102010507070707" pitchFamily="18" charset="2"/>
              <a:buChar char=""/>
              <a:defRPr/>
            </a:pPr>
            <a:endParaRPr lang="en-US" dirty="0">
              <a:ea typeface="+mn-ea"/>
            </a:endParaRP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512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00063"/>
            <a:ext cx="2524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itle 3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47663"/>
            <a:ext cx="7239000" cy="1087437"/>
          </a:xfrm>
          <a:noFill/>
        </p:spPr>
      </p:pic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>
                <a:solidFill>
                  <a:srgbClr val="002060"/>
                </a:solidFill>
                <a:ea typeface="Tahoma" charset="0"/>
                <a:cs typeface="Tahoma" charset="0"/>
              </a:rPr>
              <a:t>HIV:</a:t>
            </a:r>
          </a:p>
          <a:p>
            <a:pPr algn="l" rtl="0" eaLnBrk="1" hangingPunct="1">
              <a:buFontTx/>
              <a:buNone/>
            </a:pPr>
            <a:r>
              <a:rPr lang="en-US" altLang="en-US">
                <a:ea typeface="Tahoma" charset="0"/>
                <a:cs typeface="Tahoma" charset="0"/>
              </a:rPr>
              <a:t> 	</a:t>
            </a:r>
            <a:r>
              <a:rPr lang="en-US" altLang="en-US" sz="2400">
                <a:latin typeface="Tahoma" charset="0"/>
                <a:ea typeface="Tahoma" charset="0"/>
                <a:cs typeface="Tahoma" charset="0"/>
              </a:rPr>
              <a:t>It is an </a:t>
            </a:r>
            <a:r>
              <a:rPr lang="en-US" altLang="en-US" sz="2400" b="1">
                <a:solidFill>
                  <a:srgbClr val="C00000"/>
                </a:solidFill>
                <a:latin typeface="Tahoma" charset="0"/>
                <a:ea typeface="Tahoma" charset="0"/>
                <a:cs typeface="Tahoma" charset="0"/>
              </a:rPr>
              <a:t>RNA Lentivirus virus </a:t>
            </a:r>
            <a:r>
              <a:rPr lang="en-US" altLang="en-US" sz="2400">
                <a:latin typeface="Tahoma" charset="0"/>
                <a:ea typeface="Tahoma" charset="0"/>
                <a:cs typeface="Tahoma" charset="0"/>
              </a:rPr>
              <a:t>belong to retrovirus family .        It is called “ </a:t>
            </a:r>
            <a:r>
              <a:rPr lang="en-US" altLang="en-US"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Retrovirus</a:t>
            </a:r>
            <a:r>
              <a:rPr lang="en-US" altLang="en-US" sz="240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>
                <a:latin typeface="Tahoma" charset="0"/>
                <a:ea typeface="Tahoma" charset="0"/>
                <a:cs typeface="Tahoma" charset="0"/>
              </a:rPr>
              <a:t>“ :</a:t>
            </a:r>
          </a:p>
          <a:p>
            <a:pPr algn="l" rtl="0" eaLnBrk="1" hangingPunct="1">
              <a:buFontTx/>
              <a:buNone/>
            </a:pPr>
            <a:endParaRPr lang="en-US" altLang="en-US" sz="2400">
              <a:latin typeface="Tahoma" charset="0"/>
              <a:ea typeface="Tahoma" charset="0"/>
              <a:cs typeface="Tahoma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sz="240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Retrovirus</a:t>
            </a:r>
            <a:r>
              <a:rPr lang="en-US" altLang="en-US" sz="240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algn="l" rtl="0" eaLnBrk="1" hangingPunct="1"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 Information in the form of RNA is transcribed into DNA in the host cell . </a:t>
            </a:r>
          </a:p>
          <a:p>
            <a:pPr algn="l" rtl="0" eaLnBrk="1" hangingPunct="1"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	</a:t>
            </a:r>
            <a:endParaRPr lang="ar-SA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ahoma" charset="0"/>
              </a:rPr>
              <a:t>HIV and AIDS </a:t>
            </a:r>
            <a:endParaRPr lang="ar-SA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altLang="en-US" b="1" u="sng">
                <a:solidFill>
                  <a:srgbClr val="0070C0"/>
                </a:solidFill>
                <a:cs typeface="Times New Roman" charset="0"/>
              </a:rPr>
              <a:t>Natural history </a:t>
            </a:r>
            <a:r>
              <a:rPr lang="en-US" altLang="en-US">
                <a:cs typeface="Times New Roman" charset="0"/>
              </a:rPr>
              <a:t>: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endParaRPr lang="en-US" altLang="en-US">
              <a:cs typeface="Times New Roman" charset="0"/>
            </a:endParaRP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altLang="en-US">
                <a:cs typeface="Times New Roman" charset="0"/>
              </a:rPr>
              <a:t>The </a:t>
            </a:r>
            <a:r>
              <a:rPr lang="en-US" altLang="en-US">
                <a:solidFill>
                  <a:srgbClr val="FF0000"/>
                </a:solidFill>
                <a:cs typeface="Times New Roman" charset="0"/>
              </a:rPr>
              <a:t>average time </a:t>
            </a:r>
            <a:r>
              <a:rPr lang="en-US" altLang="en-US">
                <a:cs typeface="Times New Roman" charset="0"/>
              </a:rPr>
              <a:t>from HIV to an AIDS-  is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en-US">
                <a:cs typeface="Times New Roman" charset="0"/>
              </a:rPr>
              <a:t>    </a:t>
            </a:r>
            <a:r>
              <a:rPr lang="en-US" altLang="en-US" b="1">
                <a:solidFill>
                  <a:srgbClr val="FF0000"/>
                </a:solidFill>
                <a:cs typeface="Times New Roman" charset="0"/>
              </a:rPr>
              <a:t>about 10 yrs</a:t>
            </a:r>
            <a:r>
              <a:rPr lang="en-US" altLang="en-US">
                <a:cs typeface="Times New Roman" charset="0"/>
              </a:rPr>
              <a:t>…then survival averages </a:t>
            </a:r>
            <a:r>
              <a:rPr lang="en-US" altLang="en-US">
                <a:solidFill>
                  <a:srgbClr val="FF0000"/>
                </a:solidFill>
                <a:cs typeface="Times New Roman" charset="0"/>
              </a:rPr>
              <a:t>1-2 yrs</a:t>
            </a:r>
            <a:r>
              <a:rPr lang="en-US" altLang="en-US">
                <a:cs typeface="Times New Roman" charset="0"/>
              </a:rPr>
              <a:t>……..</a:t>
            </a:r>
            <a:r>
              <a:rPr lang="en-US" altLang="en-US" b="1">
                <a:solidFill>
                  <a:srgbClr val="00B050"/>
                </a:solidFill>
                <a:cs typeface="Times New Roman" charset="0"/>
              </a:rPr>
              <a:t>BUT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None/>
            </a:pPr>
            <a:endParaRPr lang="en-US" altLang="en-US" b="1">
              <a:solidFill>
                <a:srgbClr val="00B050"/>
              </a:solidFill>
              <a:cs typeface="Times New Roman" charset="0"/>
            </a:endParaRP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altLang="en-US">
                <a:cs typeface="Times New Roman" charset="0"/>
              </a:rPr>
              <a:t>There is tremendous individual variability in these time intervals: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altLang="en-US">
                <a:solidFill>
                  <a:schemeClr val="accent2"/>
                </a:solidFill>
                <a:cs typeface="Times New Roman" charset="0"/>
              </a:rPr>
              <a:t>Patients progress from acute HIV infection to death within 1-2 yrs……</a:t>
            </a:r>
            <a:r>
              <a:rPr lang="en-US" altLang="en-US">
                <a:cs typeface="Times New Roman" charset="0"/>
              </a:rPr>
              <a:t>and others 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altLang="en-US">
                <a:solidFill>
                  <a:srgbClr val="0070C0"/>
                </a:solidFill>
                <a:cs typeface="Times New Roman" charset="0"/>
              </a:rPr>
              <a:t>Not manifesting HIV- related immunosuppression for 20 yrs</a:t>
            </a:r>
            <a:endParaRPr lang="ar-SA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2060"/>
                </a:solidFill>
                <a:ea typeface="Arial" charset="0"/>
                <a:cs typeface="Arial" charset="0"/>
              </a:rPr>
              <a:t>Stages of HIV infections</a:t>
            </a:r>
            <a:endParaRPr lang="ar-SA" altLang="en-US" sz="2800"/>
          </a:p>
        </p:txBody>
      </p:sp>
      <p:sp>
        <p:nvSpPr>
          <p:cNvPr id="66563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charset="2"/>
              <a:buChar char="q"/>
            </a:pPr>
            <a:r>
              <a:rPr lang="en-US" altLang="en-US" b="1" u="sng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Stages of HIV infections: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b="1">
                <a:solidFill>
                  <a:schemeClr val="accent2"/>
                </a:solidFill>
                <a:ea typeface="Arial" charset="0"/>
                <a:cs typeface="Arial" charset="0"/>
              </a:rPr>
              <a:t>A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]</a:t>
            </a:r>
            <a:r>
              <a:rPr lang="en-US" altLang="en-US">
                <a:ea typeface="Arial" charset="0"/>
                <a:cs typeface="Arial" charset="0"/>
              </a:rPr>
              <a:t> </a:t>
            </a:r>
            <a:r>
              <a:rPr lang="en-US" altLang="en-US" b="1">
                <a:solidFill>
                  <a:srgbClr val="C00000"/>
                </a:solidFill>
                <a:ea typeface="Arial" charset="0"/>
                <a:cs typeface="Arial" charset="0"/>
              </a:rPr>
              <a:t>Viral Transmission </a:t>
            </a:r>
            <a:r>
              <a:rPr lang="en-US" altLang="en-US" b="1">
                <a:solidFill>
                  <a:schemeClr val="accent2"/>
                </a:solidFill>
                <a:ea typeface="Arial" charset="0"/>
                <a:cs typeface="Arial" charset="0"/>
              </a:rPr>
              <a:t>: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b="1">
                <a:solidFill>
                  <a:schemeClr val="accent2"/>
                </a:solidFill>
                <a:ea typeface="Arial" charset="0"/>
                <a:cs typeface="Arial" charset="0"/>
              </a:rPr>
              <a:t>  </a:t>
            </a:r>
            <a:r>
              <a:rPr lang="en-US" altLang="en-US" sz="2400">
                <a:ea typeface="Arial" charset="0"/>
                <a:cs typeface="Arial" charset="0"/>
              </a:rPr>
              <a:t>The mode of transmission does not affect    the natural history of HIV disease </a:t>
            </a:r>
            <a:r>
              <a:rPr lang="en-US" altLang="en-US" b="1">
                <a:solidFill>
                  <a:schemeClr val="accent2"/>
                </a:solidFill>
                <a:ea typeface="Arial" charset="0"/>
                <a:cs typeface="Arial" charset="0"/>
              </a:rPr>
              <a:t>.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b="1">
                <a:solidFill>
                  <a:schemeClr val="accent2"/>
                </a:solidFill>
                <a:ea typeface="Arial" charset="0"/>
                <a:cs typeface="Arial" charset="0"/>
              </a:rPr>
              <a:t>B] </a:t>
            </a:r>
            <a:r>
              <a:rPr lang="en-US" altLang="en-US" b="1">
                <a:solidFill>
                  <a:srgbClr val="C00000"/>
                </a:solidFill>
                <a:ea typeface="Arial" charset="0"/>
                <a:cs typeface="Arial" charset="0"/>
              </a:rPr>
              <a:t>Acute HIV infection </a:t>
            </a:r>
            <a:r>
              <a:rPr lang="en-US" altLang="en-US" b="1">
                <a:solidFill>
                  <a:schemeClr val="accent2"/>
                </a:solidFill>
                <a:ea typeface="Arial" charset="0"/>
                <a:cs typeface="Arial" charset="0"/>
              </a:rPr>
              <a:t>: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b="1">
                <a:solidFill>
                  <a:schemeClr val="accent2"/>
                </a:solidFill>
                <a:ea typeface="Arial" charset="0"/>
                <a:cs typeface="Arial" charset="0"/>
              </a:rPr>
              <a:t>  </a:t>
            </a:r>
            <a:r>
              <a:rPr lang="en-US" altLang="en-US" sz="2400">
                <a:ea typeface="Arial" charset="0"/>
                <a:cs typeface="Arial" charset="0"/>
              </a:rPr>
              <a:t>Acute HIV occurs 1-4 wks after transmission . </a:t>
            </a:r>
          </a:p>
          <a:p>
            <a:pPr algn="l" rtl="0" eaLnBrk="1" hangingPunct="1">
              <a:buFont typeface="Wingdings 3" charset="2"/>
              <a:buNone/>
            </a:pPr>
            <a:endParaRPr lang="en-US" altLang="en-US" sz="2400">
              <a:ea typeface="Arial" charset="0"/>
              <a:cs typeface="Arial" charset="0"/>
            </a:endParaRP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400">
                <a:ea typeface="Arial" charset="0"/>
                <a:cs typeface="Arial" charset="0"/>
              </a:rPr>
              <a:t>   Most patient manifest a symptomatic  mononucleosis like-syndrom which is usually overlooked.</a:t>
            </a:r>
            <a:endParaRPr lang="ar-SA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002060"/>
                </a:solidFill>
                <a:ea typeface="Arial" charset="0"/>
                <a:cs typeface="Arial" charset="0"/>
              </a:rPr>
              <a:t>Stages of HIV infections</a:t>
            </a:r>
            <a:endParaRPr lang="ar-SA" altLang="en-US"/>
          </a:p>
        </p:txBody>
      </p:sp>
      <p:sp>
        <p:nvSpPr>
          <p:cNvPr id="55299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 3" charset="2"/>
              <a:buNone/>
            </a:pPr>
            <a:r>
              <a:rPr lang="en-US" altLang="en-US" b="1">
                <a:solidFill>
                  <a:srgbClr val="C00000"/>
                </a:solidFill>
                <a:ea typeface="Arial" charset="0"/>
                <a:cs typeface="Arial" charset="0"/>
              </a:rPr>
              <a:t>C] Seroconversion </a:t>
            </a:r>
            <a:r>
              <a:rPr lang="en-US" altLang="en-US">
                <a:ea typeface="Arial" charset="0"/>
                <a:cs typeface="Arial" charset="0"/>
              </a:rPr>
              <a:t>: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>
                <a:ea typeface="Arial" charset="0"/>
                <a:cs typeface="Arial" charset="0"/>
              </a:rPr>
              <a:t>   Development of a positive HIV antibody test  within 4 wks and always by 6 months.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b="1">
                <a:solidFill>
                  <a:srgbClr val="C00000"/>
                </a:solidFill>
                <a:ea typeface="Arial" charset="0"/>
                <a:cs typeface="Arial" charset="0"/>
              </a:rPr>
              <a:t>D] Asymptomatic HIV infection 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>
                <a:ea typeface="Arial" charset="0"/>
                <a:cs typeface="Arial" charset="0"/>
              </a:rPr>
              <a:t>     It lasts </a:t>
            </a:r>
            <a:r>
              <a:rPr lang="en-US" altLang="en-US" b="1" u="sng">
                <a:solidFill>
                  <a:srgbClr val="002060"/>
                </a:solidFill>
                <a:ea typeface="Arial" charset="0"/>
                <a:cs typeface="Arial" charset="0"/>
              </a:rPr>
              <a:t>variable</a:t>
            </a:r>
            <a:r>
              <a:rPr lang="en-US" altLang="en-US">
                <a:ea typeface="Arial" charset="0"/>
                <a:cs typeface="Arial" charset="0"/>
              </a:rPr>
              <a:t> amount of time 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>
                <a:ea typeface="Arial" charset="0"/>
                <a:cs typeface="Arial" charset="0"/>
              </a:rPr>
              <a:t>     average 8-10 yrs and is accompanied by a gradual decline in 	CD4 counts..</a:t>
            </a:r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rgbClr val="C00000"/>
                </a:solidFill>
                <a:cs typeface="Tahoma" charset="0"/>
              </a:rPr>
              <a:t>COMPLICATION OF HIV/AIDS</a:t>
            </a:r>
            <a:endParaRPr lang="ar-SA" altLang="en-US" sz="3200" b="1">
              <a:solidFill>
                <a:srgbClr val="C00000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altLang="en-US" b="1">
              <a:cs typeface="Times New Roman" charset="0"/>
            </a:endParaRPr>
          </a:p>
          <a:p>
            <a:pPr algn="l" rtl="0"/>
            <a:r>
              <a:rPr lang="en-US" altLang="en-US" b="1">
                <a:cs typeface="Times New Roman" charset="0"/>
              </a:rPr>
              <a:t>Tuberculosis (TB).</a:t>
            </a:r>
            <a:r>
              <a:rPr lang="en-US" altLang="en-US">
                <a:cs typeface="Times New Roman" charset="0"/>
              </a:rPr>
              <a:t> TB is the most common opportunistic infection  and a leading cause of death .</a:t>
            </a: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r>
              <a:rPr lang="en-US" altLang="en-US" b="1">
                <a:cs typeface="Times New Roman" charset="0"/>
              </a:rPr>
              <a:t>Candidiasis.</a:t>
            </a:r>
            <a:r>
              <a:rPr lang="en-US" altLang="en-US">
                <a:cs typeface="Times New Roman" charset="0"/>
              </a:rPr>
              <a:t>  It causes inflammation and a thick, white coating on the mucous membranes of the mouth, tongue, esophagus or vagina.</a:t>
            </a: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ar-SA" altLang="en-US"/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56325" name="AutoShape 6" descr="نتيجة بحث الصور عن ‪pulmonary tuberculosi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563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24606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2060"/>
                </a:solidFill>
                <a:cs typeface="Tahoma" charset="0"/>
              </a:rPr>
              <a:t>COMPLICATION OF HIV/AIDS</a:t>
            </a:r>
            <a:endParaRPr lang="ar-SA" altLang="en-US"/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altLang="en-US" b="1">
                <a:solidFill>
                  <a:srgbClr val="C00000"/>
                </a:solidFill>
                <a:cs typeface="Times New Roman" charset="0"/>
              </a:rPr>
              <a:t>Toxoplasmosis</a:t>
            </a:r>
            <a:r>
              <a:rPr lang="en-US" altLang="en-US" b="1">
                <a:cs typeface="Times New Roman" charset="0"/>
              </a:rPr>
              <a:t>.</a:t>
            </a:r>
            <a:r>
              <a:rPr lang="en-US" altLang="en-US">
                <a:cs typeface="Times New Roman" charset="0"/>
              </a:rPr>
              <a:t> </a:t>
            </a: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This potentially deadly infection is caused by Toxoplasma gondii, a parasite spread primarily by cats. It causes meningoenchephalitis.</a:t>
            </a:r>
          </a:p>
          <a:p>
            <a:pPr algn="l" rtl="0"/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DX: Serology and MRI</a:t>
            </a:r>
            <a:r>
              <a:rPr lang="en-US" altLang="en-US">
                <a:cs typeface="Times New Roman" charset="0"/>
              </a:rPr>
              <a:t>.</a:t>
            </a:r>
          </a:p>
          <a:p>
            <a:pPr algn="l" rtl="0"/>
            <a:r>
              <a:rPr lang="en-US" altLang="en-US" b="1">
                <a:solidFill>
                  <a:srgbClr val="002060"/>
                </a:solidFill>
                <a:cs typeface="Times New Roman" charset="0"/>
              </a:rPr>
              <a:t>Treatment:</a:t>
            </a:r>
          </a:p>
          <a:p>
            <a:pPr algn="l" rtl="0"/>
            <a:r>
              <a:rPr lang="en-US" altLang="en-US" b="1">
                <a:solidFill>
                  <a:srgbClr val="002060"/>
                </a:solidFill>
                <a:cs typeface="Times New Roman" charset="0"/>
              </a:rPr>
              <a:t>Combination of :  </a:t>
            </a:r>
          </a:p>
          <a:p>
            <a:pPr algn="l" rtl="0"/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pyrimethamine plus</a:t>
            </a:r>
          </a:p>
          <a:p>
            <a:pPr algn="l" rtl="0">
              <a:buFont typeface="Wingdings 2" charset="2"/>
              <a:buNone/>
            </a:pP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                            sulfadiazine </a:t>
            </a:r>
            <a:endParaRPr lang="en-US" altLang="en-US" b="1">
              <a:solidFill>
                <a:srgbClr val="002060"/>
              </a:solidFill>
              <a:cs typeface="Times New Roman" charset="0"/>
            </a:endParaRPr>
          </a:p>
          <a:p>
            <a:pPr algn="l" rtl="0"/>
            <a:r>
              <a:rPr lang="en-US" altLang="en-US" b="1">
                <a:solidFill>
                  <a:srgbClr val="002060"/>
                </a:solidFill>
                <a:cs typeface="Times New Roman" charset="0"/>
              </a:rPr>
              <a:t>Respond very well.</a:t>
            </a:r>
          </a:p>
          <a:p>
            <a:pPr algn="l" rtl="0"/>
            <a:endParaRPr lang="en-US" altLang="en-US" b="1">
              <a:cs typeface="Times New Roman" charset="0"/>
            </a:endParaRPr>
          </a:p>
          <a:p>
            <a:pPr algn="l" rtl="0"/>
            <a:endParaRPr lang="ar-SA" altLang="en-US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57349" name="Picture 2" descr="C:\Users\DELL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20963"/>
            <a:ext cx="3240088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16013" y="13335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002060"/>
                </a:solidFill>
                <a:cs typeface="Tahoma" charset="0"/>
              </a:rPr>
              <a:t>Complication </a:t>
            </a:r>
            <a:r>
              <a:rPr lang="en-US" altLang="en-US" sz="3200" b="1">
                <a:solidFill>
                  <a:srgbClr val="002060"/>
                </a:solidFill>
                <a:cs typeface="Tahoma" charset="0"/>
              </a:rPr>
              <a:t>OF HIV/AIDS</a:t>
            </a:r>
            <a:endParaRPr lang="ar-SA" altLang="en-US" sz="3200"/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altLang="en-US" b="1">
                <a:solidFill>
                  <a:srgbClr val="C00000"/>
                </a:solidFill>
                <a:cs typeface="Times New Roman" charset="0"/>
              </a:rPr>
              <a:t>Cancers common to HIV/AIDS</a:t>
            </a:r>
          </a:p>
          <a:p>
            <a:pPr algn="l" rtl="0"/>
            <a:endParaRPr lang="en-US" altLang="en-US" b="1">
              <a:cs typeface="Times New Roman" charset="0"/>
            </a:endParaRPr>
          </a:p>
          <a:p>
            <a:pPr algn="l" rtl="0"/>
            <a:r>
              <a:rPr lang="en-US" altLang="en-US" b="1">
                <a:cs typeface="Times New Roman" charset="0"/>
              </a:rPr>
              <a:t>A] </a:t>
            </a:r>
            <a:r>
              <a:rPr lang="en-US" altLang="en-US" b="1">
                <a:solidFill>
                  <a:srgbClr val="C00000"/>
                </a:solidFill>
                <a:cs typeface="Times New Roman" charset="0"/>
              </a:rPr>
              <a:t>Kaposi's sarcoma</a:t>
            </a:r>
            <a:r>
              <a:rPr lang="en-US" altLang="en-US" b="1">
                <a:cs typeface="Times New Roman" charset="0"/>
              </a:rPr>
              <a:t>.</a:t>
            </a:r>
            <a:r>
              <a:rPr lang="en-US" altLang="en-US">
                <a:cs typeface="Times New Roman" charset="0"/>
              </a:rPr>
              <a:t> </a:t>
            </a: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A tumor of the blood vessel walls, common in HIV-positive patients. Rare in none.</a:t>
            </a:r>
          </a:p>
          <a:p>
            <a:pPr algn="l" rtl="0">
              <a:buFont typeface="Wingdings 2" charset="2"/>
              <a:buNone/>
            </a:pP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  Kaposi's sarcoma usually appears as pink, red or purple lesions   </a:t>
            </a:r>
          </a:p>
          <a:p>
            <a:pPr algn="l" rtl="0">
              <a:buFont typeface="Wingdings 2" charset="2"/>
              <a:buNone/>
            </a:pP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   on the skin and mouth and can also affect the internal organs,  </a:t>
            </a:r>
          </a:p>
          <a:p>
            <a:pPr algn="l" rtl="0">
              <a:buFont typeface="Wingdings 2" charset="2"/>
              <a:buNone/>
            </a:pP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    including the digestive tract and lungs.</a:t>
            </a: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r>
              <a:rPr lang="en-US" altLang="en-US" b="1">
                <a:cs typeface="Times New Roman" charset="0"/>
              </a:rPr>
              <a:t>B] </a:t>
            </a:r>
            <a:r>
              <a:rPr lang="en-US" altLang="en-US" b="1">
                <a:solidFill>
                  <a:srgbClr val="C00000"/>
                </a:solidFill>
                <a:cs typeface="Times New Roman" charset="0"/>
              </a:rPr>
              <a:t>Lymphomas.</a:t>
            </a:r>
            <a:r>
              <a:rPr lang="en-US" altLang="en-US">
                <a:cs typeface="Times New Roman" charset="0"/>
              </a:rPr>
              <a:t> </a:t>
            </a: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NHL</a:t>
            </a:r>
            <a:r>
              <a:rPr lang="en-US" altLang="en-US">
                <a:cs typeface="Times New Roman" charset="0"/>
              </a:rPr>
              <a:t>.</a:t>
            </a:r>
            <a:endParaRPr lang="ar-SA" altLang="en-US"/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en-US" altLang="en-US">
              <a:cs typeface="Times New Roman" charset="0"/>
            </a:endParaRPr>
          </a:p>
          <a:p>
            <a:pPr algn="l" rtl="0"/>
            <a:endParaRPr lang="ar-SA" altLang="en-US"/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450" y="476250"/>
            <a:ext cx="7086600" cy="1311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Goals of Antiretroviral Therapy (ART)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5975" y="1785938"/>
            <a:ext cx="7870825" cy="4340225"/>
          </a:xfrm>
        </p:spPr>
        <p:txBody>
          <a:bodyPr/>
          <a:lstStyle/>
          <a:p>
            <a:pPr algn="l" rtl="0" eaLnBrk="1" hangingPunct="1">
              <a:buFont typeface="Wingdings 2" charset="2"/>
              <a:buNone/>
            </a:pPr>
            <a:r>
              <a:rPr lang="en-US" altLang="en-US" sz="2400" b="1">
                <a:ea typeface="Tahoma" charset="0"/>
                <a:cs typeface="Tahoma" charset="0"/>
              </a:rPr>
              <a:t>Eradication of HIV?</a:t>
            </a:r>
          </a:p>
          <a:p>
            <a:pPr algn="ctr" rtl="0" eaLnBrk="1" hangingPunct="1">
              <a:buFont typeface="Wingdings 2" charset="2"/>
              <a:buNone/>
            </a:pPr>
            <a:r>
              <a:rPr lang="en-US" altLang="en-US" sz="2400" b="1">
                <a:ea typeface="Tahoma" charset="0"/>
                <a:cs typeface="Tahoma" charset="0"/>
              </a:rPr>
              <a:t>Not possible with currently available antiretroviral     medications. </a:t>
            </a:r>
          </a:p>
          <a:p>
            <a:pPr algn="ctr" rtl="0" eaLnBrk="1" hangingPunct="1">
              <a:buFont typeface="Wingdings 2" charset="2"/>
              <a:buNone/>
            </a:pPr>
            <a:endParaRPr lang="en-US" altLang="en-US" sz="2400" b="1">
              <a:ea typeface="Tahoma" charset="0"/>
              <a:cs typeface="Tahoma" charset="0"/>
            </a:endParaRPr>
          </a:p>
          <a:p>
            <a:pPr algn="l" rtl="0" eaLnBrk="1" hangingPunct="1"/>
            <a:r>
              <a:rPr lang="en-US" altLang="en-US" sz="2400" b="1">
                <a:solidFill>
                  <a:srgbClr val="002060"/>
                </a:solidFill>
                <a:ea typeface="Tahoma" charset="0"/>
                <a:cs typeface="Tahoma" charset="0"/>
              </a:rPr>
              <a:t>Improvement of quality of life</a:t>
            </a:r>
          </a:p>
          <a:p>
            <a:pPr algn="l" rtl="0" eaLnBrk="1" hangingPunct="1"/>
            <a:r>
              <a:rPr lang="en-US" altLang="en-US" sz="2400" b="1">
                <a:solidFill>
                  <a:srgbClr val="002060"/>
                </a:solidFill>
                <a:ea typeface="Tahoma" charset="0"/>
                <a:cs typeface="Tahoma" charset="0"/>
              </a:rPr>
              <a:t>Reduction of HIV-related morbidity and mortality </a:t>
            </a:r>
          </a:p>
          <a:p>
            <a:pPr algn="l" rtl="0" eaLnBrk="1" hangingPunct="1"/>
            <a:r>
              <a:rPr lang="en-US" altLang="en-US" sz="2400" b="1">
                <a:solidFill>
                  <a:srgbClr val="002060"/>
                </a:solidFill>
                <a:ea typeface="Tahoma" charset="0"/>
                <a:cs typeface="Tahoma" charset="0"/>
              </a:rPr>
              <a:t>Restoration and/or preservation of immunologic function</a:t>
            </a:r>
          </a:p>
          <a:p>
            <a:pPr algn="l" rtl="0" eaLnBrk="1" hangingPunct="1"/>
            <a:r>
              <a:rPr lang="en-US" altLang="en-US" sz="2400" b="1">
                <a:solidFill>
                  <a:srgbClr val="002060"/>
                </a:solidFill>
                <a:ea typeface="Tahoma" charset="0"/>
                <a:cs typeface="Tahoma" charset="0"/>
              </a:rPr>
              <a:t>Maximal and durable suppression of viral load</a:t>
            </a:r>
          </a:p>
          <a:p>
            <a:pPr algn="l" rtl="0" eaLnBrk="1" hangingPunct="1">
              <a:buFont typeface="Wingdings 2" charset="2"/>
              <a:buNone/>
            </a:pPr>
            <a:endParaRPr lang="en-US" altLang="en-US" sz="2400" b="1">
              <a:ea typeface="Tahoma" charset="0"/>
              <a:cs typeface="Tahoma" charset="0"/>
            </a:endParaRPr>
          </a:p>
          <a:p>
            <a:pPr lvl="1" eaLnBrk="1" hangingPunct="1">
              <a:buFont typeface="Wingdings" charset="2"/>
              <a:buNone/>
            </a:pPr>
            <a:endParaRPr lang="en-US" altLang="en-US" b="1">
              <a:ea typeface="Tahoma" charset="0"/>
              <a:cs typeface="Tahoma" charset="0"/>
            </a:endParaRPr>
          </a:p>
          <a:p>
            <a:pPr eaLnBrk="1" hangingPunct="1"/>
            <a:endParaRPr lang="en-US" altLang="en-US" sz="2400" b="1">
              <a:ea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ahoma" charset="0"/>
              </a:rPr>
              <a:t>Treatment: </a:t>
            </a:r>
            <a:endParaRPr lang="ar-SA" altLang="en-US"/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altLang="en-US">
                <a:cs typeface="Times New Roman" charset="0"/>
              </a:rPr>
              <a:t>Prophylaxis:</a:t>
            </a:r>
          </a:p>
          <a:p>
            <a:pPr algn="l" rtl="0"/>
            <a:r>
              <a:rPr lang="en-US" altLang="en-US">
                <a:cs typeface="Times New Roman" charset="0"/>
              </a:rPr>
              <a:t>If  CD4 is below 200 :</a:t>
            </a:r>
          </a:p>
          <a:p>
            <a:pPr algn="l" rtl="0"/>
            <a:r>
              <a:rPr lang="en-US" altLang="en-US">
                <a:cs typeface="Times New Roman" charset="0"/>
              </a:rPr>
              <a:t>Patient at high risk to develop :</a:t>
            </a:r>
          </a:p>
          <a:p>
            <a:pPr algn="l" rtl="0">
              <a:buFont typeface="Wingdings 2" charset="2"/>
              <a:buNone/>
            </a:pPr>
            <a:r>
              <a:rPr lang="en-US" altLang="en-US">
                <a:cs typeface="Times New Roman" charset="0"/>
              </a:rPr>
              <a:t>    1) </a:t>
            </a:r>
            <a:r>
              <a:rPr lang="en-US" altLang="en-US" b="1" i="1">
                <a:solidFill>
                  <a:srgbClr val="0070C0"/>
                </a:solidFill>
                <a:cs typeface="Times New Roman" charset="0"/>
              </a:rPr>
              <a:t>Pneumocystis jirovecii:  Causing Pneumonia</a:t>
            </a:r>
          </a:p>
          <a:p>
            <a:pPr algn="l" rtl="0">
              <a:buFont typeface="Wingdings 2" charset="2"/>
              <a:buNone/>
            </a:pPr>
            <a:r>
              <a:rPr lang="en-US" altLang="en-US" b="1" i="1">
                <a:cs typeface="Times New Roman" charset="0"/>
              </a:rPr>
              <a:t>      </a:t>
            </a:r>
            <a:r>
              <a:rPr lang="en-US" altLang="en-US" b="1" i="1">
                <a:solidFill>
                  <a:srgbClr val="002060"/>
                </a:solidFill>
                <a:cs typeface="Times New Roman" charset="0"/>
              </a:rPr>
              <a:t>Prophylaxis</a:t>
            </a:r>
            <a:r>
              <a:rPr lang="en-US" altLang="en-US" b="1" i="1">
                <a:cs typeface="Times New Roman" charset="0"/>
              </a:rPr>
              <a:t>:</a:t>
            </a:r>
            <a:r>
              <a:rPr lang="en-US" altLang="en-US">
                <a:cs typeface="Times New Roman" charset="0"/>
              </a:rPr>
              <a:t>   co-trimoxazole 1 ds  OD </a:t>
            </a:r>
          </a:p>
          <a:p>
            <a:pPr algn="l" rtl="0">
              <a:buFont typeface="Wingdings 2" charset="2"/>
              <a:buNone/>
            </a:pPr>
            <a:r>
              <a:rPr lang="en-US" altLang="en-US" b="1" i="1">
                <a:cs typeface="Times New Roman" charset="0"/>
              </a:rPr>
              <a:t>    2) </a:t>
            </a:r>
            <a:r>
              <a:rPr lang="en-US" altLang="en-US" b="1">
                <a:solidFill>
                  <a:srgbClr val="0070C0"/>
                </a:solidFill>
                <a:cs typeface="Times New Roman" charset="0"/>
              </a:rPr>
              <a:t>Mycobacterium Avium-Intracellulare</a:t>
            </a:r>
            <a:r>
              <a:rPr lang="en-US" altLang="en-US" b="1" u="sng">
                <a:solidFill>
                  <a:srgbClr val="0070C0"/>
                </a:solidFill>
                <a:cs typeface="Times New Roman" charset="0"/>
              </a:rPr>
              <a:t>:  </a:t>
            </a:r>
            <a:r>
              <a:rPr lang="en-US" altLang="en-US">
                <a:cs typeface="Times New Roman" charset="0"/>
              </a:rPr>
              <a:t>CD4 count less than 50 cells/mm3</a:t>
            </a:r>
            <a:r>
              <a:rPr lang="en-US" altLang="en-US" b="1" u="sng">
                <a:solidFill>
                  <a:srgbClr val="0070C0"/>
                </a:solidFill>
                <a:cs typeface="Times New Roman" charset="0"/>
              </a:rPr>
              <a:t> </a:t>
            </a:r>
          </a:p>
          <a:p>
            <a:pPr algn="l" rtl="0">
              <a:buFont typeface="Wingdings 2" charset="2"/>
              <a:buNone/>
            </a:pPr>
            <a:r>
              <a:rPr lang="en-US" altLang="en-US" b="1">
                <a:solidFill>
                  <a:srgbClr val="0070C0"/>
                </a:solidFill>
                <a:cs typeface="Times New Roman" charset="0"/>
              </a:rPr>
              <a:t>      </a:t>
            </a:r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Prophylaxis:  clarithromycin </a:t>
            </a:r>
            <a:r>
              <a:rPr lang="en-US" altLang="en-US">
                <a:cs typeface="Times New Roman" charset="0"/>
              </a:rPr>
              <a:t>500 mg orally twice a day.</a:t>
            </a:r>
            <a:endParaRPr lang="en-US" altLang="en-US" b="1">
              <a:solidFill>
                <a:srgbClr val="0070C0"/>
              </a:solidFill>
              <a:cs typeface="Times New Roman" charset="0"/>
            </a:endParaRPr>
          </a:p>
          <a:p>
            <a:pPr algn="l" rtl="0">
              <a:buFont typeface="Wingdings 2" charset="2"/>
              <a:buNone/>
            </a:pPr>
            <a:endParaRPr lang="en-US" altLang="en-US" b="1" i="1">
              <a:cs typeface="Times New Roman" charset="0"/>
            </a:endParaRPr>
          </a:p>
        </p:txBody>
      </p:sp>
      <p:sp>
        <p:nvSpPr>
          <p:cNvPr id="614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242175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cs typeface="Tahoma" charset="0"/>
              </a:rPr>
              <a:t>HIV life cycle</a:t>
            </a:r>
          </a:p>
        </p:txBody>
      </p:sp>
      <p:pic>
        <p:nvPicPr>
          <p:cNvPr id="62467" name="Picture 2" descr="http://www.ppidonline.com/common/showimage.cfm?type=f&amp;ThisFigFile=F66434-166-f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57313"/>
            <a:ext cx="87693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0" y="3071813"/>
            <a:ext cx="150018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en-US" sz="1400" b="1" dirty="0">
                <a:solidFill>
                  <a:srgbClr val="FF0000"/>
                </a:solidFill>
              </a:rPr>
              <a:t>Fusion inhibitors</a:t>
            </a:r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 rot="5400000" flipH="1" flipV="1">
            <a:off x="1205706" y="2790032"/>
            <a:ext cx="441325" cy="290512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6"/>
          </p:cNvCxnSpPr>
          <p:nvPr/>
        </p:nvCxnSpPr>
        <p:spPr>
          <a:xfrm flipV="1">
            <a:off x="1500188" y="2571750"/>
            <a:ext cx="1357312" cy="785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86313" y="1571625"/>
            <a:ext cx="11430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RTIs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500438" y="2214563"/>
            <a:ext cx="1571625" cy="1071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715125" y="5572125"/>
            <a:ext cx="10001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PIs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6200000" flipV="1">
            <a:off x="5853113" y="4648200"/>
            <a:ext cx="1155700" cy="860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8625" y="5786438"/>
            <a:ext cx="1785938" cy="785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en-US" sz="1600" b="1" dirty="0" err="1">
                <a:solidFill>
                  <a:srgbClr val="FF0000"/>
                </a:solidFill>
              </a:rPr>
              <a:t>Integrase</a:t>
            </a:r>
            <a:r>
              <a:rPr lang="en-US" sz="1600" b="1" dirty="0">
                <a:solidFill>
                  <a:srgbClr val="FF0000"/>
                </a:solidFill>
              </a:rPr>
              <a:t> inhibitors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855663" y="5214938"/>
            <a:ext cx="1358900" cy="215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GB" altLang="en-US" sz="2400" b="1">
                <a:solidFill>
                  <a:srgbClr val="002060"/>
                </a:solidFill>
                <a:ea typeface="Tahoma" charset="0"/>
                <a:cs typeface="Tahoma" charset="0"/>
              </a:rPr>
              <a:t>Indication of initiation of antiretroviral drugs </a:t>
            </a:r>
          </a:p>
          <a:p>
            <a:pPr algn="l" rtl="0" eaLnBrk="1" hangingPunct="1"/>
            <a:endParaRPr lang="en-GB" altLang="en-US" sz="2400">
              <a:ea typeface="Tahoma" charset="0"/>
              <a:cs typeface="Tahoma" charset="0"/>
            </a:endParaRPr>
          </a:p>
          <a:p>
            <a:pPr algn="l" rtl="0" eaLnBrk="1" hangingPunct="1">
              <a:buFont typeface="Wingdings" charset="2"/>
              <a:buChar char="v"/>
            </a:pPr>
            <a:r>
              <a:rPr lang="en-GB" altLang="en-US" sz="2400">
                <a:ea typeface="Tahoma" charset="0"/>
                <a:cs typeface="Tahoma" charset="0"/>
              </a:rPr>
              <a:t> </a:t>
            </a:r>
            <a:r>
              <a:rPr lang="en-GB" altLang="en-US" sz="2400" b="1">
                <a:solidFill>
                  <a:srgbClr val="0070C0"/>
                </a:solidFill>
                <a:ea typeface="Tahoma" charset="0"/>
                <a:cs typeface="Tahoma" charset="0"/>
              </a:rPr>
              <a:t>Chronic infection 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GB" altLang="en-US" sz="2400">
                <a:ea typeface="Tahoma" charset="0"/>
                <a:cs typeface="Tahoma" charset="0"/>
              </a:rPr>
              <a:t>    a) Symptomatic disease .</a:t>
            </a:r>
          </a:p>
          <a:p>
            <a:pPr algn="l" rtl="0" eaLnBrk="1" hangingPunct="1">
              <a:buFont typeface="Wingdings 2" charset="2"/>
              <a:buNone/>
            </a:pPr>
            <a:endParaRPr lang="en-GB" altLang="en-US" sz="2400">
              <a:ea typeface="Tahoma" charset="0"/>
              <a:cs typeface="Tahoma" charset="0"/>
            </a:endParaRPr>
          </a:p>
          <a:p>
            <a:pPr algn="l" rtl="0" eaLnBrk="1" hangingPunct="1">
              <a:buFont typeface="Wingdings 2" charset="2"/>
              <a:buNone/>
            </a:pPr>
            <a:r>
              <a:rPr lang="en-GB" altLang="en-US" sz="2400">
                <a:ea typeface="Tahoma" charset="0"/>
                <a:cs typeface="Tahoma" charset="0"/>
              </a:rPr>
              <a:t>    b) A symptomatic disease with 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GB" altLang="en-US" sz="2400">
                <a:ea typeface="Tahoma" charset="0"/>
                <a:cs typeface="Tahoma" charset="0"/>
              </a:rPr>
              <a:t>             1) </a:t>
            </a:r>
            <a:r>
              <a:rPr lang="en-GB" altLang="en-US" sz="2400">
                <a:solidFill>
                  <a:srgbClr val="0070C0"/>
                </a:solidFill>
                <a:ea typeface="Tahoma" charset="0"/>
                <a:cs typeface="Tahoma" charset="0"/>
              </a:rPr>
              <a:t>CD4 count less than 350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GB" altLang="en-US" sz="2400">
                <a:ea typeface="Tahoma" charset="0"/>
                <a:cs typeface="Tahoma" charset="0"/>
              </a:rPr>
              <a:t>             2) </a:t>
            </a:r>
            <a:r>
              <a:rPr lang="en-GB" altLang="en-US" sz="2400">
                <a:solidFill>
                  <a:srgbClr val="0070C0"/>
                </a:solidFill>
                <a:ea typeface="Tahoma" charset="0"/>
                <a:cs typeface="Tahoma" charset="0"/>
              </a:rPr>
              <a:t>Pregnancy</a:t>
            </a:r>
          </a:p>
          <a:p>
            <a:pPr algn="l" rtl="0" eaLnBrk="1" hangingPunct="1">
              <a:buFont typeface="Wingdings 2" charset="2"/>
              <a:buNone/>
            </a:pPr>
            <a:endParaRPr lang="en-GB" altLang="en-US" sz="2400">
              <a:ea typeface="Tahoma" charset="0"/>
              <a:cs typeface="Tahoma" charset="0"/>
            </a:endParaRPr>
          </a:p>
          <a:p>
            <a:pPr algn="l" rtl="0" eaLnBrk="1" hangingPunct="1">
              <a:buFont typeface="Wingdings" charset="2"/>
              <a:buChar char="v"/>
            </a:pPr>
            <a:r>
              <a:rPr lang="en-GB" altLang="en-US" sz="2400">
                <a:ea typeface="Tahoma" charset="0"/>
                <a:cs typeface="Tahoma" charset="0"/>
              </a:rPr>
              <a:t>  </a:t>
            </a:r>
            <a:r>
              <a:rPr lang="en-GB" altLang="en-US" sz="2400" b="1">
                <a:solidFill>
                  <a:srgbClr val="0070C0"/>
                </a:solidFill>
                <a:ea typeface="Tahoma" charset="0"/>
                <a:cs typeface="Tahoma" charset="0"/>
              </a:rPr>
              <a:t>Post exposure prophylaxis. </a:t>
            </a:r>
            <a:endParaRPr lang="ar-SA" altLang="en-US" sz="2400" b="1">
              <a:solidFill>
                <a:srgbClr val="0070C0"/>
              </a:solidFill>
            </a:endParaRPr>
          </a:p>
        </p:txBody>
      </p:sp>
      <p:sp>
        <p:nvSpPr>
          <p:cNvPr id="634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060"/>
                </a:solidFill>
                <a:cs typeface="Tahoma" charset="0"/>
              </a:rPr>
              <a:t>Treatment</a:t>
            </a:r>
            <a:endParaRPr lang="ar-SA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Title 3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428625"/>
            <a:ext cx="7239000" cy="1087438"/>
          </a:xfrm>
          <a:noFill/>
        </p:spPr>
      </p:pic>
      <p:sp>
        <p:nvSpPr>
          <p:cNvPr id="26626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 smtClean="0">
                <a:ea typeface="+mn-ea"/>
                <a:cs typeface="Tahoma" pitchFamily="34" charset="0"/>
              </a:rPr>
              <a:t>There are two viruses 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 smtClean="0">
                <a:ea typeface="+mn-ea"/>
                <a:cs typeface="Tahoma" pitchFamily="34" charset="0"/>
              </a:rPr>
              <a:t>   </a:t>
            </a:r>
            <a:r>
              <a:rPr lang="en-US" altLang="en-US" sz="2800" dirty="0" smtClean="0">
                <a:solidFill>
                  <a:srgbClr val="0070C0"/>
                </a:solidFill>
                <a:ea typeface="+mn-ea"/>
                <a:cs typeface="Tahoma" pitchFamily="34" charset="0"/>
              </a:rPr>
              <a:t>HIV1 and HIV2</a:t>
            </a:r>
            <a:r>
              <a:rPr lang="en-US" altLang="en-US" sz="2800" dirty="0" smtClean="0">
                <a:ea typeface="+mn-ea"/>
                <a:cs typeface="Tahoma" pitchFamily="34" charset="0"/>
              </a:rPr>
              <a:t>.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i="1" dirty="0" smtClean="0">
                <a:ea typeface="+mn-ea"/>
                <a:cs typeface="Tahoma" pitchFamily="34" charset="0"/>
              </a:rPr>
              <a:t>   	</a:t>
            </a:r>
            <a:r>
              <a:rPr lang="en-GB" altLang="en-US" dirty="0" smtClean="0">
                <a:solidFill>
                  <a:srgbClr val="FF0000"/>
                </a:solidFill>
                <a:ea typeface="+mn-ea"/>
                <a:cs typeface="Tahoma" pitchFamily="34" charset="0"/>
              </a:rPr>
              <a:t>HIV1 : Predominate world wide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altLang="en-US" dirty="0" smtClean="0">
                <a:solidFill>
                  <a:srgbClr val="0070C0"/>
                </a:solidFill>
                <a:ea typeface="+mn-ea"/>
                <a:cs typeface="Tahoma" pitchFamily="34" charset="0"/>
              </a:rPr>
              <a:t>HIV2 : </a:t>
            </a:r>
            <a:r>
              <a:rPr lang="en-GB" altLang="en-US" dirty="0" smtClean="0">
                <a:ea typeface="+mn-ea"/>
                <a:cs typeface="+mj-cs"/>
              </a:rPr>
              <a:t>closely resemble HIV-1 BUT is a much slower progression to AIDS. It Predominate in </a:t>
            </a:r>
            <a:r>
              <a:rPr lang="en-GB" altLang="en-US" b="1" u="sng" dirty="0" smtClean="0">
                <a:solidFill>
                  <a:srgbClr val="FF0000"/>
                </a:solidFill>
                <a:ea typeface="+mn-ea"/>
                <a:cs typeface="+mj-cs"/>
              </a:rPr>
              <a:t>western </a:t>
            </a:r>
            <a:r>
              <a:rPr lang="en-GB" altLang="en-US" b="1" u="sng" dirty="0" err="1" smtClean="0">
                <a:solidFill>
                  <a:srgbClr val="FF0000"/>
                </a:solidFill>
                <a:ea typeface="+mn-ea"/>
                <a:cs typeface="+mj-cs"/>
              </a:rPr>
              <a:t>africa</a:t>
            </a:r>
            <a:r>
              <a:rPr lang="en-GB" altLang="en-US" b="1" u="sng" dirty="0" smtClean="0">
                <a:solidFill>
                  <a:srgbClr val="FF0000"/>
                </a:solidFill>
                <a:ea typeface="+mn-ea"/>
                <a:cs typeface="Tahoma" pitchFamily="34" charset="0"/>
              </a:rPr>
              <a:t>.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dirty="0" smtClean="0">
                <a:ea typeface="+mn-ea"/>
                <a:cs typeface="Tahoma" pitchFamily="34" charset="0"/>
              </a:rPr>
              <a:t>It causes diseases by </a:t>
            </a:r>
            <a:r>
              <a:rPr lang="en-US" altLang="en-US" sz="2400" dirty="0" smtClean="0">
                <a:solidFill>
                  <a:srgbClr val="0070C0"/>
                </a:solidFill>
                <a:ea typeface="+mn-ea"/>
                <a:cs typeface="Tahoma" pitchFamily="34" charset="0"/>
              </a:rPr>
              <a:t>disrupting the immune system function </a:t>
            </a:r>
            <a:r>
              <a:rPr lang="en-US" altLang="en-US" sz="2400" dirty="0" smtClean="0">
                <a:ea typeface="+mn-ea"/>
                <a:cs typeface="Tahoma" pitchFamily="34" charset="0"/>
              </a:rPr>
              <a:t>as measured by CD4 cell depletion called :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en-US" dirty="0" smtClean="0">
                <a:ea typeface="+mn-ea"/>
                <a:cs typeface="Tahoma" pitchFamily="34" charset="0"/>
              </a:rPr>
              <a:t>                               </a:t>
            </a:r>
            <a:r>
              <a:rPr lang="en-US" altLang="en-US" b="1" dirty="0" smtClean="0">
                <a:solidFill>
                  <a:schemeClr val="accent2"/>
                </a:solidFill>
                <a:ea typeface="+mn-ea"/>
                <a:cs typeface="Tahoma" pitchFamily="34" charset="0"/>
              </a:rPr>
              <a:t>AIDS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en-US" dirty="0" smtClean="0">
                <a:ea typeface="+mn-ea"/>
                <a:cs typeface="Tahoma" pitchFamily="34" charset="0"/>
              </a:rPr>
              <a:t>       Acquired Immune Deficiency Syndrome.</a:t>
            </a:r>
          </a:p>
          <a:p>
            <a:pPr marL="274320" indent="-27432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en-US" dirty="0" smtClean="0">
              <a:solidFill>
                <a:srgbClr val="0070C0"/>
              </a:solidFill>
              <a:ea typeface="+mn-ea"/>
              <a:cs typeface="Tahoma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GB" altLang="en-US" dirty="0" smtClean="0">
              <a:ea typeface="+mn-ea"/>
              <a:cs typeface="Tahoma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altLang="en-US" dirty="0" smtClean="0">
              <a:ea typeface="+mn-ea"/>
              <a:cs typeface="Tahoma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 smtClean="0"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2060"/>
                </a:solidFill>
                <a:cs typeface="Tahoma" charset="0"/>
              </a:rPr>
              <a:t>P</a:t>
            </a:r>
            <a:r>
              <a:rPr lang="en-GB" altLang="en-US">
                <a:solidFill>
                  <a:srgbClr val="002060"/>
                </a:solidFill>
                <a:cs typeface="Tahoma" charset="0"/>
              </a:rPr>
              <a:t>revention</a:t>
            </a:r>
            <a:endParaRPr lang="ar-SA" altLang="en-US">
              <a:solidFill>
                <a:srgbClr val="002060"/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GB" altLang="en-US" sz="2400">
                <a:ea typeface="Tahoma" charset="0"/>
                <a:cs typeface="Tahoma" charset="0"/>
              </a:rPr>
              <a:t>The only absolute way to </a:t>
            </a:r>
            <a:r>
              <a:rPr lang="en-US" altLang="en-US" sz="2400" b="1" u="sng">
                <a:solidFill>
                  <a:srgbClr val="002060"/>
                </a:solidFill>
                <a:ea typeface="Tahoma" charset="0"/>
                <a:cs typeface="Tahoma" charset="0"/>
              </a:rPr>
              <a:t>P</a:t>
            </a:r>
            <a:r>
              <a:rPr lang="en-GB" altLang="en-US" sz="2400" b="1" u="sng">
                <a:solidFill>
                  <a:srgbClr val="002060"/>
                </a:solidFill>
                <a:ea typeface="Tahoma" charset="0"/>
                <a:cs typeface="Tahoma" charset="0"/>
              </a:rPr>
              <a:t>revent sexual transmission </a:t>
            </a:r>
            <a:r>
              <a:rPr lang="en-GB" altLang="en-US" sz="2400">
                <a:ea typeface="Tahoma" charset="0"/>
                <a:cs typeface="Tahoma" charset="0"/>
              </a:rPr>
              <a:t>of HIV infection is :</a:t>
            </a:r>
            <a:r>
              <a:rPr lang="ar-SA" altLang="en-US" sz="2400">
                <a:latin typeface="Arial Bold" charset="0"/>
                <a:ea typeface="Segoe UI" charset="0"/>
                <a:cs typeface="Arial Bold" charset="0"/>
              </a:rPr>
              <a:t>اتباع قول الله تعالى                                </a:t>
            </a:r>
            <a:r>
              <a:rPr lang="ar-SA" altLang="en-US" sz="2400">
                <a:ea typeface="Tahoma" charset="0"/>
                <a:cs typeface="Tahoma" charset="0"/>
              </a:rPr>
              <a:t>: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2" charset="2"/>
              <a:buNone/>
            </a:pPr>
            <a:r>
              <a:rPr lang="ar-SA" altLang="en-US" sz="2400">
                <a:ea typeface="Tahoma" charset="0"/>
                <a:cs typeface="Tahoma" charset="0"/>
              </a:rPr>
              <a:t>                               </a:t>
            </a:r>
            <a:endParaRPr lang="en-GB" altLang="en-US" sz="2400">
              <a:ea typeface="Tahoma" charset="0"/>
              <a:cs typeface="Tahoma" charset="0"/>
            </a:endParaRPr>
          </a:p>
          <a:p>
            <a:pPr marL="365125" indent="-255588" algn="ctr" rtl="0" eaLnBrk="1" hangingPunct="1">
              <a:lnSpc>
                <a:spcPct val="90000"/>
              </a:lnSpc>
              <a:buFont typeface="Wingdings 2" charset="2"/>
              <a:buNone/>
            </a:pPr>
            <a:r>
              <a:rPr lang="ar-SA" altLang="en-US" sz="3200"/>
              <a:t>{ </a:t>
            </a:r>
            <a:r>
              <a:rPr lang="ar-SA" altLang="en-US" sz="3200" b="1">
                <a:solidFill>
                  <a:srgbClr val="002060"/>
                </a:solidFill>
              </a:rPr>
              <a:t>وَلَا تَقْرَبُوا الزِّنَى إِنَّهُ كَانَ فَاحِشَة وَسَاءَ سَبِيلًا </a:t>
            </a:r>
            <a:r>
              <a:rPr lang="ar-SA" altLang="en-US" sz="2400"/>
              <a:t>}</a:t>
            </a:r>
            <a:endParaRPr lang="en-GB" altLang="en-US" sz="2400">
              <a:ea typeface="Tahoma" charset="0"/>
              <a:cs typeface="Tahoma" charset="0"/>
            </a:endParaRPr>
          </a:p>
          <a:p>
            <a:pPr marL="365125" indent="-255588" algn="l" rtl="0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GB" altLang="en-US" sz="2400" b="1">
                <a:solidFill>
                  <a:srgbClr val="0070C0"/>
                </a:solidFill>
                <a:ea typeface="Tahoma" charset="0"/>
                <a:cs typeface="Tahoma" charset="0"/>
              </a:rPr>
              <a:t>Abstinence</a:t>
            </a:r>
            <a:r>
              <a:rPr lang="en-GB" altLang="en-US" sz="2400" b="1">
                <a:solidFill>
                  <a:srgbClr val="002060"/>
                </a:solidFill>
                <a:ea typeface="Tahoma" charset="0"/>
                <a:cs typeface="Tahoma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ea typeface="Tahoma" charset="0"/>
                <a:cs typeface="Tahoma" charset="0"/>
              </a:rPr>
              <a:t>from sexual relation completely 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GB" altLang="en-US" sz="2400">
                <a:solidFill>
                  <a:srgbClr val="0070C0"/>
                </a:solidFill>
                <a:ea typeface="Tahoma" charset="0"/>
                <a:cs typeface="Tahoma" charset="0"/>
              </a:rPr>
              <a:t>   </a:t>
            </a:r>
            <a:r>
              <a:rPr lang="en-GB" altLang="en-US" sz="2400" b="1">
                <a:solidFill>
                  <a:srgbClr val="0070C0"/>
                </a:solidFill>
                <a:ea typeface="Tahoma" charset="0"/>
                <a:cs typeface="Tahoma" charset="0"/>
              </a:rPr>
              <a:t>Safer sexual contact </a:t>
            </a:r>
            <a:r>
              <a:rPr lang="en-GB" altLang="en-US" sz="2400">
                <a:ea typeface="Tahoma" charset="0"/>
                <a:cs typeface="Tahoma" charset="0"/>
              </a:rPr>
              <a:t>: 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2" charset="2"/>
              <a:buNone/>
            </a:pPr>
            <a:r>
              <a:rPr lang="en-GB" altLang="en-US" sz="2400">
                <a:ea typeface="Tahoma" charset="0"/>
                <a:cs typeface="Tahoma" charset="0"/>
              </a:rPr>
              <a:t>       Use of condom...10% failure rate . 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GB" altLang="en-US" sz="2400" b="1">
                <a:ea typeface="Tahoma" charset="0"/>
                <a:cs typeface="Tahoma" charset="0"/>
              </a:rPr>
              <a:t> </a:t>
            </a:r>
            <a:r>
              <a:rPr lang="en-GB" altLang="en-US" sz="2400" b="1">
                <a:solidFill>
                  <a:srgbClr val="0070C0"/>
                </a:solidFill>
                <a:ea typeface="Tahoma" charset="0"/>
                <a:cs typeface="Tahoma" charset="0"/>
              </a:rPr>
              <a:t>Circumcision</a:t>
            </a:r>
            <a:r>
              <a:rPr lang="en-GB" altLang="en-US" sz="2400" b="1">
                <a:ea typeface="Tahoma" charset="0"/>
                <a:cs typeface="Tahoma" charset="0"/>
              </a:rPr>
              <a:t>    </a:t>
            </a:r>
            <a:r>
              <a:rPr lang="en-GB" altLang="en-US" sz="2400">
                <a:ea typeface="Tahoma" charset="0"/>
                <a:cs typeface="Tahoma" charset="0"/>
              </a:rPr>
              <a:t>:  results in </a:t>
            </a:r>
            <a:r>
              <a:rPr lang="en-GB" altLang="en-US" sz="2400">
                <a:solidFill>
                  <a:srgbClr val="FF0000"/>
                </a:solidFill>
                <a:ea typeface="Tahoma" charset="0"/>
                <a:cs typeface="Tahoma" charset="0"/>
              </a:rPr>
              <a:t>50% reduction of HIV acquisition 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GB" altLang="en-US" sz="2400" b="1">
                <a:solidFill>
                  <a:srgbClr val="0070C0"/>
                </a:solidFill>
                <a:ea typeface="Tahoma" charset="0"/>
                <a:cs typeface="Tahoma" charset="0"/>
              </a:rPr>
              <a:t> Stop using IDUs </a:t>
            </a:r>
          </a:p>
          <a:p>
            <a:pPr marL="365125" indent="-255588" algn="l" rtl="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GB" altLang="en-US" sz="2400">
                <a:ea typeface="Tahoma" charset="0"/>
                <a:cs typeface="Tahoma" charset="0"/>
              </a:rPr>
              <a:t> </a:t>
            </a:r>
            <a:r>
              <a:rPr lang="en-GB" altLang="en-US" sz="2400" b="1">
                <a:solidFill>
                  <a:srgbClr val="0070C0"/>
                </a:solidFill>
                <a:ea typeface="Tahoma" charset="0"/>
                <a:cs typeface="Tahoma" charset="0"/>
              </a:rPr>
              <a:t>Screen all blood </a:t>
            </a:r>
            <a:r>
              <a:rPr lang="en-GB" altLang="en-US" sz="2400">
                <a:ea typeface="Tahoma" charset="0"/>
                <a:cs typeface="Tahoma" charset="0"/>
              </a:rPr>
              <a:t>and blood products</a:t>
            </a:r>
          </a:p>
          <a:p>
            <a:pPr marL="365125" indent="-255588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GB" altLang="en-US" sz="2400">
                <a:ea typeface="Tahoma" charset="0"/>
                <a:cs typeface="Tahoma" charset="0"/>
              </a:rPr>
              <a:t>   </a:t>
            </a:r>
            <a:endParaRPr lang="ar-SA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The corner stone of an HIV prevention strategy is : </a:t>
            </a:r>
          </a:p>
          <a:p>
            <a:pPr algn="l" rtl="0" eaLnBrk="1" hangingPunct="1">
              <a:buFont typeface="Wingdings" charset="2"/>
              <a:buChar char="v"/>
            </a:pPr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Education </a:t>
            </a:r>
          </a:p>
          <a:p>
            <a:pPr algn="l" rtl="0" eaLnBrk="1" hangingPunct="1">
              <a:buFont typeface="Wingdings" charset="2"/>
              <a:buChar char="v"/>
            </a:pP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 Counseling</a:t>
            </a:r>
          </a:p>
          <a:p>
            <a:pPr algn="l" rtl="0" eaLnBrk="1" hangingPunct="1">
              <a:buFont typeface="Wingdings" charset="2"/>
              <a:buChar char="v"/>
            </a:pP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 Behaviour modification</a:t>
            </a:r>
          </a:p>
          <a:p>
            <a:pPr algn="l" rtl="0" eaLnBrk="1" hangingPunct="1">
              <a:buFont typeface="Wingdings" charset="2"/>
              <a:buChar char="v"/>
            </a:pPr>
            <a:endParaRPr lang="en-GB" altLang="en-US">
              <a:ea typeface="Tahoma" charset="0"/>
              <a:cs typeface="Tahoma" charset="0"/>
            </a:endParaRPr>
          </a:p>
          <a:p>
            <a:pPr algn="l" rtl="0" eaLnBrk="1" hangingPunct="1">
              <a:buFont typeface="Wingdings" charset="2"/>
              <a:buChar char="v"/>
            </a:pPr>
            <a:r>
              <a:rPr lang="en-GB" altLang="en-US">
                <a:ea typeface="Tahoma" charset="0"/>
                <a:cs typeface="Tahoma" charset="0"/>
              </a:rPr>
              <a:t>If more than 25% of infected patient does not know .   </a:t>
            </a:r>
            <a:r>
              <a:rPr lang="en-GB" altLang="en-US">
                <a:solidFill>
                  <a:srgbClr val="000000"/>
                </a:solidFill>
                <a:ea typeface="Tahoma" charset="0"/>
                <a:cs typeface="Tahoma" charset="0"/>
              </a:rPr>
              <a:t>What to do ?</a:t>
            </a:r>
            <a:endParaRPr lang="en-GB" altLang="en-US">
              <a:ea typeface="Tahoma" charset="0"/>
              <a:cs typeface="Tahoma" charset="0"/>
            </a:endParaRPr>
          </a:p>
          <a:p>
            <a:pPr algn="l" rtl="0" eaLnBrk="1" hangingPunct="1">
              <a:buFont typeface="Wingdings 2" charset="2"/>
              <a:buNone/>
            </a:pPr>
            <a:r>
              <a:rPr lang="en-GB" altLang="en-US">
                <a:ea typeface="Tahoma" charset="0"/>
                <a:cs typeface="Tahoma" charset="0"/>
              </a:rPr>
              <a:t>  ..Routine testing between 13 and 64 ys..(CDC  recommendations without written consent) </a:t>
            </a:r>
          </a:p>
          <a:p>
            <a:pPr eaLnBrk="1" hangingPunct="1"/>
            <a:endParaRPr lang="ar-SA" altLang="en-US"/>
          </a:p>
        </p:txBody>
      </p:sp>
      <p:sp>
        <p:nvSpPr>
          <p:cNvPr id="65539" name="Title 3"/>
          <p:cNvSpPr>
            <a:spLocks noGrp="1"/>
          </p:cNvSpPr>
          <p:nvPr>
            <p:ph type="title"/>
          </p:nvPr>
        </p:nvSpPr>
        <p:spPr>
          <a:xfrm>
            <a:off x="928688" y="28575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2060"/>
                </a:solidFill>
                <a:cs typeface="Tahoma" charset="0"/>
              </a:rPr>
              <a:t>Prevention</a:t>
            </a:r>
            <a:endParaRPr lang="ar-SA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2060"/>
                </a:solidFill>
                <a:cs typeface="Tahoma" charset="0"/>
              </a:rPr>
              <a:t>Pr</a:t>
            </a:r>
            <a:r>
              <a:rPr lang="en-US" altLang="en-US">
                <a:solidFill>
                  <a:srgbClr val="002060"/>
                </a:solidFill>
                <a:cs typeface="Tahoma" charset="0"/>
              </a:rPr>
              <a:t>e</a:t>
            </a:r>
            <a:r>
              <a:rPr lang="en-GB" altLang="en-US">
                <a:solidFill>
                  <a:srgbClr val="002060"/>
                </a:solidFill>
                <a:cs typeface="Tahoma" charset="0"/>
              </a:rPr>
              <a:t>gnancy and HIV infection</a:t>
            </a:r>
            <a:endParaRPr lang="ar-SA" altLang="en-US">
              <a:solidFill>
                <a:srgbClr val="002060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Pregnant women infected with HIV infection caries risk to infect her baby by:</a:t>
            </a:r>
          </a:p>
          <a:p>
            <a:pPr lvl="1" algn="l" rtl="0" eaLnBrk="1" hangingPunct="1">
              <a:buFont typeface="Wingdings 2" charset="2"/>
              <a:buAutoNum type="arabicParenR"/>
            </a:pPr>
            <a:r>
              <a:rPr lang="en-GB" altLang="en-US" b="1">
                <a:ea typeface="Tahoma" charset="0"/>
                <a:cs typeface="Tahoma" charset="0"/>
              </a:rPr>
              <a:t> </a:t>
            </a: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In utero ...25-40%</a:t>
            </a:r>
          </a:p>
          <a:p>
            <a:pPr lvl="1" algn="l" rtl="0" eaLnBrk="1" hangingPunct="1">
              <a:buFont typeface="Wingdings 2" charset="2"/>
              <a:buAutoNum type="arabicParenR"/>
            </a:pP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 Intrapartum ...60-75%</a:t>
            </a:r>
          </a:p>
          <a:p>
            <a:pPr lvl="1" algn="l" rtl="0" eaLnBrk="1" hangingPunct="1">
              <a:buFont typeface="Wingdings 2" charset="2"/>
              <a:buAutoNum type="arabicParenR"/>
            </a:pP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 Breast feeding </a:t>
            </a:r>
            <a:r>
              <a:rPr lang="en-GB" altLang="en-US">
                <a:ea typeface="Tahoma" charset="0"/>
                <a:cs typeface="Tahoma" charset="0"/>
              </a:rPr>
              <a:t>:           </a:t>
            </a:r>
            <a:r>
              <a:rPr lang="en-GB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1) </a:t>
            </a: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Established infection 14%</a:t>
            </a:r>
          </a:p>
          <a:p>
            <a:pPr lvl="1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                                            </a:t>
            </a:r>
            <a:r>
              <a:rPr lang="en-GB" altLang="en-US" b="1">
                <a:solidFill>
                  <a:srgbClr val="C00000"/>
                </a:solidFill>
                <a:ea typeface="Tahoma" charset="0"/>
                <a:cs typeface="Tahoma" charset="0"/>
              </a:rPr>
              <a:t>2) </a:t>
            </a: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Primary infection 29%</a:t>
            </a:r>
          </a:p>
          <a:p>
            <a:pPr lvl="1" algn="l" rtl="0" eaLnBrk="1" hangingPunct="1">
              <a:buFont typeface="Wingdings 2" charset="2"/>
              <a:buNone/>
            </a:pPr>
            <a:endParaRPr lang="en-GB" altLang="en-US">
              <a:ea typeface="Tahoma" charset="0"/>
              <a:cs typeface="Tahoma" charset="0"/>
            </a:endParaRPr>
          </a:p>
          <a:p>
            <a:pPr lvl="1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Current evidence suggests </a:t>
            </a:r>
            <a:r>
              <a:rPr lang="en-GB" altLang="en-US">
                <a:solidFill>
                  <a:srgbClr val="C00000"/>
                </a:solidFill>
                <a:ea typeface="Tahoma" charset="0"/>
                <a:cs typeface="Tahoma" charset="0"/>
              </a:rPr>
              <a:t>most transmission </a:t>
            </a:r>
            <a:r>
              <a:rPr lang="en-GB" altLang="en-US">
                <a:solidFill>
                  <a:srgbClr val="002060"/>
                </a:solidFill>
                <a:ea typeface="Tahoma" charset="0"/>
                <a:cs typeface="Tahoma" charset="0"/>
              </a:rPr>
              <a:t>occur during the   </a:t>
            </a:r>
          </a:p>
          <a:p>
            <a:pPr lvl="1" algn="l" rtl="0" eaLnBrk="1" hangingPunct="1">
              <a:buFont typeface="Wingdings 2" charset="2"/>
              <a:buNone/>
            </a:pPr>
            <a:r>
              <a:rPr lang="en-GB" altLang="en-US">
                <a:solidFill>
                  <a:srgbClr val="C00000"/>
                </a:solidFill>
                <a:ea typeface="Tahoma" charset="0"/>
                <a:cs typeface="Tahoma" charset="0"/>
              </a:rPr>
              <a:t>                                  intrapartum period .  </a:t>
            </a:r>
          </a:p>
          <a:p>
            <a:pPr lvl="1" algn="l" rtl="0" eaLnBrk="1" hangingPunct="1">
              <a:buFont typeface="Wingdings 2" charset="2"/>
              <a:buNone/>
            </a:pPr>
            <a:r>
              <a:rPr lang="en-GB" altLang="en-US">
                <a:ea typeface="Tahoma" charset="0"/>
                <a:cs typeface="Tahoma" charset="0"/>
              </a:rPr>
              <a:t>Overall risk for mother to child transmission (MTCT) is </a:t>
            </a:r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16- 25 % </a:t>
            </a:r>
            <a:r>
              <a:rPr lang="en-GB" altLang="en-US">
                <a:ea typeface="Tahoma" charset="0"/>
                <a:cs typeface="Tahoma" charset="0"/>
              </a:rPr>
              <a:t>( without antiretroviral Rx) </a:t>
            </a:r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Today the risk of perinatal transmission is :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GB" altLang="en-US">
                <a:ea typeface="Tahoma" charset="0"/>
                <a:cs typeface="Tahoma" charset="0"/>
              </a:rPr>
              <a:t>            </a:t>
            </a:r>
            <a:r>
              <a:rPr lang="en-GB" altLang="en-US">
                <a:solidFill>
                  <a:srgbClr val="C00000"/>
                </a:solidFill>
                <a:ea typeface="Tahoma" charset="0"/>
                <a:cs typeface="Tahoma" charset="0"/>
              </a:rPr>
              <a:t>Less than 2% with : </a:t>
            </a:r>
          </a:p>
          <a:p>
            <a:pPr algn="l" rtl="0" eaLnBrk="1" hangingPunct="1"/>
            <a:endParaRPr lang="en-GB" altLang="en-US">
              <a:ea typeface="Tahoma" charset="0"/>
              <a:cs typeface="Tahoma" charset="0"/>
            </a:endParaRPr>
          </a:p>
          <a:p>
            <a:pPr algn="l" rtl="0" eaLnBrk="1" hangingPunct="1">
              <a:buFont typeface="Wingdings" charset="2"/>
              <a:buChar char="ü"/>
            </a:pPr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Effective antiretroviral therapy (ART)</a:t>
            </a:r>
          </a:p>
          <a:p>
            <a:pPr algn="l" rtl="0" eaLnBrk="1" hangingPunct="1">
              <a:buFont typeface="Wingdings" charset="2"/>
              <a:buChar char="ü"/>
            </a:pP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 Elective caesarean section when appropiate </a:t>
            </a:r>
          </a:p>
          <a:p>
            <a:pPr algn="l" rtl="0" eaLnBrk="1" hangingPunct="1">
              <a:buFont typeface="Wingdings" charset="2"/>
              <a:buChar char="ü"/>
            </a:pP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 Formula feeding</a:t>
            </a:r>
            <a:endParaRPr lang="ar-SA" altLang="en-US" b="1">
              <a:solidFill>
                <a:srgbClr val="0070C0"/>
              </a:solidFill>
            </a:endParaRPr>
          </a:p>
        </p:txBody>
      </p:sp>
      <p:sp>
        <p:nvSpPr>
          <p:cNvPr id="686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002060"/>
                </a:solidFill>
                <a:cs typeface="Tahoma" charset="0"/>
              </a:rPr>
              <a:t>Perinatal hiv transmission</a:t>
            </a:r>
            <a:endParaRPr lang="ar-SA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cs typeface="Tahoma" charset="0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"/>
          </p:nvPr>
        </p:nvSpPr>
        <p:spPr>
          <a:xfrm>
            <a:off x="928688" y="1428750"/>
            <a:ext cx="7772400" cy="4572000"/>
          </a:xfrm>
        </p:spPr>
        <p:txBody>
          <a:bodyPr/>
          <a:lstStyle/>
          <a:p>
            <a:pPr algn="l" rtl="0" eaLnBrk="1" hangingPunct="1">
              <a:buFont typeface="Wingdings 2" charset="2"/>
              <a:buNone/>
            </a:pPr>
            <a:r>
              <a:rPr lang="en-GB" altLang="en-US">
                <a:ea typeface="Tahoma" charset="0"/>
                <a:cs typeface="Tahoma" charset="0"/>
              </a:rPr>
              <a:t>                  </a:t>
            </a:r>
          </a:p>
          <a:p>
            <a:pPr algn="l" rtl="0" eaLnBrk="1" hangingPunct="1">
              <a:buFont typeface="Wingdings 2" charset="2"/>
              <a:buNone/>
            </a:pPr>
            <a:endParaRPr lang="en-GB" altLang="en-US">
              <a:ea typeface="Tahoma" charset="0"/>
              <a:cs typeface="Tahoma" charset="0"/>
            </a:endParaRPr>
          </a:p>
          <a:p>
            <a:pPr algn="l" rtl="0" eaLnBrk="1" hangingPunct="1">
              <a:buFont typeface="Wingdings 2" charset="2"/>
              <a:buNone/>
            </a:pPr>
            <a:endParaRPr lang="en-GB" altLang="en-US">
              <a:ea typeface="Tahoma" charset="0"/>
              <a:cs typeface="Tahoma" charset="0"/>
            </a:endParaRPr>
          </a:p>
          <a:p>
            <a:pPr algn="l" rtl="0" eaLnBrk="1" hangingPunct="1">
              <a:buFont typeface="Wingdings 2" charset="2"/>
              <a:buNone/>
            </a:pPr>
            <a:r>
              <a:rPr lang="en-GB" altLang="en-US" sz="3600">
                <a:ea typeface="Tahoma" charset="0"/>
                <a:cs typeface="Tahoma" charset="0"/>
              </a:rPr>
              <a:t>                              Thank you </a:t>
            </a:r>
          </a:p>
          <a:p>
            <a:pPr algn="l" rtl="0" eaLnBrk="1" hangingPunct="1"/>
            <a:endParaRPr lang="en-GB" altLang="en-US" sz="3600">
              <a:ea typeface="Tahoma" charset="0"/>
              <a:cs typeface="Tahoma" charset="0"/>
            </a:endParaRPr>
          </a:p>
          <a:p>
            <a:pPr algn="l" rtl="0" eaLnBrk="1" hangingPunct="1">
              <a:buFont typeface="Wingdings 2" charset="2"/>
              <a:buNone/>
            </a:pPr>
            <a:r>
              <a:rPr lang="en-GB" altLang="en-US" sz="3600">
                <a:ea typeface="Tahoma" charset="0"/>
                <a:cs typeface="Tahoma" charset="0"/>
              </a:rPr>
              <a:t>                                 Any Q</a:t>
            </a:r>
            <a:endParaRPr lang="ar-SA" alt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cs typeface="Tahoma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2800">
                <a:solidFill>
                  <a:srgbClr val="0070C0"/>
                </a:solidFill>
                <a:ea typeface="Arial" charset="0"/>
                <a:cs typeface="Arial" charset="0"/>
              </a:rPr>
              <a:t>The hallmark of H</a:t>
            </a:r>
            <a:r>
              <a:rPr lang="en-US" altLang="en-US" sz="2800" b="1">
                <a:solidFill>
                  <a:srgbClr val="0070C0"/>
                </a:solidFill>
                <a:ea typeface="Arial" charset="0"/>
                <a:cs typeface="Arial" charset="0"/>
              </a:rPr>
              <a:t>I</a:t>
            </a:r>
            <a:r>
              <a:rPr lang="en-US" altLang="en-US" sz="2800">
                <a:solidFill>
                  <a:srgbClr val="0070C0"/>
                </a:solidFill>
                <a:ea typeface="Arial" charset="0"/>
                <a:cs typeface="Arial" charset="0"/>
              </a:rPr>
              <a:t>V Disease</a:t>
            </a:r>
            <a:r>
              <a:rPr lang="en-US" altLang="en-US" sz="2800">
                <a:ea typeface="Arial" charset="0"/>
                <a:cs typeface="Arial" charset="0"/>
              </a:rPr>
              <a:t>: </a:t>
            </a:r>
          </a:p>
          <a:p>
            <a:pPr algn="l" rtl="0" eaLnBrk="1" hangingPunct="1"/>
            <a:r>
              <a:rPr lang="en-US" altLang="en-US" sz="2000">
                <a:ea typeface="Arial" charset="0"/>
                <a:cs typeface="Arial" charset="0"/>
              </a:rPr>
              <a:t>Infection and viral replication within T-lymphocyte expressing the CD4 antigen resulting in :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US" altLang="en-US" sz="2000">
                <a:ea typeface="Arial" charset="0"/>
                <a:cs typeface="Arial" charset="0"/>
              </a:rPr>
              <a:t>                       </a:t>
            </a:r>
            <a:r>
              <a:rPr lang="en-US" altLang="en-US" sz="2000" b="1" u="sng">
                <a:solidFill>
                  <a:srgbClr val="FF0000"/>
                </a:solidFill>
                <a:ea typeface="Arial" charset="0"/>
                <a:cs typeface="Arial" charset="0"/>
              </a:rPr>
              <a:t>Progressive depletion in CD4 cell counts </a:t>
            </a:r>
            <a:r>
              <a:rPr lang="en-US" altLang="en-US" sz="2000" b="1" i="1" u="sng">
                <a:solidFill>
                  <a:srgbClr val="FF0000"/>
                </a:solidFill>
                <a:ea typeface="Arial" charset="0"/>
                <a:cs typeface="Arial" charset="0"/>
              </a:rPr>
              <a:t>.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>
                <a:ea typeface="Arial" charset="0"/>
                <a:cs typeface="Arial" charset="0"/>
              </a:rPr>
              <a:t>                           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>
                <a:solidFill>
                  <a:srgbClr val="C00000"/>
                </a:solidFill>
                <a:ea typeface="Arial" charset="0"/>
                <a:cs typeface="Arial" charset="0"/>
              </a:rPr>
              <a:t>This effect on CD4 (</a:t>
            </a:r>
            <a:r>
              <a:rPr lang="en-US" altLang="en-US" sz="2000" b="1" u="sng">
                <a:solidFill>
                  <a:srgbClr val="0070C0"/>
                </a:solidFill>
                <a:ea typeface="Arial" charset="0"/>
                <a:cs typeface="Arial" charset="0"/>
              </a:rPr>
              <a:t>helper-inducer lymphocyte) </a:t>
            </a:r>
            <a:r>
              <a:rPr lang="en-US" altLang="en-US" sz="2000">
                <a:solidFill>
                  <a:srgbClr val="C00000"/>
                </a:solidFill>
                <a:ea typeface="Arial" charset="0"/>
                <a:cs typeface="Arial" charset="0"/>
              </a:rPr>
              <a:t>will increase the risk of: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>
                <a:ea typeface="Arial" charset="0"/>
                <a:cs typeface="Arial" charset="0"/>
              </a:rPr>
              <a:t>1)  </a:t>
            </a:r>
            <a:r>
              <a:rPr lang="en-US" altLang="en-US" sz="2000">
                <a:solidFill>
                  <a:srgbClr val="0070C0"/>
                </a:solidFill>
                <a:ea typeface="Arial" charset="0"/>
                <a:cs typeface="Arial" charset="0"/>
              </a:rPr>
              <a:t>Opportunistic infections such as Pneumocystis Jiroveci</a:t>
            </a:r>
          </a:p>
          <a:p>
            <a:pPr algn="l" rtl="0" eaLnBrk="1" hangingPunct="1">
              <a:buFont typeface="Wingdings 3" charset="2"/>
              <a:buNone/>
            </a:pPr>
            <a:r>
              <a:rPr lang="en-US" altLang="en-US" sz="2000">
                <a:ea typeface="Arial" charset="0"/>
                <a:cs typeface="Arial" charset="0"/>
              </a:rPr>
              <a:t>2)  </a:t>
            </a:r>
            <a:r>
              <a:rPr lang="en-US" altLang="en-US" sz="2000">
                <a:solidFill>
                  <a:srgbClr val="0070C0"/>
                </a:solidFill>
                <a:ea typeface="Arial" charset="0"/>
                <a:cs typeface="Arial" charset="0"/>
              </a:rPr>
              <a:t>Neoplasm such as Lymphoma and Kaposi sarcoma</a:t>
            </a:r>
            <a:endParaRPr lang="ar-SA" altLang="en-US" sz="2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560513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Tahoma" charset="0"/>
              </a:rPr>
              <a:t>History</a:t>
            </a:r>
            <a:endParaRPr lang="ar-SA" altLang="en-US" sz="280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214438"/>
            <a:ext cx="8229600" cy="5081587"/>
          </a:xfrm>
        </p:spPr>
        <p:txBody>
          <a:bodyPr/>
          <a:lstStyle/>
          <a:p>
            <a:pPr algn="l" rtl="0" eaLnBrk="1" hangingPunct="1"/>
            <a:r>
              <a:rPr lang="en-GB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1</a:t>
            </a:r>
            <a:r>
              <a:rPr lang="en-GB" altLang="en-US" b="1" baseline="30000">
                <a:solidFill>
                  <a:srgbClr val="002060"/>
                </a:solidFill>
                <a:ea typeface="Tahoma" charset="0"/>
                <a:cs typeface="Tahoma" charset="0"/>
              </a:rPr>
              <a:t>st</a:t>
            </a:r>
            <a:r>
              <a:rPr lang="en-GB" altLang="en-US" b="1">
                <a:solidFill>
                  <a:srgbClr val="002060"/>
                </a:solidFill>
                <a:ea typeface="Tahoma" charset="0"/>
                <a:cs typeface="Tahoma" charset="0"/>
              </a:rPr>
              <a:t> recogonised in USA 1981</a:t>
            </a:r>
          </a:p>
          <a:p>
            <a:pPr algn="l" rtl="0" eaLnBrk="1" hangingPunct="1">
              <a:buFont typeface="Wingdings 2" charset="2"/>
              <a:buNone/>
            </a:pPr>
            <a:r>
              <a:rPr lang="en-GB" altLang="en-US">
                <a:ea typeface="Tahoma" charset="0"/>
                <a:cs typeface="Tahoma" charset="0"/>
              </a:rPr>
              <a:t>       CDC reported the occurance of : </a:t>
            </a:r>
          </a:p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1) </a:t>
            </a:r>
            <a:r>
              <a:rPr lang="en-GB" altLang="en-US">
                <a:solidFill>
                  <a:srgbClr val="FF0000"/>
                </a:solidFill>
                <a:ea typeface="Tahoma" charset="0"/>
                <a:cs typeface="Tahoma" charset="0"/>
              </a:rPr>
              <a:t>Unexplained occurance of pneumocyctis pneumonia </a:t>
            </a:r>
            <a:r>
              <a:rPr lang="en-GB" altLang="en-US">
                <a:ea typeface="Tahoma" charset="0"/>
                <a:cs typeface="Tahoma" charset="0"/>
              </a:rPr>
              <a:t>in </a:t>
            </a:r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5 healthy homosexual </a:t>
            </a:r>
            <a:r>
              <a:rPr lang="en-GB" altLang="en-US">
                <a:ea typeface="Tahoma" charset="0"/>
                <a:cs typeface="Tahoma" charset="0"/>
              </a:rPr>
              <a:t>in LA </a:t>
            </a:r>
          </a:p>
          <a:p>
            <a:pPr algn="l" rtl="0" eaLnBrk="1" hangingPunct="1"/>
            <a:endParaRPr lang="en-GB" altLang="en-US">
              <a:ea typeface="Tahoma" charset="0"/>
              <a:cs typeface="Tahoma" charset="0"/>
            </a:endParaRPr>
          </a:p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2) </a:t>
            </a:r>
            <a:r>
              <a:rPr lang="en-GB" altLang="en-US">
                <a:solidFill>
                  <a:srgbClr val="C00000"/>
                </a:solidFill>
                <a:ea typeface="Tahoma" charset="0"/>
                <a:cs typeface="Tahoma" charset="0"/>
              </a:rPr>
              <a:t>Kaposi saarcoma in 25 healthy homosexual </a:t>
            </a:r>
            <a:r>
              <a:rPr lang="en-GB" altLang="en-US">
                <a:ea typeface="Tahoma" charset="0"/>
                <a:cs typeface="Tahoma" charset="0"/>
              </a:rPr>
              <a:t>men in NY and LA.....later on ;</a:t>
            </a:r>
          </a:p>
          <a:p>
            <a:pPr algn="l" rtl="0" eaLnBrk="1" hangingPunct="1"/>
            <a:endParaRPr lang="en-GB" altLang="en-US">
              <a:ea typeface="Tahoma" charset="0"/>
              <a:cs typeface="Tahoma" charset="0"/>
            </a:endParaRPr>
          </a:p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3) The disease became recogonised in both male and female with (IUDs) as well as</a:t>
            </a:r>
          </a:p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4) Recipients of blood transfusion and  haemophilics</a:t>
            </a:r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cs typeface="Tahoma" charset="0"/>
              </a:rPr>
              <a:t>HISTORY</a:t>
            </a:r>
            <a:endParaRPr lang="ar-SA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GB" altLang="en-US" b="1" u="sng">
                <a:solidFill>
                  <a:srgbClr val="FF0000"/>
                </a:solidFill>
                <a:ea typeface="Tahoma" charset="0"/>
                <a:cs typeface="Tahoma" charset="0"/>
              </a:rPr>
              <a:t>1983</a:t>
            </a:r>
            <a:r>
              <a:rPr lang="en-GB" altLang="en-US">
                <a:ea typeface="Tahoma" charset="0"/>
                <a:cs typeface="Tahoma" charset="0"/>
              </a:rPr>
              <a:t> : </a:t>
            </a:r>
          </a:p>
          <a:p>
            <a:pPr algn="l" rtl="0" eaLnBrk="1" hangingPunct="1"/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HIV was isolated from patient with lymphadenopathy </a:t>
            </a:r>
          </a:p>
          <a:p>
            <a:pPr algn="l" rtl="0" eaLnBrk="1" hangingPunct="1"/>
            <a:r>
              <a:rPr lang="en-GB" altLang="en-US" b="1" u="sng">
                <a:solidFill>
                  <a:srgbClr val="FF0000"/>
                </a:solidFill>
                <a:ea typeface="Tahoma" charset="0"/>
                <a:cs typeface="Tahoma" charset="0"/>
              </a:rPr>
              <a:t>1984</a:t>
            </a:r>
            <a:r>
              <a:rPr lang="en-GB" altLang="en-US">
                <a:solidFill>
                  <a:srgbClr val="FF0000"/>
                </a:solidFill>
                <a:ea typeface="Tahoma" charset="0"/>
                <a:cs typeface="Tahoma" charset="0"/>
              </a:rPr>
              <a:t> </a:t>
            </a:r>
            <a:r>
              <a:rPr lang="en-GB" altLang="en-US">
                <a:ea typeface="Tahoma" charset="0"/>
                <a:cs typeface="Tahoma" charset="0"/>
              </a:rPr>
              <a:t>:</a:t>
            </a:r>
          </a:p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HIV was demonstradted to be the causative agent of AIDS	</a:t>
            </a:r>
          </a:p>
          <a:p>
            <a:pPr algn="l" rtl="0" eaLnBrk="1" hangingPunct="1"/>
            <a:r>
              <a:rPr lang="en-GB" altLang="en-US" b="1" u="sng">
                <a:solidFill>
                  <a:srgbClr val="FF0000"/>
                </a:solidFill>
                <a:ea typeface="Tahoma" charset="0"/>
                <a:cs typeface="Tahoma" charset="0"/>
              </a:rPr>
              <a:t>1985</a:t>
            </a:r>
            <a:r>
              <a:rPr lang="en-GB" altLang="en-US">
                <a:ea typeface="Tahoma" charset="0"/>
                <a:cs typeface="Tahoma" charset="0"/>
              </a:rPr>
              <a:t> :</a:t>
            </a:r>
          </a:p>
          <a:p>
            <a:pPr algn="l" rtl="0" eaLnBrk="1" hangingPunct="1"/>
            <a:r>
              <a:rPr lang="en-GB" altLang="en-US">
                <a:ea typeface="Tahoma" charset="0"/>
                <a:cs typeface="Tahoma" charset="0"/>
              </a:rPr>
              <a:t> </a:t>
            </a:r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ELISA test was developed.</a:t>
            </a:r>
          </a:p>
          <a:p>
            <a:pPr algn="l" rtl="0" eaLnBrk="1" hangingPunct="1"/>
            <a:endParaRPr lang="en-US" altLang="en-US">
              <a:cs typeface="Times New Roman" charset="0"/>
            </a:endParaRPr>
          </a:p>
          <a:p>
            <a:pPr algn="l" rtl="0" eaLnBrk="1" hangingPunct="1"/>
            <a:endParaRPr lang="en-GB" altLang="en-US">
              <a:solidFill>
                <a:srgbClr val="0070C0"/>
              </a:solidFill>
              <a:ea typeface="Tahoma" charset="0"/>
              <a:cs typeface="Tahoma" charset="0"/>
            </a:endParaRPr>
          </a:p>
          <a:p>
            <a:pPr algn="l" rtl="0" eaLnBrk="1" hangingPunct="1"/>
            <a:endParaRPr lang="ar-SA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charset="2"/>
              <a:buChar char="v"/>
            </a:pPr>
            <a:r>
              <a:rPr lang="en-GB" altLang="en-US">
                <a:ea typeface="Tahoma" charset="0"/>
                <a:cs typeface="Tahoma" charset="0"/>
              </a:rPr>
              <a:t>  </a:t>
            </a:r>
            <a:r>
              <a:rPr lang="en-GB" altLang="en-US" sz="3200" b="1">
                <a:solidFill>
                  <a:srgbClr val="0070C0"/>
                </a:solidFill>
                <a:ea typeface="Tahoma" charset="0"/>
                <a:cs typeface="Tahoma" charset="0"/>
              </a:rPr>
              <a:t>Asia</a:t>
            </a:r>
          </a:p>
          <a:p>
            <a:pPr algn="l" rtl="0" eaLnBrk="1" hangingPunct="1"/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4.9 million people living with HIV</a:t>
            </a:r>
          </a:p>
          <a:p>
            <a:pPr algn="l" rtl="0" eaLnBrk="1" hangingPunct="1"/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National HIV prevalence is highest in southeast Asia 4.0 million </a:t>
            </a:r>
          </a:p>
          <a:p>
            <a:pPr algn="l" rtl="0" eaLnBrk="1" hangingPunct="1"/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Epidemic is expanding in Eastern Europe and central asia : 1.6 million </a:t>
            </a:r>
          </a:p>
          <a:p>
            <a:pPr eaLnBrk="1" hangingPunct="1"/>
            <a:endParaRPr lang="ar-SA" altLang="en-US"/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Tahoma" charset="0"/>
              </a:rPr>
              <a:t>Epidemiology</a:t>
            </a:r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00963" cy="785812"/>
          </a:xfrm>
        </p:spPr>
        <p:txBody>
          <a:bodyPr/>
          <a:lstStyle/>
          <a:p>
            <a:r>
              <a:rPr lang="en-US" altLang="en-US" b="1">
                <a:cs typeface="Tahoma" charset="0"/>
              </a:rPr>
              <a:t>EPIDEMOLOGY ..2016</a:t>
            </a:r>
            <a:endParaRPr lang="ar-SA" altLang="en-US" b="1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4438"/>
            <a:ext cx="7772400" cy="4805362"/>
          </a:xfrm>
        </p:spPr>
        <p:txBody>
          <a:bodyPr/>
          <a:lstStyle/>
          <a:p>
            <a:pPr algn="l" rtl="0">
              <a:buFont typeface="Wingdings 2" charset="2"/>
              <a:buNone/>
            </a:pPr>
            <a:r>
              <a:rPr lang="en-US" altLang="en-US" b="1">
                <a:solidFill>
                  <a:srgbClr val="C00000"/>
                </a:solidFill>
                <a:cs typeface="Times New Roman" charset="0"/>
              </a:rPr>
              <a:t>   </a:t>
            </a:r>
            <a:r>
              <a:rPr lang="en-US" altLang="en-US" sz="2400" b="1">
                <a:solidFill>
                  <a:srgbClr val="002060"/>
                </a:solidFill>
                <a:cs typeface="Times New Roman" charset="0"/>
              </a:rPr>
              <a:t>36.7 million people globally were living with HIV in</a:t>
            </a:r>
          </a:p>
          <a:p>
            <a:pPr algn="l" rtl="0"/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1.8 million people became newly infected with HIV</a:t>
            </a:r>
          </a:p>
          <a:p>
            <a:pPr algn="l" rtl="0"/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 3.5 million are children (less than 15 ) </a:t>
            </a:r>
          </a:p>
          <a:p>
            <a:pPr algn="l" rtl="0"/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 More than 2/3</a:t>
            </a:r>
            <a:r>
              <a:rPr lang="en-GB" altLang="en-US" baseline="30000">
                <a:solidFill>
                  <a:srgbClr val="0070C0"/>
                </a:solidFill>
                <a:ea typeface="Tahoma" charset="0"/>
                <a:cs typeface="Tahoma" charset="0"/>
              </a:rPr>
              <a:t>rd</a:t>
            </a:r>
            <a:r>
              <a:rPr lang="en-GB" altLang="en-US">
                <a:solidFill>
                  <a:srgbClr val="0070C0"/>
                </a:solidFill>
                <a:ea typeface="Tahoma" charset="0"/>
                <a:cs typeface="Tahoma" charset="0"/>
              </a:rPr>
              <a:t> of all people with HIV live in </a:t>
            </a:r>
            <a:r>
              <a:rPr lang="en-GB" altLang="en-US" b="1">
                <a:solidFill>
                  <a:srgbClr val="0070C0"/>
                </a:solidFill>
                <a:ea typeface="Tahoma" charset="0"/>
                <a:cs typeface="Tahoma" charset="0"/>
              </a:rPr>
              <a:t>sub-saharan africa</a:t>
            </a:r>
            <a:endParaRPr lang="en-US" altLang="en-US">
              <a:solidFill>
                <a:srgbClr val="002060"/>
              </a:solidFill>
              <a:cs typeface="Times New Roman" charset="0"/>
            </a:endParaRPr>
          </a:p>
          <a:p>
            <a:pPr algn="l" rtl="0"/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1 million people died from AIDS-related illnesses..</a:t>
            </a:r>
          </a:p>
          <a:p>
            <a:pPr algn="l" rtl="0"/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76.1 million people have become infected with HIV since the start of the epidemic.</a:t>
            </a:r>
          </a:p>
          <a:p>
            <a:pPr algn="l" rtl="0"/>
            <a:r>
              <a:rPr lang="en-US" altLang="en-US">
                <a:solidFill>
                  <a:srgbClr val="002060"/>
                </a:solidFill>
                <a:cs typeface="Times New Roman" charset="0"/>
              </a:rPr>
              <a:t>35.0 million people have died from AIDS-related illnesses since the start of the epidemic.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3122</TotalTime>
  <Words>1636</Words>
  <Application>Microsoft Macintosh PowerPoint</Application>
  <PresentationFormat>On-screen Show (4:3)</PresentationFormat>
  <Paragraphs>337</Paragraphs>
  <Slides>44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Franklin Gothic Book</vt:lpstr>
      <vt:lpstr>Tahoma</vt:lpstr>
      <vt:lpstr>Perpetua</vt:lpstr>
      <vt:lpstr>Times New Roman</vt:lpstr>
      <vt:lpstr>Wingdings 2</vt:lpstr>
      <vt:lpstr>Wingdings</vt:lpstr>
      <vt:lpstr>Wingdings 3</vt:lpstr>
      <vt:lpstr>Arial Bold</vt:lpstr>
      <vt:lpstr>Segoe UI</vt:lpstr>
      <vt:lpstr>Default Design</vt:lpstr>
      <vt:lpstr>موازنة</vt:lpstr>
      <vt:lpstr>Microsoft Photo Editor 3.0 Photo</vt:lpstr>
      <vt:lpstr>   HIV and AIDS </vt:lpstr>
      <vt:lpstr>HIV and AIDS </vt:lpstr>
      <vt:lpstr>PowerPoint Presentation</vt:lpstr>
      <vt:lpstr>PowerPoint Presentation</vt:lpstr>
      <vt:lpstr>PowerPoint Presentation</vt:lpstr>
      <vt:lpstr>History</vt:lpstr>
      <vt:lpstr>HISTORY</vt:lpstr>
      <vt:lpstr>Epidemiology</vt:lpstr>
      <vt:lpstr>EPIDEMOLOGY ..2016</vt:lpstr>
      <vt:lpstr>PowerPoint Presentation</vt:lpstr>
      <vt:lpstr>HIV and AIDS</vt:lpstr>
      <vt:lpstr>Structure of the  virus</vt:lpstr>
      <vt:lpstr>HIV life cycle &amp; replication</vt:lpstr>
      <vt:lpstr>HIV life cycle &amp; replication</vt:lpstr>
      <vt:lpstr>HIV life cycle &amp; replication</vt:lpstr>
      <vt:lpstr>HIV life cycle &amp; replication</vt:lpstr>
      <vt:lpstr>pathophysiology</vt:lpstr>
      <vt:lpstr>Acute infection </vt:lpstr>
      <vt:lpstr>Chronic HIV infection</vt:lpstr>
      <vt:lpstr>    Diagnosis: </vt:lpstr>
      <vt:lpstr>Diagnosis: </vt:lpstr>
      <vt:lpstr>Diagnosis</vt:lpstr>
      <vt:lpstr>PowerPoint Presentation</vt:lpstr>
      <vt:lpstr>HIV and AIDS</vt:lpstr>
      <vt:lpstr>Clinical manifestation</vt:lpstr>
      <vt:lpstr>ORAL TRUSH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oral Trush                                                               Oral Hairy                                                                                           Leukoplakia</vt:lpstr>
      <vt:lpstr>KAPOSI SARCOMA</vt:lpstr>
      <vt:lpstr>Condyloma acuminatum</vt:lpstr>
      <vt:lpstr>HIV and AIDS </vt:lpstr>
      <vt:lpstr>Stages of HIV infections</vt:lpstr>
      <vt:lpstr>Stages of HIV infections</vt:lpstr>
      <vt:lpstr>COMPLICATION OF HIV/AIDS</vt:lpstr>
      <vt:lpstr>COMPLICATION OF HIV/AIDS</vt:lpstr>
      <vt:lpstr>Complication OF HIV/AIDS</vt:lpstr>
      <vt:lpstr>Goals of Antiretroviral Therapy (ART)</vt:lpstr>
      <vt:lpstr>Treatment: </vt:lpstr>
      <vt:lpstr>HIV life cycle</vt:lpstr>
      <vt:lpstr>Treatment</vt:lpstr>
      <vt:lpstr>Prevention</vt:lpstr>
      <vt:lpstr>Prevention</vt:lpstr>
      <vt:lpstr>Pregnancy and HIV infection</vt:lpstr>
      <vt:lpstr>Perinatal hiv transmission</vt:lpstr>
      <vt:lpstr>PowerPoint Presentation</vt:lpstr>
    </vt:vector>
  </TitlesOfParts>
  <Company>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mugbil</dc:creator>
  <cp:lastModifiedBy>Microsoft Office User</cp:lastModifiedBy>
  <cp:revision>198</cp:revision>
  <dcterms:created xsi:type="dcterms:W3CDTF">2004-02-16T10:28:36Z</dcterms:created>
  <dcterms:modified xsi:type="dcterms:W3CDTF">2018-02-12T23:41:18Z</dcterms:modified>
</cp:coreProperties>
</file>