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57" r:id="rId2"/>
  </p:sldMasterIdLst>
  <p:notesMasterIdLst>
    <p:notesMasterId r:id="rId69"/>
  </p:notesMasterIdLst>
  <p:sldIdLst>
    <p:sldId id="329" r:id="rId3"/>
    <p:sldId id="324" r:id="rId4"/>
    <p:sldId id="257" r:id="rId5"/>
    <p:sldId id="290" r:id="rId6"/>
    <p:sldId id="323" r:id="rId7"/>
    <p:sldId id="304" r:id="rId8"/>
    <p:sldId id="305" r:id="rId9"/>
    <p:sldId id="258" r:id="rId10"/>
    <p:sldId id="293" r:id="rId11"/>
    <p:sldId id="325" r:id="rId12"/>
    <p:sldId id="326" r:id="rId13"/>
    <p:sldId id="327" r:id="rId14"/>
    <p:sldId id="302" r:id="rId15"/>
    <p:sldId id="259" r:id="rId16"/>
    <p:sldId id="335" r:id="rId17"/>
    <p:sldId id="260" r:id="rId18"/>
    <p:sldId id="263" r:id="rId19"/>
    <p:sldId id="328" r:id="rId20"/>
    <p:sldId id="261" r:id="rId21"/>
    <p:sldId id="306" r:id="rId22"/>
    <p:sldId id="262" r:id="rId23"/>
    <p:sldId id="307" r:id="rId24"/>
    <p:sldId id="308" r:id="rId25"/>
    <p:sldId id="309" r:id="rId26"/>
    <p:sldId id="310" r:id="rId27"/>
    <p:sldId id="311" r:id="rId28"/>
    <p:sldId id="295" r:id="rId29"/>
    <p:sldId id="296" r:id="rId30"/>
    <p:sldId id="297" r:id="rId31"/>
    <p:sldId id="298" r:id="rId32"/>
    <p:sldId id="299" r:id="rId33"/>
    <p:sldId id="301" r:id="rId34"/>
    <p:sldId id="264" r:id="rId35"/>
    <p:sldId id="265" r:id="rId36"/>
    <p:sldId id="33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5" r:id="rId45"/>
    <p:sldId id="274" r:id="rId46"/>
    <p:sldId id="322" r:id="rId47"/>
    <p:sldId id="276" r:id="rId48"/>
    <p:sldId id="313" r:id="rId49"/>
    <p:sldId id="315" r:id="rId50"/>
    <p:sldId id="314" r:id="rId51"/>
    <p:sldId id="316" r:id="rId52"/>
    <p:sldId id="317" r:id="rId53"/>
    <p:sldId id="318" r:id="rId54"/>
    <p:sldId id="319" r:id="rId55"/>
    <p:sldId id="338" r:id="rId56"/>
    <p:sldId id="339" r:id="rId57"/>
    <p:sldId id="281" r:id="rId58"/>
    <p:sldId id="283" r:id="rId59"/>
    <p:sldId id="284" r:id="rId60"/>
    <p:sldId id="288" r:id="rId61"/>
    <p:sldId id="340" r:id="rId62"/>
    <p:sldId id="331" r:id="rId63"/>
    <p:sldId id="332" r:id="rId64"/>
    <p:sldId id="333" r:id="rId65"/>
    <p:sldId id="330" r:id="rId66"/>
    <p:sldId id="337" r:id="rId67"/>
    <p:sldId id="320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00A"/>
    <a:srgbClr val="0000FF"/>
    <a:srgbClr val="800000"/>
    <a:srgbClr val="0000CC"/>
    <a:srgbClr val="FF0066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5" Type="http://schemas.openxmlformats.org/officeDocument/2006/relationships/slide" Target="slides/slide34.xml"/><Relationship Id="rId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87C8-4138-4460-8F2D-A0F04FF3D7A5}" type="datetimeFigureOut">
              <a:rPr lang="en-US" smtClean="0"/>
              <a:t>27/1/2018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70E9-7D40-4B86-B98E-A94BA040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970E9-7D40-4B86-B98E-A94BA0400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25E-3059-4871-BE60-08E5691D9BD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043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4A5D-A6F2-46E9-86C0-490E53E224E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487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BAE9-927A-41D4-9A2D-8A8599F67DE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715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5476-8C35-4210-8AE1-3E0AB50AEAE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660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520-0364-42F9-AAC4-932ADA3928B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779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EC5-834E-49FC-9F6F-9407CD60E52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196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3F6-EE74-4141-8D6E-C7BA134E6B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365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B090-80E9-4C49-93AD-CCEE5E1B3D6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216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6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E65F-471F-495E-B76C-1D9E6E40140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49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6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21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50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2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12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0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5631-6D42-4BBD-BAEE-CCF563493DD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6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E97-2ABF-43FB-B8DA-1294AC7E357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829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2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711C65-5523-42FB-9B60-3A7A2BE5D2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27/1/2018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D71EF7-7DEC-4DAB-9879-90DB7599BD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3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42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114" y="3733800"/>
            <a:ext cx="7772400" cy="213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/>
              <a:t>Dr.  </a:t>
            </a:r>
            <a:r>
              <a:rPr lang="en-US" sz="3600" b="1" dirty="0"/>
              <a:t>A</a:t>
            </a:r>
            <a:r>
              <a:rPr lang="en-US" sz="3600" b="1" dirty="0" smtClean="0"/>
              <a:t>wadh Al-Anazi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                                                                                                </a:t>
            </a:r>
            <a:r>
              <a:rPr lang="en-US" sz="3200" b="1" dirty="0" smtClean="0"/>
              <a:t>1439-2018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772400" cy="2185988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r>
              <a:rPr lang="en-US" sz="28800" b="1" dirty="0" smtClean="0"/>
              <a:t>MALARIA &amp; TRAVEL MEDICINE</a:t>
            </a:r>
            <a:endParaRPr lang="ar-SA" sz="28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</a:t>
            </a:r>
            <a:r>
              <a:rPr lang="en-US" altLang="en-US" sz="40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FEATURES</a:t>
            </a:r>
            <a:endParaRPr lang="ar-SA" altLang="en-US" sz="40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CF vary with: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Geography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Epidemiology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Age 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High risk includes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Children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Pregnant women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Non-immune travelers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malarious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areas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INCUBATION PERIOD</a:t>
            </a:r>
            <a:endParaRPr lang="ar-SA" alt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Sporozoites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reach the liver within 1-2 hours following female Anopheles mosquito bite.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Pt. asymptomatic for 12-35 days until RBCs stage of parasite life cycle.</a:t>
            </a:r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81000" y="24288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LIFE CYCLE</a:t>
            </a:r>
            <a:endParaRPr lang="en-US" altLang="en-US" u="sng" dirty="0">
              <a:solidFill>
                <a:srgbClr val="FFFF00"/>
              </a:solidFill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15" name="Picture 5" descr="C:\Users\acer\Desktop\malaria pictures\Malaria_life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1513"/>
            <a:ext cx="8458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malaria_Life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969962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13716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buFontTx/>
              <a:buAutoNum type="arabicParenR"/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Major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Recurring fevers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</a:t>
            </a:r>
            <a:r>
              <a:rPr lang="en-US" sz="2400" b="1" dirty="0">
                <a:latin typeface="Garamond" pitchFamily="18" charset="0"/>
              </a:rPr>
              <a:t>Chills (Assoc. </a:t>
            </a:r>
            <a:r>
              <a:rPr lang="fr-FR" sz="2400" b="1" dirty="0">
                <a:latin typeface="Garamond" pitchFamily="18" charset="0"/>
              </a:rPr>
              <a:t>RBC </a:t>
            </a:r>
            <a:r>
              <a:rPr lang="fr-FR" sz="2400" b="1" dirty="0" err="1">
                <a:latin typeface="Garamond" pitchFamily="18" charset="0"/>
              </a:rPr>
              <a:t>lysis</a:t>
            </a:r>
            <a:r>
              <a:rPr lang="fr-FR" sz="2400" b="1" dirty="0">
                <a:latin typeface="Garamond" pitchFamily="18" charset="0"/>
              </a:rPr>
              <a:t> – </a:t>
            </a:r>
            <a:r>
              <a:rPr lang="fr-FR" sz="2400" b="1" i="1" dirty="0">
                <a:latin typeface="Garamond" pitchFamily="18" charset="0"/>
              </a:rPr>
              <a:t>mature </a:t>
            </a:r>
            <a:r>
              <a:rPr lang="fr-FR" sz="2400" b="1" i="1" dirty="0" err="1">
                <a:latin typeface="Garamond" pitchFamily="18" charset="0"/>
              </a:rPr>
              <a:t>zchisonts</a:t>
            </a:r>
            <a:r>
              <a:rPr lang="fr-FR" sz="2400" b="1" i="1" dirty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2)  Periodicity S/O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·    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48 hours: P.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   72 hours: P. Malaria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Non-regular/hectic in P.F. especially in non-	immune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  - Patients (</a:t>
            </a:r>
            <a:r>
              <a:rPr lang="en-US" sz="2400" b="1" i="1" dirty="0">
                <a:solidFill>
                  <a:srgbClr val="FFFFFF"/>
                </a:solidFill>
                <a:latin typeface="Garamond" pitchFamily="18" charset="0"/>
              </a:rPr>
              <a:t>who are at highest risk of complications and death)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tac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35504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743450" y="2038350"/>
            <a:ext cx="31432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paroxysms associated with synchrony of merozoite release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between paroxysms temper-ature is normal and patient feels well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falciparum may not exhibit classic paroxysms (continuous fever)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43451" y="857250"/>
            <a:ext cx="28979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300" b="1">
                <a:solidFill>
                  <a:srgbClr val="006600"/>
                </a:solidFill>
                <a:ea typeface="+mn-ea"/>
              </a:rPr>
              <a:t>Malaria Paroxysm</a:t>
            </a:r>
            <a:endParaRPr lang="en-US" altLang="en-US" sz="3300" b="1">
              <a:solidFill>
                <a:srgbClr val="FFFF66"/>
              </a:solidFill>
              <a:ea typeface="+mn-ea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14951" y="4791076"/>
            <a:ext cx="1806905" cy="646331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tertian malaria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quartan malaria</a:t>
            </a:r>
          </a:p>
        </p:txBody>
      </p:sp>
    </p:spTree>
    <p:extLst>
      <p:ext uri="{BB962C8B-B14F-4D97-AF65-F5344CB8AC3E}">
        <p14:creationId xmlns:p14="http://schemas.microsoft.com/office/powerpoint/2010/main" val="3585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</a:p>
          <a:p>
            <a:pPr>
              <a:defRPr/>
            </a:pPr>
            <a:endParaRPr lang="fr-FR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-228600" algn="l"/>
                <a:tab pos="1371600" algn="l"/>
              </a:tabLst>
              <a:defRPr/>
            </a:pPr>
            <a:r>
              <a:rPr lang="en-US" sz="1000" i="1" dirty="0">
                <a:latin typeface="Garamond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Garamond" pitchFamily="18" charset="0"/>
              </a:rPr>
              <a:t>1) 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Severe P.F. (</a:t>
            </a:r>
            <a:r>
              <a:rPr lang="en-US" sz="2400" b="1" u="sng" dirty="0">
                <a:solidFill>
                  <a:srgbClr val="FFFF00"/>
                </a:solidFill>
                <a:latin typeface="Garamond" pitchFamily="18" charset="0"/>
              </a:rPr>
              <a:t>&gt;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 10 parasite/ mcl):  AC Complications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Renal failure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Coma 2 o: </a:t>
            </a:r>
            <a:r>
              <a:rPr lang="en-US" sz="2400" b="1" dirty="0" err="1">
                <a:latin typeface="Garamond" pitchFamily="18" charset="0"/>
              </a:rPr>
              <a:t>hypoglc</a:t>
            </a:r>
            <a:r>
              <a:rPr lang="en-US" sz="2400" b="1" dirty="0">
                <a:latin typeface="Garamond" pitchFamily="18" charset="0"/>
              </a:rPr>
              <a:t>; TNF, or microvascular pathology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</a:t>
            </a:r>
            <a:r>
              <a:rPr lang="en-US" sz="2400" b="1" dirty="0" err="1">
                <a:latin typeface="Garamond" pitchFamily="18" charset="0"/>
              </a:rPr>
              <a:t>Pul</a:t>
            </a:r>
            <a:r>
              <a:rPr lang="en-US" sz="2400" b="1" dirty="0">
                <a:latin typeface="Garamond" pitchFamily="18" charset="0"/>
              </a:rPr>
              <a:t>. Edema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</a:t>
            </a:r>
            <a:r>
              <a:rPr lang="en-US" sz="2400" b="1" dirty="0" err="1">
                <a:latin typeface="Garamond" pitchFamily="18" charset="0"/>
              </a:rPr>
              <a:t>Thombrocytopenia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G. Enteritis – </a:t>
            </a:r>
            <a:r>
              <a:rPr lang="en-US" sz="2400" b="1" i="1" dirty="0">
                <a:latin typeface="Garamond" pitchFamily="18" charset="0"/>
              </a:rPr>
              <a:t>especially diarrhea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 Ch. P. </a:t>
            </a:r>
            <a:r>
              <a:rPr lang="en-US" sz="2400" b="1" dirty="0" err="1">
                <a:latin typeface="Garamond" pitchFamily="18" charset="0"/>
              </a:rPr>
              <a:t>Falcuparum</a:t>
            </a:r>
            <a:r>
              <a:rPr lang="en-US" sz="2400" b="1" dirty="0">
                <a:latin typeface="Garamond" pitchFamily="18" charset="0"/>
              </a:rPr>
              <a:t> infection</a:t>
            </a:r>
          </a:p>
          <a:p>
            <a:pPr lvl="1" algn="just">
              <a:buFontTx/>
              <a:buChar char="•"/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Splenomegaly – typically resolves after treatment with anti-malarial meds. 6-12 </a:t>
            </a:r>
            <a:r>
              <a:rPr lang="en-US" sz="2400" b="1" dirty="0" err="1">
                <a:latin typeface="Garamond" pitchFamily="18" charset="0"/>
              </a:rPr>
              <a:t>mon.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 P. </a:t>
            </a:r>
            <a:r>
              <a:rPr lang="fr-FR" sz="2400" b="1" dirty="0" err="1">
                <a:latin typeface="Garamond" pitchFamily="18" charset="0"/>
              </a:rPr>
              <a:t>Malariae</a:t>
            </a:r>
            <a:r>
              <a:rPr lang="fr-FR" sz="2400" b="1" dirty="0">
                <a:latin typeface="Garamond" pitchFamily="18" charset="0"/>
              </a:rPr>
              <a:t> </a:t>
            </a:r>
            <a:r>
              <a:rPr lang="fr-FR" sz="2400" b="1" dirty="0" err="1">
                <a:latin typeface="Garamond" pitchFamily="18" charset="0"/>
              </a:rPr>
              <a:t>assoc</a:t>
            </a:r>
            <a:r>
              <a:rPr lang="fr-FR" sz="2400" b="1" dirty="0">
                <a:latin typeface="Garamond" pitchFamily="18" charset="0"/>
              </a:rPr>
              <a:t>. Immune </a:t>
            </a:r>
            <a:r>
              <a:rPr lang="fr-FR" sz="2400" b="1" dirty="0" err="1">
                <a:latin typeface="Garamond" pitchFamily="18" charset="0"/>
              </a:rPr>
              <a:t>compl</a:t>
            </a:r>
            <a:r>
              <a:rPr lang="fr-FR" sz="2400" b="1" dirty="0">
                <a:latin typeface="Garamond" pitchFamily="18" charset="0"/>
              </a:rPr>
              <a:t>. N. </a:t>
            </a:r>
            <a:r>
              <a:rPr lang="fr-FR" sz="2400" b="1" dirty="0" err="1">
                <a:latin typeface="Garamond" pitchFamily="18" charset="0"/>
              </a:rPr>
              <a:t>Synd</a:t>
            </a:r>
            <a:r>
              <a:rPr lang="fr-FR" sz="2400" b="1" dirty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P.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 – late splenic rupture with trauma 1-3 </a:t>
            </a:r>
            <a:r>
              <a:rPr lang="en-US" sz="2400" b="1" dirty="0" err="1">
                <a:latin typeface="Garamond" pitchFamily="18" charset="0"/>
              </a:rPr>
              <a:t>mon.</a:t>
            </a:r>
            <a:r>
              <a:rPr lang="en-US" sz="2400" b="1" dirty="0">
                <a:latin typeface="Garamond" pitchFamily="18" charset="0"/>
              </a:rPr>
              <a:t> after  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     initial infection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2895600" y="109347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2895600" y="126492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228600"/>
            <a:ext cx="9144000" cy="104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457056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+mn-ea"/>
                <a:cs typeface="Arial Black"/>
              </a:rPr>
              <a:t>MALARIA FEVER PAROXYSMS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819400" y="990600"/>
            <a:ext cx="3505200" cy="1262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Rigors, headache</a:t>
            </a: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associated with  pale cold skin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(1-2 hours)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048000" y="2774950"/>
            <a:ext cx="3505200" cy="1354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Delirium,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Tachypnoea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,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Hot Skin</a:t>
            </a: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(Several hours)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743200" y="4662488"/>
            <a:ext cx="3505200" cy="1128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Fever 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Marked  sweating and fatigue</a:t>
            </a:r>
            <a:endParaRPr lang="en-US" sz="1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2819400" y="9144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457200" y="5851525"/>
            <a:ext cx="861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FFFF"/>
                </a:solidFill>
                <a:latin typeface="Garamond" panose="02020404030301010803" pitchFamily="18" charset="0"/>
              </a:rPr>
              <a:t>Patient often symptoms free between paroxysms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819400" y="26670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819400" y="44196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3" name="Line 39"/>
          <p:cNvSpPr>
            <a:spLocks noChangeShapeType="1"/>
          </p:cNvSpPr>
          <p:nvPr/>
        </p:nvSpPr>
        <p:spPr bwMode="auto">
          <a:xfrm>
            <a:off x="4572000" y="2133600"/>
            <a:ext cx="0" cy="4572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40"/>
          <p:cNvSpPr>
            <a:spLocks noChangeShapeType="1"/>
          </p:cNvSpPr>
          <p:nvPr/>
        </p:nvSpPr>
        <p:spPr bwMode="auto">
          <a:xfrm>
            <a:off x="4572000" y="3886200"/>
            <a:ext cx="0" cy="457200"/>
          </a:xfrm>
          <a:prstGeom prst="line">
            <a:avLst/>
          </a:prstGeom>
          <a:noFill/>
          <a:ln w="762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WordArt 41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7426" name="WordArt 42"/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III</a:t>
            </a:r>
          </a:p>
        </p:txBody>
      </p:sp>
      <p:sp>
        <p:nvSpPr>
          <p:cNvPr id="17427" name="WordArt 43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DIAGNOSIS</a:t>
            </a:r>
            <a:endParaRPr lang="ar-SA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Detailed targeted history including travel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clinical examination together with:</a:t>
            </a:r>
          </a:p>
          <a:p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Index of Suspicion (HIS)</a:t>
            </a:r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381000" y="279400"/>
            <a:ext cx="9525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tabLst>
                <a:tab pos="914400" algn="l"/>
                <a:tab pos="1828800" algn="l"/>
              </a:tabLs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DX:  Blood film stained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with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 stain or wright</a:t>
            </a:r>
            <a:r>
              <a:rPr lang="ja-JP" altLang="en-US" sz="2200" b="1" dirty="0" smtClean="0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altLang="ja-JP" sz="2200" b="1" dirty="0" smtClean="0">
                <a:solidFill>
                  <a:srgbClr val="FFFFFF"/>
                </a:solidFill>
                <a:latin typeface="Garamond" pitchFamily="18" charset="0"/>
              </a:rPr>
              <a:t>s stain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Correct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identification of malarial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Spp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is essential for treatment 	because of P. Falciparum R to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Chloroquine&amp;others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On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stain – Cytoplasm: light blue, nucleus: dark blue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In P.F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(a) only ring stage a sexual parasite and gametocytes seen in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periph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. Blood.</a:t>
            </a: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(b) While RBC with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Trophozoites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or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Schixonts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 – sequestered in peripheral, Microvasculature, and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NOT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 circulating P-blood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.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All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asexual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erythrocytic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stages of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circulate in peripheral blood, thus seen on Blood Smear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Acutely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ill patients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	  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DDX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:  P.F.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because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(a)          </a:t>
            </a:r>
            <a:r>
              <a:rPr lang="fr-FR" sz="2200" b="1" dirty="0" smtClean="0">
                <a:solidFill>
                  <a:srgbClr val="FFFFFF"/>
                </a:solidFill>
                <a:latin typeface="Garamond" pitchFamily="18" charset="0"/>
              </a:rPr>
              <a:t>P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. Ovale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clinical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morphological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(b)          P.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-  ch.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Infeciton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indent="-457200">
              <a:tabLst>
                <a:tab pos="914400" algn="l"/>
                <a:tab pos="1828800" algn="l"/>
              </a:tabLst>
              <a:defRPr/>
            </a:pPr>
            <a:r>
              <a:rPr lang="fr-FR" sz="2200" dirty="0">
                <a:solidFill>
                  <a:srgbClr val="FFFFFF"/>
                </a:solidFill>
                <a:latin typeface="Garamond" pitchFamily="18" charset="0"/>
              </a:rPr>
              <a:t/>
            </a:r>
            <a:br>
              <a:rPr lang="fr-FR" sz="2200" dirty="0">
                <a:solidFill>
                  <a:srgbClr val="FFFFFF"/>
                </a:solidFill>
                <a:latin typeface="Garamond" pitchFamily="18" charset="0"/>
              </a:rPr>
            </a:br>
            <a:endParaRPr lang="fr-FR" sz="2200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EDUCATIONAL OBJECTIVES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Garamond" pitchFamily="18" charset="0"/>
              </a:rPr>
              <a:t>At the end of this lecture students are expected to </a:t>
            </a:r>
            <a:r>
              <a:rPr lang="en-US" sz="2800" b="1" dirty="0" smtClean="0">
                <a:latin typeface="Garamond" pitchFamily="18" charset="0"/>
              </a:rPr>
              <a:t>know: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Epidemiology &amp; Etiology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Clinical </a:t>
            </a:r>
            <a:r>
              <a:rPr lang="en-US" sz="2800" b="1" dirty="0" smtClean="0">
                <a:latin typeface="Garamond" pitchFamily="18" charset="0"/>
              </a:rPr>
              <a:t>presentation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Risk to </a:t>
            </a:r>
            <a:r>
              <a:rPr lang="en-US" sz="2800" b="1" dirty="0" smtClean="0">
                <a:latin typeface="Garamond" pitchFamily="18" charset="0"/>
              </a:rPr>
              <a:t>travelers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Malaria and </a:t>
            </a:r>
            <a:r>
              <a:rPr lang="en-US" sz="2800" b="1" dirty="0" smtClean="0">
                <a:latin typeface="Garamond" pitchFamily="18" charset="0"/>
              </a:rPr>
              <a:t>pregnancy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Diagnostic work </a:t>
            </a:r>
            <a:r>
              <a:rPr lang="en-US" sz="2800" b="1" dirty="0" smtClean="0">
                <a:latin typeface="Garamond" pitchFamily="18" charset="0"/>
              </a:rPr>
              <a:t>up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Treatment &amp; prophylaxis</a:t>
            </a:r>
            <a:endParaRPr lang="ar-SA" sz="2800" b="1" dirty="0">
              <a:latin typeface="Garamond" pitchFamily="18" charset="0"/>
            </a:endParaRPr>
          </a:p>
          <a:p>
            <a:pPr>
              <a:defRPr/>
            </a:pPr>
            <a:endParaRPr 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58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1625"/>
            <a:ext cx="8839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3" eaLnBrk="1" hangingPunct="1">
              <a:tabLst>
                <a:tab pos="68580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Thin blood film (RBC morphology preserved):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2" algn="just">
              <a:tabLst>
                <a:tab pos="685800" algn="l"/>
              </a:tabLst>
              <a:defRPr/>
            </a:pPr>
            <a:endParaRPr lang="en-US" sz="1000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P</a:t>
            </a:r>
            <a:r>
              <a:rPr lang="en-US" sz="2400" b="1" dirty="0">
                <a:latin typeface="Garamond" pitchFamily="18" charset="0"/>
              </a:rPr>
              <a:t>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; infected RBC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RBC </a:t>
            </a:r>
            <a:r>
              <a:rPr lang="en-US" sz="2400" b="1" dirty="0">
                <a:latin typeface="Garamond" pitchFamily="18" charset="0"/>
              </a:rPr>
              <a:t>enlargement with parasite maturation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</a:rPr>
              <a:t>Scuffner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dots (</a:t>
            </a:r>
            <a:r>
              <a:rPr lang="en-US" altLang="ja-JP" sz="2400" b="1" dirty="0" err="1">
                <a:latin typeface="Garamond" pitchFamily="18" charset="0"/>
              </a:rPr>
              <a:t>eosinophilic</a:t>
            </a:r>
            <a:r>
              <a:rPr lang="en-US" altLang="ja-JP" sz="2400" b="1" dirty="0">
                <a:latin typeface="Garamond" pitchFamily="18" charset="0"/>
              </a:rPr>
              <a:t> dots in RBC </a:t>
            </a:r>
            <a:r>
              <a:rPr lang="en-US" altLang="ja-JP" sz="2400" b="1" dirty="0" err="1">
                <a:latin typeface="Garamond" pitchFamily="18" charset="0"/>
              </a:rPr>
              <a:t>cyto</a:t>
            </a:r>
            <a:r>
              <a:rPr lang="en-US" altLang="ja-JP" sz="2400" b="1" dirty="0">
                <a:latin typeface="Garamond" pitchFamily="18" charset="0"/>
              </a:rPr>
              <a:t>.)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May </a:t>
            </a:r>
            <a:r>
              <a:rPr lang="en-US" sz="2400" b="1" dirty="0">
                <a:latin typeface="Garamond" pitchFamily="18" charset="0"/>
              </a:rPr>
              <a:t>see Maurer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clots in RBC </a:t>
            </a:r>
            <a:r>
              <a:rPr lang="en-US" altLang="ja-JP" sz="2400" b="1" dirty="0" err="1">
                <a:latin typeface="Garamond" pitchFamily="18" charset="0"/>
              </a:rPr>
              <a:t>eytoplasm</a:t>
            </a:r>
            <a:endParaRPr lang="en-US" altLang="ja-JP" sz="2400" b="1" dirty="0">
              <a:latin typeface="Garamond" pitchFamily="18" charset="0"/>
            </a:endParaRPr>
          </a:p>
          <a:p>
            <a:pPr lvl="2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Infection with more than one parasite </a:t>
            </a:r>
            <a:r>
              <a:rPr lang="en-US" sz="2400" b="1" dirty="0" err="1">
                <a:latin typeface="Garamond" pitchFamily="18" charset="0"/>
              </a:rPr>
              <a:t>spp</a:t>
            </a:r>
            <a:r>
              <a:rPr lang="en-US" sz="2400" b="1" dirty="0">
                <a:latin typeface="Garamond" pitchFamily="18" charset="0"/>
              </a:rPr>
              <a:t>:  5-7%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Thick Blood Film (RBC lysed)</a:t>
            </a:r>
          </a:p>
          <a:p>
            <a:pPr lvl="2" algn="just"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You </a:t>
            </a:r>
            <a:r>
              <a:rPr lang="en-US" sz="2400" b="1" dirty="0">
                <a:latin typeface="Garamond" pitchFamily="18" charset="0"/>
              </a:rPr>
              <a:t>may examine 10X. Blood more than in thin film 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More </a:t>
            </a:r>
            <a:r>
              <a:rPr lang="en-US" sz="2400" b="1" dirty="0">
                <a:latin typeface="Garamond" pitchFamily="18" charset="0"/>
              </a:rPr>
              <a:t>diagnostic in lower degree of </a:t>
            </a:r>
            <a:r>
              <a:rPr lang="en-US" sz="2400" b="1" dirty="0" err="1">
                <a:latin typeface="Garamond" pitchFamily="18" charset="0"/>
              </a:rPr>
              <a:t>parasitemias</a:t>
            </a: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Serology:  not useful in managing acutely ill patient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DNA probe:  similar thick film sensitivity</a:t>
            </a:r>
          </a:p>
          <a:p>
            <a:pPr indent="-228600" algn="ctr">
              <a:tabLst>
                <a:tab pos="685800" algn="l"/>
              </a:tabLst>
              <a:defRPr/>
            </a:pPr>
            <a:r>
              <a:rPr lang="en-US" sz="8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indent="-228600">
              <a:tabLst>
                <a:tab pos="685800" algn="l"/>
              </a:tabLst>
              <a:defRPr/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mala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79356A0D-154B-4EE4-B7B4-6DF34F126BE4}" type="slidenum">
              <a:rPr lang="en-US" altLang="zh-CN">
                <a:solidFill>
                  <a:srgbClr val="FFFFFF"/>
                </a:solidFill>
              </a:rPr>
              <a:pPr/>
              <a:t>23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falciparum: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800600" y="1557338"/>
            <a:ext cx="42672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1:</a:t>
            </a:r>
            <a:r>
              <a:rPr lang="en-US" altLang="zh-CN" sz="2200" b="1" dirty="0"/>
              <a:t> 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2-18: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( 2-10: ring-stage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19-26: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Schizonts</a:t>
            </a:r>
            <a:r>
              <a:rPr lang="en-US" altLang="zh-CN" sz="2200" b="1" dirty="0"/>
              <a:t> ( 26 is a ruptured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</a:t>
            </a:r>
            <a:r>
              <a:rPr lang="en-US" altLang="zh-CN" sz="2200" b="1" dirty="0" err="1"/>
              <a:t>schizont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27, 28:</a:t>
            </a:r>
            <a:r>
              <a:rPr lang="en-US" altLang="zh-CN" sz="2200" b="1" dirty="0"/>
              <a:t> Mature </a:t>
            </a:r>
            <a:r>
              <a:rPr lang="en-US" altLang="zh-CN" sz="2200" b="1" dirty="0" err="1"/>
              <a:t>macrogametocytes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(female)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29, 30:</a:t>
            </a:r>
            <a:r>
              <a:rPr lang="en-US" altLang="zh-CN" sz="2200" b="1" dirty="0"/>
              <a:t> Mature microgametocytes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/>
            </a:r>
            <a:br>
              <a:rPr lang="en-US" altLang="zh-CN" sz="2400" b="1" dirty="0"/>
            </a:br>
            <a:endParaRPr lang="en-US" altLang="zh-CN" sz="2400" dirty="0"/>
          </a:p>
        </p:txBody>
      </p:sp>
      <p:pic>
        <p:nvPicPr>
          <p:cNvPr id="23557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FFD9443E-2D3E-4111-8D20-FB224F7D7FB7}" type="slidenum">
              <a:rPr lang="en-US" altLang="zh-CN">
                <a:solidFill>
                  <a:srgbClr val="FFFFFF"/>
                </a:solidFill>
              </a:rPr>
              <a:pPr/>
              <a:t>24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vivax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4953000" y="1600200"/>
            <a:ext cx="426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1:  </a:t>
            </a:r>
            <a:r>
              <a:rPr lang="en-US" altLang="zh-CN" sz="2200" dirty="0"/>
              <a:t> Normal red cell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2-6:</a:t>
            </a:r>
            <a:r>
              <a:rPr lang="en-US" altLang="zh-CN" sz="2200" dirty="0"/>
              <a:t>  Young </a:t>
            </a:r>
            <a:r>
              <a:rPr lang="en-US" altLang="zh-CN" sz="2200" dirty="0" err="1"/>
              <a:t>trophozoites</a:t>
            </a:r>
            <a:r>
              <a:rPr lang="en-US" altLang="zh-CN" sz="22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(ring stage parasites)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7-18: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Trophozoites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19-27: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Schizonts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28,29: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Macrogametocytes</a:t>
            </a:r>
            <a:r>
              <a:rPr lang="en-US" altLang="zh-CN" sz="2200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30:</a:t>
            </a:r>
            <a:r>
              <a:rPr lang="en-US" altLang="zh-CN" sz="2200" dirty="0"/>
              <a:t>  Microgametocyte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(male)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l"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4582" name="Picture 5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42536955-0360-4B45-AC10-0404BC7EC24B}" type="slidenum">
              <a:rPr lang="en-US" altLang="zh-CN">
                <a:solidFill>
                  <a:srgbClr val="FFFFFF"/>
                </a:solidFill>
              </a:rPr>
              <a:pPr/>
              <a:t>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ovale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029200" y="16002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1: </a:t>
            </a:r>
            <a:r>
              <a:rPr lang="en-US" altLang="zh-CN" sz="2800" dirty="0"/>
              <a:t> 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2-5:</a:t>
            </a:r>
            <a:r>
              <a:rPr lang="en-US" altLang="zh-CN" sz="2800" dirty="0"/>
              <a:t> Young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6-15: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16-23: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Schizonts</a:t>
            </a:r>
            <a:endParaRPr lang="en-US" altLang="zh-CN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24:</a:t>
            </a:r>
            <a:r>
              <a:rPr lang="en-US" altLang="zh-CN" sz="2800" dirty="0"/>
              <a:t> </a:t>
            </a:r>
            <a:r>
              <a:rPr lang="en-US" altLang="zh-CN" sz="2800" dirty="0" err="1"/>
              <a:t>Macrogametocytes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 (female)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25:</a:t>
            </a:r>
            <a:r>
              <a:rPr lang="en-US" altLang="zh-CN" sz="2800" dirty="0"/>
              <a:t> Microgametocyte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(male)</a:t>
            </a:r>
            <a:br>
              <a:rPr lang="en-US" altLang="zh-CN" sz="2800" dirty="0"/>
            </a:br>
            <a:endParaRPr lang="en-US" altLang="zh-CN" sz="2800" dirty="0"/>
          </a:p>
        </p:txBody>
      </p:sp>
      <p:pic>
        <p:nvPicPr>
          <p:cNvPr id="25605" name="Picture 4" descr="P. ov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3A9B6332-5FE0-4C39-84B8-5E9B4B06CDC7}" type="slidenum">
              <a:rPr lang="en-US" altLang="zh-CN">
                <a:solidFill>
                  <a:srgbClr val="FFFFFF"/>
                </a:solidFill>
              </a:rPr>
              <a:pPr/>
              <a:t>26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malariae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105400" y="15240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1:</a:t>
            </a:r>
            <a:r>
              <a:rPr lang="en-US" altLang="zh-CN" sz="2400" b="1" dirty="0"/>
              <a:t> Normal red cell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2-5:</a:t>
            </a:r>
            <a:r>
              <a:rPr lang="en-US" altLang="zh-CN" sz="2400" b="1" dirty="0"/>
              <a:t> Young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  (rings)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6-13: 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14-22:</a:t>
            </a:r>
            <a:r>
              <a:rPr lang="en-US" altLang="zh-CN" sz="2400" b="1" dirty="0"/>
              <a:t>  </a:t>
            </a:r>
            <a:r>
              <a:rPr lang="en-US" altLang="zh-CN" sz="2400" b="1" dirty="0" err="1"/>
              <a:t>Schizonts</a:t>
            </a:r>
            <a:endParaRPr lang="en-US" altLang="zh-CN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23:</a:t>
            </a:r>
            <a:r>
              <a:rPr lang="en-US" altLang="zh-CN" sz="2400" b="1" dirty="0"/>
              <a:t> Developing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gametocyte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24: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Macrogametocyte</a:t>
            </a:r>
            <a:r>
              <a:rPr lang="en-US" altLang="zh-CN" sz="2400" b="1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25: </a:t>
            </a:r>
            <a:r>
              <a:rPr lang="en-US" altLang="zh-CN" sz="2400" b="1" dirty="0"/>
              <a:t> Microgametocyte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(male)</a:t>
            </a:r>
            <a:br>
              <a:rPr lang="en-US" altLang="zh-CN" sz="2400" b="1" dirty="0"/>
            </a:br>
            <a:endParaRPr lang="en-US" altLang="zh-CN" sz="2400" b="1" dirty="0"/>
          </a:p>
        </p:txBody>
      </p:sp>
      <p:pic>
        <p:nvPicPr>
          <p:cNvPr id="26629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Untitl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Untitle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Untitl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Untitle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ETIOLOGY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4 </a:t>
            </a:r>
            <a:r>
              <a:rPr lang="fr-FR" sz="4000" b="1" dirty="0" err="1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plasmodia</a:t>
            </a: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Falciparum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Vivax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Ovale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Malariae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Untitl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Untitle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ntitle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Untitle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ntitle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Untitle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534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DIFFERENTIAL DIAGNOSIS OF MALARIA IN ACUTELY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III PATIENTS BASED ON P.B. SMEAR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			</a:t>
            </a: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		          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P. Falciparum		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Ovale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</a:t>
            </a: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Multiply Infected RBC			Common			Rare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	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Mature (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 and 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) parasites 	Absent			Common</a:t>
            </a: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RBC enlargement with later parasite stages	Absent			Common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 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Mature (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trophozoites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&amp;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 stage P.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falciparum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  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Typically sequestered in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the peripheral microvasculature.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RBC enlargement in P. </a:t>
            </a:r>
            <a:r>
              <a:rPr lang="en-US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typically occurs with later stage parasites that do not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circulate in P. falciparum infection.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0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81000" y="3810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3597275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Depth of coma</a:t>
            </a:r>
            <a:r>
              <a:rPr lang="en-US" altLang="en-US" b="1" dirty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Temp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	Vomiting			</a:t>
            </a:r>
            <a:r>
              <a:rPr lang="en-US" altLang="en-US" b="1" dirty="0">
                <a:cs typeface="Times New Roman" panose="02020603050405020304" pitchFamily="18" charset="0"/>
              </a:rPr>
              <a:t>Do not modify outcome</a:t>
            </a:r>
            <a:r>
              <a:rPr lang="en-US" altLang="en-US" b="1" dirty="0">
                <a:cs typeface="Tahoma" panose="020B0604030504040204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altLang="en-US" b="1" i="1" dirty="0">
                <a:cs typeface="Tahoma" panose="020B0604030504040204" pitchFamily="34" charset="0"/>
              </a:rPr>
              <a:t>	</a:t>
            </a:r>
            <a:r>
              <a:rPr lang="fr-FR" altLang="en-US" b="1" i="1" dirty="0" err="1">
                <a:cs typeface="Tahoma" panose="020B0604030504040204" pitchFamily="34" charset="0"/>
              </a:rPr>
              <a:t>Seizures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Parasite </a:t>
            </a:r>
            <a:r>
              <a:rPr lang="fr-FR" altLang="en-US" b="1" dirty="0" err="1">
                <a:cs typeface="Tahoma" panose="020B0604030504040204" pitchFamily="34" charset="0"/>
              </a:rPr>
              <a:t>load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</a:t>
            </a:r>
            <a:r>
              <a:rPr lang="fr-FR" altLang="en-US" b="1" dirty="0" err="1">
                <a:cs typeface="Tahoma" panose="020B0604030504040204" pitchFamily="34" charset="0"/>
              </a:rPr>
              <a:t>Anemia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>
                <a:cs typeface="Tahoma" panose="020B0604030504040204" pitchFamily="34" charset="0"/>
              </a:rPr>
              <a:t>HIV infection did not affect clinical or biological presentation of cerebral malaria and appears not to affect outcome.</a:t>
            </a:r>
            <a:r>
              <a:rPr lang="en-US" altLang="en-US" b="1" dirty="0"/>
              <a:t> </a:t>
            </a:r>
          </a:p>
          <a:p>
            <a:pPr algn="r" eaLnBrk="1" hangingPunct="1">
              <a:spcBef>
                <a:spcPct val="50000"/>
              </a:spcBef>
            </a:pPr>
            <a:endParaRPr lang="fr-FR" altLang="en-US" b="1" i="1" dirty="0"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fr-FR" altLang="en-US" b="1" i="1" dirty="0">
                <a:cs typeface="Times New Roman" panose="02020603050405020304" pitchFamily="18" charset="0"/>
              </a:rPr>
              <a:t>(</a:t>
            </a:r>
            <a:r>
              <a:rPr lang="fr-FR" altLang="en-US" b="1" i="1" dirty="0" err="1">
                <a:cs typeface="Times New Roman" panose="02020603050405020304" pitchFamily="18" charset="0"/>
              </a:rPr>
              <a:t>Niyongabo</a:t>
            </a:r>
            <a:r>
              <a:rPr lang="fr-FR" altLang="en-US" b="1" i="1" dirty="0">
                <a:cs typeface="Times New Roman" panose="02020603050405020304" pitchFamily="18" charset="0"/>
              </a:rPr>
              <a:t> et al, Acta </a:t>
            </a:r>
            <a:r>
              <a:rPr lang="fr-FR" altLang="en-US" b="1" i="1" dirty="0" err="1">
                <a:cs typeface="Times New Roman" panose="02020603050405020304" pitchFamily="18" charset="0"/>
              </a:rPr>
              <a:t>Tropica</a:t>
            </a:r>
            <a:r>
              <a:rPr lang="fr-FR" altLang="en-US" b="1" i="1" dirty="0">
                <a:cs typeface="Times New Roman" panose="02020603050405020304" pitchFamily="18" charset="0"/>
              </a:rPr>
              <a:t> </a:t>
            </a:r>
            <a:r>
              <a:rPr lang="fr-FR" altLang="en-US" b="1" i="1" dirty="0" err="1">
                <a:cs typeface="Times New Roman" panose="02020603050405020304" pitchFamily="18" charset="0"/>
              </a:rPr>
              <a:t>Apr</a:t>
            </a:r>
            <a:r>
              <a:rPr lang="fr-FR" altLang="en-US" b="1" i="1" dirty="0">
                <a:cs typeface="Times New Roman" panose="02020603050405020304" pitchFamily="18" charset="0"/>
              </a:rPr>
              <a:t> 1994)</a:t>
            </a:r>
            <a:endParaRPr lang="en-US" altLang="en-US" b="1" i="1" dirty="0"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895600" y="1524000"/>
            <a:ext cx="16764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  <a:cs typeface="Arial Black"/>
              </a:rPr>
              <a:t>RISK FACTORS FOR POOR PROGNOSIS IN CEREBRAL MALARIA</a:t>
            </a:r>
            <a: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Creatinine    </a:t>
            </a:r>
          </a:p>
          <a:p>
            <a:pPr marL="0" lvl="2" indent="0">
              <a:spcBef>
                <a:spcPts val="750"/>
              </a:spcBef>
              <a:buNone/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Bilirubin</a:t>
            </a:r>
          </a:p>
          <a:p>
            <a:pPr marL="171450" lvl="2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r>
              <a:rPr lang="en-US" altLang="en-US" sz="3000" b="1" dirty="0">
                <a:latin typeface="Garamond" panose="02020404030301010803" pitchFamily="18" charset="0"/>
              </a:rPr>
              <a:t>Lactates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endParaRPr lang="en-US" altLang="en-US" sz="10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29000" y="17526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429000" y="38100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429000" y="28194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19200" y="3733800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Majority of complications (apart from anemia) associated with P. Falciparum)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143000" y="19050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 clinical features of malaria are those of the complications.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08138"/>
            <a:ext cx="9144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*    Anemia:  presents in most severe infections and parallels    </a:t>
            </a: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      </a:t>
            </a:r>
            <a:r>
              <a:rPr lang="en-US" altLang="en-US" sz="2600" b="1" dirty="0" err="1">
                <a:latin typeface="Garamond" panose="02020404030301010803" pitchFamily="18" charset="0"/>
              </a:rPr>
              <a:t>parasitaemia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13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Hemolysis </a:t>
            </a:r>
            <a:r>
              <a:rPr lang="en-US" altLang="en-US" sz="2600" b="1" dirty="0">
                <a:latin typeface="Garamond" panose="02020404030301010803" pitchFamily="18" charset="0"/>
              </a:rPr>
              <a:t>of 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Delayed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retics</a:t>
            </a:r>
            <a:r>
              <a:rPr lang="en-US" altLang="en-US" sz="2600" b="1" dirty="0">
                <a:latin typeface="Garamond" panose="02020404030301010803" pitchFamily="18" charset="0"/>
              </a:rPr>
              <a:t>. release from BM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Immune </a:t>
            </a:r>
            <a:r>
              <a:rPr lang="en-US" altLang="en-US" sz="2600" b="1" dirty="0">
                <a:latin typeface="Garamond" panose="02020404030301010803" pitchFamily="18" charset="0"/>
              </a:rPr>
              <a:t>– mediated hemolysis of non-infected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5400" y="5715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4600"/>
            <a:ext cx="9144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Non-immune:  (primary infection)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err="1" smtClean="0">
                <a:latin typeface="Garamond" panose="02020404030301010803" pitchFamily="18" charset="0"/>
              </a:rPr>
              <a:t>Haemoglobinuria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Black </a:t>
            </a:r>
            <a:r>
              <a:rPr lang="en-US" altLang="en-US" sz="2600" b="1" dirty="0">
                <a:latin typeface="Garamond" panose="02020404030301010803" pitchFamily="18" charset="0"/>
              </a:rPr>
              <a:t>water fever</a:t>
            </a:r>
            <a:r>
              <a:rPr lang="en-US" altLang="en-US" sz="900" dirty="0">
                <a:latin typeface="Garamond" panose="02020404030301010803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Garamond" panose="02020404030301010803" pitchFamily="18" charset="0"/>
              </a:rPr>
              <a:t>Exaggerated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haemolytic</a:t>
            </a:r>
            <a:r>
              <a:rPr lang="en-US" altLang="en-US" sz="2600" b="1" dirty="0">
                <a:latin typeface="Garamond" panose="02020404030301010803" pitchFamily="18" charset="0"/>
              </a:rPr>
              <a:t> response to quinine – sensitized RBC</a:t>
            </a:r>
            <a:endParaRPr lang="en-US" altLang="en-US" sz="9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3000" b="1">
                <a:latin typeface="Garamond" panose="02020404030301010803" pitchFamily="18" charset="0"/>
              </a:rPr>
              <a:t> </a:t>
            </a:r>
          </a:p>
          <a:p>
            <a:pPr lvl="2"/>
            <a:r>
              <a:rPr lang="en-US" altLang="en-US" sz="3000" b="1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2" algn="just"/>
            <a:endParaRPr lang="en-US" altLang="en-US" sz="1000">
              <a:latin typeface="Garamond" panose="02020404030301010803" pitchFamily="18" charset="0"/>
            </a:endParaRPr>
          </a:p>
          <a:p>
            <a:pPr lvl="2"/>
            <a:endParaRPr lang="en-US" altLang="en-US" sz="3000" b="1">
              <a:latin typeface="Garamond" panose="02020404030301010803" pitchFamily="18" charset="0"/>
            </a:endParaRPr>
          </a:p>
          <a:p>
            <a:pPr lvl="2"/>
            <a:r>
              <a:rPr lang="en-US" altLang="en-US" sz="700">
                <a:latin typeface="Garamond" panose="02020404030301010803" pitchFamily="18" charset="0"/>
              </a:rPr>
              <a:t>  </a:t>
            </a:r>
            <a:r>
              <a:rPr lang="en-US" altLang="en-US" sz="3000" b="1">
                <a:latin typeface="Garamond" panose="02020404030301010803" pitchFamily="18" charset="0"/>
              </a:rPr>
              <a:t>Mild unconjugated jaundice common, and parallels hemolysis.  Hepatocellular dysfunction may contribute to jaundice.</a:t>
            </a:r>
            <a:endParaRPr lang="en-US" altLang="en-US" sz="10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52322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EPIDEMIOLOGY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Garamond" pitchFamily="18" charset="0"/>
              </a:rPr>
              <a:t>Endemic </a:t>
            </a:r>
            <a:r>
              <a:rPr lang="en-US" sz="2800" b="1" dirty="0">
                <a:latin typeface="Garamond" pitchFamily="18" charset="0"/>
              </a:rPr>
              <a:t>disease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Usually does not occur at altitudes – 1500 m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World wide ease of travel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Most important parasitic disease of humans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Transmitted in over 100 countries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Affecting more than 3 billion people world wide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Causing 1-2 billion deaths per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ea typeface="+mn-ea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58887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1000" b="1" u="sng" dirty="0">
                <a:latin typeface="Garamond" panose="02020404030301010803" pitchFamily="18" charset="0"/>
              </a:rPr>
              <a:t> </a:t>
            </a:r>
            <a:endParaRPr lang="en-US" altLang="en-US" sz="3000" b="1" u="sng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500" b="1" u="sng" dirty="0">
                <a:latin typeface="Garamond" panose="02020404030301010803" pitchFamily="18" charset="0"/>
              </a:rPr>
              <a:t>Majority of complications (apart from anemia) associated with P. falciparum.</a:t>
            </a:r>
          </a:p>
          <a:p>
            <a:pPr lvl="1"/>
            <a:endParaRPr lang="en-US" altLang="en-US" sz="1000" b="1" u="sng" dirty="0">
              <a:latin typeface="Garamond" panose="02020404030301010803" pitchFamily="18" charset="0"/>
            </a:endParaRPr>
          </a:p>
          <a:p>
            <a:pPr lvl="1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2800" b="1" dirty="0">
                <a:latin typeface="Garamond" panose="02020404030301010803" pitchFamily="18" charset="0"/>
              </a:rPr>
              <a:t>Tissue hypoxia related complications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000" b="1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Hypoxia results from altered microcirculation + anemia.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Maturation of </a:t>
            </a:r>
            <a:r>
              <a:rPr lang="en-US" altLang="en-US" sz="2400" b="1" dirty="0" err="1">
                <a:latin typeface="Garamond" panose="02020404030301010803" pitchFamily="18" charset="0"/>
              </a:rPr>
              <a:t>erythyrocyte</a:t>
            </a:r>
            <a:r>
              <a:rPr lang="en-US" altLang="en-US" sz="2400" b="1" dirty="0">
                <a:latin typeface="Garamond" panose="02020404030301010803" pitchFamily="18" charset="0"/>
              </a:rPr>
              <a:t> </a:t>
            </a:r>
            <a:r>
              <a:rPr lang="en-US" altLang="en-US" sz="2400" b="1" dirty="0" err="1">
                <a:latin typeface="Garamond" panose="02020404030301010803" pitchFamily="18" charset="0"/>
              </a:rPr>
              <a:t>schizonts</a:t>
            </a:r>
            <a:r>
              <a:rPr lang="en-US" altLang="en-US" sz="2400" b="1" dirty="0">
                <a:latin typeface="Garamond" panose="02020404030301010803" pitchFamily="18" charset="0"/>
              </a:rPr>
              <a:t> in P. falciparum takes          </a:t>
            </a:r>
          </a:p>
          <a:p>
            <a:pPr lvl="2" algn="just"/>
            <a:r>
              <a:rPr lang="en-US" altLang="en-US" sz="2400" b="1" dirty="0">
                <a:latin typeface="Garamond" panose="02020404030301010803" pitchFamily="18" charset="0"/>
              </a:rPr>
              <a:t>place in tissue capillaries and </a:t>
            </a:r>
            <a:r>
              <a:rPr lang="en-US" altLang="en-US" sz="2400" b="1" dirty="0" err="1">
                <a:latin typeface="Garamond" panose="02020404030301010803" pitchFamily="18" charset="0"/>
              </a:rPr>
              <a:t>venules</a:t>
            </a:r>
            <a:r>
              <a:rPr lang="en-US" altLang="en-US" sz="2400" b="1" dirty="0">
                <a:latin typeface="Garamond" panose="02020404030301010803" pitchFamily="18" charset="0"/>
              </a:rPr>
              <a:t>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  </a:t>
            </a:r>
            <a:r>
              <a:rPr lang="en-US" altLang="en-US" sz="2400" b="1" dirty="0">
                <a:latin typeface="Garamond" panose="02020404030301010803" pitchFamily="18" charset="0"/>
              </a:rPr>
              <a:t>P. falciparum parasitized RBC sequestered in micro circulation </a:t>
            </a:r>
          </a:p>
          <a:p>
            <a:pPr lvl="1" algn="just"/>
            <a:r>
              <a:rPr lang="en-US" altLang="en-US" sz="2400" b="1" dirty="0">
                <a:latin typeface="Garamond" panose="02020404030301010803" pitchFamily="18" charset="0"/>
              </a:rPr>
              <a:t>      because:</a:t>
            </a: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700" b="1" dirty="0">
                <a:latin typeface="Garamond" panose="02020404030301010803" pitchFamily="18" charset="0"/>
              </a:rPr>
              <a:t>  </a:t>
            </a:r>
            <a:r>
              <a:rPr lang="en-US" altLang="en-US" sz="2400" b="1" dirty="0">
                <a:latin typeface="Garamond" panose="02020404030301010803" pitchFamily="18" charset="0"/>
              </a:rPr>
              <a:t>Altered deformability of parasitized RBC</a:t>
            </a:r>
            <a:endParaRPr lang="en-US" altLang="en-US" sz="1000" b="1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400" b="1" dirty="0">
                <a:latin typeface="Garamond" panose="02020404030301010803" pitchFamily="18" charset="0"/>
              </a:rPr>
              <a:t>Adhesion involving parasite – derived proteins within RBC and glycoproteins on vascular endothelium.</a:t>
            </a:r>
            <a:r>
              <a:rPr lang="en-US" altLang="en-US" sz="1400" b="1" dirty="0">
                <a:latin typeface="Garamond" panose="02020404030301010803" pitchFamily="18" charset="0"/>
              </a:rPr>
              <a:t> </a:t>
            </a:r>
          </a:p>
          <a:p>
            <a:pPr lvl="1"/>
            <a:endParaRPr lang="en-US" altLang="en-US" sz="24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8897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2" algn="just" eaLnBrk="1" hangingPunct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Cerebral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Malaria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cs typeface="Arial" panose="020B0604020202020204" pitchFamily="34" charset="0"/>
              </a:rPr>
              <a:t>   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Renal Failure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Hypervescosity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Pulmonary Edema  </a:t>
            </a:r>
            <a:endParaRPr lang="en-US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– may complicate acute phase of severe 		    malaise.  Fluid overload may contribute.</a:t>
            </a:r>
            <a:endParaRPr lang="en-US" alt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357188"/>
            <a:ext cx="91440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3" eaLnBrk="1" hangingPunct="1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Hypoglycemia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r>
              <a:rPr lang="en-US" altLang="en-US" sz="600" dirty="0">
                <a:cs typeface="Arial" panose="020B0604020202020204" pitchFamily="34" charset="0"/>
              </a:rPr>
              <a:t>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consumption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  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Quinine/quinidine --- insulin secretion</a:t>
            </a:r>
          </a:p>
          <a:p>
            <a:pPr lvl="3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 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Bleeding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  <a:endParaRPr lang="en-US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b="1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coagulopathy</a:t>
            </a:r>
          </a:p>
          <a:p>
            <a:pPr lvl="3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Shock: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Endotoxemia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Diarrhea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Hyponatremia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(? SIADH)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 flipV="1">
            <a:off x="8077200" y="16002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912813"/>
            <a:ext cx="914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tabLst>
                <a:tab pos="1371600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LATE COMPLICATION</a:t>
            </a:r>
          </a:p>
          <a:p>
            <a:pPr lvl="3">
              <a:tabLst>
                <a:tab pos="1371600" algn="l"/>
              </a:tabLs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splenomegaly in P. Falciparum 	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endemic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syndrome with P.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malariae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Burkett</a:t>
            </a:r>
            <a:r>
              <a:rPr lang="ja-JP" altLang="en-US" sz="28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s lymphoma (PF  - EBV)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96850"/>
            <a:ext cx="91440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&amp; PREGNANCY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141413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Anemia, hypoglycemia, pulmonary edema:  &gt; common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Abortion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Stillbirth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delivery high infant 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 wt.                     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Placental insufficiency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en-US" sz="24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parasitaemia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  placenta favorable  site for P. 	falciparum.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solidFill>
                <a:srgbClr val="F2F2F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93223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CONGENITAL MALARIA</a:t>
            </a:r>
            <a:endParaRPr lang="ar-S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all 4 species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P.v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P.f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endemic areas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 in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nonendemic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areas due to long persistence of species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Neonate can be diagnosed with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parasitemia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 7 days of birth or longer if no other risk factors for malaria (mosquito exposure, blood transfusion)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Fever, irritability, feeding problems, anemia,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jaundice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mindful of this problem even if mother has not been in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malarious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for years before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/>
            <a:endParaRPr lang="ar-SA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MALARIA AND 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0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HEMOGLOBINOPATHIES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676400"/>
            <a:ext cx="8763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8600" indent="-4572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train children less likely to contract P.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falciparum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C.S. disease:  no such protection, rather mortality is higher &gt;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Thalassemics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partially protected (? Fetal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G-6-phosphatase      RBC  : less prone to P. falciparum.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81000" y="2133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guided by three main factors (CDC):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status of the patient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drug susceptibility of the infecting parasites as determined by the geographic area where the infection was acquired and the previous use of antimalarial medicines 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6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Principles of Treatment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534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If treatment must be initiated before the species is known treat as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 .falciparum</a:t>
            </a: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 P falciparum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presumed to be </a:t>
            </a: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chloroquine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resistant, except in a few areas of Central America and the Middle East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Primaquine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given if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vivax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or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ovale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is likely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6868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RESISTANCE PATTERNS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All of sub-Saharan Africa, Saudi Arabia, Yemen, Iran, Pakistan, Afghanistan, China, Nepal, and all of Southeast Asia 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Panama, Haiti, Brazil, Peru, Bolivia, Colombia, Venezuela, Ecuador, French Guiana, Guyana, and Suriname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-sensitive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Turkey, Iraq, Syria, Georgia, Azerbaijan, Tajikistan, Turkmenistan, and Kyrgyzstan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Argentina, Paraguay, Mexico, Guatemala, Costa Rica, Honduras, Nicaragua, El Salvador, and Dominican Republic</a:t>
            </a:r>
          </a:p>
          <a:p>
            <a:pPr>
              <a:defRPr/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Mefloquine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 Asia: Regions of Vietnam, Laos, Thailand, Burma, and Cambodia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Papua New Guinea and Indonesia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cer\Desktop\malaria pictures\Malaria_east_hemisphere_e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87688" y="4572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TREATMENT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falciparum infection :</a:t>
            </a:r>
          </a:p>
          <a:p>
            <a:pPr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Artemether-Lumefantrine</a:t>
            </a:r>
            <a:r>
              <a:rPr lang="en-US" sz="20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malariae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knowlesi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or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-sensitive P falciparum infection: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vivax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ovale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infection, expected to be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-susceptible:</a:t>
            </a: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Uncomplicated P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vivax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infection, expected to be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chloroquine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-resistant: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Amodiaquine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COMPLICATED</a:t>
            </a:r>
            <a:r>
              <a:rPr lang="en-US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MALARIA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08422"/>
            <a:ext cx="86106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Quinidine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gluconate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10 mg/kg loading dose over 1-2h, then 1.2 mg/kg/h for at least 24h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Once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parasitemia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is &lt; 1% and patient can take oral medication, switch to quinine 650 mg PO TID to complete 3-d course (7-d course if malaria was acquired in southern Asia)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 addition, give doxycycline 100 mg IV or PO BID for 7d.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pregnant women, instead of doxycycline, give clindamycin 20 mg base/kg/day PO divided TID for 7d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457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CHEMOPROPHYLAXIS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46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Atovaquone-proguanil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Chloroquine</a:t>
            </a:r>
            <a:r>
              <a:rPr lang="en-US" altLang="en-US" sz="3600" b="1" dirty="0">
                <a:latin typeface="Garamond" panose="02020404030301010803" pitchFamily="18" charset="0"/>
              </a:rPr>
              <a:t> phosphate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Garamond" panose="02020404030301010803" pitchFamily="18" charset="0"/>
              </a:rPr>
              <a:t>Doxycycline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Mefloquine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Primaquine</a:t>
            </a:r>
            <a:r>
              <a:rPr lang="en-US" altLang="en-US" sz="3600" b="1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44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137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57163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Additional Supportive Measures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1071563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Exchange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prophylaxis especially in  </a:t>
            </a:r>
          </a:p>
          <a:p>
            <a:pPr lvl="1">
              <a:tabLst>
                <a:tab pos="1828800" algn="l"/>
              </a:tabLst>
            </a:pP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pregnant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women.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IVF overload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 for consumption coagulation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Pregnant woman should receive prophylaxis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Non-immune travelers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endParaRPr lang="en-US" altLang="en-US" sz="2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4524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228600" eaLnBrk="1" hangingPunct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1)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against TNF   -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they      fever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but no effect on mortality &amp; morbidity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      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  reason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  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Effects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of other cytokines as IL – 1, TNF-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On pathogenesis of complicated severe malaria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5300" name="Line 2"/>
          <p:cNvSpPr>
            <a:spLocks noChangeShapeType="1"/>
          </p:cNvSpPr>
          <p:nvPr/>
        </p:nvSpPr>
        <p:spPr bwMode="auto">
          <a:xfrm>
            <a:off x="2362200" y="2438400"/>
            <a:ext cx="0" cy="457200"/>
          </a:xfrm>
          <a:prstGeom prst="line">
            <a:avLst/>
          </a:prstGeom>
          <a:noFill/>
          <a:ln w="57150">
            <a:solidFill>
              <a:srgbClr val="F220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4642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2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914400" eaLnBrk="1" hangingPunct="1">
              <a:tabLst>
                <a:tab pos="1371600" algn="l"/>
              </a:tabLst>
              <a:defRPr/>
            </a:pPr>
            <a:r>
              <a:rPr lang="en-US" sz="26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 Steroids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 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controlled trials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Dexamethasone longer duration of coma + worse 		outcomes than patient receiving quinine alone (NEWJ 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Warrel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</a:p>
          <a:p>
            <a:pPr lvl="2">
              <a:tabLst>
                <a:tab pos="1371600" algn="l"/>
              </a:tabLst>
              <a:defRPr/>
            </a:pP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  Reducing mosquito – human contact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  Malaria vaccine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Garamond" pitchFamily="18" charset="0"/>
              </a:rPr>
              <a:t> 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FUTURE PERSPECTIVE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to control or eradicate malaria faced by obstacles: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5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drug resistance in P. falciparum and 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appearing ( R ) in P.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protection against infection and disease not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understood.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 basis of vector capacity responsible for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mosquito-borne malaria transmission is unknown.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anopheline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mosquito resistance to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insecticide.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ap3-9-malaria-endemic-countries-western-hemi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Further Extra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Reading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following are for interested readers.</a:t>
            </a: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937"/>
      </p:ext>
    </p:extLst>
  </p:cSld>
  <p:clrMapOvr>
    <a:masterClrMapping/>
  </p:clrMapOvr>
  <p:transition>
    <p:split orient="vert"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4446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2001643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2590800" y="2598738"/>
            <a:ext cx="3946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b="1">
                <a:solidFill>
                  <a:srgbClr val="FFFF00"/>
                </a:solidFill>
              </a:rPr>
              <a:t>THANK YOU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-s2.0-S1473309902002396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0"/>
            <a:ext cx="9132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8392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PATHOGENESIS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P.F. invades RBC at all ages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Mal: only old RBC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</a:t>
            </a:r>
            <a:r>
              <a:rPr lang="en-US" b="1" dirty="0" err="1" smtClean="0">
                <a:latin typeface="Garamond" pitchFamily="18" charset="0"/>
              </a:rPr>
              <a:t>ovale</a:t>
            </a:r>
            <a:r>
              <a:rPr lang="en-US" b="1" dirty="0" smtClean="0">
                <a:latin typeface="Garamond" pitchFamily="18" charset="0"/>
              </a:rPr>
              <a:t> and P. </a:t>
            </a:r>
            <a:r>
              <a:rPr lang="en-US" b="1" dirty="0" err="1" smtClean="0">
                <a:latin typeface="Garamond" pitchFamily="18" charset="0"/>
              </a:rPr>
              <a:t>vivax</a:t>
            </a:r>
            <a:r>
              <a:rPr lang="en-US" b="1" dirty="0" smtClean="0">
                <a:latin typeface="Garamond" pitchFamily="18" charset="0"/>
              </a:rPr>
              <a:t> invade young RBC</a:t>
            </a:r>
            <a:r>
              <a:rPr lang="en-US" altLang="en-US" b="1" dirty="0" smtClean="0">
                <a:latin typeface="Garamond" pitchFamily="18" charset="0"/>
              </a:rPr>
              <a:t>’</a:t>
            </a:r>
            <a:r>
              <a:rPr lang="en-US" b="1" dirty="0" smtClean="0">
                <a:latin typeface="Garamond" pitchFamily="18" charset="0"/>
              </a:rPr>
              <a:t>s.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Microvascular </a:t>
            </a:r>
            <a:r>
              <a:rPr lang="en-US" b="1" dirty="0" err="1" smtClean="0">
                <a:latin typeface="Garamond" pitchFamily="18" charset="0"/>
              </a:rPr>
              <a:t>patholody</a:t>
            </a:r>
            <a:r>
              <a:rPr lang="en-US" b="1" dirty="0" smtClean="0">
                <a:latin typeface="Garamond" pitchFamily="18" charset="0"/>
              </a:rPr>
              <a:t>: secondary Ischemia Adherence of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Garamond" pitchFamily="18" charset="0"/>
              </a:rPr>
              <a:t>N</a:t>
            </a:r>
            <a:r>
              <a:rPr lang="en-US" b="1" dirty="0" smtClean="0">
                <a:latin typeface="Garamond" pitchFamily="18" charset="0"/>
              </a:rPr>
              <a:t>on-deformable </a:t>
            </a:r>
            <a:r>
              <a:rPr lang="en-US" b="1" dirty="0" err="1" smtClean="0">
                <a:latin typeface="Garamond" pitchFamily="18" charset="0"/>
              </a:rPr>
              <a:t>parasitezed</a:t>
            </a:r>
            <a:r>
              <a:rPr lang="en-US" b="1" dirty="0" smtClean="0">
                <a:latin typeface="Garamond" pitchFamily="18" charset="0"/>
              </a:rPr>
              <a:t> RBC to endothelium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Renal failure:  </a:t>
            </a:r>
            <a:r>
              <a:rPr lang="en-US" b="1" i="1" dirty="0" err="1" smtClean="0">
                <a:latin typeface="Garamond" pitchFamily="18" charset="0"/>
              </a:rPr>
              <a:t>hemalysis</a:t>
            </a:r>
            <a:r>
              <a:rPr lang="en-US" b="1" i="1" dirty="0" smtClean="0">
                <a:latin typeface="Garamond" pitchFamily="18" charset="0"/>
              </a:rPr>
              <a:t>, Ischemia secondary  microvascular  pathology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Deep Coma:  </a:t>
            </a:r>
            <a:r>
              <a:rPr lang="en-US" b="1" i="1" dirty="0" smtClean="0">
                <a:latin typeface="Garamond" pitchFamily="18" charset="0"/>
              </a:rPr>
              <a:t>hypoglycemia, microvascular adherent  parasitized  RBC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Pulmonary edema;  </a:t>
            </a:r>
            <a:r>
              <a:rPr lang="en-US" b="1" i="1" dirty="0" smtClean="0">
                <a:latin typeface="Garamond" pitchFamily="18" charset="0"/>
              </a:rPr>
              <a:t>2 o:  Capillary leak </a:t>
            </a:r>
            <a:r>
              <a:rPr lang="en-US" b="1" i="1" dirty="0" err="1" smtClean="0">
                <a:latin typeface="Garamond" pitchFamily="18" charset="0"/>
              </a:rPr>
              <a:t>Synd</a:t>
            </a:r>
            <a:r>
              <a:rPr lang="en-US" b="1" i="1" dirty="0" smtClean="0">
                <a:latin typeface="Garamond" pitchFamily="18" charset="0"/>
              </a:rPr>
              <a:t> (without  C.C.F.)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Garamond" pitchFamily="18" charset="0"/>
              </a:rPr>
              <a:t>Immune </a:t>
            </a:r>
            <a:r>
              <a:rPr lang="fr-FR" b="1" dirty="0" err="1" smtClean="0">
                <a:latin typeface="Garamond" pitchFamily="18" charset="0"/>
              </a:rPr>
              <a:t>complex</a:t>
            </a:r>
            <a:r>
              <a:rPr lang="fr-FR" b="1" dirty="0" smtClean="0">
                <a:latin typeface="Garamond" pitchFamily="18" charset="0"/>
              </a:rPr>
              <a:t> </a:t>
            </a:r>
            <a:r>
              <a:rPr lang="fr-FR" b="1" dirty="0" err="1" smtClean="0">
                <a:latin typeface="Garamond" pitchFamily="18" charset="0"/>
              </a:rPr>
              <a:t>Neph</a:t>
            </a:r>
            <a:r>
              <a:rPr lang="fr-FR" b="1" dirty="0" smtClean="0">
                <a:latin typeface="Garamond" pitchFamily="18" charset="0"/>
              </a:rPr>
              <a:t>. Syndrome 2 o P. </a:t>
            </a:r>
            <a:r>
              <a:rPr lang="fr-FR" b="1" dirty="0" err="1" smtClean="0">
                <a:latin typeface="Garamond" pitchFamily="18" charset="0"/>
              </a:rPr>
              <a:t>Malariae</a:t>
            </a:r>
            <a:endParaRPr lang="en-US" b="1" dirty="0" smtClean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2000" b="1" dirty="0" smtClean="0">
                <a:latin typeface="Garamond" pitchFamily="18" charset="0"/>
              </a:rPr>
              <a:t>	</a:t>
            </a:r>
            <a:br>
              <a:rPr lang="fr-FR" sz="2000" b="1" dirty="0" smtClean="0">
                <a:latin typeface="Garamond" pitchFamily="18" charset="0"/>
              </a:rPr>
            </a:br>
            <a:r>
              <a:rPr lang="fr-FR" sz="2000" b="1" dirty="0" smtClean="0">
                <a:latin typeface="Garamond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1040</Words>
  <Application>Microsoft Office PowerPoint</Application>
  <PresentationFormat>On-screen Show (4:3)</PresentationFormat>
  <Paragraphs>461</Paragraphs>
  <Slides>66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Corbel</vt:lpstr>
      <vt:lpstr>Courier New</vt:lpstr>
      <vt:lpstr>Garamond</vt:lpstr>
      <vt:lpstr>Symbol</vt:lpstr>
      <vt:lpstr>Tahoma</vt:lpstr>
      <vt:lpstr>Times New Roman</vt:lpstr>
      <vt:lpstr>Wingdings</vt:lpstr>
      <vt:lpstr>Office Theme</vt:lpstr>
      <vt:lpstr>Depth</vt:lpstr>
      <vt:lpstr>Dr.  Awadh Al-Anazi                                                                                                    1439-2018</vt:lpstr>
      <vt:lpstr>EDUCATIONAL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INCUBATION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 FOR POOR PROGNOSIS IN CEREBRAL MALARIA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MALARIA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Extra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Awadh Al-Anazi</cp:lastModifiedBy>
  <cp:revision>122</cp:revision>
  <dcterms:created xsi:type="dcterms:W3CDTF">2000-10-21T04:45:47Z</dcterms:created>
  <dcterms:modified xsi:type="dcterms:W3CDTF">2018-01-27T16:10:41Z</dcterms:modified>
</cp:coreProperties>
</file>