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notesMasterIdLst>
    <p:notesMasterId r:id="rId48"/>
  </p:notesMasterIdLst>
  <p:sldIdLst>
    <p:sldId id="256" r:id="rId2"/>
    <p:sldId id="360" r:id="rId3"/>
    <p:sldId id="361" r:id="rId4"/>
    <p:sldId id="378" r:id="rId5"/>
    <p:sldId id="375" r:id="rId6"/>
    <p:sldId id="366" r:id="rId7"/>
    <p:sldId id="367" r:id="rId8"/>
    <p:sldId id="376" r:id="rId9"/>
    <p:sldId id="402" r:id="rId10"/>
    <p:sldId id="401" r:id="rId11"/>
    <p:sldId id="380" r:id="rId12"/>
    <p:sldId id="372" r:id="rId13"/>
    <p:sldId id="337" r:id="rId14"/>
    <p:sldId id="352" r:id="rId15"/>
    <p:sldId id="353" r:id="rId16"/>
    <p:sldId id="354" r:id="rId17"/>
    <p:sldId id="339" r:id="rId18"/>
    <p:sldId id="355" r:id="rId19"/>
    <p:sldId id="343" r:id="rId20"/>
    <p:sldId id="344" r:id="rId21"/>
    <p:sldId id="341" r:id="rId22"/>
    <p:sldId id="383" r:id="rId23"/>
    <p:sldId id="349" r:id="rId24"/>
    <p:sldId id="351" r:id="rId25"/>
    <p:sldId id="350" r:id="rId26"/>
    <p:sldId id="386" r:id="rId27"/>
    <p:sldId id="387" r:id="rId28"/>
    <p:sldId id="391" r:id="rId29"/>
    <p:sldId id="389" r:id="rId30"/>
    <p:sldId id="396" r:id="rId31"/>
    <p:sldId id="395" r:id="rId32"/>
    <p:sldId id="397" r:id="rId33"/>
    <p:sldId id="388" r:id="rId34"/>
    <p:sldId id="293" r:id="rId35"/>
    <p:sldId id="392" r:id="rId36"/>
    <p:sldId id="394" r:id="rId37"/>
    <p:sldId id="381" r:id="rId38"/>
    <p:sldId id="393" r:id="rId39"/>
    <p:sldId id="273" r:id="rId40"/>
    <p:sldId id="399" r:id="rId41"/>
    <p:sldId id="400" r:id="rId42"/>
    <p:sldId id="385" r:id="rId43"/>
    <p:sldId id="311" r:id="rId44"/>
    <p:sldId id="312" r:id="rId45"/>
    <p:sldId id="313" r:id="rId46"/>
    <p:sldId id="356"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921" autoAdjust="0"/>
  </p:normalViewPr>
  <p:slideViewPr>
    <p:cSldViewPr snapToGrid="0" snapToObjects="1">
      <p:cViewPr>
        <p:scale>
          <a:sx n="59" d="100"/>
          <a:sy n="59" d="100"/>
        </p:scale>
        <p:origin x="-8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image" Target="../media/image12.jpg"/><Relationship Id="rId4"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DD7030-6084-8B4B-B476-1305F619DD4C}" type="doc">
      <dgm:prSet loTypeId="urn:microsoft.com/office/officeart/2008/layout/PictureGrid" loCatId="" qsTypeId="urn:microsoft.com/office/officeart/2005/8/quickstyle/simple4" qsCatId="simple" csTypeId="urn:microsoft.com/office/officeart/2005/8/colors/accent1_2" csCatId="accent1" phldr="1"/>
      <dgm:spPr/>
      <dgm:t>
        <a:bodyPr/>
        <a:lstStyle/>
        <a:p>
          <a:endParaRPr lang="en-US"/>
        </a:p>
      </dgm:t>
    </dgm:pt>
    <dgm:pt modelId="{8CF20271-2BC1-B34B-818F-42519D39458D}">
      <dgm:prSet phldrT="[Text]"/>
      <dgm:spPr/>
      <dgm:t>
        <a:bodyPr/>
        <a:lstStyle/>
        <a:p>
          <a:endParaRPr lang="en-US" dirty="0"/>
        </a:p>
      </dgm:t>
    </dgm:pt>
    <dgm:pt modelId="{78310BC0-35DE-4847-9B5E-43A4495AFD23}" type="parTrans" cxnId="{332AC7F2-FCDD-734E-A031-4AD8191FDA93}">
      <dgm:prSet/>
      <dgm:spPr/>
      <dgm:t>
        <a:bodyPr/>
        <a:lstStyle/>
        <a:p>
          <a:endParaRPr lang="en-US"/>
        </a:p>
      </dgm:t>
    </dgm:pt>
    <dgm:pt modelId="{4BE6AEE3-63E1-F44F-8AC7-3F389E6A150E}" type="sibTrans" cxnId="{332AC7F2-FCDD-734E-A031-4AD8191FDA93}">
      <dgm:prSet/>
      <dgm:spPr/>
      <dgm:t>
        <a:bodyPr/>
        <a:lstStyle/>
        <a:p>
          <a:endParaRPr lang="en-US"/>
        </a:p>
      </dgm:t>
    </dgm:pt>
    <dgm:pt modelId="{CB03F094-E3F9-0740-8E0B-46E1A1D423B7}">
      <dgm:prSet phldrT="[Text]" phldr="1"/>
      <dgm:spPr/>
      <dgm:t>
        <a:bodyPr/>
        <a:lstStyle/>
        <a:p>
          <a:endParaRPr lang="en-US" dirty="0"/>
        </a:p>
      </dgm:t>
    </dgm:pt>
    <dgm:pt modelId="{12678D67-12C4-3D4E-A66F-F037A2108DBA}" type="parTrans" cxnId="{724A1416-369F-1E4C-B4DF-E1FDF5793D85}">
      <dgm:prSet/>
      <dgm:spPr/>
      <dgm:t>
        <a:bodyPr/>
        <a:lstStyle/>
        <a:p>
          <a:endParaRPr lang="en-US"/>
        </a:p>
      </dgm:t>
    </dgm:pt>
    <dgm:pt modelId="{C0171067-DDEA-9241-8165-89318B023B3E}" type="sibTrans" cxnId="{724A1416-369F-1E4C-B4DF-E1FDF5793D85}">
      <dgm:prSet/>
      <dgm:spPr/>
      <dgm:t>
        <a:bodyPr/>
        <a:lstStyle/>
        <a:p>
          <a:endParaRPr lang="en-US"/>
        </a:p>
      </dgm:t>
    </dgm:pt>
    <dgm:pt modelId="{4B4503BC-8E90-9F45-9E7B-D62A0D3B4837}">
      <dgm:prSet phldrT="[Text]" phldr="1"/>
      <dgm:spPr/>
      <dgm:t>
        <a:bodyPr/>
        <a:lstStyle/>
        <a:p>
          <a:endParaRPr lang="en-US"/>
        </a:p>
      </dgm:t>
    </dgm:pt>
    <dgm:pt modelId="{14FC78B2-EEBA-2947-9CF8-0498653D7C9A}" type="parTrans" cxnId="{C2420672-C42E-C740-A34E-949DDF359DF9}">
      <dgm:prSet/>
      <dgm:spPr/>
      <dgm:t>
        <a:bodyPr/>
        <a:lstStyle/>
        <a:p>
          <a:endParaRPr lang="en-US"/>
        </a:p>
      </dgm:t>
    </dgm:pt>
    <dgm:pt modelId="{D4B721F3-2AB2-044F-BB57-EF6E55B9B99E}" type="sibTrans" cxnId="{C2420672-C42E-C740-A34E-949DDF359DF9}">
      <dgm:prSet/>
      <dgm:spPr/>
      <dgm:t>
        <a:bodyPr/>
        <a:lstStyle/>
        <a:p>
          <a:endParaRPr lang="en-US"/>
        </a:p>
      </dgm:t>
    </dgm:pt>
    <dgm:pt modelId="{3033E4AF-28C0-AF4E-8B9C-0482A7C310F8}">
      <dgm:prSet phldrT="[Text]" phldr="1"/>
      <dgm:spPr/>
      <dgm:t>
        <a:bodyPr/>
        <a:lstStyle/>
        <a:p>
          <a:endParaRPr lang="en-US"/>
        </a:p>
      </dgm:t>
    </dgm:pt>
    <dgm:pt modelId="{EDD033F8-574A-6745-A3B3-66DB6DD0A5EA}" type="parTrans" cxnId="{68130190-7BA6-6B4C-A875-B707DFE0BBDD}">
      <dgm:prSet/>
      <dgm:spPr/>
      <dgm:t>
        <a:bodyPr/>
        <a:lstStyle/>
        <a:p>
          <a:endParaRPr lang="en-US"/>
        </a:p>
      </dgm:t>
    </dgm:pt>
    <dgm:pt modelId="{FC02506E-9769-3F49-8AA1-6B013EA4A0CD}" type="sibTrans" cxnId="{68130190-7BA6-6B4C-A875-B707DFE0BBDD}">
      <dgm:prSet/>
      <dgm:spPr/>
      <dgm:t>
        <a:bodyPr/>
        <a:lstStyle/>
        <a:p>
          <a:endParaRPr lang="en-US"/>
        </a:p>
      </dgm:t>
    </dgm:pt>
    <dgm:pt modelId="{30273B70-42F2-C54D-A42F-8048209BC59B}" type="pres">
      <dgm:prSet presAssocID="{46DD7030-6084-8B4B-B476-1305F619DD4C}" presName="Name0" presStyleCnt="0">
        <dgm:presLayoutVars>
          <dgm:dir/>
        </dgm:presLayoutVars>
      </dgm:prSet>
      <dgm:spPr/>
      <dgm:t>
        <a:bodyPr/>
        <a:lstStyle/>
        <a:p>
          <a:endParaRPr lang="en-US"/>
        </a:p>
      </dgm:t>
    </dgm:pt>
    <dgm:pt modelId="{2C29196E-3880-E341-A59F-B929C6EB4697}" type="pres">
      <dgm:prSet presAssocID="{8CF20271-2BC1-B34B-818F-42519D39458D}" presName="composite" presStyleCnt="0"/>
      <dgm:spPr/>
    </dgm:pt>
    <dgm:pt modelId="{D8E63D66-EBD5-D44A-B191-C8BE8115C970}" type="pres">
      <dgm:prSet presAssocID="{8CF20271-2BC1-B34B-818F-42519D39458D}" presName="rect2" presStyleLbl="revTx" presStyleIdx="0" presStyleCnt="4">
        <dgm:presLayoutVars>
          <dgm:bulletEnabled val="1"/>
        </dgm:presLayoutVars>
      </dgm:prSet>
      <dgm:spPr/>
      <dgm:t>
        <a:bodyPr/>
        <a:lstStyle/>
        <a:p>
          <a:endParaRPr lang="en-US"/>
        </a:p>
      </dgm:t>
    </dgm:pt>
    <dgm:pt modelId="{29D80B68-86F0-404F-9204-6C79D4DA0CA8}" type="pres">
      <dgm:prSet presAssocID="{8CF20271-2BC1-B34B-818F-42519D39458D}" presName="rect1" presStyleLbl="alignImgPlace1" presStyleIdx="0" presStyleCnt="4" custScaleX="191484" custLinFactNeighborX="-28603" custLinFactNeighborY="-1788"/>
      <dgm:spPr>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dgm:spPr>
    </dgm:pt>
    <dgm:pt modelId="{7059DB53-D309-0C40-9B16-FF36F3F18E12}" type="pres">
      <dgm:prSet presAssocID="{4BE6AEE3-63E1-F44F-8AC7-3F389E6A150E}" presName="sibTrans" presStyleCnt="0"/>
      <dgm:spPr/>
    </dgm:pt>
    <dgm:pt modelId="{62D2BDA9-8509-F640-B08C-2A281D348A11}" type="pres">
      <dgm:prSet presAssocID="{CB03F094-E3F9-0740-8E0B-46E1A1D423B7}" presName="composite" presStyleCnt="0"/>
      <dgm:spPr/>
    </dgm:pt>
    <dgm:pt modelId="{452F4BB0-266D-FF4A-9095-E054C4D97163}" type="pres">
      <dgm:prSet presAssocID="{CB03F094-E3F9-0740-8E0B-46E1A1D423B7}" presName="rect2" presStyleLbl="revTx" presStyleIdx="1" presStyleCnt="4">
        <dgm:presLayoutVars>
          <dgm:bulletEnabled val="1"/>
        </dgm:presLayoutVars>
      </dgm:prSet>
      <dgm:spPr/>
      <dgm:t>
        <a:bodyPr/>
        <a:lstStyle/>
        <a:p>
          <a:endParaRPr lang="en-US"/>
        </a:p>
      </dgm:t>
    </dgm:pt>
    <dgm:pt modelId="{93624F91-E180-1F44-9C79-B84905E6D4F0}" type="pres">
      <dgm:prSet presAssocID="{CB03F094-E3F9-0740-8E0B-46E1A1D423B7}" presName="rect1" presStyleLbl="alignImgPlace1" presStyleIdx="1" presStyleCnt="4" custScaleX="201508" custLinFactNeighborX="9833"/>
      <dgm:spPr>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dgm:spPr>
    </dgm:pt>
    <dgm:pt modelId="{1680968D-086B-164F-A7BA-C0CB6F8BB965}" type="pres">
      <dgm:prSet presAssocID="{C0171067-DDEA-9241-8165-89318B023B3E}" presName="sibTrans" presStyleCnt="0"/>
      <dgm:spPr/>
    </dgm:pt>
    <dgm:pt modelId="{4966EA9C-6BC5-2E41-B970-B70052057D35}" type="pres">
      <dgm:prSet presAssocID="{4B4503BC-8E90-9F45-9E7B-D62A0D3B4837}" presName="composite" presStyleCnt="0"/>
      <dgm:spPr/>
    </dgm:pt>
    <dgm:pt modelId="{34D6765F-AB30-4F45-8443-76F40B86D51A}" type="pres">
      <dgm:prSet presAssocID="{4B4503BC-8E90-9F45-9E7B-D62A0D3B4837}" presName="rect2" presStyleLbl="revTx" presStyleIdx="2" presStyleCnt="4">
        <dgm:presLayoutVars>
          <dgm:bulletEnabled val="1"/>
        </dgm:presLayoutVars>
      </dgm:prSet>
      <dgm:spPr/>
      <dgm:t>
        <a:bodyPr/>
        <a:lstStyle/>
        <a:p>
          <a:endParaRPr lang="en-US"/>
        </a:p>
      </dgm:t>
    </dgm:pt>
    <dgm:pt modelId="{48A6BBF9-7F37-194C-88F1-A6E1C3E878C8}" type="pres">
      <dgm:prSet presAssocID="{4B4503BC-8E90-9F45-9E7B-D62A0D3B4837}" presName="rect1" presStyleLbl="alignImgPlace1" presStyleIdx="2" presStyleCnt="4" custScaleX="190232" custLinFactNeighborX="-32179" custLinFactNeighborY="2311"/>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8F01A5FE-6069-D14B-B3F8-46736D9F982C}" type="pres">
      <dgm:prSet presAssocID="{D4B721F3-2AB2-044F-BB57-EF6E55B9B99E}" presName="sibTrans" presStyleCnt="0"/>
      <dgm:spPr/>
    </dgm:pt>
    <dgm:pt modelId="{07A7EEFA-FFEB-4C42-8F48-11519A0D2F18}" type="pres">
      <dgm:prSet presAssocID="{3033E4AF-28C0-AF4E-8B9C-0482A7C310F8}" presName="composite" presStyleCnt="0"/>
      <dgm:spPr/>
    </dgm:pt>
    <dgm:pt modelId="{9CEFA5E0-78D9-BA48-97A1-2EAE48E4949B}" type="pres">
      <dgm:prSet presAssocID="{3033E4AF-28C0-AF4E-8B9C-0482A7C310F8}" presName="rect2" presStyleLbl="revTx" presStyleIdx="3" presStyleCnt="4">
        <dgm:presLayoutVars>
          <dgm:bulletEnabled val="1"/>
        </dgm:presLayoutVars>
      </dgm:prSet>
      <dgm:spPr/>
      <dgm:t>
        <a:bodyPr/>
        <a:lstStyle/>
        <a:p>
          <a:endParaRPr lang="en-US"/>
        </a:p>
      </dgm:t>
    </dgm:pt>
    <dgm:pt modelId="{4DB5D76E-3947-E645-942A-D7A7A1F0D847}" type="pres">
      <dgm:prSet presAssocID="{3033E4AF-28C0-AF4E-8B9C-0482A7C310F8}" presName="rect1" presStyleLbl="alignImgPlace1" presStyleIdx="3" presStyleCnt="4" custScaleX="185810" custLinFactNeighborX="14302" custLinFactNeighborY="2311"/>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Lst>
  <dgm:cxnLst>
    <dgm:cxn modelId="{724A1416-369F-1E4C-B4DF-E1FDF5793D85}" srcId="{46DD7030-6084-8B4B-B476-1305F619DD4C}" destId="{CB03F094-E3F9-0740-8E0B-46E1A1D423B7}" srcOrd="1" destOrd="0" parTransId="{12678D67-12C4-3D4E-A66F-F037A2108DBA}" sibTransId="{C0171067-DDEA-9241-8165-89318B023B3E}"/>
    <dgm:cxn modelId="{68130190-7BA6-6B4C-A875-B707DFE0BBDD}" srcId="{46DD7030-6084-8B4B-B476-1305F619DD4C}" destId="{3033E4AF-28C0-AF4E-8B9C-0482A7C310F8}" srcOrd="3" destOrd="0" parTransId="{EDD033F8-574A-6745-A3B3-66DB6DD0A5EA}" sibTransId="{FC02506E-9769-3F49-8AA1-6B013EA4A0CD}"/>
    <dgm:cxn modelId="{8C87CF89-0DAF-9146-BCD7-66896F69A571}" type="presOf" srcId="{4B4503BC-8E90-9F45-9E7B-D62A0D3B4837}" destId="{34D6765F-AB30-4F45-8443-76F40B86D51A}" srcOrd="0" destOrd="0" presId="urn:microsoft.com/office/officeart/2008/layout/PictureGrid"/>
    <dgm:cxn modelId="{3D583A53-2E19-C24A-B509-0519C9FE3372}" type="presOf" srcId="{46DD7030-6084-8B4B-B476-1305F619DD4C}" destId="{30273B70-42F2-C54D-A42F-8048209BC59B}" srcOrd="0" destOrd="0" presId="urn:microsoft.com/office/officeart/2008/layout/PictureGrid"/>
    <dgm:cxn modelId="{F2455952-2B2F-CD46-BB55-FD2089225383}" type="presOf" srcId="{8CF20271-2BC1-B34B-818F-42519D39458D}" destId="{D8E63D66-EBD5-D44A-B191-C8BE8115C970}" srcOrd="0" destOrd="0" presId="urn:microsoft.com/office/officeart/2008/layout/PictureGrid"/>
    <dgm:cxn modelId="{DDD213EB-6503-8749-9481-A6FF43BBFD73}" type="presOf" srcId="{CB03F094-E3F9-0740-8E0B-46E1A1D423B7}" destId="{452F4BB0-266D-FF4A-9095-E054C4D97163}" srcOrd="0" destOrd="0" presId="urn:microsoft.com/office/officeart/2008/layout/PictureGrid"/>
    <dgm:cxn modelId="{332AC7F2-FCDD-734E-A031-4AD8191FDA93}" srcId="{46DD7030-6084-8B4B-B476-1305F619DD4C}" destId="{8CF20271-2BC1-B34B-818F-42519D39458D}" srcOrd="0" destOrd="0" parTransId="{78310BC0-35DE-4847-9B5E-43A4495AFD23}" sibTransId="{4BE6AEE3-63E1-F44F-8AC7-3F389E6A150E}"/>
    <dgm:cxn modelId="{C2420672-C42E-C740-A34E-949DDF359DF9}" srcId="{46DD7030-6084-8B4B-B476-1305F619DD4C}" destId="{4B4503BC-8E90-9F45-9E7B-D62A0D3B4837}" srcOrd="2" destOrd="0" parTransId="{14FC78B2-EEBA-2947-9CF8-0498653D7C9A}" sibTransId="{D4B721F3-2AB2-044F-BB57-EF6E55B9B99E}"/>
    <dgm:cxn modelId="{85E6ACC7-6804-DE44-B894-370C8E1E8419}" type="presOf" srcId="{3033E4AF-28C0-AF4E-8B9C-0482A7C310F8}" destId="{9CEFA5E0-78D9-BA48-97A1-2EAE48E4949B}" srcOrd="0" destOrd="0" presId="urn:microsoft.com/office/officeart/2008/layout/PictureGrid"/>
    <dgm:cxn modelId="{E787B337-6C1F-BE47-8BBD-2C297B75F367}" type="presParOf" srcId="{30273B70-42F2-C54D-A42F-8048209BC59B}" destId="{2C29196E-3880-E341-A59F-B929C6EB4697}" srcOrd="0" destOrd="0" presId="urn:microsoft.com/office/officeart/2008/layout/PictureGrid"/>
    <dgm:cxn modelId="{4B54C11D-5E75-5B46-81F0-4644FA1A2ED5}" type="presParOf" srcId="{2C29196E-3880-E341-A59F-B929C6EB4697}" destId="{D8E63D66-EBD5-D44A-B191-C8BE8115C970}" srcOrd="0" destOrd="0" presId="urn:microsoft.com/office/officeart/2008/layout/PictureGrid"/>
    <dgm:cxn modelId="{F02EA6F2-D596-6C45-815D-2DA9CA0E9F72}" type="presParOf" srcId="{2C29196E-3880-E341-A59F-B929C6EB4697}" destId="{29D80B68-86F0-404F-9204-6C79D4DA0CA8}" srcOrd="1" destOrd="0" presId="urn:microsoft.com/office/officeart/2008/layout/PictureGrid"/>
    <dgm:cxn modelId="{87CA1090-BF61-2B4F-907A-1F62253AADCD}" type="presParOf" srcId="{30273B70-42F2-C54D-A42F-8048209BC59B}" destId="{7059DB53-D309-0C40-9B16-FF36F3F18E12}" srcOrd="1" destOrd="0" presId="urn:microsoft.com/office/officeart/2008/layout/PictureGrid"/>
    <dgm:cxn modelId="{206A995C-BEDC-4842-825A-0687C32ACAAB}" type="presParOf" srcId="{30273B70-42F2-C54D-A42F-8048209BC59B}" destId="{62D2BDA9-8509-F640-B08C-2A281D348A11}" srcOrd="2" destOrd="0" presId="urn:microsoft.com/office/officeart/2008/layout/PictureGrid"/>
    <dgm:cxn modelId="{BE369E35-C223-A644-99D7-6F8CAA3CE2CF}" type="presParOf" srcId="{62D2BDA9-8509-F640-B08C-2A281D348A11}" destId="{452F4BB0-266D-FF4A-9095-E054C4D97163}" srcOrd="0" destOrd="0" presId="urn:microsoft.com/office/officeart/2008/layout/PictureGrid"/>
    <dgm:cxn modelId="{6D0AD906-148B-AE44-91FA-2BAA8038B5FA}" type="presParOf" srcId="{62D2BDA9-8509-F640-B08C-2A281D348A11}" destId="{93624F91-E180-1F44-9C79-B84905E6D4F0}" srcOrd="1" destOrd="0" presId="urn:microsoft.com/office/officeart/2008/layout/PictureGrid"/>
    <dgm:cxn modelId="{7A205A02-A301-D848-9D42-E76BDAAE857F}" type="presParOf" srcId="{30273B70-42F2-C54D-A42F-8048209BC59B}" destId="{1680968D-086B-164F-A7BA-C0CB6F8BB965}" srcOrd="3" destOrd="0" presId="urn:microsoft.com/office/officeart/2008/layout/PictureGrid"/>
    <dgm:cxn modelId="{AEE4DC66-0292-1445-9568-B6BC2487F24C}" type="presParOf" srcId="{30273B70-42F2-C54D-A42F-8048209BC59B}" destId="{4966EA9C-6BC5-2E41-B970-B70052057D35}" srcOrd="4" destOrd="0" presId="urn:microsoft.com/office/officeart/2008/layout/PictureGrid"/>
    <dgm:cxn modelId="{B36E1DC6-83B7-6443-B999-18972175FBB3}" type="presParOf" srcId="{4966EA9C-6BC5-2E41-B970-B70052057D35}" destId="{34D6765F-AB30-4F45-8443-76F40B86D51A}" srcOrd="0" destOrd="0" presId="urn:microsoft.com/office/officeart/2008/layout/PictureGrid"/>
    <dgm:cxn modelId="{9025478C-ABCB-9548-888B-349697821154}" type="presParOf" srcId="{4966EA9C-6BC5-2E41-B970-B70052057D35}" destId="{48A6BBF9-7F37-194C-88F1-A6E1C3E878C8}" srcOrd="1" destOrd="0" presId="urn:microsoft.com/office/officeart/2008/layout/PictureGrid"/>
    <dgm:cxn modelId="{654EDFBC-4D28-734A-8AE7-EE411AF8C302}" type="presParOf" srcId="{30273B70-42F2-C54D-A42F-8048209BC59B}" destId="{8F01A5FE-6069-D14B-B3F8-46736D9F982C}" srcOrd="5" destOrd="0" presId="urn:microsoft.com/office/officeart/2008/layout/PictureGrid"/>
    <dgm:cxn modelId="{9039A5F3-E905-8B48-BF01-CB059C8C96B8}" type="presParOf" srcId="{30273B70-42F2-C54D-A42F-8048209BC59B}" destId="{07A7EEFA-FFEB-4C42-8F48-11519A0D2F18}" srcOrd="6" destOrd="0" presId="urn:microsoft.com/office/officeart/2008/layout/PictureGrid"/>
    <dgm:cxn modelId="{690215D7-FBAC-6246-8184-D7B7DD45DF0D}" type="presParOf" srcId="{07A7EEFA-FFEB-4C42-8F48-11519A0D2F18}" destId="{9CEFA5E0-78D9-BA48-97A1-2EAE48E4949B}" srcOrd="0" destOrd="0" presId="urn:microsoft.com/office/officeart/2008/layout/PictureGrid"/>
    <dgm:cxn modelId="{E6427534-11F6-BE4C-B7D2-1635C769B0B8}" type="presParOf" srcId="{07A7EEFA-FFEB-4C42-8F48-11519A0D2F18}" destId="{4DB5D76E-3947-E645-942A-D7A7A1F0D847}" srcOrd="1" destOrd="0" presId="urn:microsoft.com/office/officeart/2008/layout/PictureGri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F2C0C7-54A3-7A4C-85AF-81B9DBA95128}" type="datetimeFigureOut">
              <a:rPr lang="en-US" smtClean="0"/>
              <a:t>3/15/2018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2790A0-691E-3E49-A9C6-EC80DE023088}" type="slidenum">
              <a:rPr lang="en-US" smtClean="0"/>
              <a:t>‹#›</a:t>
            </a:fld>
            <a:endParaRPr lang="en-US"/>
          </a:p>
        </p:txBody>
      </p:sp>
    </p:spTree>
    <p:extLst>
      <p:ext uri="{BB962C8B-B14F-4D97-AF65-F5344CB8AC3E}">
        <p14:creationId xmlns:p14="http://schemas.microsoft.com/office/powerpoint/2010/main" val="19137530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1EC34C5-2B01-3442-B92A-3E19EAECEDB7}" type="slidenum">
              <a:rPr lang="en-US"/>
              <a:pPr/>
              <a:t>9</a:t>
            </a:fld>
            <a:endParaRPr lang="en-US"/>
          </a:p>
        </p:txBody>
      </p:sp>
      <p:sp>
        <p:nvSpPr>
          <p:cNvPr id="6145" name="Text Box 1"/>
          <p:cNvSpPr txBox="1">
            <a:spLocks noGrp="1" noRot="1" noChangeAspect="1" noChangeArrowheads="1"/>
          </p:cNvSpPr>
          <p:nvPr>
            <p:ph type="sldImg"/>
          </p:nvPr>
        </p:nvSpPr>
        <p:spPr bwMode="auto">
          <a:xfrm>
            <a:off x="1244291" y="653046"/>
            <a:ext cx="4562399" cy="3225856"/>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705674" y="4085271"/>
            <a:ext cx="5639632" cy="28959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6959" rIns="0" bIns="0"/>
          <a:lstStyle>
            <a:lvl1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9pPr>
          </a:lstStyle>
          <a:p>
            <a:pPr marL="189280" indent="-187888">
              <a:lnSpc>
                <a:spcPct val="93000"/>
              </a:lnSpc>
              <a:spcBef>
                <a:spcPct val="0"/>
              </a:spcBef>
            </a:pPr>
            <a:r>
              <a:rPr lang="en-US" sz="800" dirty="0">
                <a:latin typeface="Arial" charset="0"/>
                <a:cs typeface="Baekmuk Gulim" charset="0"/>
              </a:rPr>
              <a:t>Histopathology of different patterns of demyelination in multiple sclerosis. (a) Actively demyelinating lesion following patterns I and II. The active plaque (PL) is filled with activated macrophages and microglia. There is a sharp demarcation between the actively demyelinating lesions and the </a:t>
            </a:r>
            <a:r>
              <a:rPr lang="en-US" sz="800" dirty="0" err="1">
                <a:latin typeface="Arial" charset="0"/>
                <a:cs typeface="Baekmuk Gulim" charset="0"/>
              </a:rPr>
              <a:t>periplaque</a:t>
            </a:r>
            <a:r>
              <a:rPr lang="en-US" sz="800" dirty="0">
                <a:latin typeface="Arial" charset="0"/>
                <a:cs typeface="Baekmuk Gulim" charset="0"/>
              </a:rPr>
              <a:t> white matter (PPWM). Immunocytochemistry for CD68 (to identify activated macrophages/microglia). Magnification×200. (b) Actively demyelinating plaque of pattern II that shows massive deposition of complement C9neo-antigen (brown staining) on degenerating myelin sheaths and in myelin degradation products taken up by macrophages in the zone of active demyelination (ADM). There is faint C9neo reactivity on myelin sheaths in the PPWM. Immunocytochemistry for C9neo-antigen. Magnification×500. (c) Actively demyelinating lesion following pattern III. Myelin staining using </a:t>
            </a:r>
            <a:r>
              <a:rPr lang="en-US" sz="800" dirty="0" err="1">
                <a:latin typeface="Arial" charset="0"/>
                <a:cs typeface="Baekmuk Gulim" charset="0"/>
              </a:rPr>
              <a:t>Luxol</a:t>
            </a:r>
            <a:r>
              <a:rPr lang="en-US" sz="800" dirty="0">
                <a:latin typeface="Arial" charset="0"/>
                <a:cs typeface="Baekmuk Gulim" charset="0"/>
              </a:rPr>
              <a:t> fast blue shows an ill-demarcated demyelinated plaque (PL). In the </a:t>
            </a:r>
            <a:r>
              <a:rPr lang="en-US" sz="800" dirty="0" err="1">
                <a:latin typeface="Arial" charset="0"/>
                <a:cs typeface="Baekmuk Gulim" charset="0"/>
              </a:rPr>
              <a:t>centre</a:t>
            </a:r>
            <a:r>
              <a:rPr lang="en-US" sz="800" dirty="0">
                <a:latin typeface="Arial" charset="0"/>
                <a:cs typeface="Baekmuk Gulim" charset="0"/>
              </a:rPr>
              <a:t> of the lesion is an inflamed blood vessel surrounded by a small rim of preserved myelin (arrow). Magnification×30. (d) The same lesion as shown in (c) stained with the leukocyte marker CD45. Myelin around the central vessel has a lower density of inflammatory cells compared to the rest of the lesion (arrow). In addition, this lesion has an indistinct boundary compared with the lesion in panel (a). Immunocytochemistry for CD45. Magnification×30. (e) Higher magnification of the area indicated by the arrow in panels (c) and (d) stained for myelin-</a:t>
            </a:r>
            <a:r>
              <a:rPr lang="en-US" sz="800" dirty="0" err="1">
                <a:latin typeface="Arial" charset="0"/>
                <a:cs typeface="Baekmuk Gulim" charset="0"/>
              </a:rPr>
              <a:t>oligodendrocyte</a:t>
            </a:r>
            <a:r>
              <a:rPr lang="en-US" sz="800" dirty="0">
                <a:latin typeface="Arial" charset="0"/>
                <a:cs typeface="Baekmuk Gulim" charset="0"/>
              </a:rPr>
              <a:t> glycoprotein (MOG, brown staining). There are numerous MOG-reactive fibers preserved in the lesion. Magnification×300. (f) Higher magnification of the area indicated by the arrow in panels (c) and (d) stained for myelin associated glycoprotein (MAG). There is very little MAG </a:t>
            </a:r>
            <a:r>
              <a:rPr lang="en-US" sz="800" dirty="0" err="1">
                <a:latin typeface="Arial" charset="0"/>
                <a:cs typeface="Baekmuk Gulim" charset="0"/>
              </a:rPr>
              <a:t>immunoreactivity</a:t>
            </a:r>
            <a:r>
              <a:rPr lang="en-US" sz="800" dirty="0">
                <a:latin typeface="Arial" charset="0"/>
                <a:cs typeface="Baekmuk Gulim" charset="0"/>
              </a:rPr>
              <a:t>. Magnification×300. (g) Actively demyelinating lesion following pattern IV. The plaque contains numerous macrophages containing myelin degradation products (stained blue with the </a:t>
            </a:r>
            <a:r>
              <a:rPr lang="en-US" sz="800" dirty="0" err="1">
                <a:latin typeface="Arial" charset="0"/>
                <a:cs typeface="Baekmuk Gulim" charset="0"/>
              </a:rPr>
              <a:t>Luxol</a:t>
            </a:r>
            <a:r>
              <a:rPr lang="en-US" sz="800" dirty="0">
                <a:latin typeface="Arial" charset="0"/>
                <a:cs typeface="Baekmuk Gulim" charset="0"/>
              </a:rPr>
              <a:t> fast blue myelin stain) and has a sharply demarcated edge. Magnification×300. (h) The </a:t>
            </a:r>
            <a:r>
              <a:rPr lang="en-US" sz="800" dirty="0" err="1">
                <a:latin typeface="Arial" charset="0"/>
                <a:cs typeface="Baekmuk Gulim" charset="0"/>
              </a:rPr>
              <a:t>periplaque</a:t>
            </a:r>
            <a:r>
              <a:rPr lang="en-US" sz="800" dirty="0">
                <a:latin typeface="Arial" charset="0"/>
                <a:cs typeface="Baekmuk Gulim" charset="0"/>
              </a:rPr>
              <a:t> white matter of the lesion in (g). The myelin appears vacuolated and contains numerous </a:t>
            </a:r>
            <a:r>
              <a:rPr lang="en-US" sz="800" dirty="0" err="1">
                <a:latin typeface="Arial" charset="0"/>
                <a:cs typeface="Baekmuk Gulim" charset="0"/>
              </a:rPr>
              <a:t>oligodendrocytes</a:t>
            </a:r>
            <a:r>
              <a:rPr lang="en-US" sz="800" dirty="0">
                <a:latin typeface="Arial" charset="0"/>
                <a:cs typeface="Baekmuk Gulim" charset="0"/>
              </a:rPr>
              <a:t> with fragmented DNA (black nuclei) identified using an </a:t>
            </a:r>
            <a:r>
              <a:rPr lang="en-US" sz="800" i="1" dirty="0">
                <a:latin typeface="Arial" charset="0"/>
                <a:cs typeface="Baekmuk Gulim" charset="0"/>
              </a:rPr>
              <a:t>in situ</a:t>
            </a:r>
            <a:r>
              <a:rPr lang="en-US" sz="800" dirty="0">
                <a:latin typeface="Arial" charset="0"/>
                <a:cs typeface="Baekmuk Gulim" charset="0"/>
              </a:rPr>
              <a:t> tailing reaction for DNA fragmentation. Magnification×400.</a:t>
            </a:r>
          </a:p>
          <a:p>
            <a:pPr marL="189280" indent="-187888">
              <a:lnSpc>
                <a:spcPct val="93000"/>
              </a:lnSpc>
              <a:spcBef>
                <a:spcPct val="0"/>
              </a:spcBef>
            </a:pPr>
            <a:endParaRPr lang="en-US" sz="1800" dirty="0">
              <a:latin typeface="Arial" charset="0"/>
              <a:cs typeface="Baekmuk Gulim" charset="0"/>
            </a:endParaRPr>
          </a:p>
          <a:p>
            <a:pPr marL="189280" indent="-187888">
              <a:lnSpc>
                <a:spcPct val="93000"/>
              </a:lnSpc>
              <a:spcBef>
                <a:spcPct val="0"/>
              </a:spcBef>
            </a:pPr>
            <a:endParaRPr lang="en-US" sz="1800" dirty="0">
              <a:latin typeface="Arial" charset="0"/>
              <a:cs typeface="Baekmuk Gulim" charset="0"/>
            </a:endParaRPr>
          </a:p>
          <a:p>
            <a:pPr marL="189280" indent="-187888">
              <a:lnSpc>
                <a:spcPct val="93000"/>
              </a:lnSpc>
              <a:spcBef>
                <a:spcPct val="0"/>
              </a:spcBef>
            </a:pPr>
            <a:endParaRPr lang="en-US" sz="800" dirty="0">
              <a:latin typeface="Arial" charset="0"/>
              <a:cs typeface="Baekmuk Gulim"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MS susceptibility alleles on  chromosome 6, a region that contains the HLA gene complex.</a:t>
            </a:r>
          </a:p>
          <a:p>
            <a:endParaRPr lang="en-US" dirty="0"/>
          </a:p>
        </p:txBody>
      </p:sp>
      <p:sp>
        <p:nvSpPr>
          <p:cNvPr id="4" name="Slide Number Placeholder 3"/>
          <p:cNvSpPr>
            <a:spLocks noGrp="1"/>
          </p:cNvSpPr>
          <p:nvPr>
            <p:ph type="sldNum" sz="quarter" idx="10"/>
          </p:nvPr>
        </p:nvSpPr>
        <p:spPr/>
        <p:txBody>
          <a:bodyPr/>
          <a:lstStyle/>
          <a:p>
            <a:fld id="{A92790A0-691E-3E49-A9C6-EC80DE023088}" type="slidenum">
              <a:rPr lang="en-US" smtClean="0"/>
              <a:t>14</a:t>
            </a:fld>
            <a:endParaRPr lang="en-US"/>
          </a:p>
        </p:txBody>
      </p:sp>
    </p:spTree>
    <p:extLst>
      <p:ext uri="{BB962C8B-B14F-4D97-AF65-F5344CB8AC3E}">
        <p14:creationId xmlns:p14="http://schemas.microsoft.com/office/powerpoint/2010/main" val="284536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790A0-691E-3E49-A9C6-EC80DE023088}" type="slidenum">
              <a:rPr lang="en-US" smtClean="0"/>
              <a:t>29</a:t>
            </a:fld>
            <a:endParaRPr lang="en-US"/>
          </a:p>
        </p:txBody>
      </p:sp>
    </p:spTree>
    <p:extLst>
      <p:ext uri="{BB962C8B-B14F-4D97-AF65-F5344CB8AC3E}">
        <p14:creationId xmlns:p14="http://schemas.microsoft.com/office/powerpoint/2010/main" val="1764555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790A0-691E-3E49-A9C6-EC80DE023088}" type="slidenum">
              <a:rPr lang="en-US" smtClean="0"/>
              <a:t>35</a:t>
            </a:fld>
            <a:endParaRPr lang="en-US"/>
          </a:p>
        </p:txBody>
      </p:sp>
    </p:spTree>
    <p:extLst>
      <p:ext uri="{BB962C8B-B14F-4D97-AF65-F5344CB8AC3E}">
        <p14:creationId xmlns:p14="http://schemas.microsoft.com/office/powerpoint/2010/main" val="3700254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Unlike the 2010 McDonald criteria, no distinction between symptomatic and asymptomatic MRI lesions is required.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A92790A0-691E-3E49-A9C6-EC80DE023088}" type="slidenum">
              <a:rPr lang="en-US" smtClean="0"/>
              <a:t>36</a:t>
            </a:fld>
            <a:endParaRPr lang="en-US"/>
          </a:p>
        </p:txBody>
      </p:sp>
    </p:spTree>
    <p:extLst>
      <p:ext uri="{BB962C8B-B14F-4D97-AF65-F5344CB8AC3E}">
        <p14:creationId xmlns:p14="http://schemas.microsoft.com/office/powerpoint/2010/main" val="2464920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Because of the inflammatory nature of early disease as well as the perception that many of the early inflammatory events may occur in the periphery, patients with RRMS are more likely to ben- </a:t>
            </a:r>
            <a:r>
              <a:rPr lang="en-US" sz="1200" kern="1200" dirty="0" err="1" smtClean="0">
                <a:solidFill>
                  <a:schemeClr val="tx1"/>
                </a:solidFill>
                <a:effectLst/>
                <a:latin typeface="+mn-lt"/>
                <a:ea typeface="+mn-ea"/>
                <a:cs typeface="+mn-cs"/>
              </a:rPr>
              <a:t>efit</a:t>
            </a:r>
            <a:r>
              <a:rPr lang="en-US" sz="1200" kern="1200" dirty="0" smtClean="0">
                <a:solidFill>
                  <a:schemeClr val="tx1"/>
                </a:solidFill>
                <a:effectLst/>
                <a:latin typeface="+mn-lt"/>
                <a:ea typeface="+mn-ea"/>
                <a:cs typeface="+mn-cs"/>
              </a:rPr>
              <a:t> from approved anti-inflammatory therapies, most of which have no bio- availability in the CNS. </a:t>
            </a:r>
            <a:endParaRPr lang="en-US" dirty="0" smtClean="0"/>
          </a:p>
          <a:p>
            <a:endParaRPr lang="en-US" dirty="0"/>
          </a:p>
        </p:txBody>
      </p:sp>
      <p:sp>
        <p:nvSpPr>
          <p:cNvPr id="4" name="Slide Number Placeholder 3"/>
          <p:cNvSpPr>
            <a:spLocks noGrp="1"/>
          </p:cNvSpPr>
          <p:nvPr>
            <p:ph type="sldNum" sz="quarter" idx="10"/>
          </p:nvPr>
        </p:nvSpPr>
        <p:spPr/>
        <p:txBody>
          <a:bodyPr/>
          <a:lstStyle/>
          <a:p>
            <a:fld id="{A92790A0-691E-3E49-A9C6-EC80DE023088}" type="slidenum">
              <a:rPr lang="en-US" smtClean="0"/>
              <a:t>43</a:t>
            </a:fld>
            <a:endParaRPr lang="en-US"/>
          </a:p>
        </p:txBody>
      </p:sp>
    </p:spTree>
    <p:extLst>
      <p:ext uri="{BB962C8B-B14F-4D97-AF65-F5344CB8AC3E}">
        <p14:creationId xmlns:p14="http://schemas.microsoft.com/office/powerpoint/2010/main" val="1149649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CF484316-6A1D-6640-B394-690162B9DE8B}"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A974A-F6BC-C44E-A32F-25395DA8941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CF484316-6A1D-6640-B394-690162B9DE8B}"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A974A-F6BC-C44E-A32F-25395DA8941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CF484316-6A1D-6640-B394-690162B9DE8B}"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CF484316-6A1D-6640-B394-690162B9DE8B}"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CF484316-6A1D-6640-B394-690162B9DE8B}"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F484316-6A1D-6640-B394-690162B9DE8B}"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A974A-F6BC-C44E-A32F-25395DA89410}"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F484316-6A1D-6640-B394-690162B9DE8B}"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A974A-F6BC-C44E-A32F-25395DA8941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F484316-6A1D-6640-B394-690162B9DE8B}"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A974A-F6BC-C44E-A32F-25395DA8941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CF484316-6A1D-6640-B394-690162B9DE8B}"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484316-6A1D-6640-B394-690162B9DE8B}"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A974A-F6BC-C44E-A32F-25395DA8941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CF484316-6A1D-6640-B394-690162B9DE8B}"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A974A-F6BC-C44E-A32F-25395DA8941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CF484316-6A1D-6640-B394-690162B9DE8B}" type="datetimeFigureOut">
              <a:rPr lang="en-US" smtClean="0"/>
              <a:t>3/15/2018</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6FAA974A-F6BC-C44E-A32F-25395DA89410}"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F484316-6A1D-6640-B394-690162B9DE8B}" type="datetimeFigureOut">
              <a:rPr lang="en-US" smtClean="0"/>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AA974A-F6BC-C44E-A32F-25395DA8941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484316-6A1D-6640-B394-690162B9DE8B}" type="datetimeFigureOut">
              <a:rPr lang="en-US" smtClean="0"/>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AA974A-F6BC-C44E-A32F-25395DA8941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CF484316-6A1D-6640-B394-690162B9DE8B}"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A974A-F6BC-C44E-A32F-25395DA8941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CF484316-6A1D-6640-B394-690162B9DE8B}" type="datetimeFigureOut">
              <a:rPr lang="en-US" smtClean="0"/>
              <a:t>3/15/2018</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6FAA974A-F6BC-C44E-A32F-25395DA89410}"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Multiple sclerosis</a:t>
            </a:r>
            <a:endParaRPr lang="en-US" dirty="0"/>
          </a:p>
        </p:txBody>
      </p:sp>
      <p:sp>
        <p:nvSpPr>
          <p:cNvPr id="3" name="Subtitle 2"/>
          <p:cNvSpPr>
            <a:spLocks noGrp="1"/>
          </p:cNvSpPr>
          <p:nvPr>
            <p:ph type="subTitle" idx="1"/>
          </p:nvPr>
        </p:nvSpPr>
        <p:spPr/>
        <p:txBody>
          <a:bodyPr/>
          <a:lstStyle/>
          <a:p>
            <a:r>
              <a:rPr lang="en-US" dirty="0" smtClean="0"/>
              <a:t>Nora Alfugham</a:t>
            </a:r>
          </a:p>
          <a:p>
            <a:r>
              <a:rPr lang="en-US" dirty="0" smtClean="0"/>
              <a:t>Consultant Autoimmune Neurology</a:t>
            </a:r>
          </a:p>
          <a:p>
            <a:r>
              <a:rPr lang="en-US" dirty="0" smtClean="0"/>
              <a:t>King Khalid University Hospital</a:t>
            </a:r>
            <a:endParaRPr lang="en-US" dirty="0"/>
          </a:p>
        </p:txBody>
      </p:sp>
      <p:pic>
        <p:nvPicPr>
          <p:cNvPr id="4" name="Picture 3" descr="0ee9cd596518e0d41b1b27fdddd5b0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9333" y="3035143"/>
            <a:ext cx="3666067" cy="3682097"/>
          </a:xfrm>
          <a:prstGeom prst="rect">
            <a:avLst/>
          </a:prstGeom>
        </p:spPr>
      </p:pic>
    </p:spTree>
    <p:extLst>
      <p:ext uri="{BB962C8B-B14F-4D97-AF65-F5344CB8AC3E}">
        <p14:creationId xmlns:p14="http://schemas.microsoft.com/office/powerpoint/2010/main" val="1595594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246" r="637"/>
          <a:stretch/>
        </p:blipFill>
        <p:spPr>
          <a:xfrm>
            <a:off x="1439332" y="2404534"/>
            <a:ext cx="6841067" cy="3861796"/>
          </a:xfrm>
        </p:spPr>
      </p:pic>
    </p:spTree>
    <p:extLst>
      <p:ext uri="{BB962C8B-B14F-4D97-AF65-F5344CB8AC3E}">
        <p14:creationId xmlns:p14="http://schemas.microsoft.com/office/powerpoint/2010/main" val="3722492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ms_oligoclona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4815" r="-34815"/>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6449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Immunopathology</a:t>
            </a:r>
            <a:endParaRPr lang="en-US" dirty="0"/>
          </a:p>
        </p:txBody>
      </p:sp>
      <p:sp>
        <p:nvSpPr>
          <p:cNvPr id="3" name="Content Placeholder 2"/>
          <p:cNvSpPr>
            <a:spLocks noGrp="1"/>
          </p:cNvSpPr>
          <p:nvPr>
            <p:ph idx="1"/>
          </p:nvPr>
        </p:nvSpPr>
        <p:spPr/>
        <p:txBody>
          <a:bodyPr/>
          <a:lstStyle/>
          <a:p>
            <a:pPr marL="0" indent="0">
              <a:buNone/>
            </a:pPr>
            <a:endParaRPr lang="en-US" dirty="0"/>
          </a:p>
          <a:p>
            <a:r>
              <a:rPr lang="en-US" dirty="0" smtClean="0"/>
              <a:t>Direct proof of an autoimmune response is lacking </a:t>
            </a:r>
          </a:p>
          <a:p>
            <a:r>
              <a:rPr lang="en-US" dirty="0" smtClean="0"/>
              <a:t>No specific  autoantibody or </a:t>
            </a:r>
            <a:r>
              <a:rPr lang="en-US" dirty="0" err="1" smtClean="0"/>
              <a:t>autoreactive</a:t>
            </a:r>
            <a:r>
              <a:rPr lang="en-US" dirty="0" smtClean="0"/>
              <a:t> T cells</a:t>
            </a:r>
          </a:p>
          <a:p>
            <a:endParaRPr lang="en-US" dirty="0"/>
          </a:p>
        </p:txBody>
      </p:sp>
    </p:spTree>
    <p:extLst>
      <p:ext uri="{BB962C8B-B14F-4D97-AF65-F5344CB8AC3E}">
        <p14:creationId xmlns:p14="http://schemas.microsoft.com/office/powerpoint/2010/main" val="2513613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sz="half" idx="1"/>
          </p:nvPr>
        </p:nvSpPr>
        <p:spPr/>
        <p:txBody>
          <a:bodyPr/>
          <a:lstStyle/>
          <a:p>
            <a:r>
              <a:rPr lang="en-US" dirty="0" smtClean="0"/>
              <a:t>It </a:t>
            </a:r>
            <a:r>
              <a:rPr lang="en-US" dirty="0"/>
              <a:t>is the second  most common cause of neurological disability in young adults</a:t>
            </a:r>
          </a:p>
          <a:p>
            <a:r>
              <a:rPr lang="en-US" dirty="0" smtClean="0"/>
              <a:t>Female to male ratio 2.3:1</a:t>
            </a:r>
          </a:p>
          <a:p>
            <a:r>
              <a:rPr lang="en-US" dirty="0" smtClean="0"/>
              <a:t>Mean Age  of onset 28-31 year (range:15-45 year)</a:t>
            </a:r>
          </a:p>
          <a:p>
            <a:r>
              <a:rPr lang="en-US" dirty="0" smtClean="0"/>
              <a:t>Ethnicity: white population(northern Europe)</a:t>
            </a:r>
            <a:endParaRPr lang="en-US" dirty="0"/>
          </a:p>
        </p:txBody>
      </p:sp>
      <p:pic>
        <p:nvPicPr>
          <p:cNvPr id="5" name="Content Placeholder 4" descr="Distribution of multiple sclerosis by A. Langdalen.jpg"/>
          <p:cNvPicPr>
            <a:picLocks noGrp="1" noChangeAspect="1"/>
          </p:cNvPicPr>
          <p:nvPr>
            <p:ph sz="half" idx="2"/>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3355" b="-4381"/>
          <a:stretch/>
        </p:blipFill>
        <p:spPr>
          <a:xfrm>
            <a:off x="4683761" y="2815216"/>
            <a:ext cx="4230052" cy="2854499"/>
          </a:xfrm>
        </p:spPr>
      </p:pic>
    </p:spTree>
    <p:extLst>
      <p:ext uri="{BB962C8B-B14F-4D97-AF65-F5344CB8AC3E}">
        <p14:creationId xmlns:p14="http://schemas.microsoft.com/office/powerpoint/2010/main" val="527570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Genetics</a:t>
            </a:r>
            <a:endParaRPr lang="en-US" dirty="0"/>
          </a:p>
        </p:txBody>
      </p:sp>
      <p:sp>
        <p:nvSpPr>
          <p:cNvPr id="3" name="Content Placeholder 2"/>
          <p:cNvSpPr>
            <a:spLocks noGrp="1"/>
          </p:cNvSpPr>
          <p:nvPr>
            <p:ph sz="half" idx="1"/>
          </p:nvPr>
        </p:nvSpPr>
        <p:spPr>
          <a:xfrm>
            <a:off x="569495" y="2595563"/>
            <a:ext cx="3641558" cy="3681412"/>
          </a:xfrm>
        </p:spPr>
        <p:txBody>
          <a:bodyPr>
            <a:normAutofit/>
          </a:bodyPr>
          <a:lstStyle/>
          <a:p>
            <a:r>
              <a:rPr lang="en-US" dirty="0" smtClean="0"/>
              <a:t>Polymorphism </a:t>
            </a:r>
            <a:r>
              <a:rPr lang="en-US" dirty="0"/>
              <a:t>of HLA proteins is estimated to account for 17% to 60% of the genetic </a:t>
            </a:r>
            <a:r>
              <a:rPr lang="en-US" dirty="0" smtClean="0"/>
              <a:t>susceptibility </a:t>
            </a:r>
            <a:r>
              <a:rPr lang="en-US" dirty="0"/>
              <a:t>to MS.1 </a:t>
            </a:r>
            <a:endParaRPr lang="en-US" dirty="0" smtClean="0"/>
          </a:p>
          <a:p>
            <a:r>
              <a:rPr lang="en-US" dirty="0"/>
              <a:t>Single nucleotide </a:t>
            </a:r>
            <a:r>
              <a:rPr lang="en-US" dirty="0" smtClean="0"/>
              <a:t>polymorphisms </a:t>
            </a:r>
            <a:r>
              <a:rPr lang="en-US" dirty="0"/>
              <a:t>in the  chains of the interleukins 2 (IL-2) and 7 (IL-7) </a:t>
            </a:r>
            <a:r>
              <a:rPr lang="en-US" dirty="0" smtClean="0"/>
              <a:t>receptors</a:t>
            </a:r>
            <a:endParaRPr lang="en-US" dirty="0"/>
          </a:p>
        </p:txBody>
      </p:sp>
      <p:pic>
        <p:nvPicPr>
          <p:cNvPr id="7" name="Picture 6" descr="S1462399403005957sup009.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7164" y="2595562"/>
            <a:ext cx="3385935" cy="2967037"/>
          </a:xfrm>
          <a:prstGeom prst="rect">
            <a:avLst/>
          </a:prstGeom>
        </p:spPr>
      </p:pic>
    </p:spTree>
    <p:extLst>
      <p:ext uri="{BB962C8B-B14F-4D97-AF65-F5344CB8AC3E}">
        <p14:creationId xmlns:p14="http://schemas.microsoft.com/office/powerpoint/2010/main" val="1920072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Concordance rate</a:t>
            </a:r>
          </a:p>
        </p:txBody>
      </p:sp>
      <p:sp>
        <p:nvSpPr>
          <p:cNvPr id="7" name="Text Placeholder 6"/>
          <p:cNvSpPr>
            <a:spLocks noGrp="1"/>
          </p:cNvSpPr>
          <p:nvPr>
            <p:ph type="body" idx="1"/>
          </p:nvPr>
        </p:nvSpPr>
        <p:spPr/>
        <p:txBody>
          <a:bodyPr/>
          <a:lstStyle/>
          <a:p>
            <a:r>
              <a:rPr lang="en-US" dirty="0" smtClean="0"/>
              <a:t>Dizygotic: 3-5%</a:t>
            </a:r>
            <a:endParaRPr lang="en-US" dirty="0"/>
          </a:p>
        </p:txBody>
      </p:sp>
      <p:sp>
        <p:nvSpPr>
          <p:cNvPr id="6" name="Content Placeholder 5"/>
          <p:cNvSpPr>
            <a:spLocks noGrp="1"/>
          </p:cNvSpPr>
          <p:nvPr>
            <p:ph sz="half" idx="2"/>
          </p:nvPr>
        </p:nvSpPr>
        <p:spPr/>
        <p:txBody>
          <a:bodyPr/>
          <a:lstStyle/>
          <a:p>
            <a:pPr marL="0" indent="0">
              <a:buNone/>
            </a:pPr>
            <a:endParaRPr lang="en-US" dirty="0" smtClean="0"/>
          </a:p>
          <a:p>
            <a:pPr marL="0" indent="0">
              <a:buNone/>
            </a:pPr>
            <a:r>
              <a:rPr lang="en-US" dirty="0" smtClean="0"/>
              <a:t>  </a:t>
            </a:r>
            <a:endParaRPr lang="en-US" dirty="0"/>
          </a:p>
          <a:p>
            <a:endParaRPr lang="en-US" dirty="0"/>
          </a:p>
        </p:txBody>
      </p:sp>
      <p:sp>
        <p:nvSpPr>
          <p:cNvPr id="8" name="Text Placeholder 7"/>
          <p:cNvSpPr>
            <a:spLocks noGrp="1"/>
          </p:cNvSpPr>
          <p:nvPr>
            <p:ph type="body" sz="quarter" idx="3"/>
          </p:nvPr>
        </p:nvSpPr>
        <p:spPr/>
        <p:txBody>
          <a:bodyPr/>
          <a:lstStyle/>
          <a:p>
            <a:r>
              <a:rPr lang="en-US" dirty="0" smtClean="0"/>
              <a:t>Monozygotic: 20%</a:t>
            </a:r>
            <a:endParaRPr lang="en-US" dirty="0"/>
          </a:p>
        </p:txBody>
      </p:sp>
      <p:pic>
        <p:nvPicPr>
          <p:cNvPr id="10" name="Content Placeholder 9" descr="a55978cf6b15f9f668ee880be12f4340.jpg"/>
          <p:cNvPicPr>
            <a:picLocks noGrp="1" noChangeAspect="1"/>
          </p:cNvPicPr>
          <p:nvPr>
            <p:ph sz="quarter" idx="4"/>
          </p:nvPr>
        </p:nvPicPr>
        <p:blipFill>
          <a:blip r:embed="rId2">
            <a:extLst>
              <a:ext uri="{28A0092B-C50C-407E-A947-70E740481C1C}">
                <a14:useLocalDpi xmlns:a14="http://schemas.microsoft.com/office/drawing/2010/main" val="0"/>
              </a:ext>
            </a:extLst>
          </a:blip>
          <a:srcRect l="-13637" r="-13637"/>
          <a:stretch>
            <a:fillRect/>
          </a:stretch>
        </p:blipFill>
        <p:spPr/>
      </p:pic>
      <p:pic>
        <p:nvPicPr>
          <p:cNvPr id="11" name="Picture 10" descr="75cc2d6caf33f04d87180701180226ee.jpg"/>
          <p:cNvPicPr>
            <a:picLocks noChangeAspect="1"/>
          </p:cNvPicPr>
          <p:nvPr/>
        </p:nvPicPr>
        <p:blipFill rotWithShape="1">
          <a:blip r:embed="rId3">
            <a:extLst>
              <a:ext uri="{28A0092B-C50C-407E-A947-70E740481C1C}">
                <a14:useLocalDpi xmlns:a14="http://schemas.microsoft.com/office/drawing/2010/main" val="0"/>
              </a:ext>
            </a:extLst>
          </a:blip>
          <a:srcRect t="5475" r="3348" b="5694"/>
          <a:stretch/>
        </p:blipFill>
        <p:spPr>
          <a:xfrm>
            <a:off x="1230766" y="3065929"/>
            <a:ext cx="3189322" cy="3211046"/>
          </a:xfrm>
          <a:prstGeom prst="rect">
            <a:avLst/>
          </a:prstGeom>
        </p:spPr>
      </p:pic>
    </p:spTree>
    <p:extLst>
      <p:ext uri="{BB962C8B-B14F-4D97-AF65-F5344CB8AC3E}">
        <p14:creationId xmlns:p14="http://schemas.microsoft.com/office/powerpoint/2010/main" val="2612040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Factors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0393651"/>
              </p:ext>
            </p:extLst>
          </p:nvPr>
        </p:nvGraphicFramePr>
        <p:xfrm>
          <a:off x="1114425" y="2595563"/>
          <a:ext cx="7610475" cy="3670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4717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MS</a:t>
            </a:r>
            <a:endParaRPr lang="en-US" dirty="0"/>
          </a:p>
        </p:txBody>
      </p:sp>
      <p:pic>
        <p:nvPicPr>
          <p:cNvPr id="4" name="Content Placeholder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1" b="51"/>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6616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Clinical Attack (relapse, exacerbation)?</a:t>
            </a:r>
            <a:endParaRPr lang="en-US" dirty="0"/>
          </a:p>
        </p:txBody>
      </p:sp>
      <p:sp>
        <p:nvSpPr>
          <p:cNvPr id="3" name="Content Placeholder 2"/>
          <p:cNvSpPr>
            <a:spLocks noGrp="1"/>
          </p:cNvSpPr>
          <p:nvPr>
            <p:ph idx="1"/>
          </p:nvPr>
        </p:nvSpPr>
        <p:spPr/>
        <p:txBody>
          <a:bodyPr/>
          <a:lstStyle/>
          <a:p>
            <a:r>
              <a:rPr lang="en-US" dirty="0" smtClean="0"/>
              <a:t>focal disturbance affecting white matter that last for more than 24 hours and result in functional decline</a:t>
            </a:r>
          </a:p>
          <a:p>
            <a:r>
              <a:rPr lang="en-US" dirty="0" smtClean="0"/>
              <a:t>Preceded by more than 30 days of  clinical stability</a:t>
            </a:r>
          </a:p>
          <a:p>
            <a:r>
              <a:rPr lang="en-US" dirty="0" smtClean="0"/>
              <a:t>No better explanation</a:t>
            </a:r>
          </a:p>
          <a:p>
            <a:r>
              <a:rPr lang="en-US" dirty="0" smtClean="0"/>
              <a:t>Role out </a:t>
            </a:r>
            <a:r>
              <a:rPr lang="en-US" b="1" dirty="0" err="1" smtClean="0"/>
              <a:t>pseudorelapse</a:t>
            </a:r>
            <a:endParaRPr lang="en-US" b="1" dirty="0"/>
          </a:p>
        </p:txBody>
      </p:sp>
    </p:spTree>
    <p:extLst>
      <p:ext uri="{BB962C8B-B14F-4D97-AF65-F5344CB8AC3E}">
        <p14:creationId xmlns:p14="http://schemas.microsoft.com/office/powerpoint/2010/main" val="22276897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 MS symptoms</a:t>
            </a:r>
            <a:endParaRPr lang="en-US" dirty="0"/>
          </a:p>
        </p:txBody>
      </p:sp>
      <p:sp>
        <p:nvSpPr>
          <p:cNvPr id="3" name="Content Placeholder 2"/>
          <p:cNvSpPr>
            <a:spLocks noGrp="1"/>
          </p:cNvSpPr>
          <p:nvPr>
            <p:ph idx="1"/>
          </p:nvPr>
        </p:nvSpPr>
        <p:spPr/>
        <p:txBody>
          <a:bodyPr>
            <a:normAutofit fontScale="25000" lnSpcReduction="20000"/>
          </a:bodyPr>
          <a:lstStyle/>
          <a:p>
            <a:r>
              <a:rPr lang="en-US" sz="6400" dirty="0">
                <a:ea typeface="ＭＳ Ｐゴシック" pitchFamily="34" charset="-128"/>
              </a:rPr>
              <a:t>Sensory symptoms/ </a:t>
            </a:r>
            <a:r>
              <a:rPr lang="en-US" sz="6400" dirty="0" err="1" smtClean="0">
                <a:ea typeface="ＭＳ Ｐゴシック" pitchFamily="34" charset="-128"/>
              </a:rPr>
              <a:t>lermitte’s</a:t>
            </a:r>
            <a:r>
              <a:rPr lang="en-US" sz="6400" dirty="0" smtClean="0">
                <a:ea typeface="ＭＳ Ｐゴシック" pitchFamily="34" charset="-128"/>
              </a:rPr>
              <a:t> phenomena</a:t>
            </a:r>
          </a:p>
          <a:p>
            <a:r>
              <a:rPr lang="en-US" sz="6400" dirty="0" smtClean="0">
                <a:ea typeface="ＭＳ Ｐゴシック" pitchFamily="34" charset="-128"/>
              </a:rPr>
              <a:t>Vision loss</a:t>
            </a:r>
          </a:p>
          <a:p>
            <a:r>
              <a:rPr lang="en-US" sz="6400" dirty="0" smtClean="0">
                <a:ea typeface="ＭＳ Ｐゴシック" pitchFamily="34" charset="-128"/>
              </a:rPr>
              <a:t>Eye movement abnormality (</a:t>
            </a:r>
            <a:r>
              <a:rPr lang="en-US" sz="6400" dirty="0" err="1" smtClean="0">
                <a:ea typeface="ＭＳ Ｐゴシック" pitchFamily="34" charset="-128"/>
              </a:rPr>
              <a:t>internuclear</a:t>
            </a:r>
            <a:r>
              <a:rPr lang="en-US" sz="6400" dirty="0" smtClean="0">
                <a:ea typeface="ＭＳ Ｐゴシック" pitchFamily="34" charset="-128"/>
              </a:rPr>
              <a:t> </a:t>
            </a:r>
            <a:r>
              <a:rPr lang="en-US" sz="6400" dirty="0" err="1" smtClean="0">
                <a:ea typeface="ＭＳ Ｐゴシック" pitchFamily="34" charset="-128"/>
              </a:rPr>
              <a:t>opthalmoplegia</a:t>
            </a:r>
            <a:r>
              <a:rPr lang="en-US" sz="6400" dirty="0" smtClean="0">
                <a:ea typeface="ＭＳ Ｐゴシック" pitchFamily="34" charset="-128"/>
              </a:rPr>
              <a:t>)</a:t>
            </a:r>
            <a:endParaRPr lang="en-US" sz="6400" dirty="0">
              <a:ea typeface="ＭＳ Ｐゴシック" pitchFamily="34" charset="-128"/>
            </a:endParaRPr>
          </a:p>
          <a:p>
            <a:r>
              <a:rPr lang="en-US" sz="6400" dirty="0" smtClean="0">
                <a:ea typeface="ＭＳ Ｐゴシック" pitchFamily="34" charset="-128"/>
              </a:rPr>
              <a:t>Bowel and bladder dysfunction</a:t>
            </a:r>
            <a:endParaRPr lang="en-US" sz="6400" dirty="0">
              <a:ea typeface="ＭＳ Ｐゴシック" pitchFamily="34" charset="-128"/>
            </a:endParaRPr>
          </a:p>
          <a:p>
            <a:r>
              <a:rPr lang="en-US" sz="6400" dirty="0" smtClean="0">
                <a:ea typeface="ＭＳ Ｐゴシック" pitchFamily="34" charset="-128"/>
              </a:rPr>
              <a:t>Incoordination</a:t>
            </a:r>
            <a:endParaRPr lang="en-US" sz="6400" dirty="0">
              <a:ea typeface="ＭＳ Ｐゴシック" pitchFamily="34" charset="-128"/>
            </a:endParaRPr>
          </a:p>
          <a:p>
            <a:r>
              <a:rPr lang="en-US" sz="6400" dirty="0" smtClean="0">
                <a:ea typeface="ＭＳ Ｐゴシック" pitchFamily="34" charset="-128"/>
              </a:rPr>
              <a:t>Vertigo </a:t>
            </a:r>
            <a:r>
              <a:rPr lang="en-US" sz="6400" dirty="0">
                <a:ea typeface="ＭＳ Ｐゴシック" pitchFamily="34" charset="-128"/>
              </a:rPr>
              <a:t>&amp; dizziness</a:t>
            </a:r>
          </a:p>
          <a:p>
            <a:r>
              <a:rPr lang="en-US" sz="6400" dirty="0">
                <a:ea typeface="ＭＳ Ｐゴシック" pitchFamily="34" charset="-128"/>
              </a:rPr>
              <a:t>Sexual </a:t>
            </a:r>
            <a:r>
              <a:rPr lang="en-US" sz="6400" dirty="0" smtClean="0">
                <a:ea typeface="ＭＳ Ｐゴシック" pitchFamily="34" charset="-128"/>
              </a:rPr>
              <a:t>dysfunction</a:t>
            </a:r>
          </a:p>
          <a:p>
            <a:r>
              <a:rPr lang="en-US" sz="6400" dirty="0" smtClean="0">
                <a:ea typeface="ＭＳ Ｐゴシック" pitchFamily="34" charset="-128"/>
              </a:rPr>
              <a:t>Poly-symptomatic onset</a:t>
            </a:r>
            <a:endParaRPr lang="en-US" sz="6400" dirty="0">
              <a:ea typeface="ＭＳ Ｐゴシック" pitchFamily="34" charset="-128"/>
            </a:endParaRPr>
          </a:p>
          <a:p>
            <a:endParaRPr lang="en-US" sz="5600" dirty="0"/>
          </a:p>
        </p:txBody>
      </p:sp>
    </p:spTree>
    <p:extLst>
      <p:ext uri="{BB962C8B-B14F-4D97-AF65-F5344CB8AC3E}">
        <p14:creationId xmlns:p14="http://schemas.microsoft.com/office/powerpoint/2010/main" val="4280604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2">
                    <a:lumMod val="60000"/>
                    <a:lumOff val="40000"/>
                  </a:schemeClr>
                </a:solidFill>
              </a:rPr>
              <a:t>Jean- MARTIN </a:t>
            </a:r>
            <a:r>
              <a:rPr lang="en-US" dirty="0" err="1" smtClean="0">
                <a:solidFill>
                  <a:schemeClr val="bg2">
                    <a:lumMod val="60000"/>
                    <a:lumOff val="40000"/>
                  </a:schemeClr>
                </a:solidFill>
              </a:rPr>
              <a:t>charcot</a:t>
            </a:r>
            <a:r>
              <a:rPr lang="en-US" dirty="0">
                <a:solidFill>
                  <a:schemeClr val="bg2">
                    <a:lumMod val="60000"/>
                    <a:lumOff val="40000"/>
                  </a:schemeClr>
                </a:solidFill>
              </a:rPr>
              <a:t>:</a:t>
            </a:r>
            <a:r>
              <a:rPr lang="en-US" dirty="0" smtClean="0">
                <a:solidFill>
                  <a:schemeClr val="bg2">
                    <a:lumMod val="60000"/>
                    <a:lumOff val="40000"/>
                  </a:schemeClr>
                </a:solidFill>
              </a:rPr>
              <a:t> The Father of Neurology</a:t>
            </a:r>
            <a:endParaRPr lang="en-US" dirty="0">
              <a:solidFill>
                <a:schemeClr val="bg2">
                  <a:lumMod val="60000"/>
                  <a:lumOff val="40000"/>
                </a:schemeClr>
              </a:solidFill>
            </a:endParaRPr>
          </a:p>
        </p:txBody>
      </p:sp>
      <p:sp>
        <p:nvSpPr>
          <p:cNvPr id="3" name="Content Placeholder 2"/>
          <p:cNvSpPr>
            <a:spLocks noGrp="1"/>
          </p:cNvSpPr>
          <p:nvPr>
            <p:ph sz="half" idx="1"/>
          </p:nvPr>
        </p:nvSpPr>
        <p:spPr/>
        <p:txBody>
          <a:bodyPr/>
          <a:lstStyle/>
          <a:p>
            <a:pPr marL="0" indent="0">
              <a:buNone/>
            </a:pPr>
            <a:r>
              <a:rPr lang="en-US" i="1" dirty="0" smtClean="0">
                <a:solidFill>
                  <a:srgbClr val="0D0D0D"/>
                </a:solidFill>
              </a:rPr>
              <a:t>“To take away from neurology all discoveries made by </a:t>
            </a:r>
            <a:r>
              <a:rPr lang="en-US" i="1" dirty="0" err="1" smtClean="0">
                <a:solidFill>
                  <a:srgbClr val="0D0D0D"/>
                </a:solidFill>
              </a:rPr>
              <a:t>charcot</a:t>
            </a:r>
            <a:r>
              <a:rPr lang="en-US" i="1" dirty="0" smtClean="0">
                <a:solidFill>
                  <a:srgbClr val="0D0D0D"/>
                </a:solidFill>
              </a:rPr>
              <a:t> would be to render it unrecognizable”</a:t>
            </a:r>
          </a:p>
          <a:p>
            <a:pPr marL="0" indent="0">
              <a:buNone/>
            </a:pPr>
            <a:r>
              <a:rPr lang="en-US" b="1" dirty="0" smtClean="0">
                <a:solidFill>
                  <a:srgbClr val="0D0D0D"/>
                </a:solidFill>
              </a:rPr>
              <a:t>Joseph </a:t>
            </a:r>
            <a:r>
              <a:rPr lang="en-US" b="1" dirty="0" err="1" smtClean="0">
                <a:solidFill>
                  <a:srgbClr val="0D0D0D"/>
                </a:solidFill>
              </a:rPr>
              <a:t>Babiinski</a:t>
            </a:r>
            <a:endParaRPr lang="en-US" b="1" dirty="0">
              <a:solidFill>
                <a:srgbClr val="0D0D0D"/>
              </a:solidFill>
            </a:endParaRPr>
          </a:p>
        </p:txBody>
      </p:sp>
      <p:pic>
        <p:nvPicPr>
          <p:cNvPr id="5" name="Content Placeholder 4" descr="46fig1.jpg"/>
          <p:cNvPicPr>
            <a:picLocks noGrp="1" noChangeAspect="1"/>
          </p:cNvPicPr>
          <p:nvPr>
            <p:ph sz="half" idx="2"/>
          </p:nvPr>
        </p:nvPicPr>
        <p:blipFill>
          <a:blip r:embed="rId2">
            <a:extLst>
              <a:ext uri="{28A0092B-C50C-407E-A947-70E740481C1C}">
                <a14:useLocalDpi xmlns:a14="http://schemas.microsoft.com/office/drawing/2010/main" val="0"/>
              </a:ext>
            </a:extLst>
          </a:blip>
          <a:srcRect t="6626" b="6626"/>
          <a:stretch>
            <a:fillRect/>
          </a:stretch>
        </p:blipFill>
        <p:spPr/>
      </p:pic>
    </p:spTree>
    <p:extLst>
      <p:ext uri="{BB962C8B-B14F-4D97-AF65-F5344CB8AC3E}">
        <p14:creationId xmlns:p14="http://schemas.microsoft.com/office/powerpoint/2010/main" val="15216237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 MS symptoms</a:t>
            </a:r>
            <a:endParaRPr lang="en-US" dirty="0"/>
          </a:p>
        </p:txBody>
      </p:sp>
      <p:sp>
        <p:nvSpPr>
          <p:cNvPr id="3" name="Content Placeholder 2"/>
          <p:cNvSpPr>
            <a:spLocks noGrp="1"/>
          </p:cNvSpPr>
          <p:nvPr>
            <p:ph sz="half" idx="1"/>
          </p:nvPr>
        </p:nvSpPr>
        <p:spPr/>
        <p:txBody>
          <a:bodyPr/>
          <a:lstStyle/>
          <a:p>
            <a:r>
              <a:rPr lang="en-US" dirty="0" smtClean="0"/>
              <a:t>Fatigue</a:t>
            </a:r>
          </a:p>
          <a:p>
            <a:r>
              <a:rPr lang="en-US" dirty="0" smtClean="0"/>
              <a:t>Heat sensitivity (</a:t>
            </a:r>
            <a:r>
              <a:rPr lang="en-US" dirty="0" err="1" smtClean="0"/>
              <a:t>uthoff</a:t>
            </a:r>
            <a:r>
              <a:rPr lang="en-US" dirty="0" smtClean="0"/>
              <a:t> phenomena)</a:t>
            </a:r>
          </a:p>
          <a:p>
            <a:r>
              <a:rPr lang="en-US" dirty="0" smtClean="0"/>
              <a:t>Cognitive dysfunction</a:t>
            </a:r>
            <a:endParaRPr lang="en-US" dirty="0"/>
          </a:p>
        </p:txBody>
      </p:sp>
      <p:pic>
        <p:nvPicPr>
          <p:cNvPr id="6" name="Content Placeholder 5" descr="Invisible-Illness.jpg"/>
          <p:cNvPicPr>
            <a:picLocks noGrp="1" noChangeAspect="1"/>
          </p:cNvPicPr>
          <p:nvPr>
            <p:ph sz="half" idx="2"/>
          </p:nvPr>
        </p:nvPicPr>
        <p:blipFill>
          <a:blip r:embed="rId2">
            <a:extLst>
              <a:ext uri="{28A0092B-C50C-407E-A947-70E740481C1C}">
                <a14:useLocalDpi xmlns:a14="http://schemas.microsoft.com/office/drawing/2010/main" val="0"/>
              </a:ext>
            </a:extLst>
          </a:blip>
          <a:srcRect l="1574" r="1574"/>
          <a:stretch>
            <a:fillRect/>
          </a:stretch>
        </p:blipFill>
        <p:spPr>
          <a:xfrm>
            <a:off x="5147534" y="2332776"/>
            <a:ext cx="3566160" cy="3681412"/>
          </a:xfrm>
        </p:spPr>
      </p:pic>
    </p:spTree>
    <p:extLst>
      <p:ext uri="{BB962C8B-B14F-4D97-AF65-F5344CB8AC3E}">
        <p14:creationId xmlns:p14="http://schemas.microsoft.com/office/powerpoint/2010/main" val="21394955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 neuritis</a:t>
            </a:r>
            <a:endParaRPr lang="en-US" dirty="0"/>
          </a:p>
        </p:txBody>
      </p:sp>
      <p:sp>
        <p:nvSpPr>
          <p:cNvPr id="3" name="Content Placeholder 2"/>
          <p:cNvSpPr>
            <a:spLocks noGrp="1"/>
          </p:cNvSpPr>
          <p:nvPr>
            <p:ph idx="1"/>
          </p:nvPr>
        </p:nvSpPr>
        <p:spPr/>
        <p:txBody>
          <a:bodyPr/>
          <a:lstStyle/>
          <a:p>
            <a:r>
              <a:rPr lang="en-US" dirty="0" smtClean="0"/>
              <a:t>Subacute onset (1-10 days)</a:t>
            </a:r>
          </a:p>
          <a:p>
            <a:r>
              <a:rPr lang="en-US" dirty="0" smtClean="0"/>
              <a:t>Unilateral eye pain accentuated by eye movement (92%)</a:t>
            </a:r>
          </a:p>
          <a:p>
            <a:r>
              <a:rPr lang="en-US" dirty="0" smtClean="0"/>
              <a:t>Mostly unilateral</a:t>
            </a:r>
          </a:p>
          <a:p>
            <a:r>
              <a:rPr lang="en-US" dirty="0" smtClean="0"/>
              <a:t>Median visual acuity 20/60</a:t>
            </a:r>
          </a:p>
          <a:p>
            <a:r>
              <a:rPr lang="en-US" dirty="0" smtClean="0"/>
              <a:t>Afferent pupillary defect</a:t>
            </a:r>
          </a:p>
        </p:txBody>
      </p:sp>
    </p:spTree>
    <p:extLst>
      <p:ext uri="{BB962C8B-B14F-4D97-AF65-F5344CB8AC3E}">
        <p14:creationId xmlns:p14="http://schemas.microsoft.com/office/powerpoint/2010/main" val="17063667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Delayed Visual </a:t>
            </a:r>
            <a:r>
              <a:rPr lang="en-US" dirty="0"/>
              <a:t>Evoked Potentials</a:t>
            </a:r>
            <a:br>
              <a:rPr lang="en-US" dirty="0"/>
            </a:br>
            <a:r>
              <a:rPr lang="en-US" dirty="0" smtClean="0"/>
              <a:t> response</a:t>
            </a:r>
            <a:endParaRPr lang="en-US" sz="2000" dirty="0">
              <a:solidFill>
                <a:srgbClr val="FFFF00"/>
              </a:solidFill>
            </a:endParaRPr>
          </a:p>
        </p:txBody>
      </p:sp>
      <p:pic>
        <p:nvPicPr>
          <p:cNvPr id="4" name="Content Placeholder 3" descr="004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2413"/>
          <a:stretch>
            <a:fillRect/>
          </a:stretch>
        </p:blipFill>
        <p:spPr bwMode="auto">
          <a:xfrm>
            <a:off x="1143000" y="2294467"/>
            <a:ext cx="6781800" cy="427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3000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Myelitis</a:t>
            </a:r>
            <a:endParaRPr lang="en-US" dirty="0"/>
          </a:p>
        </p:txBody>
      </p:sp>
      <p:pic>
        <p:nvPicPr>
          <p:cNvPr id="5" name="Content Placeholder 4" descr="a509797ad81763_Diagn-approach-1.0.png"/>
          <p:cNvPicPr>
            <a:picLocks noGrp="1" noChangeAspect="1"/>
          </p:cNvPicPr>
          <p:nvPr>
            <p:ph sz="half" idx="1"/>
          </p:nvPr>
        </p:nvPicPr>
        <p:blipFill>
          <a:blip r:embed="rId2">
            <a:extLst>
              <a:ext uri="{28A0092B-C50C-407E-A947-70E740481C1C}">
                <a14:useLocalDpi xmlns:a14="http://schemas.microsoft.com/office/drawing/2010/main" val="0"/>
              </a:ext>
            </a:extLst>
          </a:blip>
          <a:srcRect t="-18936" b="-18936"/>
          <a:stretch>
            <a:fillRect/>
          </a:stretch>
        </p:blipFill>
        <p:spPr/>
      </p:pic>
      <p:pic>
        <p:nvPicPr>
          <p:cNvPr id="8" name="Content Placeholder 7" descr="a509797ad850b3_MYELOPATHY-3.0.png"/>
          <p:cNvPicPr>
            <a:picLocks noGrp="1" noChangeAspect="1"/>
          </p:cNvPicPr>
          <p:nvPr>
            <p:ph sz="half" idx="2"/>
          </p:nvPr>
        </p:nvPicPr>
        <p:blipFill>
          <a:blip r:embed="rId3">
            <a:extLst>
              <a:ext uri="{28A0092B-C50C-407E-A947-70E740481C1C}">
                <a14:useLocalDpi xmlns:a14="http://schemas.microsoft.com/office/drawing/2010/main" val="0"/>
              </a:ext>
            </a:extLst>
          </a:blip>
          <a:srcRect t="360" b="360"/>
          <a:stretch>
            <a:fillRect/>
          </a:stretch>
        </p:blipFill>
        <p:spPr/>
      </p:pic>
    </p:spTree>
    <p:extLst>
      <p:ext uri="{BB962C8B-B14F-4D97-AF65-F5344CB8AC3E}">
        <p14:creationId xmlns:p14="http://schemas.microsoft.com/office/powerpoint/2010/main" val="9587385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myelitis</a:t>
            </a:r>
            <a:endParaRPr lang="en-US" dirty="0"/>
          </a:p>
        </p:txBody>
      </p:sp>
      <p:pic>
        <p:nvPicPr>
          <p:cNvPr id="5" name="Content Placeholder 4" descr="spinal-cord-lesions-module-21-638.jpg"/>
          <p:cNvPicPr>
            <a:picLocks noGrp="1" noChangeAspect="1"/>
          </p:cNvPicPr>
          <p:nvPr>
            <p:ph idx="1"/>
          </p:nvPr>
        </p:nvPicPr>
        <p:blipFill rotWithShape="1">
          <a:blip r:embed="rId2">
            <a:extLst>
              <a:ext uri="{28A0092B-C50C-407E-A947-70E740481C1C}">
                <a14:useLocalDpi xmlns:a14="http://schemas.microsoft.com/office/drawing/2010/main" val="0"/>
              </a:ext>
            </a:extLst>
          </a:blip>
          <a:srcRect l="527" r="1993"/>
          <a:stretch/>
        </p:blipFill>
        <p:spPr>
          <a:xfrm>
            <a:off x="1967549" y="2346776"/>
            <a:ext cx="4765944" cy="3670767"/>
          </a:xfrm>
        </p:spPr>
      </p:pic>
    </p:spTree>
    <p:extLst>
      <p:ext uri="{BB962C8B-B14F-4D97-AF65-F5344CB8AC3E}">
        <p14:creationId xmlns:p14="http://schemas.microsoft.com/office/powerpoint/2010/main" val="507312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Myelitis in multiple sclerosis</a:t>
            </a:r>
            <a:endParaRPr lang="en-US" dirty="0"/>
          </a:p>
        </p:txBody>
      </p:sp>
      <p:pic>
        <p:nvPicPr>
          <p:cNvPr id="3" name="Content Placeholder 2" descr="F2.large-3.jpg"/>
          <p:cNvPicPr>
            <a:picLocks noGrp="1" noChangeAspect="1"/>
          </p:cNvPicPr>
          <p:nvPr>
            <p:ph idx="1"/>
          </p:nvPr>
        </p:nvPicPr>
        <p:blipFill>
          <a:blip r:embed="rId2">
            <a:extLst>
              <a:ext uri="{28A0092B-C50C-407E-A947-70E740481C1C}">
                <a14:useLocalDpi xmlns:a14="http://schemas.microsoft.com/office/drawing/2010/main" val="0"/>
              </a:ext>
            </a:extLst>
          </a:blip>
          <a:srcRect t="5021" b="5021"/>
          <a:stretch>
            <a:fillRect/>
          </a:stretch>
        </p:blipFill>
        <p:spPr/>
      </p:pic>
    </p:spTree>
    <p:extLst>
      <p:ext uri="{BB962C8B-B14F-4D97-AF65-F5344CB8AC3E}">
        <p14:creationId xmlns:p14="http://schemas.microsoft.com/office/powerpoint/2010/main" val="13770903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913813" cy="914400"/>
          </a:xfrm>
        </p:spPr>
        <p:txBody>
          <a:bodyPr>
            <a:normAutofit fontScale="90000"/>
          </a:bodyPr>
          <a:lstStyle/>
          <a:p>
            <a:r>
              <a:rPr lang="en-US" dirty="0"/>
              <a:t>McDonald Diagnostic Criteria</a:t>
            </a:r>
            <a:br>
              <a:rPr lang="en-US" dirty="0"/>
            </a:br>
            <a:endParaRPr lang="en-US" dirty="0"/>
          </a:p>
        </p:txBody>
      </p:sp>
      <p:sp>
        <p:nvSpPr>
          <p:cNvPr id="3" name="Content Placeholder 2"/>
          <p:cNvSpPr>
            <a:spLocks noGrp="1"/>
          </p:cNvSpPr>
          <p:nvPr>
            <p:ph idx="1"/>
          </p:nvPr>
        </p:nvSpPr>
        <p:spPr>
          <a:xfrm>
            <a:off x="457200" y="1674981"/>
            <a:ext cx="8229600" cy="4709160"/>
          </a:xfrm>
        </p:spPr>
        <p:txBody>
          <a:bodyPr>
            <a:normAutofit/>
          </a:bodyPr>
          <a:lstStyle/>
          <a:p>
            <a:r>
              <a:rPr lang="en-US" sz="1800" dirty="0"/>
              <a:t> </a:t>
            </a:r>
            <a:r>
              <a:rPr lang="en-US" sz="1800" dirty="0">
                <a:solidFill>
                  <a:schemeClr val="tx1"/>
                </a:solidFill>
              </a:rPr>
              <a:t>The McDonald criteria, first developed in </a:t>
            </a:r>
            <a:r>
              <a:rPr lang="en-US" sz="1800" dirty="0" smtClean="0">
                <a:solidFill>
                  <a:schemeClr val="tx1"/>
                </a:solidFill>
              </a:rPr>
              <a:t>2001 </a:t>
            </a:r>
            <a:r>
              <a:rPr lang="en-US" sz="1800" dirty="0">
                <a:solidFill>
                  <a:schemeClr val="tx1"/>
                </a:solidFill>
              </a:rPr>
              <a:t>and revised in </a:t>
            </a:r>
            <a:r>
              <a:rPr lang="en-US" sz="1800" dirty="0" smtClean="0">
                <a:solidFill>
                  <a:schemeClr val="tx1"/>
                </a:solidFill>
              </a:rPr>
              <a:t>2005,and in 2010.</a:t>
            </a:r>
          </a:p>
          <a:p>
            <a:r>
              <a:rPr lang="en-US" sz="1800" dirty="0" smtClean="0">
                <a:solidFill>
                  <a:srgbClr val="000000"/>
                </a:solidFill>
              </a:rPr>
              <a:t>Final revisions </a:t>
            </a:r>
            <a:r>
              <a:rPr lang="en-US" sz="1800" dirty="0">
                <a:solidFill>
                  <a:srgbClr val="000000"/>
                </a:solidFill>
              </a:rPr>
              <a:t>of  </a:t>
            </a:r>
            <a:r>
              <a:rPr lang="en-US" sz="1800" dirty="0" smtClean="0">
                <a:solidFill>
                  <a:srgbClr val="000000"/>
                </a:solidFill>
              </a:rPr>
              <a:t>McDonald criteria was in 2017</a:t>
            </a:r>
            <a:endParaRPr lang="en-US" sz="1800" dirty="0">
              <a:solidFill>
                <a:srgbClr val="000000"/>
              </a:solidFill>
            </a:endParaRPr>
          </a:p>
          <a:p>
            <a:pPr marL="137160" indent="0">
              <a:buNone/>
            </a:pPr>
            <a:endParaRPr lang="en-US" sz="1800" dirty="0" smtClean="0">
              <a:solidFill>
                <a:schemeClr val="tx1"/>
              </a:solidFill>
            </a:endParaRPr>
          </a:p>
          <a:p>
            <a:r>
              <a:rPr lang="en-US" sz="1800" dirty="0" smtClean="0">
                <a:solidFill>
                  <a:schemeClr val="tx1"/>
                </a:solidFill>
              </a:rPr>
              <a:t>Diagnosis of </a:t>
            </a:r>
            <a:r>
              <a:rPr lang="en-US" sz="1800" b="1" dirty="0" smtClean="0">
                <a:solidFill>
                  <a:schemeClr val="tx1"/>
                </a:solidFill>
              </a:rPr>
              <a:t>“</a:t>
            </a:r>
            <a:r>
              <a:rPr lang="en-US" sz="1800" b="1" dirty="0">
                <a:solidFill>
                  <a:schemeClr val="tx1"/>
                </a:solidFill>
              </a:rPr>
              <a:t>Clinically definite MS</a:t>
            </a:r>
            <a:r>
              <a:rPr lang="en-US" sz="1800" b="1" dirty="0" smtClean="0">
                <a:solidFill>
                  <a:schemeClr val="tx1"/>
                </a:solidFill>
              </a:rPr>
              <a:t>” </a:t>
            </a:r>
            <a:r>
              <a:rPr lang="en-US" sz="1800" dirty="0" smtClean="0">
                <a:solidFill>
                  <a:schemeClr val="tx1"/>
                </a:solidFill>
              </a:rPr>
              <a:t>needs demonstration  </a:t>
            </a:r>
            <a:r>
              <a:rPr lang="en-US" sz="1800" dirty="0">
                <a:solidFill>
                  <a:schemeClr val="tx1"/>
                </a:solidFill>
              </a:rPr>
              <a:t>of </a:t>
            </a:r>
            <a:r>
              <a:rPr lang="en-US" sz="1800" b="1" u="sng" dirty="0" err="1">
                <a:solidFill>
                  <a:schemeClr val="tx1"/>
                </a:solidFill>
              </a:rPr>
              <a:t>dissemenination</a:t>
            </a:r>
            <a:r>
              <a:rPr lang="en-US" sz="1800" b="1" u="sng" dirty="0">
                <a:solidFill>
                  <a:schemeClr val="tx1"/>
                </a:solidFill>
              </a:rPr>
              <a:t> of space and time</a:t>
            </a:r>
          </a:p>
          <a:p>
            <a:endParaRPr lang="en-US" sz="1800" dirty="0">
              <a:solidFill>
                <a:schemeClr val="tx1"/>
              </a:solidFill>
            </a:endParaRPr>
          </a:p>
        </p:txBody>
      </p:sp>
    </p:spTree>
    <p:extLst>
      <p:ext uri="{BB962C8B-B14F-4D97-AF65-F5344CB8AC3E}">
        <p14:creationId xmlns:p14="http://schemas.microsoft.com/office/powerpoint/2010/main" val="3206889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Dissemination in space (by MRI brain)</a:t>
            </a:r>
            <a:endParaRPr lang="en-US" dirty="0"/>
          </a:p>
        </p:txBody>
      </p:sp>
      <p:sp>
        <p:nvSpPr>
          <p:cNvPr id="3" name="Content Placeholder 2"/>
          <p:cNvSpPr>
            <a:spLocks noGrp="1"/>
          </p:cNvSpPr>
          <p:nvPr>
            <p:ph idx="1"/>
          </p:nvPr>
        </p:nvSpPr>
        <p:spPr/>
        <p:txBody>
          <a:bodyPr/>
          <a:lstStyle/>
          <a:p>
            <a:r>
              <a:rPr lang="en-US" dirty="0"/>
              <a:t>are disseminated throughout the CNS but have a predilection for optic nerves, </a:t>
            </a:r>
            <a:r>
              <a:rPr lang="en-US" dirty="0" err="1"/>
              <a:t>subpial</a:t>
            </a:r>
            <a:r>
              <a:rPr lang="en-US" dirty="0"/>
              <a:t> spinal cord, brainstem, cerebellum, and </a:t>
            </a:r>
            <a:r>
              <a:rPr lang="en-US" dirty="0" err="1"/>
              <a:t>juxtacortical</a:t>
            </a:r>
            <a:r>
              <a:rPr lang="en-US" dirty="0"/>
              <a:t> and periventricular white matter regions </a:t>
            </a:r>
          </a:p>
          <a:p>
            <a:r>
              <a:rPr lang="en-US" dirty="0"/>
              <a:t>demyelinated lesions are also commonly found in the cortical gray matter of MS patients </a:t>
            </a:r>
          </a:p>
          <a:p>
            <a:endParaRPr lang="en-US" dirty="0"/>
          </a:p>
        </p:txBody>
      </p:sp>
    </p:spTree>
    <p:extLst>
      <p:ext uri="{BB962C8B-B14F-4D97-AF65-F5344CB8AC3E}">
        <p14:creationId xmlns:p14="http://schemas.microsoft.com/office/powerpoint/2010/main" val="3994633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Dissemination in space (by MRI brain)</a:t>
            </a:r>
          </a:p>
        </p:txBody>
      </p:sp>
      <p:sp>
        <p:nvSpPr>
          <p:cNvPr id="3" name="Content Placeholder 2"/>
          <p:cNvSpPr>
            <a:spLocks noGrp="1"/>
          </p:cNvSpPr>
          <p:nvPr>
            <p:ph idx="1"/>
          </p:nvPr>
        </p:nvSpPr>
        <p:spPr/>
        <p:txBody>
          <a:bodyPr/>
          <a:lstStyle/>
          <a:p>
            <a:pPr marL="0" indent="0">
              <a:buNone/>
            </a:pPr>
            <a:r>
              <a:rPr lang="en-US" b="1" i="1" dirty="0" smtClean="0"/>
              <a:t>T2 lesion in ≥ 1 of the following locations:</a:t>
            </a:r>
          </a:p>
          <a:p>
            <a:r>
              <a:rPr lang="en-US" dirty="0" smtClean="0"/>
              <a:t>Cortical /</a:t>
            </a:r>
            <a:r>
              <a:rPr lang="en-US" dirty="0" err="1" smtClean="0"/>
              <a:t>Juxtacortical</a:t>
            </a:r>
            <a:endParaRPr lang="en-US" dirty="0" smtClean="0"/>
          </a:p>
          <a:p>
            <a:r>
              <a:rPr lang="en-US" dirty="0" err="1" smtClean="0"/>
              <a:t>Infratentorial</a:t>
            </a:r>
            <a:endParaRPr lang="en-US" dirty="0" smtClean="0"/>
          </a:p>
          <a:p>
            <a:r>
              <a:rPr lang="en-US" dirty="0" smtClean="0"/>
              <a:t>periventricular</a:t>
            </a:r>
          </a:p>
          <a:p>
            <a:r>
              <a:rPr lang="en-US" dirty="0" smtClean="0"/>
              <a:t>Spinal cord</a:t>
            </a:r>
            <a:endParaRPr lang="en-US" dirty="0"/>
          </a:p>
        </p:txBody>
      </p:sp>
    </p:spTree>
    <p:extLst>
      <p:ext uri="{BB962C8B-B14F-4D97-AF65-F5344CB8AC3E}">
        <p14:creationId xmlns:p14="http://schemas.microsoft.com/office/powerpoint/2010/main" val="1481607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err="1" smtClean="0"/>
              <a:t>Perivenricular</a:t>
            </a:r>
            <a:r>
              <a:rPr lang="en-US" dirty="0" smtClean="0"/>
              <a:t> (Dawson finger)</a:t>
            </a:r>
            <a:endParaRPr lang="en-US" dirty="0"/>
          </a:p>
        </p:txBody>
      </p:sp>
      <p:pic>
        <p:nvPicPr>
          <p:cNvPr id="10" name="Content Placeholder 9" descr="Dawsonsfingers-2.jpg"/>
          <p:cNvPicPr>
            <a:picLocks noGrp="1" noChangeAspect="1"/>
          </p:cNvPicPr>
          <p:nvPr>
            <p:ph idx="1"/>
          </p:nvPr>
        </p:nvPicPr>
        <p:blipFill>
          <a:blip r:embed="rId3">
            <a:extLst>
              <a:ext uri="{28A0092B-C50C-407E-A947-70E740481C1C}">
                <a14:useLocalDpi xmlns:a14="http://schemas.microsoft.com/office/drawing/2010/main" val="0"/>
              </a:ext>
            </a:extLst>
          </a:blip>
          <a:srcRect t="10454" b="10454"/>
          <a:stretch>
            <a:fillRect/>
          </a:stretch>
        </p:blipFill>
        <p:spPr/>
      </p:pic>
    </p:spTree>
    <p:extLst>
      <p:ext uri="{BB962C8B-B14F-4D97-AF65-F5344CB8AC3E}">
        <p14:creationId xmlns:p14="http://schemas.microsoft.com/office/powerpoint/2010/main" val="1890695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Multiple Sclerosis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solidFill>
                  <a:schemeClr val="tx1">
                    <a:lumMod val="95000"/>
                    <a:lumOff val="5000"/>
                  </a:schemeClr>
                </a:solidFill>
              </a:rPr>
              <a:t>An inflammatory </a:t>
            </a:r>
            <a:r>
              <a:rPr lang="en-US" dirty="0">
                <a:solidFill>
                  <a:srgbClr val="000000"/>
                </a:solidFill>
              </a:rPr>
              <a:t>demyelinating disease of the CNS where there is:</a:t>
            </a:r>
          </a:p>
          <a:p>
            <a:pPr lvl="2">
              <a:buFont typeface="Wingdings" charset="2"/>
              <a:buChar char="v"/>
            </a:pPr>
            <a:r>
              <a:rPr lang="en-US" dirty="0">
                <a:solidFill>
                  <a:srgbClr val="000000"/>
                </a:solidFill>
              </a:rPr>
              <a:t>Dissemination in space</a:t>
            </a:r>
          </a:p>
          <a:p>
            <a:pPr lvl="2">
              <a:buFont typeface="Wingdings" charset="2"/>
              <a:buChar char="v"/>
            </a:pPr>
            <a:r>
              <a:rPr lang="en-US" dirty="0">
                <a:solidFill>
                  <a:srgbClr val="000000"/>
                </a:solidFill>
              </a:rPr>
              <a:t>Dissemination in time</a:t>
            </a:r>
          </a:p>
          <a:p>
            <a:pPr lvl="2">
              <a:buFont typeface="Wingdings" charset="2"/>
              <a:buChar char="v"/>
            </a:pPr>
            <a:r>
              <a:rPr lang="en-US" dirty="0">
                <a:solidFill>
                  <a:srgbClr val="000000"/>
                </a:solidFill>
              </a:rPr>
              <a:t>No alternative neurologic disease</a:t>
            </a:r>
          </a:p>
          <a:p>
            <a:r>
              <a:rPr lang="en-US" dirty="0">
                <a:solidFill>
                  <a:srgbClr val="000000"/>
                </a:solidFill>
              </a:rPr>
              <a:t>MS is a clinical </a:t>
            </a:r>
            <a:r>
              <a:rPr lang="en-US" dirty="0" smtClean="0">
                <a:solidFill>
                  <a:srgbClr val="000000"/>
                </a:solidFill>
              </a:rPr>
              <a:t>diagnosis, </a:t>
            </a:r>
            <a:r>
              <a:rPr lang="en-US" dirty="0">
                <a:solidFill>
                  <a:srgbClr val="000000"/>
                </a:solidFill>
              </a:rPr>
              <a:t>no laboratory test in isolation confirms the diagnosis of multiple sclerosis </a:t>
            </a:r>
          </a:p>
          <a:p>
            <a:endParaRPr lang="en-US" dirty="0">
              <a:solidFill>
                <a:schemeClr val="tx1">
                  <a:lumMod val="95000"/>
                  <a:lumOff val="5000"/>
                </a:schemeClr>
              </a:solidFill>
            </a:endParaRPr>
          </a:p>
          <a:p>
            <a:endParaRPr lang="en-US" dirty="0">
              <a:solidFill>
                <a:srgbClr val="FFFF00"/>
              </a:solidFill>
            </a:endParaRPr>
          </a:p>
        </p:txBody>
      </p:sp>
      <p:pic>
        <p:nvPicPr>
          <p:cNvPr id="5" name="Content Placeholder 4" descr="ijnn-2-027-003.gif"/>
          <p:cNvPicPr>
            <a:picLocks noGrp="1" noChangeAspect="1"/>
          </p:cNvPicPr>
          <p:nvPr>
            <p:ph sz="half" idx="2"/>
          </p:nvPr>
        </p:nvPicPr>
        <p:blipFill>
          <a:blip r:embed="rId2">
            <a:extLst>
              <a:ext uri="{28A0092B-C50C-407E-A947-70E740481C1C}">
                <a14:useLocalDpi xmlns:a14="http://schemas.microsoft.com/office/drawing/2010/main" val="0"/>
              </a:ext>
            </a:extLst>
          </a:blip>
          <a:srcRect l="10063" r="10063"/>
          <a:stretch>
            <a:fillRect/>
          </a:stretch>
        </p:blipFill>
        <p:spPr/>
      </p:pic>
    </p:spTree>
    <p:extLst>
      <p:ext uri="{BB962C8B-B14F-4D97-AF65-F5344CB8AC3E}">
        <p14:creationId xmlns:p14="http://schemas.microsoft.com/office/powerpoint/2010/main" val="40363689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Juxtacortical</a:t>
            </a:r>
            <a:r>
              <a:rPr lang="en-US" dirty="0" smtClean="0"/>
              <a:t> lesion</a:t>
            </a:r>
            <a:endParaRPr lang="en-US" dirty="0"/>
          </a:p>
        </p:txBody>
      </p:sp>
      <p:pic>
        <p:nvPicPr>
          <p:cNvPr id="4" name="Content Placeholder 3" descr="c00064_f064-006ab-9780702042959.jpg"/>
          <p:cNvPicPr>
            <a:picLocks noGrp="1" noChangeAspect="1"/>
          </p:cNvPicPr>
          <p:nvPr>
            <p:ph idx="1"/>
          </p:nvPr>
        </p:nvPicPr>
        <p:blipFill>
          <a:blip r:embed="rId2">
            <a:extLst>
              <a:ext uri="{28A0092B-C50C-407E-A947-70E740481C1C}">
                <a14:useLocalDpi xmlns:a14="http://schemas.microsoft.com/office/drawing/2010/main" val="0"/>
              </a:ext>
            </a:extLst>
          </a:blip>
          <a:srcRect t="13271" b="13271"/>
          <a:stretch>
            <a:fillRect/>
          </a:stretch>
        </p:blipFill>
        <p:spPr/>
      </p:pic>
    </p:spTree>
    <p:extLst>
      <p:ext uri="{BB962C8B-B14F-4D97-AF65-F5344CB8AC3E}">
        <p14:creationId xmlns:p14="http://schemas.microsoft.com/office/powerpoint/2010/main" val="3832375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err="1" smtClean="0"/>
              <a:t>Infratentorial</a:t>
            </a:r>
            <a:r>
              <a:rPr lang="en-US" dirty="0" smtClean="0"/>
              <a:t> lesion</a:t>
            </a:r>
            <a:endParaRPr lang="en-US" dirty="0"/>
          </a:p>
        </p:txBody>
      </p:sp>
      <p:pic>
        <p:nvPicPr>
          <p:cNvPr id="4" name="Content Placeholder 3" descr="m_nob7535f1.png"/>
          <p:cNvPicPr>
            <a:picLocks noGrp="1" noChangeAspect="1"/>
          </p:cNvPicPr>
          <p:nvPr>
            <p:ph idx="1"/>
          </p:nvPr>
        </p:nvPicPr>
        <p:blipFill>
          <a:blip r:embed="rId2">
            <a:extLst>
              <a:ext uri="{28A0092B-C50C-407E-A947-70E740481C1C}">
                <a14:useLocalDpi xmlns:a14="http://schemas.microsoft.com/office/drawing/2010/main" val="0"/>
              </a:ext>
            </a:extLst>
          </a:blip>
          <a:srcRect l="-7015" r="-7015"/>
          <a:stretch>
            <a:fillRect/>
          </a:stretch>
        </p:blipFill>
        <p:spPr/>
      </p:pic>
    </p:spTree>
    <p:extLst>
      <p:ext uri="{BB962C8B-B14F-4D97-AF65-F5344CB8AC3E}">
        <p14:creationId xmlns:p14="http://schemas.microsoft.com/office/powerpoint/2010/main" val="4047628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Spinal lesion</a:t>
            </a:r>
            <a:endParaRPr lang="en-US" dirty="0"/>
          </a:p>
        </p:txBody>
      </p:sp>
      <p:pic>
        <p:nvPicPr>
          <p:cNvPr id="4" name="Content Placeholder 3" descr="Multiple-sclerosis-MS-MRI-in-a-15-year-old-Caucasian-girl-who-presented-with.png"/>
          <p:cNvPicPr>
            <a:picLocks noGrp="1" noChangeAspect="1"/>
          </p:cNvPicPr>
          <p:nvPr>
            <p:ph idx="1"/>
          </p:nvPr>
        </p:nvPicPr>
        <p:blipFill>
          <a:blip r:embed="rId2">
            <a:extLst>
              <a:ext uri="{28A0092B-C50C-407E-A947-70E740481C1C}">
                <a14:useLocalDpi xmlns:a14="http://schemas.microsoft.com/office/drawing/2010/main" val="0"/>
              </a:ext>
            </a:extLst>
          </a:blip>
          <a:srcRect l="-44952" r="-44952"/>
          <a:stretch>
            <a:fillRect/>
          </a:stretch>
        </p:blipFill>
        <p:spPr/>
      </p:pic>
    </p:spTree>
    <p:extLst>
      <p:ext uri="{BB962C8B-B14F-4D97-AF65-F5344CB8AC3E}">
        <p14:creationId xmlns:p14="http://schemas.microsoft.com/office/powerpoint/2010/main" val="1969461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Corpus callosum lesion</a:t>
            </a:r>
            <a:endParaRPr lang="en-US" dirty="0"/>
          </a:p>
        </p:txBody>
      </p:sp>
      <p:pic>
        <p:nvPicPr>
          <p:cNvPr id="4" name="Content Placeholder 3"/>
          <p:cNvPicPr>
            <a:picLocks noGrp="1" noChangeAspect="1"/>
          </p:cNvPicPr>
          <p:nvPr>
            <p:ph idx="1"/>
          </p:nvPr>
        </p:nvPicPr>
        <p:blipFill rotWithShape="1">
          <a:blip r:embed="rId2"/>
          <a:srcRect t="23656" b="23656"/>
          <a:stretch/>
        </p:blipFill>
        <p:spPr/>
      </p:pic>
    </p:spTree>
    <p:extLst>
      <p:ext uri="{BB962C8B-B14F-4D97-AF65-F5344CB8AC3E}">
        <p14:creationId xmlns:p14="http://schemas.microsoft.com/office/powerpoint/2010/main" val="323809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Dissemination in time (MRI) </a:t>
            </a:r>
            <a:endParaRPr lang="en-US" sz="4000" dirty="0"/>
          </a:p>
        </p:txBody>
      </p:sp>
      <p:pic>
        <p:nvPicPr>
          <p:cNvPr id="9" name="Content Placeholder 3" descr="a5191140bc4fd8_16-MS-DIT-2.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5020" b="5020"/>
          <a:stretch/>
        </p:blipFill>
        <p:spPr/>
      </p:pic>
      <p:sp>
        <p:nvSpPr>
          <p:cNvPr id="10" name="Content Placeholder 9"/>
          <p:cNvSpPr>
            <a:spLocks noGrp="1"/>
          </p:cNvSpPr>
          <p:nvPr>
            <p:ph sz="half" idx="1"/>
          </p:nvPr>
        </p:nvSpPr>
        <p:spPr/>
        <p:txBody>
          <a:bodyPr>
            <a:normAutofit/>
          </a:bodyPr>
          <a:lstStyle/>
          <a:p>
            <a:r>
              <a:rPr lang="en-US" sz="1600" dirty="0"/>
              <a:t>simultaneous presence of gadolinium-enhancing and non-enhancing </a:t>
            </a:r>
            <a:r>
              <a:rPr lang="en-US" sz="1600" dirty="0" smtClean="0"/>
              <a:t>lesions</a:t>
            </a:r>
            <a:r>
              <a:rPr lang="en-US" sz="1600" dirty="0"/>
              <a:t> </a:t>
            </a:r>
            <a:r>
              <a:rPr lang="en-US" sz="1600" dirty="0" smtClean="0"/>
              <a:t>at </a:t>
            </a:r>
            <a:r>
              <a:rPr lang="en-US" sz="1600" dirty="0"/>
              <a:t>any time </a:t>
            </a:r>
            <a:endParaRPr lang="en-US" sz="1600" dirty="0" smtClean="0"/>
          </a:p>
          <a:p>
            <a:endParaRPr lang="en-US" dirty="0"/>
          </a:p>
          <a:p>
            <a:r>
              <a:rPr lang="en-US" sz="1600" dirty="0" smtClean="0"/>
              <a:t>new </a:t>
            </a:r>
            <a:r>
              <a:rPr lang="en-US" sz="1600" dirty="0"/>
              <a:t>T2-hyperintense or gadolinium-enhancing lesion on follow-up MRI, with reference to a baseline scan, irrespective of the timing of the baseline MRI </a:t>
            </a:r>
          </a:p>
          <a:p>
            <a:endParaRPr lang="en-US" dirty="0"/>
          </a:p>
          <a:p>
            <a:endParaRPr lang="en-US" dirty="0"/>
          </a:p>
        </p:txBody>
      </p:sp>
    </p:spTree>
    <p:extLst>
      <p:ext uri="{BB962C8B-B14F-4D97-AF65-F5344CB8AC3E}">
        <p14:creationId xmlns:p14="http://schemas.microsoft.com/office/powerpoint/2010/main" val="713583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fontScale="90000"/>
          </a:bodyPr>
          <a:lstStyle/>
          <a:p>
            <a:r>
              <a:rPr lang="en-US" sz="1300" b="1" i="1" dirty="0"/>
              <a:t>The 2017 McDonald criteria for diagnosis of multiple sclerosis in patients with an attack at onset </a:t>
            </a:r>
            <a:r>
              <a:rPr lang="en-US" i="1" dirty="0" smtClean="0">
                <a:effectLst/>
              </a:rPr>
              <a:t/>
            </a:r>
            <a:br>
              <a:rPr lang="en-US" i="1" dirty="0" smtClean="0">
                <a:effectLst/>
              </a:rPr>
            </a:br>
            <a:endParaRPr lang="en-US"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7562523"/>
              </p:ext>
            </p:extLst>
          </p:nvPr>
        </p:nvGraphicFramePr>
        <p:xfrm>
          <a:off x="457200" y="484479"/>
          <a:ext cx="8229600" cy="6543570"/>
        </p:xfrm>
        <a:graphic>
          <a:graphicData uri="http://schemas.openxmlformats.org/drawingml/2006/table">
            <a:tbl>
              <a:tblPr firstRow="1" bandRow="1">
                <a:tableStyleId>{E8B1032C-EA38-4F05-BA0D-38AFFFC7BED3}</a:tableStyleId>
              </a:tblPr>
              <a:tblGrid>
                <a:gridCol w="2743200"/>
                <a:gridCol w="2743200"/>
                <a:gridCol w="2743200"/>
              </a:tblGrid>
              <a:tr h="654357">
                <a:tc>
                  <a:txBody>
                    <a:bodyPr/>
                    <a:lstStyle/>
                    <a:p>
                      <a:pPr algn="ctr"/>
                      <a:endParaRPr lang="en-US" sz="1200" dirty="0"/>
                    </a:p>
                  </a:txBody>
                  <a:tcPr marL="96819" marR="96819"/>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bg1"/>
                          </a:solidFill>
                          <a:effectLst/>
                        </a:rPr>
                        <a:t>Number of lesions with objective clinical evidence </a:t>
                      </a:r>
                      <a:endParaRPr lang="en-US" sz="1200" dirty="0" smtClean="0">
                        <a:solidFill>
                          <a:schemeClr val="bg1"/>
                        </a:solidFill>
                        <a:effectLst/>
                      </a:endParaRPr>
                    </a:p>
                    <a:p>
                      <a:pPr algn="ctr"/>
                      <a:endParaRPr lang="en-US" sz="1200" dirty="0">
                        <a:solidFill>
                          <a:schemeClr val="bg1"/>
                        </a:solidFill>
                      </a:endParaRPr>
                    </a:p>
                  </a:txBody>
                  <a:tcPr marL="96819" marR="96819"/>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bg1"/>
                          </a:solidFill>
                          <a:effectLst/>
                        </a:rPr>
                        <a:t>Additional data needed for a diagnosis of multiple sclerosis </a:t>
                      </a:r>
                      <a:endParaRPr lang="en-US" sz="1200" dirty="0" smtClean="0">
                        <a:solidFill>
                          <a:schemeClr val="bg1"/>
                        </a:solidFill>
                        <a:effectLst/>
                      </a:endParaRPr>
                    </a:p>
                    <a:p>
                      <a:pPr algn="ctr"/>
                      <a:endParaRPr lang="en-US" sz="1200" dirty="0">
                        <a:solidFill>
                          <a:schemeClr val="bg1"/>
                        </a:solidFill>
                      </a:endParaRPr>
                    </a:p>
                  </a:txBody>
                  <a:tcPr marL="96819" marR="96819"/>
                </a:tc>
              </a:tr>
              <a:tr h="46739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effectLst/>
                        </a:rPr>
                        <a:t>≥2 clinical attacks </a:t>
                      </a:r>
                      <a:endParaRPr lang="en-US" sz="1200" dirty="0" smtClean="0">
                        <a:effectLst/>
                      </a:endParaRPr>
                    </a:p>
                    <a:p>
                      <a:endParaRPr lang="en-US" sz="1200" dirty="0"/>
                    </a:p>
                  </a:txBody>
                  <a:tcPr marL="96819" marR="9681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effectLst/>
                        </a:rPr>
                        <a:t>≥2 </a:t>
                      </a:r>
                      <a:endParaRPr lang="en-US" sz="1200" dirty="0" smtClean="0">
                        <a:effectLst/>
                      </a:endParaRPr>
                    </a:p>
                    <a:p>
                      <a:endParaRPr lang="en-US" sz="1200" dirty="0"/>
                    </a:p>
                  </a:txBody>
                  <a:tcPr marL="96819" marR="9681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none</a:t>
                      </a:r>
                    </a:p>
                    <a:p>
                      <a:endParaRPr lang="en-US" sz="1200" dirty="0"/>
                    </a:p>
                  </a:txBody>
                  <a:tcPr marL="96819" marR="96819"/>
                </a:tc>
              </a:tr>
              <a:tr h="102827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effectLst/>
                        </a:rPr>
                        <a:t>≥2 clinical attacks </a:t>
                      </a:r>
                      <a:endParaRPr lang="en-US" sz="1200" dirty="0" smtClean="0">
                        <a:effectLst/>
                      </a:endParaRPr>
                    </a:p>
                    <a:p>
                      <a:endParaRPr lang="en-US" sz="1200" dirty="0"/>
                    </a:p>
                  </a:txBody>
                  <a:tcPr marL="96819" marR="9681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effectLst/>
                        </a:rPr>
                        <a:t>1(as well as clear-cut historical evidence of a previous attack involving a lesion in a distinct anatomical location)</a:t>
                      </a:r>
                      <a:endParaRPr lang="en-US" sz="1200" dirty="0" smtClean="0">
                        <a:effectLst/>
                      </a:endParaRPr>
                    </a:p>
                    <a:p>
                      <a:endParaRPr lang="en-US" sz="1200" dirty="0"/>
                    </a:p>
                  </a:txBody>
                  <a:tcPr marL="96819" marR="9681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none</a:t>
                      </a:r>
                    </a:p>
                    <a:p>
                      <a:endParaRPr lang="en-US" sz="1200" dirty="0"/>
                    </a:p>
                  </a:txBody>
                  <a:tcPr marL="96819" marR="96819"/>
                </a:tc>
              </a:tr>
              <a:tr h="102827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effectLst/>
                        </a:rPr>
                        <a:t>≥2 clinical attacks </a:t>
                      </a:r>
                      <a:endParaRPr lang="en-US" sz="1200" dirty="0" smtClean="0">
                        <a:effectLst/>
                      </a:endParaRPr>
                    </a:p>
                    <a:p>
                      <a:endParaRPr lang="en-US" sz="1200" dirty="0"/>
                    </a:p>
                  </a:txBody>
                  <a:tcPr marL="96819" marR="96819"/>
                </a:tc>
                <a:tc>
                  <a:txBody>
                    <a:bodyPr/>
                    <a:lstStyle/>
                    <a:p>
                      <a:r>
                        <a:rPr lang="en-US" sz="1200" dirty="0" smtClean="0"/>
                        <a:t>1</a:t>
                      </a:r>
                      <a:endParaRPr lang="en-US" sz="1200" dirty="0"/>
                    </a:p>
                  </a:txBody>
                  <a:tcPr marL="96819" marR="9681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effectLst/>
                        </a:rPr>
                        <a:t>Dissemination in space demonstrated by an additional clinical attack implicating a different CNS site or by MRI </a:t>
                      </a:r>
                      <a:endParaRPr lang="en-US" sz="1200" dirty="0" smtClean="0">
                        <a:effectLst/>
                      </a:endParaRPr>
                    </a:p>
                    <a:p>
                      <a:endParaRPr lang="en-US" sz="1200" dirty="0"/>
                    </a:p>
                  </a:txBody>
                  <a:tcPr marL="96819" marR="96819"/>
                </a:tc>
              </a:tr>
              <a:tr h="121523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effectLst/>
                        </a:rPr>
                        <a:t>1 clinical attack </a:t>
                      </a:r>
                      <a:endParaRPr lang="en-US" sz="1200" dirty="0" smtClean="0">
                        <a:effectLst/>
                      </a:endParaRPr>
                    </a:p>
                    <a:p>
                      <a:endParaRPr lang="en-US" sz="1200" dirty="0"/>
                    </a:p>
                  </a:txBody>
                  <a:tcPr marL="96819" marR="9681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effectLst/>
                        </a:rPr>
                        <a:t>≥2 </a:t>
                      </a:r>
                      <a:endParaRPr lang="en-US" sz="1200" dirty="0" smtClean="0">
                        <a:effectLst/>
                      </a:endParaRPr>
                    </a:p>
                    <a:p>
                      <a:endParaRPr lang="en-US" sz="1200" dirty="0"/>
                    </a:p>
                  </a:txBody>
                  <a:tcPr marL="96819" marR="9681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effectLst/>
                        </a:rPr>
                        <a:t>Dissemination in time demonstrated by an additional clinical attack or by MRI§ OR demonstration of CSF-specific </a:t>
                      </a:r>
                      <a:r>
                        <a:rPr lang="en-US" sz="1200" kern="1200" dirty="0" err="1" smtClean="0">
                          <a:effectLst/>
                        </a:rPr>
                        <a:t>oligoclonal</a:t>
                      </a:r>
                      <a:r>
                        <a:rPr lang="en-US" sz="1200" kern="1200" dirty="0" smtClean="0">
                          <a:effectLst/>
                        </a:rPr>
                        <a:t> bands </a:t>
                      </a:r>
                      <a:endParaRPr lang="en-US" sz="1200" dirty="0" smtClean="0">
                        <a:effectLst/>
                      </a:endParaRPr>
                    </a:p>
                    <a:p>
                      <a:endParaRPr lang="en-US" sz="1200" dirty="0"/>
                    </a:p>
                  </a:txBody>
                  <a:tcPr marL="96819" marR="96819"/>
                </a:tc>
              </a:tr>
              <a:tr h="215003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effectLst/>
                        </a:rPr>
                        <a:t>1 clinical attack </a:t>
                      </a:r>
                      <a:endParaRPr lang="en-US" sz="1200" dirty="0" smtClean="0">
                        <a:effectLst/>
                      </a:endParaRPr>
                    </a:p>
                    <a:p>
                      <a:endParaRPr lang="en-US" sz="1200" dirty="0"/>
                    </a:p>
                  </a:txBody>
                  <a:tcPr marL="96819" marR="96819"/>
                </a:tc>
                <a:tc>
                  <a:txBody>
                    <a:bodyPr/>
                    <a:lstStyle/>
                    <a:p>
                      <a:r>
                        <a:rPr lang="en-US" sz="1200" dirty="0" smtClean="0"/>
                        <a:t>1</a:t>
                      </a:r>
                      <a:endParaRPr lang="en-US" sz="1200" dirty="0"/>
                    </a:p>
                  </a:txBody>
                  <a:tcPr marL="96819" marR="9681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effectLst/>
                        </a:rPr>
                        <a:t>Dissemination in space demonstrated by an additional clinical attack implicating a different CNS site or by MRI‡</a:t>
                      </a:r>
                      <a:br>
                        <a:rPr lang="en-US" sz="1200" kern="1200" dirty="0" smtClean="0">
                          <a:effectLst/>
                        </a:rPr>
                      </a:br>
                      <a:r>
                        <a:rPr lang="en-US" sz="1200" kern="1200" dirty="0" smtClean="0">
                          <a:effectLst/>
                        </a:rPr>
                        <a:t>AND</a:t>
                      </a:r>
                      <a:br>
                        <a:rPr lang="en-US" sz="1200" kern="1200" dirty="0" smtClean="0">
                          <a:effectLst/>
                        </a:rPr>
                      </a:br>
                      <a:r>
                        <a:rPr lang="en-US" sz="1200" kern="1200" dirty="0" smtClean="0">
                          <a:effectLst/>
                        </a:rPr>
                        <a:t>Dissemination in time demonstrated by an additional clinical attack or by MRI§ OR demonstration of CSF-specific </a:t>
                      </a:r>
                      <a:r>
                        <a:rPr lang="en-US" sz="1200" kern="1200" dirty="0" err="1" smtClean="0">
                          <a:effectLst/>
                        </a:rPr>
                        <a:t>oligoclonal</a:t>
                      </a:r>
                      <a:r>
                        <a:rPr lang="en-US" sz="1200" kern="1200" dirty="0" smtClean="0">
                          <a:effectLst/>
                        </a:rPr>
                        <a:t> bands</a:t>
                      </a:r>
                      <a:endParaRPr lang="en-US" sz="1200" dirty="0" smtClean="0">
                        <a:effectLst/>
                      </a:endParaRPr>
                    </a:p>
                    <a:p>
                      <a:endParaRPr lang="en-US" sz="1200" dirty="0"/>
                    </a:p>
                  </a:txBody>
                  <a:tcPr marL="96819" marR="96819"/>
                </a:tc>
              </a:tr>
            </a:tbl>
          </a:graphicData>
        </a:graphic>
      </p:graphicFrame>
    </p:spTree>
    <p:extLst>
      <p:ext uri="{BB962C8B-B14F-4D97-AF65-F5344CB8AC3E}">
        <p14:creationId xmlns:p14="http://schemas.microsoft.com/office/powerpoint/2010/main" val="39975908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progressive MS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 </a:t>
            </a:r>
            <a:r>
              <a:rPr lang="en-US" dirty="0"/>
              <a:t>1 year of disability progression (retrospectively or prospectively determined) independent of clinical relapse </a:t>
            </a:r>
            <a:endParaRPr lang="en-US" dirty="0" smtClean="0"/>
          </a:p>
          <a:p>
            <a:r>
              <a:rPr lang="en-US" b="1" dirty="0"/>
              <a:t>Plus two of the following criteria: </a:t>
            </a:r>
            <a:endParaRPr lang="en-US" dirty="0" smtClean="0">
              <a:effectLst/>
            </a:endParaRPr>
          </a:p>
          <a:p>
            <a:r>
              <a:rPr lang="en-US" dirty="0"/>
              <a:t>One or more T2-hyperintense lesions* characteristic of multiple sclerosis in one or more of the following brain regions: periventricular, cortical or </a:t>
            </a:r>
            <a:r>
              <a:rPr lang="en-US" dirty="0" err="1"/>
              <a:t>juxtacortical</a:t>
            </a:r>
            <a:r>
              <a:rPr lang="en-US" dirty="0"/>
              <a:t>, or </a:t>
            </a:r>
            <a:r>
              <a:rPr lang="en-US" dirty="0" err="1"/>
              <a:t>infratentorial</a:t>
            </a:r>
            <a:r>
              <a:rPr lang="en-US" dirty="0"/>
              <a:t> </a:t>
            </a:r>
          </a:p>
          <a:p>
            <a:r>
              <a:rPr lang="en-US" dirty="0"/>
              <a:t>Two or more T2-hyperintense </a:t>
            </a:r>
            <a:r>
              <a:rPr lang="en-US" dirty="0" smtClean="0"/>
              <a:t>lesions </a:t>
            </a:r>
            <a:r>
              <a:rPr lang="en-US" dirty="0"/>
              <a:t>in the spinal cord </a:t>
            </a:r>
          </a:p>
          <a:p>
            <a:r>
              <a:rPr lang="en-US" dirty="0"/>
              <a:t>Presence of CSF-specific </a:t>
            </a:r>
            <a:r>
              <a:rPr lang="en-US" dirty="0" err="1"/>
              <a:t>oligoclonal</a:t>
            </a:r>
            <a:r>
              <a:rPr lang="en-US" dirty="0"/>
              <a:t> bands </a:t>
            </a:r>
          </a:p>
          <a:p>
            <a:pPr marL="0" indent="0">
              <a:buNone/>
            </a:pPr>
            <a:endParaRPr lang="en-US" dirty="0" smtClean="0">
              <a:effectLst/>
            </a:endParaRPr>
          </a:p>
          <a:p>
            <a:endParaRPr lang="en-US" dirty="0"/>
          </a:p>
        </p:txBody>
      </p:sp>
    </p:spTree>
    <p:extLst>
      <p:ext uri="{BB962C8B-B14F-4D97-AF65-F5344CB8AC3E}">
        <p14:creationId xmlns:p14="http://schemas.microsoft.com/office/powerpoint/2010/main" val="30935578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Clinically isolated syndrome </a:t>
            </a:r>
            <a:r>
              <a:rPr lang="en-US" dirty="0" smtClean="0">
                <a:effectLst/>
              </a:rPr>
              <a:t/>
            </a:r>
            <a:br>
              <a:rPr lang="en-US" dirty="0" smtClean="0">
                <a:effectLst/>
              </a:rPr>
            </a:b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endParaRPr lang="en-US" dirty="0" smtClean="0">
              <a:effectLst/>
            </a:endParaRPr>
          </a:p>
          <a:p>
            <a:r>
              <a:rPr lang="en-US" dirty="0"/>
              <a:t>A monophasic clinical episode with patient-reported symptoms and objective findings </a:t>
            </a:r>
            <a:r>
              <a:rPr lang="en-US" dirty="0" smtClean="0"/>
              <a:t>developing </a:t>
            </a:r>
            <a:r>
              <a:rPr lang="en-US" dirty="0"/>
              <a:t>acutely or </a:t>
            </a:r>
            <a:r>
              <a:rPr lang="en-US" dirty="0" err="1"/>
              <a:t>subacutely</a:t>
            </a:r>
            <a:r>
              <a:rPr lang="en-US" dirty="0"/>
              <a:t>, with a duration of </a:t>
            </a:r>
            <a:r>
              <a:rPr lang="en-US" b="1" dirty="0"/>
              <a:t>at least 24 h</a:t>
            </a:r>
            <a:r>
              <a:rPr lang="en-US" dirty="0"/>
              <a:t>, with or without recovery, and in the absence of fever or infection; similar to a typical multiple sclerosis relapse (attack and exacerbation) but in a patient not known to have multiple sclerosis</a:t>
            </a:r>
            <a:r>
              <a:rPr lang="en-US" dirty="0" smtClean="0"/>
              <a:t>.</a:t>
            </a:r>
          </a:p>
          <a:p>
            <a:r>
              <a:rPr lang="en-US" dirty="0" smtClean="0"/>
              <a:t>can </a:t>
            </a:r>
            <a:r>
              <a:rPr lang="en-US" dirty="0"/>
              <a:t>be </a:t>
            </a:r>
            <a:r>
              <a:rPr lang="en-US" dirty="0" err="1"/>
              <a:t>monofocal</a:t>
            </a:r>
            <a:r>
              <a:rPr lang="en-US" dirty="0"/>
              <a:t> (reflecting pathology in a single location) or multifocal; the specific manifestations of a clinically isolated syndrome depend on the anatomical location (or locations) of the pathology. </a:t>
            </a:r>
            <a:endParaRPr lang="en-US" dirty="0" smtClean="0"/>
          </a:p>
          <a:p>
            <a:r>
              <a:rPr lang="en-US" dirty="0" smtClean="0"/>
              <a:t>Typical </a:t>
            </a:r>
            <a:r>
              <a:rPr lang="en-US" dirty="0"/>
              <a:t>presentations include unilateral optic neuritis, focal </a:t>
            </a:r>
            <a:r>
              <a:rPr lang="en-US" dirty="0" err="1"/>
              <a:t>supratentorial</a:t>
            </a:r>
            <a:r>
              <a:rPr lang="en-US" dirty="0"/>
              <a:t> syndrome, focal brainstem or cerebellar syndrome, or partial myelopathy; </a:t>
            </a:r>
          </a:p>
        </p:txBody>
      </p:sp>
    </p:spTree>
    <p:extLst>
      <p:ext uri="{BB962C8B-B14F-4D97-AF65-F5344CB8AC3E}">
        <p14:creationId xmlns:p14="http://schemas.microsoft.com/office/powerpoint/2010/main" val="14336264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Atypical for CIS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bilateral </a:t>
            </a:r>
            <a:r>
              <a:rPr lang="en-US" dirty="0"/>
              <a:t>optic </a:t>
            </a:r>
            <a:r>
              <a:rPr lang="en-US" dirty="0" smtClean="0"/>
              <a:t>neuritis</a:t>
            </a:r>
          </a:p>
          <a:p>
            <a:r>
              <a:rPr lang="en-US" dirty="0" smtClean="0"/>
              <a:t> </a:t>
            </a:r>
            <a:r>
              <a:rPr lang="en-US" dirty="0"/>
              <a:t>complete </a:t>
            </a:r>
            <a:r>
              <a:rPr lang="en-US" dirty="0" err="1" smtClean="0"/>
              <a:t>ophthalmoplegia</a:t>
            </a:r>
            <a:endParaRPr lang="en-US" dirty="0"/>
          </a:p>
          <a:p>
            <a:r>
              <a:rPr lang="en-US" dirty="0" smtClean="0"/>
              <a:t>complete myelopathy</a:t>
            </a:r>
          </a:p>
          <a:p>
            <a:r>
              <a:rPr lang="en-US" dirty="0" smtClean="0"/>
              <a:t> encephalopathy</a:t>
            </a:r>
          </a:p>
          <a:p>
            <a:r>
              <a:rPr lang="en-US" dirty="0" smtClean="0"/>
              <a:t> headache</a:t>
            </a:r>
          </a:p>
          <a:p>
            <a:r>
              <a:rPr lang="en-US" dirty="0" smtClean="0"/>
              <a:t> </a:t>
            </a:r>
            <a:r>
              <a:rPr lang="en-US" dirty="0"/>
              <a:t>alteration of </a:t>
            </a:r>
            <a:r>
              <a:rPr lang="en-US" dirty="0" smtClean="0"/>
              <a:t>consciousness</a:t>
            </a:r>
          </a:p>
          <a:p>
            <a:r>
              <a:rPr lang="en-US" dirty="0" smtClean="0"/>
              <a:t> </a:t>
            </a:r>
            <a:r>
              <a:rPr lang="en-US" dirty="0" err="1" smtClean="0"/>
              <a:t>meningismus</a:t>
            </a:r>
            <a:endParaRPr lang="en-US" dirty="0" smtClean="0"/>
          </a:p>
          <a:p>
            <a:r>
              <a:rPr lang="en-US" dirty="0" smtClean="0"/>
              <a:t> </a:t>
            </a:r>
            <a:r>
              <a:rPr lang="en-US" dirty="0"/>
              <a:t>isolated fatigue. </a:t>
            </a:r>
          </a:p>
          <a:p>
            <a:endParaRPr lang="en-US" dirty="0"/>
          </a:p>
          <a:p>
            <a:endParaRPr lang="en-US" dirty="0"/>
          </a:p>
        </p:txBody>
      </p:sp>
    </p:spTree>
    <p:extLst>
      <p:ext uri="{BB962C8B-B14F-4D97-AF65-F5344CB8AC3E}">
        <p14:creationId xmlns:p14="http://schemas.microsoft.com/office/powerpoint/2010/main" val="21723430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mimicker</a:t>
            </a:r>
            <a:endParaRPr lang="en-US" dirty="0"/>
          </a:p>
        </p:txBody>
      </p:sp>
      <p:sp>
        <p:nvSpPr>
          <p:cNvPr id="3" name="Content Placeholder 2"/>
          <p:cNvSpPr>
            <a:spLocks noGrp="1"/>
          </p:cNvSpPr>
          <p:nvPr>
            <p:ph idx="1"/>
          </p:nvPr>
        </p:nvSpPr>
        <p:spPr/>
        <p:txBody>
          <a:bodyPr/>
          <a:lstStyle/>
          <a:p>
            <a:r>
              <a:rPr lang="en-US" dirty="0" smtClean="0"/>
              <a:t>Sarcoidosis</a:t>
            </a:r>
          </a:p>
          <a:p>
            <a:r>
              <a:rPr lang="en-US" dirty="0" err="1" smtClean="0"/>
              <a:t>Behcet</a:t>
            </a:r>
            <a:r>
              <a:rPr lang="en-US" dirty="0" smtClean="0"/>
              <a:t> disease</a:t>
            </a:r>
          </a:p>
          <a:p>
            <a:r>
              <a:rPr lang="en-US" dirty="0" smtClean="0"/>
              <a:t>B12 deficiency</a:t>
            </a:r>
          </a:p>
          <a:p>
            <a:r>
              <a:rPr lang="en-US" dirty="0" smtClean="0"/>
              <a:t>Lyme/</a:t>
            </a:r>
            <a:r>
              <a:rPr lang="en-US" dirty="0" err="1" smtClean="0"/>
              <a:t>brucleeosis</a:t>
            </a:r>
            <a:endParaRPr lang="en-US" dirty="0"/>
          </a:p>
        </p:txBody>
      </p:sp>
    </p:spTree>
    <p:extLst>
      <p:ext uri="{BB962C8B-B14F-4D97-AF65-F5344CB8AC3E}">
        <p14:creationId xmlns:p14="http://schemas.microsoft.com/office/powerpoint/2010/main" val="4129170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Immunopathology</a:t>
            </a:r>
            <a:endParaRPr lang="en-US" dirty="0"/>
          </a:p>
        </p:txBody>
      </p:sp>
      <p:sp>
        <p:nvSpPr>
          <p:cNvPr id="3" name="Content Placeholder 2"/>
          <p:cNvSpPr>
            <a:spLocks noGrp="1"/>
          </p:cNvSpPr>
          <p:nvPr>
            <p:ph idx="1"/>
          </p:nvPr>
        </p:nvSpPr>
        <p:spPr/>
        <p:txBody>
          <a:bodyPr/>
          <a:lstStyle/>
          <a:p>
            <a:pPr marL="0" indent="0">
              <a:buNone/>
            </a:pPr>
            <a:r>
              <a:rPr lang="en-US" b="1" dirty="0"/>
              <a:t>several basic processes drive the formation of plaques</a:t>
            </a:r>
            <a:r>
              <a:rPr lang="en-US" b="1" dirty="0" smtClean="0"/>
              <a:t>:</a:t>
            </a:r>
          </a:p>
          <a:p>
            <a:r>
              <a:rPr lang="en-US" dirty="0" smtClean="0"/>
              <a:t> </a:t>
            </a:r>
            <a:r>
              <a:rPr lang="en-US" dirty="0"/>
              <a:t>inflammation</a:t>
            </a:r>
            <a:r>
              <a:rPr lang="en-US" dirty="0" smtClean="0"/>
              <a:t>,</a:t>
            </a:r>
          </a:p>
          <a:p>
            <a:r>
              <a:rPr lang="en-US" dirty="0" smtClean="0"/>
              <a:t> </a:t>
            </a:r>
            <a:r>
              <a:rPr lang="en-US" dirty="0"/>
              <a:t>myelin breakdown, </a:t>
            </a:r>
            <a:endParaRPr lang="en-US" dirty="0" smtClean="0"/>
          </a:p>
          <a:p>
            <a:r>
              <a:rPr lang="en-US" dirty="0" err="1" smtClean="0"/>
              <a:t>Astrogliosis</a:t>
            </a:r>
            <a:r>
              <a:rPr lang="en-US" dirty="0" smtClean="0"/>
              <a:t> and  </a:t>
            </a:r>
            <a:r>
              <a:rPr lang="en-US" dirty="0" err="1" smtClean="0"/>
              <a:t>oligodendrocyte</a:t>
            </a:r>
            <a:r>
              <a:rPr lang="en-US" dirty="0" smtClean="0"/>
              <a:t> injury</a:t>
            </a:r>
            <a:endParaRPr lang="en-US" dirty="0"/>
          </a:p>
          <a:p>
            <a:r>
              <a:rPr lang="en-US" dirty="0" err="1" smtClean="0"/>
              <a:t>neurodegeneration</a:t>
            </a:r>
            <a:r>
              <a:rPr lang="en-US" dirty="0" smtClean="0"/>
              <a:t> </a:t>
            </a:r>
            <a:r>
              <a:rPr lang="en-US" dirty="0"/>
              <a:t>and axonal loss, </a:t>
            </a:r>
          </a:p>
          <a:p>
            <a:r>
              <a:rPr lang="en-US" dirty="0" smtClean="0"/>
              <a:t> </a:t>
            </a:r>
            <a:r>
              <a:rPr lang="en-US" dirty="0" err="1"/>
              <a:t>remyelination</a:t>
            </a:r>
            <a:r>
              <a:rPr lang="en-US" dirty="0"/>
              <a:t> </a:t>
            </a:r>
            <a:endParaRPr lang="en-US" dirty="0" smtClean="0"/>
          </a:p>
          <a:p>
            <a:endParaRPr lang="en-US" dirty="0"/>
          </a:p>
        </p:txBody>
      </p:sp>
    </p:spTree>
    <p:extLst>
      <p:ext uri="{BB962C8B-B14F-4D97-AF65-F5344CB8AC3E}">
        <p14:creationId xmlns:p14="http://schemas.microsoft.com/office/powerpoint/2010/main" val="9452591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Disorders</a:t>
            </a:r>
          </a:p>
        </p:txBody>
      </p:sp>
      <p:sp>
        <p:nvSpPr>
          <p:cNvPr id="4" name="Text Placeholder 3"/>
          <p:cNvSpPr>
            <a:spLocks noGrp="1"/>
          </p:cNvSpPr>
          <p:nvPr>
            <p:ph type="body" idx="1"/>
          </p:nvPr>
        </p:nvSpPr>
        <p:spPr/>
        <p:txBody>
          <a:bodyPr/>
          <a:lstStyle/>
          <a:p>
            <a:endParaRPr lang="en-US"/>
          </a:p>
        </p:txBody>
      </p:sp>
      <p:sp>
        <p:nvSpPr>
          <p:cNvPr id="3" name="Content Placeholder 2"/>
          <p:cNvSpPr>
            <a:spLocks noGrp="1"/>
          </p:cNvSpPr>
          <p:nvPr>
            <p:ph sz="half" idx="2"/>
          </p:nvPr>
        </p:nvSpPr>
        <p:spPr/>
        <p:txBody>
          <a:bodyPr>
            <a:normAutofit lnSpcReduction="10000"/>
          </a:bodyPr>
          <a:lstStyle/>
          <a:p>
            <a:pPr marL="0" indent="0">
              <a:buNone/>
            </a:pPr>
            <a:r>
              <a:rPr lang="en-US" b="1" dirty="0" err="1">
                <a:solidFill>
                  <a:srgbClr val="000000"/>
                </a:solidFill>
              </a:rPr>
              <a:t>Neuromyelitis</a:t>
            </a:r>
            <a:r>
              <a:rPr lang="en-US" b="1" dirty="0">
                <a:solidFill>
                  <a:srgbClr val="000000"/>
                </a:solidFill>
              </a:rPr>
              <a:t> </a:t>
            </a:r>
            <a:r>
              <a:rPr lang="en-US" b="1" dirty="0" err="1">
                <a:solidFill>
                  <a:srgbClr val="000000"/>
                </a:solidFill>
              </a:rPr>
              <a:t>Optica</a:t>
            </a:r>
            <a:r>
              <a:rPr lang="en-US" b="1" dirty="0">
                <a:solidFill>
                  <a:srgbClr val="000000"/>
                </a:solidFill>
              </a:rPr>
              <a:t> (</a:t>
            </a:r>
            <a:r>
              <a:rPr lang="en-US" b="1" dirty="0" err="1">
                <a:solidFill>
                  <a:srgbClr val="000000"/>
                </a:solidFill>
              </a:rPr>
              <a:t>Devic</a:t>
            </a:r>
            <a:r>
              <a:rPr lang="en-US" b="1" dirty="0">
                <a:solidFill>
                  <a:srgbClr val="000000"/>
                </a:solidFill>
              </a:rPr>
              <a:t> Syndrome)</a:t>
            </a:r>
          </a:p>
          <a:p>
            <a:pPr lvl="1"/>
            <a:r>
              <a:rPr lang="en-US" sz="2000" dirty="0">
                <a:solidFill>
                  <a:srgbClr val="000000"/>
                </a:solidFill>
              </a:rPr>
              <a:t>Relapsing (55%), monophasic (35%)</a:t>
            </a:r>
          </a:p>
          <a:p>
            <a:pPr lvl="1"/>
            <a:r>
              <a:rPr lang="en-US" sz="2000" dirty="0">
                <a:solidFill>
                  <a:srgbClr val="000000"/>
                </a:solidFill>
              </a:rPr>
              <a:t>MRI: cord lesions, </a:t>
            </a:r>
            <a:r>
              <a:rPr lang="en-US" sz="2000" dirty="0" err="1">
                <a:solidFill>
                  <a:srgbClr val="000000"/>
                </a:solidFill>
              </a:rPr>
              <a:t>chiasmal</a:t>
            </a:r>
            <a:r>
              <a:rPr lang="en-US" sz="2000" dirty="0">
                <a:solidFill>
                  <a:srgbClr val="000000"/>
                </a:solidFill>
              </a:rPr>
              <a:t> signal changes</a:t>
            </a:r>
          </a:p>
          <a:p>
            <a:pPr lvl="1"/>
            <a:r>
              <a:rPr lang="en-US" sz="2000" dirty="0">
                <a:solidFill>
                  <a:srgbClr val="000000"/>
                </a:solidFill>
              </a:rPr>
              <a:t>CSF: generally &gt;100 </a:t>
            </a:r>
            <a:r>
              <a:rPr lang="en-US" sz="2000" dirty="0" err="1">
                <a:solidFill>
                  <a:srgbClr val="000000"/>
                </a:solidFill>
              </a:rPr>
              <a:t>wbc</a:t>
            </a:r>
            <a:r>
              <a:rPr lang="en-US" sz="2000" dirty="0">
                <a:solidFill>
                  <a:srgbClr val="000000"/>
                </a:solidFill>
              </a:rPr>
              <a:t>, </a:t>
            </a:r>
            <a:r>
              <a:rPr lang="en-US" sz="2000" dirty="0">
                <a:solidFill>
                  <a:srgbClr val="000000"/>
                </a:solidFill>
                <a:sym typeface="Symbol" pitchFamily="18" charset="2"/>
              </a:rPr>
              <a:t></a:t>
            </a:r>
            <a:r>
              <a:rPr lang="en-US" sz="2000" dirty="0">
                <a:solidFill>
                  <a:srgbClr val="000000"/>
                </a:solidFill>
              </a:rPr>
              <a:t> protein, rare OCB</a:t>
            </a:r>
          </a:p>
          <a:p>
            <a:pPr marL="0" indent="0">
              <a:buNone/>
            </a:pPr>
            <a:endParaRPr lang="en-US" dirty="0"/>
          </a:p>
        </p:txBody>
      </p:sp>
      <p:sp>
        <p:nvSpPr>
          <p:cNvPr id="5" name="Text Placeholder 4"/>
          <p:cNvSpPr>
            <a:spLocks noGrp="1"/>
          </p:cNvSpPr>
          <p:nvPr>
            <p:ph type="body" sz="quarter" idx="3"/>
          </p:nvPr>
        </p:nvSpPr>
        <p:spPr/>
        <p:txBody>
          <a:bodyPr/>
          <a:lstStyle/>
          <a:p>
            <a:endParaRPr lang="en-US"/>
          </a:p>
        </p:txBody>
      </p:sp>
      <p:pic>
        <p:nvPicPr>
          <p:cNvPr id="7" name="Content Placeholder 6" descr="Longitudinally-extensive-transverse-myelitis-LETM-and-atrophy-of-spinal-cord-following.png.jpeg"/>
          <p:cNvPicPr>
            <a:picLocks noGrp="1" noChangeAspect="1"/>
          </p:cNvPicPr>
          <p:nvPr>
            <p:ph sz="quarter" idx="4"/>
          </p:nvPr>
        </p:nvPicPr>
        <p:blipFill>
          <a:blip r:embed="rId2">
            <a:extLst>
              <a:ext uri="{28A0092B-C50C-407E-A947-70E740481C1C}">
                <a14:useLocalDpi xmlns:a14="http://schemas.microsoft.com/office/drawing/2010/main" val="0"/>
              </a:ext>
            </a:extLst>
          </a:blip>
          <a:srcRect t="-28071" b="-28071"/>
          <a:stretch>
            <a:fillRect/>
          </a:stretch>
        </p:blipFill>
        <p:spPr/>
      </p:pic>
    </p:spTree>
    <p:extLst>
      <p:ext uri="{BB962C8B-B14F-4D97-AF65-F5344CB8AC3E}">
        <p14:creationId xmlns:p14="http://schemas.microsoft.com/office/powerpoint/2010/main" val="30882786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Disorders</a:t>
            </a:r>
          </a:p>
        </p:txBody>
      </p:sp>
      <p:sp>
        <p:nvSpPr>
          <p:cNvPr id="3" name="Content Placeholder 2"/>
          <p:cNvSpPr>
            <a:spLocks noGrp="1"/>
          </p:cNvSpPr>
          <p:nvPr>
            <p:ph sz="half" idx="1"/>
          </p:nvPr>
        </p:nvSpPr>
        <p:spPr/>
        <p:txBody>
          <a:bodyPr>
            <a:normAutofit lnSpcReduction="10000"/>
          </a:bodyPr>
          <a:lstStyle/>
          <a:p>
            <a:r>
              <a:rPr lang="en-US" b="1" dirty="0" err="1" smtClean="0">
                <a:solidFill>
                  <a:srgbClr val="000000"/>
                </a:solidFill>
              </a:rPr>
              <a:t>Postinfectious</a:t>
            </a:r>
            <a:r>
              <a:rPr lang="en-US" b="1" dirty="0" smtClean="0">
                <a:solidFill>
                  <a:srgbClr val="000000"/>
                </a:solidFill>
              </a:rPr>
              <a:t> </a:t>
            </a:r>
            <a:r>
              <a:rPr lang="en-US" b="1" dirty="0">
                <a:solidFill>
                  <a:srgbClr val="000000"/>
                </a:solidFill>
              </a:rPr>
              <a:t>encephalomyelitis or ADEM</a:t>
            </a:r>
          </a:p>
          <a:p>
            <a:pPr lvl="1"/>
            <a:r>
              <a:rPr lang="en-US" sz="2000" dirty="0">
                <a:solidFill>
                  <a:srgbClr val="000000"/>
                </a:solidFill>
              </a:rPr>
              <a:t>Monophasic with </a:t>
            </a:r>
            <a:r>
              <a:rPr lang="en-US" sz="2000" dirty="0" err="1">
                <a:solidFill>
                  <a:srgbClr val="000000"/>
                </a:solidFill>
              </a:rPr>
              <a:t>preceeding</a:t>
            </a:r>
            <a:r>
              <a:rPr lang="en-US" sz="2000" dirty="0">
                <a:solidFill>
                  <a:srgbClr val="000000"/>
                </a:solidFill>
              </a:rPr>
              <a:t> event common (70%)</a:t>
            </a:r>
          </a:p>
          <a:p>
            <a:pPr lvl="1"/>
            <a:r>
              <a:rPr lang="en-US" sz="2000" dirty="0">
                <a:solidFill>
                  <a:srgbClr val="000000"/>
                </a:solidFill>
              </a:rPr>
              <a:t>Most common in children</a:t>
            </a:r>
          </a:p>
          <a:p>
            <a:pPr lvl="1"/>
            <a:r>
              <a:rPr lang="en-US" sz="2000" dirty="0">
                <a:solidFill>
                  <a:srgbClr val="000000"/>
                </a:solidFill>
              </a:rPr>
              <a:t>Altered LOC and seizures common</a:t>
            </a:r>
          </a:p>
          <a:p>
            <a:pPr lvl="1"/>
            <a:r>
              <a:rPr lang="en-US" sz="2000" dirty="0">
                <a:solidFill>
                  <a:srgbClr val="000000"/>
                </a:solidFill>
              </a:rPr>
              <a:t>MRI: bilateral </a:t>
            </a:r>
            <a:r>
              <a:rPr lang="en-US" sz="2000" dirty="0" smtClean="0">
                <a:solidFill>
                  <a:srgbClr val="000000"/>
                </a:solidFill>
              </a:rPr>
              <a:t>lesions, grey matter involvement </a:t>
            </a:r>
            <a:endParaRPr lang="en-US" sz="2000" dirty="0">
              <a:solidFill>
                <a:srgbClr val="000000"/>
              </a:solidFill>
            </a:endParaRPr>
          </a:p>
          <a:p>
            <a:endParaRPr lang="en-US" dirty="0"/>
          </a:p>
        </p:txBody>
      </p:sp>
      <p:pic>
        <p:nvPicPr>
          <p:cNvPr id="6" name="Content Placeholder 5" descr="acute-disseminated-encephalomyelitis-43-638.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6258" b="-4864"/>
          <a:stretch/>
        </p:blipFill>
        <p:spPr>
          <a:xfrm>
            <a:off x="4859867" y="3064933"/>
            <a:ext cx="3853827" cy="2963334"/>
          </a:xfrm>
        </p:spPr>
      </p:pic>
    </p:spTree>
    <p:extLst>
      <p:ext uri="{BB962C8B-B14F-4D97-AF65-F5344CB8AC3E}">
        <p14:creationId xmlns:p14="http://schemas.microsoft.com/office/powerpoint/2010/main" val="30882786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Management of relapsing-remitting multiple sclerosis </a:t>
            </a:r>
          </a:p>
        </p:txBody>
      </p:sp>
      <p:sp>
        <p:nvSpPr>
          <p:cNvPr id="3" name="Content Placeholder 2"/>
          <p:cNvSpPr>
            <a:spLocks noGrp="1"/>
          </p:cNvSpPr>
          <p:nvPr>
            <p:ph idx="1"/>
          </p:nvPr>
        </p:nvSpPr>
        <p:spPr/>
        <p:txBody>
          <a:bodyPr>
            <a:normAutofit/>
          </a:bodyPr>
          <a:lstStyle/>
          <a:p>
            <a:pPr marL="0" indent="0">
              <a:buNone/>
            </a:pPr>
            <a:endParaRPr lang="en-US" sz="2400" dirty="0" smtClean="0"/>
          </a:p>
          <a:p>
            <a:r>
              <a:rPr lang="en-US" sz="2400" dirty="0" smtClean="0"/>
              <a:t>Acute </a:t>
            </a:r>
            <a:r>
              <a:rPr lang="en-US" sz="2400" dirty="0"/>
              <a:t>attacks (relapses) of MS are typically treated with </a:t>
            </a:r>
            <a:r>
              <a:rPr lang="en-US" sz="2400" dirty="0" smtClean="0"/>
              <a:t>glucocorticoids (IV methylprednisolone for 5 days).</a:t>
            </a:r>
          </a:p>
          <a:p>
            <a:r>
              <a:rPr lang="en-US" sz="2400" dirty="0" smtClean="0"/>
              <a:t> </a:t>
            </a:r>
            <a:r>
              <a:rPr lang="en-US" sz="2400" dirty="0"/>
              <a:t>Indications for treatment of a relapse include functionally disabling symptoms with objective evidence of neurologic impairment.</a:t>
            </a:r>
          </a:p>
        </p:txBody>
      </p:sp>
    </p:spTree>
    <p:extLst>
      <p:ext uri="{BB962C8B-B14F-4D97-AF65-F5344CB8AC3E}">
        <p14:creationId xmlns:p14="http://schemas.microsoft.com/office/powerpoint/2010/main" val="6676277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6053140"/>
              </p:ext>
            </p:extLst>
          </p:nvPr>
        </p:nvGraphicFramePr>
        <p:xfrm>
          <a:off x="1114423" y="2595563"/>
          <a:ext cx="7461656" cy="4140200"/>
        </p:xfrm>
        <a:graphic>
          <a:graphicData uri="http://schemas.openxmlformats.org/drawingml/2006/table">
            <a:tbl>
              <a:tblPr firstRow="1" bandRow="1">
                <a:tableStyleId>{68D230F3-CF80-4859-8CE7-A43EE81993B5}</a:tableStyleId>
              </a:tblPr>
              <a:tblGrid>
                <a:gridCol w="2060582"/>
                <a:gridCol w="1482871"/>
                <a:gridCol w="3918203"/>
              </a:tblGrid>
              <a:tr h="370840">
                <a:tc>
                  <a:txBody>
                    <a:bodyPr/>
                    <a:lstStyle/>
                    <a:p>
                      <a:endParaRPr lang="en-US" b="0" dirty="0">
                        <a:solidFill>
                          <a:srgbClr val="000000"/>
                        </a:solidFill>
                      </a:endParaRPr>
                    </a:p>
                  </a:txBody>
                  <a:tcPr marL="84561" marR="84561"/>
                </a:tc>
                <a:tc>
                  <a:txBody>
                    <a:bodyPr/>
                    <a:lstStyle/>
                    <a:p>
                      <a:r>
                        <a:rPr lang="en-US" dirty="0" smtClean="0"/>
                        <a:t>ROUTE</a:t>
                      </a:r>
                      <a:endParaRPr lang="en-US" b="0" dirty="0">
                        <a:solidFill>
                          <a:srgbClr val="000000"/>
                        </a:solidFill>
                      </a:endParaRPr>
                    </a:p>
                  </a:txBody>
                  <a:tcPr marL="84561" marR="84561"/>
                </a:tc>
                <a:tc>
                  <a:txBody>
                    <a:bodyPr/>
                    <a:lstStyle/>
                    <a:p>
                      <a:r>
                        <a:rPr lang="en-US" dirty="0" smtClean="0"/>
                        <a:t>Mechanism</a:t>
                      </a:r>
                      <a:r>
                        <a:rPr lang="en-US" baseline="0" dirty="0" smtClean="0"/>
                        <a:t> of action</a:t>
                      </a:r>
                      <a:endParaRPr lang="en-US" b="0" dirty="0">
                        <a:solidFill>
                          <a:srgbClr val="000000"/>
                        </a:solidFill>
                      </a:endParaRPr>
                    </a:p>
                  </a:txBody>
                  <a:tcPr marL="84561" marR="84561"/>
                </a:tc>
              </a:tr>
              <a:tr h="370840">
                <a:tc>
                  <a:txBody>
                    <a:bodyPr/>
                    <a:lstStyle/>
                    <a:p>
                      <a:r>
                        <a:rPr lang="en-US" sz="1400" dirty="0" smtClean="0"/>
                        <a:t>Interferon</a:t>
                      </a:r>
                      <a:endParaRPr lang="en-US" sz="1400" b="0" i="1" dirty="0"/>
                    </a:p>
                  </a:txBody>
                  <a:tcPr marL="84561" marR="84561"/>
                </a:tc>
                <a:tc>
                  <a:txBody>
                    <a:bodyPr/>
                    <a:lstStyle/>
                    <a:p>
                      <a:r>
                        <a:rPr lang="en-US" sz="1400" dirty="0" smtClean="0"/>
                        <a:t>S/C</a:t>
                      </a:r>
                      <a:r>
                        <a:rPr lang="en-US" sz="1400" baseline="0" dirty="0" smtClean="0"/>
                        <a:t>, IM</a:t>
                      </a:r>
                      <a:endParaRPr lang="en-US" sz="1400" dirty="0"/>
                    </a:p>
                  </a:txBody>
                  <a:tcPr marL="84561" marR="84561"/>
                </a:tc>
                <a:tc>
                  <a:txBody>
                    <a:bodyPr/>
                    <a:lstStyle/>
                    <a:p>
                      <a:r>
                        <a:rPr lang="en-US" sz="1400" dirty="0" smtClean="0"/>
                        <a:t>Cytokine</a:t>
                      </a:r>
                      <a:r>
                        <a:rPr lang="en-US" sz="1400" baseline="0" dirty="0" smtClean="0"/>
                        <a:t> modulator, decrease expression of  matrix </a:t>
                      </a:r>
                      <a:r>
                        <a:rPr lang="en-US" sz="1400" baseline="0" dirty="0" err="1" smtClean="0"/>
                        <a:t>metalopproteases</a:t>
                      </a:r>
                      <a:endParaRPr lang="en-US" sz="1400" dirty="0"/>
                    </a:p>
                  </a:txBody>
                  <a:tcPr marL="84561" marR="84561"/>
                </a:tc>
              </a:tr>
              <a:tr h="370840">
                <a:tc>
                  <a:txBody>
                    <a:bodyPr/>
                    <a:lstStyle/>
                    <a:p>
                      <a:r>
                        <a:rPr lang="en-US" sz="1400" dirty="0" err="1" smtClean="0"/>
                        <a:t>Natalizumab</a:t>
                      </a:r>
                      <a:endParaRPr lang="en-US" sz="1400" b="0" i="1" dirty="0"/>
                    </a:p>
                  </a:txBody>
                  <a:tcPr marL="84561" marR="84561"/>
                </a:tc>
                <a:tc>
                  <a:txBody>
                    <a:bodyPr/>
                    <a:lstStyle/>
                    <a:p>
                      <a:r>
                        <a:rPr lang="en-US" sz="1400" dirty="0" smtClean="0"/>
                        <a:t>IV</a:t>
                      </a:r>
                      <a:endParaRPr lang="en-US" sz="1400" dirty="0"/>
                    </a:p>
                  </a:txBody>
                  <a:tcPr marL="84561" marR="84561"/>
                </a:tc>
                <a:tc>
                  <a:txBody>
                    <a:bodyPr/>
                    <a:lstStyle/>
                    <a:p>
                      <a:r>
                        <a:rPr lang="en-US" sz="1400" dirty="0" smtClean="0"/>
                        <a:t>Alpha-4</a:t>
                      </a:r>
                      <a:r>
                        <a:rPr lang="en-US" sz="1400" baseline="0" dirty="0" smtClean="0"/>
                        <a:t>  integrin monoclonal antibody</a:t>
                      </a:r>
                      <a:endParaRPr lang="en-US" sz="1400" dirty="0"/>
                    </a:p>
                  </a:txBody>
                  <a:tcPr marL="84561" marR="84561"/>
                </a:tc>
              </a:tr>
              <a:tr h="370840">
                <a:tc>
                  <a:txBody>
                    <a:bodyPr/>
                    <a:lstStyle/>
                    <a:p>
                      <a:r>
                        <a:rPr lang="en-US" sz="1400" dirty="0" err="1" smtClean="0"/>
                        <a:t>Fingolimod</a:t>
                      </a:r>
                      <a:endParaRPr lang="en-US" sz="1400" b="0" i="1" dirty="0"/>
                    </a:p>
                  </a:txBody>
                  <a:tcPr marL="84561" marR="84561"/>
                </a:tc>
                <a:tc>
                  <a:txBody>
                    <a:bodyPr/>
                    <a:lstStyle/>
                    <a:p>
                      <a:r>
                        <a:rPr lang="en-US" sz="1400" dirty="0" smtClean="0"/>
                        <a:t>oral</a:t>
                      </a:r>
                      <a:endParaRPr lang="en-US" sz="1400" dirty="0"/>
                    </a:p>
                  </a:txBody>
                  <a:tcPr marL="84561" marR="84561"/>
                </a:tc>
                <a:tc>
                  <a:txBody>
                    <a:bodyPr/>
                    <a:lstStyle/>
                    <a:p>
                      <a:r>
                        <a:rPr lang="en-US" sz="1400" dirty="0" smtClean="0"/>
                        <a:t>Inhibit egress</a:t>
                      </a:r>
                      <a:r>
                        <a:rPr lang="en-US" sz="1400" baseline="0" dirty="0" smtClean="0"/>
                        <a:t> of lymphocyte from lymph nodes</a:t>
                      </a:r>
                      <a:endParaRPr lang="en-US" sz="1400" dirty="0"/>
                    </a:p>
                  </a:txBody>
                  <a:tcPr marL="84561" marR="84561"/>
                </a:tc>
              </a:tr>
              <a:tr h="370840">
                <a:tc>
                  <a:txBody>
                    <a:bodyPr/>
                    <a:lstStyle/>
                    <a:p>
                      <a:r>
                        <a:rPr lang="en-US" sz="1400" dirty="0" smtClean="0"/>
                        <a:t>Dimethyl</a:t>
                      </a:r>
                      <a:r>
                        <a:rPr lang="en-US" sz="1400" baseline="0" dirty="0" smtClean="0"/>
                        <a:t> </a:t>
                      </a:r>
                      <a:r>
                        <a:rPr lang="en-US" sz="1400" baseline="0" dirty="0" err="1" smtClean="0"/>
                        <a:t>fumarate</a:t>
                      </a:r>
                      <a:endParaRPr lang="en-US" sz="1400" b="0" i="1" dirty="0"/>
                    </a:p>
                  </a:txBody>
                  <a:tcPr marL="84561" marR="84561"/>
                </a:tc>
                <a:tc>
                  <a:txBody>
                    <a:bodyPr/>
                    <a:lstStyle/>
                    <a:p>
                      <a:r>
                        <a:rPr lang="en-US" sz="1400" dirty="0" smtClean="0"/>
                        <a:t>oral</a:t>
                      </a:r>
                      <a:endParaRPr lang="en-US" sz="1400" dirty="0"/>
                    </a:p>
                  </a:txBody>
                  <a:tcPr marL="84561" marR="84561"/>
                </a:tc>
                <a:tc>
                  <a:txBody>
                    <a:bodyPr/>
                    <a:lstStyle/>
                    <a:p>
                      <a:r>
                        <a:rPr lang="en-US" sz="1400" dirty="0" smtClean="0"/>
                        <a:t>Anti-oxidative, anti-inflammatory </a:t>
                      </a:r>
                      <a:endParaRPr lang="en-US" sz="1400" dirty="0"/>
                    </a:p>
                  </a:txBody>
                  <a:tcPr marL="84561" marR="84561"/>
                </a:tc>
              </a:tr>
              <a:tr h="370840">
                <a:tc>
                  <a:txBody>
                    <a:bodyPr/>
                    <a:lstStyle/>
                    <a:p>
                      <a:r>
                        <a:rPr lang="en-US" sz="1400" dirty="0" err="1" smtClean="0"/>
                        <a:t>Teriflunamide</a:t>
                      </a:r>
                      <a:endParaRPr lang="en-US" sz="1400" b="0" i="1" dirty="0"/>
                    </a:p>
                  </a:txBody>
                  <a:tcPr marL="84561" marR="84561"/>
                </a:tc>
                <a:tc>
                  <a:txBody>
                    <a:bodyPr/>
                    <a:lstStyle/>
                    <a:p>
                      <a:r>
                        <a:rPr lang="en-US" sz="1400" dirty="0" smtClean="0"/>
                        <a:t>oral</a:t>
                      </a:r>
                      <a:endParaRPr lang="en-US" sz="1400" dirty="0"/>
                    </a:p>
                  </a:txBody>
                  <a:tcPr marL="84561" marR="84561"/>
                </a:tc>
                <a:tc>
                  <a:txBody>
                    <a:bodyPr/>
                    <a:lstStyle/>
                    <a:p>
                      <a:r>
                        <a:rPr lang="en-US" sz="1400" dirty="0" smtClean="0"/>
                        <a:t>Inhibit </a:t>
                      </a:r>
                      <a:r>
                        <a:rPr lang="en-US" sz="1400" dirty="0" err="1" smtClean="0"/>
                        <a:t>lymphocytre</a:t>
                      </a:r>
                      <a:r>
                        <a:rPr lang="en-US" sz="1400" baseline="0" dirty="0" smtClean="0"/>
                        <a:t> proliferation (anti-metabolite)</a:t>
                      </a:r>
                      <a:endParaRPr lang="en-US" sz="1400" dirty="0"/>
                    </a:p>
                  </a:txBody>
                  <a:tcPr marL="84561" marR="84561"/>
                </a:tc>
              </a:tr>
              <a:tr h="370840">
                <a:tc>
                  <a:txBody>
                    <a:bodyPr/>
                    <a:lstStyle/>
                    <a:p>
                      <a:r>
                        <a:rPr lang="en-US" sz="1400" dirty="0" err="1" smtClean="0"/>
                        <a:t>Alemtuzumab</a:t>
                      </a:r>
                      <a:endParaRPr lang="en-US" sz="1400" b="0" i="1" dirty="0"/>
                    </a:p>
                  </a:txBody>
                  <a:tcPr marL="84561" marR="84561"/>
                </a:tc>
                <a:tc>
                  <a:txBody>
                    <a:bodyPr/>
                    <a:lstStyle/>
                    <a:p>
                      <a:r>
                        <a:rPr lang="en-US" sz="1400" dirty="0" smtClean="0"/>
                        <a:t>IV</a:t>
                      </a:r>
                      <a:endParaRPr lang="en-US" sz="1400" dirty="0"/>
                    </a:p>
                  </a:txBody>
                  <a:tcPr marL="84561" marR="84561"/>
                </a:tc>
                <a:tc>
                  <a:txBody>
                    <a:bodyPr/>
                    <a:lstStyle/>
                    <a:p>
                      <a:r>
                        <a:rPr lang="en-US" sz="1400" dirty="0" smtClean="0"/>
                        <a:t>Anti-CD52  (B,</a:t>
                      </a:r>
                      <a:r>
                        <a:rPr lang="en-US" sz="1400" baseline="0" dirty="0" smtClean="0"/>
                        <a:t> T and NK cells)</a:t>
                      </a:r>
                      <a:endParaRPr lang="en-US" sz="1400" dirty="0"/>
                    </a:p>
                  </a:txBody>
                  <a:tcPr marL="84561" marR="84561"/>
                </a:tc>
              </a:tr>
              <a:tr h="370840">
                <a:tc>
                  <a:txBody>
                    <a:bodyPr/>
                    <a:lstStyle/>
                    <a:p>
                      <a:r>
                        <a:rPr lang="en-US" sz="1400" dirty="0" err="1" smtClean="0"/>
                        <a:t>Ocrelizumab</a:t>
                      </a:r>
                      <a:endParaRPr lang="en-US" sz="1400" b="0" i="1" dirty="0"/>
                    </a:p>
                  </a:txBody>
                  <a:tcPr marL="84561" marR="84561"/>
                </a:tc>
                <a:tc>
                  <a:txBody>
                    <a:bodyPr/>
                    <a:lstStyle/>
                    <a:p>
                      <a:r>
                        <a:rPr lang="en-US" sz="1400" dirty="0" smtClean="0"/>
                        <a:t>IV</a:t>
                      </a:r>
                      <a:endParaRPr lang="en-US" sz="1400" dirty="0"/>
                    </a:p>
                  </a:txBody>
                  <a:tcPr marL="84561" marR="84561"/>
                </a:tc>
                <a:tc>
                  <a:txBody>
                    <a:bodyPr/>
                    <a:lstStyle/>
                    <a:p>
                      <a:r>
                        <a:rPr lang="en-US" sz="1400" dirty="0" smtClean="0"/>
                        <a:t>B</a:t>
                      </a:r>
                      <a:r>
                        <a:rPr lang="en-US" sz="1400" baseline="0" dirty="0" smtClean="0"/>
                        <a:t> cell depletion</a:t>
                      </a:r>
                      <a:endParaRPr lang="en-US" sz="1400" dirty="0"/>
                    </a:p>
                  </a:txBody>
                  <a:tcPr marL="84561" marR="84561"/>
                </a:tc>
              </a:tr>
              <a:tr h="370840">
                <a:tc>
                  <a:txBody>
                    <a:bodyPr/>
                    <a:lstStyle/>
                    <a:p>
                      <a:r>
                        <a:rPr lang="en-US" sz="1400" dirty="0" err="1" smtClean="0"/>
                        <a:t>Caldribine</a:t>
                      </a:r>
                      <a:endParaRPr lang="en-US" sz="1400" b="0" i="1" dirty="0"/>
                    </a:p>
                  </a:txBody>
                  <a:tcPr marL="84561" marR="84561"/>
                </a:tc>
                <a:tc>
                  <a:txBody>
                    <a:bodyPr/>
                    <a:lstStyle/>
                    <a:p>
                      <a:r>
                        <a:rPr lang="en-US" sz="1400" dirty="0" smtClean="0"/>
                        <a:t>oral</a:t>
                      </a:r>
                      <a:endParaRPr lang="en-US" sz="1400" dirty="0"/>
                    </a:p>
                  </a:txBody>
                  <a:tcPr marL="84561" marR="8456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Inhibit </a:t>
                      </a:r>
                      <a:r>
                        <a:rPr lang="en-US" sz="1400" dirty="0" err="1" smtClean="0"/>
                        <a:t>lymphocytre</a:t>
                      </a:r>
                      <a:r>
                        <a:rPr lang="en-US" sz="1400" baseline="0" dirty="0" smtClean="0"/>
                        <a:t> proliferation (anti-metabolite)</a:t>
                      </a:r>
                      <a:endParaRPr lang="en-US" sz="1400" dirty="0" smtClean="0"/>
                    </a:p>
                    <a:p>
                      <a:endParaRPr lang="en-US" sz="1400" dirty="0"/>
                    </a:p>
                  </a:txBody>
                  <a:tcPr marL="84561" marR="84561"/>
                </a:tc>
              </a:tr>
            </a:tbl>
          </a:graphicData>
        </a:graphic>
      </p:graphicFrame>
    </p:spTree>
    <p:extLst>
      <p:ext uri="{BB962C8B-B14F-4D97-AF65-F5344CB8AC3E}">
        <p14:creationId xmlns:p14="http://schemas.microsoft.com/office/powerpoint/2010/main" val="478583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effects of MS treatment</a:t>
            </a:r>
            <a:endParaRPr lang="en-US" dirty="0"/>
          </a:p>
        </p:txBody>
      </p:sp>
      <p:sp>
        <p:nvSpPr>
          <p:cNvPr id="3" name="Content Placeholder 2"/>
          <p:cNvSpPr>
            <a:spLocks noGrp="1"/>
          </p:cNvSpPr>
          <p:nvPr>
            <p:ph idx="1"/>
          </p:nvPr>
        </p:nvSpPr>
        <p:spPr/>
        <p:txBody>
          <a:bodyPr/>
          <a:lstStyle/>
          <a:p>
            <a:r>
              <a:rPr lang="en-US" dirty="0" smtClean="0"/>
              <a:t>Injection site reaction (</a:t>
            </a:r>
            <a:r>
              <a:rPr lang="en-US" dirty="0" err="1" smtClean="0"/>
              <a:t>Interferons</a:t>
            </a:r>
            <a:r>
              <a:rPr lang="en-US" dirty="0" smtClean="0"/>
              <a:t>)</a:t>
            </a:r>
          </a:p>
          <a:p>
            <a:pPr marL="0" indent="0">
              <a:buNone/>
            </a:pPr>
            <a:r>
              <a:rPr lang="en-US" dirty="0" smtClean="0"/>
              <a:t>Increase liver enzyme </a:t>
            </a:r>
          </a:p>
          <a:p>
            <a:pPr marL="0" indent="0">
              <a:buNone/>
            </a:pPr>
            <a:r>
              <a:rPr lang="en-US" dirty="0" err="1" smtClean="0"/>
              <a:t>Lymphopenia</a:t>
            </a:r>
            <a:endParaRPr lang="en-US" dirty="0" smtClean="0"/>
          </a:p>
          <a:p>
            <a:pPr marL="0" indent="0">
              <a:buNone/>
            </a:pPr>
            <a:r>
              <a:rPr lang="en-US" dirty="0" smtClean="0"/>
              <a:t>Cardiac conduction abnormalities (</a:t>
            </a:r>
            <a:r>
              <a:rPr lang="en-US" dirty="0" err="1" smtClean="0"/>
              <a:t>fingolimod</a:t>
            </a:r>
            <a:r>
              <a:rPr lang="en-US" dirty="0" smtClean="0"/>
              <a:t>)</a:t>
            </a:r>
          </a:p>
          <a:p>
            <a:pPr marL="0" indent="0">
              <a:buNone/>
            </a:pPr>
            <a:r>
              <a:rPr lang="en-US" dirty="0" smtClean="0"/>
              <a:t>Autoimmunity (</a:t>
            </a:r>
            <a:r>
              <a:rPr lang="en-US" dirty="0" err="1" smtClean="0"/>
              <a:t>alemtuzumab</a:t>
            </a:r>
            <a:r>
              <a:rPr lang="en-US" dirty="0" smtClean="0"/>
              <a:t>)</a:t>
            </a:r>
          </a:p>
          <a:p>
            <a:pPr marL="0" indent="0">
              <a:buNone/>
            </a:pPr>
            <a:r>
              <a:rPr lang="en-US" dirty="0" smtClean="0"/>
              <a:t>Progressive multifocal </a:t>
            </a:r>
            <a:r>
              <a:rPr lang="en-US" dirty="0" err="1" smtClean="0"/>
              <a:t>leukoencephalopathyPML</a:t>
            </a:r>
            <a:r>
              <a:rPr lang="en-US" dirty="0" smtClean="0"/>
              <a:t> (</a:t>
            </a:r>
            <a:r>
              <a:rPr lang="en-US" dirty="0" err="1" smtClean="0"/>
              <a:t>natalizumab</a:t>
            </a:r>
            <a:r>
              <a:rPr lang="en-US" dirty="0" smtClean="0"/>
              <a:t>)</a:t>
            </a:r>
          </a:p>
          <a:p>
            <a:pPr marL="0" indent="0">
              <a:buNone/>
            </a:pPr>
            <a:endParaRPr lang="en-US" dirty="0"/>
          </a:p>
        </p:txBody>
      </p:sp>
    </p:spTree>
    <p:extLst>
      <p:ext uri="{BB962C8B-B14F-4D97-AF65-F5344CB8AC3E}">
        <p14:creationId xmlns:p14="http://schemas.microsoft.com/office/powerpoint/2010/main" val="12328106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Progressive multifocal </a:t>
            </a:r>
            <a:r>
              <a:rPr lang="en-US" sz="2400" dirty="0" err="1" smtClean="0"/>
              <a:t>leukoencephalopathy</a:t>
            </a:r>
            <a:endParaRPr lang="en-US" sz="2400" dirty="0"/>
          </a:p>
        </p:txBody>
      </p:sp>
      <p:pic>
        <p:nvPicPr>
          <p:cNvPr id="4" name="Content Placeholder 3" descr="progressive-multifocal-leukoencephalopathy-10-638.jpg"/>
          <p:cNvPicPr>
            <a:picLocks noGrp="1" noChangeAspect="1"/>
          </p:cNvPicPr>
          <p:nvPr>
            <p:ph idx="1"/>
          </p:nvPr>
        </p:nvPicPr>
        <p:blipFill>
          <a:blip r:embed="rId2">
            <a:extLst>
              <a:ext uri="{28A0092B-C50C-407E-A947-70E740481C1C}">
                <a14:useLocalDpi xmlns:a14="http://schemas.microsoft.com/office/drawing/2010/main" val="0"/>
              </a:ext>
            </a:extLst>
          </a:blip>
          <a:srcRect t="7147" b="7147"/>
          <a:stretch>
            <a:fillRect/>
          </a:stretch>
        </p:blipFill>
        <p:spPr>
          <a:xfrm>
            <a:off x="792690" y="2595562"/>
            <a:ext cx="7610476" cy="3670767"/>
          </a:xfrm>
        </p:spPr>
      </p:pic>
    </p:spTree>
    <p:extLst>
      <p:ext uri="{BB962C8B-B14F-4D97-AF65-F5344CB8AC3E}">
        <p14:creationId xmlns:p14="http://schemas.microsoft.com/office/powerpoint/2010/main" val="35828903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a:xfrm>
            <a:off x="2151256" y="3199002"/>
            <a:ext cx="5394420" cy="3670767"/>
          </a:xfrm>
        </p:spPr>
        <p:txBody>
          <a:bodyPr>
            <a:normAutofit/>
          </a:bodyPr>
          <a:lstStyle/>
          <a:p>
            <a:pPr marL="0" indent="0">
              <a:buNone/>
            </a:pPr>
            <a:r>
              <a:rPr lang="en-US" sz="6600" dirty="0" smtClean="0">
                <a:solidFill>
                  <a:schemeClr val="tx1"/>
                </a:solidFill>
                <a:latin typeface="Apple Chancery"/>
                <a:cs typeface="Apple Chancery"/>
              </a:rPr>
              <a:t>Thank you</a:t>
            </a:r>
            <a:endParaRPr lang="en-US" sz="6600" dirty="0">
              <a:solidFill>
                <a:schemeClr val="tx1"/>
              </a:solidFill>
              <a:latin typeface="Apple Chancery"/>
              <a:cs typeface="Apple Chancery"/>
            </a:endParaRPr>
          </a:p>
        </p:txBody>
      </p:sp>
      <p:pic>
        <p:nvPicPr>
          <p:cNvPr id="6" name="Picture 5" descr="images-6.jpeg"/>
          <p:cNvPicPr>
            <a:picLocks noChangeAspect="1"/>
          </p:cNvPicPr>
          <p:nvPr/>
        </p:nvPicPr>
        <p:blipFill rotWithShape="1">
          <a:blip r:embed="rId2">
            <a:extLst>
              <a:ext uri="{28A0092B-C50C-407E-A947-70E740481C1C}">
                <a14:useLocalDpi xmlns:a14="http://schemas.microsoft.com/office/drawing/2010/main" val="0"/>
              </a:ext>
            </a:extLst>
          </a:blip>
          <a:srcRect l="13023" r="15040"/>
          <a:stretch/>
        </p:blipFill>
        <p:spPr>
          <a:xfrm>
            <a:off x="7375463" y="4399595"/>
            <a:ext cx="1768537" cy="2458405"/>
          </a:xfrm>
          <a:prstGeom prst="rect">
            <a:avLst/>
          </a:prstGeom>
          <a:ln>
            <a:noFill/>
          </a:ln>
          <a:effectLst>
            <a:softEdge rad="112500"/>
          </a:effectLst>
        </p:spPr>
      </p:pic>
    </p:spTree>
    <p:extLst>
      <p:ext uri="{BB962C8B-B14F-4D97-AF65-F5344CB8AC3E}">
        <p14:creationId xmlns:p14="http://schemas.microsoft.com/office/powerpoint/2010/main" val="3195102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en-US" dirty="0" smtClean="0"/>
              <a:t>mmunopathology</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a:t>The pathologic hallmark of multiple sclerosis (MS) is multiple focal areas of myelin loss within the CNS called plaques or </a:t>
            </a:r>
            <a:r>
              <a:rPr lang="en-US" dirty="0" smtClean="0"/>
              <a:t>lesions</a:t>
            </a:r>
          </a:p>
          <a:p>
            <a:r>
              <a:rPr lang="en-US" dirty="0" smtClean="0"/>
              <a:t> Demyelination </a:t>
            </a:r>
            <a:r>
              <a:rPr lang="en-US" dirty="0"/>
              <a:t>is accompanied by variable gliosis and inflammation and by relative </a:t>
            </a:r>
            <a:r>
              <a:rPr lang="en-US" dirty="0" smtClean="0"/>
              <a:t>axonal </a:t>
            </a:r>
            <a:r>
              <a:rPr lang="en-US" dirty="0"/>
              <a:t>preservation </a:t>
            </a:r>
            <a:endParaRPr lang="en-US" dirty="0" smtClean="0"/>
          </a:p>
          <a:p>
            <a:r>
              <a:rPr lang="en-US" b="1" dirty="0"/>
              <a:t>Demyelination with relative axonal sparing </a:t>
            </a:r>
            <a:r>
              <a:rPr lang="en-US" dirty="0" smtClean="0"/>
              <a:t>is </a:t>
            </a:r>
            <a:r>
              <a:rPr lang="en-US" dirty="0"/>
              <a:t>important for the diagnosis of demyelinating lesions, </a:t>
            </a:r>
            <a:r>
              <a:rPr lang="en-US" dirty="0" smtClean="0"/>
              <a:t>(whereas </a:t>
            </a:r>
            <a:r>
              <a:rPr lang="en-US" dirty="0"/>
              <a:t>an infarct is more likely if axons and myelin in lesions are depleted to the same </a:t>
            </a:r>
            <a:r>
              <a:rPr lang="en-US" dirty="0" smtClean="0"/>
              <a:t>extent)</a:t>
            </a:r>
          </a:p>
          <a:p>
            <a:r>
              <a:rPr lang="en-US" dirty="0"/>
              <a:t>acute axonal injury occurring in early multiple sclerosis lesions likely contributes to the relapse-related disability observed predominantly during the inflammatory disease phases </a:t>
            </a:r>
          </a:p>
          <a:p>
            <a:endParaRPr lang="en-US" dirty="0" smtClean="0"/>
          </a:p>
          <a:p>
            <a:endParaRPr lang="en-US" dirty="0"/>
          </a:p>
        </p:txBody>
      </p:sp>
      <p:sp>
        <p:nvSpPr>
          <p:cNvPr id="4" name="Content Placeholder 3"/>
          <p:cNvSpPr>
            <a:spLocks noGrp="1"/>
          </p:cNvSpPr>
          <p:nvPr>
            <p:ph sz="half" idx="2"/>
          </p:nvPr>
        </p:nvSpPr>
        <p:spPr/>
        <p:txBody>
          <a:bodyPr>
            <a:normAutofit fontScale="62500" lnSpcReduction="20000"/>
          </a:bodyPr>
          <a:lstStyle/>
          <a:p>
            <a:endParaRPr lang="en-US"/>
          </a:p>
        </p:txBody>
      </p:sp>
    </p:spTree>
    <p:extLst>
      <p:ext uri="{BB962C8B-B14F-4D97-AF65-F5344CB8AC3E}">
        <p14:creationId xmlns:p14="http://schemas.microsoft.com/office/powerpoint/2010/main" val="678721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en-US" dirty="0" smtClean="0"/>
              <a:t>mmunopathology</a:t>
            </a:r>
            <a:endParaRPr lang="en-US" dirty="0"/>
          </a:p>
        </p:txBody>
      </p:sp>
      <p:sp>
        <p:nvSpPr>
          <p:cNvPr id="3" name="Content Placeholder 2"/>
          <p:cNvSpPr>
            <a:spLocks noGrp="1"/>
          </p:cNvSpPr>
          <p:nvPr>
            <p:ph idx="1"/>
          </p:nvPr>
        </p:nvSpPr>
        <p:spPr/>
        <p:txBody>
          <a:bodyPr>
            <a:normAutofit/>
          </a:bodyPr>
          <a:lstStyle/>
          <a:p>
            <a:r>
              <a:rPr lang="en-US" dirty="0"/>
              <a:t>Despite relative axonal sparing, axonal injury does occur, evidenced by the presence of axonal swellings (irregularly swollen axons with a beaded appearance), accumulation of amyloid-" precursor protein (a marker of focal accumulations of proteins that are typically moved along axons by fast axonal transport), and mild axonal loss</a:t>
            </a:r>
            <a:r>
              <a:rPr lang="en-US" dirty="0" smtClean="0"/>
              <a:t>.</a:t>
            </a:r>
          </a:p>
          <a:p>
            <a:r>
              <a:rPr lang="en-US" dirty="0"/>
              <a:t>The </a:t>
            </a:r>
            <a:r>
              <a:rPr lang="en-US" dirty="0" smtClean="0"/>
              <a:t>extent </a:t>
            </a:r>
            <a:r>
              <a:rPr lang="en-US" dirty="0"/>
              <a:t>of axonal damage in active lesions correlates significantly with the number of lymphocytes and activated microglia </a:t>
            </a:r>
          </a:p>
          <a:p>
            <a:endParaRPr lang="en-US" dirty="0"/>
          </a:p>
          <a:p>
            <a:endParaRPr lang="en-US" dirty="0"/>
          </a:p>
        </p:txBody>
      </p:sp>
    </p:spTree>
    <p:extLst>
      <p:ext uri="{BB962C8B-B14F-4D97-AF65-F5344CB8AC3E}">
        <p14:creationId xmlns:p14="http://schemas.microsoft.com/office/powerpoint/2010/main" val="1919760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immunopathology</a:t>
            </a:r>
            <a:endParaRPr lang="en-US" dirty="0"/>
          </a:p>
        </p:txBody>
      </p:sp>
      <p:sp>
        <p:nvSpPr>
          <p:cNvPr id="3" name="Content Placeholder 2"/>
          <p:cNvSpPr>
            <a:spLocks noGrp="1"/>
          </p:cNvSpPr>
          <p:nvPr>
            <p:ph idx="1"/>
          </p:nvPr>
        </p:nvSpPr>
        <p:spPr/>
        <p:txBody>
          <a:bodyPr/>
          <a:lstStyle/>
          <a:p>
            <a:r>
              <a:rPr lang="en-US" dirty="0" smtClean="0"/>
              <a:t>Extensive </a:t>
            </a:r>
            <a:r>
              <a:rPr lang="en-US" dirty="0" err="1"/>
              <a:t>remyelination</a:t>
            </a:r>
            <a:r>
              <a:rPr lang="en-US" dirty="0"/>
              <a:t>, illustrated by the presence of newly formed myelin sheaths and </a:t>
            </a:r>
            <a:r>
              <a:rPr lang="en-US" dirty="0" err="1"/>
              <a:t>oligodendrocyte</a:t>
            </a:r>
            <a:r>
              <a:rPr lang="en-US" dirty="0"/>
              <a:t> precursor cells, is frequently encountered within active plaques of early multiple sclerosis </a:t>
            </a:r>
          </a:p>
          <a:p>
            <a:endParaRPr lang="en-US" dirty="0"/>
          </a:p>
        </p:txBody>
      </p:sp>
    </p:spTree>
    <p:extLst>
      <p:ext uri="{BB962C8B-B14F-4D97-AF65-F5344CB8AC3E}">
        <p14:creationId xmlns:p14="http://schemas.microsoft.com/office/powerpoint/2010/main" val="371331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Immunopathology</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T </a:t>
            </a:r>
            <a:r>
              <a:rPr lang="en-US" dirty="0"/>
              <a:t>cells comprise approximately 10% of the inflammatory cells populating active demyelinating lesions in MS </a:t>
            </a:r>
          </a:p>
          <a:p>
            <a:r>
              <a:rPr lang="en-US" dirty="0" smtClean="0"/>
              <a:t>Lymphocytic </a:t>
            </a:r>
            <a:r>
              <a:rPr lang="en-US" dirty="0"/>
              <a:t>inflammatory infiltrate : mainly CD8-positive cytotoxic T </a:t>
            </a:r>
            <a:r>
              <a:rPr lang="en-US" dirty="0" smtClean="0"/>
              <a:t>lymphocyte</a:t>
            </a:r>
            <a:endParaRPr lang="en-US" dirty="0"/>
          </a:p>
          <a:p>
            <a:r>
              <a:rPr lang="en-US" dirty="0" smtClean="0"/>
              <a:t>EAE </a:t>
            </a:r>
            <a:r>
              <a:rPr lang="en-US" dirty="0"/>
              <a:t>model can be adoptively transferred by injecting an animal with myelin-specific CD4+ T cells. </a:t>
            </a:r>
            <a:endParaRPr lang="en-US" dirty="0" smtClean="0"/>
          </a:p>
          <a:p>
            <a:pPr marL="0" indent="0">
              <a:buNone/>
            </a:pPr>
            <a:endParaRPr lang="en-US" dirty="0"/>
          </a:p>
          <a:p>
            <a:endParaRPr lang="en-US" dirty="0"/>
          </a:p>
        </p:txBody>
      </p:sp>
      <p:sp>
        <p:nvSpPr>
          <p:cNvPr id="4" name="Content Placeholder 3"/>
          <p:cNvSpPr>
            <a:spLocks noGrp="1"/>
          </p:cNvSpPr>
          <p:nvPr>
            <p:ph sz="half" idx="2"/>
          </p:nvPr>
        </p:nvSpPr>
        <p:spPr/>
        <p:txBody>
          <a:bodyPr>
            <a:normAutofit fontScale="92500" lnSpcReduction="10000"/>
          </a:bodyPr>
          <a:lstStyle/>
          <a:p>
            <a:endParaRPr lang="en-US"/>
          </a:p>
        </p:txBody>
      </p:sp>
    </p:spTree>
    <p:extLst>
      <p:ext uri="{BB962C8B-B14F-4D97-AF65-F5344CB8AC3E}">
        <p14:creationId xmlns:p14="http://schemas.microsoft.com/office/powerpoint/2010/main" val="2271120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AutoShape 1"/>
          <p:cNvSpPr>
            <a:spLocks noChangeArrowheads="1"/>
          </p:cNvSpPr>
          <p:nvPr/>
        </p:nvSpPr>
        <p:spPr bwMode="auto">
          <a:xfrm>
            <a:off x="4233863" y="79375"/>
            <a:ext cx="677862" cy="306388"/>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p>
            <a:r>
              <a:rPr lang="en-US">
                <a:solidFill>
                  <a:srgbClr val="FFFFFF"/>
                </a:solidFill>
              </a:rPr>
              <a:t>Fig. 2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025" y="762000"/>
            <a:ext cx="4984750" cy="4984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099" name="Text Box 3"/>
          <p:cNvSpPr txBox="1">
            <a:spLocks noChangeArrowheads="1"/>
          </p:cNvSpPr>
          <p:nvPr/>
        </p:nvSpPr>
        <p:spPr bwMode="auto">
          <a:xfrm>
            <a:off x="952500" y="6477000"/>
            <a:ext cx="8255000"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0"/>
                <a:cs typeface="ＭＳ Ｐゴシック"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0"/>
                <a:cs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0"/>
                <a:cs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0"/>
                <a:cs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0"/>
                <a:cs typeface="ＭＳ Ｐゴシック" charset="0"/>
              </a:defRPr>
            </a:lvl9pPr>
          </a:lstStyle>
          <a:p>
            <a:r>
              <a:rPr lang="en-US" sz="900" i="1"/>
              <a:t>Trends in Molecular Medicine</a:t>
            </a:r>
            <a:r>
              <a:rPr lang="en-US" sz="900"/>
              <a:t> 2001 7, 115-121DOI: (10.1016/S1471-4914(00)01909-2) </a:t>
            </a:r>
          </a:p>
        </p:txBody>
      </p:sp>
      <p:sp>
        <p:nvSpPr>
          <p:cNvPr id="4100" name="Text Box 4"/>
          <p:cNvSpPr txBox="1">
            <a:spLocks noChangeArrowheads="1"/>
          </p:cNvSpPr>
          <p:nvPr/>
        </p:nvSpPr>
        <p:spPr bwMode="auto">
          <a:xfrm>
            <a:off x="952500" y="6510338"/>
            <a:ext cx="55562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6213475"/>
            <a:ext cx="708025" cy="496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067515142"/>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erception">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4212</TotalTime>
  <Words>1766</Words>
  <Application>Microsoft Office PowerPoint</Application>
  <PresentationFormat>On-screen Show (4:3)</PresentationFormat>
  <Paragraphs>210</Paragraphs>
  <Slides>46</Slides>
  <Notes>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Perception</vt:lpstr>
      <vt:lpstr>Multiple sclerosis</vt:lpstr>
      <vt:lpstr>Jean- MARTIN charcot: The Father of Neurology</vt:lpstr>
      <vt:lpstr>Multiple Sclerosis</vt:lpstr>
      <vt:lpstr>Immunopathology</vt:lpstr>
      <vt:lpstr>Immunopathology</vt:lpstr>
      <vt:lpstr>Immunopathology</vt:lpstr>
      <vt:lpstr>immunopathology</vt:lpstr>
      <vt:lpstr>Immunopathology</vt:lpstr>
      <vt:lpstr>PowerPoint Presentation</vt:lpstr>
      <vt:lpstr>PowerPoint Presentation</vt:lpstr>
      <vt:lpstr>PowerPoint Presentation</vt:lpstr>
      <vt:lpstr>Immunopathology</vt:lpstr>
      <vt:lpstr>Epidemiology</vt:lpstr>
      <vt:lpstr>Genetics</vt:lpstr>
      <vt:lpstr>Concordance rate</vt:lpstr>
      <vt:lpstr>Environmental Factors</vt:lpstr>
      <vt:lpstr>Types of MS</vt:lpstr>
      <vt:lpstr>What is Clinical Attack (relapse, exacerbation)?</vt:lpstr>
      <vt:lpstr>Classic MS symptoms</vt:lpstr>
      <vt:lpstr>Classic MS symptoms</vt:lpstr>
      <vt:lpstr>Optic neuritis</vt:lpstr>
      <vt:lpstr>Delayed Visual Evoked Potentials  response</vt:lpstr>
      <vt:lpstr>Myelitis</vt:lpstr>
      <vt:lpstr>myelitis</vt:lpstr>
      <vt:lpstr>Myelitis in multiple sclerosis</vt:lpstr>
      <vt:lpstr>McDonald Diagnostic Criteria </vt:lpstr>
      <vt:lpstr>Dissemination in space (by MRI brain)</vt:lpstr>
      <vt:lpstr>Dissemination in space (by MRI brain)</vt:lpstr>
      <vt:lpstr>Perivenricular (Dawson finger)</vt:lpstr>
      <vt:lpstr>Juxtacortical lesion</vt:lpstr>
      <vt:lpstr> Infratentorial lesion</vt:lpstr>
      <vt:lpstr>Spinal lesion</vt:lpstr>
      <vt:lpstr>Corpus callosum lesion</vt:lpstr>
      <vt:lpstr>Dissemination in time (MRI) </vt:lpstr>
      <vt:lpstr>The 2017 McDonald criteria for diagnosis of multiple sclerosis in patients with an attack at onset  </vt:lpstr>
      <vt:lpstr>Primary progressive MS</vt:lpstr>
      <vt:lpstr>Clinically isolated syndrome  </vt:lpstr>
      <vt:lpstr>Atypical for CIS</vt:lpstr>
      <vt:lpstr>MS mimicker</vt:lpstr>
      <vt:lpstr>Other Disorders</vt:lpstr>
      <vt:lpstr>Other Disorders</vt:lpstr>
      <vt:lpstr>Management of relapsing-remitting multiple sclerosis </vt:lpstr>
      <vt:lpstr>PowerPoint Presentation</vt:lpstr>
      <vt:lpstr>Side effects of MS treatment</vt:lpstr>
      <vt:lpstr>Progressive multifocal leukoencephalopathy</vt:lpstr>
      <vt:lpstr>PowerPoint Presentation</vt:lpstr>
    </vt:vector>
  </TitlesOfParts>
  <Company>Mayo Clinic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nora alfugham</dc:creator>
  <cp:lastModifiedBy>3422</cp:lastModifiedBy>
  <cp:revision>119</cp:revision>
  <dcterms:created xsi:type="dcterms:W3CDTF">2018-03-12T09:16:15Z</dcterms:created>
  <dcterms:modified xsi:type="dcterms:W3CDTF">2018-03-15T09:06:58Z</dcterms:modified>
</cp:coreProperties>
</file>