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>
  <p:sldMasterIdLst>
    <p:sldMasterId id="2147483649" r:id="rId1"/>
  </p:sldMasterIdLst>
  <p:notesMasterIdLst>
    <p:notesMasterId r:id="rId55"/>
  </p:notesMasterIdLst>
  <p:sldIdLst>
    <p:sldId id="600" r:id="rId2"/>
    <p:sldId id="601" r:id="rId3"/>
    <p:sldId id="655" r:id="rId4"/>
    <p:sldId id="641" r:id="rId5"/>
    <p:sldId id="639" r:id="rId6"/>
    <p:sldId id="640" r:id="rId7"/>
    <p:sldId id="656" r:id="rId8"/>
    <p:sldId id="658" r:id="rId9"/>
    <p:sldId id="657" r:id="rId10"/>
    <p:sldId id="659" r:id="rId11"/>
    <p:sldId id="663" r:id="rId12"/>
    <p:sldId id="662" r:id="rId13"/>
    <p:sldId id="660" r:id="rId14"/>
    <p:sldId id="664" r:id="rId15"/>
    <p:sldId id="665" r:id="rId16"/>
    <p:sldId id="666" r:id="rId17"/>
    <p:sldId id="716" r:id="rId18"/>
    <p:sldId id="668" r:id="rId19"/>
    <p:sldId id="673" r:id="rId20"/>
    <p:sldId id="670" r:id="rId21"/>
    <p:sldId id="672" r:id="rId22"/>
    <p:sldId id="671" r:id="rId23"/>
    <p:sldId id="674" r:id="rId24"/>
    <p:sldId id="675" r:id="rId25"/>
    <p:sldId id="676" r:id="rId26"/>
    <p:sldId id="678" r:id="rId27"/>
    <p:sldId id="677" r:id="rId28"/>
    <p:sldId id="685" r:id="rId29"/>
    <p:sldId id="683" r:id="rId30"/>
    <p:sldId id="680" r:id="rId31"/>
    <p:sldId id="717" r:id="rId32"/>
    <p:sldId id="686" r:id="rId33"/>
    <p:sldId id="704" r:id="rId34"/>
    <p:sldId id="710" r:id="rId35"/>
    <p:sldId id="705" r:id="rId36"/>
    <p:sldId id="687" r:id="rId37"/>
    <p:sldId id="691" r:id="rId38"/>
    <p:sldId id="711" r:id="rId39"/>
    <p:sldId id="688" r:id="rId40"/>
    <p:sldId id="701" r:id="rId41"/>
    <p:sldId id="702" r:id="rId42"/>
    <p:sldId id="703" r:id="rId43"/>
    <p:sldId id="697" r:id="rId44"/>
    <p:sldId id="694" r:id="rId45"/>
    <p:sldId id="695" r:id="rId46"/>
    <p:sldId id="696" r:id="rId47"/>
    <p:sldId id="709" r:id="rId48"/>
    <p:sldId id="707" r:id="rId49"/>
    <p:sldId id="708" r:id="rId50"/>
    <p:sldId id="713" r:id="rId51"/>
    <p:sldId id="712" r:id="rId52"/>
    <p:sldId id="718" r:id="rId53"/>
    <p:sldId id="634" r:id="rId54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MS PGothic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MS PGothic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MS PGothic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MS PGothic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MS PGothic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MS PGothic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MS PGothic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MS PGothic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MS PGothic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E57"/>
    <a:srgbClr val="9AFAFF"/>
    <a:srgbClr val="53CFE0"/>
    <a:srgbClr val="66FFCC"/>
    <a:srgbClr val="FFF4B1"/>
    <a:srgbClr val="FFDB4E"/>
    <a:srgbClr val="FFAC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/>
    <p:restoredTop sz="94697"/>
  </p:normalViewPr>
  <p:slideViewPr>
    <p:cSldViewPr>
      <p:cViewPr varScale="1">
        <p:scale>
          <a:sx n="63" d="100"/>
          <a:sy n="63" d="100"/>
        </p:scale>
        <p:origin x="176" y="6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0F02204-1E04-2B4C-B4C3-65E9611DF0BB}" type="datetimeFigureOut">
              <a:rPr lang="en-US" altLang="en-US"/>
              <a:pPr/>
              <a:t>2/13/18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0902DFF-ED2A-3241-A361-00CD66EFE7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0556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MS PGothic" charset="-128"/>
              </a:rPr>
              <a:t>Case no.1: </a:t>
            </a:r>
          </a:p>
          <a:p>
            <a:r>
              <a:rPr lang="en-US" altLang="en-US">
                <a:ea typeface="MS PGothic" charset="-128"/>
              </a:rPr>
              <a:t>an X-ray of lumbosacralspine that shows a decreased bone density of the vertebra. Which is obvious by looking at the margins which is markedly increased when compared to the body of vertebra </a:t>
            </a:r>
          </a:p>
          <a:p>
            <a:r>
              <a:rPr lang="en-US" altLang="en-US">
                <a:ea typeface="MS PGothic" charset="-128"/>
              </a:rPr>
              <a:t>Also, Trabeculaeare seen , which are vertical lines on the vertebral bodies, due to reduction of the matrix “bone density” and the horizontally trabeculae will be lost and vertical ones will be obvious.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fld id="{F99DE4BB-5E76-0849-8AE4-A3E539E0FB45}" type="slidenum">
              <a:rPr lang="en-US" altLang="en-US" sz="1200"/>
              <a:pPr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0807310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MS PGothic" charset="-128"/>
              </a:rPr>
              <a:t>•Carpals aren’t clear, proximal disease </a:t>
            </a:r>
          </a:p>
          <a:p>
            <a:r>
              <a:rPr lang="en-US" altLang="en-US">
                <a:ea typeface="MS PGothic" charset="-128"/>
              </a:rPr>
              <a:t>•Changes involve the head of the metacarpal, metacarpal pharyngeal joints</a:t>
            </a:r>
          </a:p>
          <a:p>
            <a:r>
              <a:rPr lang="en-US" altLang="en-US">
                <a:ea typeface="MS PGothic" charset="-128"/>
              </a:rPr>
              <a:t>•Rheumatoid arthritis:</a:t>
            </a:r>
          </a:p>
          <a:p>
            <a:r>
              <a:rPr lang="en-US" altLang="en-US">
                <a:ea typeface="MS PGothic" charset="-128"/>
              </a:rPr>
              <a:t>•Look Bone density, texture &amp; outline.</a:t>
            </a:r>
          </a:p>
          <a:p>
            <a:r>
              <a:rPr lang="en-US" altLang="en-US">
                <a:ea typeface="MS PGothic" charset="-128"/>
              </a:rPr>
              <a:t>•Some of the signs of rheumatoid arthritis are: Periarticularerosions (periarticularosteopenia), loss of joint spaces.</a:t>
            </a:r>
          </a:p>
          <a:p>
            <a:endParaRPr lang="en-US" altLang="en-US">
              <a:ea typeface="MS PGothic" charset="-128"/>
            </a:endParaRP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fld id="{3BAA5C09-B413-7945-9369-0D47800DB72A}" type="slidenum">
              <a:rPr lang="en-US" altLang="en-US" sz="1200"/>
              <a:pPr/>
              <a:t>21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79684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MS PGothic" charset="-128"/>
              </a:rPr>
              <a:t>•Around joint, periarticularosteopenia/osteoporos</a:t>
            </a:r>
          </a:p>
          <a:p>
            <a:r>
              <a:rPr lang="en-US" altLang="en-US">
                <a:ea typeface="MS PGothic" charset="-128"/>
              </a:rPr>
              <a:t>•Erosive changes</a:t>
            </a:r>
          </a:p>
          <a:p>
            <a:r>
              <a:rPr lang="en-US" altLang="en-US">
                <a:ea typeface="MS PGothic" charset="-128"/>
              </a:rPr>
              <a:t>•Erosive arthropathy: caused by the rheumatoid arthritis</a:t>
            </a:r>
          </a:p>
          <a:p>
            <a:r>
              <a:rPr lang="en-US" altLang="en-US">
                <a:ea typeface="MS PGothic" charset="-128"/>
              </a:rPr>
              <a:t>•Changes more to the proximal joints than distal</a:t>
            </a:r>
          </a:p>
          <a:p>
            <a:r>
              <a:rPr lang="en-US" altLang="en-US">
                <a:ea typeface="MS PGothic" charset="-128"/>
              </a:rPr>
              <a:t>•Dislocation of the joints, swan neck deformity of the neck, extensive erosive</a:t>
            </a:r>
          </a:p>
          <a:p>
            <a:r>
              <a:rPr lang="en-US" altLang="en-US">
                <a:ea typeface="MS PGothic" charset="-128"/>
              </a:rPr>
              <a:t>•Early radiological sign: decreased density around the joint</a:t>
            </a:r>
          </a:p>
          <a:p>
            <a:r>
              <a:rPr lang="en-US" altLang="en-US">
                <a:ea typeface="MS PGothic" charset="-128"/>
              </a:rPr>
              <a:t>•Mal-alignment of the fingers , ulnardeviation of left hand &amp; dislocation of the thumb of the left hand. </a:t>
            </a:r>
          </a:p>
          <a:p>
            <a:endParaRPr lang="en-US" altLang="en-US">
              <a:ea typeface="MS PGothic" charset="-128"/>
            </a:endParaRPr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fld id="{9EFC9C89-9BC5-D045-B241-33D252EC715E}" type="slidenum">
              <a:rPr lang="en-US" altLang="en-US" sz="1200"/>
              <a:pPr/>
              <a:t>22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368440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MS PGothic" charset="-128"/>
              </a:rPr>
              <a:t>•Carpals are clear</a:t>
            </a:r>
          </a:p>
          <a:p>
            <a:r>
              <a:rPr lang="en-US" altLang="en-US">
                <a:ea typeface="MS PGothic" charset="-128"/>
              </a:rPr>
              <a:t>•Metacapoparyngeal: no defect or erosive changes</a:t>
            </a:r>
          </a:p>
          <a:p>
            <a:r>
              <a:rPr lang="en-US" altLang="en-US">
                <a:ea typeface="MS PGothic" charset="-128"/>
              </a:rPr>
              <a:t>•Proximal inter pharyngeal space</a:t>
            </a:r>
          </a:p>
          <a:p>
            <a:r>
              <a:rPr lang="en-US" altLang="en-US">
                <a:ea typeface="MS PGothic" charset="-128"/>
              </a:rPr>
              <a:t>•Distal: osteosclerosis: margins of the bone and extends, osteospike</a:t>
            </a:r>
          </a:p>
          <a:p>
            <a:r>
              <a:rPr lang="en-US" altLang="en-US">
                <a:ea typeface="MS PGothic" charset="-128"/>
              </a:rPr>
              <a:t>•Reduction of the joint space, sclerotic changes, osteo</a:t>
            </a:r>
          </a:p>
          <a:p>
            <a:endParaRPr lang="en-US" altLang="en-US">
              <a:ea typeface="MS PGothic" charset="-128"/>
            </a:endParaRPr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fld id="{81BC19D9-88D2-A340-9C08-AF028884C410}" type="slidenum">
              <a:rPr lang="en-US" altLang="en-US" sz="1200"/>
              <a:pPr/>
              <a:t>24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9796960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MS PGothic" charset="-128"/>
              </a:rPr>
              <a:t>•Sclerosis and narrowing of the joint</a:t>
            </a:r>
          </a:p>
          <a:p>
            <a:r>
              <a:rPr lang="en-US" altLang="en-US">
                <a:ea typeface="MS PGothic" charset="-128"/>
              </a:rPr>
              <a:t>•First carpal metacarpal joint (thumb)</a:t>
            </a:r>
          </a:p>
          <a:p>
            <a:r>
              <a:rPr lang="en-US" altLang="en-US">
                <a:ea typeface="MS PGothic" charset="-128"/>
              </a:rPr>
              <a:t>•If an arthritis is non erosive (osteoarthritis, large joints), erosive (rheumatoid, small joints) synovial jointsOsteoarthritis: Distal interphalangealjoint osteoporosis. Non-erosive.Distal rather than proximal </a:t>
            </a:r>
          </a:p>
          <a:p>
            <a:endParaRPr lang="en-US" altLang="en-US">
              <a:ea typeface="MS PGothic" charset="-128"/>
            </a:endParaRPr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fld id="{6261ABE6-4DF3-7A42-B344-8461499C0C6F}" type="slidenum">
              <a:rPr lang="en-US" altLang="en-US" sz="1200"/>
              <a:pPr/>
              <a:t>25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874534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MS PGothic" charset="-128"/>
              </a:rPr>
              <a:t>•Destruction of the head of the metacarpal</a:t>
            </a:r>
          </a:p>
          <a:p>
            <a:r>
              <a:rPr lang="en-US" altLang="en-US">
                <a:ea typeface="MS PGothic" charset="-128"/>
              </a:rPr>
              <a:t>•Ossified joints </a:t>
            </a:r>
          </a:p>
          <a:p>
            <a:r>
              <a:rPr lang="en-US" altLang="en-US">
                <a:ea typeface="MS PGothic" charset="-128"/>
              </a:rPr>
              <a:t>•Psoariaisiscan be similar but more severe, affect proximal to distal of one finger, ankylosisof the bone</a:t>
            </a:r>
          </a:p>
          <a:p>
            <a:endParaRPr lang="en-US" altLang="en-US">
              <a:ea typeface="MS PGothic" charset="-128"/>
            </a:endParaRPr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fld id="{07B39D92-DC5E-334F-BC08-90440D8ADE73}" type="slidenum">
              <a:rPr lang="en-US" altLang="en-US" sz="1200"/>
              <a:pPr/>
              <a:t>26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5807912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MS PGothic" charset="-128"/>
              </a:rPr>
              <a:t>Involvement of middle finger and fusion</a:t>
            </a:r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fld id="{BD14CB7C-0BF2-F74F-AEFA-4FB87B519C39}" type="slidenum">
              <a:rPr lang="en-US" altLang="en-US" sz="1200"/>
              <a:pPr/>
              <a:t>27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0447748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MS PGothic" charset="-128"/>
              </a:rPr>
              <a:t>Seen in the x-ray:Erosions.MalalignmentAround the erosion there is a swelling “ Rounded soft tissue enlargement”.</a:t>
            </a:r>
          </a:p>
          <a:p>
            <a:r>
              <a:rPr lang="en-US" altLang="en-US">
                <a:ea typeface="MS PGothic" charset="-128"/>
              </a:rPr>
              <a:t>•Erosive changes ring finger</a:t>
            </a:r>
          </a:p>
          <a:p>
            <a:r>
              <a:rPr lang="en-US" altLang="en-US">
                <a:ea typeface="MS PGothic" charset="-128"/>
              </a:rPr>
              <a:t>•Soft tissue swelling (white area means it is dense) </a:t>
            </a:r>
          </a:p>
          <a:p>
            <a:r>
              <a:rPr lang="en-US" altLang="en-US">
                <a:ea typeface="MS PGothic" charset="-128"/>
              </a:rPr>
              <a:t>•Erosive arthropathwith soft tissue component, seen in Gout</a:t>
            </a:r>
          </a:p>
          <a:p>
            <a:endParaRPr lang="en-US" altLang="en-US">
              <a:ea typeface="MS PGothic" charset="-128"/>
            </a:endParaRPr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fld id="{1EFB7D14-FC64-3948-BEC7-68B5735D18A0}" type="slidenum">
              <a:rPr lang="en-US" altLang="en-US" sz="1200"/>
              <a:pPr/>
              <a:t>28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052783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MS PGothic" charset="-128"/>
              </a:rPr>
              <a:t>Seen in the x-ray:Erosions.MalalignmentAround the erosion there is a swelling “ Rounded soft tissue enlargement”.</a:t>
            </a:r>
          </a:p>
          <a:p>
            <a:r>
              <a:rPr lang="en-US" altLang="en-US">
                <a:ea typeface="MS PGothic" charset="-128"/>
              </a:rPr>
              <a:t>•Erosive changes ring finger</a:t>
            </a:r>
          </a:p>
          <a:p>
            <a:r>
              <a:rPr lang="en-US" altLang="en-US">
                <a:ea typeface="MS PGothic" charset="-128"/>
              </a:rPr>
              <a:t>•Soft tissue swelling (white area means it is dense) </a:t>
            </a:r>
          </a:p>
          <a:p>
            <a:r>
              <a:rPr lang="en-US" altLang="en-US">
                <a:ea typeface="MS PGothic" charset="-128"/>
              </a:rPr>
              <a:t>•Erosive arthropathwith soft tissue component, seen in Gout</a:t>
            </a:r>
          </a:p>
          <a:p>
            <a:endParaRPr lang="en-US" altLang="en-US">
              <a:ea typeface="MS PGothic" charset="-128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fld id="{2D8D0EF3-2906-824C-AE7A-5A78E5C232EE}" type="slidenum">
              <a:rPr lang="en-US" altLang="en-US" sz="1200"/>
              <a:pPr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966100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n-US" altLang="en-US" sz="1100">
                <a:ea typeface="MS PGothic" charset="-128"/>
              </a:rPr>
              <a:t>Geographic lesions: benign, sharp out line</a:t>
            </a:r>
          </a:p>
          <a:p>
            <a:pPr>
              <a:lnSpc>
                <a:spcPct val="80000"/>
              </a:lnSpc>
            </a:pPr>
            <a:r>
              <a:rPr lang="en-US" altLang="en-US" sz="1100">
                <a:ea typeface="MS PGothic" charset="-128"/>
              </a:rPr>
              <a:t>Moth eaten:</a:t>
            </a:r>
          </a:p>
          <a:p>
            <a:pPr>
              <a:lnSpc>
                <a:spcPct val="80000"/>
              </a:lnSpc>
            </a:pPr>
            <a:r>
              <a:rPr lang="en-US" altLang="en-US" sz="1100">
                <a:ea typeface="MS PGothic" charset="-128"/>
              </a:rPr>
              <a:t>•non-homogenous</a:t>
            </a:r>
          </a:p>
          <a:p>
            <a:pPr>
              <a:lnSpc>
                <a:spcPct val="80000"/>
              </a:lnSpc>
            </a:pPr>
            <a:r>
              <a:rPr lang="en-US" altLang="en-US" sz="1100">
                <a:ea typeface="MS PGothic" charset="-128"/>
              </a:rPr>
              <a:t>•widen margin</a:t>
            </a:r>
          </a:p>
          <a:p>
            <a:pPr>
              <a:lnSpc>
                <a:spcPct val="80000"/>
              </a:lnSpc>
            </a:pPr>
            <a:r>
              <a:rPr lang="en-US" altLang="en-US" sz="1100">
                <a:ea typeface="MS PGothic" charset="-128"/>
              </a:rPr>
              <a:t>•transition zone is wider</a:t>
            </a:r>
          </a:p>
          <a:p>
            <a:pPr>
              <a:lnSpc>
                <a:spcPct val="80000"/>
              </a:lnSpc>
            </a:pPr>
            <a:r>
              <a:rPr lang="en-US" altLang="en-US" sz="1100">
                <a:ea typeface="MS PGothic" charset="-128"/>
              </a:rPr>
              <a:t>•malignant</a:t>
            </a:r>
          </a:p>
          <a:p>
            <a:pPr>
              <a:lnSpc>
                <a:spcPct val="80000"/>
              </a:lnSpc>
            </a:pPr>
            <a:endParaRPr lang="en-US" altLang="en-US" sz="1100">
              <a:ea typeface="MS PGothic" charset="-128"/>
            </a:endParaRPr>
          </a:p>
          <a:p>
            <a:pPr>
              <a:lnSpc>
                <a:spcPct val="80000"/>
              </a:lnSpc>
            </a:pPr>
            <a:r>
              <a:rPr lang="en-US" altLang="en-US" sz="1100">
                <a:ea typeface="MS PGothic" charset="-128"/>
              </a:rPr>
              <a:t>Permeative: </a:t>
            </a:r>
          </a:p>
          <a:p>
            <a:pPr>
              <a:lnSpc>
                <a:spcPct val="80000"/>
              </a:lnSpc>
            </a:pPr>
            <a:r>
              <a:rPr lang="en-US" altLang="en-US" sz="1100">
                <a:ea typeface="MS PGothic" charset="-128"/>
              </a:rPr>
              <a:t>•ill defined margins</a:t>
            </a:r>
          </a:p>
          <a:p>
            <a:pPr>
              <a:lnSpc>
                <a:spcPct val="80000"/>
              </a:lnSpc>
            </a:pPr>
            <a:r>
              <a:rPr lang="en-US" altLang="en-US" sz="1100">
                <a:ea typeface="MS PGothic" charset="-128"/>
              </a:rPr>
              <a:t>•aggressive lesion</a:t>
            </a:r>
          </a:p>
          <a:p>
            <a:pPr>
              <a:lnSpc>
                <a:spcPct val="80000"/>
              </a:lnSpc>
            </a:pPr>
            <a:r>
              <a:rPr lang="en-US" altLang="en-US" sz="1100">
                <a:ea typeface="MS PGothic" charset="-128"/>
              </a:rPr>
              <a:t>•wide zone transition</a:t>
            </a:r>
          </a:p>
          <a:p>
            <a:pPr>
              <a:lnSpc>
                <a:spcPct val="80000"/>
              </a:lnSpc>
            </a:pPr>
            <a:r>
              <a:rPr lang="fr-FR" altLang="en-US" sz="1100">
                <a:ea typeface="MS PGothic" charset="-128"/>
              </a:rPr>
              <a:t>•aggressive malignant process or non-malignant as infection</a:t>
            </a:r>
          </a:p>
          <a:p>
            <a:pPr>
              <a:lnSpc>
                <a:spcPct val="80000"/>
              </a:lnSpc>
            </a:pPr>
            <a:endParaRPr lang="fr-FR" altLang="en-US" sz="1100">
              <a:ea typeface="MS PGothic" charset="-128"/>
            </a:endParaRPr>
          </a:p>
          <a:p>
            <a:pPr>
              <a:lnSpc>
                <a:spcPct val="80000"/>
              </a:lnSpc>
            </a:pPr>
            <a:r>
              <a:rPr lang="en-US" altLang="en-US" sz="1100">
                <a:ea typeface="MS PGothic" charset="-128"/>
              </a:rPr>
              <a:t>Periostealreaction: </a:t>
            </a:r>
          </a:p>
          <a:p>
            <a:pPr>
              <a:lnSpc>
                <a:spcPct val="80000"/>
              </a:lnSpc>
            </a:pPr>
            <a:r>
              <a:rPr lang="en-US" altLang="en-US" sz="1100">
                <a:ea typeface="MS PGothic" charset="-128"/>
              </a:rPr>
              <a:t>•the periosteumis intact with cortex</a:t>
            </a:r>
          </a:p>
          <a:p>
            <a:pPr>
              <a:lnSpc>
                <a:spcPct val="80000"/>
              </a:lnSpc>
            </a:pPr>
            <a:r>
              <a:rPr lang="en-US" altLang="en-US" sz="1100">
                <a:ea typeface="MS PGothic" charset="-128"/>
              </a:rPr>
              <a:t>•looser in the pediatric</a:t>
            </a:r>
          </a:p>
          <a:p>
            <a:pPr>
              <a:lnSpc>
                <a:spcPct val="80000"/>
              </a:lnSpc>
            </a:pPr>
            <a:r>
              <a:rPr lang="en-US" altLang="en-US" sz="1100">
                <a:ea typeface="MS PGothic" charset="-128"/>
              </a:rPr>
              <a:t>•any violation to the cortex and the bone will react to the tumor by forming callous and periosteom</a:t>
            </a:r>
          </a:p>
          <a:p>
            <a:pPr>
              <a:lnSpc>
                <a:spcPct val="80000"/>
              </a:lnSpc>
            </a:pPr>
            <a:r>
              <a:rPr lang="en-US" altLang="en-US" sz="1100">
                <a:ea typeface="MS PGothic" charset="-128"/>
              </a:rPr>
              <a:t>•slow growing tumors allow the periosteumto grow</a:t>
            </a:r>
          </a:p>
          <a:p>
            <a:pPr>
              <a:lnSpc>
                <a:spcPct val="80000"/>
              </a:lnSpc>
            </a:pPr>
            <a:r>
              <a:rPr lang="en-US" altLang="en-US" sz="1100">
                <a:ea typeface="MS PGothic" charset="-128"/>
              </a:rPr>
              <a:t>•periosteomwill be thick</a:t>
            </a:r>
          </a:p>
          <a:p>
            <a:pPr>
              <a:lnSpc>
                <a:spcPct val="80000"/>
              </a:lnSpc>
            </a:pPr>
            <a:r>
              <a:rPr lang="en-US" altLang="en-US" sz="1100">
                <a:ea typeface="MS PGothic" charset="-128"/>
              </a:rPr>
              <a:t>•benign</a:t>
            </a:r>
          </a:p>
          <a:p>
            <a:pPr>
              <a:lnSpc>
                <a:spcPct val="80000"/>
              </a:lnSpc>
            </a:pPr>
            <a:endParaRPr lang="fr-FR" altLang="en-US" sz="1100">
              <a:ea typeface="MS PGothic" charset="-128"/>
            </a:endParaRP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fld id="{B3764548-2425-A94A-A4D9-6206085F67BC}" type="slidenum">
              <a:rPr lang="en-US" altLang="en-US" sz="1200"/>
              <a:pPr/>
              <a:t>34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8154648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MS PGothic" charset="-128"/>
              </a:rPr>
              <a:t>Lytic expansile lesion located on the metaphysis(benign) </a:t>
            </a: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fld id="{84FCF565-1D3E-CC48-90BB-E88A169CFD78}" type="slidenum">
              <a:rPr lang="en-US" altLang="en-US" sz="1200"/>
              <a:pPr/>
              <a:t>38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76611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MS PGothic" charset="-128"/>
              </a:rPr>
              <a:t>•Reduction of the bone matrix</a:t>
            </a:r>
          </a:p>
          <a:p>
            <a:r>
              <a:rPr lang="en-US" altLang="en-US">
                <a:ea typeface="MS PGothic" charset="-128"/>
              </a:rPr>
              <a:t>•Concave end plates</a:t>
            </a:r>
          </a:p>
          <a:p>
            <a:r>
              <a:rPr lang="en-US" altLang="en-US">
                <a:ea typeface="MS PGothic" charset="-128"/>
              </a:rPr>
              <a:t>•Trabeculeare clear and vertical, (lines inside the vertebrae)</a:t>
            </a:r>
          </a:p>
          <a:p>
            <a:r>
              <a:rPr lang="en-US" altLang="en-US">
                <a:ea typeface="MS PGothic" charset="-128"/>
              </a:rPr>
              <a:t>•Uneven density</a:t>
            </a:r>
          </a:p>
          <a:p>
            <a:r>
              <a:rPr lang="en-US" altLang="en-US">
                <a:ea typeface="MS PGothic" charset="-128"/>
              </a:rPr>
              <a:t>•Cortex is thin and sharp</a:t>
            </a:r>
          </a:p>
          <a:p>
            <a:r>
              <a:rPr lang="en-US" altLang="en-US">
                <a:ea typeface="MS PGothic" charset="-128"/>
              </a:rPr>
              <a:t>•Margins are sharp and sclerotic</a:t>
            </a:r>
          </a:p>
          <a:p>
            <a:r>
              <a:rPr lang="en-US" altLang="en-US">
                <a:ea typeface="MS PGothic" charset="-128"/>
              </a:rPr>
              <a:t>•Reduction in the height of the vertebrae</a:t>
            </a:r>
          </a:p>
          <a:p>
            <a:endParaRPr lang="en-US" altLang="en-US">
              <a:ea typeface="MS PGothic" charset="-128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fld id="{26C97149-084E-D540-BCA9-E5D9E895311A}" type="slidenum">
              <a:rPr lang="en-US" altLang="en-US" sz="1200"/>
              <a:pPr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306424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MS PGothic" charset="-128"/>
              </a:rPr>
              <a:t>CT or MRI might be done to check the texture of the lesion.</a:t>
            </a:r>
          </a:p>
          <a:p>
            <a:r>
              <a:rPr lang="en-US" altLang="en-US">
                <a:ea typeface="MS PGothic" charset="-128"/>
              </a:rPr>
              <a:t>•Within the metaphysis, doesn’t extent to the epiphysis </a:t>
            </a:r>
          </a:p>
          <a:p>
            <a:r>
              <a:rPr lang="en-US" altLang="en-US">
                <a:ea typeface="MS PGothic" charset="-128"/>
              </a:rPr>
              <a:t>•Geographical </a:t>
            </a:r>
          </a:p>
          <a:p>
            <a:r>
              <a:rPr lang="en-US" altLang="en-US">
                <a:ea typeface="MS PGothic" charset="-128"/>
              </a:rPr>
              <a:t>•X ray: expansilelyticlesion , cortex is thinned out</a:t>
            </a:r>
          </a:p>
          <a:p>
            <a:r>
              <a:rPr lang="en-US" altLang="en-US">
                <a:ea typeface="MS PGothic" charset="-128"/>
              </a:rPr>
              <a:t>•CT: fluid level blood, vascular benign lesion</a:t>
            </a:r>
          </a:p>
          <a:p>
            <a:r>
              <a:rPr lang="en-US" altLang="en-US">
                <a:ea typeface="MS PGothic" charset="-128"/>
              </a:rPr>
              <a:t>•Cause: aneurysm bone cyst (age, location, appearance)</a:t>
            </a:r>
          </a:p>
          <a:p>
            <a:endParaRPr lang="en-US" altLang="en-US">
              <a:ea typeface="MS PGothic" charset="-128"/>
            </a:endParaRPr>
          </a:p>
          <a:p>
            <a:r>
              <a:rPr lang="en-US" altLang="en-US">
                <a:ea typeface="MS PGothic" charset="-128"/>
              </a:rPr>
              <a:t>On CT there are some spots that suggest that it contains blood Aneurysmalbone cyst.</a:t>
            </a:r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fld id="{B89D2A49-721C-554D-9DA7-70383D7154AF}" type="slidenum">
              <a:rPr lang="en-US" altLang="en-US" sz="1200"/>
              <a:pPr/>
              <a:t>39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8530700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MS PGothic" charset="-128"/>
              </a:rPr>
              <a:t>•Expansile</a:t>
            </a:r>
          </a:p>
          <a:p>
            <a:r>
              <a:rPr lang="en-US" altLang="en-US">
                <a:ea typeface="MS PGothic" charset="-128"/>
              </a:rPr>
              <a:t>•lyticlesion</a:t>
            </a:r>
          </a:p>
          <a:p>
            <a:r>
              <a:rPr lang="en-US" altLang="en-US">
                <a:ea typeface="MS PGothic" charset="-128"/>
              </a:rPr>
              <a:t>•sub-articularsurface</a:t>
            </a:r>
          </a:p>
          <a:p>
            <a:r>
              <a:rPr lang="en-US" altLang="en-US">
                <a:ea typeface="MS PGothic" charset="-128"/>
              </a:rPr>
              <a:t>•violated cortex </a:t>
            </a:r>
          </a:p>
          <a:p>
            <a:r>
              <a:rPr lang="en-US" altLang="en-US">
                <a:ea typeface="MS PGothic" charset="-128"/>
              </a:rPr>
              <a:t>•Aggressive bone lesion</a:t>
            </a:r>
          </a:p>
          <a:p>
            <a:endParaRPr lang="en-US" altLang="en-US">
              <a:ea typeface="MS PGothic" charset="-128"/>
            </a:endParaRPr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fld id="{E9492746-99F8-CD4C-B34F-0A6040D738B6}" type="slidenum">
              <a:rPr lang="en-US" altLang="en-US" sz="1200"/>
              <a:pPr/>
              <a:t>40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403639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MS PGothic" charset="-128"/>
              </a:rPr>
              <a:t>•Moth eaten, permeated (no margins)</a:t>
            </a:r>
          </a:p>
          <a:p>
            <a:r>
              <a:rPr lang="en-US" altLang="en-US">
                <a:ea typeface="MS PGothic" charset="-128"/>
              </a:rPr>
              <a:t>•Violating the cortex</a:t>
            </a:r>
          </a:p>
          <a:p>
            <a:r>
              <a:rPr lang="en-US" altLang="en-US">
                <a:ea typeface="MS PGothic" charset="-128"/>
              </a:rPr>
              <a:t>•Leukemia, lymphoma, sarcoma </a:t>
            </a:r>
          </a:p>
          <a:p>
            <a:endParaRPr lang="en-US" altLang="en-US">
              <a:ea typeface="MS PGothic" charset="-128"/>
            </a:endParaRP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fld id="{8B526F66-355C-7443-98E2-2E4DAB009B73}" type="slidenum">
              <a:rPr lang="en-US" altLang="en-US" sz="1200"/>
              <a:pPr/>
              <a:t>45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5689128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MS PGothic" charset="-128"/>
              </a:rPr>
              <a:t>MRI: heterogeneous, extends beyond cortex </a:t>
            </a: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fld id="{6795C910-5AC4-C744-A659-E4B18632155B}" type="slidenum">
              <a:rPr lang="en-US" altLang="en-US" sz="1200"/>
              <a:pPr/>
              <a:t>46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9133629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MS PGothic" charset="-128"/>
              </a:rPr>
              <a:t>•soft tissue swelling of the hand, between thumb and finger</a:t>
            </a:r>
          </a:p>
          <a:p>
            <a:r>
              <a:rPr lang="en-US" altLang="en-US">
                <a:ea typeface="MS PGothic" charset="-128"/>
              </a:rPr>
              <a:t>•no bone destruction</a:t>
            </a:r>
          </a:p>
          <a:p>
            <a:r>
              <a:rPr lang="en-US" altLang="en-US">
                <a:ea typeface="MS PGothic" charset="-128"/>
              </a:rPr>
              <a:t>•Soft tissue swelling but no bone is disrupted, so it is only a swelling.</a:t>
            </a:r>
          </a:p>
          <a:p>
            <a:endParaRPr lang="en-US" altLang="en-US">
              <a:ea typeface="MS PGothic" charset="-128"/>
            </a:endParaRPr>
          </a:p>
        </p:txBody>
      </p:sp>
      <p:sp>
        <p:nvSpPr>
          <p:cNvPr id="880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fld id="{9102D0D6-A795-DA49-BD9B-0EDABE5690EC}" type="slidenum">
              <a:rPr lang="en-US" altLang="en-US" sz="1200"/>
              <a:pPr/>
              <a:t>48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4717604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1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MS PGothic" charset="-128"/>
              </a:rPr>
              <a:t>•MRI: lesion is white </a:t>
            </a:r>
          </a:p>
          <a:p>
            <a:r>
              <a:rPr lang="en-US" altLang="en-US">
                <a:ea typeface="MS PGothic" charset="-128"/>
              </a:rPr>
              <a:t>•Another image is adjusted to cancel the fat (black)</a:t>
            </a:r>
          </a:p>
          <a:p>
            <a:r>
              <a:rPr lang="en-US" altLang="en-US">
                <a:ea typeface="MS PGothic" charset="-128"/>
              </a:rPr>
              <a:t>•Possible lesions: Lipoma, fibroma, rhabdomyoma, fibrous cystocytoma, hemangioma, neurofibroma</a:t>
            </a:r>
          </a:p>
          <a:p>
            <a:r>
              <a:rPr lang="en-US" altLang="en-US">
                <a:ea typeface="MS PGothic" charset="-128"/>
              </a:rPr>
              <a:t>MRI is done and the lesion appeared white “subcutaneous fat”, and to make sure it is a fatty lesion we asked the machine to take off the fat and the lesion became black supports our hypotheses (lipoma?)</a:t>
            </a:r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fld id="{35CC6B5C-BE20-444C-BC9B-20C30BD24FD7}" type="slidenum">
              <a:rPr lang="en-US" altLang="en-US" sz="1200"/>
              <a:pPr/>
              <a:t>49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1604134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MS PGothic" charset="-128"/>
              </a:rPr>
              <a:t>Multiple sclerotic lesions.</a:t>
            </a:r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fld id="{FD72219D-B3A4-3E45-91A1-C071A11B90C2}" type="slidenum">
              <a:rPr lang="en-US" altLang="en-US" sz="1200"/>
              <a:pPr/>
              <a:t>51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700406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MS PGothic" charset="-128"/>
              </a:rPr>
              <a:t>•Matrix is chondroidtissue, deposited with phosphorous and calcium</a:t>
            </a:r>
          </a:p>
          <a:p>
            <a:r>
              <a:rPr lang="en-US" altLang="en-US">
                <a:ea typeface="MS PGothic" charset="-128"/>
              </a:rPr>
              <a:t>•Osteopenia: is not a disease, but reduction in bone density</a:t>
            </a:r>
          </a:p>
          <a:p>
            <a:r>
              <a:rPr lang="en-US" altLang="en-US">
                <a:ea typeface="MS PGothic" charset="-128"/>
              </a:rPr>
              <a:t>•Osteoporosis: can be secondary to trauma, immobilization, medicine such as heparin because the mass is reduced and not the minerals </a:t>
            </a:r>
          </a:p>
          <a:p>
            <a:r>
              <a:rPr lang="en-US" altLang="en-US">
                <a:ea typeface="MS PGothic" charset="-128"/>
              </a:rPr>
              <a:t>•Osteomalacia: caused a by defect in minerals (inadequate amounts of available phosphorus and calcium, or because of overactive reabsorptionof calcium from the bone as a result of hyperparathyroidism) </a:t>
            </a:r>
          </a:p>
          <a:p>
            <a:r>
              <a:rPr lang="en-US" altLang="en-US">
                <a:ea typeface="MS PGothic" charset="-128"/>
              </a:rPr>
              <a:t>•Osteomalaciain children is called Rickets</a:t>
            </a:r>
          </a:p>
          <a:p>
            <a:endParaRPr lang="en-US" altLang="en-US">
              <a:ea typeface="MS PGothic" charset="-128"/>
            </a:endParaRPr>
          </a:p>
        </p:txBody>
      </p:sp>
      <p:sp>
        <p:nvSpPr>
          <p:cNvPr id="952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fld id="{FB3EFB17-E594-904E-8062-AF0B305F2498}" type="slidenum">
              <a:rPr lang="en-US" altLang="en-US" sz="1200"/>
              <a:pPr/>
              <a:t>52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129222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MS PGothic" charset="-128"/>
              </a:rPr>
              <a:t>Patient (A): Osteomalacia”Ricketsin children”Bone density may be normal but bone is soft and there is a defect in mineralization and ill defined margins with no vertically oriented trabeculae.Patient (B): OsteoprosisThere is reduction in bone density , sharp margins of the vertebral body with obvious vertically oriented trabeculae.</a:t>
            </a: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fld id="{44E4DF34-E273-0A4A-BFE8-A8CA97B5A1F4}" type="slidenum">
              <a:rPr lang="en-US" altLang="en-US" sz="1200"/>
              <a:pPr/>
              <a:t>7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787968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MS PGothic" charset="-128"/>
              </a:rPr>
              <a:t>Case no.2: Patient with renal failure No absorption &amp; metabolism of vitamin D.</a:t>
            </a:r>
            <a:r>
              <a:rPr lang="en-US" altLang="en-US" b="1">
                <a:ea typeface="MS PGothic" charset="-128"/>
              </a:rPr>
              <a:t>lucent </a:t>
            </a:r>
            <a:r>
              <a:rPr lang="en-US" altLang="en-US">
                <a:ea typeface="MS PGothic" charset="-128"/>
              </a:rPr>
              <a:t>with </a:t>
            </a:r>
            <a:r>
              <a:rPr lang="en-US" altLang="en-US" b="1">
                <a:ea typeface="MS PGothic" charset="-128"/>
              </a:rPr>
              <a:t>White margins2 </a:t>
            </a:r>
            <a:r>
              <a:rPr lang="en-US" altLang="en-US">
                <a:ea typeface="MS PGothic" charset="-128"/>
              </a:rPr>
              <a:t>ray, -</a:t>
            </a:r>
          </a:p>
          <a:p>
            <a:r>
              <a:rPr lang="en-US" altLang="en-US">
                <a:ea typeface="MS PGothic" charset="-128"/>
              </a:rPr>
              <a:t>On xwhich trabeculaeand vertical </a:t>
            </a:r>
            <a:r>
              <a:rPr lang="en-US" altLang="en-US" b="1">
                <a:ea typeface="MS PGothic" charset="-128"/>
              </a:rPr>
              <a:t>central</a:t>
            </a:r>
            <a:r>
              <a:rPr lang="en-US" altLang="en-US">
                <a:ea typeface="MS PGothic" charset="-128"/>
              </a:rPr>
              <a:t>), these </a:t>
            </a:r>
            <a:r>
              <a:rPr lang="en-US" altLang="en-US" b="1">
                <a:ea typeface="MS PGothic" charset="-128"/>
              </a:rPr>
              <a:t>jersey spineRugger</a:t>
            </a:r>
            <a:r>
              <a:rPr lang="en-US" altLang="en-US">
                <a:ea typeface="MS PGothic" charset="-128"/>
              </a:rPr>
              <a:t>is called (changes are due to renal dystrophy. </a:t>
            </a:r>
          </a:p>
          <a:p>
            <a:r>
              <a:rPr lang="en-US" altLang="en-US">
                <a:ea typeface="MS PGothic" charset="-128"/>
              </a:rPr>
              <a:t>The rugger-jerse </a:t>
            </a:r>
          </a:p>
          <a:p>
            <a:r>
              <a:rPr lang="en-US" altLang="en-US">
                <a:ea typeface="MS PGothic" charset="-128"/>
              </a:rPr>
              <a:t>•Decreased bone density of the central portions (black area)</a:t>
            </a:r>
          </a:p>
          <a:p>
            <a:r>
              <a:rPr lang="en-US" altLang="en-US">
                <a:ea typeface="MS PGothic" charset="-128"/>
              </a:rPr>
              <a:t>•Sclerotic vertebral end plates</a:t>
            </a:r>
          </a:p>
          <a:p>
            <a:r>
              <a:rPr lang="en-US" altLang="en-US">
                <a:ea typeface="MS PGothic" charset="-128"/>
              </a:rPr>
              <a:t>•Caused by reabsorptionof the minerals, but increased activity of the </a:t>
            </a:r>
          </a:p>
          <a:p>
            <a:endParaRPr lang="en-US" altLang="en-US">
              <a:ea typeface="MS PGothic" charset="-128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fld id="{9D3D9262-9DEC-8347-A45A-5CF17C472AB8}" type="slidenum">
              <a:rPr lang="en-US" altLang="en-US" sz="1200"/>
              <a:pPr/>
              <a:t>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001470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MS PGothic" charset="-128"/>
              </a:rPr>
              <a:t>•Medial aspect of the femur neck</a:t>
            </a:r>
          </a:p>
          <a:p>
            <a:r>
              <a:rPr lang="en-US" altLang="en-US">
                <a:ea typeface="MS PGothic" charset="-128"/>
              </a:rPr>
              <a:t>•CT: check texture of the cortex</a:t>
            </a:r>
          </a:p>
          <a:p>
            <a:r>
              <a:rPr lang="en-US" altLang="en-US">
                <a:ea typeface="MS PGothic" charset="-128"/>
              </a:rPr>
              <a:t>•MRI: check changes in the bone marrow</a:t>
            </a:r>
          </a:p>
          <a:p>
            <a:r>
              <a:rPr lang="en-US" altLang="en-US">
                <a:ea typeface="MS PGothic" charset="-128"/>
              </a:rPr>
              <a:t>•Insufficient fracture of the femur neck due to softening of the bone</a:t>
            </a:r>
          </a:p>
          <a:p>
            <a:r>
              <a:rPr lang="en-US" altLang="en-US">
                <a:ea typeface="MS PGothic" charset="-128"/>
              </a:rPr>
              <a:t>•Looser zones: presents as pain during movement, lower limb weakness</a:t>
            </a:r>
          </a:p>
          <a:p>
            <a:endParaRPr lang="en-US" altLang="en-US">
              <a:ea typeface="MS PGothic" charset="-128"/>
            </a:endParaRP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fld id="{E7DF78E5-9522-8742-8DBA-82A685CBBC3A}" type="slidenum">
              <a:rPr lang="en-US" altLang="en-US" sz="1200"/>
              <a:pPr/>
              <a:t>11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537670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MS PGothic" charset="-128"/>
              </a:rPr>
              <a:t>In hand, sub periostealbone resorptionin hyperparathyroidism.</a:t>
            </a:r>
          </a:p>
          <a:p>
            <a:r>
              <a:rPr lang="en-US" altLang="en-US">
                <a:ea typeface="MS PGothic" charset="-128"/>
              </a:rPr>
              <a:t>Theses changes usually happen in the middle phalanx, radial aspect in the 2ndor 3rdfinger.</a:t>
            </a:r>
          </a:p>
          <a:p>
            <a:r>
              <a:rPr lang="en-US" altLang="en-US">
                <a:ea typeface="MS PGothic" charset="-128"/>
              </a:rPr>
              <a:t>Middle phalanx: irregularity of the margin (sub periostealbone reabsortpion) radial aspect </a:t>
            </a: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fld id="{50E02E1B-E74F-F543-9593-153DBB0748DE}" type="slidenum">
              <a:rPr lang="en-US" altLang="en-US" sz="1200"/>
              <a:pPr/>
              <a:t>13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478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b="1">
                <a:ea typeface="MS PGothic" charset="-128"/>
              </a:rPr>
              <a:t>LyticLesions</a:t>
            </a:r>
            <a:r>
              <a:rPr lang="en-US" altLang="en-US">
                <a:ea typeface="MS PGothic" charset="-128"/>
              </a:rPr>
              <a:t>Brown tumors features: </a:t>
            </a:r>
          </a:p>
          <a:p>
            <a:r>
              <a:rPr lang="en-US" altLang="en-US">
                <a:ea typeface="MS PGothic" charset="-128"/>
              </a:rPr>
              <a:t>.1Affect long or flat bones.</a:t>
            </a:r>
          </a:p>
          <a:p>
            <a:r>
              <a:rPr lang="en-US" altLang="en-US">
                <a:ea typeface="MS PGothic" charset="-128"/>
              </a:rPr>
              <a:t>.2Single or multiple</a:t>
            </a:r>
          </a:p>
          <a:p>
            <a:r>
              <a:rPr lang="en-US" altLang="en-US">
                <a:ea typeface="MS PGothic" charset="-128"/>
              </a:rPr>
              <a:t>.3Have a sharp outline but with no obvious margins</a:t>
            </a:r>
          </a:p>
          <a:p>
            <a:endParaRPr lang="en-US" altLang="en-US">
              <a:ea typeface="MS PGothic" charset="-128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fld id="{7029F1AA-E773-BD40-B132-49ECCDBE6A1E}" type="slidenum">
              <a:rPr lang="en-US" altLang="en-US" sz="1200"/>
              <a:pPr/>
              <a:t>14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01054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MS PGothic" charset="-128"/>
              </a:rPr>
              <a:t>•Sellaturcicais rounded &amp; enlarged which may indicate pituitary pathology that caused the acromegaly</a:t>
            </a:r>
          </a:p>
          <a:p>
            <a:r>
              <a:rPr lang="en-US" altLang="en-US">
                <a:ea typeface="MS PGothic" charset="-128"/>
              </a:rPr>
              <a:t>•Jaw and frontal sinus are enlarged</a:t>
            </a:r>
          </a:p>
          <a:p>
            <a:r>
              <a:rPr lang="en-US" altLang="en-US">
                <a:ea typeface="MS PGothic" charset="-128"/>
              </a:rPr>
              <a:t>•Occipital protuberance </a:t>
            </a:r>
          </a:p>
          <a:p>
            <a:r>
              <a:rPr lang="en-US" altLang="en-US">
                <a:ea typeface="MS PGothic" charset="-128"/>
              </a:rPr>
              <a:t>•Thickening of the calvarium</a:t>
            </a:r>
          </a:p>
          <a:p>
            <a:r>
              <a:rPr lang="en-US" altLang="en-US">
                <a:ea typeface="MS PGothic" charset="-128"/>
              </a:rPr>
              <a:t>•Sellaeof the pituitary is enlarged due to adenoma</a:t>
            </a:r>
          </a:p>
          <a:p>
            <a:endParaRPr lang="en-US" altLang="en-US">
              <a:ea typeface="MS PGothic" charset="-128"/>
            </a:endParaRPr>
          </a:p>
          <a:p>
            <a:r>
              <a:rPr lang="en-US" altLang="en-US">
                <a:ea typeface="MS PGothic" charset="-128"/>
              </a:rPr>
              <a:t>Hands: Enlargement of the soft tissue, early osteoarthritis </a:t>
            </a:r>
          </a:p>
          <a:p>
            <a:endParaRPr lang="en-US" altLang="en-US">
              <a:ea typeface="MS PGothic" charset="-128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fld id="{C1967883-B6F9-C443-A896-60DA4D8F3A60}" type="slidenum">
              <a:rPr lang="en-US" altLang="en-US" sz="1200"/>
              <a:pPr/>
              <a:t>16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67172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MS PGothic" charset="-128"/>
              </a:rPr>
              <a:t>•Decreased bone density </a:t>
            </a:r>
          </a:p>
          <a:p>
            <a:r>
              <a:rPr lang="en-US" altLang="en-US">
                <a:ea typeface="MS PGothic" charset="-128"/>
              </a:rPr>
              <a:t>•Oblique view: alignment is disturbed (first metacarpal )</a:t>
            </a:r>
          </a:p>
          <a:p>
            <a:r>
              <a:rPr lang="en-US" altLang="en-US">
                <a:ea typeface="MS PGothic" charset="-128"/>
              </a:rPr>
              <a:t>•Carpal bones are destroyed and eroded</a:t>
            </a:r>
          </a:p>
          <a:p>
            <a:r>
              <a:rPr lang="en-US" altLang="en-US">
                <a:ea typeface="MS PGothic" charset="-128"/>
              </a:rPr>
              <a:t>•Reduced distance between radius and carpal bones</a:t>
            </a:r>
          </a:p>
          <a:p>
            <a:endParaRPr lang="en-US" altLang="en-US">
              <a:ea typeface="MS PGothic" charset="-128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fld id="{4F2801F3-38F1-C849-BE4E-26F7BBFCA46F}" type="slidenum">
              <a:rPr lang="en-US" altLang="en-US" sz="1200"/>
              <a:pPr/>
              <a:t>20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752588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18325"/>
            <a:chOff x="0" y="0"/>
            <a:chExt cx="5760" cy="435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720"/>
                </a:cxn>
                <a:cxn ang="0">
                  <a:pos x="3600" y="624"/>
                </a:cxn>
                <a:cxn ang="0">
                  <a:pos x="0" y="1000"/>
                </a:cxn>
                <a:cxn ang="0">
                  <a:pos x="0" y="0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/>
              <a:ahLst/>
              <a:cxnLst>
                <a:cxn ang="0">
                  <a:pos x="0" y="582"/>
                </a:cxn>
                <a:cxn ang="0">
                  <a:pos x="2640" y="267"/>
                </a:cxn>
                <a:cxn ang="0">
                  <a:pos x="3373" y="160"/>
                </a:cxn>
                <a:cxn ang="0">
                  <a:pos x="5760" y="358"/>
                </a:cxn>
                <a:cxn ang="0">
                  <a:pos x="5760" y="3587"/>
                </a:cxn>
                <a:cxn ang="0">
                  <a:pos x="0" y="3587"/>
                </a:cxn>
                <a:cxn ang="0">
                  <a:pos x="0" y="582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0" y="403"/>
                </a:cxn>
                <a:cxn ang="0">
                  <a:pos x="1773" y="443"/>
                </a:cxn>
                <a:cxn ang="0">
                  <a:pos x="4573" y="176"/>
                </a:cxn>
                <a:cxn ang="0">
                  <a:pos x="5760" y="536"/>
                </a:cxn>
                <a:cxn ang="0">
                  <a:pos x="5760" y="163"/>
                </a:cxn>
                <a:cxn ang="0">
                  <a:pos x="4560" y="29"/>
                </a:cxn>
                <a:cxn ang="0">
                  <a:pos x="1987" y="336"/>
                </a:cxn>
                <a:cxn ang="0">
                  <a:pos x="0" y="163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1515"/>
              <a:ext cx="5760" cy="674"/>
            </a:xfrm>
            <a:custGeom>
              <a:avLst/>
              <a:gdLst/>
              <a:ahLst/>
              <a:cxnLst>
                <a:cxn ang="0">
                  <a:pos x="0" y="246"/>
                </a:cxn>
                <a:cxn ang="0">
                  <a:pos x="0" y="406"/>
                </a:cxn>
                <a:cxn ang="0">
                  <a:pos x="1280" y="645"/>
                </a:cxn>
                <a:cxn ang="0">
                  <a:pos x="1627" y="580"/>
                </a:cxn>
                <a:cxn ang="0">
                  <a:pos x="4493" y="113"/>
                </a:cxn>
                <a:cxn ang="0">
                  <a:pos x="5760" y="606"/>
                </a:cxn>
                <a:cxn ang="0">
                  <a:pos x="5760" y="233"/>
                </a:cxn>
                <a:cxn ang="0">
                  <a:pos x="4040" y="33"/>
                </a:cxn>
                <a:cxn ang="0">
                  <a:pos x="1093" y="433"/>
                </a:cxn>
                <a:cxn ang="0">
                  <a:pos x="0" y="246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white">
            <a:xfrm>
              <a:off x="1560" y="959"/>
              <a:ext cx="4200" cy="3361"/>
            </a:xfrm>
            <a:custGeom>
              <a:avLst/>
              <a:gdLst/>
              <a:ahLst/>
              <a:cxnLst>
                <a:cxn ang="0">
                  <a:pos x="0" y="3361"/>
                </a:cxn>
                <a:cxn ang="0">
                  <a:pos x="1054" y="295"/>
                </a:cxn>
                <a:cxn ang="0">
                  <a:pos x="4200" y="1588"/>
                </a:cxn>
                <a:cxn ang="0">
                  <a:pos x="4200" y="2028"/>
                </a:cxn>
                <a:cxn ang="0">
                  <a:pos x="1200" y="442"/>
                </a:cxn>
                <a:cxn ang="0">
                  <a:pos x="347" y="3361"/>
                </a:cxn>
                <a:cxn ang="0">
                  <a:pos x="0" y="3361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/>
              <a:ahLst/>
              <a:cxnLst>
                <a:cxn ang="0">
                  <a:pos x="0" y="804"/>
                </a:cxn>
                <a:cxn ang="0">
                  <a:pos x="0" y="991"/>
                </a:cxn>
                <a:cxn ang="0">
                  <a:pos x="1547" y="1818"/>
                </a:cxn>
                <a:cxn ang="0">
                  <a:pos x="3253" y="351"/>
                </a:cxn>
                <a:cxn ang="0">
                  <a:pos x="5760" y="1537"/>
                </a:cxn>
                <a:cxn ang="0">
                  <a:pos x="5760" y="1151"/>
                </a:cxn>
                <a:cxn ang="0">
                  <a:pos x="3240" y="84"/>
                </a:cxn>
                <a:cxn ang="0">
                  <a:pos x="1573" y="1671"/>
                </a:cxn>
                <a:cxn ang="0">
                  <a:pos x="0" y="804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white">
            <a:xfrm>
              <a:off x="0" y="2238"/>
              <a:ext cx="3929" cy="2120"/>
            </a:xfrm>
            <a:custGeom>
              <a:avLst/>
              <a:gdLst/>
              <a:ahLst/>
              <a:cxnLst>
                <a:cxn ang="0">
                  <a:pos x="0" y="415"/>
                </a:cxn>
                <a:cxn ang="0">
                  <a:pos x="0" y="508"/>
                </a:cxn>
                <a:cxn ang="0">
                  <a:pos x="1933" y="229"/>
                </a:cxn>
                <a:cxn ang="0">
                  <a:pos x="3920" y="1055"/>
                </a:cxn>
                <a:cxn ang="0">
                  <a:pos x="3587" y="2082"/>
                </a:cxn>
                <a:cxn ang="0">
                  <a:pos x="3947" y="829"/>
                </a:cxn>
                <a:cxn ang="0">
                  <a:pos x="2253" y="69"/>
                </a:cxn>
                <a:cxn ang="0">
                  <a:pos x="0" y="4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ea typeface="+mn-ea"/>
              </a:endParaRPr>
            </a:p>
          </p:txBody>
        </p:sp>
      </p:grpSp>
      <p:sp>
        <p:nvSpPr>
          <p:cNvPr id="4107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108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0"/>
              </a:spcBef>
              <a:defRPr/>
            </a:lvl1pPr>
          </a:lstStyle>
          <a:p>
            <a:fld id="{7A867BD1-016F-CD40-8054-F2B45775ABB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43985481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A4CC8E2-97AA-B54E-B903-9BABDEEA3FE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739830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C1133E-1E5C-284A-86EE-D891DC520BB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564815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4A2E56-A25D-8B42-8C89-8B9023081B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6093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661193-F69D-5A45-82A4-331A6419FF1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8273864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B3BA15-1F3E-AD47-B425-104D5EE8C9C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90352796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9EDF60-3E1E-2E42-845B-6E72E55FF13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74461099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F3267A-17AC-2C4F-B3C9-94C6FD3AE21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82589403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B13383-37FD-504D-A486-D3BB6D5C62D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81845149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A86CCA-1CF7-6544-9E0B-BA74E3B45AF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00054273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B2D375-3DD8-7949-B97D-DFE3D0CEE3D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33846132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542833-D4C7-774E-9629-B3848527E30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53355803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flip="none" rotWithShape="0">
          <a:gsLst>
            <a:gs pos="0">
              <a:srgbClr val="000066"/>
            </a:gs>
            <a:gs pos="12000">
              <a:srgbClr val="000066"/>
            </a:gs>
            <a:gs pos="16000">
              <a:schemeClr val="bg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918325"/>
            <a:chOff x="0" y="0"/>
            <a:chExt cx="5760" cy="4358"/>
          </a:xfrm>
        </p:grpSpPr>
        <p:sp>
          <p:nvSpPr>
            <p:cNvPr id="3075" name="Rectangle 3"/>
            <p:cNvSpPr>
              <a:spLocks noChangeArrowheads="1"/>
            </p:cNvSpPr>
            <p:nvPr/>
          </p:nvSpPr>
          <p:spPr bwMode="invGray">
            <a:xfrm>
              <a:off x="5533" y="280"/>
              <a:ext cx="227" cy="198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hlink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3076" name="Freeform 4"/>
            <p:cNvSpPr>
              <a:spLocks/>
            </p:cNvSpPr>
            <p:nvPr/>
          </p:nvSpPr>
          <p:spPr bwMode="invGray">
            <a:xfrm>
              <a:off x="0" y="0"/>
              <a:ext cx="5760" cy="13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720"/>
                </a:cxn>
                <a:cxn ang="0">
                  <a:pos x="3600" y="624"/>
                </a:cxn>
                <a:cxn ang="0">
                  <a:pos x="0" y="1000"/>
                </a:cxn>
                <a:cxn ang="0">
                  <a:pos x="0" y="0"/>
                </a:cxn>
              </a:cxnLst>
              <a:rect l="0" t="0" r="r" b="b"/>
              <a:pathLst>
                <a:path w="5760" h="1104">
                  <a:moveTo>
                    <a:pt x="0" y="0"/>
                  </a:moveTo>
                  <a:lnTo>
                    <a:pt x="5760" y="0"/>
                  </a:lnTo>
                  <a:lnTo>
                    <a:pt x="5760" y="720"/>
                  </a:lnTo>
                  <a:cubicBezTo>
                    <a:pt x="5400" y="824"/>
                    <a:pt x="4560" y="577"/>
                    <a:pt x="3600" y="624"/>
                  </a:cubicBezTo>
                  <a:cubicBezTo>
                    <a:pt x="2640" y="671"/>
                    <a:pt x="600" y="1104"/>
                    <a:pt x="0" y="1000"/>
                  </a:cubicBez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3077" name="Freeform 5"/>
            <p:cNvSpPr>
              <a:spLocks/>
            </p:cNvSpPr>
            <p:nvPr/>
          </p:nvSpPr>
          <p:spPr bwMode="invGray">
            <a:xfrm>
              <a:off x="0" y="733"/>
              <a:ext cx="5760" cy="3587"/>
            </a:xfrm>
            <a:custGeom>
              <a:avLst/>
              <a:gdLst/>
              <a:ahLst/>
              <a:cxnLst>
                <a:cxn ang="0">
                  <a:pos x="0" y="582"/>
                </a:cxn>
                <a:cxn ang="0">
                  <a:pos x="2640" y="267"/>
                </a:cxn>
                <a:cxn ang="0">
                  <a:pos x="3373" y="160"/>
                </a:cxn>
                <a:cxn ang="0">
                  <a:pos x="5760" y="358"/>
                </a:cxn>
                <a:cxn ang="0">
                  <a:pos x="5760" y="3587"/>
                </a:cxn>
                <a:cxn ang="0">
                  <a:pos x="0" y="3587"/>
                </a:cxn>
                <a:cxn ang="0">
                  <a:pos x="0" y="582"/>
                </a:cxn>
              </a:cxnLst>
              <a:rect l="0" t="0" r="r" b="b"/>
              <a:pathLst>
                <a:path w="5760" h="3587">
                  <a:moveTo>
                    <a:pt x="0" y="582"/>
                  </a:moveTo>
                  <a:cubicBezTo>
                    <a:pt x="1027" y="680"/>
                    <a:pt x="1960" y="387"/>
                    <a:pt x="2640" y="267"/>
                  </a:cubicBezTo>
                  <a:cubicBezTo>
                    <a:pt x="2640" y="267"/>
                    <a:pt x="3268" y="180"/>
                    <a:pt x="3373" y="160"/>
                  </a:cubicBezTo>
                  <a:cubicBezTo>
                    <a:pt x="4120" y="0"/>
                    <a:pt x="5280" y="358"/>
                    <a:pt x="5760" y="358"/>
                  </a:cubicBezTo>
                  <a:lnTo>
                    <a:pt x="5760" y="3587"/>
                  </a:lnTo>
                  <a:lnTo>
                    <a:pt x="0" y="3587"/>
                  </a:lnTo>
                  <a:cubicBezTo>
                    <a:pt x="0" y="3587"/>
                    <a:pt x="0" y="582"/>
                    <a:pt x="0" y="582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3078" name="Freeform 6"/>
            <p:cNvSpPr>
              <a:spLocks/>
            </p:cNvSpPr>
            <p:nvPr/>
          </p:nvSpPr>
          <p:spPr bwMode="invGray">
            <a:xfrm>
              <a:off x="0" y="184"/>
              <a:ext cx="5760" cy="538"/>
            </a:xfrm>
            <a:custGeom>
              <a:avLst/>
              <a:gdLst/>
              <a:ahLst/>
              <a:cxnLst>
                <a:cxn ang="0">
                  <a:pos x="0" y="163"/>
                </a:cxn>
                <a:cxn ang="0">
                  <a:pos x="0" y="403"/>
                </a:cxn>
                <a:cxn ang="0">
                  <a:pos x="1773" y="443"/>
                </a:cxn>
                <a:cxn ang="0">
                  <a:pos x="4573" y="176"/>
                </a:cxn>
                <a:cxn ang="0">
                  <a:pos x="5760" y="536"/>
                </a:cxn>
                <a:cxn ang="0">
                  <a:pos x="5760" y="163"/>
                </a:cxn>
                <a:cxn ang="0">
                  <a:pos x="4560" y="29"/>
                </a:cxn>
                <a:cxn ang="0">
                  <a:pos x="1987" y="336"/>
                </a:cxn>
                <a:cxn ang="0">
                  <a:pos x="0" y="163"/>
                </a:cxn>
              </a:cxnLst>
              <a:rect l="0" t="0" r="r" b="b"/>
              <a:pathLst>
                <a:path w="5760" h="538">
                  <a:moveTo>
                    <a:pt x="0" y="163"/>
                  </a:moveTo>
                  <a:lnTo>
                    <a:pt x="0" y="403"/>
                  </a:lnTo>
                  <a:cubicBezTo>
                    <a:pt x="295" y="450"/>
                    <a:pt x="1011" y="481"/>
                    <a:pt x="1773" y="443"/>
                  </a:cubicBezTo>
                  <a:cubicBezTo>
                    <a:pt x="2535" y="405"/>
                    <a:pt x="3909" y="161"/>
                    <a:pt x="4573" y="176"/>
                  </a:cubicBezTo>
                  <a:cubicBezTo>
                    <a:pt x="5237" y="191"/>
                    <a:pt x="5562" y="538"/>
                    <a:pt x="5760" y="536"/>
                  </a:cubicBezTo>
                  <a:lnTo>
                    <a:pt x="5760" y="163"/>
                  </a:lnTo>
                  <a:cubicBezTo>
                    <a:pt x="5560" y="79"/>
                    <a:pt x="5189" y="0"/>
                    <a:pt x="4560" y="29"/>
                  </a:cubicBezTo>
                  <a:cubicBezTo>
                    <a:pt x="3931" y="58"/>
                    <a:pt x="2747" y="314"/>
                    <a:pt x="1987" y="336"/>
                  </a:cubicBezTo>
                  <a:cubicBezTo>
                    <a:pt x="1227" y="358"/>
                    <a:pt x="414" y="199"/>
                    <a:pt x="0" y="163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3079" name="Freeform 7"/>
            <p:cNvSpPr>
              <a:spLocks/>
            </p:cNvSpPr>
            <p:nvPr/>
          </p:nvSpPr>
          <p:spPr bwMode="invGray">
            <a:xfrm>
              <a:off x="0" y="1515"/>
              <a:ext cx="5760" cy="674"/>
            </a:xfrm>
            <a:custGeom>
              <a:avLst/>
              <a:gdLst/>
              <a:ahLst/>
              <a:cxnLst>
                <a:cxn ang="0">
                  <a:pos x="0" y="246"/>
                </a:cxn>
                <a:cxn ang="0">
                  <a:pos x="0" y="406"/>
                </a:cxn>
                <a:cxn ang="0">
                  <a:pos x="1280" y="645"/>
                </a:cxn>
                <a:cxn ang="0">
                  <a:pos x="1627" y="580"/>
                </a:cxn>
                <a:cxn ang="0">
                  <a:pos x="4493" y="113"/>
                </a:cxn>
                <a:cxn ang="0">
                  <a:pos x="5760" y="606"/>
                </a:cxn>
                <a:cxn ang="0">
                  <a:pos x="5760" y="233"/>
                </a:cxn>
                <a:cxn ang="0">
                  <a:pos x="4040" y="33"/>
                </a:cxn>
                <a:cxn ang="0">
                  <a:pos x="1093" y="433"/>
                </a:cxn>
                <a:cxn ang="0">
                  <a:pos x="0" y="246"/>
                </a:cxn>
              </a:cxnLst>
              <a:rect l="0" t="0" r="r" b="b"/>
              <a:pathLst>
                <a:path w="5760" h="674">
                  <a:moveTo>
                    <a:pt x="0" y="246"/>
                  </a:moveTo>
                  <a:lnTo>
                    <a:pt x="0" y="406"/>
                  </a:lnTo>
                  <a:cubicBezTo>
                    <a:pt x="213" y="463"/>
                    <a:pt x="1009" y="616"/>
                    <a:pt x="1280" y="645"/>
                  </a:cubicBezTo>
                  <a:cubicBezTo>
                    <a:pt x="1551" y="674"/>
                    <a:pt x="1092" y="669"/>
                    <a:pt x="1627" y="580"/>
                  </a:cubicBezTo>
                  <a:cubicBezTo>
                    <a:pt x="2162" y="491"/>
                    <a:pt x="3804" y="109"/>
                    <a:pt x="4493" y="113"/>
                  </a:cubicBezTo>
                  <a:cubicBezTo>
                    <a:pt x="5182" y="117"/>
                    <a:pt x="5549" y="586"/>
                    <a:pt x="5760" y="606"/>
                  </a:cubicBezTo>
                  <a:lnTo>
                    <a:pt x="5760" y="233"/>
                  </a:lnTo>
                  <a:cubicBezTo>
                    <a:pt x="5471" y="158"/>
                    <a:pt x="4818" y="0"/>
                    <a:pt x="4040" y="33"/>
                  </a:cubicBezTo>
                  <a:cubicBezTo>
                    <a:pt x="3262" y="66"/>
                    <a:pt x="1766" y="398"/>
                    <a:pt x="1093" y="433"/>
                  </a:cubicBezTo>
                  <a:cubicBezTo>
                    <a:pt x="420" y="468"/>
                    <a:pt x="228" y="285"/>
                    <a:pt x="0" y="246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3080" name="Freeform 8"/>
            <p:cNvSpPr>
              <a:spLocks/>
            </p:cNvSpPr>
            <p:nvPr/>
          </p:nvSpPr>
          <p:spPr bwMode="invGray">
            <a:xfrm>
              <a:off x="1560" y="959"/>
              <a:ext cx="4200" cy="3361"/>
            </a:xfrm>
            <a:custGeom>
              <a:avLst/>
              <a:gdLst/>
              <a:ahLst/>
              <a:cxnLst>
                <a:cxn ang="0">
                  <a:pos x="0" y="3361"/>
                </a:cxn>
                <a:cxn ang="0">
                  <a:pos x="1054" y="295"/>
                </a:cxn>
                <a:cxn ang="0">
                  <a:pos x="4200" y="1588"/>
                </a:cxn>
                <a:cxn ang="0">
                  <a:pos x="4200" y="2028"/>
                </a:cxn>
                <a:cxn ang="0">
                  <a:pos x="1200" y="442"/>
                </a:cxn>
                <a:cxn ang="0">
                  <a:pos x="347" y="3361"/>
                </a:cxn>
                <a:cxn ang="0">
                  <a:pos x="0" y="3361"/>
                </a:cxn>
              </a:cxnLst>
              <a:rect l="0" t="0" r="r" b="b"/>
              <a:pathLst>
                <a:path w="4200" h="3361">
                  <a:moveTo>
                    <a:pt x="0" y="3361"/>
                  </a:moveTo>
                  <a:cubicBezTo>
                    <a:pt x="118" y="2850"/>
                    <a:pt x="354" y="590"/>
                    <a:pt x="1054" y="295"/>
                  </a:cubicBezTo>
                  <a:cubicBezTo>
                    <a:pt x="1754" y="0"/>
                    <a:pt x="3676" y="1299"/>
                    <a:pt x="4200" y="1588"/>
                  </a:cubicBezTo>
                  <a:lnTo>
                    <a:pt x="4200" y="2028"/>
                  </a:lnTo>
                  <a:cubicBezTo>
                    <a:pt x="3700" y="1837"/>
                    <a:pt x="1842" y="220"/>
                    <a:pt x="1200" y="442"/>
                  </a:cubicBezTo>
                  <a:cubicBezTo>
                    <a:pt x="558" y="664"/>
                    <a:pt x="547" y="2875"/>
                    <a:pt x="347" y="3361"/>
                  </a:cubicBezTo>
                  <a:lnTo>
                    <a:pt x="0" y="336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3081" name="Freeform 9"/>
            <p:cNvSpPr>
              <a:spLocks/>
            </p:cNvSpPr>
            <p:nvPr/>
          </p:nvSpPr>
          <p:spPr bwMode="invGray">
            <a:xfrm>
              <a:off x="0" y="2169"/>
              <a:ext cx="5760" cy="1925"/>
            </a:xfrm>
            <a:custGeom>
              <a:avLst/>
              <a:gdLst/>
              <a:ahLst/>
              <a:cxnLst>
                <a:cxn ang="0">
                  <a:pos x="0" y="804"/>
                </a:cxn>
                <a:cxn ang="0">
                  <a:pos x="0" y="991"/>
                </a:cxn>
                <a:cxn ang="0">
                  <a:pos x="1547" y="1818"/>
                </a:cxn>
                <a:cxn ang="0">
                  <a:pos x="3253" y="351"/>
                </a:cxn>
                <a:cxn ang="0">
                  <a:pos x="5760" y="1537"/>
                </a:cxn>
                <a:cxn ang="0">
                  <a:pos x="5760" y="1151"/>
                </a:cxn>
                <a:cxn ang="0">
                  <a:pos x="3240" y="84"/>
                </a:cxn>
                <a:cxn ang="0">
                  <a:pos x="1573" y="1671"/>
                </a:cxn>
                <a:cxn ang="0">
                  <a:pos x="0" y="804"/>
                </a:cxn>
              </a:cxnLst>
              <a:rect l="0" t="0" r="r" b="b"/>
              <a:pathLst>
                <a:path w="5760" h="1925">
                  <a:moveTo>
                    <a:pt x="0" y="804"/>
                  </a:moveTo>
                  <a:lnTo>
                    <a:pt x="0" y="991"/>
                  </a:lnTo>
                  <a:cubicBezTo>
                    <a:pt x="258" y="1160"/>
                    <a:pt x="1005" y="1925"/>
                    <a:pt x="1547" y="1818"/>
                  </a:cubicBezTo>
                  <a:cubicBezTo>
                    <a:pt x="2089" y="1711"/>
                    <a:pt x="2551" y="398"/>
                    <a:pt x="3253" y="351"/>
                  </a:cubicBezTo>
                  <a:cubicBezTo>
                    <a:pt x="3955" y="304"/>
                    <a:pt x="5342" y="1404"/>
                    <a:pt x="5760" y="1537"/>
                  </a:cubicBezTo>
                  <a:lnTo>
                    <a:pt x="5760" y="1151"/>
                  </a:lnTo>
                  <a:cubicBezTo>
                    <a:pt x="5405" y="1124"/>
                    <a:pt x="3982" y="0"/>
                    <a:pt x="3240" y="84"/>
                  </a:cubicBezTo>
                  <a:cubicBezTo>
                    <a:pt x="2542" y="171"/>
                    <a:pt x="2113" y="1551"/>
                    <a:pt x="1573" y="1671"/>
                  </a:cubicBezTo>
                  <a:cubicBezTo>
                    <a:pt x="1033" y="1791"/>
                    <a:pt x="262" y="826"/>
                    <a:pt x="0" y="804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ea typeface="+mn-ea"/>
              </a:endParaRPr>
            </a:p>
          </p:txBody>
        </p:sp>
        <p:sp>
          <p:nvSpPr>
            <p:cNvPr id="3082" name="Freeform 10"/>
            <p:cNvSpPr>
              <a:spLocks/>
            </p:cNvSpPr>
            <p:nvPr/>
          </p:nvSpPr>
          <p:spPr bwMode="invGray">
            <a:xfrm>
              <a:off x="0" y="2238"/>
              <a:ext cx="3929" cy="2120"/>
            </a:xfrm>
            <a:custGeom>
              <a:avLst/>
              <a:gdLst/>
              <a:ahLst/>
              <a:cxnLst>
                <a:cxn ang="0">
                  <a:pos x="0" y="415"/>
                </a:cxn>
                <a:cxn ang="0">
                  <a:pos x="0" y="508"/>
                </a:cxn>
                <a:cxn ang="0">
                  <a:pos x="1933" y="229"/>
                </a:cxn>
                <a:cxn ang="0">
                  <a:pos x="3920" y="1055"/>
                </a:cxn>
                <a:cxn ang="0">
                  <a:pos x="3587" y="2082"/>
                </a:cxn>
                <a:cxn ang="0">
                  <a:pos x="3947" y="829"/>
                </a:cxn>
                <a:cxn ang="0">
                  <a:pos x="2253" y="69"/>
                </a:cxn>
                <a:cxn ang="0">
                  <a:pos x="0" y="415"/>
                </a:cxn>
              </a:cxnLst>
              <a:rect l="0" t="0" r="r" b="b"/>
              <a:pathLst>
                <a:path w="4196" h="2120">
                  <a:moveTo>
                    <a:pt x="0" y="415"/>
                  </a:moveTo>
                  <a:lnTo>
                    <a:pt x="0" y="508"/>
                  </a:lnTo>
                  <a:cubicBezTo>
                    <a:pt x="160" y="577"/>
                    <a:pt x="1280" y="138"/>
                    <a:pt x="1933" y="229"/>
                  </a:cubicBezTo>
                  <a:cubicBezTo>
                    <a:pt x="2586" y="320"/>
                    <a:pt x="3644" y="746"/>
                    <a:pt x="3920" y="1055"/>
                  </a:cubicBezTo>
                  <a:cubicBezTo>
                    <a:pt x="4196" y="1364"/>
                    <a:pt x="3583" y="2120"/>
                    <a:pt x="3587" y="2082"/>
                  </a:cubicBezTo>
                  <a:lnTo>
                    <a:pt x="3947" y="829"/>
                  </a:lnTo>
                  <a:cubicBezTo>
                    <a:pt x="3725" y="494"/>
                    <a:pt x="2911" y="138"/>
                    <a:pt x="2253" y="69"/>
                  </a:cubicBezTo>
                  <a:cubicBezTo>
                    <a:pt x="1595" y="0"/>
                    <a:pt x="469" y="343"/>
                    <a:pt x="0" y="41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 cap="flat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en-US">
                <a:ea typeface="+mn-ea"/>
              </a:endParaRPr>
            </a:p>
          </p:txBody>
        </p:sp>
      </p:grpSp>
      <p:sp>
        <p:nvSpPr>
          <p:cNvPr id="1027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50000"/>
              </a:spcBef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85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50000"/>
              </a:spcBef>
              <a:defRPr sz="1400">
                <a:latin typeface="Times New Roman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8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/>
            </a:lvl1pPr>
          </a:lstStyle>
          <a:p>
            <a:fld id="{3BE3B73C-FBD1-E54E-A845-1107CF81BB5F}" type="slidenum">
              <a:rPr lang="en-GB" altLang="en-US"/>
              <a:pPr/>
              <a:t>‹#›</a:t>
            </a:fld>
            <a:endParaRPr lang="en-GB" altLang="en-US"/>
          </a:p>
        </p:txBody>
      </p:sp>
      <p:sp>
        <p:nvSpPr>
          <p:cNvPr id="10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292" r:id="rId1"/>
    <p:sldLayoutId id="2147484282" r:id="rId2"/>
    <p:sldLayoutId id="2147484283" r:id="rId3"/>
    <p:sldLayoutId id="2147484284" r:id="rId4"/>
    <p:sldLayoutId id="2147484285" r:id="rId5"/>
    <p:sldLayoutId id="2147484286" r:id="rId6"/>
    <p:sldLayoutId id="2147484287" r:id="rId7"/>
    <p:sldLayoutId id="2147484288" r:id="rId8"/>
    <p:sldLayoutId id="2147484289" r:id="rId9"/>
    <p:sldLayoutId id="2147484290" r:id="rId10"/>
    <p:sldLayoutId id="2147484291" r:id="rId11"/>
    <p:sldLayoutId id="2147484293" r:id="rId12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jpeg"/><Relationship Id="rId12" Type="http://schemas.openxmlformats.org/officeDocument/2006/relationships/image" Target="../media/image23.jpeg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8" Type="http://schemas.openxmlformats.org/officeDocument/2006/relationships/image" Target="../media/image19.jpeg"/><Relationship Id="rId9" Type="http://schemas.openxmlformats.org/officeDocument/2006/relationships/image" Target="../media/image20.jpeg"/><Relationship Id="rId10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5" Type="http://schemas.openxmlformats.org/officeDocument/2006/relationships/image" Target="../media/image2.png"/><Relationship Id="rId6" Type="http://schemas.openxmlformats.org/officeDocument/2006/relationships/image" Target="../media/image1.png"/><Relationship Id="rId7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5" Type="http://schemas.openxmlformats.org/officeDocument/2006/relationships/image" Target="../media/image2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jpeg"/><Relationship Id="rId6" Type="http://schemas.openxmlformats.org/officeDocument/2006/relationships/image" Target="../media/image37.jpe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2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45.png"/><Relationship Id="rId7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2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jpeg"/><Relationship Id="rId7" Type="http://schemas.openxmlformats.org/officeDocument/2006/relationships/image" Target="../media/image54.png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54.png"/><Relationship Id="rId7" Type="http://schemas.openxmlformats.org/officeDocument/2006/relationships/image" Target="../media/image1.png"/><Relationship Id="rId8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54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5" Type="http://schemas.openxmlformats.org/officeDocument/2006/relationships/image" Target="../media/image54.png"/><Relationship Id="rId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54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54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5" Type="http://schemas.openxmlformats.org/officeDocument/2006/relationships/image" Target="../media/image77.jpeg"/><Relationship Id="rId6" Type="http://schemas.openxmlformats.org/officeDocument/2006/relationships/image" Target="../media/image54.png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54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54.png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54.png"/><Relationship Id="rId8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jpe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4" Type="http://schemas.openxmlformats.org/officeDocument/2006/relationships/image" Target="../media/image91.jpeg"/><Relationship Id="rId5" Type="http://schemas.openxmlformats.org/officeDocument/2006/relationships/image" Target="../media/image92.jpeg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2.png"/><Relationship Id="rId7" Type="http://schemas.openxmlformats.org/officeDocument/2006/relationships/image" Target="../media/image1.png"/><Relationship Id="rId8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3.pn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4.jpeg"/><Relationship Id="rId5" Type="http://schemas.openxmlformats.org/officeDocument/2006/relationships/image" Target="../media/image8.jpeg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11.jpeg"/><Relationship Id="rId8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152400" y="1676400"/>
            <a:ext cx="87630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200" b="1" kern="1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ea typeface="Arial Black"/>
                <a:cs typeface="Arial Black"/>
              </a:rPr>
              <a:t>Imaging The Musculoskeletal System</a:t>
            </a:r>
          </a:p>
          <a:p>
            <a:pPr algn="ctr" eaLnBrk="1" hangingPunct="1">
              <a:defRPr/>
            </a:pPr>
            <a:r>
              <a:rPr lang="en-US" sz="3200" b="1" kern="10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Arial Black"/>
                <a:ea typeface="Arial Black"/>
                <a:cs typeface="Arial Black"/>
              </a:rPr>
              <a:t>Part - 2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3200400"/>
            <a:ext cx="9144000" cy="273843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FFC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Shagran BinKhamis, MBBS, FRCPC, dABR</a:t>
            </a:r>
          </a:p>
          <a:p>
            <a:pPr algn="ctr" eaLnBrk="1" hangingPunct="1"/>
            <a:endParaRPr lang="en-US" altLang="en-US" b="1">
              <a:solidFill>
                <a:srgbClr val="9AFA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</a:endParaRPr>
          </a:p>
          <a:p>
            <a:pPr algn="ctr" eaLnBrk="1" hangingPunct="1"/>
            <a:r>
              <a:rPr lang="en-US" altLang="en-US" b="1">
                <a:solidFill>
                  <a:srgbClr val="9AFA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Assistant Professor &amp; Consultant Musculoskeletal, Vascular &amp; Interventional Radiologist</a:t>
            </a:r>
          </a:p>
          <a:p>
            <a:pPr algn="ctr" eaLnBrk="1" hangingPunct="1"/>
            <a:endParaRPr lang="en-US" altLang="en-US" b="1">
              <a:solidFill>
                <a:srgbClr val="9AFA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charset="0"/>
            </a:endParaRPr>
          </a:p>
          <a:p>
            <a:pPr algn="ctr" eaLnBrk="1" hangingPunct="1"/>
            <a:r>
              <a:rPr lang="en-US" altLang="en-US" b="1">
                <a:solidFill>
                  <a:srgbClr val="9AFA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Radiology &amp; Medical Imaging Department</a:t>
            </a:r>
          </a:p>
          <a:p>
            <a:pPr algn="ctr" eaLnBrk="1" hangingPunct="1"/>
            <a:r>
              <a:rPr lang="en-US" altLang="en-US" b="1">
                <a:solidFill>
                  <a:srgbClr val="9AFA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King Khalid University Hospital</a:t>
            </a:r>
          </a:p>
        </p:txBody>
      </p:sp>
      <p:pic>
        <p:nvPicPr>
          <p:cNvPr id="1536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762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762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4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85800" y="1495425"/>
            <a:ext cx="7848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i="1">
                <a:solidFill>
                  <a:srgbClr val="FFFF99"/>
                </a:solidFill>
                <a:latin typeface="Verdana" charset="0"/>
              </a:rPr>
              <a:t>METABOLIC &amp; ENDOCRINE BONE DISORDERS</a:t>
            </a:r>
            <a:endParaRPr lang="en-US" altLang="en-US" sz="2800" i="1">
              <a:solidFill>
                <a:srgbClr val="FFFF66"/>
              </a:solidFill>
            </a:endParaRPr>
          </a:p>
        </p:txBody>
      </p:sp>
      <p:sp>
        <p:nvSpPr>
          <p:cNvPr id="28677" name="Rectangle 1"/>
          <p:cNvSpPr>
            <a:spLocks noChangeArrowheads="1"/>
          </p:cNvSpPr>
          <p:nvPr/>
        </p:nvSpPr>
        <p:spPr bwMode="auto">
          <a:xfrm>
            <a:off x="2590800" y="2590800"/>
            <a:ext cx="4146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85E0E0"/>
                </a:solidFill>
                <a:latin typeface="Verdana" charset="0"/>
              </a:rPr>
              <a:t>Renal Osteodystrophy</a:t>
            </a:r>
            <a:endParaRPr lang="en-US" altLang="en-US" sz="2800">
              <a:solidFill>
                <a:srgbClr val="85E0E0"/>
              </a:solidFill>
            </a:endParaRPr>
          </a:p>
        </p:txBody>
      </p:sp>
      <p:sp>
        <p:nvSpPr>
          <p:cNvPr id="45" name="Text Box 4"/>
          <p:cNvSpPr txBox="1">
            <a:spLocks noChangeArrowheads="1"/>
          </p:cNvSpPr>
          <p:nvPr/>
        </p:nvSpPr>
        <p:spPr bwMode="auto">
          <a:xfrm>
            <a:off x="2133600" y="3625850"/>
            <a:ext cx="504031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F4B1"/>
                </a:solidFill>
                <a:latin typeface="Verdana" charset="0"/>
              </a:rPr>
              <a:t>  Osteoporosis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F4B1"/>
                </a:solidFill>
                <a:latin typeface="Verdana" charset="0"/>
              </a:rPr>
              <a:t>  Osteomalacia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F4B1"/>
                </a:solidFill>
                <a:latin typeface="Verdana" charset="0"/>
              </a:rPr>
              <a:t>Secondary Hyperparathyroidism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F4B1"/>
                </a:solidFill>
                <a:latin typeface="Verdana" charset="0"/>
              </a:rPr>
              <a:t>  Osteosclerosis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692275" y="909638"/>
            <a:ext cx="5688013" cy="5688012"/>
            <a:chOff x="1111" y="798"/>
            <a:chExt cx="3402" cy="3358"/>
          </a:xfrm>
        </p:grpSpPr>
        <p:pic>
          <p:nvPicPr>
            <p:cNvPr id="29720" name="Picture 3" descr="PELV1"/>
            <p:cNvPicPr>
              <a:picLocks noChangeAspect="1" noChangeArrowheads="1"/>
            </p:cNvPicPr>
            <p:nvPr/>
          </p:nvPicPr>
          <p:blipFill>
            <a:blip r:embed="rId3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09" t="3299" r="13966" b="6044"/>
            <a:stretch>
              <a:fillRect/>
            </a:stretch>
          </p:blipFill>
          <p:spPr bwMode="auto">
            <a:xfrm>
              <a:off x="1111" y="798"/>
              <a:ext cx="3402" cy="3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21" name="Text Box 4"/>
            <p:cNvSpPr txBox="1">
              <a:spLocks noChangeArrowheads="1"/>
            </p:cNvSpPr>
            <p:nvPr/>
          </p:nvSpPr>
          <p:spPr bwMode="auto">
            <a:xfrm>
              <a:off x="1247" y="1026"/>
              <a:ext cx="363" cy="2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>
                  <a:solidFill>
                    <a:schemeClr val="bg1"/>
                  </a:solidFill>
                </a:rPr>
                <a:t>RT</a:t>
              </a:r>
            </a:p>
          </p:txBody>
        </p:sp>
      </p:grpSp>
      <p:pic>
        <p:nvPicPr>
          <p:cNvPr id="24" name="Picture 3" descr="PELV1"/>
          <p:cNvPicPr>
            <a:picLocks noChangeAspect="1" noChangeArrowheads="1"/>
          </p:cNvPicPr>
          <p:nvPr/>
        </p:nvPicPr>
        <p:blipFill>
          <a:blip r:embed="rId4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8" t="51450" r="13966" b="19403"/>
          <a:stretch>
            <a:fillRect/>
          </a:stretch>
        </p:blipFill>
        <p:spPr bwMode="auto">
          <a:xfrm>
            <a:off x="1735138" y="2209800"/>
            <a:ext cx="56737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Freeform 24"/>
          <p:cNvSpPr/>
          <p:nvPr/>
        </p:nvSpPr>
        <p:spPr bwMode="auto">
          <a:xfrm>
            <a:off x="5021739" y="3629465"/>
            <a:ext cx="633816" cy="422030"/>
          </a:xfrm>
          <a:custGeom>
            <a:avLst/>
            <a:gdLst>
              <a:gd name="connsiteX0" fmla="*/ 4450 w 637840"/>
              <a:gd name="connsiteY0" fmla="*/ 365760 h 422030"/>
              <a:gd name="connsiteX1" fmla="*/ 32586 w 637840"/>
              <a:gd name="connsiteY1" fmla="*/ 196947 h 422030"/>
              <a:gd name="connsiteX2" fmla="*/ 46653 w 637840"/>
              <a:gd name="connsiteY2" fmla="*/ 112541 h 422030"/>
              <a:gd name="connsiteX3" fmla="*/ 102924 w 637840"/>
              <a:gd name="connsiteY3" fmla="*/ 56270 h 422030"/>
              <a:gd name="connsiteX4" fmla="*/ 145127 w 637840"/>
              <a:gd name="connsiteY4" fmla="*/ 28135 h 422030"/>
              <a:gd name="connsiteX5" fmla="*/ 243601 w 637840"/>
              <a:gd name="connsiteY5" fmla="*/ 0 h 422030"/>
              <a:gd name="connsiteX6" fmla="*/ 595293 w 637840"/>
              <a:gd name="connsiteY6" fmla="*/ 14067 h 422030"/>
              <a:gd name="connsiteX7" fmla="*/ 553090 w 637840"/>
              <a:gd name="connsiteY7" fmla="*/ 98473 h 422030"/>
              <a:gd name="connsiteX8" fmla="*/ 440549 w 637840"/>
              <a:gd name="connsiteY8" fmla="*/ 126609 h 422030"/>
              <a:gd name="connsiteX9" fmla="*/ 356142 w 637840"/>
              <a:gd name="connsiteY9" fmla="*/ 140677 h 422030"/>
              <a:gd name="connsiteX10" fmla="*/ 257669 w 637840"/>
              <a:gd name="connsiteY10" fmla="*/ 168812 h 422030"/>
              <a:gd name="connsiteX11" fmla="*/ 229533 w 637840"/>
              <a:gd name="connsiteY11" fmla="*/ 196947 h 422030"/>
              <a:gd name="connsiteX12" fmla="*/ 187330 w 637840"/>
              <a:gd name="connsiteY12" fmla="*/ 211015 h 422030"/>
              <a:gd name="connsiteX13" fmla="*/ 159195 w 637840"/>
              <a:gd name="connsiteY13" fmla="*/ 295421 h 422030"/>
              <a:gd name="connsiteX14" fmla="*/ 131059 w 637840"/>
              <a:gd name="connsiteY14" fmla="*/ 422030 h 422030"/>
              <a:gd name="connsiteX15" fmla="*/ 46653 w 637840"/>
              <a:gd name="connsiteY15" fmla="*/ 393895 h 422030"/>
              <a:gd name="connsiteX16" fmla="*/ 4450 w 637840"/>
              <a:gd name="connsiteY16" fmla="*/ 365760 h 422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7840" h="422030">
                <a:moveTo>
                  <a:pt x="4450" y="365760"/>
                </a:moveTo>
                <a:cubicBezTo>
                  <a:pt x="2106" y="332935"/>
                  <a:pt x="1601" y="351874"/>
                  <a:pt x="32586" y="196947"/>
                </a:cubicBezTo>
                <a:cubicBezTo>
                  <a:pt x="38180" y="168978"/>
                  <a:pt x="33897" y="138053"/>
                  <a:pt x="46653" y="112541"/>
                </a:cubicBezTo>
                <a:cubicBezTo>
                  <a:pt x="58516" y="88815"/>
                  <a:pt x="80853" y="70984"/>
                  <a:pt x="102924" y="56270"/>
                </a:cubicBezTo>
                <a:cubicBezTo>
                  <a:pt x="116992" y="46892"/>
                  <a:pt x="130005" y="35696"/>
                  <a:pt x="145127" y="28135"/>
                </a:cubicBezTo>
                <a:cubicBezTo>
                  <a:pt x="165313" y="18042"/>
                  <a:pt x="225566" y="4508"/>
                  <a:pt x="243601" y="0"/>
                </a:cubicBezTo>
                <a:lnTo>
                  <a:pt x="595293" y="14067"/>
                </a:lnTo>
                <a:cubicBezTo>
                  <a:pt x="637840" y="22931"/>
                  <a:pt x="553854" y="98015"/>
                  <a:pt x="553090" y="98473"/>
                </a:cubicBezTo>
                <a:cubicBezTo>
                  <a:pt x="531868" y="111206"/>
                  <a:pt x="455021" y="123978"/>
                  <a:pt x="440549" y="126609"/>
                </a:cubicBezTo>
                <a:cubicBezTo>
                  <a:pt x="412485" y="131712"/>
                  <a:pt x="384112" y="135083"/>
                  <a:pt x="356142" y="140677"/>
                </a:cubicBezTo>
                <a:cubicBezTo>
                  <a:pt x="311977" y="149510"/>
                  <a:pt x="297896" y="155403"/>
                  <a:pt x="257669" y="168812"/>
                </a:cubicBezTo>
                <a:cubicBezTo>
                  <a:pt x="248290" y="178190"/>
                  <a:pt x="240906" y="190123"/>
                  <a:pt x="229533" y="196947"/>
                </a:cubicBezTo>
                <a:cubicBezTo>
                  <a:pt x="216817" y="204576"/>
                  <a:pt x="195949" y="198948"/>
                  <a:pt x="187330" y="211015"/>
                </a:cubicBezTo>
                <a:cubicBezTo>
                  <a:pt x="170092" y="235148"/>
                  <a:pt x="168573" y="267286"/>
                  <a:pt x="159195" y="295421"/>
                </a:cubicBezTo>
                <a:cubicBezTo>
                  <a:pt x="136106" y="364687"/>
                  <a:pt x="147566" y="322991"/>
                  <a:pt x="131059" y="422030"/>
                </a:cubicBezTo>
                <a:lnTo>
                  <a:pt x="46653" y="393895"/>
                </a:lnTo>
                <a:cubicBezTo>
                  <a:pt x="0" y="378344"/>
                  <a:pt x="6794" y="398585"/>
                  <a:pt x="4450" y="365760"/>
                </a:cubicBezTo>
                <a:close/>
              </a:path>
            </a:pathLst>
          </a:custGeom>
          <a:gradFill>
            <a:gsLst>
              <a:gs pos="0">
                <a:srgbClr val="FFE59B">
                  <a:alpha val="83000"/>
                </a:srgbClr>
              </a:gs>
              <a:gs pos="50000">
                <a:srgbClr val="FFFF99">
                  <a:alpha val="52000"/>
                </a:srgbClr>
              </a:gs>
              <a:gs pos="100000">
                <a:srgbClr val="FFE197">
                  <a:alpha val="59000"/>
                </a:srgb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en-US">
              <a:ea typeface="+mn-ea"/>
              <a:cs typeface="ＭＳ Ｐゴシック" charset="0"/>
            </a:endParaRP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550988" y="728663"/>
            <a:ext cx="5900737" cy="5900737"/>
            <a:chOff x="977" y="572"/>
            <a:chExt cx="3717" cy="3717"/>
          </a:xfrm>
        </p:grpSpPr>
        <p:pic>
          <p:nvPicPr>
            <p:cNvPr id="29716" name="Picture 6" descr="P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" y="572"/>
              <a:ext cx="1857" cy="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7" name="Picture 7" descr="P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7" y="575"/>
              <a:ext cx="1857" cy="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8" name="Picture 8" descr="P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" y="2415"/>
              <a:ext cx="1857" cy="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9" name="Picture 9" descr="P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7" y="2432"/>
              <a:ext cx="1857" cy="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1619250" y="685800"/>
            <a:ext cx="5838825" cy="5876925"/>
            <a:chOff x="971" y="570"/>
            <a:chExt cx="3678" cy="3702"/>
          </a:xfrm>
        </p:grpSpPr>
        <p:pic>
          <p:nvPicPr>
            <p:cNvPr id="29712" name="Picture 11" descr="PE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" y="570"/>
              <a:ext cx="1862" cy="1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3" name="Picture 12" descr="PE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7" y="570"/>
              <a:ext cx="1862" cy="1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4" name="Picture 13" descr="PE3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" y="2410"/>
              <a:ext cx="1862" cy="1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5" name="Picture 14" descr="PE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7" y="2410"/>
              <a:ext cx="1862" cy="1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1692275" y="685800"/>
            <a:ext cx="5688013" cy="5688013"/>
            <a:chOff x="1111" y="798"/>
            <a:chExt cx="3402" cy="3358"/>
          </a:xfrm>
        </p:grpSpPr>
        <p:pic>
          <p:nvPicPr>
            <p:cNvPr id="29710" name="Picture 3" descr="PELV1"/>
            <p:cNvPicPr>
              <a:picLocks noChangeAspect="1" noChangeArrowheads="1"/>
            </p:cNvPicPr>
            <p:nvPr/>
          </p:nvPicPr>
          <p:blipFill>
            <a:blip r:embed="rId3">
              <a:lum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09" t="3299" r="13966" b="6044"/>
            <a:stretch>
              <a:fillRect/>
            </a:stretch>
          </p:blipFill>
          <p:spPr bwMode="auto">
            <a:xfrm>
              <a:off x="1111" y="798"/>
              <a:ext cx="3402" cy="3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11" name="Text Box 4"/>
            <p:cNvSpPr txBox="1">
              <a:spLocks noChangeArrowheads="1"/>
            </p:cNvSpPr>
            <p:nvPr/>
          </p:nvSpPr>
          <p:spPr bwMode="auto">
            <a:xfrm>
              <a:off x="1247" y="1026"/>
              <a:ext cx="363" cy="21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>
                  <a:solidFill>
                    <a:schemeClr val="bg1"/>
                  </a:solidFill>
                </a:rPr>
                <a:t>RT</a:t>
              </a:r>
            </a:p>
          </p:txBody>
        </p:sp>
      </p:grpSp>
      <p:sp>
        <p:nvSpPr>
          <p:cNvPr id="78864" name="Rectangle 16"/>
          <p:cNvSpPr>
            <a:spLocks noChangeArrowheads="1"/>
          </p:cNvSpPr>
          <p:nvPr/>
        </p:nvSpPr>
        <p:spPr bwMode="auto">
          <a:xfrm>
            <a:off x="2057400" y="6092825"/>
            <a:ext cx="5024438" cy="461963"/>
          </a:xfrm>
          <a:prstGeom prst="rect">
            <a:avLst/>
          </a:prstGeom>
          <a:solidFill>
            <a:srgbClr val="000A1E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Looser zones ( OSTEOMALACIA)</a:t>
            </a:r>
          </a:p>
        </p:txBody>
      </p:sp>
      <p:sp>
        <p:nvSpPr>
          <p:cNvPr id="29706" name="Rectangle 15"/>
          <p:cNvSpPr>
            <a:spLocks noChangeArrowheads="1"/>
          </p:cNvSpPr>
          <p:nvPr/>
        </p:nvSpPr>
        <p:spPr bwMode="auto">
          <a:xfrm>
            <a:off x="990600" y="609600"/>
            <a:ext cx="70850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>
                <a:latin typeface="Comic Sans MS" charset="0"/>
              </a:rPr>
              <a:t>20 years old lady, weakness and lower limbs pain</a:t>
            </a:r>
          </a:p>
        </p:txBody>
      </p:sp>
      <p:pic>
        <p:nvPicPr>
          <p:cNvPr id="29707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762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88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788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ChangeArrowheads="1"/>
          </p:cNvSpPr>
          <p:nvPr/>
        </p:nvSpPr>
        <p:spPr bwMode="auto">
          <a:xfrm>
            <a:off x="1676400" y="1676400"/>
            <a:ext cx="5867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rgbClr val="00FF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HYPERPARATHYROIDISM</a:t>
            </a:r>
          </a:p>
        </p:txBody>
      </p:sp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2362200" y="2776538"/>
            <a:ext cx="44196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633413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lnSpc>
                <a:spcPct val="150000"/>
              </a:lnSpc>
              <a:buClr>
                <a:srgbClr val="00FFCC"/>
              </a:buClr>
              <a:buFont typeface="Wingdings" charset="2"/>
              <a:buChar char="ü"/>
            </a:pPr>
            <a:r>
              <a:rPr lang="en-US" altLang="en-US">
                <a:solidFill>
                  <a:srgbClr val="FFE197"/>
                </a:solidFill>
                <a:latin typeface="Comic Sans MS" charset="0"/>
              </a:rPr>
              <a:t>Bone Resorption</a:t>
            </a:r>
          </a:p>
          <a:p>
            <a:pPr eaLnBrk="1" hangingPunct="1">
              <a:lnSpc>
                <a:spcPct val="150000"/>
              </a:lnSpc>
              <a:buClr>
                <a:srgbClr val="00FFCC"/>
              </a:buClr>
              <a:buFont typeface="Wingdings" charset="2"/>
              <a:buChar char="ü"/>
            </a:pPr>
            <a:r>
              <a:rPr lang="en-US" altLang="en-US">
                <a:solidFill>
                  <a:srgbClr val="FFE197"/>
                </a:solidFill>
                <a:latin typeface="Comic Sans MS" charset="0"/>
              </a:rPr>
              <a:t>Bone Softening</a:t>
            </a:r>
          </a:p>
          <a:p>
            <a:pPr eaLnBrk="1" hangingPunct="1">
              <a:lnSpc>
                <a:spcPct val="150000"/>
              </a:lnSpc>
              <a:buClr>
                <a:srgbClr val="00FFCC"/>
              </a:buClr>
              <a:buFont typeface="Wingdings" charset="2"/>
              <a:buChar char="ü"/>
            </a:pPr>
            <a:r>
              <a:rPr lang="en-US" altLang="en-US">
                <a:solidFill>
                  <a:srgbClr val="FFE197"/>
                </a:solidFill>
                <a:latin typeface="Comic Sans MS" charset="0"/>
              </a:rPr>
              <a:t>Brown Tumors</a:t>
            </a:r>
          </a:p>
          <a:p>
            <a:pPr eaLnBrk="1" hangingPunct="1">
              <a:lnSpc>
                <a:spcPct val="150000"/>
              </a:lnSpc>
              <a:buClr>
                <a:srgbClr val="00FFCC"/>
              </a:buClr>
              <a:buFont typeface="Wingdings" charset="2"/>
              <a:buChar char="ü"/>
            </a:pPr>
            <a:r>
              <a:rPr lang="en-US" altLang="en-US">
                <a:solidFill>
                  <a:srgbClr val="FFE197"/>
                </a:solidFill>
                <a:latin typeface="Comic Sans MS" charset="0"/>
              </a:rPr>
              <a:t>Osteosclerosis</a:t>
            </a:r>
          </a:p>
          <a:p>
            <a:pPr eaLnBrk="1" hangingPunct="1">
              <a:lnSpc>
                <a:spcPct val="150000"/>
              </a:lnSpc>
              <a:buClr>
                <a:srgbClr val="00FFCC"/>
              </a:buClr>
              <a:buFont typeface="Wingdings" charset="2"/>
              <a:buChar char="ü"/>
            </a:pPr>
            <a:r>
              <a:rPr lang="en-US" altLang="en-US">
                <a:solidFill>
                  <a:srgbClr val="FFE197"/>
                </a:solidFill>
                <a:latin typeface="Comic Sans MS" charset="0"/>
              </a:rPr>
              <a:t>Soft tissue calcifications</a:t>
            </a:r>
          </a:p>
        </p:txBody>
      </p:sp>
      <p:pic>
        <p:nvPicPr>
          <p:cNvPr id="3174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762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752475" y="0"/>
            <a:ext cx="7553325" cy="6858000"/>
            <a:chOff x="752475" y="0"/>
            <a:chExt cx="7553325" cy="6858000"/>
          </a:xfrm>
        </p:grpSpPr>
        <p:pic>
          <p:nvPicPr>
            <p:cNvPr id="32789" name="Picture 4" descr="ser17461img00001"/>
            <p:cNvPicPr>
              <a:picLocks noChangeAspect="1" noChangeArrowheads="1"/>
            </p:cNvPicPr>
            <p:nvPr/>
          </p:nvPicPr>
          <p:blipFill>
            <a:blip r:embed="rId3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2" t="15363" r="53012" b="15479"/>
            <a:stretch>
              <a:fillRect/>
            </a:stretch>
          </p:blipFill>
          <p:spPr bwMode="auto">
            <a:xfrm>
              <a:off x="752475" y="0"/>
              <a:ext cx="3625720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90" name="Picture 3" descr="ser17461img00001"/>
            <p:cNvPicPr>
              <a:picLocks noChangeAspect="1" noChangeArrowheads="1"/>
            </p:cNvPicPr>
            <p:nvPr/>
          </p:nvPicPr>
          <p:blipFill>
            <a:blip r:embed="rId3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88" t="15398" r="18877" b="17905"/>
            <a:stretch>
              <a:fillRect/>
            </a:stretch>
          </p:blipFill>
          <p:spPr bwMode="auto">
            <a:xfrm>
              <a:off x="4337737" y="0"/>
              <a:ext cx="3968063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63500" y="904875"/>
            <a:ext cx="8928100" cy="4505325"/>
            <a:chOff x="0" y="1219198"/>
            <a:chExt cx="8927307" cy="4505328"/>
          </a:xfrm>
        </p:grpSpPr>
        <p:pic>
          <p:nvPicPr>
            <p:cNvPr id="32787" name="Picture 3" descr="ser17461img00001"/>
            <p:cNvPicPr>
              <a:picLocks noChangeAspect="1" noChangeArrowheads="1"/>
            </p:cNvPicPr>
            <p:nvPr/>
          </p:nvPicPr>
          <p:blipFill>
            <a:blip r:embed="rId4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55" t="46988" r="13777" b="17699"/>
            <a:stretch>
              <a:fillRect/>
            </a:stretch>
          </p:blipFill>
          <p:spPr bwMode="auto">
            <a:xfrm rot="-5400000">
              <a:off x="3962796" y="748109"/>
              <a:ext cx="4493421" cy="543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8" name="Picture 4" descr="ser17461img00001"/>
            <p:cNvPicPr>
              <a:picLocks noChangeAspect="1" noChangeArrowheads="1"/>
            </p:cNvPicPr>
            <p:nvPr/>
          </p:nvPicPr>
          <p:blipFill>
            <a:blip r:embed="rId4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55" t="14352" r="14017" b="53012"/>
            <a:stretch>
              <a:fillRect/>
            </a:stretch>
          </p:blipFill>
          <p:spPr bwMode="auto">
            <a:xfrm rot="-5400000">
              <a:off x="285750" y="933450"/>
              <a:ext cx="4505326" cy="5076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" name="Picture 3" descr="ser17461img00001"/>
          <p:cNvPicPr>
            <a:picLocks noChangeAspect="1" noChangeArrowheads="1"/>
          </p:cNvPicPr>
          <p:nvPr/>
        </p:nvPicPr>
        <p:blipFill>
          <a:blip r:embed="rId4" cstate="print">
            <a:lum bright="6000" contrast="-10000"/>
          </a:blip>
          <a:srcRect l="68862" t="59531" r="16006" b="28589"/>
          <a:stretch>
            <a:fillRect/>
          </a:stretch>
        </p:blipFill>
        <p:spPr bwMode="auto">
          <a:xfrm rot="16200000">
            <a:off x="4629150" y="2038350"/>
            <a:ext cx="4648200" cy="3467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Picture 4" descr="ser17461img00001"/>
          <p:cNvPicPr>
            <a:picLocks noChangeAspect="1" noChangeArrowheads="1"/>
          </p:cNvPicPr>
          <p:nvPr/>
        </p:nvPicPr>
        <p:blipFill>
          <a:blip r:embed="rId4" cstate="print">
            <a:lum bright="6000" contrast="-10000"/>
          </a:blip>
          <a:srcRect l="66124" t="28148" r="18898" b="60097"/>
          <a:stretch>
            <a:fillRect/>
          </a:stretch>
        </p:blipFill>
        <p:spPr bwMode="auto">
          <a:xfrm rot="16200000">
            <a:off x="-209548" y="2038348"/>
            <a:ext cx="4648198" cy="3467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Rectangle 30"/>
          <p:cNvSpPr/>
          <p:nvPr/>
        </p:nvSpPr>
        <p:spPr>
          <a:xfrm>
            <a:off x="3295650" y="609600"/>
            <a:ext cx="2552700" cy="461963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E197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Bone Resorption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3643313" y="1276350"/>
            <a:ext cx="1844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E197"/>
                </a:solidFill>
                <a:latin typeface="Comic Sans MS" charset="0"/>
              </a:rPr>
              <a:t>Subperiosteal</a:t>
            </a:r>
          </a:p>
        </p:txBody>
      </p:sp>
      <p:cxnSp>
        <p:nvCxnSpPr>
          <p:cNvPr id="33" name="Straight Arrow Connector 32"/>
          <p:cNvCxnSpPr>
            <a:cxnSpLocks noChangeShapeType="1"/>
          </p:cNvCxnSpPr>
          <p:nvPr/>
        </p:nvCxnSpPr>
        <p:spPr bwMode="auto">
          <a:xfrm rot="5400000">
            <a:off x="4418806" y="1137444"/>
            <a:ext cx="300038" cy="6350"/>
          </a:xfrm>
          <a:prstGeom prst="straightConnector1">
            <a:avLst/>
          </a:prstGeom>
          <a:noFill/>
          <a:ln w="38100">
            <a:solidFill>
              <a:srgbClr val="00FFCC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Freeform 33"/>
          <p:cNvSpPr>
            <a:spLocks/>
          </p:cNvSpPr>
          <p:nvPr/>
        </p:nvSpPr>
        <p:spPr bwMode="auto">
          <a:xfrm>
            <a:off x="5359400" y="3919538"/>
            <a:ext cx="681038" cy="1681162"/>
          </a:xfrm>
          <a:custGeom>
            <a:avLst/>
            <a:gdLst>
              <a:gd name="T0" fmla="*/ 581993 w 680600"/>
              <a:gd name="T1" fmla="*/ 0 h 1681274"/>
              <a:gd name="T2" fmla="*/ 610385 w 680600"/>
              <a:gd name="T3" fmla="*/ 168658 h 1681274"/>
              <a:gd name="T4" fmla="*/ 638773 w 680600"/>
              <a:gd name="T5" fmla="*/ 267034 h 1681274"/>
              <a:gd name="T6" fmla="*/ 667164 w 680600"/>
              <a:gd name="T7" fmla="*/ 309195 h 1681274"/>
              <a:gd name="T8" fmla="*/ 667164 w 680600"/>
              <a:gd name="T9" fmla="*/ 407585 h 1681274"/>
              <a:gd name="T10" fmla="*/ 652969 w 680600"/>
              <a:gd name="T11" fmla="*/ 463800 h 1681274"/>
              <a:gd name="T12" fmla="*/ 610385 w 680600"/>
              <a:gd name="T13" fmla="*/ 477853 h 1681274"/>
              <a:gd name="T14" fmla="*/ 624578 w 680600"/>
              <a:gd name="T15" fmla="*/ 548122 h 1681274"/>
              <a:gd name="T16" fmla="*/ 539408 w 680600"/>
              <a:gd name="T17" fmla="*/ 548122 h 1681274"/>
              <a:gd name="T18" fmla="*/ 525213 w 680600"/>
              <a:gd name="T19" fmla="*/ 618404 h 1681274"/>
              <a:gd name="T20" fmla="*/ 468434 w 680600"/>
              <a:gd name="T21" fmla="*/ 744888 h 1681274"/>
              <a:gd name="T22" fmla="*/ 440044 w 680600"/>
              <a:gd name="T23" fmla="*/ 801116 h 1681274"/>
              <a:gd name="T24" fmla="*/ 454239 w 680600"/>
              <a:gd name="T25" fmla="*/ 871385 h 1681274"/>
              <a:gd name="T26" fmla="*/ 440044 w 680600"/>
              <a:gd name="T27" fmla="*/ 913546 h 1681274"/>
              <a:gd name="T28" fmla="*/ 354873 w 680600"/>
              <a:gd name="T29" fmla="*/ 941653 h 1681274"/>
              <a:gd name="T30" fmla="*/ 340679 w 680600"/>
              <a:gd name="T31" fmla="*/ 983814 h 1681274"/>
              <a:gd name="T32" fmla="*/ 383263 w 680600"/>
              <a:gd name="T33" fmla="*/ 1054097 h 1681274"/>
              <a:gd name="T34" fmla="*/ 340679 w 680600"/>
              <a:gd name="T35" fmla="*/ 1068151 h 1681274"/>
              <a:gd name="T36" fmla="*/ 326484 w 680600"/>
              <a:gd name="T37" fmla="*/ 1110312 h 1681274"/>
              <a:gd name="T38" fmla="*/ 298093 w 680600"/>
              <a:gd name="T39" fmla="*/ 1236809 h 1681274"/>
              <a:gd name="T40" fmla="*/ 227120 w 680600"/>
              <a:gd name="T41" fmla="*/ 1194634 h 1681274"/>
              <a:gd name="T42" fmla="*/ 212924 w 680600"/>
              <a:gd name="T43" fmla="*/ 1236809 h 1681274"/>
              <a:gd name="T44" fmla="*/ 241315 w 680600"/>
              <a:gd name="T45" fmla="*/ 1264916 h 1681274"/>
              <a:gd name="T46" fmla="*/ 227120 w 680600"/>
              <a:gd name="T47" fmla="*/ 1307077 h 1681274"/>
              <a:gd name="T48" fmla="*/ 241315 w 680600"/>
              <a:gd name="T49" fmla="*/ 1503843 h 1681274"/>
              <a:gd name="T50" fmla="*/ 141951 w 680600"/>
              <a:gd name="T51" fmla="*/ 1588165 h 1681274"/>
              <a:gd name="T52" fmla="*/ 113561 w 680600"/>
              <a:gd name="T53" fmla="*/ 1672498 h 1681274"/>
              <a:gd name="T54" fmla="*/ 0 w 680600"/>
              <a:gd name="T55" fmla="*/ 1616273 h 1681274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680600" h="1681274">
                <a:moveTo>
                  <a:pt x="576775" y="0"/>
                </a:moveTo>
                <a:cubicBezTo>
                  <a:pt x="588521" y="82219"/>
                  <a:pt x="588453" y="94750"/>
                  <a:pt x="604911" y="168812"/>
                </a:cubicBezTo>
                <a:cubicBezTo>
                  <a:pt x="608518" y="185044"/>
                  <a:pt x="623644" y="248483"/>
                  <a:pt x="633046" y="267286"/>
                </a:cubicBezTo>
                <a:cubicBezTo>
                  <a:pt x="640607" y="282408"/>
                  <a:pt x="651803" y="295421"/>
                  <a:pt x="661181" y="309489"/>
                </a:cubicBezTo>
                <a:cubicBezTo>
                  <a:pt x="680600" y="387165"/>
                  <a:pt x="680017" y="342035"/>
                  <a:pt x="661181" y="407963"/>
                </a:cubicBezTo>
                <a:cubicBezTo>
                  <a:pt x="655870" y="426553"/>
                  <a:pt x="659192" y="449136"/>
                  <a:pt x="647114" y="464234"/>
                </a:cubicBezTo>
                <a:cubicBezTo>
                  <a:pt x="637851" y="475813"/>
                  <a:pt x="618979" y="473612"/>
                  <a:pt x="604911" y="478301"/>
                </a:cubicBezTo>
                <a:cubicBezTo>
                  <a:pt x="609600" y="501747"/>
                  <a:pt x="626539" y="525956"/>
                  <a:pt x="618978" y="548640"/>
                </a:cubicBezTo>
                <a:cubicBezTo>
                  <a:pt x="607724" y="582403"/>
                  <a:pt x="545826" y="552392"/>
                  <a:pt x="534572" y="548640"/>
                </a:cubicBezTo>
                <a:cubicBezTo>
                  <a:pt x="561471" y="629334"/>
                  <a:pt x="551401" y="557184"/>
                  <a:pt x="520504" y="618978"/>
                </a:cubicBezTo>
                <a:cubicBezTo>
                  <a:pt x="420053" y="819881"/>
                  <a:pt x="546998" y="621440"/>
                  <a:pt x="464234" y="745588"/>
                </a:cubicBezTo>
                <a:cubicBezTo>
                  <a:pt x="507999" y="876889"/>
                  <a:pt x="467360" y="708072"/>
                  <a:pt x="436098" y="801858"/>
                </a:cubicBezTo>
                <a:cubicBezTo>
                  <a:pt x="428537" y="824542"/>
                  <a:pt x="445477" y="848751"/>
                  <a:pt x="450166" y="872197"/>
                </a:cubicBezTo>
                <a:cubicBezTo>
                  <a:pt x="445477" y="886265"/>
                  <a:pt x="448165" y="905781"/>
                  <a:pt x="436098" y="914400"/>
                </a:cubicBezTo>
                <a:cubicBezTo>
                  <a:pt x="411965" y="931638"/>
                  <a:pt x="351692" y="942535"/>
                  <a:pt x="351692" y="942535"/>
                </a:cubicBezTo>
                <a:cubicBezTo>
                  <a:pt x="347003" y="956603"/>
                  <a:pt x="337624" y="969909"/>
                  <a:pt x="337624" y="984738"/>
                </a:cubicBezTo>
                <a:cubicBezTo>
                  <a:pt x="337624" y="1021261"/>
                  <a:pt x="357541" y="1032790"/>
                  <a:pt x="379827" y="1055077"/>
                </a:cubicBezTo>
                <a:cubicBezTo>
                  <a:pt x="365759" y="1059766"/>
                  <a:pt x="348109" y="1058659"/>
                  <a:pt x="337624" y="1069145"/>
                </a:cubicBezTo>
                <a:cubicBezTo>
                  <a:pt x="327139" y="1079630"/>
                  <a:pt x="326774" y="1096873"/>
                  <a:pt x="323557" y="1111348"/>
                </a:cubicBezTo>
                <a:cubicBezTo>
                  <a:pt x="290549" y="1259887"/>
                  <a:pt x="327088" y="1142957"/>
                  <a:pt x="295421" y="1237957"/>
                </a:cubicBezTo>
                <a:cubicBezTo>
                  <a:pt x="284023" y="1226559"/>
                  <a:pt x="249433" y="1183579"/>
                  <a:pt x="225083" y="1195754"/>
                </a:cubicBezTo>
                <a:cubicBezTo>
                  <a:pt x="211820" y="1202386"/>
                  <a:pt x="215704" y="1223889"/>
                  <a:pt x="211015" y="1237957"/>
                </a:cubicBezTo>
                <a:cubicBezTo>
                  <a:pt x="220394" y="1247335"/>
                  <a:pt x="236550" y="1253086"/>
                  <a:pt x="239151" y="1266092"/>
                </a:cubicBezTo>
                <a:cubicBezTo>
                  <a:pt x="242059" y="1280633"/>
                  <a:pt x="225083" y="1293466"/>
                  <a:pt x="225083" y="1308295"/>
                </a:cubicBezTo>
                <a:cubicBezTo>
                  <a:pt x="225083" y="1374112"/>
                  <a:pt x="234462" y="1439594"/>
                  <a:pt x="239151" y="1505243"/>
                </a:cubicBezTo>
                <a:cubicBezTo>
                  <a:pt x="203944" y="1681274"/>
                  <a:pt x="267212" y="1478931"/>
                  <a:pt x="140677" y="1589649"/>
                </a:cubicBezTo>
                <a:cubicBezTo>
                  <a:pt x="118358" y="1609178"/>
                  <a:pt x="112541" y="1674055"/>
                  <a:pt x="112541" y="1674055"/>
                </a:cubicBezTo>
                <a:cubicBezTo>
                  <a:pt x="15553" y="1641726"/>
                  <a:pt x="49106" y="1666891"/>
                  <a:pt x="0" y="1617785"/>
                </a:cubicBezTo>
              </a:path>
            </a:pathLst>
          </a:custGeom>
          <a:noFill/>
          <a:ln w="28575" cap="flat" cmpd="sng">
            <a:solidFill>
              <a:srgbClr val="FFFF99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5" name="Freeform 34"/>
          <p:cNvSpPr>
            <a:spLocks/>
          </p:cNvSpPr>
          <p:nvPr/>
        </p:nvSpPr>
        <p:spPr bwMode="auto">
          <a:xfrm>
            <a:off x="2881313" y="3667125"/>
            <a:ext cx="536575" cy="1816100"/>
          </a:xfrm>
          <a:custGeom>
            <a:avLst/>
            <a:gdLst>
              <a:gd name="T0" fmla="*/ 99297 w 537306"/>
              <a:gd name="T1" fmla="*/ 0 h 1816572"/>
              <a:gd name="T2" fmla="*/ 85495 w 537306"/>
              <a:gd name="T3" fmla="*/ 42050 h 1816572"/>
              <a:gd name="T4" fmla="*/ 57891 w 537306"/>
              <a:gd name="T5" fmla="*/ 84099 h 1816572"/>
              <a:gd name="T6" fmla="*/ 30286 w 537306"/>
              <a:gd name="T7" fmla="*/ 168197 h 1816572"/>
              <a:gd name="T8" fmla="*/ 16482 w 537306"/>
              <a:gd name="T9" fmla="*/ 350419 h 1816572"/>
              <a:gd name="T10" fmla="*/ 2678 w 537306"/>
              <a:gd name="T11" fmla="*/ 406480 h 1816572"/>
              <a:gd name="T12" fmla="*/ 30286 w 537306"/>
              <a:gd name="T13" fmla="*/ 448529 h 1816572"/>
              <a:gd name="T14" fmla="*/ 44089 w 537306"/>
              <a:gd name="T15" fmla="*/ 490578 h 1816572"/>
              <a:gd name="T16" fmla="*/ 99297 w 537306"/>
              <a:gd name="T17" fmla="*/ 560664 h 1816572"/>
              <a:gd name="T18" fmla="*/ 126901 w 537306"/>
              <a:gd name="T19" fmla="*/ 672800 h 1816572"/>
              <a:gd name="T20" fmla="*/ 154506 w 537306"/>
              <a:gd name="T21" fmla="*/ 756898 h 1816572"/>
              <a:gd name="T22" fmla="*/ 195912 w 537306"/>
              <a:gd name="T23" fmla="*/ 770913 h 1816572"/>
              <a:gd name="T24" fmla="*/ 154506 w 537306"/>
              <a:gd name="T25" fmla="*/ 840996 h 1816572"/>
              <a:gd name="T26" fmla="*/ 195912 w 537306"/>
              <a:gd name="T27" fmla="*/ 855013 h 1816572"/>
              <a:gd name="T28" fmla="*/ 209714 w 537306"/>
              <a:gd name="T29" fmla="*/ 911080 h 1816572"/>
              <a:gd name="T30" fmla="*/ 209714 w 537306"/>
              <a:gd name="T31" fmla="*/ 967146 h 1816572"/>
              <a:gd name="T32" fmla="*/ 223515 w 537306"/>
              <a:gd name="T33" fmla="*/ 1009196 h 1816572"/>
              <a:gd name="T34" fmla="*/ 209714 w 537306"/>
              <a:gd name="T35" fmla="*/ 1065262 h 1816572"/>
              <a:gd name="T36" fmla="*/ 292525 w 537306"/>
              <a:gd name="T37" fmla="*/ 1093295 h 1816572"/>
              <a:gd name="T38" fmla="*/ 306329 w 537306"/>
              <a:gd name="T39" fmla="*/ 1135346 h 1816572"/>
              <a:gd name="T40" fmla="*/ 347734 w 537306"/>
              <a:gd name="T41" fmla="*/ 1149362 h 1816572"/>
              <a:gd name="T42" fmla="*/ 306329 w 537306"/>
              <a:gd name="T43" fmla="*/ 1121329 h 1816572"/>
              <a:gd name="T44" fmla="*/ 264924 w 537306"/>
              <a:gd name="T45" fmla="*/ 1135346 h 1816572"/>
              <a:gd name="T46" fmla="*/ 278726 w 537306"/>
              <a:gd name="T47" fmla="*/ 1177396 h 1816572"/>
              <a:gd name="T48" fmla="*/ 347734 w 537306"/>
              <a:gd name="T49" fmla="*/ 1233461 h 1816572"/>
              <a:gd name="T50" fmla="*/ 375340 w 537306"/>
              <a:gd name="T51" fmla="*/ 1331578 h 1816572"/>
              <a:gd name="T52" fmla="*/ 389141 w 537306"/>
              <a:gd name="T53" fmla="*/ 1373628 h 1816572"/>
              <a:gd name="T54" fmla="*/ 333933 w 537306"/>
              <a:gd name="T55" fmla="*/ 1275510 h 1816572"/>
              <a:gd name="T56" fmla="*/ 306329 w 537306"/>
              <a:gd name="T57" fmla="*/ 1303545 h 1816572"/>
              <a:gd name="T58" fmla="*/ 320130 w 537306"/>
              <a:gd name="T59" fmla="*/ 1373628 h 1816572"/>
              <a:gd name="T60" fmla="*/ 333933 w 537306"/>
              <a:gd name="T61" fmla="*/ 1415677 h 1816572"/>
              <a:gd name="T62" fmla="*/ 361536 w 537306"/>
              <a:gd name="T63" fmla="*/ 1513793 h 1816572"/>
              <a:gd name="T64" fmla="*/ 333933 w 537306"/>
              <a:gd name="T65" fmla="*/ 1541827 h 1816572"/>
              <a:gd name="T66" fmla="*/ 347734 w 537306"/>
              <a:gd name="T67" fmla="*/ 1667975 h 1816572"/>
              <a:gd name="T68" fmla="*/ 361536 w 537306"/>
              <a:gd name="T69" fmla="*/ 1710026 h 1816572"/>
              <a:gd name="T70" fmla="*/ 402944 w 537306"/>
              <a:gd name="T71" fmla="*/ 1724044 h 1816572"/>
              <a:gd name="T72" fmla="*/ 416745 w 537306"/>
              <a:gd name="T73" fmla="*/ 1766094 h 1816572"/>
              <a:gd name="T74" fmla="*/ 499559 w 537306"/>
              <a:gd name="T75" fmla="*/ 1808143 h 1816572"/>
              <a:gd name="T76" fmla="*/ 527163 w 537306"/>
              <a:gd name="T77" fmla="*/ 1808143 h 1816572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</a:gdLst>
            <a:ahLst/>
            <a:cxnLst>
              <a:cxn ang="T78">
                <a:pos x="T0" y="T1"/>
              </a:cxn>
              <a:cxn ang="T79">
                <a:pos x="T2" y="T3"/>
              </a:cxn>
              <a:cxn ang="T80">
                <a:pos x="T4" y="T5"/>
              </a:cxn>
              <a:cxn ang="T81">
                <a:pos x="T6" y="T7"/>
              </a:cxn>
              <a:cxn ang="T82">
                <a:pos x="T8" y="T9"/>
              </a:cxn>
              <a:cxn ang="T83">
                <a:pos x="T10" y="T11"/>
              </a:cxn>
              <a:cxn ang="T84">
                <a:pos x="T12" y="T13"/>
              </a:cxn>
              <a:cxn ang="T85">
                <a:pos x="T14" y="T15"/>
              </a:cxn>
              <a:cxn ang="T86">
                <a:pos x="T16" y="T17"/>
              </a:cxn>
              <a:cxn ang="T87">
                <a:pos x="T18" y="T19"/>
              </a:cxn>
              <a:cxn ang="T88">
                <a:pos x="T20" y="T21"/>
              </a:cxn>
              <a:cxn ang="T89">
                <a:pos x="T22" y="T23"/>
              </a:cxn>
              <a:cxn ang="T90">
                <a:pos x="T24" y="T25"/>
              </a:cxn>
              <a:cxn ang="T91">
                <a:pos x="T26" y="T27"/>
              </a:cxn>
              <a:cxn ang="T92">
                <a:pos x="T28" y="T29"/>
              </a:cxn>
              <a:cxn ang="T93">
                <a:pos x="T30" y="T31"/>
              </a:cxn>
              <a:cxn ang="T94">
                <a:pos x="T32" y="T33"/>
              </a:cxn>
              <a:cxn ang="T95">
                <a:pos x="T34" y="T35"/>
              </a:cxn>
              <a:cxn ang="T96">
                <a:pos x="T36" y="T37"/>
              </a:cxn>
              <a:cxn ang="T97">
                <a:pos x="T38" y="T39"/>
              </a:cxn>
              <a:cxn ang="T98">
                <a:pos x="T40" y="T41"/>
              </a:cxn>
              <a:cxn ang="T99">
                <a:pos x="T42" y="T43"/>
              </a:cxn>
              <a:cxn ang="T100">
                <a:pos x="T44" y="T45"/>
              </a:cxn>
              <a:cxn ang="T101">
                <a:pos x="T46" y="T47"/>
              </a:cxn>
              <a:cxn ang="T102">
                <a:pos x="T48" y="T49"/>
              </a:cxn>
              <a:cxn ang="T103">
                <a:pos x="T50" y="T51"/>
              </a:cxn>
              <a:cxn ang="T104">
                <a:pos x="T52" y="T53"/>
              </a:cxn>
              <a:cxn ang="T105">
                <a:pos x="T54" y="T55"/>
              </a:cxn>
              <a:cxn ang="T106">
                <a:pos x="T56" y="T57"/>
              </a:cxn>
              <a:cxn ang="T107">
                <a:pos x="T58" y="T59"/>
              </a:cxn>
              <a:cxn ang="T108">
                <a:pos x="T60" y="T61"/>
              </a:cxn>
              <a:cxn ang="T109">
                <a:pos x="T62" y="T63"/>
              </a:cxn>
              <a:cxn ang="T110">
                <a:pos x="T64" y="T65"/>
              </a:cxn>
              <a:cxn ang="T111">
                <a:pos x="T66" y="T67"/>
              </a:cxn>
              <a:cxn ang="T112">
                <a:pos x="T68" y="T69"/>
              </a:cxn>
              <a:cxn ang="T113">
                <a:pos x="T70" y="T71"/>
              </a:cxn>
              <a:cxn ang="T114">
                <a:pos x="T72" y="T73"/>
              </a:cxn>
              <a:cxn ang="T115">
                <a:pos x="T74" y="T75"/>
              </a:cxn>
              <a:cxn ang="T116">
                <a:pos x="T76" y="T77"/>
              </a:cxn>
            </a:cxnLst>
            <a:rect l="0" t="0" r="r" b="b"/>
            <a:pathLst>
              <a:path w="537306" h="1816572">
                <a:moveTo>
                  <a:pt x="101208" y="0"/>
                </a:moveTo>
                <a:cubicBezTo>
                  <a:pt x="96519" y="14068"/>
                  <a:pt x="93772" y="28941"/>
                  <a:pt x="87140" y="42204"/>
                </a:cubicBezTo>
                <a:cubicBezTo>
                  <a:pt x="79579" y="57326"/>
                  <a:pt x="65872" y="68957"/>
                  <a:pt x="59005" y="84407"/>
                </a:cubicBezTo>
                <a:cubicBezTo>
                  <a:pt x="46960" y="111508"/>
                  <a:pt x="30869" y="168813"/>
                  <a:pt x="30869" y="168813"/>
                </a:cubicBezTo>
                <a:cubicBezTo>
                  <a:pt x="26180" y="229773"/>
                  <a:pt x="23946" y="290972"/>
                  <a:pt x="16802" y="351693"/>
                </a:cubicBezTo>
                <a:cubicBezTo>
                  <a:pt x="14543" y="370895"/>
                  <a:pt x="0" y="388824"/>
                  <a:pt x="2734" y="407964"/>
                </a:cubicBezTo>
                <a:cubicBezTo>
                  <a:pt x="5125" y="424701"/>
                  <a:pt x="23308" y="435045"/>
                  <a:pt x="30869" y="450167"/>
                </a:cubicBezTo>
                <a:cubicBezTo>
                  <a:pt x="37501" y="463430"/>
                  <a:pt x="38305" y="479107"/>
                  <a:pt x="44937" y="492370"/>
                </a:cubicBezTo>
                <a:cubicBezTo>
                  <a:pt x="62684" y="527865"/>
                  <a:pt x="75037" y="536538"/>
                  <a:pt x="101208" y="562708"/>
                </a:cubicBezTo>
                <a:cubicBezTo>
                  <a:pt x="143899" y="690786"/>
                  <a:pt x="78404" y="488476"/>
                  <a:pt x="129343" y="675250"/>
                </a:cubicBezTo>
                <a:cubicBezTo>
                  <a:pt x="137146" y="703862"/>
                  <a:pt x="129344" y="750277"/>
                  <a:pt x="157479" y="759656"/>
                </a:cubicBezTo>
                <a:lnTo>
                  <a:pt x="199682" y="773724"/>
                </a:lnTo>
                <a:cubicBezTo>
                  <a:pt x="188284" y="785122"/>
                  <a:pt x="145304" y="819712"/>
                  <a:pt x="157479" y="844062"/>
                </a:cubicBezTo>
                <a:cubicBezTo>
                  <a:pt x="164111" y="857325"/>
                  <a:pt x="185614" y="853441"/>
                  <a:pt x="199682" y="858130"/>
                </a:cubicBezTo>
                <a:cubicBezTo>
                  <a:pt x="204371" y="876887"/>
                  <a:pt x="205103" y="897107"/>
                  <a:pt x="213749" y="914400"/>
                </a:cubicBezTo>
                <a:cubicBezTo>
                  <a:pt x="238759" y="964419"/>
                  <a:pt x="263769" y="920653"/>
                  <a:pt x="213749" y="970671"/>
                </a:cubicBezTo>
                <a:cubicBezTo>
                  <a:pt x="218438" y="984739"/>
                  <a:pt x="227817" y="998045"/>
                  <a:pt x="227817" y="1012874"/>
                </a:cubicBezTo>
                <a:cubicBezTo>
                  <a:pt x="227817" y="1032208"/>
                  <a:pt x="201372" y="1054292"/>
                  <a:pt x="213749" y="1069145"/>
                </a:cubicBezTo>
                <a:cubicBezTo>
                  <a:pt x="232735" y="1091928"/>
                  <a:pt x="298155" y="1097280"/>
                  <a:pt x="298155" y="1097280"/>
                </a:cubicBezTo>
                <a:cubicBezTo>
                  <a:pt x="302844" y="1111348"/>
                  <a:pt x="301737" y="1128998"/>
                  <a:pt x="312223" y="1139484"/>
                </a:cubicBezTo>
                <a:cubicBezTo>
                  <a:pt x="322708" y="1149969"/>
                  <a:pt x="354426" y="1168380"/>
                  <a:pt x="354426" y="1153551"/>
                </a:cubicBezTo>
                <a:cubicBezTo>
                  <a:pt x="354426" y="1136644"/>
                  <a:pt x="326291" y="1134794"/>
                  <a:pt x="312223" y="1125416"/>
                </a:cubicBezTo>
                <a:cubicBezTo>
                  <a:pt x="298155" y="1130105"/>
                  <a:pt x="276651" y="1126221"/>
                  <a:pt x="270020" y="1139484"/>
                </a:cubicBezTo>
                <a:cubicBezTo>
                  <a:pt x="263389" y="1152747"/>
                  <a:pt x="277456" y="1168424"/>
                  <a:pt x="284088" y="1181687"/>
                </a:cubicBezTo>
                <a:cubicBezTo>
                  <a:pt x="309541" y="1232592"/>
                  <a:pt x="305750" y="1221732"/>
                  <a:pt x="354426" y="1237957"/>
                </a:cubicBezTo>
                <a:cubicBezTo>
                  <a:pt x="388149" y="1339125"/>
                  <a:pt x="347242" y="1212808"/>
                  <a:pt x="382562" y="1336431"/>
                </a:cubicBezTo>
                <a:cubicBezTo>
                  <a:pt x="386636" y="1350689"/>
                  <a:pt x="396629" y="1393463"/>
                  <a:pt x="396629" y="1378634"/>
                </a:cubicBezTo>
                <a:cubicBezTo>
                  <a:pt x="396629" y="1285103"/>
                  <a:pt x="401041" y="1300388"/>
                  <a:pt x="340359" y="1280160"/>
                </a:cubicBezTo>
                <a:cubicBezTo>
                  <a:pt x="330980" y="1289539"/>
                  <a:pt x="314099" y="1295166"/>
                  <a:pt x="312223" y="1308296"/>
                </a:cubicBezTo>
                <a:cubicBezTo>
                  <a:pt x="308841" y="1331966"/>
                  <a:pt x="320492" y="1355438"/>
                  <a:pt x="326291" y="1378634"/>
                </a:cubicBezTo>
                <a:cubicBezTo>
                  <a:pt x="329888" y="1393020"/>
                  <a:pt x="336285" y="1406579"/>
                  <a:pt x="340359" y="1420837"/>
                </a:cubicBezTo>
                <a:cubicBezTo>
                  <a:pt x="375687" y="1544486"/>
                  <a:pt x="334764" y="1418123"/>
                  <a:pt x="368494" y="1519311"/>
                </a:cubicBezTo>
                <a:cubicBezTo>
                  <a:pt x="359116" y="1528690"/>
                  <a:pt x="347183" y="1536074"/>
                  <a:pt x="340359" y="1547447"/>
                </a:cubicBezTo>
                <a:cubicBezTo>
                  <a:pt x="310214" y="1597689"/>
                  <a:pt x="334999" y="1615774"/>
                  <a:pt x="354426" y="1674056"/>
                </a:cubicBezTo>
                <a:cubicBezTo>
                  <a:pt x="359115" y="1688124"/>
                  <a:pt x="354426" y="1711570"/>
                  <a:pt x="368494" y="1716259"/>
                </a:cubicBezTo>
                <a:lnTo>
                  <a:pt x="410697" y="1730327"/>
                </a:lnTo>
                <a:cubicBezTo>
                  <a:pt x="415386" y="1744395"/>
                  <a:pt x="415502" y="1760951"/>
                  <a:pt x="424765" y="1772530"/>
                </a:cubicBezTo>
                <a:cubicBezTo>
                  <a:pt x="440572" y="1792289"/>
                  <a:pt x="484900" y="1809879"/>
                  <a:pt x="509171" y="1814733"/>
                </a:cubicBezTo>
                <a:cubicBezTo>
                  <a:pt x="518367" y="1816572"/>
                  <a:pt x="527928" y="1814733"/>
                  <a:pt x="537306" y="1814733"/>
                </a:cubicBezTo>
              </a:path>
            </a:pathLst>
          </a:custGeom>
          <a:noFill/>
          <a:ln w="28575" cap="flat" cmpd="sng">
            <a:solidFill>
              <a:srgbClr val="FFFF99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cxnSp>
        <p:nvCxnSpPr>
          <p:cNvPr id="36" name="Straight Arrow Connector 35"/>
          <p:cNvCxnSpPr>
            <a:cxnSpLocks noChangeShapeType="1"/>
            <a:stCxn id="32" idx="2"/>
            <a:endCxn id="35" idx="14"/>
          </p:cNvCxnSpPr>
          <p:nvPr/>
        </p:nvCxnSpPr>
        <p:spPr bwMode="auto">
          <a:xfrm rot="5400000">
            <a:off x="2378075" y="2393950"/>
            <a:ext cx="2905125" cy="1470025"/>
          </a:xfrm>
          <a:prstGeom prst="straightConnector1">
            <a:avLst/>
          </a:prstGeom>
          <a:noFill/>
          <a:ln w="28575">
            <a:solidFill>
              <a:srgbClr val="00FFCC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Arrow Connector 36"/>
          <p:cNvCxnSpPr>
            <a:cxnSpLocks noChangeShapeType="1"/>
            <a:stCxn id="32" idx="2"/>
            <a:endCxn id="34" idx="10"/>
          </p:cNvCxnSpPr>
          <p:nvPr/>
        </p:nvCxnSpPr>
        <p:spPr bwMode="auto">
          <a:xfrm rot="16200000" flipH="1">
            <a:off x="3700462" y="2541588"/>
            <a:ext cx="2989263" cy="1258888"/>
          </a:xfrm>
          <a:prstGeom prst="straightConnector1">
            <a:avLst/>
          </a:prstGeom>
          <a:noFill/>
          <a:ln w="28575">
            <a:solidFill>
              <a:srgbClr val="00FFCC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Straight Arrow Connector 37"/>
          <p:cNvCxnSpPr>
            <a:cxnSpLocks noChangeShapeType="1"/>
            <a:stCxn id="32" idx="2"/>
          </p:cNvCxnSpPr>
          <p:nvPr/>
        </p:nvCxnSpPr>
        <p:spPr bwMode="auto">
          <a:xfrm rot="5400000">
            <a:off x="3349625" y="917575"/>
            <a:ext cx="457200" cy="1974850"/>
          </a:xfrm>
          <a:prstGeom prst="straightConnector1">
            <a:avLst/>
          </a:prstGeom>
          <a:noFill/>
          <a:ln w="28575">
            <a:solidFill>
              <a:srgbClr val="FF0000"/>
            </a:solidFill>
            <a:prstDash val="sys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Straight Arrow Connector 38"/>
          <p:cNvCxnSpPr>
            <a:cxnSpLocks noChangeShapeType="1"/>
            <a:stCxn id="32" idx="2"/>
          </p:cNvCxnSpPr>
          <p:nvPr/>
        </p:nvCxnSpPr>
        <p:spPr bwMode="auto">
          <a:xfrm rot="16200000" flipH="1">
            <a:off x="5140325" y="1101725"/>
            <a:ext cx="838200" cy="1987550"/>
          </a:xfrm>
          <a:prstGeom prst="straightConnector1">
            <a:avLst/>
          </a:prstGeom>
          <a:noFill/>
          <a:ln w="28575">
            <a:solidFill>
              <a:srgbClr val="FF0000"/>
            </a:solidFill>
            <a:prstDash val="sys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Rectangle 39"/>
          <p:cNvSpPr/>
          <p:nvPr/>
        </p:nvSpPr>
        <p:spPr>
          <a:xfrm>
            <a:off x="2720975" y="6243638"/>
            <a:ext cx="3738563" cy="523875"/>
          </a:xfrm>
          <a:prstGeom prst="rect">
            <a:avLst/>
          </a:prstGeom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/>
            <a:r>
              <a:rPr lang="en-US" altLang="en-US" sz="28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Hyperparathyroidism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200400" y="2133600"/>
            <a:ext cx="2743200" cy="101600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* Most useful sign</a:t>
            </a:r>
          </a:p>
          <a:p>
            <a:pPr eaLnBrk="1" hangingPunct="1"/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* Virtually Diagnostic</a:t>
            </a:r>
          </a:p>
          <a:p>
            <a:pPr eaLnBrk="1" hangingPunct="1"/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* Location</a:t>
            </a:r>
          </a:p>
        </p:txBody>
      </p:sp>
      <p:pic>
        <p:nvPicPr>
          <p:cNvPr id="32784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762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5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4" grpId="0" animBg="1"/>
      <p:bldP spid="35" grpId="0" animBg="1"/>
      <p:bldP spid="40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8"/>
          <p:cNvPicPr>
            <a:picLocks noChangeAspect="1" noChangeArrowheads="1"/>
          </p:cNvPicPr>
          <p:nvPr/>
        </p:nvPicPr>
        <p:blipFill>
          <a:blip r:embed="rId3" cstate="print">
            <a:grayscl/>
            <a:lum bright="-10000" contrast="-6000"/>
          </a:blip>
          <a:srcRect l="22108" t="6966" r="10545" b="15211"/>
          <a:stretch>
            <a:fillRect/>
          </a:stretch>
        </p:blipFill>
        <p:spPr bwMode="auto">
          <a:xfrm>
            <a:off x="2895600" y="44450"/>
            <a:ext cx="3408362" cy="6813550"/>
          </a:xfrm>
          <a:prstGeom prst="ellipse">
            <a:avLst/>
          </a:prstGeom>
          <a:noFill/>
        </p:spPr>
      </p:pic>
      <p:pic>
        <p:nvPicPr>
          <p:cNvPr id="69634" name="Picture 2" descr="slide002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 l="27995" t="21352" r="31848" b="24600"/>
          <a:stretch>
            <a:fillRect/>
          </a:stretch>
        </p:blipFill>
        <p:spPr bwMode="auto">
          <a:xfrm>
            <a:off x="1403350" y="404813"/>
            <a:ext cx="6192838" cy="6005512"/>
          </a:xfrm>
          <a:prstGeom prst="ellipse">
            <a:avLst/>
          </a:prstGeom>
          <a:noFill/>
        </p:spPr>
      </p:pic>
      <p:sp>
        <p:nvSpPr>
          <p:cNvPr id="34819" name="Rectangle 5"/>
          <p:cNvSpPr>
            <a:spLocks noChangeArrowheads="1"/>
          </p:cNvSpPr>
          <p:nvPr/>
        </p:nvSpPr>
        <p:spPr bwMode="auto">
          <a:xfrm>
            <a:off x="2362200" y="6119813"/>
            <a:ext cx="44196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lnSpc>
                <a:spcPct val="150000"/>
              </a:lnSpc>
              <a:buClr>
                <a:srgbClr val="00FFCC"/>
              </a:buClr>
            </a:pPr>
            <a:r>
              <a:rPr lang="en-US" altLang="en-US">
                <a:solidFill>
                  <a:srgbClr val="FFE197"/>
                </a:solidFill>
                <a:latin typeface="Comic Sans MS" charset="0"/>
              </a:rPr>
              <a:t>Brown Tumors</a:t>
            </a:r>
          </a:p>
        </p:txBody>
      </p:sp>
      <p:pic>
        <p:nvPicPr>
          <p:cNvPr id="3482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762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  <p:pic>
        <p:nvPicPr>
          <p:cNvPr id="3686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371600"/>
            <a:ext cx="8229600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CASE NO. 3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 </a:t>
            </a:r>
          </a:p>
        </p:txBody>
      </p:sp>
      <p:sp>
        <p:nvSpPr>
          <p:cNvPr id="8" name="Rectangle 7"/>
          <p:cNvSpPr/>
          <p:nvPr/>
        </p:nvSpPr>
        <p:spPr>
          <a:xfrm>
            <a:off x="1219200" y="2967038"/>
            <a:ext cx="6705600" cy="120015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/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45 years- old male presented with history of bone enlargement</a:t>
            </a:r>
          </a:p>
          <a:p>
            <a:pPr algn="ctr" eaLnBrk="1" hangingPunct="1"/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X-ray of skull and hand are requested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2219325" y="1651000"/>
            <a:ext cx="4714875" cy="3759200"/>
            <a:chOff x="1905000" y="990600"/>
            <a:chExt cx="4714875" cy="3759199"/>
          </a:xfrm>
        </p:grpSpPr>
        <p:pic>
          <p:nvPicPr>
            <p:cNvPr id="9" name="Picture 4" descr="http://learningradiology.com/radsigns/radsignsphotos/heel%20pad-R3.jpg"/>
            <p:cNvPicPr>
              <a:picLocks noChangeAspect="1" noChangeArrowheads="1"/>
            </p:cNvPicPr>
            <p:nvPr/>
          </p:nvPicPr>
          <p:blipFill rotWithShape="1">
            <a:blip r:embed="rId3">
              <a:lum bright="-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1" b="1628"/>
            <a:stretch/>
          </p:blipFill>
          <p:spPr bwMode="auto">
            <a:xfrm>
              <a:off x="1905000" y="990600"/>
              <a:ext cx="4714875" cy="3759199"/>
            </a:xfrm>
            <a:prstGeom prst="ellipse">
              <a:avLst/>
            </a:prstGeom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/>
          </p:spPr>
        </p:pic>
        <p:sp>
          <p:nvSpPr>
            <p:cNvPr id="37896" name="Oval 9"/>
            <p:cNvSpPr>
              <a:spLocks noChangeArrowheads="1"/>
            </p:cNvSpPr>
            <p:nvPr/>
          </p:nvSpPr>
          <p:spPr bwMode="auto">
            <a:xfrm rot="797861">
              <a:off x="2916192" y="4308387"/>
              <a:ext cx="1040671" cy="30035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29697" name="Picture 2" descr="http://images.radiopaedia.org/images/23581/be2d4ee5a2169bac161a3316987daa.jpg"/>
          <p:cNvPicPr>
            <a:picLocks noChangeAspect="1" noChangeArrowheads="1"/>
          </p:cNvPicPr>
          <p:nvPr/>
        </p:nvPicPr>
        <p:blipFill>
          <a:blip r:embed="rId4">
            <a:lum bright="-10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0" t="4938" r="8333"/>
          <a:stretch>
            <a:fillRect/>
          </a:stretch>
        </p:blipFill>
        <p:spPr bwMode="auto">
          <a:xfrm>
            <a:off x="838200" y="609600"/>
            <a:ext cx="71628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  <p:pic>
        <p:nvPicPr>
          <p:cNvPr id="37893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2" descr="http://images.radiopaedia.org/images/23582/8f997fbff83b3a75292c3d38b38f9f_gallery.jpg"/>
          <p:cNvPicPr>
            <a:picLocks noChangeAspect="1" noChangeArrowheads="1"/>
          </p:cNvPicPr>
          <p:nvPr/>
        </p:nvPicPr>
        <p:blipFill>
          <a:blip r:embed="rId7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0" t="4834" r="18552" b="3323"/>
          <a:stretch>
            <a:fillRect/>
          </a:stretch>
        </p:blipFill>
        <p:spPr bwMode="auto">
          <a:xfrm>
            <a:off x="1828800" y="609600"/>
            <a:ext cx="5562600" cy="587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4"/>
          <p:cNvSpPr txBox="1">
            <a:spLocks noChangeArrowheads="1"/>
          </p:cNvSpPr>
          <p:nvPr/>
        </p:nvSpPr>
        <p:spPr bwMode="auto">
          <a:xfrm>
            <a:off x="685800" y="2644775"/>
            <a:ext cx="784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i="1">
                <a:solidFill>
                  <a:srgbClr val="FFFF99"/>
                </a:solidFill>
                <a:latin typeface="Verdana" charset="0"/>
              </a:rPr>
              <a:t>ARTHRITIS</a:t>
            </a:r>
            <a:endParaRPr lang="en-US" altLang="en-US" sz="4000" b="1" i="1">
              <a:solidFill>
                <a:srgbClr val="FFFF66"/>
              </a:solidFill>
            </a:endParaRPr>
          </a:p>
        </p:txBody>
      </p:sp>
      <p:pic>
        <p:nvPicPr>
          <p:cNvPr id="40962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762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  <p:pic>
        <p:nvPicPr>
          <p:cNvPr id="4198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371600"/>
            <a:ext cx="8229600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CASE NO. 4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 </a:t>
            </a:r>
          </a:p>
        </p:txBody>
      </p:sp>
      <p:sp>
        <p:nvSpPr>
          <p:cNvPr id="8" name="Rectangle 7"/>
          <p:cNvSpPr/>
          <p:nvPr/>
        </p:nvSpPr>
        <p:spPr>
          <a:xfrm>
            <a:off x="1219200" y="2967038"/>
            <a:ext cx="6705600" cy="120015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/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48 years- old female presented with joint pain of the hands &amp; feet </a:t>
            </a:r>
          </a:p>
          <a:p>
            <a:pPr algn="ctr" eaLnBrk="1" hangingPunct="1"/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X-ray of hand requested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  <p:pic>
        <p:nvPicPr>
          <p:cNvPr id="1638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1"/>
          <p:cNvSpPr>
            <a:spLocks noChangeArrowheads="1"/>
          </p:cNvSpPr>
          <p:nvPr/>
        </p:nvSpPr>
        <p:spPr bwMode="auto">
          <a:xfrm>
            <a:off x="-11113" y="1752600"/>
            <a:ext cx="9144001" cy="394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just" eaLnBrk="1" hangingPunct="1">
              <a:lnSpc>
                <a:spcPct val="150000"/>
              </a:lnSpc>
              <a:buClr>
                <a:srgbClr val="FF0E57"/>
              </a:buClr>
            </a:pPr>
            <a:r>
              <a:rPr lang="en-US" altLang="en-US">
                <a:latin typeface="Verdana" charset="0"/>
              </a:rPr>
              <a:t>The main focus and objective of this lecture is to help student to be familiar in looking at MSK images and interpreting findings, by learning: </a:t>
            </a:r>
          </a:p>
          <a:p>
            <a:pPr algn="just" eaLnBrk="1" hangingPunct="1">
              <a:lnSpc>
                <a:spcPct val="150000"/>
              </a:lnSpc>
              <a:buClr>
                <a:srgbClr val="FF0E57"/>
              </a:buClr>
              <a:buFontTx/>
              <a:buChar char="•"/>
            </a:pPr>
            <a:r>
              <a:rPr lang="en-US" altLang="en-US">
                <a:latin typeface="Verdana" charset="0"/>
              </a:rPr>
              <a:t>Normal radiological anatomic landmarks</a:t>
            </a:r>
          </a:p>
          <a:p>
            <a:pPr algn="just" eaLnBrk="1" hangingPunct="1">
              <a:lnSpc>
                <a:spcPct val="150000"/>
              </a:lnSpc>
              <a:buClr>
                <a:srgbClr val="FF0E57"/>
              </a:buClr>
              <a:buFontTx/>
              <a:buChar char="•"/>
            </a:pPr>
            <a:r>
              <a:rPr lang="en-US" altLang="en-US">
                <a:latin typeface="Verdana" charset="0"/>
              </a:rPr>
              <a:t>System of analyzing findings</a:t>
            </a:r>
          </a:p>
          <a:p>
            <a:pPr algn="just" eaLnBrk="1" hangingPunct="1">
              <a:lnSpc>
                <a:spcPct val="150000"/>
              </a:lnSpc>
              <a:buClr>
                <a:srgbClr val="FF0E57"/>
              </a:buClr>
            </a:pPr>
            <a:r>
              <a:rPr lang="en-US" altLang="en-US">
                <a:latin typeface="Verdana" charset="0"/>
              </a:rPr>
              <a:t>          </a:t>
            </a:r>
            <a:r>
              <a:rPr lang="en-US" altLang="en-US" sz="2000">
                <a:latin typeface="Verdana" charset="0"/>
              </a:rPr>
              <a:t> “Where to look &amp; What to look for”</a:t>
            </a:r>
          </a:p>
          <a:p>
            <a:pPr algn="just" eaLnBrk="1" hangingPunct="1">
              <a:lnSpc>
                <a:spcPct val="150000"/>
              </a:lnSpc>
              <a:buClr>
                <a:srgbClr val="FF0E57"/>
              </a:buClr>
              <a:buFontTx/>
              <a:buChar char="•"/>
            </a:pPr>
            <a:r>
              <a:rPr lang="en-US" altLang="en-US">
                <a:latin typeface="Verdana" charset="0"/>
              </a:rPr>
              <a:t>Recognize features of certain disease entity  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609600"/>
            <a:ext cx="8229600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OBJECTIVES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ser19032img00002.jpg"/>
          <p:cNvPicPr>
            <a:picLocks noChangeAspect="1"/>
          </p:cNvPicPr>
          <p:nvPr/>
        </p:nvPicPr>
        <p:blipFill>
          <a:blip r:embed="rId3">
            <a:lum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 t="28679" r="6572" b="8977"/>
          <a:stretch>
            <a:fillRect/>
          </a:stretch>
        </p:blipFill>
        <p:spPr bwMode="auto">
          <a:xfrm>
            <a:off x="908050" y="1042988"/>
            <a:ext cx="7286625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er19032img00001.jpg"/>
          <p:cNvPicPr>
            <a:picLocks noChangeAspect="1"/>
          </p:cNvPicPr>
          <p:nvPr/>
        </p:nvPicPr>
        <p:blipFill>
          <a:blip r:embed="rId4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3" t="23691" r="11639" b="8977"/>
          <a:stretch>
            <a:fillRect/>
          </a:stretch>
        </p:blipFill>
        <p:spPr bwMode="auto">
          <a:xfrm>
            <a:off x="1136650" y="773113"/>
            <a:ext cx="6940550" cy="585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  <p:pic>
        <p:nvPicPr>
          <p:cNvPr id="43013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2-04-22 at 12.11.2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66800"/>
            <a:ext cx="323691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Screen shot 2012-04-22 at 12.11.4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800"/>
            <a:ext cx="3429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7" name="Group 4"/>
          <p:cNvGrpSpPr>
            <a:grpSpLocks/>
          </p:cNvGrpSpPr>
          <p:nvPr/>
        </p:nvGrpSpPr>
        <p:grpSpPr bwMode="auto">
          <a:xfrm>
            <a:off x="396875" y="404813"/>
            <a:ext cx="8278813" cy="6132512"/>
            <a:chOff x="250" y="247"/>
            <a:chExt cx="5215" cy="3863"/>
          </a:xfrm>
        </p:grpSpPr>
        <p:pic>
          <p:nvPicPr>
            <p:cNvPr id="45065" name="Picture 2" descr="DSCN1840"/>
            <p:cNvPicPr>
              <a:picLocks noChangeAspect="1" noChangeArrowheads="1"/>
            </p:cNvPicPr>
            <p:nvPr/>
          </p:nvPicPr>
          <p:blipFill>
            <a:blip r:embed="rId5">
              <a:lum bright="-10000" contrast="1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41" b="7042"/>
            <a:stretch>
              <a:fillRect/>
            </a:stretch>
          </p:blipFill>
          <p:spPr bwMode="auto">
            <a:xfrm rot="-5400000">
              <a:off x="2218" y="863"/>
              <a:ext cx="3863" cy="2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066" name="Picture 3" descr="DSCN1839"/>
            <p:cNvPicPr>
              <a:picLocks noChangeAspect="1" noChangeArrowheads="1"/>
            </p:cNvPicPr>
            <p:nvPr/>
          </p:nvPicPr>
          <p:blipFill>
            <a:blip r:embed="rId6">
              <a:lum bright="-10000" contrast="10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95" b="6076"/>
            <a:stretch>
              <a:fillRect/>
            </a:stretch>
          </p:blipFill>
          <p:spPr bwMode="auto">
            <a:xfrm rot="-5400000">
              <a:off x="-389" y="886"/>
              <a:ext cx="3863" cy="2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2555875" y="5529263"/>
            <a:ext cx="3455988" cy="10080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3995738" y="417513"/>
            <a:ext cx="936625" cy="10795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45062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581025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  <p:pic>
        <p:nvPicPr>
          <p:cNvPr id="4506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" grpId="0" animBg="1"/>
      <p:bldP spid="1126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5" name="Group 2"/>
          <p:cNvGrpSpPr>
            <a:grpSpLocks/>
          </p:cNvGrpSpPr>
          <p:nvPr/>
        </p:nvGrpSpPr>
        <p:grpSpPr bwMode="auto">
          <a:xfrm>
            <a:off x="708025" y="990600"/>
            <a:ext cx="7750175" cy="5049838"/>
            <a:chOff x="158" y="391"/>
            <a:chExt cx="5381" cy="3606"/>
          </a:xfrm>
        </p:grpSpPr>
        <p:pic>
          <p:nvPicPr>
            <p:cNvPr id="47110" name="Picture 3" descr="DSCN1884"/>
            <p:cNvPicPr>
              <a:picLocks noChangeAspect="1" noChangeArrowheads="1"/>
            </p:cNvPicPr>
            <p:nvPr/>
          </p:nvPicPr>
          <p:blipFill>
            <a:blip r:embed="rId3">
              <a:lum bright="-6000" contrast="-12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384" y="842"/>
              <a:ext cx="3606" cy="2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111" name="Picture 4" descr="DSCN1883"/>
            <p:cNvPicPr>
              <a:picLocks noChangeAspect="1" noChangeArrowheads="1"/>
            </p:cNvPicPr>
            <p:nvPr/>
          </p:nvPicPr>
          <p:blipFill>
            <a:blip r:embed="rId4">
              <a:lum bright="-6000" contrast="-12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293" y="842"/>
              <a:ext cx="3606" cy="27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3059113" y="6324600"/>
            <a:ext cx="30241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b="1" i="1">
                <a:solidFill>
                  <a:srgbClr val="FFF4B1"/>
                </a:solidFill>
                <a:latin typeface="Arial" charset="0"/>
              </a:rPr>
              <a:t>Rheumatoid Arthritis</a:t>
            </a:r>
          </a:p>
        </p:txBody>
      </p:sp>
      <p:pic>
        <p:nvPicPr>
          <p:cNvPr id="47107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</a:t>
            </a:r>
          </a:p>
        </p:txBody>
      </p:sp>
      <p:pic>
        <p:nvPicPr>
          <p:cNvPr id="47109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6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  <p:pic>
        <p:nvPicPr>
          <p:cNvPr id="4915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371600"/>
            <a:ext cx="8229600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CASE NO. 5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 </a:t>
            </a:r>
          </a:p>
        </p:txBody>
      </p:sp>
      <p:sp>
        <p:nvSpPr>
          <p:cNvPr id="8" name="Rectangle 7"/>
          <p:cNvSpPr/>
          <p:nvPr/>
        </p:nvSpPr>
        <p:spPr>
          <a:xfrm>
            <a:off x="1219200" y="2967038"/>
            <a:ext cx="6705600" cy="83026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/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Elderly male patient presented with joint pain of the hands X-ray of hand requested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09600"/>
            <a:ext cx="7835900" cy="589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  <p:pic>
        <p:nvPicPr>
          <p:cNvPr id="50180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514600" y="6324600"/>
            <a:ext cx="441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F4B1"/>
                </a:solidFill>
                <a:latin typeface="Verdana" charset="0"/>
              </a:rPr>
              <a:t>Osteoarthritis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838200"/>
            <a:ext cx="352266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  <p:pic>
        <p:nvPicPr>
          <p:cNvPr id="52228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6" descr="Screen shot 2012-04-22 at 12.24.5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09600"/>
            <a:ext cx="3289300" cy="477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  <p:pic>
        <p:nvPicPr>
          <p:cNvPr id="5427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1" descr="Screen shot 2012-04-22 at 12.24.31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09600"/>
            <a:ext cx="3546475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creen shot 2012-04-22 at 12.25.22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810000"/>
            <a:ext cx="2400716" cy="289560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362200" y="6319838"/>
            <a:ext cx="4419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F4B1"/>
                </a:solidFill>
                <a:latin typeface="Verdana" charset="0"/>
              </a:rPr>
              <a:t>Osteoarthritis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 descr="Screen shot 2012-04-22 at 12.18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762000"/>
            <a:ext cx="6845300" cy="56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2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</a:t>
            </a:r>
          </a:p>
        </p:txBody>
      </p:sp>
      <p:pic>
        <p:nvPicPr>
          <p:cNvPr id="5632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819400" y="5943600"/>
            <a:ext cx="4419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F4B1"/>
                </a:solidFill>
                <a:latin typeface="Verdana" charset="0"/>
              </a:rPr>
              <a:t>Erosive Osteoarthritis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69" name="Group 6"/>
          <p:cNvGrpSpPr>
            <a:grpSpLocks/>
          </p:cNvGrpSpPr>
          <p:nvPr/>
        </p:nvGrpSpPr>
        <p:grpSpPr bwMode="auto">
          <a:xfrm>
            <a:off x="612775" y="404813"/>
            <a:ext cx="7956550" cy="6119812"/>
            <a:chOff x="340" y="255"/>
            <a:chExt cx="5012" cy="3855"/>
          </a:xfrm>
        </p:grpSpPr>
        <p:pic>
          <p:nvPicPr>
            <p:cNvPr id="58379" name="Picture 7" descr="DSCN1831"/>
            <p:cNvPicPr>
              <a:picLocks noChangeAspect="1" noChangeArrowheads="1"/>
            </p:cNvPicPr>
            <p:nvPr/>
          </p:nvPicPr>
          <p:blipFill>
            <a:blip r:embed="rId3">
              <a:lum bright="-6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316" r="1154"/>
            <a:stretch>
              <a:fillRect/>
            </a:stretch>
          </p:blipFill>
          <p:spPr bwMode="auto">
            <a:xfrm rot="-5400000">
              <a:off x="2120" y="879"/>
              <a:ext cx="3855" cy="2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80" name="Picture 8" descr="DSCN1830"/>
            <p:cNvPicPr>
              <a:picLocks noChangeAspect="1" noChangeArrowheads="1"/>
            </p:cNvPicPr>
            <p:nvPr/>
          </p:nvPicPr>
          <p:blipFill>
            <a:blip r:embed="rId4">
              <a:lum bright="-6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4" b="16576"/>
            <a:stretch>
              <a:fillRect/>
            </a:stretch>
          </p:blipFill>
          <p:spPr bwMode="auto">
            <a:xfrm rot="-5400000">
              <a:off x="-375" y="970"/>
              <a:ext cx="3855" cy="2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56" name="Rectangle 9"/>
          <p:cNvSpPr>
            <a:spLocks noChangeArrowheads="1"/>
          </p:cNvSpPr>
          <p:nvPr/>
        </p:nvSpPr>
        <p:spPr bwMode="auto">
          <a:xfrm>
            <a:off x="468313" y="404813"/>
            <a:ext cx="215900" cy="6119812"/>
          </a:xfrm>
          <a:prstGeom prst="rect">
            <a:avLst/>
          </a:prstGeom>
          <a:solidFill>
            <a:schemeClr val="accent4">
              <a:lumMod val="2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8371" name="Rectangle 10"/>
          <p:cNvSpPr>
            <a:spLocks noChangeArrowheads="1"/>
          </p:cNvSpPr>
          <p:nvPr/>
        </p:nvSpPr>
        <p:spPr bwMode="auto">
          <a:xfrm>
            <a:off x="3492500" y="404813"/>
            <a:ext cx="2519363" cy="431800"/>
          </a:xfrm>
          <a:prstGeom prst="rect">
            <a:avLst/>
          </a:prstGeom>
          <a:solidFill>
            <a:srgbClr val="3636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8372" name="Rectangle 11"/>
          <p:cNvSpPr>
            <a:spLocks noChangeArrowheads="1"/>
          </p:cNvSpPr>
          <p:nvPr/>
        </p:nvSpPr>
        <p:spPr bwMode="auto">
          <a:xfrm>
            <a:off x="2700338" y="5949950"/>
            <a:ext cx="3671887" cy="574675"/>
          </a:xfrm>
          <a:prstGeom prst="rect">
            <a:avLst/>
          </a:prstGeom>
          <a:solidFill>
            <a:srgbClr val="3636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8373" name="Text Box 12"/>
          <p:cNvSpPr txBox="1">
            <a:spLocks noChangeArrowheads="1"/>
          </p:cNvSpPr>
          <p:nvPr/>
        </p:nvSpPr>
        <p:spPr bwMode="auto">
          <a:xfrm>
            <a:off x="684213" y="476250"/>
            <a:ext cx="86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latin typeface="Arial" charset="0"/>
              </a:rPr>
              <a:t>RT</a:t>
            </a:r>
          </a:p>
        </p:txBody>
      </p:sp>
      <p:sp>
        <p:nvSpPr>
          <p:cNvPr id="58374" name="Rectangle 13"/>
          <p:cNvSpPr>
            <a:spLocks noChangeArrowheads="1"/>
          </p:cNvSpPr>
          <p:nvPr/>
        </p:nvSpPr>
        <p:spPr bwMode="auto">
          <a:xfrm>
            <a:off x="5867400" y="5949950"/>
            <a:ext cx="1873250" cy="574675"/>
          </a:xfrm>
          <a:prstGeom prst="rect">
            <a:avLst/>
          </a:prstGeom>
          <a:solidFill>
            <a:srgbClr val="3636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74094" name="Text Box 14"/>
          <p:cNvSpPr txBox="1">
            <a:spLocks noChangeArrowheads="1"/>
          </p:cNvSpPr>
          <p:nvPr/>
        </p:nvSpPr>
        <p:spPr bwMode="auto">
          <a:xfrm>
            <a:off x="2286000" y="6015038"/>
            <a:ext cx="5486400" cy="461962"/>
          </a:xfrm>
          <a:prstGeom prst="rect">
            <a:avLst/>
          </a:prstGeom>
          <a:solidFill>
            <a:srgbClr val="3636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FFF4B1"/>
                </a:solidFill>
                <a:latin typeface="Arial" charset="0"/>
              </a:rPr>
              <a:t>Psoriatic Arthritis – “Sausage Digit”</a:t>
            </a:r>
          </a:p>
        </p:txBody>
      </p:sp>
      <p:pic>
        <p:nvPicPr>
          <p:cNvPr id="58376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</a:t>
            </a:r>
          </a:p>
        </p:txBody>
      </p:sp>
      <p:pic>
        <p:nvPicPr>
          <p:cNvPr id="58378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  <p:pic>
        <p:nvPicPr>
          <p:cNvPr id="6041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371600"/>
            <a:ext cx="8229600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CASE NO. 6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 </a:t>
            </a:r>
          </a:p>
        </p:txBody>
      </p:sp>
      <p:sp>
        <p:nvSpPr>
          <p:cNvPr id="8" name="Rectangle 7"/>
          <p:cNvSpPr/>
          <p:nvPr/>
        </p:nvSpPr>
        <p:spPr>
          <a:xfrm>
            <a:off x="1219200" y="2967038"/>
            <a:ext cx="6705600" cy="120015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/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43 year-old male patient presented with hands and feet pain and swelling  </a:t>
            </a:r>
          </a:p>
          <a:p>
            <a:pPr algn="ctr" eaLnBrk="1" hangingPunct="1"/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X-ray of hand requested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4"/>
          <p:cNvSpPr txBox="1">
            <a:spLocks noChangeArrowheads="1"/>
          </p:cNvSpPr>
          <p:nvPr/>
        </p:nvSpPr>
        <p:spPr bwMode="auto">
          <a:xfrm>
            <a:off x="685800" y="2590800"/>
            <a:ext cx="7848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i="1">
                <a:solidFill>
                  <a:srgbClr val="FFFF99"/>
                </a:solidFill>
                <a:latin typeface="Verdana" charset="0"/>
              </a:rPr>
              <a:t>METABOLIC &amp; ENDOCRINE BONE DISORDERS</a:t>
            </a:r>
            <a:endParaRPr lang="en-US" altLang="en-US" sz="4000" i="1">
              <a:solidFill>
                <a:srgbClr val="FFFF66"/>
              </a:solidFill>
            </a:endParaRPr>
          </a:p>
        </p:txBody>
      </p:sp>
      <p:pic>
        <p:nvPicPr>
          <p:cNvPr id="1741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762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533400" y="838200"/>
            <a:ext cx="8077200" cy="5181600"/>
            <a:chOff x="685800" y="1066800"/>
            <a:chExt cx="7162800" cy="4419600"/>
          </a:xfrm>
        </p:grpSpPr>
        <p:pic>
          <p:nvPicPr>
            <p:cNvPr id="61448" name="Picture 6" descr="DSCN1827"/>
            <p:cNvPicPr>
              <a:picLocks noChangeAspect="1" noChangeArrowheads="1"/>
            </p:cNvPicPr>
            <p:nvPr/>
          </p:nvPicPr>
          <p:blipFill>
            <a:blip r:embed="rId3">
              <a:lum contrast="-6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6575" y="1143000"/>
              <a:ext cx="3942025" cy="426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49" name="Picture 7" descr="DSCN1828"/>
            <p:cNvPicPr>
              <a:picLocks noChangeAspect="1" noChangeArrowheads="1"/>
            </p:cNvPicPr>
            <p:nvPr/>
          </p:nvPicPr>
          <p:blipFill>
            <a:blip r:embed="rId4">
              <a:lum contrast="-6000"/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674" y="1191023"/>
              <a:ext cx="3942025" cy="4268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/>
            <p:nvPr/>
          </p:nvSpPr>
          <p:spPr bwMode="auto">
            <a:xfrm>
              <a:off x="761820" y="1066800"/>
              <a:ext cx="7086780" cy="153007"/>
            </a:xfrm>
            <a:prstGeom prst="rect">
              <a:avLst/>
            </a:prstGeom>
            <a:solidFill>
              <a:schemeClr val="accent4">
                <a:lumMod val="1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 eaLnBrk="1" hangingPunct="1"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6933541" y="1066800"/>
              <a:ext cx="915059" cy="533493"/>
            </a:xfrm>
            <a:prstGeom prst="rect">
              <a:avLst/>
            </a:prstGeom>
            <a:solidFill>
              <a:schemeClr val="accent4">
                <a:lumMod val="1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 eaLnBrk="1" hangingPunct="1"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452" name="Rectangle 12"/>
            <p:cNvSpPr>
              <a:spLocks noChangeArrowheads="1"/>
            </p:cNvSpPr>
            <p:nvPr/>
          </p:nvSpPr>
          <p:spPr bwMode="auto">
            <a:xfrm>
              <a:off x="2286000" y="4953000"/>
              <a:ext cx="3733800" cy="533400"/>
            </a:xfrm>
            <a:prstGeom prst="rect">
              <a:avLst/>
            </a:prstGeom>
            <a:solidFill>
              <a:srgbClr val="161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61453" name="Rectangle 13"/>
            <p:cNvSpPr>
              <a:spLocks noChangeArrowheads="1"/>
            </p:cNvSpPr>
            <p:nvPr/>
          </p:nvSpPr>
          <p:spPr bwMode="auto">
            <a:xfrm>
              <a:off x="685800" y="5334000"/>
              <a:ext cx="7162800" cy="152400"/>
            </a:xfrm>
            <a:prstGeom prst="rect">
              <a:avLst/>
            </a:prstGeom>
            <a:solidFill>
              <a:srgbClr val="1616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p:pic>
        <p:nvPicPr>
          <p:cNvPr id="35842" name="Picture 2" descr="PPT39"/>
          <p:cNvPicPr>
            <a:picLocks noChangeAspect="1" noChangeArrowheads="1"/>
          </p:cNvPicPr>
          <p:nvPr/>
        </p:nvPicPr>
        <p:blipFill>
          <a:blip r:embed="rId5">
            <a:lum bright="6000" contrast="-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5" t="1262"/>
          <a:stretch>
            <a:fillRect/>
          </a:stretch>
        </p:blipFill>
        <p:spPr bwMode="auto">
          <a:xfrm>
            <a:off x="466725" y="571500"/>
            <a:ext cx="4103688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PPT3C"/>
          <p:cNvPicPr>
            <a:picLocks noChangeAspect="1" noChangeArrowheads="1"/>
          </p:cNvPicPr>
          <p:nvPr/>
        </p:nvPicPr>
        <p:blipFill>
          <a:blip r:embed="rId6">
            <a:lum contrast="-12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"/>
          <a:stretch>
            <a:fillRect/>
          </a:stretch>
        </p:blipFill>
        <p:spPr bwMode="auto">
          <a:xfrm>
            <a:off x="4498975" y="571500"/>
            <a:ext cx="4249738" cy="559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610225"/>
            <a:ext cx="12287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  <p:pic>
        <p:nvPicPr>
          <p:cNvPr id="61446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41"/>
          <p:cNvSpPr txBox="1">
            <a:spLocks noChangeArrowheads="1"/>
          </p:cNvSpPr>
          <p:nvPr/>
        </p:nvSpPr>
        <p:spPr bwMode="auto">
          <a:xfrm>
            <a:off x="2667000" y="6019800"/>
            <a:ext cx="38830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rgbClr val="FFF4B1"/>
                </a:solidFill>
                <a:latin typeface="Verdana" charset="0"/>
              </a:rPr>
              <a:t>Gouty Arthritis – “Lumpy Bumpy”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9170988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ext Box 4"/>
          <p:cNvSpPr txBox="1">
            <a:spLocks noChangeArrowheads="1"/>
          </p:cNvSpPr>
          <p:nvPr/>
        </p:nvSpPr>
        <p:spPr bwMode="auto">
          <a:xfrm>
            <a:off x="685800" y="1676400"/>
            <a:ext cx="784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i="1">
                <a:solidFill>
                  <a:srgbClr val="FFFF99"/>
                </a:solidFill>
                <a:latin typeface="Verdana" charset="0"/>
              </a:rPr>
              <a:t>Musculoskeletal  Tumors</a:t>
            </a:r>
            <a:endParaRPr lang="en-US" altLang="en-US" sz="4000" i="1">
              <a:solidFill>
                <a:srgbClr val="FFFF66"/>
              </a:solidFill>
            </a:endParaRPr>
          </a:p>
        </p:txBody>
      </p:sp>
      <p:pic>
        <p:nvPicPr>
          <p:cNvPr id="64514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762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352800" y="3124200"/>
            <a:ext cx="28194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charset="2"/>
              <a:buChar char="ü"/>
            </a:pPr>
            <a:r>
              <a:rPr lang="en-US" altLang="en-US" sz="2800">
                <a:solidFill>
                  <a:srgbClr val="9AFAFF"/>
                </a:solidFill>
                <a:latin typeface="Verdana" charset="0"/>
              </a:rPr>
              <a:t>Osseous </a:t>
            </a:r>
          </a:p>
          <a:p>
            <a:pPr eaLnBrk="1" hangingPunct="1">
              <a:spcBef>
                <a:spcPct val="50000"/>
              </a:spcBef>
              <a:buFont typeface="Wingdings" charset="2"/>
              <a:buChar char="ü"/>
            </a:pPr>
            <a:r>
              <a:rPr lang="en-US" altLang="en-US" sz="2800">
                <a:solidFill>
                  <a:srgbClr val="9AFAFF"/>
                </a:solidFill>
                <a:latin typeface="Verdana" charset="0"/>
              </a:rPr>
              <a:t>Chondral</a:t>
            </a:r>
          </a:p>
          <a:p>
            <a:pPr eaLnBrk="1" hangingPunct="1">
              <a:spcBef>
                <a:spcPct val="50000"/>
              </a:spcBef>
              <a:buFont typeface="Wingdings" charset="2"/>
              <a:buChar char="ü"/>
            </a:pPr>
            <a:r>
              <a:rPr lang="en-US" altLang="en-US" sz="2800">
                <a:solidFill>
                  <a:srgbClr val="9AFAFF"/>
                </a:solidFill>
                <a:latin typeface="Verdana" charset="0"/>
              </a:rPr>
              <a:t>Fibrous</a:t>
            </a:r>
          </a:p>
          <a:p>
            <a:pPr eaLnBrk="1" hangingPunct="1">
              <a:spcBef>
                <a:spcPct val="50000"/>
              </a:spcBef>
              <a:buFont typeface="Wingdings" charset="2"/>
              <a:buChar char="ü"/>
            </a:pPr>
            <a:r>
              <a:rPr lang="en-US" altLang="en-US" sz="2800">
                <a:solidFill>
                  <a:srgbClr val="9AFAFF"/>
                </a:solidFill>
                <a:latin typeface="Verdana" charset="0"/>
              </a:rPr>
              <a:t>Soft tissue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4"/>
          <p:cNvSpPr txBox="1">
            <a:spLocks noChangeArrowheads="1"/>
          </p:cNvSpPr>
          <p:nvPr/>
        </p:nvSpPr>
        <p:spPr bwMode="auto">
          <a:xfrm>
            <a:off x="685800" y="1654175"/>
            <a:ext cx="784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i="1">
                <a:solidFill>
                  <a:srgbClr val="FFFF99"/>
                </a:solidFill>
                <a:latin typeface="Verdana" charset="0"/>
              </a:rPr>
              <a:t>Musculoskeletal  Tumors</a:t>
            </a:r>
            <a:endParaRPr lang="en-US" altLang="en-US" sz="4000" i="1">
              <a:solidFill>
                <a:srgbClr val="FFFF66"/>
              </a:solidFill>
            </a:endParaRPr>
          </a:p>
        </p:txBody>
      </p:sp>
      <p:pic>
        <p:nvPicPr>
          <p:cNvPr id="65538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762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  <p:sp>
        <p:nvSpPr>
          <p:cNvPr id="65541" name="TextBox 1"/>
          <p:cNvSpPr txBox="1">
            <a:spLocks noChangeArrowheads="1"/>
          </p:cNvSpPr>
          <p:nvPr/>
        </p:nvSpPr>
        <p:spPr bwMode="auto">
          <a:xfrm>
            <a:off x="609600" y="2667000"/>
            <a:ext cx="655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2800">
                <a:latin typeface="Verdana" charset="0"/>
              </a:rPr>
              <a:t>KEY FEATURES</a:t>
            </a:r>
          </a:p>
        </p:txBody>
      </p:sp>
      <p:sp>
        <p:nvSpPr>
          <p:cNvPr id="12" name="Oval Callout 11"/>
          <p:cNvSpPr/>
          <p:nvPr/>
        </p:nvSpPr>
        <p:spPr>
          <a:xfrm rot="398718">
            <a:off x="3157802" y="2462161"/>
            <a:ext cx="3468443" cy="2099042"/>
          </a:xfrm>
          <a:prstGeom prst="wedgeEllipseCallout">
            <a:avLst>
              <a:gd name="adj1" fmla="val -51649"/>
              <a:gd name="adj2" fmla="val 12484"/>
            </a:avLst>
          </a:prstGeom>
          <a:gradFill flip="none" rotWithShape="1">
            <a:gsLst>
              <a:gs pos="87000">
                <a:srgbClr val="000080"/>
              </a:gs>
              <a:gs pos="93000">
                <a:srgbClr val="FFFFFF"/>
              </a:gs>
              <a:gs pos="89000">
                <a:srgbClr val="000080"/>
              </a:gs>
              <a:gs pos="54000">
                <a:srgbClr val="000000"/>
              </a:gs>
              <a:gs pos="86000">
                <a:srgbClr val="000080"/>
              </a:gs>
              <a:gs pos="99000">
                <a:srgbClr val="000080"/>
              </a:gs>
              <a:gs pos="100000">
                <a:srgbClr val="00008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isometricOffAxis1Right"/>
            <a:lightRig rig="threePt" dir="t"/>
          </a:scene3d>
          <a:sp3d>
            <a:bevelT w="152400" h="50800" prst="softRound"/>
          </a:sp3d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Pattern of bone destruction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Size, Shape &amp; Margin of lesion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Texture of lesion Matrix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Cortex &amp; Periosteal reaction</a:t>
            </a:r>
          </a:p>
        </p:txBody>
      </p:sp>
      <p:sp>
        <p:nvSpPr>
          <p:cNvPr id="65543" name="Text Box 4"/>
          <p:cNvSpPr txBox="1">
            <a:spLocks noChangeArrowheads="1"/>
          </p:cNvSpPr>
          <p:nvPr/>
        </p:nvSpPr>
        <p:spPr bwMode="auto">
          <a:xfrm>
            <a:off x="1066800" y="3505200"/>
            <a:ext cx="39624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charset="2"/>
              <a:buChar char="ü"/>
            </a:pPr>
            <a:r>
              <a:rPr lang="en-US" altLang="en-US" sz="2800">
                <a:latin typeface="Verdana" charset="0"/>
              </a:rPr>
              <a:t>Morphology</a:t>
            </a:r>
          </a:p>
          <a:p>
            <a:pPr eaLnBrk="1" hangingPunct="1">
              <a:spcBef>
                <a:spcPct val="50000"/>
              </a:spcBef>
              <a:buFont typeface="Wingdings" charset="2"/>
              <a:buChar char="ü"/>
            </a:pPr>
            <a:r>
              <a:rPr lang="en-US" altLang="en-US" sz="2800">
                <a:latin typeface="Verdana" charset="0"/>
              </a:rPr>
              <a:t>Behavior of lesion </a:t>
            </a:r>
          </a:p>
          <a:p>
            <a:pPr eaLnBrk="1" hangingPunct="1">
              <a:spcBef>
                <a:spcPct val="50000"/>
              </a:spcBef>
              <a:buFont typeface="Wingdings" charset="2"/>
              <a:buChar char="ü"/>
            </a:pPr>
            <a:r>
              <a:rPr lang="en-US" altLang="en-US" sz="2800">
                <a:latin typeface="Verdana" charset="0"/>
              </a:rPr>
              <a:t>Age of patient</a:t>
            </a:r>
          </a:p>
          <a:p>
            <a:pPr eaLnBrk="1" hangingPunct="1">
              <a:spcBef>
                <a:spcPct val="50000"/>
              </a:spcBef>
              <a:buFont typeface="Wingdings" charset="2"/>
              <a:buChar char="ü"/>
            </a:pPr>
            <a:r>
              <a:rPr lang="en-US" altLang="en-US" sz="2800">
                <a:latin typeface="Verdana" charset="0"/>
              </a:rPr>
              <a:t>Site (Location)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9" t="22000" r="33749" b="13000"/>
          <a:stretch>
            <a:fillRect/>
          </a:stretch>
        </p:blipFill>
        <p:spPr bwMode="auto">
          <a:xfrm>
            <a:off x="3581400" y="2286000"/>
            <a:ext cx="347503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6492875" y="1828800"/>
            <a:ext cx="2635250" cy="4191000"/>
            <a:chOff x="3200400" y="2362200"/>
            <a:chExt cx="2635675" cy="4191000"/>
          </a:xfrm>
        </p:grpSpPr>
        <p:pic>
          <p:nvPicPr>
            <p:cNvPr id="66580" name="Picture 25" descr="Screen shot 2012-04-21 at 11.16.58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" t="18103" r="53107" b="2432"/>
            <a:stretch>
              <a:fillRect/>
            </a:stretch>
          </p:blipFill>
          <p:spPr bwMode="auto">
            <a:xfrm>
              <a:off x="3200400" y="2362200"/>
              <a:ext cx="2635675" cy="4168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81" name="Rectangle 26"/>
            <p:cNvSpPr>
              <a:spLocks noChangeArrowheads="1"/>
            </p:cNvSpPr>
            <p:nvPr/>
          </p:nvSpPr>
          <p:spPr bwMode="auto">
            <a:xfrm>
              <a:off x="4005105" y="6183868"/>
              <a:ext cx="148129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/>
              <a:r>
                <a:rPr lang="en-US" altLang="en-US" sz="1800">
                  <a:latin typeface="Verdana" charset="0"/>
                </a:rPr>
                <a:t>Permeative</a:t>
              </a:r>
            </a:p>
          </p:txBody>
        </p:sp>
      </p:grpSp>
      <p:pic>
        <p:nvPicPr>
          <p:cNvPr id="66563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762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  <p:sp>
        <p:nvSpPr>
          <p:cNvPr id="66566" name="TextBox 1"/>
          <p:cNvSpPr txBox="1">
            <a:spLocks noChangeArrowheads="1"/>
          </p:cNvSpPr>
          <p:nvPr/>
        </p:nvSpPr>
        <p:spPr bwMode="auto">
          <a:xfrm>
            <a:off x="609600" y="2667000"/>
            <a:ext cx="655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2800">
                <a:latin typeface="Verdana" charset="0"/>
              </a:rPr>
              <a:t>KEY FEATURES</a:t>
            </a:r>
          </a:p>
        </p:txBody>
      </p:sp>
      <p:sp>
        <p:nvSpPr>
          <p:cNvPr id="10" name="Oval Callout 9"/>
          <p:cNvSpPr/>
          <p:nvPr/>
        </p:nvSpPr>
        <p:spPr>
          <a:xfrm rot="398718">
            <a:off x="3157802" y="2462161"/>
            <a:ext cx="3468443" cy="2099042"/>
          </a:xfrm>
          <a:prstGeom prst="wedgeEllipseCallout">
            <a:avLst>
              <a:gd name="adj1" fmla="val -45345"/>
              <a:gd name="adj2" fmla="val 11270"/>
            </a:avLst>
          </a:prstGeom>
          <a:gradFill flip="none" rotWithShape="1">
            <a:gsLst>
              <a:gs pos="87000">
                <a:srgbClr val="000080"/>
              </a:gs>
              <a:gs pos="93000">
                <a:srgbClr val="FFFFFF"/>
              </a:gs>
              <a:gs pos="89000">
                <a:srgbClr val="000080"/>
              </a:gs>
              <a:gs pos="54000">
                <a:srgbClr val="000000"/>
              </a:gs>
              <a:gs pos="86000">
                <a:srgbClr val="000080"/>
              </a:gs>
              <a:gs pos="99000">
                <a:srgbClr val="000080"/>
              </a:gs>
              <a:gs pos="100000">
                <a:srgbClr val="00008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isometricOffAxis1Right"/>
            <a:lightRig rig="threePt" dir="t"/>
          </a:scene3d>
          <a:sp3d>
            <a:bevelT w="152400" h="50800" prst="softRound"/>
          </a:sp3d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Pattern of bone destruction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Size, Shape &amp; Margin of lesion 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Texture of lesion Matrix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US" sz="1400" dirty="0">
                <a:latin typeface="Arial" charset="0"/>
                <a:ea typeface="ＭＳ Ｐゴシック" charset="0"/>
                <a:cs typeface="ＭＳ Ｐゴシック" charset="0"/>
              </a:rPr>
              <a:t>Cortex &amp; Periosteal reaction</a:t>
            </a: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7010400" y="1295400"/>
            <a:ext cx="1633538" cy="4972050"/>
            <a:chOff x="7010400" y="1295400"/>
            <a:chExt cx="1633733" cy="4971703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42" t="14352" r="56742" b="32331"/>
            <a:stretch/>
          </p:blipFill>
          <p:spPr bwMode="auto">
            <a:xfrm>
              <a:off x="7010400" y="1295400"/>
              <a:ext cx="1633733" cy="497170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sp>
          <p:nvSpPr>
            <p:cNvPr id="66579" name="TextBox 7"/>
            <p:cNvSpPr txBox="1">
              <a:spLocks noChangeArrowheads="1"/>
            </p:cNvSpPr>
            <p:nvPr/>
          </p:nvSpPr>
          <p:spPr bwMode="auto">
            <a:xfrm>
              <a:off x="7162800" y="5867400"/>
              <a:ext cx="14478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/>
              <a:r>
                <a:rPr lang="en-US" altLang="en-US" sz="1600">
                  <a:latin typeface="Verdana" charset="0"/>
                </a:rPr>
                <a:t>Geographic</a:t>
              </a:r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3913188" y="4572000"/>
            <a:ext cx="2563812" cy="1868488"/>
            <a:chOff x="381000" y="3276600"/>
            <a:chExt cx="2563794" cy="1868731"/>
          </a:xfrm>
        </p:grpSpPr>
        <p:pic>
          <p:nvPicPr>
            <p:cNvPr id="66576" name="Picture 11" descr="Screen shot 2012-04-21 at 11.15.41 PM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1" t="47675" r="53307" b="5316"/>
            <a:stretch>
              <a:fillRect/>
            </a:stretch>
          </p:blipFill>
          <p:spPr bwMode="auto">
            <a:xfrm>
              <a:off x="381000" y="3276600"/>
              <a:ext cx="2563794" cy="1868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77" name="Rectangle 13"/>
            <p:cNvSpPr>
              <a:spLocks noChangeArrowheads="1"/>
            </p:cNvSpPr>
            <p:nvPr/>
          </p:nvSpPr>
          <p:spPr bwMode="auto">
            <a:xfrm>
              <a:off x="1327736" y="4724400"/>
              <a:ext cx="149166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/>
              <a:r>
                <a:rPr lang="en-US" altLang="en-US" sz="1800">
                  <a:latin typeface="Verdana" charset="0"/>
                </a:rPr>
                <a:t>Geographic</a:t>
              </a:r>
            </a:p>
          </p:txBody>
        </p: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6324600" y="1600200"/>
            <a:ext cx="2646363" cy="4778375"/>
            <a:chOff x="3657600" y="304800"/>
            <a:chExt cx="2645743" cy="4778028"/>
          </a:xfrm>
        </p:grpSpPr>
        <p:pic>
          <p:nvPicPr>
            <p:cNvPr id="16" name="Picture 15" descr="Screen shot 2012-04-21 at 11.16.04 PM.p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53" t="2533"/>
            <a:stretch/>
          </p:blipFill>
          <p:spPr>
            <a:xfrm>
              <a:off x="3657600" y="304800"/>
              <a:ext cx="2645743" cy="477802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6575" name="Rectangle 16"/>
            <p:cNvSpPr>
              <a:spLocks noChangeArrowheads="1"/>
            </p:cNvSpPr>
            <p:nvPr/>
          </p:nvSpPr>
          <p:spPr bwMode="auto">
            <a:xfrm>
              <a:off x="4016269" y="4491335"/>
              <a:ext cx="151184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MS PGothic" charset="-128"/>
                </a:defRPr>
              </a:lvl9pPr>
            </a:lstStyle>
            <a:p>
              <a:pPr eaLnBrk="1" hangingPunct="1"/>
              <a:r>
                <a:rPr lang="en-US" altLang="en-US" sz="1800">
                  <a:latin typeface="Verdana" charset="0"/>
                </a:rPr>
                <a:t>Moth-eaten</a:t>
              </a:r>
            </a:p>
          </p:txBody>
        </p:sp>
      </p:grpSp>
      <p:pic>
        <p:nvPicPr>
          <p:cNvPr id="19" name="Picture 18" descr="Screen shot 2012-04-21 at 11.16.58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48" t="3473" b="2432"/>
          <a:stretch/>
        </p:blipFill>
        <p:spPr>
          <a:xfrm>
            <a:off x="6409357" y="1770235"/>
            <a:ext cx="2658443" cy="4935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6572" name="Text Box 4"/>
          <p:cNvSpPr txBox="1">
            <a:spLocks noChangeArrowheads="1"/>
          </p:cNvSpPr>
          <p:nvPr/>
        </p:nvSpPr>
        <p:spPr bwMode="auto">
          <a:xfrm>
            <a:off x="685800" y="1654175"/>
            <a:ext cx="784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i="1">
                <a:solidFill>
                  <a:srgbClr val="FFFF99"/>
                </a:solidFill>
                <a:latin typeface="Verdana" charset="0"/>
              </a:rPr>
              <a:t>Musculoskeletal  Tumors</a:t>
            </a:r>
            <a:endParaRPr lang="en-US" altLang="en-US" sz="4000" i="1">
              <a:solidFill>
                <a:srgbClr val="FFFF66"/>
              </a:solidFill>
            </a:endParaRPr>
          </a:p>
        </p:txBody>
      </p:sp>
      <p:sp>
        <p:nvSpPr>
          <p:cNvPr id="66573" name="Text Box 4"/>
          <p:cNvSpPr txBox="1">
            <a:spLocks noChangeArrowheads="1"/>
          </p:cNvSpPr>
          <p:nvPr/>
        </p:nvSpPr>
        <p:spPr bwMode="auto">
          <a:xfrm>
            <a:off x="1066800" y="3505200"/>
            <a:ext cx="39624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charset="2"/>
              <a:buChar char="ü"/>
            </a:pPr>
            <a:r>
              <a:rPr lang="en-US" altLang="en-US" sz="2800">
                <a:solidFill>
                  <a:srgbClr val="FF0000"/>
                </a:solidFill>
                <a:latin typeface="Verdana" charset="0"/>
              </a:rPr>
              <a:t>Morphology</a:t>
            </a:r>
          </a:p>
          <a:p>
            <a:pPr eaLnBrk="1" hangingPunct="1">
              <a:spcBef>
                <a:spcPct val="50000"/>
              </a:spcBef>
              <a:buFont typeface="Wingdings" charset="2"/>
              <a:buChar char="ü"/>
            </a:pPr>
            <a:r>
              <a:rPr lang="en-US" altLang="en-US" sz="2800">
                <a:solidFill>
                  <a:srgbClr val="FF0000"/>
                </a:solidFill>
                <a:latin typeface="Verdana" charset="0"/>
              </a:rPr>
              <a:t>Behavior of lesion </a:t>
            </a:r>
          </a:p>
          <a:p>
            <a:pPr eaLnBrk="1" hangingPunct="1">
              <a:spcBef>
                <a:spcPct val="50000"/>
              </a:spcBef>
              <a:buFont typeface="Wingdings" charset="2"/>
              <a:buChar char="ü"/>
            </a:pPr>
            <a:r>
              <a:rPr lang="en-US" altLang="en-US" sz="2800">
                <a:latin typeface="Verdana" charset="0"/>
              </a:rPr>
              <a:t>Age of patient</a:t>
            </a:r>
          </a:p>
          <a:p>
            <a:pPr eaLnBrk="1" hangingPunct="1">
              <a:spcBef>
                <a:spcPct val="50000"/>
              </a:spcBef>
              <a:buFont typeface="Wingdings" charset="2"/>
              <a:buChar char="ü"/>
            </a:pPr>
            <a:r>
              <a:rPr lang="en-US" altLang="en-US" sz="2800">
                <a:latin typeface="Verdana" charset="0"/>
              </a:rPr>
              <a:t>Site (Location)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ounded Rectangular Callout 11"/>
          <p:cNvSpPr>
            <a:spLocks noChangeArrowheads="1"/>
          </p:cNvSpPr>
          <p:nvPr/>
        </p:nvSpPr>
        <p:spPr bwMode="auto">
          <a:xfrm>
            <a:off x="5029200" y="2209800"/>
            <a:ext cx="4114800" cy="3962400"/>
          </a:xfrm>
          <a:prstGeom prst="wedgeRoundRectCallout">
            <a:avLst>
              <a:gd name="adj1" fmla="val -68352"/>
              <a:gd name="adj2" fmla="val 23597"/>
              <a:gd name="adj3" fmla="val 16667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10" name="Rounded Rectangular Callout 3"/>
          <p:cNvSpPr>
            <a:spLocks noChangeArrowheads="1"/>
          </p:cNvSpPr>
          <p:nvPr/>
        </p:nvSpPr>
        <p:spPr bwMode="auto">
          <a:xfrm>
            <a:off x="5029200" y="2133600"/>
            <a:ext cx="4114800" cy="3962400"/>
          </a:xfrm>
          <a:prstGeom prst="wedgeRoundRectCallout">
            <a:avLst>
              <a:gd name="adj1" fmla="val -67940"/>
              <a:gd name="adj2" fmla="val 41060"/>
              <a:gd name="adj3" fmla="val 16667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8611" name="Text Box 4"/>
          <p:cNvSpPr txBox="1">
            <a:spLocks noChangeArrowheads="1"/>
          </p:cNvSpPr>
          <p:nvPr/>
        </p:nvSpPr>
        <p:spPr bwMode="auto">
          <a:xfrm>
            <a:off x="685800" y="1654175"/>
            <a:ext cx="784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i="1">
                <a:solidFill>
                  <a:srgbClr val="FFFF99"/>
                </a:solidFill>
                <a:latin typeface="Verdana" charset="0"/>
              </a:rPr>
              <a:t>Musculoskeletal  Tumors</a:t>
            </a:r>
            <a:endParaRPr lang="en-US" altLang="en-US" sz="4000" i="1">
              <a:solidFill>
                <a:srgbClr val="FFFF66"/>
              </a:solidFill>
            </a:endParaRPr>
          </a:p>
        </p:txBody>
      </p:sp>
      <p:pic>
        <p:nvPicPr>
          <p:cNvPr id="68612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762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  <p:sp>
        <p:nvSpPr>
          <p:cNvPr id="68615" name="TextBox 1"/>
          <p:cNvSpPr txBox="1">
            <a:spLocks noChangeArrowheads="1"/>
          </p:cNvSpPr>
          <p:nvPr/>
        </p:nvSpPr>
        <p:spPr bwMode="auto">
          <a:xfrm>
            <a:off x="609600" y="2667000"/>
            <a:ext cx="655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2800">
                <a:latin typeface="Verdana" charset="0"/>
              </a:rPr>
              <a:t>KEY FEATURES</a:t>
            </a:r>
          </a:p>
        </p:txBody>
      </p:sp>
      <p:sp>
        <p:nvSpPr>
          <p:cNvPr id="68616" name="Text Box 4"/>
          <p:cNvSpPr txBox="1">
            <a:spLocks noChangeArrowheads="1"/>
          </p:cNvSpPr>
          <p:nvPr/>
        </p:nvSpPr>
        <p:spPr bwMode="auto">
          <a:xfrm>
            <a:off x="1066800" y="3505200"/>
            <a:ext cx="39624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charset="2"/>
              <a:buChar char="ü"/>
            </a:pPr>
            <a:r>
              <a:rPr lang="en-US" altLang="en-US" sz="2800">
                <a:latin typeface="Verdana" charset="0"/>
              </a:rPr>
              <a:t>Morphology</a:t>
            </a:r>
          </a:p>
          <a:p>
            <a:pPr eaLnBrk="1" hangingPunct="1">
              <a:spcBef>
                <a:spcPct val="50000"/>
              </a:spcBef>
              <a:buFont typeface="Wingdings" charset="2"/>
              <a:buChar char="ü"/>
            </a:pPr>
            <a:r>
              <a:rPr lang="en-US" altLang="en-US" sz="2800">
                <a:latin typeface="Verdana" charset="0"/>
              </a:rPr>
              <a:t>Behavior of lesion </a:t>
            </a:r>
          </a:p>
          <a:p>
            <a:pPr eaLnBrk="1" hangingPunct="1">
              <a:spcBef>
                <a:spcPct val="50000"/>
              </a:spcBef>
              <a:buFont typeface="Wingdings" charset="2"/>
              <a:buChar char="ü"/>
            </a:pPr>
            <a:r>
              <a:rPr lang="en-US" altLang="en-US" sz="2800">
                <a:solidFill>
                  <a:srgbClr val="FF0000"/>
                </a:solidFill>
                <a:latin typeface="Verdana" charset="0"/>
              </a:rPr>
              <a:t>Age of patient</a:t>
            </a:r>
          </a:p>
          <a:p>
            <a:pPr eaLnBrk="1" hangingPunct="1">
              <a:spcBef>
                <a:spcPct val="50000"/>
              </a:spcBef>
              <a:buFont typeface="Wingdings" charset="2"/>
              <a:buChar char="ü"/>
            </a:pPr>
            <a:r>
              <a:rPr lang="en-US" altLang="en-US" sz="2800">
                <a:solidFill>
                  <a:srgbClr val="FF0000"/>
                </a:solidFill>
                <a:latin typeface="Verdana" charset="0"/>
              </a:rPr>
              <a:t>Site (Location)</a:t>
            </a:r>
          </a:p>
        </p:txBody>
      </p:sp>
      <p:pic>
        <p:nvPicPr>
          <p:cNvPr id="3" name="Picture 2" descr="Screen shot 2012-04-21 at 11.23.56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300" y="2438400"/>
            <a:ext cx="4076700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953000" y="3962400"/>
            <a:ext cx="2209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" name="Oval 1"/>
          <p:cNvSpPr>
            <a:spLocks noChangeArrowheads="1"/>
          </p:cNvSpPr>
          <p:nvPr/>
        </p:nvSpPr>
        <p:spPr bwMode="auto">
          <a:xfrm>
            <a:off x="2057400" y="3962400"/>
            <a:ext cx="2209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35" name="Text Box 4"/>
          <p:cNvSpPr txBox="1">
            <a:spLocks noChangeArrowheads="1"/>
          </p:cNvSpPr>
          <p:nvPr/>
        </p:nvSpPr>
        <p:spPr bwMode="auto">
          <a:xfrm>
            <a:off x="685800" y="1752600"/>
            <a:ext cx="7848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i="1">
                <a:solidFill>
                  <a:srgbClr val="FFFF99"/>
                </a:solidFill>
                <a:latin typeface="Verdana" charset="0"/>
              </a:rPr>
              <a:t>Musculoskeletal  Tumors</a:t>
            </a:r>
            <a:endParaRPr lang="en-US" altLang="en-US" sz="4000" i="1">
              <a:solidFill>
                <a:srgbClr val="FFFF66"/>
              </a:solidFill>
            </a:endParaRPr>
          </a:p>
        </p:txBody>
      </p:sp>
      <p:pic>
        <p:nvPicPr>
          <p:cNvPr id="69636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762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</a:t>
            </a:r>
          </a:p>
        </p:txBody>
      </p:sp>
      <p:sp>
        <p:nvSpPr>
          <p:cNvPr id="69639" name="Text Box 4"/>
          <p:cNvSpPr txBox="1">
            <a:spLocks noChangeArrowheads="1"/>
          </p:cNvSpPr>
          <p:nvPr/>
        </p:nvSpPr>
        <p:spPr bwMode="auto">
          <a:xfrm>
            <a:off x="3200400" y="3124200"/>
            <a:ext cx="281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9AFAFF"/>
                </a:solidFill>
                <a:latin typeface="Verdana" charset="0"/>
              </a:rPr>
              <a:t>Osseous 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752600" y="4048125"/>
            <a:ext cx="281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F4B1"/>
                </a:solidFill>
                <a:latin typeface="Verdana" charset="0"/>
              </a:rPr>
              <a:t>Sclerotic 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648200" y="4038600"/>
            <a:ext cx="281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F4B1"/>
                </a:solidFill>
                <a:latin typeface="Verdana" charset="0"/>
              </a:rPr>
              <a:t>Lytic 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581400" y="4953000"/>
            <a:ext cx="2209800" cy="6858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3276600" y="5038725"/>
            <a:ext cx="2819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rgbClr val="FFF4B1"/>
                </a:solidFill>
                <a:latin typeface="Verdana" charset="0"/>
              </a:rPr>
              <a:t>Mixed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9" grpId="0"/>
      <p:bldP spid="10" grpId="0"/>
      <p:bldP spid="12" grpId="0" animBg="1"/>
      <p:bldP spid="1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  <p:pic>
        <p:nvPicPr>
          <p:cNvPr id="7065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371600"/>
            <a:ext cx="8229600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CASE NO. 7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 </a:t>
            </a:r>
          </a:p>
        </p:txBody>
      </p:sp>
      <p:sp>
        <p:nvSpPr>
          <p:cNvPr id="8" name="Rectangle 7"/>
          <p:cNvSpPr/>
          <p:nvPr/>
        </p:nvSpPr>
        <p:spPr>
          <a:xfrm>
            <a:off x="1219200" y="2967038"/>
            <a:ext cx="6705600" cy="120015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/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13 year-old boy patient presented with knee pain and swelling  </a:t>
            </a:r>
          </a:p>
          <a:p>
            <a:pPr algn="ctr" eaLnBrk="1" hangingPunct="1"/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X-ray of knee requested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3" r="26378"/>
          <a:stretch>
            <a:fillRect/>
          </a:stretch>
        </p:blipFill>
        <p:spPr bwMode="auto">
          <a:xfrm>
            <a:off x="4495800" y="1295400"/>
            <a:ext cx="35814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>
            <a:lum bright="-1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7" t="4140" r="36357" b="30722"/>
          <a:stretch>
            <a:fillRect/>
          </a:stretch>
        </p:blipFill>
        <p:spPr bwMode="auto">
          <a:xfrm>
            <a:off x="1066800" y="1295400"/>
            <a:ext cx="3497263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1" r="39371"/>
          <a:stretch>
            <a:fillRect/>
          </a:stretch>
        </p:blipFill>
        <p:spPr bwMode="auto">
          <a:xfrm>
            <a:off x="1905000" y="1295400"/>
            <a:ext cx="18288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3" r="26378"/>
          <a:stretch>
            <a:fillRect/>
          </a:stretch>
        </p:blipFill>
        <p:spPr bwMode="auto">
          <a:xfrm>
            <a:off x="3733800" y="1295400"/>
            <a:ext cx="3581400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5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610225"/>
            <a:ext cx="12287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  <p:pic>
        <p:nvPicPr>
          <p:cNvPr id="71687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4"/>
          <p:cNvGrpSpPr>
            <a:grpSpLocks/>
          </p:cNvGrpSpPr>
          <p:nvPr/>
        </p:nvGrpSpPr>
        <p:grpSpPr bwMode="auto">
          <a:xfrm>
            <a:off x="1676400" y="1295400"/>
            <a:ext cx="5867400" cy="4495800"/>
            <a:chOff x="1600199" y="381000"/>
            <a:chExt cx="5867401" cy="4495800"/>
          </a:xfrm>
        </p:grpSpPr>
        <p:pic>
          <p:nvPicPr>
            <p:cNvPr id="71689" name="Picture 2"/>
            <p:cNvPicPr>
              <a:picLocks noChangeAspect="1" noChangeArrowheads="1"/>
            </p:cNvPicPr>
            <p:nvPr/>
          </p:nvPicPr>
          <p:blipFill>
            <a:blip r:embed="rId4">
              <a:lum bright="-10000"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57" t="4140" r="38583" b="30722"/>
            <a:stretch>
              <a:fillRect/>
            </a:stretch>
          </p:blipFill>
          <p:spPr bwMode="auto">
            <a:xfrm>
              <a:off x="1600199" y="381000"/>
              <a:ext cx="3165231" cy="449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690" name="Picture 4"/>
            <p:cNvPicPr>
              <a:picLocks noChangeAspect="1" noChangeArrowheads="1"/>
            </p:cNvPicPr>
            <p:nvPr/>
          </p:nvPicPr>
          <p:blipFill>
            <a:blip r:embed="rId8">
              <a:lum bright="10000" contras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20" t="1511" r="32283" b="16646"/>
            <a:stretch>
              <a:fillRect/>
            </a:stretch>
          </p:blipFill>
          <p:spPr bwMode="auto">
            <a:xfrm>
              <a:off x="4648200" y="381000"/>
              <a:ext cx="2819400" cy="4495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1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29" name="Group 1"/>
          <p:cNvGrpSpPr>
            <a:grpSpLocks/>
          </p:cNvGrpSpPr>
          <p:nvPr/>
        </p:nvGrpSpPr>
        <p:grpSpPr bwMode="auto">
          <a:xfrm>
            <a:off x="1447800" y="0"/>
            <a:ext cx="6627813" cy="3429000"/>
            <a:chOff x="381000" y="1066800"/>
            <a:chExt cx="6781800" cy="3048000"/>
          </a:xfrm>
        </p:grpSpPr>
        <p:pic>
          <p:nvPicPr>
            <p:cNvPr id="73736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11" t="16985" r="8269" b="16772"/>
            <a:stretch>
              <a:fillRect/>
            </a:stretch>
          </p:blipFill>
          <p:spPr bwMode="auto">
            <a:xfrm>
              <a:off x="3657600" y="1066800"/>
              <a:ext cx="3505200" cy="30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73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06" t="8492" r="50000" b="23566"/>
            <a:stretch>
              <a:fillRect/>
            </a:stretch>
          </p:blipFill>
          <p:spPr bwMode="auto">
            <a:xfrm>
              <a:off x="381000" y="1066800"/>
              <a:ext cx="3657600" cy="304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3730" name="Group 4"/>
          <p:cNvGrpSpPr>
            <a:grpSpLocks/>
          </p:cNvGrpSpPr>
          <p:nvPr/>
        </p:nvGrpSpPr>
        <p:grpSpPr bwMode="auto">
          <a:xfrm>
            <a:off x="1447800" y="3276600"/>
            <a:ext cx="6629400" cy="3581400"/>
            <a:chOff x="1371600" y="2057400"/>
            <a:chExt cx="6807200" cy="3505200"/>
          </a:xfrm>
        </p:grpSpPr>
        <p:pic>
          <p:nvPicPr>
            <p:cNvPr id="7373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80" t="9236" r="52431" b="19427"/>
            <a:stretch>
              <a:fillRect/>
            </a:stretch>
          </p:blipFill>
          <p:spPr bwMode="auto">
            <a:xfrm>
              <a:off x="1371600" y="2057400"/>
              <a:ext cx="3581400" cy="350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3735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478" t="9236" r="9055" b="19427"/>
            <a:stretch>
              <a:fillRect/>
            </a:stretch>
          </p:blipFill>
          <p:spPr bwMode="auto">
            <a:xfrm>
              <a:off x="4419600" y="2057400"/>
              <a:ext cx="3759200" cy="3505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3731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610225"/>
            <a:ext cx="12287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  <p:pic>
        <p:nvPicPr>
          <p:cNvPr id="73733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  <p:pic>
        <p:nvPicPr>
          <p:cNvPr id="1843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371600"/>
            <a:ext cx="8229600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CASE NO. 1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 </a:t>
            </a:r>
          </a:p>
        </p:txBody>
      </p:sp>
      <p:sp>
        <p:nvSpPr>
          <p:cNvPr id="8" name="Rectangle 7"/>
          <p:cNvSpPr/>
          <p:nvPr/>
        </p:nvSpPr>
        <p:spPr>
          <a:xfrm>
            <a:off x="1219200" y="2967038"/>
            <a:ext cx="6705600" cy="83185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/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54 years- old female with low back pain</a:t>
            </a:r>
          </a:p>
          <a:p>
            <a:pPr algn="ctr" eaLnBrk="1" hangingPunct="1"/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X-ray of lumbosacral spine requested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777" name="Group 5"/>
          <p:cNvGrpSpPr>
            <a:grpSpLocks/>
          </p:cNvGrpSpPr>
          <p:nvPr/>
        </p:nvGrpSpPr>
        <p:grpSpPr bwMode="auto">
          <a:xfrm>
            <a:off x="1116013" y="1125538"/>
            <a:ext cx="6985000" cy="4660900"/>
            <a:chOff x="657" y="709"/>
            <a:chExt cx="4400" cy="2936"/>
          </a:xfrm>
        </p:grpSpPr>
        <p:pic>
          <p:nvPicPr>
            <p:cNvPr id="75781" name="Picture 3" descr="DSCN0859"/>
            <p:cNvPicPr>
              <a:picLocks noChangeAspect="1" noChangeArrowheads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5" y="709"/>
              <a:ext cx="2202" cy="2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782" name="Picture 4" descr="DSCN0858"/>
            <p:cNvPicPr>
              <a:picLocks noChangeAspect="1" noChangeArrowheads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709"/>
              <a:ext cx="2202" cy="2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577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610225"/>
            <a:ext cx="12287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  <p:pic>
        <p:nvPicPr>
          <p:cNvPr id="75780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068388"/>
            <a:ext cx="3819525" cy="5305425"/>
          </a:xfrm>
          <a:noFill/>
        </p:spPr>
      </p:pic>
      <p:pic>
        <p:nvPicPr>
          <p:cNvPr id="77826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066800"/>
            <a:ext cx="3819525" cy="5307013"/>
          </a:xfrm>
          <a:noFill/>
        </p:spPr>
      </p:pic>
      <p:pic>
        <p:nvPicPr>
          <p:cNvPr id="7782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610225"/>
            <a:ext cx="12287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  <p:pic>
        <p:nvPicPr>
          <p:cNvPr id="77829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762000" y="1066800"/>
            <a:ext cx="1524000" cy="228600"/>
          </a:xfrm>
          <a:prstGeom prst="rect">
            <a:avLst/>
          </a:prstGeom>
          <a:solidFill>
            <a:schemeClr val="accent4">
              <a:lumMod val="10000"/>
            </a:schemeClr>
          </a:solidFill>
          <a:ln w="9525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en-US">
              <a:ea typeface="MS PGothic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591050" y="1066800"/>
            <a:ext cx="1524000" cy="228600"/>
          </a:xfrm>
          <a:prstGeom prst="rect">
            <a:avLst/>
          </a:prstGeom>
          <a:solidFill>
            <a:schemeClr val="accent4">
              <a:lumMod val="10000"/>
            </a:schemeClr>
          </a:solidFill>
          <a:ln w="9525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en-US"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3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55675" y="1219200"/>
            <a:ext cx="3675063" cy="5105400"/>
          </a:xfrm>
          <a:noFill/>
        </p:spPr>
      </p:pic>
      <p:pic>
        <p:nvPicPr>
          <p:cNvPr id="78850" name="Picture 4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0738" y="1219200"/>
            <a:ext cx="3675062" cy="5105400"/>
          </a:xfrm>
          <a:noFill/>
        </p:spPr>
      </p:pic>
      <p:pic>
        <p:nvPicPr>
          <p:cNvPr id="78851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610225"/>
            <a:ext cx="12287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  <p:pic>
        <p:nvPicPr>
          <p:cNvPr id="78853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955675" y="1219200"/>
            <a:ext cx="1524000" cy="228600"/>
          </a:xfrm>
          <a:prstGeom prst="rect">
            <a:avLst/>
          </a:prstGeom>
          <a:solidFill>
            <a:schemeClr val="accent4">
              <a:lumMod val="10000"/>
            </a:schemeClr>
          </a:solidFill>
          <a:ln w="9525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en-US">
              <a:ea typeface="MS PGothic" panose="020B0600070205080204" pitchFamily="34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630738" y="1219200"/>
            <a:ext cx="1524000" cy="228600"/>
          </a:xfrm>
          <a:prstGeom prst="rect">
            <a:avLst/>
          </a:prstGeom>
          <a:solidFill>
            <a:schemeClr val="accent4">
              <a:lumMod val="10000"/>
            </a:schemeClr>
          </a:solidFill>
          <a:ln w="9525" cap="flat" cmpd="sng" algn="ctr">
            <a:solidFill>
              <a:schemeClr val="accent4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en-US">
              <a:ea typeface="MS PGothic" panose="020B0600070205080204" pitchFamily="34" charset="-128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3" descr="DSCN0860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lum bright="-6000" contrast="-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13" y="533400"/>
            <a:ext cx="4267200" cy="3200400"/>
          </a:xfrm>
          <a:noFill/>
        </p:spPr>
      </p:pic>
      <p:pic>
        <p:nvPicPr>
          <p:cNvPr id="79874" name="Picture 5" descr="DSCN0861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lum bright="-6000" contrast="-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0413" y="533400"/>
            <a:ext cx="4267200" cy="3200400"/>
          </a:xfrm>
          <a:noFill/>
        </p:spPr>
      </p:pic>
      <p:pic>
        <p:nvPicPr>
          <p:cNvPr id="79875" name="Picture 7" descr="DSCN0867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lum bright="-12000" contrast="-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0038" y="3352800"/>
            <a:ext cx="4270375" cy="3201988"/>
          </a:xfrm>
          <a:noFill/>
        </p:spPr>
      </p:pic>
      <p:pic>
        <p:nvPicPr>
          <p:cNvPr id="79876" name="Picture 9" descr="DSCN0868"/>
          <p:cNvPicPr>
            <a:picLocks noChangeAspect="1" noChangeArrowheads="1"/>
          </p:cNvPicPr>
          <p:nvPr>
            <p:ph sz="quarter" idx="4"/>
          </p:nvPr>
        </p:nvPicPr>
        <p:blipFill>
          <a:blip r:embed="rId5">
            <a:lum bright="-1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0413" y="3352800"/>
            <a:ext cx="4268787" cy="3201988"/>
          </a:xfrm>
          <a:noFill/>
        </p:spPr>
      </p:pic>
      <p:pic>
        <p:nvPicPr>
          <p:cNvPr id="79877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610225"/>
            <a:ext cx="12287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  <p:pic>
        <p:nvPicPr>
          <p:cNvPr id="79879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1" t="5548" r="32790" b="3467"/>
          <a:stretch>
            <a:fillRect/>
          </a:stretch>
        </p:blipFill>
        <p:spPr bwMode="auto">
          <a:xfrm>
            <a:off x="4724400" y="762000"/>
            <a:ext cx="3652838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1" t="3703" r="34760" b="1852"/>
          <a:stretch>
            <a:fillRect/>
          </a:stretch>
        </p:blipFill>
        <p:spPr bwMode="auto">
          <a:xfrm>
            <a:off x="1371600" y="762000"/>
            <a:ext cx="3319463" cy="531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610225"/>
            <a:ext cx="12287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  <p:pic>
        <p:nvPicPr>
          <p:cNvPr id="80901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21" name="Group 5"/>
          <p:cNvGrpSpPr>
            <a:grpSpLocks/>
          </p:cNvGrpSpPr>
          <p:nvPr/>
        </p:nvGrpSpPr>
        <p:grpSpPr bwMode="auto">
          <a:xfrm>
            <a:off x="1371600" y="304800"/>
            <a:ext cx="6324600" cy="6248400"/>
            <a:chOff x="1371600" y="304800"/>
            <a:chExt cx="6324600" cy="6248400"/>
          </a:xfrm>
        </p:grpSpPr>
        <p:pic>
          <p:nvPicPr>
            <p:cNvPr id="819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40" r="24954" b="2325"/>
            <a:stretch>
              <a:fillRect/>
            </a:stretch>
          </p:blipFill>
          <p:spPr bwMode="auto">
            <a:xfrm>
              <a:off x="1371600" y="304800"/>
              <a:ext cx="3124200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799" t="2083" r="25604" b="8333"/>
            <a:stretch>
              <a:fillRect/>
            </a:stretch>
          </p:blipFill>
          <p:spPr bwMode="auto">
            <a:xfrm>
              <a:off x="4495800" y="304800"/>
              <a:ext cx="3200400" cy="327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28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18" t="-111" r="22932" b="7895"/>
            <a:stretch>
              <a:fillRect/>
            </a:stretch>
          </p:blipFill>
          <p:spPr bwMode="auto">
            <a:xfrm>
              <a:off x="1379036" y="3505200"/>
              <a:ext cx="3116764" cy="3047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18" t="2193" r="22932" b="5702"/>
            <a:stretch>
              <a:fillRect/>
            </a:stretch>
          </p:blipFill>
          <p:spPr bwMode="auto">
            <a:xfrm>
              <a:off x="4495800" y="3501656"/>
              <a:ext cx="3200400" cy="3051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1922" name="TextBox 6"/>
          <p:cNvSpPr txBox="1">
            <a:spLocks noChangeArrowheads="1"/>
          </p:cNvSpPr>
          <p:nvPr/>
        </p:nvSpPr>
        <p:spPr bwMode="auto">
          <a:xfrm>
            <a:off x="3733800" y="3211513"/>
            <a:ext cx="1600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FFFFFF"/>
                </a:solidFill>
                <a:latin typeface="Arial" charset="0"/>
              </a:rPr>
              <a:t>STIR</a:t>
            </a:r>
          </a:p>
        </p:txBody>
      </p:sp>
      <p:pic>
        <p:nvPicPr>
          <p:cNvPr id="81923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610225"/>
            <a:ext cx="12287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  <p:pic>
        <p:nvPicPr>
          <p:cNvPr id="8192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69" name="Group 5"/>
          <p:cNvGrpSpPr>
            <a:grpSpLocks/>
          </p:cNvGrpSpPr>
          <p:nvPr/>
        </p:nvGrpSpPr>
        <p:grpSpPr bwMode="auto">
          <a:xfrm>
            <a:off x="1143000" y="228600"/>
            <a:ext cx="6781800" cy="6324600"/>
            <a:chOff x="1143000" y="228600"/>
            <a:chExt cx="6781800" cy="6324600"/>
          </a:xfrm>
        </p:grpSpPr>
        <p:pic>
          <p:nvPicPr>
            <p:cNvPr id="8397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89" r="22810" b="8696"/>
            <a:stretch>
              <a:fillRect/>
            </a:stretch>
          </p:blipFill>
          <p:spPr bwMode="auto">
            <a:xfrm>
              <a:off x="1143000" y="228600"/>
              <a:ext cx="3352800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97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03" r="22125" b="5405"/>
            <a:stretch>
              <a:fillRect/>
            </a:stretch>
          </p:blipFill>
          <p:spPr bwMode="auto">
            <a:xfrm>
              <a:off x="4495800" y="228600"/>
              <a:ext cx="3429000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97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75" r="21689" b="7895"/>
            <a:stretch>
              <a:fillRect/>
            </a:stretch>
          </p:blipFill>
          <p:spPr bwMode="auto">
            <a:xfrm>
              <a:off x="1143000" y="3352800"/>
              <a:ext cx="3352800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977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375" r="21689" b="7895"/>
            <a:stretch>
              <a:fillRect/>
            </a:stretch>
          </p:blipFill>
          <p:spPr bwMode="auto">
            <a:xfrm>
              <a:off x="4495800" y="3352800"/>
              <a:ext cx="3429000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970" name="TextBox 6"/>
          <p:cNvSpPr txBox="1">
            <a:spLocks noChangeArrowheads="1"/>
          </p:cNvSpPr>
          <p:nvPr/>
        </p:nvSpPr>
        <p:spPr bwMode="auto">
          <a:xfrm>
            <a:off x="3657600" y="2971800"/>
            <a:ext cx="18288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FFFFFF"/>
                </a:solidFill>
                <a:latin typeface="Arial" charset="0"/>
              </a:rPr>
              <a:t>T1 c+</a:t>
            </a:r>
          </a:p>
        </p:txBody>
      </p:sp>
      <p:pic>
        <p:nvPicPr>
          <p:cNvPr id="83971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610225"/>
            <a:ext cx="12287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  <p:pic>
        <p:nvPicPr>
          <p:cNvPr id="83973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  <p:pic>
        <p:nvPicPr>
          <p:cNvPr id="8601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371600"/>
            <a:ext cx="8229600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CASE NO. 8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 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800" y="2967038"/>
            <a:ext cx="8001000" cy="83026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/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Adult female patient presented with hand swelling  </a:t>
            </a:r>
          </a:p>
          <a:p>
            <a:pPr algn="ctr" eaLnBrk="1" hangingPunct="1"/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X-ray of hand requested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3" descr="ser5649img00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4" r="14752" b="2698"/>
          <a:stretch>
            <a:fillRect/>
          </a:stretch>
        </p:blipFill>
        <p:spPr bwMode="auto">
          <a:xfrm>
            <a:off x="685800" y="990600"/>
            <a:ext cx="4233863" cy="524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2" name="Picture 4" descr="ser5649img000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0" t="12335" r="6227" b="2698"/>
          <a:stretch>
            <a:fillRect/>
          </a:stretch>
        </p:blipFill>
        <p:spPr bwMode="auto">
          <a:xfrm>
            <a:off x="4648200" y="990600"/>
            <a:ext cx="3810000" cy="524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762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4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3" descr="ser004img00011.jpg"/>
          <p:cNvPicPr>
            <a:picLocks noChangeAspect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28125" r="15625" b="34375"/>
          <a:stretch>
            <a:fillRect/>
          </a:stretch>
        </p:blipFill>
        <p:spPr bwMode="auto">
          <a:xfrm>
            <a:off x="4238625" y="3429000"/>
            <a:ext cx="42957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0" name="Picture 1" descr="ser007img0001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28125" r="15625" b="34375"/>
          <a:stretch>
            <a:fillRect/>
          </a:stretch>
        </p:blipFill>
        <p:spPr bwMode="auto">
          <a:xfrm>
            <a:off x="4267200" y="914400"/>
            <a:ext cx="42957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1" name="Picture 2" descr="ser006img000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8" t="3125" r="15625" b="4688"/>
          <a:stretch>
            <a:fillRect/>
          </a:stretch>
        </p:blipFill>
        <p:spPr bwMode="auto">
          <a:xfrm>
            <a:off x="762000" y="914400"/>
            <a:ext cx="3667125" cy="503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762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lide21"/>
          <p:cNvPicPr>
            <a:picLocks noChangeAspect="1" noChangeArrowheads="1"/>
          </p:cNvPicPr>
          <p:nvPr/>
        </p:nvPicPr>
        <p:blipFill>
          <a:blip r:embed="rId3">
            <a:lum bright="-6000" contrast="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8" t="15938" r="19337" b="12680"/>
          <a:stretch>
            <a:fillRect/>
          </a:stretch>
        </p:blipFill>
        <p:spPr bwMode="auto">
          <a:xfrm>
            <a:off x="358775" y="228600"/>
            <a:ext cx="413702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lide006"/>
          <p:cNvPicPr>
            <a:picLocks noChangeAspect="1" noChangeArrowheads="1"/>
          </p:cNvPicPr>
          <p:nvPr/>
        </p:nvPicPr>
        <p:blipFill>
          <a:blip r:embed="rId4">
            <a:lum bright="-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9" r="14429" b="3740"/>
          <a:stretch>
            <a:fillRect/>
          </a:stretch>
        </p:blipFill>
        <p:spPr bwMode="auto">
          <a:xfrm>
            <a:off x="4572000" y="228600"/>
            <a:ext cx="42672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slide010"/>
          <p:cNvPicPr>
            <a:picLocks noChangeAspect="1" noChangeArrowheads="1"/>
          </p:cNvPicPr>
          <p:nvPr/>
        </p:nvPicPr>
        <p:blipFill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9" t="11314" r="11812" b="4889"/>
          <a:stretch>
            <a:fillRect/>
          </a:stretch>
        </p:blipFill>
        <p:spPr bwMode="auto">
          <a:xfrm>
            <a:off x="2565400" y="381000"/>
            <a:ext cx="39116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</a:t>
            </a:r>
          </a:p>
        </p:txBody>
      </p:sp>
      <p:pic>
        <p:nvPicPr>
          <p:cNvPr id="19462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docu0153"/>
          <p:cNvPicPr>
            <a:picLocks noChangeAspect="1" noChangeArrowheads="1"/>
          </p:cNvPicPr>
          <p:nvPr/>
        </p:nvPicPr>
        <p:blipFill>
          <a:blip r:embed="rId8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9" t="7455" r="12189" b="13741"/>
          <a:stretch>
            <a:fillRect/>
          </a:stretch>
        </p:blipFill>
        <p:spPr bwMode="auto">
          <a:xfrm>
            <a:off x="2814638" y="1543050"/>
            <a:ext cx="3509962" cy="424815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  <p:pic>
        <p:nvPicPr>
          <p:cNvPr id="9113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371600"/>
            <a:ext cx="8229600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CASE NO. 9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 </a:t>
            </a:r>
          </a:p>
        </p:txBody>
      </p:sp>
      <p:sp>
        <p:nvSpPr>
          <p:cNvPr id="8" name="Rectangle 7"/>
          <p:cNvSpPr/>
          <p:nvPr/>
        </p:nvSpPr>
        <p:spPr>
          <a:xfrm>
            <a:off x="685800" y="2967038"/>
            <a:ext cx="8001000" cy="83026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/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57 years old female patient presented with bone ache </a:t>
            </a:r>
          </a:p>
          <a:p>
            <a:pPr algn="ctr" eaLnBrk="1" hangingPunct="1"/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Had history of breast carcinoma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</a:t>
            </a:r>
          </a:p>
        </p:txBody>
      </p:sp>
      <p:pic>
        <p:nvPicPr>
          <p:cNvPr id="9216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4648200" y="5486400"/>
            <a:ext cx="3276600" cy="304800"/>
          </a:xfrm>
          <a:prstGeom prst="rect">
            <a:avLst/>
          </a:prstGeom>
          <a:gradFill flip="none" rotWithShape="1">
            <a:gsLst>
              <a:gs pos="75000">
                <a:schemeClr val="accent4">
                  <a:lumMod val="50000"/>
                </a:schemeClr>
              </a:gs>
              <a:gs pos="100000">
                <a:schemeClr val="accent4">
                  <a:lumMod val="75000"/>
                  <a:alpha val="97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eaLnBrk="1" hangingPunct="1">
              <a:defRPr/>
            </a:pPr>
            <a:endParaRPr lang="en-US">
              <a:ea typeface="ＭＳ Ｐゴシック" charset="0"/>
              <a:cs typeface="ＭＳ Ｐゴシック" charset="0"/>
            </a:endParaRPr>
          </a:p>
        </p:txBody>
      </p:sp>
      <p:pic>
        <p:nvPicPr>
          <p:cNvPr id="92167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  <p:pic>
        <p:nvPicPr>
          <p:cNvPr id="9421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71500" y="369888"/>
            <a:ext cx="8229600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Summary</a:t>
            </a:r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/>
              <a:ea typeface="ＭＳ Ｐゴシック" charset="0"/>
              <a:cs typeface="Arial Black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43000" y="1549400"/>
            <a:ext cx="8001000" cy="4894263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1085850" indent="-3429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Metabolic &amp; Endocrine Disorders: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Osteomalacia.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Osteoporosis.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HPT/ROD.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Acromegaly.</a:t>
            </a:r>
          </a:p>
          <a:p>
            <a:pPr eaLnBrk="1" hangingPunct="1">
              <a:buFontTx/>
              <a:buChar char="•"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Arthritis.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Rheumatoid Arthritis.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Osteoarthritis.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Psoriatic Arthritis.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Gout.</a:t>
            </a:r>
          </a:p>
          <a:p>
            <a:pPr eaLnBrk="1" hangingPunct="1">
              <a:buFontTx/>
              <a:buChar char="•"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Musculoskeletal Tumors: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Benign (Non-aggressive).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Malignant (Aggressive).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" t="12216" r="9473" b="15364"/>
          <a:stretch>
            <a:fillRect/>
          </a:stretch>
        </p:blipFill>
        <p:spPr bwMode="auto">
          <a:xfrm>
            <a:off x="12700" y="369888"/>
            <a:ext cx="9131300" cy="603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8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" y="381000"/>
            <a:ext cx="7391400" cy="266045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MS PGothic" panose="020B0600070205080204" pitchFamily="34" charset="-128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MS PGothic" panose="020B0600070205080204" pitchFamily="34" charset="-128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MS PGothic" panose="020B0600070205080204" pitchFamily="34" charset="-128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 sz="13800" kern="0" dirty="0">
                <a:effectLst>
                  <a:innerShdw blurRad="63500" dist="63500" dir="1560000">
                    <a:srgbClr val="000000">
                      <a:alpha val="87000"/>
                    </a:srgbClr>
                  </a:innerShdw>
                </a:effectLst>
                <a:latin typeface="Edwardian Script ITC"/>
                <a:ea typeface="Zapfino" charset="0"/>
                <a:cs typeface="Edwardian Script ITC"/>
                <a:sym typeface="Zapfino" charset="0"/>
              </a:rPr>
              <a:t>Thank You</a:t>
            </a:r>
            <a:endParaRPr lang="en-US" sz="13800" kern="0" dirty="0">
              <a:effectLst>
                <a:innerShdw blurRad="63500" dist="63500" dir="1560000">
                  <a:srgbClr val="000000">
                    <a:alpha val="87000"/>
                  </a:srgbClr>
                </a:innerShdw>
              </a:effectLst>
              <a:latin typeface="Edwardian Script ITC"/>
              <a:ea typeface="ヒラギノ明朝 ProN W3" charset="-128"/>
              <a:cs typeface="Edwardian Script ITC"/>
              <a:sym typeface="Zapfino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slide007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2" t="6065" r="13811" b="4552"/>
          <a:stretch>
            <a:fillRect/>
          </a:stretch>
        </p:blipFill>
        <p:spPr bwMode="auto">
          <a:xfrm>
            <a:off x="914400" y="685800"/>
            <a:ext cx="3560763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slide006"/>
          <p:cNvPicPr>
            <a:picLocks noChangeAspect="1" noChangeArrowheads="1"/>
          </p:cNvPicPr>
          <p:nvPr/>
        </p:nvPicPr>
        <p:blipFill>
          <a:blip r:embed="rId4">
            <a:lum bright="-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2" r="20831" b="6177"/>
          <a:stretch>
            <a:fillRect/>
          </a:stretch>
        </p:blipFill>
        <p:spPr bwMode="auto">
          <a:xfrm>
            <a:off x="4495800" y="685800"/>
            <a:ext cx="35814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81200" y="228600"/>
            <a:ext cx="158591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ＭＳ Ｐゴシック" charset="0"/>
              </a:rPr>
              <a:t>Patient A</a:t>
            </a:r>
            <a:endParaRPr lang="en-US" dirty="0">
              <a:latin typeface="Times New Roman" panose="02020603050405020304" pitchFamily="18" charset="0"/>
              <a:ea typeface="+mn-ea"/>
              <a:cs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0" y="228600"/>
            <a:ext cx="158591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ＭＳ Ｐゴシック" charset="0"/>
              </a:rPr>
              <a:t>Patient B</a:t>
            </a:r>
            <a:endParaRPr lang="en-US" dirty="0">
              <a:latin typeface="Times New Roman" panose="02020603050405020304" pitchFamily="18" charset="0"/>
              <a:ea typeface="+mn-ea"/>
              <a:cs typeface="ＭＳ Ｐゴシック" charset="0"/>
            </a:endParaRPr>
          </a:p>
        </p:txBody>
      </p:sp>
      <p:pic>
        <p:nvPicPr>
          <p:cNvPr id="6" name="Picture 2" descr="slide007"/>
          <p:cNvPicPr>
            <a:picLocks noChangeAspect="1" noChangeArrowheads="1"/>
          </p:cNvPicPr>
          <p:nvPr/>
        </p:nvPicPr>
        <p:blipFill>
          <a:blip r:embed="rId3">
            <a:lum bright="-1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8" t="43524" r="36003" b="27991"/>
          <a:stretch>
            <a:fillRect/>
          </a:stretch>
        </p:blipFill>
        <p:spPr bwMode="auto">
          <a:xfrm>
            <a:off x="457200" y="1676400"/>
            <a:ext cx="4038600" cy="41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slide010"/>
          <p:cNvPicPr>
            <a:picLocks noChangeAspect="1" noChangeArrowheads="1"/>
          </p:cNvPicPr>
          <p:nvPr/>
        </p:nvPicPr>
        <p:blipFill>
          <a:blip r:embed="rId5">
            <a:lum contras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0" t="26961" r="10880" b="16711"/>
          <a:stretch>
            <a:fillRect/>
          </a:stretch>
        </p:blipFill>
        <p:spPr bwMode="auto">
          <a:xfrm>
            <a:off x="4495800" y="1676400"/>
            <a:ext cx="4038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eform 8"/>
          <p:cNvSpPr>
            <a:spLocks/>
          </p:cNvSpPr>
          <p:nvPr/>
        </p:nvSpPr>
        <p:spPr bwMode="auto">
          <a:xfrm>
            <a:off x="5197475" y="2700338"/>
            <a:ext cx="2736850" cy="2082800"/>
          </a:xfrm>
          <a:custGeom>
            <a:avLst/>
            <a:gdLst>
              <a:gd name="T0" fmla="*/ 402835 w 2736035"/>
              <a:gd name="T1" fmla="*/ 28322 h 2082018"/>
              <a:gd name="T2" fmla="*/ 544224 w 2736035"/>
              <a:gd name="T3" fmla="*/ 0 h 2082018"/>
              <a:gd name="T4" fmla="*/ 699754 w 2736035"/>
              <a:gd name="T5" fmla="*/ 28322 h 2082018"/>
              <a:gd name="T6" fmla="*/ 897701 w 2736035"/>
              <a:gd name="T7" fmla="*/ 84950 h 2082018"/>
              <a:gd name="T8" fmla="*/ 1010815 w 2736035"/>
              <a:gd name="T9" fmla="*/ 155731 h 2082018"/>
              <a:gd name="T10" fmla="*/ 1138066 w 2736035"/>
              <a:gd name="T11" fmla="*/ 198206 h 2082018"/>
              <a:gd name="T12" fmla="*/ 1321875 w 2736035"/>
              <a:gd name="T13" fmla="*/ 269000 h 2082018"/>
              <a:gd name="T14" fmla="*/ 1548100 w 2736035"/>
              <a:gd name="T15" fmla="*/ 325631 h 2082018"/>
              <a:gd name="T16" fmla="*/ 1760187 w 2736035"/>
              <a:gd name="T17" fmla="*/ 396418 h 2082018"/>
              <a:gd name="T18" fmla="*/ 2396446 w 2736035"/>
              <a:gd name="T19" fmla="*/ 396418 h 2082018"/>
              <a:gd name="T20" fmla="*/ 2580254 w 2736035"/>
              <a:gd name="T21" fmla="*/ 353944 h 2082018"/>
              <a:gd name="T22" fmla="*/ 2749922 w 2736035"/>
              <a:gd name="T23" fmla="*/ 438891 h 2082018"/>
              <a:gd name="T24" fmla="*/ 2693367 w 2736035"/>
              <a:gd name="T25" fmla="*/ 622943 h 2082018"/>
              <a:gd name="T26" fmla="*/ 2636811 w 2736035"/>
              <a:gd name="T27" fmla="*/ 736204 h 2082018"/>
              <a:gd name="T28" fmla="*/ 2551976 w 2736035"/>
              <a:gd name="T29" fmla="*/ 891942 h 2082018"/>
              <a:gd name="T30" fmla="*/ 2495420 w 2736035"/>
              <a:gd name="T31" fmla="*/ 1245885 h 2082018"/>
              <a:gd name="T32" fmla="*/ 2453002 w 2736035"/>
              <a:gd name="T33" fmla="*/ 1769721 h 2082018"/>
              <a:gd name="T34" fmla="*/ 2424725 w 2736035"/>
              <a:gd name="T35" fmla="*/ 1939617 h 2082018"/>
              <a:gd name="T36" fmla="*/ 2354029 w 2736035"/>
              <a:gd name="T37" fmla="*/ 2095352 h 2082018"/>
              <a:gd name="T38" fmla="*/ 2226778 w 2736035"/>
              <a:gd name="T39" fmla="*/ 2038721 h 2082018"/>
              <a:gd name="T40" fmla="*/ 2113663 w 2736035"/>
              <a:gd name="T41" fmla="*/ 1982091 h 2082018"/>
              <a:gd name="T42" fmla="*/ 1915716 w 2736035"/>
              <a:gd name="T43" fmla="*/ 1897143 h 2082018"/>
              <a:gd name="T44" fmla="*/ 1816744 w 2736035"/>
              <a:gd name="T45" fmla="*/ 1868828 h 2082018"/>
              <a:gd name="T46" fmla="*/ 728032 w 2736035"/>
              <a:gd name="T47" fmla="*/ 1854670 h 2082018"/>
              <a:gd name="T48" fmla="*/ 558364 w 2736035"/>
              <a:gd name="T49" fmla="*/ 1882986 h 2082018"/>
              <a:gd name="T50" fmla="*/ 388694 w 2736035"/>
              <a:gd name="T51" fmla="*/ 1925459 h 2082018"/>
              <a:gd name="T52" fmla="*/ 49361 w 2736035"/>
              <a:gd name="T53" fmla="*/ 1882986 h 2082018"/>
              <a:gd name="T54" fmla="*/ 120057 w 2736035"/>
              <a:gd name="T55" fmla="*/ 1727251 h 2082018"/>
              <a:gd name="T56" fmla="*/ 162464 w 2736035"/>
              <a:gd name="T57" fmla="*/ 1656461 h 2082018"/>
              <a:gd name="T58" fmla="*/ 219024 w 2736035"/>
              <a:gd name="T59" fmla="*/ 1486568 h 2082018"/>
              <a:gd name="T60" fmla="*/ 289719 w 2736035"/>
              <a:gd name="T61" fmla="*/ 1260043 h 2082018"/>
              <a:gd name="T62" fmla="*/ 317997 w 2736035"/>
              <a:gd name="T63" fmla="*/ 920256 h 2082018"/>
              <a:gd name="T64" fmla="*/ 360414 w 2736035"/>
              <a:gd name="T65" fmla="*/ 764521 h 2082018"/>
              <a:gd name="T66" fmla="*/ 374552 w 2736035"/>
              <a:gd name="T67" fmla="*/ 212366 h 208201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736035"/>
              <a:gd name="T103" fmla="*/ 0 h 2082018"/>
              <a:gd name="T104" fmla="*/ 2736035 w 2736035"/>
              <a:gd name="T105" fmla="*/ 2082018 h 208201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736035" h="2082018">
                <a:moveTo>
                  <a:pt x="344528" y="56271"/>
                </a:moveTo>
                <a:cubicBezTo>
                  <a:pt x="349217" y="25791"/>
                  <a:pt x="380712" y="34161"/>
                  <a:pt x="400799" y="28135"/>
                </a:cubicBezTo>
                <a:cubicBezTo>
                  <a:pt x="428119" y="19939"/>
                  <a:pt x="457236" y="19662"/>
                  <a:pt x="485205" y="14068"/>
                </a:cubicBezTo>
                <a:cubicBezTo>
                  <a:pt x="504164" y="10276"/>
                  <a:pt x="522718" y="4689"/>
                  <a:pt x="541475" y="0"/>
                </a:cubicBezTo>
                <a:cubicBezTo>
                  <a:pt x="578989" y="4689"/>
                  <a:pt x="616821" y="7305"/>
                  <a:pt x="654017" y="14068"/>
                </a:cubicBezTo>
                <a:cubicBezTo>
                  <a:pt x="668606" y="16721"/>
                  <a:pt x="681914" y="24233"/>
                  <a:pt x="696220" y="28135"/>
                </a:cubicBezTo>
                <a:cubicBezTo>
                  <a:pt x="733526" y="38309"/>
                  <a:pt x="772078" y="44043"/>
                  <a:pt x="808762" y="56271"/>
                </a:cubicBezTo>
                <a:cubicBezTo>
                  <a:pt x="836897" y="65649"/>
                  <a:pt x="868492" y="67955"/>
                  <a:pt x="893168" y="84406"/>
                </a:cubicBezTo>
                <a:cubicBezTo>
                  <a:pt x="947709" y="120766"/>
                  <a:pt x="919331" y="107194"/>
                  <a:pt x="977574" y="126609"/>
                </a:cubicBezTo>
                <a:cubicBezTo>
                  <a:pt x="986952" y="135988"/>
                  <a:pt x="993846" y="148813"/>
                  <a:pt x="1005709" y="154745"/>
                </a:cubicBezTo>
                <a:cubicBezTo>
                  <a:pt x="1032235" y="168008"/>
                  <a:pt x="1061980" y="173502"/>
                  <a:pt x="1090115" y="182880"/>
                </a:cubicBezTo>
                <a:cubicBezTo>
                  <a:pt x="1104183" y="187569"/>
                  <a:pt x="1119981" y="188722"/>
                  <a:pt x="1132319" y="196948"/>
                </a:cubicBezTo>
                <a:cubicBezTo>
                  <a:pt x="1146387" y="206326"/>
                  <a:pt x="1159072" y="218216"/>
                  <a:pt x="1174522" y="225083"/>
                </a:cubicBezTo>
                <a:cubicBezTo>
                  <a:pt x="1234696" y="251827"/>
                  <a:pt x="1257911" y="250918"/>
                  <a:pt x="1315199" y="267286"/>
                </a:cubicBezTo>
                <a:cubicBezTo>
                  <a:pt x="1329457" y="271360"/>
                  <a:pt x="1343016" y="277758"/>
                  <a:pt x="1357402" y="281354"/>
                </a:cubicBezTo>
                <a:cubicBezTo>
                  <a:pt x="1446695" y="303677"/>
                  <a:pt x="1435211" y="288534"/>
                  <a:pt x="1540282" y="323557"/>
                </a:cubicBezTo>
                <a:lnTo>
                  <a:pt x="1709094" y="379828"/>
                </a:lnTo>
                <a:cubicBezTo>
                  <a:pt x="1723162" y="384517"/>
                  <a:pt x="1736480" y="393302"/>
                  <a:pt x="1751297" y="393895"/>
                </a:cubicBezTo>
                <a:lnTo>
                  <a:pt x="2102989" y="407963"/>
                </a:lnTo>
                <a:cubicBezTo>
                  <a:pt x="2196774" y="403274"/>
                  <a:pt x="2291060" y="404658"/>
                  <a:pt x="2384343" y="393895"/>
                </a:cubicBezTo>
                <a:cubicBezTo>
                  <a:pt x="2413805" y="390496"/>
                  <a:pt x="2439390" y="369954"/>
                  <a:pt x="2468749" y="365760"/>
                </a:cubicBezTo>
                <a:lnTo>
                  <a:pt x="2567223" y="351692"/>
                </a:lnTo>
                <a:cubicBezTo>
                  <a:pt x="2627206" y="358357"/>
                  <a:pt x="2688734" y="338505"/>
                  <a:pt x="2721968" y="393895"/>
                </a:cubicBezTo>
                <a:cubicBezTo>
                  <a:pt x="2729597" y="406610"/>
                  <a:pt x="2731346" y="422030"/>
                  <a:pt x="2736035" y="436098"/>
                </a:cubicBezTo>
                <a:cubicBezTo>
                  <a:pt x="2714774" y="521147"/>
                  <a:pt x="2728085" y="474017"/>
                  <a:pt x="2693832" y="576775"/>
                </a:cubicBezTo>
                <a:cubicBezTo>
                  <a:pt x="2689143" y="590843"/>
                  <a:pt x="2690250" y="608493"/>
                  <a:pt x="2679765" y="618978"/>
                </a:cubicBezTo>
                <a:lnTo>
                  <a:pt x="2651629" y="647114"/>
                </a:lnTo>
                <a:cubicBezTo>
                  <a:pt x="2642251" y="675249"/>
                  <a:pt x="2639945" y="706844"/>
                  <a:pt x="2623494" y="731520"/>
                </a:cubicBezTo>
                <a:cubicBezTo>
                  <a:pt x="2614116" y="745588"/>
                  <a:pt x="2602226" y="758273"/>
                  <a:pt x="2595359" y="773723"/>
                </a:cubicBezTo>
                <a:cubicBezTo>
                  <a:pt x="2543631" y="890110"/>
                  <a:pt x="2596868" y="828483"/>
                  <a:pt x="2539088" y="886265"/>
                </a:cubicBezTo>
                <a:cubicBezTo>
                  <a:pt x="2507149" y="1045954"/>
                  <a:pt x="2543056" y="852525"/>
                  <a:pt x="2510952" y="1125415"/>
                </a:cubicBezTo>
                <a:cubicBezTo>
                  <a:pt x="2499429" y="1223363"/>
                  <a:pt x="2501065" y="1164966"/>
                  <a:pt x="2482817" y="1237957"/>
                </a:cubicBezTo>
                <a:cubicBezTo>
                  <a:pt x="2464900" y="1309625"/>
                  <a:pt x="2463436" y="1356116"/>
                  <a:pt x="2454682" y="1434905"/>
                </a:cubicBezTo>
                <a:cubicBezTo>
                  <a:pt x="2449993" y="1542757"/>
                  <a:pt x="2448306" y="1650781"/>
                  <a:pt x="2440614" y="1758461"/>
                </a:cubicBezTo>
                <a:cubicBezTo>
                  <a:pt x="2438910" y="1782311"/>
                  <a:pt x="2430477" y="1805215"/>
                  <a:pt x="2426546" y="1828800"/>
                </a:cubicBezTo>
                <a:cubicBezTo>
                  <a:pt x="2421095" y="1861507"/>
                  <a:pt x="2417930" y="1894567"/>
                  <a:pt x="2412479" y="1927274"/>
                </a:cubicBezTo>
                <a:cubicBezTo>
                  <a:pt x="2412238" y="1928721"/>
                  <a:pt x="2389963" y="2045452"/>
                  <a:pt x="2384343" y="2053883"/>
                </a:cubicBezTo>
                <a:cubicBezTo>
                  <a:pt x="2374965" y="2067951"/>
                  <a:pt x="2356208" y="2072640"/>
                  <a:pt x="2342140" y="2082018"/>
                </a:cubicBezTo>
                <a:cubicBezTo>
                  <a:pt x="2314005" y="2072640"/>
                  <a:pt x="2282410" y="2070334"/>
                  <a:pt x="2257734" y="2053883"/>
                </a:cubicBezTo>
                <a:cubicBezTo>
                  <a:pt x="2243666" y="2044505"/>
                  <a:pt x="2228733" y="2036310"/>
                  <a:pt x="2215531" y="2025748"/>
                </a:cubicBezTo>
                <a:cubicBezTo>
                  <a:pt x="2205174" y="2017462"/>
                  <a:pt x="2199258" y="2003544"/>
                  <a:pt x="2187395" y="1997612"/>
                </a:cubicBezTo>
                <a:cubicBezTo>
                  <a:pt x="2160869" y="1984349"/>
                  <a:pt x="2102989" y="1969477"/>
                  <a:pt x="2102989" y="1969477"/>
                </a:cubicBezTo>
                <a:cubicBezTo>
                  <a:pt x="2053883" y="1920370"/>
                  <a:pt x="2087437" y="1945536"/>
                  <a:pt x="1990448" y="1913206"/>
                </a:cubicBezTo>
                <a:lnTo>
                  <a:pt x="1906042" y="1885071"/>
                </a:lnTo>
                <a:cubicBezTo>
                  <a:pt x="1891974" y="1880382"/>
                  <a:pt x="1878225" y="1874600"/>
                  <a:pt x="1863839" y="1871003"/>
                </a:cubicBezTo>
                <a:cubicBezTo>
                  <a:pt x="1845082" y="1866314"/>
                  <a:pt x="1826087" y="1862491"/>
                  <a:pt x="1807568" y="1856935"/>
                </a:cubicBezTo>
                <a:cubicBezTo>
                  <a:pt x="1779162" y="1848413"/>
                  <a:pt x="1723162" y="1828800"/>
                  <a:pt x="1723162" y="1828800"/>
                </a:cubicBezTo>
                <a:lnTo>
                  <a:pt x="724355" y="1842868"/>
                </a:lnTo>
                <a:cubicBezTo>
                  <a:pt x="700453" y="1843497"/>
                  <a:pt x="677602" y="1853004"/>
                  <a:pt x="654017" y="1856935"/>
                </a:cubicBezTo>
                <a:cubicBezTo>
                  <a:pt x="621310" y="1862386"/>
                  <a:pt x="588368" y="1866314"/>
                  <a:pt x="555543" y="1871003"/>
                </a:cubicBezTo>
                <a:cubicBezTo>
                  <a:pt x="541475" y="1875692"/>
                  <a:pt x="527598" y="1880997"/>
                  <a:pt x="513340" y="1885071"/>
                </a:cubicBezTo>
                <a:cubicBezTo>
                  <a:pt x="466996" y="1898312"/>
                  <a:pt x="435064" y="1903539"/>
                  <a:pt x="386731" y="1913206"/>
                </a:cubicBezTo>
                <a:cubicBezTo>
                  <a:pt x="302325" y="1908517"/>
                  <a:pt x="217396" y="1909623"/>
                  <a:pt x="133512" y="1899138"/>
                </a:cubicBezTo>
                <a:cubicBezTo>
                  <a:pt x="104084" y="1895459"/>
                  <a:pt x="49106" y="1871003"/>
                  <a:pt x="49106" y="1871003"/>
                </a:cubicBezTo>
                <a:cubicBezTo>
                  <a:pt x="39728" y="1842868"/>
                  <a:pt x="0" y="1807568"/>
                  <a:pt x="20971" y="1786597"/>
                </a:cubicBezTo>
                <a:cubicBezTo>
                  <a:pt x="87727" y="1719841"/>
                  <a:pt x="52077" y="1738715"/>
                  <a:pt x="119445" y="1716258"/>
                </a:cubicBezTo>
                <a:cubicBezTo>
                  <a:pt x="124134" y="1702190"/>
                  <a:pt x="125883" y="1686770"/>
                  <a:pt x="133512" y="1674055"/>
                </a:cubicBezTo>
                <a:cubicBezTo>
                  <a:pt x="140336" y="1662682"/>
                  <a:pt x="155716" y="1657783"/>
                  <a:pt x="161648" y="1645920"/>
                </a:cubicBezTo>
                <a:cubicBezTo>
                  <a:pt x="174911" y="1619394"/>
                  <a:pt x="180405" y="1589649"/>
                  <a:pt x="189783" y="1561514"/>
                </a:cubicBezTo>
                <a:lnTo>
                  <a:pt x="217919" y="1477108"/>
                </a:lnTo>
                <a:lnTo>
                  <a:pt x="260122" y="1350498"/>
                </a:lnTo>
                <a:cubicBezTo>
                  <a:pt x="272172" y="1314347"/>
                  <a:pt x="281193" y="1290876"/>
                  <a:pt x="288257" y="1252025"/>
                </a:cubicBezTo>
                <a:cubicBezTo>
                  <a:pt x="294189" y="1219402"/>
                  <a:pt x="297636" y="1186376"/>
                  <a:pt x="302325" y="1153551"/>
                </a:cubicBezTo>
                <a:cubicBezTo>
                  <a:pt x="307014" y="1073834"/>
                  <a:pt x="308821" y="993895"/>
                  <a:pt x="316392" y="914400"/>
                </a:cubicBezTo>
                <a:cubicBezTo>
                  <a:pt x="319533" y="881414"/>
                  <a:pt x="335484" y="847579"/>
                  <a:pt x="344528" y="815926"/>
                </a:cubicBezTo>
                <a:cubicBezTo>
                  <a:pt x="349839" y="797336"/>
                  <a:pt x="353906" y="778412"/>
                  <a:pt x="358595" y="759655"/>
                </a:cubicBezTo>
                <a:cubicBezTo>
                  <a:pt x="368903" y="666883"/>
                  <a:pt x="386731" y="521564"/>
                  <a:pt x="386731" y="436098"/>
                </a:cubicBezTo>
                <a:cubicBezTo>
                  <a:pt x="386731" y="360924"/>
                  <a:pt x="382820" y="285500"/>
                  <a:pt x="372663" y="211015"/>
                </a:cubicBezTo>
                <a:cubicBezTo>
                  <a:pt x="366765" y="167766"/>
                  <a:pt x="339839" y="86751"/>
                  <a:pt x="344528" y="56271"/>
                </a:cubicBezTo>
                <a:close/>
              </a:path>
            </a:pathLst>
          </a:custGeom>
          <a:solidFill>
            <a:srgbClr val="FFFF99">
              <a:alpha val="25098"/>
            </a:srgbClr>
          </a:solidFill>
          <a:ln w="28575" cap="flat" cmpd="sng">
            <a:solidFill>
              <a:srgbClr val="FFE59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7034213" y="3516313"/>
            <a:ext cx="323850" cy="957262"/>
          </a:xfrm>
          <a:custGeom>
            <a:avLst/>
            <a:gdLst>
              <a:gd name="T0" fmla="*/ 329170 w 323557"/>
              <a:gd name="T1" fmla="*/ 0 h 956603"/>
              <a:gd name="T2" fmla="*/ 300546 w 323557"/>
              <a:gd name="T3" fmla="*/ 85518 h 956603"/>
              <a:gd name="T4" fmla="*/ 286234 w 323557"/>
              <a:gd name="T5" fmla="*/ 128276 h 956603"/>
              <a:gd name="T6" fmla="*/ 257611 w 323557"/>
              <a:gd name="T7" fmla="*/ 156784 h 956603"/>
              <a:gd name="T8" fmla="*/ 228987 w 323557"/>
              <a:gd name="T9" fmla="*/ 242301 h 956603"/>
              <a:gd name="T10" fmla="*/ 200363 w 323557"/>
              <a:gd name="T11" fmla="*/ 285059 h 956603"/>
              <a:gd name="T12" fmla="*/ 186053 w 323557"/>
              <a:gd name="T13" fmla="*/ 327819 h 956603"/>
              <a:gd name="T14" fmla="*/ 157429 w 323557"/>
              <a:gd name="T15" fmla="*/ 370577 h 956603"/>
              <a:gd name="T16" fmla="*/ 114493 w 323557"/>
              <a:gd name="T17" fmla="*/ 441843 h 956603"/>
              <a:gd name="T18" fmla="*/ 71560 w 323557"/>
              <a:gd name="T19" fmla="*/ 570119 h 956603"/>
              <a:gd name="T20" fmla="*/ 57247 w 323557"/>
              <a:gd name="T21" fmla="*/ 612878 h 956603"/>
              <a:gd name="T22" fmla="*/ 42935 w 323557"/>
              <a:gd name="T23" fmla="*/ 669891 h 956603"/>
              <a:gd name="T24" fmla="*/ 14315 w 323557"/>
              <a:gd name="T25" fmla="*/ 897937 h 956603"/>
              <a:gd name="T26" fmla="*/ 0 w 323557"/>
              <a:gd name="T27" fmla="*/ 969201 h 95660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23557"/>
              <a:gd name="T43" fmla="*/ 0 h 956603"/>
              <a:gd name="T44" fmla="*/ 323557 w 323557"/>
              <a:gd name="T45" fmla="*/ 956603 h 95660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23557" h="956603">
                <a:moveTo>
                  <a:pt x="323557" y="0"/>
                </a:moveTo>
                <a:lnTo>
                  <a:pt x="295422" y="84406"/>
                </a:lnTo>
                <a:cubicBezTo>
                  <a:pt x="290733" y="98474"/>
                  <a:pt x="291839" y="116123"/>
                  <a:pt x="281354" y="126609"/>
                </a:cubicBezTo>
                <a:lnTo>
                  <a:pt x="253219" y="154745"/>
                </a:lnTo>
                <a:cubicBezTo>
                  <a:pt x="243840" y="182880"/>
                  <a:pt x="241534" y="214475"/>
                  <a:pt x="225083" y="239151"/>
                </a:cubicBezTo>
                <a:cubicBezTo>
                  <a:pt x="215705" y="253219"/>
                  <a:pt x="204509" y="266232"/>
                  <a:pt x="196948" y="281354"/>
                </a:cubicBezTo>
                <a:cubicBezTo>
                  <a:pt x="190316" y="294617"/>
                  <a:pt x="189512" y="310294"/>
                  <a:pt x="182880" y="323557"/>
                </a:cubicBezTo>
                <a:cubicBezTo>
                  <a:pt x="175319" y="338679"/>
                  <a:pt x="162306" y="350638"/>
                  <a:pt x="154745" y="365760"/>
                </a:cubicBezTo>
                <a:cubicBezTo>
                  <a:pt x="118221" y="438808"/>
                  <a:pt x="167496" y="381143"/>
                  <a:pt x="112542" y="436099"/>
                </a:cubicBezTo>
                <a:lnTo>
                  <a:pt x="70339" y="562708"/>
                </a:lnTo>
                <a:cubicBezTo>
                  <a:pt x="65650" y="576776"/>
                  <a:pt x="59868" y="590525"/>
                  <a:pt x="56271" y="604911"/>
                </a:cubicBezTo>
                <a:lnTo>
                  <a:pt x="42203" y="661182"/>
                </a:lnTo>
                <a:cubicBezTo>
                  <a:pt x="32825" y="736210"/>
                  <a:pt x="28897" y="812122"/>
                  <a:pt x="14068" y="886265"/>
                </a:cubicBezTo>
                <a:lnTo>
                  <a:pt x="0" y="956603"/>
                </a:ln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6862763" y="3559175"/>
            <a:ext cx="325437" cy="844550"/>
          </a:xfrm>
          <a:custGeom>
            <a:avLst/>
            <a:gdLst>
              <a:gd name="T0" fmla="*/ 327877 w 325302"/>
              <a:gd name="T1" fmla="*/ 0 h 844062"/>
              <a:gd name="T2" fmla="*/ 271159 w 325302"/>
              <a:gd name="T3" fmla="*/ 170677 h 844062"/>
              <a:gd name="T4" fmla="*/ 256980 w 325302"/>
              <a:gd name="T5" fmla="*/ 213345 h 844062"/>
              <a:gd name="T6" fmla="*/ 200268 w 325302"/>
              <a:gd name="T7" fmla="*/ 298683 h 844062"/>
              <a:gd name="T8" fmla="*/ 186088 w 325302"/>
              <a:gd name="T9" fmla="*/ 341353 h 844062"/>
              <a:gd name="T10" fmla="*/ 157724 w 325302"/>
              <a:gd name="T11" fmla="*/ 369799 h 844062"/>
              <a:gd name="T12" fmla="*/ 115194 w 325302"/>
              <a:gd name="T13" fmla="*/ 455137 h 844062"/>
              <a:gd name="T14" fmla="*/ 86835 w 325302"/>
              <a:gd name="T15" fmla="*/ 483583 h 844062"/>
              <a:gd name="T16" fmla="*/ 44290 w 325302"/>
              <a:gd name="T17" fmla="*/ 611591 h 844062"/>
              <a:gd name="T18" fmla="*/ 30108 w 325302"/>
              <a:gd name="T19" fmla="*/ 654260 h 844062"/>
              <a:gd name="T20" fmla="*/ 15946 w 325302"/>
              <a:gd name="T21" fmla="*/ 696929 h 844062"/>
              <a:gd name="T22" fmla="*/ 1764 w 325302"/>
              <a:gd name="T23" fmla="*/ 853383 h 84406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25302"/>
              <a:gd name="T37" fmla="*/ 0 h 844062"/>
              <a:gd name="T38" fmla="*/ 325302 w 325302"/>
              <a:gd name="T39" fmla="*/ 844062 h 84406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25302" h="844062">
                <a:moveTo>
                  <a:pt x="325302" y="0"/>
                </a:moveTo>
                <a:lnTo>
                  <a:pt x="269031" y="168812"/>
                </a:lnTo>
                <a:cubicBezTo>
                  <a:pt x="264342" y="182880"/>
                  <a:pt x="263189" y="198678"/>
                  <a:pt x="254963" y="211016"/>
                </a:cubicBezTo>
                <a:cubicBezTo>
                  <a:pt x="236206" y="239151"/>
                  <a:pt x="209386" y="263343"/>
                  <a:pt x="198693" y="295422"/>
                </a:cubicBezTo>
                <a:cubicBezTo>
                  <a:pt x="194004" y="309490"/>
                  <a:pt x="192254" y="324910"/>
                  <a:pt x="184625" y="337625"/>
                </a:cubicBezTo>
                <a:cubicBezTo>
                  <a:pt x="177801" y="348998"/>
                  <a:pt x="164775" y="355403"/>
                  <a:pt x="156489" y="365760"/>
                </a:cubicBezTo>
                <a:cubicBezTo>
                  <a:pt x="71121" y="472469"/>
                  <a:pt x="176684" y="346169"/>
                  <a:pt x="114286" y="450166"/>
                </a:cubicBezTo>
                <a:cubicBezTo>
                  <a:pt x="107462" y="461539"/>
                  <a:pt x="95529" y="468923"/>
                  <a:pt x="86151" y="478302"/>
                </a:cubicBezTo>
                <a:lnTo>
                  <a:pt x="43948" y="604911"/>
                </a:lnTo>
                <a:lnTo>
                  <a:pt x="29880" y="647114"/>
                </a:lnTo>
                <a:lnTo>
                  <a:pt x="15813" y="689317"/>
                </a:lnTo>
                <a:cubicBezTo>
                  <a:pt x="0" y="815818"/>
                  <a:pt x="1745" y="764053"/>
                  <a:pt x="1745" y="844062"/>
                </a:cubicBez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>
            <a:off x="6667500" y="3432175"/>
            <a:ext cx="282575" cy="1027113"/>
          </a:xfrm>
          <a:custGeom>
            <a:avLst/>
            <a:gdLst>
              <a:gd name="T0" fmla="*/ 305483 w 281354"/>
              <a:gd name="T1" fmla="*/ 0 h 1026941"/>
              <a:gd name="T2" fmla="*/ 290207 w 281354"/>
              <a:gd name="T3" fmla="*/ 70566 h 1026941"/>
              <a:gd name="T4" fmla="*/ 259658 w 281354"/>
              <a:gd name="T5" fmla="*/ 155239 h 1026941"/>
              <a:gd name="T6" fmla="*/ 244385 w 281354"/>
              <a:gd name="T7" fmla="*/ 197575 h 1026941"/>
              <a:gd name="T8" fmla="*/ 229113 w 281354"/>
              <a:gd name="T9" fmla="*/ 254022 h 1026941"/>
              <a:gd name="T10" fmla="*/ 198565 w 281354"/>
              <a:gd name="T11" fmla="*/ 338708 h 1026941"/>
              <a:gd name="T12" fmla="*/ 183289 w 281354"/>
              <a:gd name="T13" fmla="*/ 381044 h 1026941"/>
              <a:gd name="T14" fmla="*/ 152741 w 281354"/>
              <a:gd name="T15" fmla="*/ 423380 h 1026941"/>
              <a:gd name="T16" fmla="*/ 122193 w 281354"/>
              <a:gd name="T17" fmla="*/ 508052 h 1026941"/>
              <a:gd name="T18" fmla="*/ 76372 w 281354"/>
              <a:gd name="T19" fmla="*/ 635060 h 1026941"/>
              <a:gd name="T20" fmla="*/ 30549 w 281354"/>
              <a:gd name="T21" fmla="*/ 762074 h 1026941"/>
              <a:gd name="T22" fmla="*/ 15274 w 281354"/>
              <a:gd name="T23" fmla="*/ 804414 h 1026941"/>
              <a:gd name="T24" fmla="*/ 0 w 281354"/>
              <a:gd name="T25" fmla="*/ 846753 h 1026941"/>
              <a:gd name="T26" fmla="*/ 0 w 281354"/>
              <a:gd name="T27" fmla="*/ 1030210 h 102694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81354"/>
              <a:gd name="T43" fmla="*/ 0 h 1026941"/>
              <a:gd name="T44" fmla="*/ 281354 w 281354"/>
              <a:gd name="T45" fmla="*/ 1026941 h 102694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81354" h="1026941">
                <a:moveTo>
                  <a:pt x="281354" y="0"/>
                </a:moveTo>
                <a:cubicBezTo>
                  <a:pt x="276665" y="23446"/>
                  <a:pt x="273577" y="47270"/>
                  <a:pt x="267286" y="70338"/>
                </a:cubicBezTo>
                <a:cubicBezTo>
                  <a:pt x="259483" y="98951"/>
                  <a:pt x="248529" y="126609"/>
                  <a:pt x="239151" y="154745"/>
                </a:cubicBezTo>
                <a:cubicBezTo>
                  <a:pt x="234462" y="168813"/>
                  <a:pt x="228679" y="182562"/>
                  <a:pt x="225083" y="196948"/>
                </a:cubicBezTo>
                <a:cubicBezTo>
                  <a:pt x="220394" y="215705"/>
                  <a:pt x="216572" y="234699"/>
                  <a:pt x="211016" y="253218"/>
                </a:cubicBezTo>
                <a:cubicBezTo>
                  <a:pt x="202494" y="281625"/>
                  <a:pt x="192259" y="309489"/>
                  <a:pt x="182880" y="337625"/>
                </a:cubicBezTo>
                <a:cubicBezTo>
                  <a:pt x="178191" y="351693"/>
                  <a:pt x="177037" y="367490"/>
                  <a:pt x="168812" y="379828"/>
                </a:cubicBezTo>
                <a:cubicBezTo>
                  <a:pt x="159434" y="393896"/>
                  <a:pt x="147544" y="406581"/>
                  <a:pt x="140677" y="422031"/>
                </a:cubicBezTo>
                <a:cubicBezTo>
                  <a:pt x="128632" y="449132"/>
                  <a:pt x="121920" y="478302"/>
                  <a:pt x="112542" y="506437"/>
                </a:cubicBezTo>
                <a:lnTo>
                  <a:pt x="70339" y="633046"/>
                </a:lnTo>
                <a:lnTo>
                  <a:pt x="28136" y="759655"/>
                </a:lnTo>
                <a:lnTo>
                  <a:pt x="14068" y="801858"/>
                </a:lnTo>
                <a:cubicBezTo>
                  <a:pt x="9379" y="815926"/>
                  <a:pt x="0" y="829232"/>
                  <a:pt x="0" y="844061"/>
                </a:cubicBezTo>
                <a:lnTo>
                  <a:pt x="0" y="1026941"/>
                </a:ln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4" name="Freeform 13"/>
          <p:cNvSpPr>
            <a:spLocks/>
          </p:cNvSpPr>
          <p:nvPr/>
        </p:nvSpPr>
        <p:spPr bwMode="auto">
          <a:xfrm>
            <a:off x="6456363" y="3390900"/>
            <a:ext cx="112712" cy="1054100"/>
          </a:xfrm>
          <a:custGeom>
            <a:avLst/>
            <a:gdLst>
              <a:gd name="T0" fmla="*/ 115835 w 112541"/>
              <a:gd name="T1" fmla="*/ 0 h 1055077"/>
              <a:gd name="T2" fmla="*/ 101357 w 112541"/>
              <a:gd name="T3" fmla="*/ 207334 h 1055077"/>
              <a:gd name="T4" fmla="*/ 86876 w 112541"/>
              <a:gd name="T5" fmla="*/ 276445 h 1055077"/>
              <a:gd name="T6" fmla="*/ 57919 w 112541"/>
              <a:gd name="T7" fmla="*/ 497601 h 1055077"/>
              <a:gd name="T8" fmla="*/ 14481 w 112541"/>
              <a:gd name="T9" fmla="*/ 635823 h 1055077"/>
              <a:gd name="T10" fmla="*/ 0 w 112541"/>
              <a:gd name="T11" fmla="*/ 677290 h 1055077"/>
              <a:gd name="T12" fmla="*/ 14481 w 112541"/>
              <a:gd name="T13" fmla="*/ 1036668 h 105507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2541"/>
              <a:gd name="T22" fmla="*/ 0 h 1055077"/>
              <a:gd name="T23" fmla="*/ 112541 w 112541"/>
              <a:gd name="T24" fmla="*/ 1055077 h 105507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2541" h="1055077">
                <a:moveTo>
                  <a:pt x="112541" y="0"/>
                </a:moveTo>
                <a:cubicBezTo>
                  <a:pt x="107852" y="70338"/>
                  <a:pt x="105488" y="140870"/>
                  <a:pt x="98474" y="211015"/>
                </a:cubicBezTo>
                <a:cubicBezTo>
                  <a:pt x="96095" y="234807"/>
                  <a:pt x="87788" y="257684"/>
                  <a:pt x="84406" y="281354"/>
                </a:cubicBezTo>
                <a:cubicBezTo>
                  <a:pt x="68747" y="390967"/>
                  <a:pt x="74726" y="404933"/>
                  <a:pt x="56271" y="506437"/>
                </a:cubicBezTo>
                <a:cubicBezTo>
                  <a:pt x="47767" y="553211"/>
                  <a:pt x="28749" y="603068"/>
                  <a:pt x="14067" y="647114"/>
                </a:cubicBezTo>
                <a:lnTo>
                  <a:pt x="0" y="689317"/>
                </a:lnTo>
                <a:cubicBezTo>
                  <a:pt x="19519" y="923552"/>
                  <a:pt x="14067" y="801663"/>
                  <a:pt x="14067" y="1055077"/>
                </a:cubicBez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6594475" y="3530600"/>
            <a:ext cx="200025" cy="914400"/>
          </a:xfrm>
          <a:custGeom>
            <a:avLst/>
            <a:gdLst>
              <a:gd name="T0" fmla="*/ 183393 w 200992"/>
              <a:gd name="T1" fmla="*/ 0 h 914400"/>
              <a:gd name="T2" fmla="*/ 144885 w 200992"/>
              <a:gd name="T3" fmla="*/ 126609 h 914400"/>
              <a:gd name="T4" fmla="*/ 132051 w 200992"/>
              <a:gd name="T5" fmla="*/ 168812 h 914400"/>
              <a:gd name="T6" fmla="*/ 106378 w 200992"/>
              <a:gd name="T7" fmla="*/ 196947 h 914400"/>
              <a:gd name="T8" fmla="*/ 80708 w 200992"/>
              <a:gd name="T9" fmla="*/ 309489 h 914400"/>
              <a:gd name="T10" fmla="*/ 67870 w 200992"/>
              <a:gd name="T11" fmla="*/ 351692 h 914400"/>
              <a:gd name="T12" fmla="*/ 42200 w 200992"/>
              <a:gd name="T13" fmla="*/ 478301 h 914400"/>
              <a:gd name="T14" fmla="*/ 29362 w 200992"/>
              <a:gd name="T15" fmla="*/ 534572 h 914400"/>
              <a:gd name="T16" fmla="*/ 16527 w 200992"/>
              <a:gd name="T17" fmla="*/ 604911 h 914400"/>
              <a:gd name="T18" fmla="*/ 3692 w 200992"/>
              <a:gd name="T19" fmla="*/ 647114 h 914400"/>
              <a:gd name="T20" fmla="*/ 3692 w 200992"/>
              <a:gd name="T21" fmla="*/ 914400 h 9144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0992"/>
              <a:gd name="T34" fmla="*/ 0 h 914400"/>
              <a:gd name="T35" fmla="*/ 200992 w 200992"/>
              <a:gd name="T36" fmla="*/ 914400 h 9144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0992" h="914400">
                <a:moveTo>
                  <a:pt x="200992" y="0"/>
                </a:moveTo>
                <a:lnTo>
                  <a:pt x="158789" y="126609"/>
                </a:lnTo>
                <a:cubicBezTo>
                  <a:pt x="154100" y="140677"/>
                  <a:pt x="155208" y="158327"/>
                  <a:pt x="144722" y="168812"/>
                </a:cubicBezTo>
                <a:lnTo>
                  <a:pt x="116586" y="196947"/>
                </a:lnTo>
                <a:cubicBezTo>
                  <a:pt x="84427" y="293431"/>
                  <a:pt x="122408" y="173663"/>
                  <a:pt x="88451" y="309489"/>
                </a:cubicBezTo>
                <a:cubicBezTo>
                  <a:pt x="84854" y="323875"/>
                  <a:pt x="78457" y="337434"/>
                  <a:pt x="74383" y="351692"/>
                </a:cubicBezTo>
                <a:cubicBezTo>
                  <a:pt x="57226" y="411739"/>
                  <a:pt x="60755" y="413021"/>
                  <a:pt x="46248" y="478301"/>
                </a:cubicBezTo>
                <a:cubicBezTo>
                  <a:pt x="42054" y="497175"/>
                  <a:pt x="36374" y="515698"/>
                  <a:pt x="32180" y="534572"/>
                </a:cubicBezTo>
                <a:cubicBezTo>
                  <a:pt x="26993" y="557913"/>
                  <a:pt x="23911" y="581714"/>
                  <a:pt x="18112" y="604911"/>
                </a:cubicBezTo>
                <a:cubicBezTo>
                  <a:pt x="14516" y="619297"/>
                  <a:pt x="4718" y="632301"/>
                  <a:pt x="4045" y="647114"/>
                </a:cubicBezTo>
                <a:cubicBezTo>
                  <a:pt x="0" y="736117"/>
                  <a:pt x="4045" y="825305"/>
                  <a:pt x="4045" y="914400"/>
                </a:cubicBez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6935788" y="3194050"/>
            <a:ext cx="196850" cy="758825"/>
          </a:xfrm>
          <a:custGeom>
            <a:avLst/>
            <a:gdLst>
              <a:gd name="T0" fmla="*/ 195094 w 196948"/>
              <a:gd name="T1" fmla="*/ 0 h 759656"/>
              <a:gd name="T2" fmla="*/ 181158 w 196948"/>
              <a:gd name="T3" fmla="*/ 137781 h 759656"/>
              <a:gd name="T4" fmla="*/ 139351 w 196948"/>
              <a:gd name="T5" fmla="*/ 261785 h 759656"/>
              <a:gd name="T6" fmla="*/ 111479 w 196948"/>
              <a:gd name="T7" fmla="*/ 344454 h 759656"/>
              <a:gd name="T8" fmla="*/ 83608 w 196948"/>
              <a:gd name="T9" fmla="*/ 372011 h 759656"/>
              <a:gd name="T10" fmla="*/ 69674 w 196948"/>
              <a:gd name="T11" fmla="*/ 427125 h 759656"/>
              <a:gd name="T12" fmla="*/ 41804 w 196948"/>
              <a:gd name="T13" fmla="*/ 523570 h 759656"/>
              <a:gd name="T14" fmla="*/ 27870 w 196948"/>
              <a:gd name="T15" fmla="*/ 620019 h 759656"/>
              <a:gd name="T16" fmla="*/ 13935 w 196948"/>
              <a:gd name="T17" fmla="*/ 702686 h 759656"/>
              <a:gd name="T18" fmla="*/ 0 w 196948"/>
              <a:gd name="T19" fmla="*/ 744022 h 7596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96948"/>
              <a:gd name="T31" fmla="*/ 0 h 759656"/>
              <a:gd name="T32" fmla="*/ 196948 w 196948"/>
              <a:gd name="T33" fmla="*/ 759656 h 75965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96948" h="759656">
                <a:moveTo>
                  <a:pt x="196948" y="0"/>
                </a:moveTo>
                <a:cubicBezTo>
                  <a:pt x="192259" y="46892"/>
                  <a:pt x="191565" y="94358"/>
                  <a:pt x="182880" y="140677"/>
                </a:cubicBezTo>
                <a:cubicBezTo>
                  <a:pt x="182878" y="140688"/>
                  <a:pt x="147713" y="246179"/>
                  <a:pt x="140677" y="267286"/>
                </a:cubicBezTo>
                <a:lnTo>
                  <a:pt x="112542" y="351692"/>
                </a:lnTo>
                <a:lnTo>
                  <a:pt x="84406" y="379828"/>
                </a:lnTo>
                <a:cubicBezTo>
                  <a:pt x="79717" y="398585"/>
                  <a:pt x="75650" y="417509"/>
                  <a:pt x="70339" y="436099"/>
                </a:cubicBezTo>
                <a:cubicBezTo>
                  <a:pt x="55273" y="488832"/>
                  <a:pt x="53198" y="474102"/>
                  <a:pt x="42203" y="534572"/>
                </a:cubicBezTo>
                <a:cubicBezTo>
                  <a:pt x="36272" y="567195"/>
                  <a:pt x="33178" y="600274"/>
                  <a:pt x="28136" y="633046"/>
                </a:cubicBezTo>
                <a:cubicBezTo>
                  <a:pt x="23799" y="661238"/>
                  <a:pt x="20256" y="689608"/>
                  <a:pt x="14068" y="717452"/>
                </a:cubicBezTo>
                <a:cubicBezTo>
                  <a:pt x="10851" y="731928"/>
                  <a:pt x="0" y="759656"/>
                  <a:pt x="0" y="759656"/>
                </a:cubicBez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7188200" y="3194050"/>
            <a:ext cx="196850" cy="561975"/>
          </a:xfrm>
          <a:custGeom>
            <a:avLst/>
            <a:gdLst>
              <a:gd name="T0" fmla="*/ 195112 w 196947"/>
              <a:gd name="T1" fmla="*/ 0 h 562708"/>
              <a:gd name="T2" fmla="*/ 153300 w 196947"/>
              <a:gd name="T3" fmla="*/ 123512 h 562708"/>
              <a:gd name="T4" fmla="*/ 139366 w 196947"/>
              <a:gd name="T5" fmla="*/ 164683 h 562708"/>
              <a:gd name="T6" fmla="*/ 111496 w 196947"/>
              <a:gd name="T7" fmla="*/ 192128 h 562708"/>
              <a:gd name="T8" fmla="*/ 41804 w 196947"/>
              <a:gd name="T9" fmla="*/ 397984 h 562708"/>
              <a:gd name="T10" fmla="*/ 13934 w 196947"/>
              <a:gd name="T11" fmla="*/ 480324 h 562708"/>
              <a:gd name="T12" fmla="*/ 0 w 196947"/>
              <a:gd name="T13" fmla="*/ 521495 h 562708"/>
              <a:gd name="T14" fmla="*/ 0 w 196947"/>
              <a:gd name="T15" fmla="*/ 548943 h 5627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96947"/>
              <a:gd name="T25" fmla="*/ 0 h 562708"/>
              <a:gd name="T26" fmla="*/ 196947 w 196947"/>
              <a:gd name="T27" fmla="*/ 562708 h 56270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96947" h="562708">
                <a:moveTo>
                  <a:pt x="196947" y="0"/>
                </a:moveTo>
                <a:lnTo>
                  <a:pt x="154744" y="126609"/>
                </a:lnTo>
                <a:cubicBezTo>
                  <a:pt x="150055" y="140677"/>
                  <a:pt x="151162" y="158327"/>
                  <a:pt x="140677" y="168812"/>
                </a:cubicBezTo>
                <a:lnTo>
                  <a:pt x="112541" y="196948"/>
                </a:lnTo>
                <a:lnTo>
                  <a:pt x="42203" y="407963"/>
                </a:lnTo>
                <a:lnTo>
                  <a:pt x="14067" y="492369"/>
                </a:lnTo>
                <a:cubicBezTo>
                  <a:pt x="9378" y="506437"/>
                  <a:pt x="0" y="519743"/>
                  <a:pt x="0" y="534572"/>
                </a:cubicBezTo>
                <a:lnTo>
                  <a:pt x="0" y="562708"/>
                </a:ln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6794500" y="3235325"/>
            <a:ext cx="155575" cy="534988"/>
          </a:xfrm>
          <a:custGeom>
            <a:avLst/>
            <a:gdLst>
              <a:gd name="T0" fmla="*/ 171299 w 154745"/>
              <a:gd name="T1" fmla="*/ 0 h 534573"/>
              <a:gd name="T2" fmla="*/ 140156 w 154745"/>
              <a:gd name="T3" fmla="*/ 228427 h 534573"/>
              <a:gd name="T4" fmla="*/ 109007 w 154745"/>
              <a:gd name="T5" fmla="*/ 314086 h 534573"/>
              <a:gd name="T6" fmla="*/ 62291 w 154745"/>
              <a:gd name="T7" fmla="*/ 385470 h 534573"/>
              <a:gd name="T8" fmla="*/ 31147 w 154745"/>
              <a:gd name="T9" fmla="*/ 471129 h 534573"/>
              <a:gd name="T10" fmla="*/ 15572 w 154745"/>
              <a:gd name="T11" fmla="*/ 513959 h 534573"/>
              <a:gd name="T12" fmla="*/ 0 w 154745"/>
              <a:gd name="T13" fmla="*/ 542515 h 5345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4745"/>
              <a:gd name="T22" fmla="*/ 0 h 534573"/>
              <a:gd name="T23" fmla="*/ 154745 w 154745"/>
              <a:gd name="T24" fmla="*/ 534573 h 5345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4745" h="534573">
                <a:moveTo>
                  <a:pt x="154745" y="0"/>
                </a:moveTo>
                <a:cubicBezTo>
                  <a:pt x="148055" y="73590"/>
                  <a:pt x="146429" y="152413"/>
                  <a:pt x="126610" y="225083"/>
                </a:cubicBezTo>
                <a:cubicBezTo>
                  <a:pt x="118807" y="253695"/>
                  <a:pt x="107852" y="281354"/>
                  <a:pt x="98474" y="309489"/>
                </a:cubicBezTo>
                <a:cubicBezTo>
                  <a:pt x="80211" y="364277"/>
                  <a:pt x="94894" y="341206"/>
                  <a:pt x="56271" y="379828"/>
                </a:cubicBezTo>
                <a:lnTo>
                  <a:pt x="28136" y="464234"/>
                </a:lnTo>
                <a:cubicBezTo>
                  <a:pt x="23447" y="478302"/>
                  <a:pt x="20700" y="493174"/>
                  <a:pt x="14068" y="506437"/>
                </a:cubicBezTo>
                <a:lnTo>
                  <a:pt x="0" y="534573"/>
                </a:ln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6621463" y="3165475"/>
            <a:ext cx="60325" cy="703263"/>
          </a:xfrm>
          <a:custGeom>
            <a:avLst/>
            <a:gdLst>
              <a:gd name="T0" fmla="*/ 61654 w 60252"/>
              <a:gd name="T1" fmla="*/ 0 h 703384"/>
              <a:gd name="T2" fmla="*/ 47258 w 60252"/>
              <a:gd name="T3" fmla="*/ 168261 h 703384"/>
              <a:gd name="T4" fmla="*/ 32863 w 60252"/>
              <a:gd name="T5" fmla="*/ 238372 h 703384"/>
              <a:gd name="T6" fmla="*/ 18467 w 60252"/>
              <a:gd name="T7" fmla="*/ 420655 h 703384"/>
              <a:gd name="T8" fmla="*/ 4076 w 60252"/>
              <a:gd name="T9" fmla="*/ 462714 h 703384"/>
              <a:gd name="T10" fmla="*/ 4076 w 60252"/>
              <a:gd name="T11" fmla="*/ 701085 h 7033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0252"/>
              <a:gd name="T19" fmla="*/ 0 h 703384"/>
              <a:gd name="T20" fmla="*/ 60252 w 60252"/>
              <a:gd name="T21" fmla="*/ 703384 h 7033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0252" h="703384">
                <a:moveTo>
                  <a:pt x="60252" y="0"/>
                </a:moveTo>
                <a:cubicBezTo>
                  <a:pt x="55563" y="56271"/>
                  <a:pt x="52782" y="112733"/>
                  <a:pt x="46184" y="168812"/>
                </a:cubicBezTo>
                <a:cubicBezTo>
                  <a:pt x="43390" y="192559"/>
                  <a:pt x="34756" y="215387"/>
                  <a:pt x="32116" y="239151"/>
                </a:cubicBezTo>
                <a:cubicBezTo>
                  <a:pt x="25364" y="299917"/>
                  <a:pt x="25632" y="361363"/>
                  <a:pt x="18049" y="422031"/>
                </a:cubicBezTo>
                <a:cubicBezTo>
                  <a:pt x="16210" y="436745"/>
                  <a:pt x="4722" y="449424"/>
                  <a:pt x="3981" y="464234"/>
                </a:cubicBezTo>
                <a:cubicBezTo>
                  <a:pt x="0" y="543851"/>
                  <a:pt x="3981" y="623667"/>
                  <a:pt x="3981" y="703384"/>
                </a:cubicBez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 flipH="1" flipV="1">
            <a:off x="6215063" y="3476625"/>
            <a:ext cx="323850" cy="955675"/>
          </a:xfrm>
          <a:custGeom>
            <a:avLst/>
            <a:gdLst>
              <a:gd name="T0" fmla="*/ 329170 w 323557"/>
              <a:gd name="T1" fmla="*/ 0 h 956603"/>
              <a:gd name="T2" fmla="*/ 300546 w 323557"/>
              <a:gd name="T3" fmla="*/ 82863 h 956603"/>
              <a:gd name="T4" fmla="*/ 286234 w 323557"/>
              <a:gd name="T5" fmla="*/ 124295 h 956603"/>
              <a:gd name="T6" fmla="*/ 257611 w 323557"/>
              <a:gd name="T7" fmla="*/ 151916 h 956603"/>
              <a:gd name="T8" fmla="*/ 228987 w 323557"/>
              <a:gd name="T9" fmla="*/ 234781 h 956603"/>
              <a:gd name="T10" fmla="*/ 200363 w 323557"/>
              <a:gd name="T11" fmla="*/ 276213 h 956603"/>
              <a:gd name="T12" fmla="*/ 186053 w 323557"/>
              <a:gd name="T13" fmla="*/ 317645 h 956603"/>
              <a:gd name="T14" fmla="*/ 157429 w 323557"/>
              <a:gd name="T15" fmla="*/ 359078 h 956603"/>
              <a:gd name="T16" fmla="*/ 114493 w 323557"/>
              <a:gd name="T17" fmla="*/ 428130 h 956603"/>
              <a:gd name="T18" fmla="*/ 71560 w 323557"/>
              <a:gd name="T19" fmla="*/ 552426 h 956603"/>
              <a:gd name="T20" fmla="*/ 57247 w 323557"/>
              <a:gd name="T21" fmla="*/ 593858 h 956603"/>
              <a:gd name="T22" fmla="*/ 42935 w 323557"/>
              <a:gd name="T23" fmla="*/ 649101 h 956603"/>
              <a:gd name="T24" fmla="*/ 14315 w 323557"/>
              <a:gd name="T25" fmla="*/ 870071 h 956603"/>
              <a:gd name="T26" fmla="*/ 0 w 323557"/>
              <a:gd name="T27" fmla="*/ 939124 h 95660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23557"/>
              <a:gd name="T43" fmla="*/ 0 h 956603"/>
              <a:gd name="T44" fmla="*/ 323557 w 323557"/>
              <a:gd name="T45" fmla="*/ 956603 h 95660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23557" h="956603">
                <a:moveTo>
                  <a:pt x="323557" y="0"/>
                </a:moveTo>
                <a:lnTo>
                  <a:pt x="295422" y="84406"/>
                </a:lnTo>
                <a:cubicBezTo>
                  <a:pt x="290733" y="98474"/>
                  <a:pt x="291839" y="116123"/>
                  <a:pt x="281354" y="126609"/>
                </a:cubicBezTo>
                <a:lnTo>
                  <a:pt x="253219" y="154745"/>
                </a:lnTo>
                <a:cubicBezTo>
                  <a:pt x="243840" y="182880"/>
                  <a:pt x="241534" y="214475"/>
                  <a:pt x="225083" y="239151"/>
                </a:cubicBezTo>
                <a:cubicBezTo>
                  <a:pt x="215705" y="253219"/>
                  <a:pt x="204509" y="266232"/>
                  <a:pt x="196948" y="281354"/>
                </a:cubicBezTo>
                <a:cubicBezTo>
                  <a:pt x="190316" y="294617"/>
                  <a:pt x="189512" y="310294"/>
                  <a:pt x="182880" y="323557"/>
                </a:cubicBezTo>
                <a:cubicBezTo>
                  <a:pt x="175319" y="338679"/>
                  <a:pt x="162306" y="350638"/>
                  <a:pt x="154745" y="365760"/>
                </a:cubicBezTo>
                <a:cubicBezTo>
                  <a:pt x="118221" y="438808"/>
                  <a:pt x="167496" y="381143"/>
                  <a:pt x="112542" y="436099"/>
                </a:cubicBezTo>
                <a:lnTo>
                  <a:pt x="70339" y="562708"/>
                </a:lnTo>
                <a:cubicBezTo>
                  <a:pt x="65650" y="576776"/>
                  <a:pt x="59868" y="590525"/>
                  <a:pt x="56271" y="604911"/>
                </a:cubicBezTo>
                <a:lnTo>
                  <a:pt x="42203" y="661182"/>
                </a:lnTo>
                <a:cubicBezTo>
                  <a:pt x="32825" y="736210"/>
                  <a:pt x="28897" y="812122"/>
                  <a:pt x="14068" y="886265"/>
                </a:cubicBezTo>
                <a:lnTo>
                  <a:pt x="0" y="956603"/>
                </a:ln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 flipH="1" flipV="1">
            <a:off x="6045200" y="3517900"/>
            <a:ext cx="325438" cy="844550"/>
          </a:xfrm>
          <a:custGeom>
            <a:avLst/>
            <a:gdLst>
              <a:gd name="T0" fmla="*/ 327896 w 325302"/>
              <a:gd name="T1" fmla="*/ 0 h 844062"/>
              <a:gd name="T2" fmla="*/ 271177 w 325302"/>
              <a:gd name="T3" fmla="*/ 170677 h 844062"/>
              <a:gd name="T4" fmla="*/ 256996 w 325302"/>
              <a:gd name="T5" fmla="*/ 213345 h 844062"/>
              <a:gd name="T6" fmla="*/ 200276 w 325302"/>
              <a:gd name="T7" fmla="*/ 298683 h 844062"/>
              <a:gd name="T8" fmla="*/ 186097 w 325302"/>
              <a:gd name="T9" fmla="*/ 341353 h 844062"/>
              <a:gd name="T10" fmla="*/ 157740 w 325302"/>
              <a:gd name="T11" fmla="*/ 369799 h 844062"/>
              <a:gd name="T12" fmla="*/ 115198 w 325302"/>
              <a:gd name="T13" fmla="*/ 455137 h 844062"/>
              <a:gd name="T14" fmla="*/ 86835 w 325302"/>
              <a:gd name="T15" fmla="*/ 483583 h 844062"/>
              <a:gd name="T16" fmla="*/ 44292 w 325302"/>
              <a:gd name="T17" fmla="*/ 611591 h 844062"/>
              <a:gd name="T18" fmla="*/ 30125 w 325302"/>
              <a:gd name="T19" fmla="*/ 654260 h 844062"/>
              <a:gd name="T20" fmla="*/ 15946 w 325302"/>
              <a:gd name="T21" fmla="*/ 696929 h 844062"/>
              <a:gd name="T22" fmla="*/ 1764 w 325302"/>
              <a:gd name="T23" fmla="*/ 853383 h 84406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25302"/>
              <a:gd name="T37" fmla="*/ 0 h 844062"/>
              <a:gd name="T38" fmla="*/ 325302 w 325302"/>
              <a:gd name="T39" fmla="*/ 844062 h 84406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25302" h="844062">
                <a:moveTo>
                  <a:pt x="325302" y="0"/>
                </a:moveTo>
                <a:lnTo>
                  <a:pt x="269031" y="168812"/>
                </a:lnTo>
                <a:cubicBezTo>
                  <a:pt x="264342" y="182880"/>
                  <a:pt x="263189" y="198678"/>
                  <a:pt x="254963" y="211016"/>
                </a:cubicBezTo>
                <a:cubicBezTo>
                  <a:pt x="236206" y="239151"/>
                  <a:pt x="209386" y="263343"/>
                  <a:pt x="198693" y="295422"/>
                </a:cubicBezTo>
                <a:cubicBezTo>
                  <a:pt x="194004" y="309490"/>
                  <a:pt x="192254" y="324910"/>
                  <a:pt x="184625" y="337625"/>
                </a:cubicBezTo>
                <a:cubicBezTo>
                  <a:pt x="177801" y="348998"/>
                  <a:pt x="164775" y="355403"/>
                  <a:pt x="156489" y="365760"/>
                </a:cubicBezTo>
                <a:cubicBezTo>
                  <a:pt x="71121" y="472469"/>
                  <a:pt x="176684" y="346169"/>
                  <a:pt x="114286" y="450166"/>
                </a:cubicBezTo>
                <a:cubicBezTo>
                  <a:pt x="107462" y="461539"/>
                  <a:pt x="95529" y="468923"/>
                  <a:pt x="86151" y="478302"/>
                </a:cubicBezTo>
                <a:lnTo>
                  <a:pt x="43948" y="604911"/>
                </a:lnTo>
                <a:lnTo>
                  <a:pt x="29880" y="647114"/>
                </a:lnTo>
                <a:lnTo>
                  <a:pt x="15813" y="689317"/>
                </a:lnTo>
                <a:cubicBezTo>
                  <a:pt x="0" y="815818"/>
                  <a:pt x="1745" y="764053"/>
                  <a:pt x="1745" y="844062"/>
                </a:cubicBez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 flipH="1" flipV="1">
            <a:off x="5849938" y="3390900"/>
            <a:ext cx="280987" cy="1027113"/>
          </a:xfrm>
          <a:custGeom>
            <a:avLst/>
            <a:gdLst>
              <a:gd name="T0" fmla="*/ 274462 w 281354"/>
              <a:gd name="T1" fmla="*/ 0 h 1026941"/>
              <a:gd name="T2" fmla="*/ 260739 w 281354"/>
              <a:gd name="T3" fmla="*/ 70566 h 1026941"/>
              <a:gd name="T4" fmla="*/ 233291 w 281354"/>
              <a:gd name="T5" fmla="*/ 155239 h 1026941"/>
              <a:gd name="T6" fmla="*/ 219569 w 281354"/>
              <a:gd name="T7" fmla="*/ 197575 h 1026941"/>
              <a:gd name="T8" fmla="*/ 205847 w 281354"/>
              <a:gd name="T9" fmla="*/ 254022 h 1026941"/>
              <a:gd name="T10" fmla="*/ 178400 w 281354"/>
              <a:gd name="T11" fmla="*/ 338708 h 1026941"/>
              <a:gd name="T12" fmla="*/ 164678 w 281354"/>
              <a:gd name="T13" fmla="*/ 381044 h 1026941"/>
              <a:gd name="T14" fmla="*/ 137232 w 281354"/>
              <a:gd name="T15" fmla="*/ 423380 h 1026941"/>
              <a:gd name="T16" fmla="*/ 109785 w 281354"/>
              <a:gd name="T17" fmla="*/ 508052 h 1026941"/>
              <a:gd name="T18" fmla="*/ 68615 w 281354"/>
              <a:gd name="T19" fmla="*/ 635060 h 1026941"/>
              <a:gd name="T20" fmla="*/ 27447 w 281354"/>
              <a:gd name="T21" fmla="*/ 762074 h 1026941"/>
              <a:gd name="T22" fmla="*/ 13726 w 281354"/>
              <a:gd name="T23" fmla="*/ 804414 h 1026941"/>
              <a:gd name="T24" fmla="*/ 0 w 281354"/>
              <a:gd name="T25" fmla="*/ 846753 h 1026941"/>
              <a:gd name="T26" fmla="*/ 0 w 281354"/>
              <a:gd name="T27" fmla="*/ 1030210 h 102694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81354"/>
              <a:gd name="T43" fmla="*/ 0 h 1026941"/>
              <a:gd name="T44" fmla="*/ 281354 w 281354"/>
              <a:gd name="T45" fmla="*/ 1026941 h 102694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81354" h="1026941">
                <a:moveTo>
                  <a:pt x="281354" y="0"/>
                </a:moveTo>
                <a:cubicBezTo>
                  <a:pt x="276665" y="23446"/>
                  <a:pt x="273577" y="47270"/>
                  <a:pt x="267286" y="70338"/>
                </a:cubicBezTo>
                <a:cubicBezTo>
                  <a:pt x="259483" y="98951"/>
                  <a:pt x="248529" y="126609"/>
                  <a:pt x="239151" y="154745"/>
                </a:cubicBezTo>
                <a:cubicBezTo>
                  <a:pt x="234462" y="168813"/>
                  <a:pt x="228679" y="182562"/>
                  <a:pt x="225083" y="196948"/>
                </a:cubicBezTo>
                <a:cubicBezTo>
                  <a:pt x="220394" y="215705"/>
                  <a:pt x="216572" y="234699"/>
                  <a:pt x="211016" y="253218"/>
                </a:cubicBezTo>
                <a:cubicBezTo>
                  <a:pt x="202494" y="281625"/>
                  <a:pt x="192259" y="309489"/>
                  <a:pt x="182880" y="337625"/>
                </a:cubicBezTo>
                <a:cubicBezTo>
                  <a:pt x="178191" y="351693"/>
                  <a:pt x="177037" y="367490"/>
                  <a:pt x="168812" y="379828"/>
                </a:cubicBezTo>
                <a:cubicBezTo>
                  <a:pt x="159434" y="393896"/>
                  <a:pt x="147544" y="406581"/>
                  <a:pt x="140677" y="422031"/>
                </a:cubicBezTo>
                <a:cubicBezTo>
                  <a:pt x="128632" y="449132"/>
                  <a:pt x="121920" y="478302"/>
                  <a:pt x="112542" y="506437"/>
                </a:cubicBezTo>
                <a:lnTo>
                  <a:pt x="70339" y="633046"/>
                </a:lnTo>
                <a:lnTo>
                  <a:pt x="28136" y="759655"/>
                </a:lnTo>
                <a:lnTo>
                  <a:pt x="14068" y="801858"/>
                </a:lnTo>
                <a:cubicBezTo>
                  <a:pt x="9379" y="815926"/>
                  <a:pt x="0" y="829232"/>
                  <a:pt x="0" y="844061"/>
                </a:cubicBezTo>
                <a:lnTo>
                  <a:pt x="0" y="1026941"/>
                </a:ln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 flipH="1" flipV="1">
            <a:off x="5638800" y="3349625"/>
            <a:ext cx="112713" cy="1054100"/>
          </a:xfrm>
          <a:custGeom>
            <a:avLst/>
            <a:gdLst>
              <a:gd name="T0" fmla="*/ 115855 w 112541"/>
              <a:gd name="T1" fmla="*/ 0 h 1055077"/>
              <a:gd name="T2" fmla="*/ 101374 w 112541"/>
              <a:gd name="T3" fmla="*/ 207334 h 1055077"/>
              <a:gd name="T4" fmla="*/ 86891 w 112541"/>
              <a:gd name="T5" fmla="*/ 276445 h 1055077"/>
              <a:gd name="T6" fmla="*/ 57927 w 112541"/>
              <a:gd name="T7" fmla="*/ 497601 h 1055077"/>
              <a:gd name="T8" fmla="*/ 14484 w 112541"/>
              <a:gd name="T9" fmla="*/ 635823 h 1055077"/>
              <a:gd name="T10" fmla="*/ 0 w 112541"/>
              <a:gd name="T11" fmla="*/ 677290 h 1055077"/>
              <a:gd name="T12" fmla="*/ 14484 w 112541"/>
              <a:gd name="T13" fmla="*/ 1036668 h 105507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2541"/>
              <a:gd name="T22" fmla="*/ 0 h 1055077"/>
              <a:gd name="T23" fmla="*/ 112541 w 112541"/>
              <a:gd name="T24" fmla="*/ 1055077 h 105507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2541" h="1055077">
                <a:moveTo>
                  <a:pt x="112541" y="0"/>
                </a:moveTo>
                <a:cubicBezTo>
                  <a:pt x="107852" y="70338"/>
                  <a:pt x="105488" y="140870"/>
                  <a:pt x="98474" y="211015"/>
                </a:cubicBezTo>
                <a:cubicBezTo>
                  <a:pt x="96095" y="234807"/>
                  <a:pt x="87788" y="257684"/>
                  <a:pt x="84406" y="281354"/>
                </a:cubicBezTo>
                <a:cubicBezTo>
                  <a:pt x="68747" y="390967"/>
                  <a:pt x="74726" y="404933"/>
                  <a:pt x="56271" y="506437"/>
                </a:cubicBezTo>
                <a:cubicBezTo>
                  <a:pt x="47767" y="553211"/>
                  <a:pt x="28749" y="603068"/>
                  <a:pt x="14067" y="647114"/>
                </a:cubicBezTo>
                <a:lnTo>
                  <a:pt x="0" y="689317"/>
                </a:lnTo>
                <a:cubicBezTo>
                  <a:pt x="19519" y="923552"/>
                  <a:pt x="14067" y="801663"/>
                  <a:pt x="14067" y="1055077"/>
                </a:cubicBez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 flipH="1" flipV="1">
            <a:off x="5775325" y="3489325"/>
            <a:ext cx="201613" cy="914400"/>
          </a:xfrm>
          <a:custGeom>
            <a:avLst/>
            <a:gdLst>
              <a:gd name="T0" fmla="*/ 213123 w 200992"/>
              <a:gd name="T1" fmla="*/ 0 h 914400"/>
              <a:gd name="T2" fmla="*/ 168375 w 200992"/>
              <a:gd name="T3" fmla="*/ 126609 h 914400"/>
              <a:gd name="T4" fmla="*/ 153458 w 200992"/>
              <a:gd name="T5" fmla="*/ 168812 h 914400"/>
              <a:gd name="T6" fmla="*/ 123623 w 200992"/>
              <a:gd name="T7" fmla="*/ 196947 h 914400"/>
              <a:gd name="T8" fmla="*/ 93790 w 200992"/>
              <a:gd name="T9" fmla="*/ 309489 h 914400"/>
              <a:gd name="T10" fmla="*/ 78873 w 200992"/>
              <a:gd name="T11" fmla="*/ 351692 h 914400"/>
              <a:gd name="T12" fmla="*/ 49040 w 200992"/>
              <a:gd name="T13" fmla="*/ 478301 h 914400"/>
              <a:gd name="T14" fmla="*/ 34122 w 200992"/>
              <a:gd name="T15" fmla="*/ 534572 h 914400"/>
              <a:gd name="T16" fmla="*/ 19205 w 200992"/>
              <a:gd name="T17" fmla="*/ 604911 h 914400"/>
              <a:gd name="T18" fmla="*/ 4291 w 200992"/>
              <a:gd name="T19" fmla="*/ 647114 h 914400"/>
              <a:gd name="T20" fmla="*/ 4291 w 200992"/>
              <a:gd name="T21" fmla="*/ 914400 h 9144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0992"/>
              <a:gd name="T34" fmla="*/ 0 h 914400"/>
              <a:gd name="T35" fmla="*/ 200992 w 200992"/>
              <a:gd name="T36" fmla="*/ 914400 h 9144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0992" h="914400">
                <a:moveTo>
                  <a:pt x="200992" y="0"/>
                </a:moveTo>
                <a:lnTo>
                  <a:pt x="158789" y="126609"/>
                </a:lnTo>
                <a:cubicBezTo>
                  <a:pt x="154100" y="140677"/>
                  <a:pt x="155208" y="158327"/>
                  <a:pt x="144722" y="168812"/>
                </a:cubicBezTo>
                <a:lnTo>
                  <a:pt x="116586" y="196947"/>
                </a:lnTo>
                <a:cubicBezTo>
                  <a:pt x="84427" y="293431"/>
                  <a:pt x="122408" y="173663"/>
                  <a:pt x="88451" y="309489"/>
                </a:cubicBezTo>
                <a:cubicBezTo>
                  <a:pt x="84854" y="323875"/>
                  <a:pt x="78457" y="337434"/>
                  <a:pt x="74383" y="351692"/>
                </a:cubicBezTo>
                <a:cubicBezTo>
                  <a:pt x="57226" y="411739"/>
                  <a:pt x="60755" y="413021"/>
                  <a:pt x="46248" y="478301"/>
                </a:cubicBezTo>
                <a:cubicBezTo>
                  <a:pt x="42054" y="497175"/>
                  <a:pt x="36374" y="515698"/>
                  <a:pt x="32180" y="534572"/>
                </a:cubicBezTo>
                <a:cubicBezTo>
                  <a:pt x="26993" y="557913"/>
                  <a:pt x="23911" y="581714"/>
                  <a:pt x="18112" y="604911"/>
                </a:cubicBezTo>
                <a:cubicBezTo>
                  <a:pt x="14516" y="619297"/>
                  <a:pt x="4718" y="632301"/>
                  <a:pt x="4045" y="647114"/>
                </a:cubicBezTo>
                <a:cubicBezTo>
                  <a:pt x="0" y="736117"/>
                  <a:pt x="4045" y="825305"/>
                  <a:pt x="4045" y="914400"/>
                </a:cubicBez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 flipH="1" flipV="1">
            <a:off x="6116638" y="3152775"/>
            <a:ext cx="196850" cy="758825"/>
          </a:xfrm>
          <a:custGeom>
            <a:avLst/>
            <a:gdLst>
              <a:gd name="T0" fmla="*/ 195094 w 196948"/>
              <a:gd name="T1" fmla="*/ 0 h 759656"/>
              <a:gd name="T2" fmla="*/ 181158 w 196948"/>
              <a:gd name="T3" fmla="*/ 137781 h 759656"/>
              <a:gd name="T4" fmla="*/ 139351 w 196948"/>
              <a:gd name="T5" fmla="*/ 261785 h 759656"/>
              <a:gd name="T6" fmla="*/ 111479 w 196948"/>
              <a:gd name="T7" fmla="*/ 344454 h 759656"/>
              <a:gd name="T8" fmla="*/ 83608 w 196948"/>
              <a:gd name="T9" fmla="*/ 372011 h 759656"/>
              <a:gd name="T10" fmla="*/ 69674 w 196948"/>
              <a:gd name="T11" fmla="*/ 427125 h 759656"/>
              <a:gd name="T12" fmla="*/ 41804 w 196948"/>
              <a:gd name="T13" fmla="*/ 523570 h 759656"/>
              <a:gd name="T14" fmla="*/ 27870 w 196948"/>
              <a:gd name="T15" fmla="*/ 620019 h 759656"/>
              <a:gd name="T16" fmla="*/ 13935 w 196948"/>
              <a:gd name="T17" fmla="*/ 702686 h 759656"/>
              <a:gd name="T18" fmla="*/ 0 w 196948"/>
              <a:gd name="T19" fmla="*/ 744022 h 7596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96948"/>
              <a:gd name="T31" fmla="*/ 0 h 759656"/>
              <a:gd name="T32" fmla="*/ 196948 w 196948"/>
              <a:gd name="T33" fmla="*/ 759656 h 75965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96948" h="759656">
                <a:moveTo>
                  <a:pt x="196948" y="0"/>
                </a:moveTo>
                <a:cubicBezTo>
                  <a:pt x="192259" y="46892"/>
                  <a:pt x="191565" y="94358"/>
                  <a:pt x="182880" y="140677"/>
                </a:cubicBezTo>
                <a:cubicBezTo>
                  <a:pt x="182878" y="140688"/>
                  <a:pt x="147713" y="246179"/>
                  <a:pt x="140677" y="267286"/>
                </a:cubicBezTo>
                <a:lnTo>
                  <a:pt x="112542" y="351692"/>
                </a:lnTo>
                <a:lnTo>
                  <a:pt x="84406" y="379828"/>
                </a:lnTo>
                <a:cubicBezTo>
                  <a:pt x="79717" y="398585"/>
                  <a:pt x="75650" y="417509"/>
                  <a:pt x="70339" y="436099"/>
                </a:cubicBezTo>
                <a:cubicBezTo>
                  <a:pt x="55273" y="488832"/>
                  <a:pt x="53198" y="474102"/>
                  <a:pt x="42203" y="534572"/>
                </a:cubicBezTo>
                <a:cubicBezTo>
                  <a:pt x="36272" y="567195"/>
                  <a:pt x="33178" y="600274"/>
                  <a:pt x="28136" y="633046"/>
                </a:cubicBezTo>
                <a:cubicBezTo>
                  <a:pt x="23799" y="661238"/>
                  <a:pt x="20256" y="689608"/>
                  <a:pt x="14068" y="717452"/>
                </a:cubicBezTo>
                <a:cubicBezTo>
                  <a:pt x="10851" y="731928"/>
                  <a:pt x="0" y="759656"/>
                  <a:pt x="0" y="759656"/>
                </a:cubicBez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 flipH="1" flipV="1">
            <a:off x="6370638" y="3152775"/>
            <a:ext cx="196850" cy="561975"/>
          </a:xfrm>
          <a:custGeom>
            <a:avLst/>
            <a:gdLst>
              <a:gd name="T0" fmla="*/ 195112 w 196947"/>
              <a:gd name="T1" fmla="*/ 0 h 562708"/>
              <a:gd name="T2" fmla="*/ 153300 w 196947"/>
              <a:gd name="T3" fmla="*/ 123512 h 562708"/>
              <a:gd name="T4" fmla="*/ 139366 w 196947"/>
              <a:gd name="T5" fmla="*/ 164683 h 562708"/>
              <a:gd name="T6" fmla="*/ 111496 w 196947"/>
              <a:gd name="T7" fmla="*/ 192128 h 562708"/>
              <a:gd name="T8" fmla="*/ 41804 w 196947"/>
              <a:gd name="T9" fmla="*/ 397984 h 562708"/>
              <a:gd name="T10" fmla="*/ 13934 w 196947"/>
              <a:gd name="T11" fmla="*/ 480324 h 562708"/>
              <a:gd name="T12" fmla="*/ 0 w 196947"/>
              <a:gd name="T13" fmla="*/ 521495 h 562708"/>
              <a:gd name="T14" fmla="*/ 0 w 196947"/>
              <a:gd name="T15" fmla="*/ 548943 h 5627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96947"/>
              <a:gd name="T25" fmla="*/ 0 h 562708"/>
              <a:gd name="T26" fmla="*/ 196947 w 196947"/>
              <a:gd name="T27" fmla="*/ 562708 h 56270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96947" h="562708">
                <a:moveTo>
                  <a:pt x="196947" y="0"/>
                </a:moveTo>
                <a:lnTo>
                  <a:pt x="154744" y="126609"/>
                </a:lnTo>
                <a:cubicBezTo>
                  <a:pt x="150055" y="140677"/>
                  <a:pt x="151162" y="158327"/>
                  <a:pt x="140677" y="168812"/>
                </a:cubicBezTo>
                <a:lnTo>
                  <a:pt x="112541" y="196948"/>
                </a:lnTo>
                <a:lnTo>
                  <a:pt x="42203" y="407963"/>
                </a:lnTo>
                <a:lnTo>
                  <a:pt x="14067" y="492369"/>
                </a:lnTo>
                <a:cubicBezTo>
                  <a:pt x="9378" y="506437"/>
                  <a:pt x="0" y="519743"/>
                  <a:pt x="0" y="534572"/>
                </a:cubicBezTo>
                <a:lnTo>
                  <a:pt x="0" y="562708"/>
                </a:ln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 flipH="1" flipV="1">
            <a:off x="5976938" y="3194050"/>
            <a:ext cx="153987" cy="534988"/>
          </a:xfrm>
          <a:custGeom>
            <a:avLst/>
            <a:gdLst>
              <a:gd name="T0" fmla="*/ 140960 w 154745"/>
              <a:gd name="T1" fmla="*/ 0 h 534573"/>
              <a:gd name="T2" fmla="*/ 115333 w 154745"/>
              <a:gd name="T3" fmla="*/ 228427 h 534573"/>
              <a:gd name="T4" fmla="*/ 89701 w 154745"/>
              <a:gd name="T5" fmla="*/ 314086 h 534573"/>
              <a:gd name="T6" fmla="*/ 51258 w 154745"/>
              <a:gd name="T7" fmla="*/ 385470 h 534573"/>
              <a:gd name="T8" fmla="*/ 25630 w 154745"/>
              <a:gd name="T9" fmla="*/ 471129 h 534573"/>
              <a:gd name="T10" fmla="*/ 12814 w 154745"/>
              <a:gd name="T11" fmla="*/ 513959 h 534573"/>
              <a:gd name="T12" fmla="*/ 0 w 154745"/>
              <a:gd name="T13" fmla="*/ 542515 h 5345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4745"/>
              <a:gd name="T22" fmla="*/ 0 h 534573"/>
              <a:gd name="T23" fmla="*/ 154745 w 154745"/>
              <a:gd name="T24" fmla="*/ 534573 h 5345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4745" h="534573">
                <a:moveTo>
                  <a:pt x="154745" y="0"/>
                </a:moveTo>
                <a:cubicBezTo>
                  <a:pt x="148055" y="73590"/>
                  <a:pt x="146429" y="152413"/>
                  <a:pt x="126610" y="225083"/>
                </a:cubicBezTo>
                <a:cubicBezTo>
                  <a:pt x="118807" y="253695"/>
                  <a:pt x="107852" y="281354"/>
                  <a:pt x="98474" y="309489"/>
                </a:cubicBezTo>
                <a:cubicBezTo>
                  <a:pt x="80211" y="364277"/>
                  <a:pt x="94894" y="341206"/>
                  <a:pt x="56271" y="379828"/>
                </a:cubicBezTo>
                <a:lnTo>
                  <a:pt x="28136" y="464234"/>
                </a:lnTo>
                <a:cubicBezTo>
                  <a:pt x="23447" y="478302"/>
                  <a:pt x="20700" y="493174"/>
                  <a:pt x="14068" y="506437"/>
                </a:cubicBezTo>
                <a:lnTo>
                  <a:pt x="0" y="534573"/>
                </a:ln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8" name="Freeform 27"/>
          <p:cNvSpPr>
            <a:spLocks/>
          </p:cNvSpPr>
          <p:nvPr/>
        </p:nvSpPr>
        <p:spPr bwMode="auto">
          <a:xfrm flipH="1" flipV="1">
            <a:off x="5803900" y="3124200"/>
            <a:ext cx="60325" cy="703263"/>
          </a:xfrm>
          <a:custGeom>
            <a:avLst/>
            <a:gdLst>
              <a:gd name="T0" fmla="*/ 61654 w 60252"/>
              <a:gd name="T1" fmla="*/ 0 h 703384"/>
              <a:gd name="T2" fmla="*/ 47258 w 60252"/>
              <a:gd name="T3" fmla="*/ 168261 h 703384"/>
              <a:gd name="T4" fmla="*/ 32863 w 60252"/>
              <a:gd name="T5" fmla="*/ 238372 h 703384"/>
              <a:gd name="T6" fmla="*/ 18467 w 60252"/>
              <a:gd name="T7" fmla="*/ 420655 h 703384"/>
              <a:gd name="T8" fmla="*/ 4076 w 60252"/>
              <a:gd name="T9" fmla="*/ 462714 h 703384"/>
              <a:gd name="T10" fmla="*/ 4076 w 60252"/>
              <a:gd name="T11" fmla="*/ 701085 h 7033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0252"/>
              <a:gd name="T19" fmla="*/ 0 h 703384"/>
              <a:gd name="T20" fmla="*/ 60252 w 60252"/>
              <a:gd name="T21" fmla="*/ 703384 h 7033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0252" h="703384">
                <a:moveTo>
                  <a:pt x="60252" y="0"/>
                </a:moveTo>
                <a:cubicBezTo>
                  <a:pt x="55563" y="56271"/>
                  <a:pt x="52782" y="112733"/>
                  <a:pt x="46184" y="168812"/>
                </a:cubicBezTo>
                <a:cubicBezTo>
                  <a:pt x="43390" y="192559"/>
                  <a:pt x="34756" y="215387"/>
                  <a:pt x="32116" y="239151"/>
                </a:cubicBezTo>
                <a:cubicBezTo>
                  <a:pt x="25364" y="299917"/>
                  <a:pt x="25632" y="361363"/>
                  <a:pt x="18049" y="422031"/>
                </a:cubicBezTo>
                <a:cubicBezTo>
                  <a:pt x="16210" y="436745"/>
                  <a:pt x="4722" y="449424"/>
                  <a:pt x="3981" y="464234"/>
                </a:cubicBezTo>
                <a:cubicBezTo>
                  <a:pt x="0" y="543851"/>
                  <a:pt x="3981" y="623667"/>
                  <a:pt x="3981" y="703384"/>
                </a:cubicBez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9" name="Freeform 28"/>
          <p:cNvSpPr>
            <a:spLocks/>
          </p:cNvSpPr>
          <p:nvPr/>
        </p:nvSpPr>
        <p:spPr bwMode="auto">
          <a:xfrm>
            <a:off x="5619750" y="2819400"/>
            <a:ext cx="323850" cy="957263"/>
          </a:xfrm>
          <a:custGeom>
            <a:avLst/>
            <a:gdLst>
              <a:gd name="T0" fmla="*/ 329170 w 323557"/>
              <a:gd name="T1" fmla="*/ 0 h 956603"/>
              <a:gd name="T2" fmla="*/ 300546 w 323557"/>
              <a:gd name="T3" fmla="*/ 85520 h 956603"/>
              <a:gd name="T4" fmla="*/ 286234 w 323557"/>
              <a:gd name="T5" fmla="*/ 128278 h 956603"/>
              <a:gd name="T6" fmla="*/ 257611 w 323557"/>
              <a:gd name="T7" fmla="*/ 156787 h 956603"/>
              <a:gd name="T8" fmla="*/ 228987 w 323557"/>
              <a:gd name="T9" fmla="*/ 242305 h 956603"/>
              <a:gd name="T10" fmla="*/ 200363 w 323557"/>
              <a:gd name="T11" fmla="*/ 285065 h 956603"/>
              <a:gd name="T12" fmla="*/ 186053 w 323557"/>
              <a:gd name="T13" fmla="*/ 327825 h 956603"/>
              <a:gd name="T14" fmla="*/ 157429 w 323557"/>
              <a:gd name="T15" fmla="*/ 370585 h 956603"/>
              <a:gd name="T16" fmla="*/ 114493 w 323557"/>
              <a:gd name="T17" fmla="*/ 441852 h 956603"/>
              <a:gd name="T18" fmla="*/ 71560 w 323557"/>
              <a:gd name="T19" fmla="*/ 570131 h 956603"/>
              <a:gd name="T20" fmla="*/ 57247 w 323557"/>
              <a:gd name="T21" fmla="*/ 612891 h 956603"/>
              <a:gd name="T22" fmla="*/ 42935 w 323557"/>
              <a:gd name="T23" fmla="*/ 669904 h 956603"/>
              <a:gd name="T24" fmla="*/ 14315 w 323557"/>
              <a:gd name="T25" fmla="*/ 897955 h 956603"/>
              <a:gd name="T26" fmla="*/ 0 w 323557"/>
              <a:gd name="T27" fmla="*/ 969220 h 95660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23557"/>
              <a:gd name="T43" fmla="*/ 0 h 956603"/>
              <a:gd name="T44" fmla="*/ 323557 w 323557"/>
              <a:gd name="T45" fmla="*/ 956603 h 95660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23557" h="956603">
                <a:moveTo>
                  <a:pt x="323557" y="0"/>
                </a:moveTo>
                <a:lnTo>
                  <a:pt x="295422" y="84406"/>
                </a:lnTo>
                <a:cubicBezTo>
                  <a:pt x="290733" y="98474"/>
                  <a:pt x="291839" y="116123"/>
                  <a:pt x="281354" y="126609"/>
                </a:cubicBezTo>
                <a:lnTo>
                  <a:pt x="253219" y="154745"/>
                </a:lnTo>
                <a:cubicBezTo>
                  <a:pt x="243840" y="182880"/>
                  <a:pt x="241534" y="214475"/>
                  <a:pt x="225083" y="239151"/>
                </a:cubicBezTo>
                <a:cubicBezTo>
                  <a:pt x="215705" y="253219"/>
                  <a:pt x="204509" y="266232"/>
                  <a:pt x="196948" y="281354"/>
                </a:cubicBezTo>
                <a:cubicBezTo>
                  <a:pt x="190316" y="294617"/>
                  <a:pt x="189512" y="310294"/>
                  <a:pt x="182880" y="323557"/>
                </a:cubicBezTo>
                <a:cubicBezTo>
                  <a:pt x="175319" y="338679"/>
                  <a:pt x="162306" y="350638"/>
                  <a:pt x="154745" y="365760"/>
                </a:cubicBezTo>
                <a:cubicBezTo>
                  <a:pt x="118221" y="438808"/>
                  <a:pt x="167496" y="381143"/>
                  <a:pt x="112542" y="436099"/>
                </a:cubicBezTo>
                <a:lnTo>
                  <a:pt x="70339" y="562708"/>
                </a:lnTo>
                <a:cubicBezTo>
                  <a:pt x="65650" y="576776"/>
                  <a:pt x="59868" y="590525"/>
                  <a:pt x="56271" y="604911"/>
                </a:cubicBezTo>
                <a:lnTo>
                  <a:pt x="42203" y="661182"/>
                </a:lnTo>
                <a:cubicBezTo>
                  <a:pt x="32825" y="736210"/>
                  <a:pt x="28897" y="812122"/>
                  <a:pt x="14068" y="886265"/>
                </a:cubicBezTo>
                <a:lnTo>
                  <a:pt x="0" y="956603"/>
                </a:ln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" name="Freeform 29"/>
          <p:cNvSpPr>
            <a:spLocks/>
          </p:cNvSpPr>
          <p:nvPr/>
        </p:nvSpPr>
        <p:spPr bwMode="auto">
          <a:xfrm>
            <a:off x="7402513" y="3733800"/>
            <a:ext cx="217487" cy="822325"/>
          </a:xfrm>
          <a:custGeom>
            <a:avLst/>
            <a:gdLst>
              <a:gd name="T0" fmla="*/ 103 w 325302"/>
              <a:gd name="T1" fmla="*/ 0 h 844062"/>
              <a:gd name="T2" fmla="*/ 86 w 325302"/>
              <a:gd name="T3" fmla="*/ 100116 h 844062"/>
              <a:gd name="T4" fmla="*/ 81 w 325302"/>
              <a:gd name="T5" fmla="*/ 125144 h 844062"/>
              <a:gd name="T6" fmla="*/ 64 w 325302"/>
              <a:gd name="T7" fmla="*/ 175203 h 844062"/>
              <a:gd name="T8" fmla="*/ 59 w 325302"/>
              <a:gd name="T9" fmla="*/ 200233 h 844062"/>
              <a:gd name="T10" fmla="*/ 49 w 325302"/>
              <a:gd name="T11" fmla="*/ 216916 h 844062"/>
              <a:gd name="T12" fmla="*/ 37 w 325302"/>
              <a:gd name="T13" fmla="*/ 266976 h 844062"/>
              <a:gd name="T14" fmla="*/ 27 w 325302"/>
              <a:gd name="T15" fmla="*/ 283660 h 844062"/>
              <a:gd name="T16" fmla="*/ 14 w 325302"/>
              <a:gd name="T17" fmla="*/ 358751 h 844062"/>
              <a:gd name="T18" fmla="*/ 9 w 325302"/>
              <a:gd name="T19" fmla="*/ 383777 h 844062"/>
              <a:gd name="T20" fmla="*/ 5 w 325302"/>
              <a:gd name="T21" fmla="*/ 408808 h 844062"/>
              <a:gd name="T22" fmla="*/ 1 w 325302"/>
              <a:gd name="T23" fmla="*/ 500581 h 84406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25302"/>
              <a:gd name="T37" fmla="*/ 0 h 844062"/>
              <a:gd name="T38" fmla="*/ 325302 w 325302"/>
              <a:gd name="T39" fmla="*/ 844062 h 84406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25302" h="844062">
                <a:moveTo>
                  <a:pt x="325302" y="0"/>
                </a:moveTo>
                <a:lnTo>
                  <a:pt x="269031" y="168812"/>
                </a:lnTo>
                <a:cubicBezTo>
                  <a:pt x="264342" y="182880"/>
                  <a:pt x="263189" y="198678"/>
                  <a:pt x="254963" y="211016"/>
                </a:cubicBezTo>
                <a:cubicBezTo>
                  <a:pt x="236206" y="239151"/>
                  <a:pt x="209386" y="263343"/>
                  <a:pt x="198693" y="295422"/>
                </a:cubicBezTo>
                <a:cubicBezTo>
                  <a:pt x="194004" y="309490"/>
                  <a:pt x="192254" y="324910"/>
                  <a:pt x="184625" y="337625"/>
                </a:cubicBezTo>
                <a:cubicBezTo>
                  <a:pt x="177801" y="348998"/>
                  <a:pt x="164775" y="355403"/>
                  <a:pt x="156489" y="365760"/>
                </a:cubicBezTo>
                <a:cubicBezTo>
                  <a:pt x="71121" y="472469"/>
                  <a:pt x="176684" y="346169"/>
                  <a:pt x="114286" y="450166"/>
                </a:cubicBezTo>
                <a:cubicBezTo>
                  <a:pt x="107462" y="461539"/>
                  <a:pt x="95529" y="468923"/>
                  <a:pt x="86151" y="478302"/>
                </a:cubicBezTo>
                <a:lnTo>
                  <a:pt x="43948" y="604911"/>
                </a:lnTo>
                <a:lnTo>
                  <a:pt x="29880" y="647114"/>
                </a:lnTo>
                <a:lnTo>
                  <a:pt x="15813" y="689317"/>
                </a:lnTo>
                <a:cubicBezTo>
                  <a:pt x="0" y="815818"/>
                  <a:pt x="1745" y="764053"/>
                  <a:pt x="1745" y="844062"/>
                </a:cubicBez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>
            <a:off x="7239000" y="3584575"/>
            <a:ext cx="249238" cy="835025"/>
          </a:xfrm>
          <a:custGeom>
            <a:avLst/>
            <a:gdLst>
              <a:gd name="T0" fmla="*/ 24963 w 281354"/>
              <a:gd name="T1" fmla="*/ 0 h 1026941"/>
              <a:gd name="T2" fmla="*/ 23714 w 281354"/>
              <a:gd name="T3" fmla="*/ 1122 h 1026941"/>
              <a:gd name="T4" fmla="*/ 21217 w 281354"/>
              <a:gd name="T5" fmla="*/ 2469 h 1026941"/>
              <a:gd name="T6" fmla="*/ 19969 w 281354"/>
              <a:gd name="T7" fmla="*/ 3143 h 1026941"/>
              <a:gd name="T8" fmla="*/ 18722 w 281354"/>
              <a:gd name="T9" fmla="*/ 4040 h 1026941"/>
              <a:gd name="T10" fmla="*/ 16225 w 281354"/>
              <a:gd name="T11" fmla="*/ 5387 h 1026941"/>
              <a:gd name="T12" fmla="*/ 14978 w 281354"/>
              <a:gd name="T13" fmla="*/ 6060 h 1026941"/>
              <a:gd name="T14" fmla="*/ 12481 w 281354"/>
              <a:gd name="T15" fmla="*/ 6733 h 1026941"/>
              <a:gd name="T16" fmla="*/ 9984 w 281354"/>
              <a:gd name="T17" fmla="*/ 8081 h 1026941"/>
              <a:gd name="T18" fmla="*/ 6240 w 281354"/>
              <a:gd name="T19" fmla="*/ 10101 h 1026941"/>
              <a:gd name="T20" fmla="*/ 2496 w 281354"/>
              <a:gd name="T21" fmla="*/ 12120 h 1026941"/>
              <a:gd name="T22" fmla="*/ 1248 w 281354"/>
              <a:gd name="T23" fmla="*/ 12794 h 1026941"/>
              <a:gd name="T24" fmla="*/ 0 w 281354"/>
              <a:gd name="T25" fmla="*/ 13467 h 1026941"/>
              <a:gd name="T26" fmla="*/ 0 w 281354"/>
              <a:gd name="T27" fmla="*/ 16384 h 102694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81354"/>
              <a:gd name="T43" fmla="*/ 0 h 1026941"/>
              <a:gd name="T44" fmla="*/ 281354 w 281354"/>
              <a:gd name="T45" fmla="*/ 1026941 h 102694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81354" h="1026941">
                <a:moveTo>
                  <a:pt x="281354" y="0"/>
                </a:moveTo>
                <a:cubicBezTo>
                  <a:pt x="276665" y="23446"/>
                  <a:pt x="273577" y="47270"/>
                  <a:pt x="267286" y="70338"/>
                </a:cubicBezTo>
                <a:cubicBezTo>
                  <a:pt x="259483" y="98951"/>
                  <a:pt x="248529" y="126609"/>
                  <a:pt x="239151" y="154745"/>
                </a:cubicBezTo>
                <a:cubicBezTo>
                  <a:pt x="234462" y="168813"/>
                  <a:pt x="228679" y="182562"/>
                  <a:pt x="225083" y="196948"/>
                </a:cubicBezTo>
                <a:cubicBezTo>
                  <a:pt x="220394" y="215705"/>
                  <a:pt x="216572" y="234699"/>
                  <a:pt x="211016" y="253218"/>
                </a:cubicBezTo>
                <a:cubicBezTo>
                  <a:pt x="202494" y="281625"/>
                  <a:pt x="192259" y="309489"/>
                  <a:pt x="182880" y="337625"/>
                </a:cubicBezTo>
                <a:cubicBezTo>
                  <a:pt x="178191" y="351693"/>
                  <a:pt x="177037" y="367490"/>
                  <a:pt x="168812" y="379828"/>
                </a:cubicBezTo>
                <a:cubicBezTo>
                  <a:pt x="159434" y="393896"/>
                  <a:pt x="147544" y="406581"/>
                  <a:pt x="140677" y="422031"/>
                </a:cubicBezTo>
                <a:cubicBezTo>
                  <a:pt x="128632" y="449132"/>
                  <a:pt x="121920" y="478302"/>
                  <a:pt x="112542" y="506437"/>
                </a:cubicBezTo>
                <a:lnTo>
                  <a:pt x="70339" y="633046"/>
                </a:lnTo>
                <a:lnTo>
                  <a:pt x="28136" y="759655"/>
                </a:lnTo>
                <a:lnTo>
                  <a:pt x="14068" y="801858"/>
                </a:lnTo>
                <a:cubicBezTo>
                  <a:pt x="9379" y="815926"/>
                  <a:pt x="0" y="829232"/>
                  <a:pt x="0" y="844061"/>
                </a:cubicBezTo>
                <a:lnTo>
                  <a:pt x="0" y="1026941"/>
                </a:ln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>
            <a:off x="6324600" y="3048000"/>
            <a:ext cx="76200" cy="685800"/>
          </a:xfrm>
          <a:custGeom>
            <a:avLst/>
            <a:gdLst>
              <a:gd name="T0" fmla="*/ 46 w 112541"/>
              <a:gd name="T1" fmla="*/ 0 h 1055077"/>
              <a:gd name="T2" fmla="*/ 41 w 112541"/>
              <a:gd name="T3" fmla="*/ 38 h 1055077"/>
              <a:gd name="T4" fmla="*/ 35 w 112541"/>
              <a:gd name="T5" fmla="*/ 51 h 1055077"/>
              <a:gd name="T6" fmla="*/ 23 w 112541"/>
              <a:gd name="T7" fmla="*/ 92 h 1055077"/>
              <a:gd name="T8" fmla="*/ 6 w 112541"/>
              <a:gd name="T9" fmla="*/ 118 h 1055077"/>
              <a:gd name="T10" fmla="*/ 0 w 112541"/>
              <a:gd name="T11" fmla="*/ 125 h 1055077"/>
              <a:gd name="T12" fmla="*/ 6 w 112541"/>
              <a:gd name="T13" fmla="*/ 191 h 105507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2541"/>
              <a:gd name="T22" fmla="*/ 0 h 1055077"/>
              <a:gd name="T23" fmla="*/ 112541 w 112541"/>
              <a:gd name="T24" fmla="*/ 1055077 h 105507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2541" h="1055077">
                <a:moveTo>
                  <a:pt x="112541" y="0"/>
                </a:moveTo>
                <a:cubicBezTo>
                  <a:pt x="107852" y="70338"/>
                  <a:pt x="105488" y="140870"/>
                  <a:pt x="98474" y="211015"/>
                </a:cubicBezTo>
                <a:cubicBezTo>
                  <a:pt x="96095" y="234807"/>
                  <a:pt x="87788" y="257684"/>
                  <a:pt x="84406" y="281354"/>
                </a:cubicBezTo>
                <a:cubicBezTo>
                  <a:pt x="68747" y="390967"/>
                  <a:pt x="74726" y="404933"/>
                  <a:pt x="56271" y="506437"/>
                </a:cubicBezTo>
                <a:cubicBezTo>
                  <a:pt x="47767" y="553211"/>
                  <a:pt x="28749" y="603068"/>
                  <a:pt x="14067" y="647114"/>
                </a:cubicBezTo>
                <a:lnTo>
                  <a:pt x="0" y="689317"/>
                </a:lnTo>
                <a:cubicBezTo>
                  <a:pt x="19519" y="923552"/>
                  <a:pt x="14067" y="801663"/>
                  <a:pt x="14067" y="1055077"/>
                </a:cubicBez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" name="Freeform 32"/>
          <p:cNvSpPr>
            <a:spLocks/>
          </p:cNvSpPr>
          <p:nvPr/>
        </p:nvSpPr>
        <p:spPr bwMode="auto">
          <a:xfrm>
            <a:off x="7162800" y="3683000"/>
            <a:ext cx="171450" cy="660400"/>
          </a:xfrm>
          <a:custGeom>
            <a:avLst/>
            <a:gdLst>
              <a:gd name="T0" fmla="*/ 8348 w 200992"/>
              <a:gd name="T1" fmla="*/ 0 h 914400"/>
              <a:gd name="T2" fmla="*/ 6596 w 200992"/>
              <a:gd name="T3" fmla="*/ 189 h 914400"/>
              <a:gd name="T4" fmla="*/ 6011 w 200992"/>
              <a:gd name="T5" fmla="*/ 251 h 914400"/>
              <a:gd name="T6" fmla="*/ 4843 w 200992"/>
              <a:gd name="T7" fmla="*/ 294 h 914400"/>
              <a:gd name="T8" fmla="*/ 3674 w 200992"/>
              <a:gd name="T9" fmla="*/ 461 h 914400"/>
              <a:gd name="T10" fmla="*/ 3089 w 200992"/>
              <a:gd name="T11" fmla="*/ 524 h 914400"/>
              <a:gd name="T12" fmla="*/ 1921 w 200992"/>
              <a:gd name="T13" fmla="*/ 713 h 914400"/>
              <a:gd name="T14" fmla="*/ 1337 w 200992"/>
              <a:gd name="T15" fmla="*/ 797 h 914400"/>
              <a:gd name="T16" fmla="*/ 752 w 200992"/>
              <a:gd name="T17" fmla="*/ 901 h 914400"/>
              <a:gd name="T18" fmla="*/ 168 w 200992"/>
              <a:gd name="T19" fmla="*/ 964 h 914400"/>
              <a:gd name="T20" fmla="*/ 168 w 200992"/>
              <a:gd name="T21" fmla="*/ 1362 h 9144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0992"/>
              <a:gd name="T34" fmla="*/ 0 h 914400"/>
              <a:gd name="T35" fmla="*/ 200992 w 200992"/>
              <a:gd name="T36" fmla="*/ 914400 h 9144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0992" h="914400">
                <a:moveTo>
                  <a:pt x="200992" y="0"/>
                </a:moveTo>
                <a:lnTo>
                  <a:pt x="158789" y="126609"/>
                </a:lnTo>
                <a:cubicBezTo>
                  <a:pt x="154100" y="140677"/>
                  <a:pt x="155208" y="158327"/>
                  <a:pt x="144722" y="168812"/>
                </a:cubicBezTo>
                <a:lnTo>
                  <a:pt x="116586" y="196947"/>
                </a:lnTo>
                <a:cubicBezTo>
                  <a:pt x="84427" y="293431"/>
                  <a:pt x="122408" y="173663"/>
                  <a:pt x="88451" y="309489"/>
                </a:cubicBezTo>
                <a:cubicBezTo>
                  <a:pt x="84854" y="323875"/>
                  <a:pt x="78457" y="337434"/>
                  <a:pt x="74383" y="351692"/>
                </a:cubicBezTo>
                <a:cubicBezTo>
                  <a:pt x="57226" y="411739"/>
                  <a:pt x="60755" y="413021"/>
                  <a:pt x="46248" y="478301"/>
                </a:cubicBezTo>
                <a:cubicBezTo>
                  <a:pt x="42054" y="497175"/>
                  <a:pt x="36374" y="515698"/>
                  <a:pt x="32180" y="534572"/>
                </a:cubicBezTo>
                <a:cubicBezTo>
                  <a:pt x="26993" y="557913"/>
                  <a:pt x="23911" y="581714"/>
                  <a:pt x="18112" y="604911"/>
                </a:cubicBezTo>
                <a:cubicBezTo>
                  <a:pt x="14516" y="619297"/>
                  <a:pt x="4718" y="632301"/>
                  <a:pt x="4045" y="647114"/>
                </a:cubicBezTo>
                <a:cubicBezTo>
                  <a:pt x="0" y="736117"/>
                  <a:pt x="4045" y="825305"/>
                  <a:pt x="4045" y="914400"/>
                </a:cubicBez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" name="Freeform 33"/>
          <p:cNvSpPr>
            <a:spLocks/>
          </p:cNvSpPr>
          <p:nvPr/>
        </p:nvSpPr>
        <p:spPr bwMode="auto">
          <a:xfrm>
            <a:off x="7473950" y="3346450"/>
            <a:ext cx="196850" cy="758825"/>
          </a:xfrm>
          <a:custGeom>
            <a:avLst/>
            <a:gdLst>
              <a:gd name="T0" fmla="*/ 195094 w 196948"/>
              <a:gd name="T1" fmla="*/ 0 h 759656"/>
              <a:gd name="T2" fmla="*/ 181158 w 196948"/>
              <a:gd name="T3" fmla="*/ 137781 h 759656"/>
              <a:gd name="T4" fmla="*/ 139351 w 196948"/>
              <a:gd name="T5" fmla="*/ 261785 h 759656"/>
              <a:gd name="T6" fmla="*/ 111479 w 196948"/>
              <a:gd name="T7" fmla="*/ 344454 h 759656"/>
              <a:gd name="T8" fmla="*/ 83608 w 196948"/>
              <a:gd name="T9" fmla="*/ 372011 h 759656"/>
              <a:gd name="T10" fmla="*/ 69674 w 196948"/>
              <a:gd name="T11" fmla="*/ 427125 h 759656"/>
              <a:gd name="T12" fmla="*/ 41804 w 196948"/>
              <a:gd name="T13" fmla="*/ 523570 h 759656"/>
              <a:gd name="T14" fmla="*/ 27870 w 196948"/>
              <a:gd name="T15" fmla="*/ 620019 h 759656"/>
              <a:gd name="T16" fmla="*/ 13935 w 196948"/>
              <a:gd name="T17" fmla="*/ 702686 h 759656"/>
              <a:gd name="T18" fmla="*/ 0 w 196948"/>
              <a:gd name="T19" fmla="*/ 744022 h 7596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96948"/>
              <a:gd name="T31" fmla="*/ 0 h 759656"/>
              <a:gd name="T32" fmla="*/ 196948 w 196948"/>
              <a:gd name="T33" fmla="*/ 759656 h 75965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96948" h="759656">
                <a:moveTo>
                  <a:pt x="196948" y="0"/>
                </a:moveTo>
                <a:cubicBezTo>
                  <a:pt x="192259" y="46892"/>
                  <a:pt x="191565" y="94358"/>
                  <a:pt x="182880" y="140677"/>
                </a:cubicBezTo>
                <a:cubicBezTo>
                  <a:pt x="182878" y="140688"/>
                  <a:pt x="147713" y="246179"/>
                  <a:pt x="140677" y="267286"/>
                </a:cubicBezTo>
                <a:lnTo>
                  <a:pt x="112542" y="351692"/>
                </a:lnTo>
                <a:lnTo>
                  <a:pt x="84406" y="379828"/>
                </a:lnTo>
                <a:cubicBezTo>
                  <a:pt x="79717" y="398585"/>
                  <a:pt x="75650" y="417509"/>
                  <a:pt x="70339" y="436099"/>
                </a:cubicBezTo>
                <a:cubicBezTo>
                  <a:pt x="55273" y="488832"/>
                  <a:pt x="53198" y="474102"/>
                  <a:pt x="42203" y="534572"/>
                </a:cubicBezTo>
                <a:cubicBezTo>
                  <a:pt x="36272" y="567195"/>
                  <a:pt x="33178" y="600274"/>
                  <a:pt x="28136" y="633046"/>
                </a:cubicBezTo>
                <a:cubicBezTo>
                  <a:pt x="23799" y="661238"/>
                  <a:pt x="20256" y="689608"/>
                  <a:pt x="14068" y="717452"/>
                </a:cubicBezTo>
                <a:cubicBezTo>
                  <a:pt x="10851" y="731928"/>
                  <a:pt x="0" y="759656"/>
                  <a:pt x="0" y="759656"/>
                </a:cubicBez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5" name="Freeform 34"/>
          <p:cNvSpPr>
            <a:spLocks/>
          </p:cNvSpPr>
          <p:nvPr/>
        </p:nvSpPr>
        <p:spPr bwMode="auto">
          <a:xfrm>
            <a:off x="5943600" y="2895600"/>
            <a:ext cx="196850" cy="561975"/>
          </a:xfrm>
          <a:custGeom>
            <a:avLst/>
            <a:gdLst>
              <a:gd name="T0" fmla="*/ 195112 w 196947"/>
              <a:gd name="T1" fmla="*/ 0 h 562708"/>
              <a:gd name="T2" fmla="*/ 153300 w 196947"/>
              <a:gd name="T3" fmla="*/ 123512 h 562708"/>
              <a:gd name="T4" fmla="*/ 139366 w 196947"/>
              <a:gd name="T5" fmla="*/ 164683 h 562708"/>
              <a:gd name="T6" fmla="*/ 111496 w 196947"/>
              <a:gd name="T7" fmla="*/ 192128 h 562708"/>
              <a:gd name="T8" fmla="*/ 41804 w 196947"/>
              <a:gd name="T9" fmla="*/ 397984 h 562708"/>
              <a:gd name="T10" fmla="*/ 13934 w 196947"/>
              <a:gd name="T11" fmla="*/ 480324 h 562708"/>
              <a:gd name="T12" fmla="*/ 0 w 196947"/>
              <a:gd name="T13" fmla="*/ 521495 h 562708"/>
              <a:gd name="T14" fmla="*/ 0 w 196947"/>
              <a:gd name="T15" fmla="*/ 548943 h 5627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96947"/>
              <a:gd name="T25" fmla="*/ 0 h 562708"/>
              <a:gd name="T26" fmla="*/ 196947 w 196947"/>
              <a:gd name="T27" fmla="*/ 562708 h 56270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96947" h="562708">
                <a:moveTo>
                  <a:pt x="196947" y="0"/>
                </a:moveTo>
                <a:lnTo>
                  <a:pt x="154744" y="126609"/>
                </a:lnTo>
                <a:cubicBezTo>
                  <a:pt x="150055" y="140677"/>
                  <a:pt x="151162" y="158327"/>
                  <a:pt x="140677" y="168812"/>
                </a:cubicBezTo>
                <a:lnTo>
                  <a:pt x="112541" y="196948"/>
                </a:lnTo>
                <a:lnTo>
                  <a:pt x="42203" y="407963"/>
                </a:lnTo>
                <a:lnTo>
                  <a:pt x="14067" y="492369"/>
                </a:lnTo>
                <a:cubicBezTo>
                  <a:pt x="9378" y="506437"/>
                  <a:pt x="0" y="519743"/>
                  <a:pt x="0" y="534572"/>
                </a:cubicBezTo>
                <a:lnTo>
                  <a:pt x="0" y="562708"/>
                </a:ln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6" name="Freeform 35"/>
          <p:cNvSpPr>
            <a:spLocks/>
          </p:cNvSpPr>
          <p:nvPr/>
        </p:nvSpPr>
        <p:spPr bwMode="auto">
          <a:xfrm>
            <a:off x="7334250" y="3387725"/>
            <a:ext cx="153988" cy="534988"/>
          </a:xfrm>
          <a:custGeom>
            <a:avLst/>
            <a:gdLst>
              <a:gd name="T0" fmla="*/ 140979 w 154745"/>
              <a:gd name="T1" fmla="*/ 0 h 534573"/>
              <a:gd name="T2" fmla="*/ 115348 w 154745"/>
              <a:gd name="T3" fmla="*/ 228427 h 534573"/>
              <a:gd name="T4" fmla="*/ 89714 w 154745"/>
              <a:gd name="T5" fmla="*/ 314086 h 534573"/>
              <a:gd name="T6" fmla="*/ 51265 w 154745"/>
              <a:gd name="T7" fmla="*/ 385470 h 534573"/>
              <a:gd name="T8" fmla="*/ 25632 w 154745"/>
              <a:gd name="T9" fmla="*/ 471129 h 534573"/>
              <a:gd name="T10" fmla="*/ 12816 w 154745"/>
              <a:gd name="T11" fmla="*/ 513959 h 534573"/>
              <a:gd name="T12" fmla="*/ 0 w 154745"/>
              <a:gd name="T13" fmla="*/ 542515 h 5345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4745"/>
              <a:gd name="T22" fmla="*/ 0 h 534573"/>
              <a:gd name="T23" fmla="*/ 154745 w 154745"/>
              <a:gd name="T24" fmla="*/ 534573 h 5345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4745" h="534573">
                <a:moveTo>
                  <a:pt x="154745" y="0"/>
                </a:moveTo>
                <a:cubicBezTo>
                  <a:pt x="148055" y="73590"/>
                  <a:pt x="146429" y="152413"/>
                  <a:pt x="126610" y="225083"/>
                </a:cubicBezTo>
                <a:cubicBezTo>
                  <a:pt x="118807" y="253695"/>
                  <a:pt x="107852" y="281354"/>
                  <a:pt x="98474" y="309489"/>
                </a:cubicBezTo>
                <a:cubicBezTo>
                  <a:pt x="80211" y="364277"/>
                  <a:pt x="94894" y="341206"/>
                  <a:pt x="56271" y="379828"/>
                </a:cubicBezTo>
                <a:lnTo>
                  <a:pt x="28136" y="464234"/>
                </a:lnTo>
                <a:cubicBezTo>
                  <a:pt x="23447" y="478302"/>
                  <a:pt x="20700" y="493174"/>
                  <a:pt x="14068" y="506437"/>
                </a:cubicBezTo>
                <a:lnTo>
                  <a:pt x="0" y="534573"/>
                </a:ln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7" name="Freeform 36"/>
          <p:cNvSpPr>
            <a:spLocks/>
          </p:cNvSpPr>
          <p:nvPr/>
        </p:nvSpPr>
        <p:spPr bwMode="auto">
          <a:xfrm>
            <a:off x="7161213" y="3317875"/>
            <a:ext cx="60325" cy="703263"/>
          </a:xfrm>
          <a:custGeom>
            <a:avLst/>
            <a:gdLst>
              <a:gd name="T0" fmla="*/ 61654 w 60252"/>
              <a:gd name="T1" fmla="*/ 0 h 703384"/>
              <a:gd name="T2" fmla="*/ 47258 w 60252"/>
              <a:gd name="T3" fmla="*/ 168261 h 703384"/>
              <a:gd name="T4" fmla="*/ 32863 w 60252"/>
              <a:gd name="T5" fmla="*/ 238372 h 703384"/>
              <a:gd name="T6" fmla="*/ 18467 w 60252"/>
              <a:gd name="T7" fmla="*/ 420655 h 703384"/>
              <a:gd name="T8" fmla="*/ 4076 w 60252"/>
              <a:gd name="T9" fmla="*/ 462714 h 703384"/>
              <a:gd name="T10" fmla="*/ 4076 w 60252"/>
              <a:gd name="T11" fmla="*/ 701085 h 7033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0252"/>
              <a:gd name="T19" fmla="*/ 0 h 703384"/>
              <a:gd name="T20" fmla="*/ 60252 w 60252"/>
              <a:gd name="T21" fmla="*/ 703384 h 7033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0252" h="703384">
                <a:moveTo>
                  <a:pt x="60252" y="0"/>
                </a:moveTo>
                <a:cubicBezTo>
                  <a:pt x="55563" y="56271"/>
                  <a:pt x="52782" y="112733"/>
                  <a:pt x="46184" y="168812"/>
                </a:cubicBezTo>
                <a:cubicBezTo>
                  <a:pt x="43390" y="192559"/>
                  <a:pt x="34756" y="215387"/>
                  <a:pt x="32116" y="239151"/>
                </a:cubicBezTo>
                <a:cubicBezTo>
                  <a:pt x="25364" y="299917"/>
                  <a:pt x="25632" y="361363"/>
                  <a:pt x="18049" y="422031"/>
                </a:cubicBezTo>
                <a:cubicBezTo>
                  <a:pt x="16210" y="436745"/>
                  <a:pt x="4722" y="449424"/>
                  <a:pt x="3981" y="464234"/>
                </a:cubicBezTo>
                <a:cubicBezTo>
                  <a:pt x="0" y="543851"/>
                  <a:pt x="3981" y="623667"/>
                  <a:pt x="3981" y="703384"/>
                </a:cubicBez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8" name="Freeform 37"/>
          <p:cNvSpPr/>
          <p:nvPr/>
        </p:nvSpPr>
        <p:spPr bwMode="auto">
          <a:xfrm>
            <a:off x="872197" y="2729132"/>
            <a:ext cx="2463338" cy="2150951"/>
          </a:xfrm>
          <a:custGeom>
            <a:avLst/>
            <a:gdLst>
              <a:gd name="connsiteX0" fmla="*/ 42203 w 2463338"/>
              <a:gd name="connsiteY0" fmla="*/ 393896 h 2150951"/>
              <a:gd name="connsiteX1" fmla="*/ 323557 w 2463338"/>
              <a:gd name="connsiteY1" fmla="*/ 379828 h 2150951"/>
              <a:gd name="connsiteX2" fmla="*/ 562708 w 2463338"/>
              <a:gd name="connsiteY2" fmla="*/ 351693 h 2150951"/>
              <a:gd name="connsiteX3" fmla="*/ 661181 w 2463338"/>
              <a:gd name="connsiteY3" fmla="*/ 323557 h 2150951"/>
              <a:gd name="connsiteX4" fmla="*/ 844061 w 2463338"/>
              <a:gd name="connsiteY4" fmla="*/ 309490 h 2150951"/>
              <a:gd name="connsiteX5" fmla="*/ 998806 w 2463338"/>
              <a:gd name="connsiteY5" fmla="*/ 295422 h 2150951"/>
              <a:gd name="connsiteX6" fmla="*/ 1111348 w 2463338"/>
              <a:gd name="connsiteY6" fmla="*/ 281354 h 2150951"/>
              <a:gd name="connsiteX7" fmla="*/ 1266092 w 2463338"/>
              <a:gd name="connsiteY7" fmla="*/ 267286 h 2150951"/>
              <a:gd name="connsiteX8" fmla="*/ 1364566 w 2463338"/>
              <a:gd name="connsiteY8" fmla="*/ 253219 h 2150951"/>
              <a:gd name="connsiteX9" fmla="*/ 1547446 w 2463338"/>
              <a:gd name="connsiteY9" fmla="*/ 239151 h 2150951"/>
              <a:gd name="connsiteX10" fmla="*/ 1617785 w 2463338"/>
              <a:gd name="connsiteY10" fmla="*/ 225083 h 2150951"/>
              <a:gd name="connsiteX11" fmla="*/ 1659988 w 2463338"/>
              <a:gd name="connsiteY11" fmla="*/ 211016 h 2150951"/>
              <a:gd name="connsiteX12" fmla="*/ 1730326 w 2463338"/>
              <a:gd name="connsiteY12" fmla="*/ 196948 h 2150951"/>
              <a:gd name="connsiteX13" fmla="*/ 1786597 w 2463338"/>
              <a:gd name="connsiteY13" fmla="*/ 182880 h 2150951"/>
              <a:gd name="connsiteX14" fmla="*/ 1856935 w 2463338"/>
              <a:gd name="connsiteY14" fmla="*/ 168813 h 2150951"/>
              <a:gd name="connsiteX15" fmla="*/ 1941341 w 2463338"/>
              <a:gd name="connsiteY15" fmla="*/ 140677 h 2150951"/>
              <a:gd name="connsiteX16" fmla="*/ 1983545 w 2463338"/>
              <a:gd name="connsiteY16" fmla="*/ 126610 h 2150951"/>
              <a:gd name="connsiteX17" fmla="*/ 2025748 w 2463338"/>
              <a:gd name="connsiteY17" fmla="*/ 98474 h 2150951"/>
              <a:gd name="connsiteX18" fmla="*/ 2166425 w 2463338"/>
              <a:gd name="connsiteY18" fmla="*/ 56271 h 2150951"/>
              <a:gd name="connsiteX19" fmla="*/ 2208628 w 2463338"/>
              <a:gd name="connsiteY19" fmla="*/ 42203 h 2150951"/>
              <a:gd name="connsiteX20" fmla="*/ 2391508 w 2463338"/>
              <a:gd name="connsiteY20" fmla="*/ 0 h 2150951"/>
              <a:gd name="connsiteX21" fmla="*/ 2447778 w 2463338"/>
              <a:gd name="connsiteY21" fmla="*/ 126610 h 2150951"/>
              <a:gd name="connsiteX22" fmla="*/ 2419643 w 2463338"/>
              <a:gd name="connsiteY22" fmla="*/ 323557 h 2150951"/>
              <a:gd name="connsiteX23" fmla="*/ 2405575 w 2463338"/>
              <a:gd name="connsiteY23" fmla="*/ 450166 h 2150951"/>
              <a:gd name="connsiteX24" fmla="*/ 2419643 w 2463338"/>
              <a:gd name="connsiteY24" fmla="*/ 1491176 h 2150951"/>
              <a:gd name="connsiteX25" fmla="*/ 2447778 w 2463338"/>
              <a:gd name="connsiteY25" fmla="*/ 1730326 h 2150951"/>
              <a:gd name="connsiteX26" fmla="*/ 2461846 w 2463338"/>
              <a:gd name="connsiteY26" fmla="*/ 1913206 h 2150951"/>
              <a:gd name="connsiteX27" fmla="*/ 2447778 w 2463338"/>
              <a:gd name="connsiteY27" fmla="*/ 1955410 h 2150951"/>
              <a:gd name="connsiteX28" fmla="*/ 2335237 w 2463338"/>
              <a:gd name="connsiteY28" fmla="*/ 1927274 h 2150951"/>
              <a:gd name="connsiteX29" fmla="*/ 1828800 w 2463338"/>
              <a:gd name="connsiteY29" fmla="*/ 1899139 h 2150951"/>
              <a:gd name="connsiteX30" fmla="*/ 1195754 w 2463338"/>
              <a:gd name="connsiteY30" fmla="*/ 1899139 h 2150951"/>
              <a:gd name="connsiteX31" fmla="*/ 970671 w 2463338"/>
              <a:gd name="connsiteY31" fmla="*/ 1927274 h 2150951"/>
              <a:gd name="connsiteX32" fmla="*/ 787791 w 2463338"/>
              <a:gd name="connsiteY32" fmla="*/ 1955410 h 2150951"/>
              <a:gd name="connsiteX33" fmla="*/ 590843 w 2463338"/>
              <a:gd name="connsiteY33" fmla="*/ 1983545 h 2150951"/>
              <a:gd name="connsiteX34" fmla="*/ 548640 w 2463338"/>
              <a:gd name="connsiteY34" fmla="*/ 1997613 h 2150951"/>
              <a:gd name="connsiteX35" fmla="*/ 393895 w 2463338"/>
              <a:gd name="connsiteY35" fmla="*/ 2039816 h 2150951"/>
              <a:gd name="connsiteX36" fmla="*/ 351692 w 2463338"/>
              <a:gd name="connsiteY36" fmla="*/ 2053883 h 2150951"/>
              <a:gd name="connsiteX37" fmla="*/ 323557 w 2463338"/>
              <a:gd name="connsiteY37" fmla="*/ 2082019 h 2150951"/>
              <a:gd name="connsiteX38" fmla="*/ 239151 w 2463338"/>
              <a:gd name="connsiteY38" fmla="*/ 2110154 h 2150951"/>
              <a:gd name="connsiteX39" fmla="*/ 211015 w 2463338"/>
              <a:gd name="connsiteY39" fmla="*/ 2138290 h 2150951"/>
              <a:gd name="connsiteX40" fmla="*/ 154745 w 2463338"/>
              <a:gd name="connsiteY40" fmla="*/ 2039816 h 2150951"/>
              <a:gd name="connsiteX41" fmla="*/ 140677 w 2463338"/>
              <a:gd name="connsiteY41" fmla="*/ 1828800 h 2150951"/>
              <a:gd name="connsiteX42" fmla="*/ 168812 w 2463338"/>
              <a:gd name="connsiteY42" fmla="*/ 1012874 h 2150951"/>
              <a:gd name="connsiteX43" fmla="*/ 154745 w 2463338"/>
              <a:gd name="connsiteY43" fmla="*/ 844062 h 2150951"/>
              <a:gd name="connsiteX44" fmla="*/ 126609 w 2463338"/>
              <a:gd name="connsiteY44" fmla="*/ 759656 h 2150951"/>
              <a:gd name="connsiteX45" fmla="*/ 98474 w 2463338"/>
              <a:gd name="connsiteY45" fmla="*/ 661182 h 2150951"/>
              <a:gd name="connsiteX46" fmla="*/ 84406 w 2463338"/>
              <a:gd name="connsiteY46" fmla="*/ 618979 h 2150951"/>
              <a:gd name="connsiteX47" fmla="*/ 70338 w 2463338"/>
              <a:gd name="connsiteY47" fmla="*/ 548640 h 2150951"/>
              <a:gd name="connsiteX48" fmla="*/ 42203 w 2463338"/>
              <a:gd name="connsiteY48" fmla="*/ 393896 h 215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463338" h="2150951">
                <a:moveTo>
                  <a:pt x="42203" y="393896"/>
                </a:moveTo>
                <a:cubicBezTo>
                  <a:pt x="84406" y="365761"/>
                  <a:pt x="229878" y="386289"/>
                  <a:pt x="323557" y="379828"/>
                </a:cubicBezTo>
                <a:cubicBezTo>
                  <a:pt x="364231" y="377023"/>
                  <a:pt x="517996" y="357282"/>
                  <a:pt x="562708" y="351693"/>
                </a:cubicBezTo>
                <a:cubicBezTo>
                  <a:pt x="589998" y="342596"/>
                  <a:pt x="633884" y="326768"/>
                  <a:pt x="661181" y="323557"/>
                </a:cubicBezTo>
                <a:cubicBezTo>
                  <a:pt x="721902" y="316413"/>
                  <a:pt x="783132" y="314567"/>
                  <a:pt x="844061" y="309490"/>
                </a:cubicBezTo>
                <a:lnTo>
                  <a:pt x="998806" y="295422"/>
                </a:lnTo>
                <a:cubicBezTo>
                  <a:pt x="1036404" y="291464"/>
                  <a:pt x="1073750" y="285312"/>
                  <a:pt x="1111348" y="281354"/>
                </a:cubicBezTo>
                <a:cubicBezTo>
                  <a:pt x="1162857" y="275932"/>
                  <a:pt x="1214615" y="273006"/>
                  <a:pt x="1266092" y="267286"/>
                </a:cubicBezTo>
                <a:cubicBezTo>
                  <a:pt x="1299047" y="263624"/>
                  <a:pt x="1331573" y="256518"/>
                  <a:pt x="1364566" y="253219"/>
                </a:cubicBezTo>
                <a:cubicBezTo>
                  <a:pt x="1425403" y="247135"/>
                  <a:pt x="1486486" y="243840"/>
                  <a:pt x="1547446" y="239151"/>
                </a:cubicBezTo>
                <a:cubicBezTo>
                  <a:pt x="1570892" y="234462"/>
                  <a:pt x="1594588" y="230882"/>
                  <a:pt x="1617785" y="225083"/>
                </a:cubicBezTo>
                <a:cubicBezTo>
                  <a:pt x="1632171" y="221487"/>
                  <a:pt x="1645602" y="214612"/>
                  <a:pt x="1659988" y="211016"/>
                </a:cubicBezTo>
                <a:cubicBezTo>
                  <a:pt x="1683184" y="205217"/>
                  <a:pt x="1706985" y="202135"/>
                  <a:pt x="1730326" y="196948"/>
                </a:cubicBezTo>
                <a:cubicBezTo>
                  <a:pt x="1749200" y="192754"/>
                  <a:pt x="1767723" y="187074"/>
                  <a:pt x="1786597" y="182880"/>
                </a:cubicBezTo>
                <a:cubicBezTo>
                  <a:pt x="1809938" y="177693"/>
                  <a:pt x="1833867" y="175104"/>
                  <a:pt x="1856935" y="168813"/>
                </a:cubicBezTo>
                <a:cubicBezTo>
                  <a:pt x="1885547" y="161010"/>
                  <a:pt x="1913206" y="150055"/>
                  <a:pt x="1941341" y="140677"/>
                </a:cubicBezTo>
                <a:lnTo>
                  <a:pt x="1983545" y="126610"/>
                </a:lnTo>
                <a:cubicBezTo>
                  <a:pt x="1997613" y="117231"/>
                  <a:pt x="2010298" y="105341"/>
                  <a:pt x="2025748" y="98474"/>
                </a:cubicBezTo>
                <a:cubicBezTo>
                  <a:pt x="2085919" y="71731"/>
                  <a:pt x="2109139" y="72639"/>
                  <a:pt x="2166425" y="56271"/>
                </a:cubicBezTo>
                <a:cubicBezTo>
                  <a:pt x="2180683" y="52197"/>
                  <a:pt x="2194322" y="46105"/>
                  <a:pt x="2208628" y="42203"/>
                </a:cubicBezTo>
                <a:cubicBezTo>
                  <a:pt x="2301941" y="16754"/>
                  <a:pt x="2309485" y="16405"/>
                  <a:pt x="2391508" y="0"/>
                </a:cubicBezTo>
                <a:cubicBezTo>
                  <a:pt x="2463338" y="23944"/>
                  <a:pt x="2447778" y="4656"/>
                  <a:pt x="2447778" y="126610"/>
                </a:cubicBezTo>
                <a:cubicBezTo>
                  <a:pt x="2447778" y="175747"/>
                  <a:pt x="2426644" y="271051"/>
                  <a:pt x="2419643" y="323557"/>
                </a:cubicBezTo>
                <a:cubicBezTo>
                  <a:pt x="2414031" y="365647"/>
                  <a:pt x="2410264" y="407963"/>
                  <a:pt x="2405575" y="450166"/>
                </a:cubicBezTo>
                <a:cubicBezTo>
                  <a:pt x="2410264" y="797169"/>
                  <a:pt x="2411574" y="1144235"/>
                  <a:pt x="2419643" y="1491176"/>
                </a:cubicBezTo>
                <a:cubicBezTo>
                  <a:pt x="2422600" y="1618330"/>
                  <a:pt x="2428183" y="1632348"/>
                  <a:pt x="2447778" y="1730326"/>
                </a:cubicBezTo>
                <a:cubicBezTo>
                  <a:pt x="2452467" y="1791286"/>
                  <a:pt x="2461846" y="1852066"/>
                  <a:pt x="2461846" y="1913206"/>
                </a:cubicBezTo>
                <a:cubicBezTo>
                  <a:pt x="2461846" y="1928035"/>
                  <a:pt x="2461846" y="1950721"/>
                  <a:pt x="2447778" y="1955410"/>
                </a:cubicBezTo>
                <a:cubicBezTo>
                  <a:pt x="2412441" y="1967189"/>
                  <a:pt x="2369399" y="1931070"/>
                  <a:pt x="2335237" y="1927274"/>
                </a:cubicBezTo>
                <a:cubicBezTo>
                  <a:pt x="2242411" y="1916960"/>
                  <a:pt x="1891786" y="1902138"/>
                  <a:pt x="1828800" y="1899139"/>
                </a:cubicBezTo>
                <a:cubicBezTo>
                  <a:pt x="1554240" y="1871682"/>
                  <a:pt x="1632476" y="1873449"/>
                  <a:pt x="1195754" y="1899139"/>
                </a:cubicBezTo>
                <a:cubicBezTo>
                  <a:pt x="1120273" y="1903579"/>
                  <a:pt x="970671" y="1927274"/>
                  <a:pt x="970671" y="1927274"/>
                </a:cubicBezTo>
                <a:cubicBezTo>
                  <a:pt x="882632" y="1956621"/>
                  <a:pt x="946807" y="1938672"/>
                  <a:pt x="787791" y="1955410"/>
                </a:cubicBezTo>
                <a:cubicBezTo>
                  <a:pt x="712183" y="1963369"/>
                  <a:pt x="660720" y="1966075"/>
                  <a:pt x="590843" y="1983545"/>
                </a:cubicBezTo>
                <a:cubicBezTo>
                  <a:pt x="576457" y="1987142"/>
                  <a:pt x="563026" y="1994017"/>
                  <a:pt x="548640" y="1997613"/>
                </a:cubicBezTo>
                <a:cubicBezTo>
                  <a:pt x="389554" y="2037384"/>
                  <a:pt x="574990" y="1979451"/>
                  <a:pt x="393895" y="2039816"/>
                </a:cubicBezTo>
                <a:lnTo>
                  <a:pt x="351692" y="2053883"/>
                </a:lnTo>
                <a:cubicBezTo>
                  <a:pt x="342314" y="2063262"/>
                  <a:pt x="335420" y="2076087"/>
                  <a:pt x="323557" y="2082019"/>
                </a:cubicBezTo>
                <a:cubicBezTo>
                  <a:pt x="297031" y="2095282"/>
                  <a:pt x="239151" y="2110154"/>
                  <a:pt x="239151" y="2110154"/>
                </a:cubicBezTo>
                <a:cubicBezTo>
                  <a:pt x="229772" y="2119533"/>
                  <a:pt x="224021" y="2135689"/>
                  <a:pt x="211015" y="2138290"/>
                </a:cubicBezTo>
                <a:cubicBezTo>
                  <a:pt x="147710" y="2150951"/>
                  <a:pt x="159789" y="2070084"/>
                  <a:pt x="154745" y="2039816"/>
                </a:cubicBezTo>
                <a:cubicBezTo>
                  <a:pt x="150056" y="1969477"/>
                  <a:pt x="140677" y="1899295"/>
                  <a:pt x="140677" y="1828800"/>
                </a:cubicBezTo>
                <a:cubicBezTo>
                  <a:pt x="140677" y="1444465"/>
                  <a:pt x="150102" y="1330954"/>
                  <a:pt x="168812" y="1012874"/>
                </a:cubicBezTo>
                <a:cubicBezTo>
                  <a:pt x="164123" y="956603"/>
                  <a:pt x="164028" y="899759"/>
                  <a:pt x="154745" y="844062"/>
                </a:cubicBezTo>
                <a:cubicBezTo>
                  <a:pt x="149869" y="814808"/>
                  <a:pt x="135988" y="787791"/>
                  <a:pt x="126609" y="759656"/>
                </a:cubicBezTo>
                <a:cubicBezTo>
                  <a:pt x="92879" y="658468"/>
                  <a:pt x="133802" y="784831"/>
                  <a:pt x="98474" y="661182"/>
                </a:cubicBezTo>
                <a:cubicBezTo>
                  <a:pt x="94400" y="646924"/>
                  <a:pt x="88003" y="633365"/>
                  <a:pt x="84406" y="618979"/>
                </a:cubicBezTo>
                <a:cubicBezTo>
                  <a:pt x="78607" y="595782"/>
                  <a:pt x="73974" y="572273"/>
                  <a:pt x="70338" y="548640"/>
                </a:cubicBezTo>
                <a:cubicBezTo>
                  <a:pt x="64589" y="511274"/>
                  <a:pt x="0" y="422031"/>
                  <a:pt x="42203" y="393896"/>
                </a:cubicBezTo>
                <a:close/>
              </a:path>
            </a:pathLst>
          </a:custGeom>
          <a:solidFill>
            <a:srgbClr val="FFFF99">
              <a:alpha val="40000"/>
            </a:srgbClr>
          </a:solidFill>
          <a:ln w="76200" cap="flat" cmpd="sng" algn="ctr">
            <a:solidFill>
              <a:srgbClr val="FFFF99">
                <a:alpha val="54902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FF99">
                <a:alpha val="40000"/>
              </a:srgbClr>
            </a:glow>
          </a:effectLst>
        </p:spPr>
        <p:txBody>
          <a:bodyPr wrap="none"/>
          <a:lstStyle/>
          <a:p>
            <a:pPr eaLnBrk="1" hangingPunct="1">
              <a:defRPr/>
            </a:pPr>
            <a:endParaRPr lang="en-US">
              <a:ea typeface="+mn-ea"/>
              <a:cs typeface="ＭＳ Ｐゴシック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593850" y="6091238"/>
            <a:ext cx="2139950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ＭＳ Ｐゴシック" charset="0"/>
              </a:rPr>
              <a:t>Osteomalacia</a:t>
            </a:r>
            <a:endParaRPr lang="en-US" dirty="0">
              <a:latin typeface="Times New Roman" panose="02020603050405020304" pitchFamily="18" charset="0"/>
              <a:ea typeface="+mn-ea"/>
              <a:cs typeface="ＭＳ Ｐゴシック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480050" y="6096000"/>
            <a:ext cx="2078038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ea typeface="+mn-ea"/>
                <a:cs typeface="ＭＳ Ｐゴシック" charset="0"/>
              </a:rPr>
              <a:t>Osteoporosis</a:t>
            </a:r>
            <a:endParaRPr lang="en-US" dirty="0">
              <a:latin typeface="Times New Roman" panose="02020603050405020304" pitchFamily="18" charset="0"/>
              <a:ea typeface="+mn-ea"/>
              <a:cs typeface="ＭＳ Ｐゴシック" charset="0"/>
            </a:endParaRPr>
          </a:p>
        </p:txBody>
      </p:sp>
      <p:pic>
        <p:nvPicPr>
          <p:cNvPr id="21544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762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5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827088" y="2514600"/>
            <a:ext cx="7561262" cy="523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/>
                <a:ea typeface="ＭＳ Ｐゴシック" charset="0"/>
                <a:cs typeface="Verdana"/>
              </a:rPr>
              <a:t> Osteopenia</a:t>
            </a:r>
          </a:p>
        </p:txBody>
      </p:sp>
      <p:sp>
        <p:nvSpPr>
          <p:cNvPr id="51" name="Text Box 4"/>
          <p:cNvSpPr txBox="1">
            <a:spLocks noChangeArrowheads="1"/>
          </p:cNvSpPr>
          <p:nvPr/>
        </p:nvSpPr>
        <p:spPr bwMode="auto">
          <a:xfrm>
            <a:off x="838200" y="3011488"/>
            <a:ext cx="7561263" cy="5222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/>
                <a:ea typeface="ＭＳ Ｐゴシック" charset="0"/>
                <a:cs typeface="Verdana"/>
              </a:rPr>
              <a:t>Osteoporosis     </a:t>
            </a:r>
            <a:r>
              <a:rPr lang="en-US" sz="28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/>
                <a:ea typeface="ＭＳ Ｐゴシック" charset="0"/>
                <a:cs typeface="Verdana"/>
              </a:rPr>
              <a:t>vs.</a:t>
            </a: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/>
                <a:ea typeface="ＭＳ Ｐゴシック" charset="0"/>
                <a:cs typeface="Verdana"/>
              </a:rPr>
              <a:t>   </a:t>
            </a:r>
            <a:r>
              <a:rPr lang="en-US" sz="28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Verdana"/>
                <a:ea typeface="ＭＳ Ｐゴシック" charset="0"/>
                <a:cs typeface="Verdana"/>
              </a:rPr>
              <a:t>Osteomalacia</a:t>
            </a:r>
            <a:endParaRPr lang="en-US" sz="2800" dirty="0">
              <a:solidFill>
                <a:schemeClr val="tx2">
                  <a:lumMod val="60000"/>
                  <a:lumOff val="40000"/>
                </a:schemeClr>
              </a:solidFill>
              <a:latin typeface="Verdana"/>
              <a:ea typeface="ＭＳ Ｐゴシック" charset="0"/>
              <a:cs typeface="Verdana"/>
            </a:endParaRPr>
          </a:p>
        </p:txBody>
      </p:sp>
      <p:grpSp>
        <p:nvGrpSpPr>
          <p:cNvPr id="48" name="Group 47"/>
          <p:cNvGrpSpPr>
            <a:grpSpLocks/>
          </p:cNvGrpSpPr>
          <p:nvPr/>
        </p:nvGrpSpPr>
        <p:grpSpPr bwMode="auto">
          <a:xfrm>
            <a:off x="3429000" y="1905000"/>
            <a:ext cx="2514600" cy="4800600"/>
            <a:chOff x="3419872" y="332656"/>
            <a:chExt cx="3004507" cy="5474936"/>
          </a:xfrm>
        </p:grpSpPr>
        <p:pic>
          <p:nvPicPr>
            <p:cNvPr id="2359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54" r="9048" b="10188"/>
            <a:stretch>
              <a:fillRect/>
            </a:stretch>
          </p:blipFill>
          <p:spPr bwMode="auto">
            <a:xfrm>
              <a:off x="3419873" y="332656"/>
              <a:ext cx="3004506" cy="5474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54" t="58566" r="9049" b="10188"/>
            <a:stretch/>
          </p:blipFill>
          <p:spPr bwMode="auto">
            <a:xfrm>
              <a:off x="3419872" y="3902850"/>
              <a:ext cx="3004506" cy="190474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</p:grpSp>
      <p:pic>
        <p:nvPicPr>
          <p:cNvPr id="23556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762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  <p:sp>
        <p:nvSpPr>
          <p:cNvPr id="23559" name="Text Box 4"/>
          <p:cNvSpPr txBox="1">
            <a:spLocks noChangeArrowheads="1"/>
          </p:cNvSpPr>
          <p:nvPr/>
        </p:nvSpPr>
        <p:spPr bwMode="auto">
          <a:xfrm>
            <a:off x="685800" y="1495425"/>
            <a:ext cx="7848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i="1">
                <a:solidFill>
                  <a:srgbClr val="FFFF99"/>
                </a:solidFill>
                <a:latin typeface="Verdana" charset="0"/>
              </a:rPr>
              <a:t>METABOLIC &amp; ENDOCRINE BONE DISORDERS</a:t>
            </a:r>
            <a:endParaRPr lang="en-US" altLang="en-US" sz="2800" i="1">
              <a:solidFill>
                <a:srgbClr val="FFFF66"/>
              </a:solidFill>
            </a:endParaRPr>
          </a:p>
        </p:txBody>
      </p:sp>
      <p:pic>
        <p:nvPicPr>
          <p:cNvPr id="23560" name="Picture 2" descr="slide010"/>
          <p:cNvPicPr>
            <a:picLocks noChangeAspect="1" noChangeArrowheads="1"/>
          </p:cNvPicPr>
          <p:nvPr/>
        </p:nvPicPr>
        <p:blipFill>
          <a:blip r:embed="rId7">
            <a:lum contras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0" t="26961" r="10880" b="16711"/>
          <a:stretch>
            <a:fillRect/>
          </a:stretch>
        </p:blipFill>
        <p:spPr bwMode="auto">
          <a:xfrm>
            <a:off x="1524000" y="3962400"/>
            <a:ext cx="2438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reeform 16"/>
          <p:cNvSpPr>
            <a:spLocks/>
          </p:cNvSpPr>
          <p:nvPr/>
        </p:nvSpPr>
        <p:spPr bwMode="auto">
          <a:xfrm>
            <a:off x="1947863" y="4645025"/>
            <a:ext cx="1652587" cy="1389063"/>
          </a:xfrm>
          <a:custGeom>
            <a:avLst/>
            <a:gdLst>
              <a:gd name="T0" fmla="*/ 208 w 2736035"/>
              <a:gd name="T1" fmla="*/ 65 h 2082018"/>
              <a:gd name="T2" fmla="*/ 281 w 2736035"/>
              <a:gd name="T3" fmla="*/ 0 h 2082018"/>
              <a:gd name="T4" fmla="*/ 362 w 2736035"/>
              <a:gd name="T5" fmla="*/ 65 h 2082018"/>
              <a:gd name="T6" fmla="*/ 464 w 2736035"/>
              <a:gd name="T7" fmla="*/ 195 h 2082018"/>
              <a:gd name="T8" fmla="*/ 523 w 2736035"/>
              <a:gd name="T9" fmla="*/ 358 h 2082018"/>
              <a:gd name="T10" fmla="*/ 589 w 2736035"/>
              <a:gd name="T11" fmla="*/ 455 h 2082018"/>
              <a:gd name="T12" fmla="*/ 684 w 2736035"/>
              <a:gd name="T13" fmla="*/ 618 h 2082018"/>
              <a:gd name="T14" fmla="*/ 800 w 2736035"/>
              <a:gd name="T15" fmla="*/ 748 h 2082018"/>
              <a:gd name="T16" fmla="*/ 910 w 2736035"/>
              <a:gd name="T17" fmla="*/ 910 h 2082018"/>
              <a:gd name="T18" fmla="*/ 1239 w 2736035"/>
              <a:gd name="T19" fmla="*/ 910 h 2082018"/>
              <a:gd name="T20" fmla="*/ 1334 w 2736035"/>
              <a:gd name="T21" fmla="*/ 813 h 2082018"/>
              <a:gd name="T22" fmla="*/ 1422 w 2736035"/>
              <a:gd name="T23" fmla="*/ 1007 h 2082018"/>
              <a:gd name="T24" fmla="*/ 1393 w 2736035"/>
              <a:gd name="T25" fmla="*/ 1430 h 2082018"/>
              <a:gd name="T26" fmla="*/ 1364 w 2736035"/>
              <a:gd name="T27" fmla="*/ 1690 h 2082018"/>
              <a:gd name="T28" fmla="*/ 1320 w 2736035"/>
              <a:gd name="T29" fmla="*/ 2048 h 2082018"/>
              <a:gd name="T30" fmla="*/ 1291 w 2736035"/>
              <a:gd name="T31" fmla="*/ 2860 h 2082018"/>
              <a:gd name="T32" fmla="*/ 1268 w 2736035"/>
              <a:gd name="T33" fmla="*/ 4063 h 2082018"/>
              <a:gd name="T34" fmla="*/ 1255 w 2736035"/>
              <a:gd name="T35" fmla="*/ 4453 h 2082018"/>
              <a:gd name="T36" fmla="*/ 1218 w 2736035"/>
              <a:gd name="T37" fmla="*/ 4811 h 2082018"/>
              <a:gd name="T38" fmla="*/ 1152 w 2736035"/>
              <a:gd name="T39" fmla="*/ 4680 h 2082018"/>
              <a:gd name="T40" fmla="*/ 1093 w 2736035"/>
              <a:gd name="T41" fmla="*/ 4551 h 2082018"/>
              <a:gd name="T42" fmla="*/ 991 w 2736035"/>
              <a:gd name="T43" fmla="*/ 4355 h 2082018"/>
              <a:gd name="T44" fmla="*/ 939 w 2736035"/>
              <a:gd name="T45" fmla="*/ 4291 h 2082018"/>
              <a:gd name="T46" fmla="*/ 376 w 2736035"/>
              <a:gd name="T47" fmla="*/ 4259 h 2082018"/>
              <a:gd name="T48" fmla="*/ 289 w 2736035"/>
              <a:gd name="T49" fmla="*/ 4323 h 2082018"/>
              <a:gd name="T50" fmla="*/ 201 w 2736035"/>
              <a:gd name="T51" fmla="*/ 4421 h 2082018"/>
              <a:gd name="T52" fmla="*/ 25 w 2736035"/>
              <a:gd name="T53" fmla="*/ 4323 h 2082018"/>
              <a:gd name="T54" fmla="*/ 62 w 2736035"/>
              <a:gd name="T55" fmla="*/ 3966 h 2082018"/>
              <a:gd name="T56" fmla="*/ 84 w 2736035"/>
              <a:gd name="T57" fmla="*/ 3803 h 2082018"/>
              <a:gd name="T58" fmla="*/ 113 w 2736035"/>
              <a:gd name="T59" fmla="*/ 3413 h 2082018"/>
              <a:gd name="T60" fmla="*/ 150 w 2736035"/>
              <a:gd name="T61" fmla="*/ 2893 h 2082018"/>
              <a:gd name="T62" fmla="*/ 164 w 2736035"/>
              <a:gd name="T63" fmla="*/ 2112 h 2082018"/>
              <a:gd name="T64" fmla="*/ 187 w 2736035"/>
              <a:gd name="T65" fmla="*/ 1755 h 2082018"/>
              <a:gd name="T66" fmla="*/ 194 w 2736035"/>
              <a:gd name="T67" fmla="*/ 488 h 2082018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w 2736035"/>
              <a:gd name="T103" fmla="*/ 0 h 2082018"/>
              <a:gd name="T104" fmla="*/ 2736035 w 2736035"/>
              <a:gd name="T105" fmla="*/ 2082018 h 2082018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T102" t="T103" r="T104" b="T105"/>
            <a:pathLst>
              <a:path w="2736035" h="2082018">
                <a:moveTo>
                  <a:pt x="344528" y="56271"/>
                </a:moveTo>
                <a:cubicBezTo>
                  <a:pt x="349217" y="25791"/>
                  <a:pt x="380712" y="34161"/>
                  <a:pt x="400799" y="28135"/>
                </a:cubicBezTo>
                <a:cubicBezTo>
                  <a:pt x="428119" y="19939"/>
                  <a:pt x="457236" y="19662"/>
                  <a:pt x="485205" y="14068"/>
                </a:cubicBezTo>
                <a:cubicBezTo>
                  <a:pt x="504164" y="10276"/>
                  <a:pt x="522718" y="4689"/>
                  <a:pt x="541475" y="0"/>
                </a:cubicBezTo>
                <a:cubicBezTo>
                  <a:pt x="578989" y="4689"/>
                  <a:pt x="616821" y="7305"/>
                  <a:pt x="654017" y="14068"/>
                </a:cubicBezTo>
                <a:cubicBezTo>
                  <a:pt x="668606" y="16721"/>
                  <a:pt x="681914" y="24233"/>
                  <a:pt x="696220" y="28135"/>
                </a:cubicBezTo>
                <a:cubicBezTo>
                  <a:pt x="733526" y="38309"/>
                  <a:pt x="772078" y="44043"/>
                  <a:pt x="808762" y="56271"/>
                </a:cubicBezTo>
                <a:cubicBezTo>
                  <a:pt x="836897" y="65649"/>
                  <a:pt x="868492" y="67955"/>
                  <a:pt x="893168" y="84406"/>
                </a:cubicBezTo>
                <a:cubicBezTo>
                  <a:pt x="947709" y="120766"/>
                  <a:pt x="919331" y="107194"/>
                  <a:pt x="977574" y="126609"/>
                </a:cubicBezTo>
                <a:cubicBezTo>
                  <a:pt x="986952" y="135988"/>
                  <a:pt x="993846" y="148813"/>
                  <a:pt x="1005709" y="154745"/>
                </a:cubicBezTo>
                <a:cubicBezTo>
                  <a:pt x="1032235" y="168008"/>
                  <a:pt x="1061980" y="173502"/>
                  <a:pt x="1090115" y="182880"/>
                </a:cubicBezTo>
                <a:cubicBezTo>
                  <a:pt x="1104183" y="187569"/>
                  <a:pt x="1119981" y="188722"/>
                  <a:pt x="1132319" y="196948"/>
                </a:cubicBezTo>
                <a:cubicBezTo>
                  <a:pt x="1146387" y="206326"/>
                  <a:pt x="1159072" y="218216"/>
                  <a:pt x="1174522" y="225083"/>
                </a:cubicBezTo>
                <a:cubicBezTo>
                  <a:pt x="1234696" y="251827"/>
                  <a:pt x="1257911" y="250918"/>
                  <a:pt x="1315199" y="267286"/>
                </a:cubicBezTo>
                <a:cubicBezTo>
                  <a:pt x="1329457" y="271360"/>
                  <a:pt x="1343016" y="277758"/>
                  <a:pt x="1357402" y="281354"/>
                </a:cubicBezTo>
                <a:cubicBezTo>
                  <a:pt x="1446695" y="303677"/>
                  <a:pt x="1435211" y="288534"/>
                  <a:pt x="1540282" y="323557"/>
                </a:cubicBezTo>
                <a:lnTo>
                  <a:pt x="1709094" y="379828"/>
                </a:lnTo>
                <a:cubicBezTo>
                  <a:pt x="1723162" y="384517"/>
                  <a:pt x="1736480" y="393302"/>
                  <a:pt x="1751297" y="393895"/>
                </a:cubicBezTo>
                <a:lnTo>
                  <a:pt x="2102989" y="407963"/>
                </a:lnTo>
                <a:cubicBezTo>
                  <a:pt x="2196774" y="403274"/>
                  <a:pt x="2291060" y="404658"/>
                  <a:pt x="2384343" y="393895"/>
                </a:cubicBezTo>
                <a:cubicBezTo>
                  <a:pt x="2413805" y="390496"/>
                  <a:pt x="2439390" y="369954"/>
                  <a:pt x="2468749" y="365760"/>
                </a:cubicBezTo>
                <a:lnTo>
                  <a:pt x="2567223" y="351692"/>
                </a:lnTo>
                <a:cubicBezTo>
                  <a:pt x="2627206" y="358357"/>
                  <a:pt x="2688734" y="338505"/>
                  <a:pt x="2721968" y="393895"/>
                </a:cubicBezTo>
                <a:cubicBezTo>
                  <a:pt x="2729597" y="406610"/>
                  <a:pt x="2731346" y="422030"/>
                  <a:pt x="2736035" y="436098"/>
                </a:cubicBezTo>
                <a:cubicBezTo>
                  <a:pt x="2714774" y="521147"/>
                  <a:pt x="2728085" y="474017"/>
                  <a:pt x="2693832" y="576775"/>
                </a:cubicBezTo>
                <a:cubicBezTo>
                  <a:pt x="2689143" y="590843"/>
                  <a:pt x="2690250" y="608493"/>
                  <a:pt x="2679765" y="618978"/>
                </a:cubicBezTo>
                <a:lnTo>
                  <a:pt x="2651629" y="647114"/>
                </a:lnTo>
                <a:cubicBezTo>
                  <a:pt x="2642251" y="675249"/>
                  <a:pt x="2639945" y="706844"/>
                  <a:pt x="2623494" y="731520"/>
                </a:cubicBezTo>
                <a:cubicBezTo>
                  <a:pt x="2614116" y="745588"/>
                  <a:pt x="2602226" y="758273"/>
                  <a:pt x="2595359" y="773723"/>
                </a:cubicBezTo>
                <a:cubicBezTo>
                  <a:pt x="2543631" y="890110"/>
                  <a:pt x="2596868" y="828483"/>
                  <a:pt x="2539088" y="886265"/>
                </a:cubicBezTo>
                <a:cubicBezTo>
                  <a:pt x="2507149" y="1045954"/>
                  <a:pt x="2543056" y="852525"/>
                  <a:pt x="2510952" y="1125415"/>
                </a:cubicBezTo>
                <a:cubicBezTo>
                  <a:pt x="2499429" y="1223363"/>
                  <a:pt x="2501065" y="1164966"/>
                  <a:pt x="2482817" y="1237957"/>
                </a:cubicBezTo>
                <a:cubicBezTo>
                  <a:pt x="2464900" y="1309625"/>
                  <a:pt x="2463436" y="1356116"/>
                  <a:pt x="2454682" y="1434905"/>
                </a:cubicBezTo>
                <a:cubicBezTo>
                  <a:pt x="2449993" y="1542757"/>
                  <a:pt x="2448306" y="1650781"/>
                  <a:pt x="2440614" y="1758461"/>
                </a:cubicBezTo>
                <a:cubicBezTo>
                  <a:pt x="2438910" y="1782311"/>
                  <a:pt x="2430477" y="1805215"/>
                  <a:pt x="2426546" y="1828800"/>
                </a:cubicBezTo>
                <a:cubicBezTo>
                  <a:pt x="2421095" y="1861507"/>
                  <a:pt x="2417930" y="1894567"/>
                  <a:pt x="2412479" y="1927274"/>
                </a:cubicBezTo>
                <a:cubicBezTo>
                  <a:pt x="2412238" y="1928721"/>
                  <a:pt x="2389963" y="2045452"/>
                  <a:pt x="2384343" y="2053883"/>
                </a:cubicBezTo>
                <a:cubicBezTo>
                  <a:pt x="2374965" y="2067951"/>
                  <a:pt x="2356208" y="2072640"/>
                  <a:pt x="2342140" y="2082018"/>
                </a:cubicBezTo>
                <a:cubicBezTo>
                  <a:pt x="2314005" y="2072640"/>
                  <a:pt x="2282410" y="2070334"/>
                  <a:pt x="2257734" y="2053883"/>
                </a:cubicBezTo>
                <a:cubicBezTo>
                  <a:pt x="2243666" y="2044505"/>
                  <a:pt x="2228733" y="2036310"/>
                  <a:pt x="2215531" y="2025748"/>
                </a:cubicBezTo>
                <a:cubicBezTo>
                  <a:pt x="2205174" y="2017462"/>
                  <a:pt x="2199258" y="2003544"/>
                  <a:pt x="2187395" y="1997612"/>
                </a:cubicBezTo>
                <a:cubicBezTo>
                  <a:pt x="2160869" y="1984349"/>
                  <a:pt x="2102989" y="1969477"/>
                  <a:pt x="2102989" y="1969477"/>
                </a:cubicBezTo>
                <a:cubicBezTo>
                  <a:pt x="2053883" y="1920370"/>
                  <a:pt x="2087437" y="1945536"/>
                  <a:pt x="1990448" y="1913206"/>
                </a:cubicBezTo>
                <a:lnTo>
                  <a:pt x="1906042" y="1885071"/>
                </a:lnTo>
                <a:cubicBezTo>
                  <a:pt x="1891974" y="1880382"/>
                  <a:pt x="1878225" y="1874600"/>
                  <a:pt x="1863839" y="1871003"/>
                </a:cubicBezTo>
                <a:cubicBezTo>
                  <a:pt x="1845082" y="1866314"/>
                  <a:pt x="1826087" y="1862491"/>
                  <a:pt x="1807568" y="1856935"/>
                </a:cubicBezTo>
                <a:cubicBezTo>
                  <a:pt x="1779162" y="1848413"/>
                  <a:pt x="1723162" y="1828800"/>
                  <a:pt x="1723162" y="1828800"/>
                </a:cubicBezTo>
                <a:lnTo>
                  <a:pt x="724355" y="1842868"/>
                </a:lnTo>
                <a:cubicBezTo>
                  <a:pt x="700453" y="1843497"/>
                  <a:pt x="677602" y="1853004"/>
                  <a:pt x="654017" y="1856935"/>
                </a:cubicBezTo>
                <a:cubicBezTo>
                  <a:pt x="621310" y="1862386"/>
                  <a:pt x="588368" y="1866314"/>
                  <a:pt x="555543" y="1871003"/>
                </a:cubicBezTo>
                <a:cubicBezTo>
                  <a:pt x="541475" y="1875692"/>
                  <a:pt x="527598" y="1880997"/>
                  <a:pt x="513340" y="1885071"/>
                </a:cubicBezTo>
                <a:cubicBezTo>
                  <a:pt x="466996" y="1898312"/>
                  <a:pt x="435064" y="1903539"/>
                  <a:pt x="386731" y="1913206"/>
                </a:cubicBezTo>
                <a:cubicBezTo>
                  <a:pt x="302325" y="1908517"/>
                  <a:pt x="217396" y="1909623"/>
                  <a:pt x="133512" y="1899138"/>
                </a:cubicBezTo>
                <a:cubicBezTo>
                  <a:pt x="104084" y="1895459"/>
                  <a:pt x="49106" y="1871003"/>
                  <a:pt x="49106" y="1871003"/>
                </a:cubicBezTo>
                <a:cubicBezTo>
                  <a:pt x="39728" y="1842868"/>
                  <a:pt x="0" y="1807568"/>
                  <a:pt x="20971" y="1786597"/>
                </a:cubicBezTo>
                <a:cubicBezTo>
                  <a:pt x="87727" y="1719841"/>
                  <a:pt x="52077" y="1738715"/>
                  <a:pt x="119445" y="1716258"/>
                </a:cubicBezTo>
                <a:cubicBezTo>
                  <a:pt x="124134" y="1702190"/>
                  <a:pt x="125883" y="1686770"/>
                  <a:pt x="133512" y="1674055"/>
                </a:cubicBezTo>
                <a:cubicBezTo>
                  <a:pt x="140336" y="1662682"/>
                  <a:pt x="155716" y="1657783"/>
                  <a:pt x="161648" y="1645920"/>
                </a:cubicBezTo>
                <a:cubicBezTo>
                  <a:pt x="174911" y="1619394"/>
                  <a:pt x="180405" y="1589649"/>
                  <a:pt x="189783" y="1561514"/>
                </a:cubicBezTo>
                <a:lnTo>
                  <a:pt x="217919" y="1477108"/>
                </a:lnTo>
                <a:lnTo>
                  <a:pt x="260122" y="1350498"/>
                </a:lnTo>
                <a:cubicBezTo>
                  <a:pt x="272172" y="1314347"/>
                  <a:pt x="281193" y="1290876"/>
                  <a:pt x="288257" y="1252025"/>
                </a:cubicBezTo>
                <a:cubicBezTo>
                  <a:pt x="294189" y="1219402"/>
                  <a:pt x="297636" y="1186376"/>
                  <a:pt x="302325" y="1153551"/>
                </a:cubicBezTo>
                <a:cubicBezTo>
                  <a:pt x="307014" y="1073834"/>
                  <a:pt x="308821" y="993895"/>
                  <a:pt x="316392" y="914400"/>
                </a:cubicBezTo>
                <a:cubicBezTo>
                  <a:pt x="319533" y="881414"/>
                  <a:pt x="335484" y="847579"/>
                  <a:pt x="344528" y="815926"/>
                </a:cubicBezTo>
                <a:cubicBezTo>
                  <a:pt x="349839" y="797336"/>
                  <a:pt x="353906" y="778412"/>
                  <a:pt x="358595" y="759655"/>
                </a:cubicBezTo>
                <a:cubicBezTo>
                  <a:pt x="368903" y="666883"/>
                  <a:pt x="386731" y="521564"/>
                  <a:pt x="386731" y="436098"/>
                </a:cubicBezTo>
                <a:cubicBezTo>
                  <a:pt x="386731" y="360924"/>
                  <a:pt x="382820" y="285500"/>
                  <a:pt x="372663" y="211015"/>
                </a:cubicBezTo>
                <a:cubicBezTo>
                  <a:pt x="366765" y="167766"/>
                  <a:pt x="339839" y="86751"/>
                  <a:pt x="344528" y="56271"/>
                </a:cubicBezTo>
                <a:close/>
              </a:path>
            </a:pathLst>
          </a:custGeom>
          <a:solidFill>
            <a:srgbClr val="FFFF99">
              <a:alpha val="25098"/>
            </a:srgbClr>
          </a:solidFill>
          <a:ln w="28575" cap="flat" cmpd="sng">
            <a:solidFill>
              <a:srgbClr val="FFE59B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3055938" y="5189538"/>
            <a:ext cx="196850" cy="638175"/>
          </a:xfrm>
          <a:custGeom>
            <a:avLst/>
            <a:gdLst>
              <a:gd name="T0" fmla="*/ 187 w 323557"/>
              <a:gd name="T1" fmla="*/ 0 h 956603"/>
              <a:gd name="T2" fmla="*/ 170 w 323557"/>
              <a:gd name="T3" fmla="*/ 195 h 956603"/>
              <a:gd name="T4" fmla="*/ 162 w 323557"/>
              <a:gd name="T5" fmla="*/ 293 h 956603"/>
              <a:gd name="T6" fmla="*/ 146 w 323557"/>
              <a:gd name="T7" fmla="*/ 358 h 956603"/>
              <a:gd name="T8" fmla="*/ 130 w 323557"/>
              <a:gd name="T9" fmla="*/ 554 h 956603"/>
              <a:gd name="T10" fmla="*/ 114 w 323557"/>
              <a:gd name="T11" fmla="*/ 650 h 956603"/>
              <a:gd name="T12" fmla="*/ 105 w 323557"/>
              <a:gd name="T13" fmla="*/ 749 h 956603"/>
              <a:gd name="T14" fmla="*/ 89 w 323557"/>
              <a:gd name="T15" fmla="*/ 846 h 956603"/>
              <a:gd name="T16" fmla="*/ 64 w 323557"/>
              <a:gd name="T17" fmla="*/ 1009 h 956603"/>
              <a:gd name="T18" fmla="*/ 41 w 323557"/>
              <a:gd name="T19" fmla="*/ 1302 h 956603"/>
              <a:gd name="T20" fmla="*/ 33 w 323557"/>
              <a:gd name="T21" fmla="*/ 1400 h 956603"/>
              <a:gd name="T22" fmla="*/ 24 w 323557"/>
              <a:gd name="T23" fmla="*/ 1530 h 956603"/>
              <a:gd name="T24" fmla="*/ 8 w 323557"/>
              <a:gd name="T25" fmla="*/ 2050 h 956603"/>
              <a:gd name="T26" fmla="*/ 0 w 323557"/>
              <a:gd name="T27" fmla="*/ 2214 h 95660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23557"/>
              <a:gd name="T43" fmla="*/ 0 h 956603"/>
              <a:gd name="T44" fmla="*/ 323557 w 323557"/>
              <a:gd name="T45" fmla="*/ 956603 h 95660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23557" h="956603">
                <a:moveTo>
                  <a:pt x="323557" y="0"/>
                </a:moveTo>
                <a:lnTo>
                  <a:pt x="295422" y="84406"/>
                </a:lnTo>
                <a:cubicBezTo>
                  <a:pt x="290733" y="98474"/>
                  <a:pt x="291839" y="116123"/>
                  <a:pt x="281354" y="126609"/>
                </a:cubicBezTo>
                <a:lnTo>
                  <a:pt x="253219" y="154745"/>
                </a:lnTo>
                <a:cubicBezTo>
                  <a:pt x="243840" y="182880"/>
                  <a:pt x="241534" y="214475"/>
                  <a:pt x="225083" y="239151"/>
                </a:cubicBezTo>
                <a:cubicBezTo>
                  <a:pt x="215705" y="253219"/>
                  <a:pt x="204509" y="266232"/>
                  <a:pt x="196948" y="281354"/>
                </a:cubicBezTo>
                <a:cubicBezTo>
                  <a:pt x="190316" y="294617"/>
                  <a:pt x="189512" y="310294"/>
                  <a:pt x="182880" y="323557"/>
                </a:cubicBezTo>
                <a:cubicBezTo>
                  <a:pt x="175319" y="338679"/>
                  <a:pt x="162306" y="350638"/>
                  <a:pt x="154745" y="365760"/>
                </a:cubicBezTo>
                <a:cubicBezTo>
                  <a:pt x="118221" y="438808"/>
                  <a:pt x="167496" y="381143"/>
                  <a:pt x="112542" y="436099"/>
                </a:cubicBezTo>
                <a:lnTo>
                  <a:pt x="70339" y="562708"/>
                </a:lnTo>
                <a:cubicBezTo>
                  <a:pt x="65650" y="576776"/>
                  <a:pt x="59868" y="590525"/>
                  <a:pt x="56271" y="604911"/>
                </a:cubicBezTo>
                <a:lnTo>
                  <a:pt x="42203" y="661182"/>
                </a:lnTo>
                <a:cubicBezTo>
                  <a:pt x="32825" y="736210"/>
                  <a:pt x="28897" y="812122"/>
                  <a:pt x="14068" y="886265"/>
                </a:cubicBezTo>
                <a:lnTo>
                  <a:pt x="0" y="956603"/>
                </a:ln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2952750" y="5218113"/>
            <a:ext cx="196850" cy="561975"/>
          </a:xfrm>
          <a:custGeom>
            <a:avLst/>
            <a:gdLst>
              <a:gd name="T0" fmla="*/ 174 w 325302"/>
              <a:gd name="T1" fmla="*/ 0 h 844062"/>
              <a:gd name="T2" fmla="*/ 144 w 325302"/>
              <a:gd name="T3" fmla="*/ 380 h 844062"/>
              <a:gd name="T4" fmla="*/ 136 w 325302"/>
              <a:gd name="T5" fmla="*/ 475 h 844062"/>
              <a:gd name="T6" fmla="*/ 106 w 325302"/>
              <a:gd name="T7" fmla="*/ 664 h 844062"/>
              <a:gd name="T8" fmla="*/ 99 w 325302"/>
              <a:gd name="T9" fmla="*/ 760 h 844062"/>
              <a:gd name="T10" fmla="*/ 84 w 325302"/>
              <a:gd name="T11" fmla="*/ 823 h 844062"/>
              <a:gd name="T12" fmla="*/ 61 w 325302"/>
              <a:gd name="T13" fmla="*/ 1013 h 844062"/>
              <a:gd name="T14" fmla="*/ 46 w 325302"/>
              <a:gd name="T15" fmla="*/ 1076 h 844062"/>
              <a:gd name="T16" fmla="*/ 24 w 325302"/>
              <a:gd name="T17" fmla="*/ 1360 h 844062"/>
              <a:gd name="T18" fmla="*/ 16 w 325302"/>
              <a:gd name="T19" fmla="*/ 1455 h 844062"/>
              <a:gd name="T20" fmla="*/ 8 w 325302"/>
              <a:gd name="T21" fmla="*/ 1550 h 844062"/>
              <a:gd name="T22" fmla="*/ 1 w 325302"/>
              <a:gd name="T23" fmla="*/ 1898 h 84406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25302"/>
              <a:gd name="T37" fmla="*/ 0 h 844062"/>
              <a:gd name="T38" fmla="*/ 325302 w 325302"/>
              <a:gd name="T39" fmla="*/ 844062 h 84406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25302" h="844062">
                <a:moveTo>
                  <a:pt x="325302" y="0"/>
                </a:moveTo>
                <a:lnTo>
                  <a:pt x="269031" y="168812"/>
                </a:lnTo>
                <a:cubicBezTo>
                  <a:pt x="264342" y="182880"/>
                  <a:pt x="263189" y="198678"/>
                  <a:pt x="254963" y="211016"/>
                </a:cubicBezTo>
                <a:cubicBezTo>
                  <a:pt x="236206" y="239151"/>
                  <a:pt x="209386" y="263343"/>
                  <a:pt x="198693" y="295422"/>
                </a:cubicBezTo>
                <a:cubicBezTo>
                  <a:pt x="194004" y="309490"/>
                  <a:pt x="192254" y="324910"/>
                  <a:pt x="184625" y="337625"/>
                </a:cubicBezTo>
                <a:cubicBezTo>
                  <a:pt x="177801" y="348998"/>
                  <a:pt x="164775" y="355403"/>
                  <a:pt x="156489" y="365760"/>
                </a:cubicBezTo>
                <a:cubicBezTo>
                  <a:pt x="71121" y="472469"/>
                  <a:pt x="176684" y="346169"/>
                  <a:pt x="114286" y="450166"/>
                </a:cubicBezTo>
                <a:cubicBezTo>
                  <a:pt x="107462" y="461539"/>
                  <a:pt x="95529" y="468923"/>
                  <a:pt x="86151" y="478302"/>
                </a:cubicBezTo>
                <a:lnTo>
                  <a:pt x="43948" y="604911"/>
                </a:lnTo>
                <a:lnTo>
                  <a:pt x="29880" y="647114"/>
                </a:lnTo>
                <a:lnTo>
                  <a:pt x="15813" y="689317"/>
                </a:lnTo>
                <a:cubicBezTo>
                  <a:pt x="0" y="815818"/>
                  <a:pt x="1745" y="764053"/>
                  <a:pt x="1745" y="844062"/>
                </a:cubicBez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2835275" y="5132388"/>
            <a:ext cx="169863" cy="685800"/>
          </a:xfrm>
          <a:custGeom>
            <a:avLst/>
            <a:gdLst>
              <a:gd name="T0" fmla="*/ 149 w 281354"/>
              <a:gd name="T1" fmla="*/ 0 h 1026941"/>
              <a:gd name="T2" fmla="*/ 141 w 281354"/>
              <a:gd name="T3" fmla="*/ 164 h 1026941"/>
              <a:gd name="T4" fmla="*/ 126 w 281354"/>
              <a:gd name="T5" fmla="*/ 362 h 1026941"/>
              <a:gd name="T6" fmla="*/ 119 w 281354"/>
              <a:gd name="T7" fmla="*/ 461 h 1026941"/>
              <a:gd name="T8" fmla="*/ 111 w 281354"/>
              <a:gd name="T9" fmla="*/ 593 h 1026941"/>
              <a:gd name="T10" fmla="*/ 96 w 281354"/>
              <a:gd name="T11" fmla="*/ 790 h 1026941"/>
              <a:gd name="T12" fmla="*/ 89 w 281354"/>
              <a:gd name="T13" fmla="*/ 890 h 1026941"/>
              <a:gd name="T14" fmla="*/ 74 w 281354"/>
              <a:gd name="T15" fmla="*/ 988 h 1026941"/>
              <a:gd name="T16" fmla="*/ 59 w 281354"/>
              <a:gd name="T17" fmla="*/ 1186 h 1026941"/>
              <a:gd name="T18" fmla="*/ 37 w 281354"/>
              <a:gd name="T19" fmla="*/ 1482 h 1026941"/>
              <a:gd name="T20" fmla="*/ 15 w 281354"/>
              <a:gd name="T21" fmla="*/ 1778 h 1026941"/>
              <a:gd name="T22" fmla="*/ 8 w 281354"/>
              <a:gd name="T23" fmla="*/ 1877 h 1026941"/>
              <a:gd name="T24" fmla="*/ 0 w 281354"/>
              <a:gd name="T25" fmla="*/ 1976 h 1026941"/>
              <a:gd name="T26" fmla="*/ 0 w 281354"/>
              <a:gd name="T27" fmla="*/ 2404 h 102694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81354"/>
              <a:gd name="T43" fmla="*/ 0 h 1026941"/>
              <a:gd name="T44" fmla="*/ 281354 w 281354"/>
              <a:gd name="T45" fmla="*/ 1026941 h 102694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81354" h="1026941">
                <a:moveTo>
                  <a:pt x="281354" y="0"/>
                </a:moveTo>
                <a:cubicBezTo>
                  <a:pt x="276665" y="23446"/>
                  <a:pt x="273577" y="47270"/>
                  <a:pt x="267286" y="70338"/>
                </a:cubicBezTo>
                <a:cubicBezTo>
                  <a:pt x="259483" y="98951"/>
                  <a:pt x="248529" y="126609"/>
                  <a:pt x="239151" y="154745"/>
                </a:cubicBezTo>
                <a:cubicBezTo>
                  <a:pt x="234462" y="168813"/>
                  <a:pt x="228679" y="182562"/>
                  <a:pt x="225083" y="196948"/>
                </a:cubicBezTo>
                <a:cubicBezTo>
                  <a:pt x="220394" y="215705"/>
                  <a:pt x="216572" y="234699"/>
                  <a:pt x="211016" y="253218"/>
                </a:cubicBezTo>
                <a:cubicBezTo>
                  <a:pt x="202494" y="281625"/>
                  <a:pt x="192259" y="309489"/>
                  <a:pt x="182880" y="337625"/>
                </a:cubicBezTo>
                <a:cubicBezTo>
                  <a:pt x="178191" y="351693"/>
                  <a:pt x="177037" y="367490"/>
                  <a:pt x="168812" y="379828"/>
                </a:cubicBezTo>
                <a:cubicBezTo>
                  <a:pt x="159434" y="393896"/>
                  <a:pt x="147544" y="406581"/>
                  <a:pt x="140677" y="422031"/>
                </a:cubicBezTo>
                <a:cubicBezTo>
                  <a:pt x="128632" y="449132"/>
                  <a:pt x="121920" y="478302"/>
                  <a:pt x="112542" y="506437"/>
                </a:cubicBezTo>
                <a:lnTo>
                  <a:pt x="70339" y="633046"/>
                </a:lnTo>
                <a:lnTo>
                  <a:pt x="28136" y="759655"/>
                </a:lnTo>
                <a:lnTo>
                  <a:pt x="14068" y="801858"/>
                </a:lnTo>
                <a:cubicBezTo>
                  <a:pt x="9379" y="815926"/>
                  <a:pt x="0" y="829232"/>
                  <a:pt x="0" y="844061"/>
                </a:cubicBezTo>
                <a:lnTo>
                  <a:pt x="0" y="1026941"/>
                </a:ln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2708275" y="5105400"/>
            <a:ext cx="68263" cy="703263"/>
          </a:xfrm>
          <a:custGeom>
            <a:avLst/>
            <a:gdLst>
              <a:gd name="T0" fmla="*/ 62 w 112541"/>
              <a:gd name="T1" fmla="*/ 0 h 1055077"/>
              <a:gd name="T2" fmla="*/ 55 w 112541"/>
              <a:gd name="T3" fmla="*/ 479 h 1055077"/>
              <a:gd name="T4" fmla="*/ 47 w 112541"/>
              <a:gd name="T5" fmla="*/ 638 h 1055077"/>
              <a:gd name="T6" fmla="*/ 32 w 112541"/>
              <a:gd name="T7" fmla="*/ 1148 h 1055077"/>
              <a:gd name="T8" fmla="*/ 8 w 112541"/>
              <a:gd name="T9" fmla="*/ 1468 h 1055077"/>
              <a:gd name="T10" fmla="*/ 0 w 112541"/>
              <a:gd name="T11" fmla="*/ 1563 h 1055077"/>
              <a:gd name="T12" fmla="*/ 8 w 112541"/>
              <a:gd name="T13" fmla="*/ 2392 h 105507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2541"/>
              <a:gd name="T22" fmla="*/ 0 h 1055077"/>
              <a:gd name="T23" fmla="*/ 112541 w 112541"/>
              <a:gd name="T24" fmla="*/ 1055077 h 105507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2541" h="1055077">
                <a:moveTo>
                  <a:pt x="112541" y="0"/>
                </a:moveTo>
                <a:cubicBezTo>
                  <a:pt x="107852" y="70338"/>
                  <a:pt x="105488" y="140870"/>
                  <a:pt x="98474" y="211015"/>
                </a:cubicBezTo>
                <a:cubicBezTo>
                  <a:pt x="96095" y="234807"/>
                  <a:pt x="87788" y="257684"/>
                  <a:pt x="84406" y="281354"/>
                </a:cubicBezTo>
                <a:cubicBezTo>
                  <a:pt x="68747" y="390967"/>
                  <a:pt x="74726" y="404933"/>
                  <a:pt x="56271" y="506437"/>
                </a:cubicBezTo>
                <a:cubicBezTo>
                  <a:pt x="47767" y="553211"/>
                  <a:pt x="28749" y="603068"/>
                  <a:pt x="14067" y="647114"/>
                </a:cubicBezTo>
                <a:lnTo>
                  <a:pt x="0" y="689317"/>
                </a:lnTo>
                <a:cubicBezTo>
                  <a:pt x="19519" y="923552"/>
                  <a:pt x="14067" y="801663"/>
                  <a:pt x="14067" y="1055077"/>
                </a:cubicBez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2790825" y="5199063"/>
            <a:ext cx="120650" cy="609600"/>
          </a:xfrm>
          <a:custGeom>
            <a:avLst/>
            <a:gdLst>
              <a:gd name="T0" fmla="*/ 93 w 200992"/>
              <a:gd name="T1" fmla="*/ 0 h 914400"/>
              <a:gd name="T2" fmla="*/ 74 w 200992"/>
              <a:gd name="T3" fmla="*/ 289 h 914400"/>
              <a:gd name="T4" fmla="*/ 67 w 200992"/>
              <a:gd name="T5" fmla="*/ 385 h 914400"/>
              <a:gd name="T6" fmla="*/ 54 w 200992"/>
              <a:gd name="T7" fmla="*/ 450 h 914400"/>
              <a:gd name="T8" fmla="*/ 41 w 200992"/>
              <a:gd name="T9" fmla="*/ 707 h 914400"/>
              <a:gd name="T10" fmla="*/ 35 w 200992"/>
              <a:gd name="T11" fmla="*/ 803 h 914400"/>
              <a:gd name="T12" fmla="*/ 22 w 200992"/>
              <a:gd name="T13" fmla="*/ 1093 h 914400"/>
              <a:gd name="T14" fmla="*/ 15 w 200992"/>
              <a:gd name="T15" fmla="*/ 1221 h 914400"/>
              <a:gd name="T16" fmla="*/ 8 w 200992"/>
              <a:gd name="T17" fmla="*/ 1381 h 914400"/>
              <a:gd name="T18" fmla="*/ 2 w 200992"/>
              <a:gd name="T19" fmla="*/ 1478 h 914400"/>
              <a:gd name="T20" fmla="*/ 2 w 200992"/>
              <a:gd name="T21" fmla="*/ 2088 h 9144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0992"/>
              <a:gd name="T34" fmla="*/ 0 h 914400"/>
              <a:gd name="T35" fmla="*/ 200992 w 200992"/>
              <a:gd name="T36" fmla="*/ 914400 h 9144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0992" h="914400">
                <a:moveTo>
                  <a:pt x="200992" y="0"/>
                </a:moveTo>
                <a:lnTo>
                  <a:pt x="158789" y="126609"/>
                </a:lnTo>
                <a:cubicBezTo>
                  <a:pt x="154100" y="140677"/>
                  <a:pt x="155208" y="158327"/>
                  <a:pt x="144722" y="168812"/>
                </a:cubicBezTo>
                <a:lnTo>
                  <a:pt x="116586" y="196947"/>
                </a:lnTo>
                <a:cubicBezTo>
                  <a:pt x="84427" y="293431"/>
                  <a:pt x="122408" y="173663"/>
                  <a:pt x="88451" y="309489"/>
                </a:cubicBezTo>
                <a:cubicBezTo>
                  <a:pt x="84854" y="323875"/>
                  <a:pt x="78457" y="337434"/>
                  <a:pt x="74383" y="351692"/>
                </a:cubicBezTo>
                <a:cubicBezTo>
                  <a:pt x="57226" y="411739"/>
                  <a:pt x="60755" y="413021"/>
                  <a:pt x="46248" y="478301"/>
                </a:cubicBezTo>
                <a:cubicBezTo>
                  <a:pt x="42054" y="497175"/>
                  <a:pt x="36374" y="515698"/>
                  <a:pt x="32180" y="534572"/>
                </a:cubicBezTo>
                <a:cubicBezTo>
                  <a:pt x="26993" y="557913"/>
                  <a:pt x="23911" y="581714"/>
                  <a:pt x="18112" y="604911"/>
                </a:cubicBezTo>
                <a:cubicBezTo>
                  <a:pt x="14516" y="619297"/>
                  <a:pt x="4718" y="632301"/>
                  <a:pt x="4045" y="647114"/>
                </a:cubicBezTo>
                <a:cubicBezTo>
                  <a:pt x="0" y="736117"/>
                  <a:pt x="4045" y="825305"/>
                  <a:pt x="4045" y="914400"/>
                </a:cubicBez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2997200" y="4973638"/>
            <a:ext cx="119063" cy="506412"/>
          </a:xfrm>
          <a:custGeom>
            <a:avLst/>
            <a:gdLst>
              <a:gd name="T0" fmla="*/ 103 w 196948"/>
              <a:gd name="T1" fmla="*/ 0 h 759656"/>
              <a:gd name="T2" fmla="*/ 96 w 196948"/>
              <a:gd name="T3" fmla="*/ 319 h 759656"/>
              <a:gd name="T4" fmla="*/ 74 w 196948"/>
              <a:gd name="T5" fmla="*/ 607 h 759656"/>
              <a:gd name="T6" fmla="*/ 59 w 196948"/>
              <a:gd name="T7" fmla="*/ 799 h 759656"/>
              <a:gd name="T8" fmla="*/ 44 w 196948"/>
              <a:gd name="T9" fmla="*/ 862 h 759656"/>
              <a:gd name="T10" fmla="*/ 37 w 196948"/>
              <a:gd name="T11" fmla="*/ 990 h 759656"/>
              <a:gd name="T12" fmla="*/ 22 w 196948"/>
              <a:gd name="T13" fmla="*/ 1214 h 759656"/>
              <a:gd name="T14" fmla="*/ 15 w 196948"/>
              <a:gd name="T15" fmla="*/ 1437 h 759656"/>
              <a:gd name="T16" fmla="*/ 7 w 196948"/>
              <a:gd name="T17" fmla="*/ 1629 h 759656"/>
              <a:gd name="T18" fmla="*/ 0 w 196948"/>
              <a:gd name="T19" fmla="*/ 1725 h 7596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96948"/>
              <a:gd name="T31" fmla="*/ 0 h 759656"/>
              <a:gd name="T32" fmla="*/ 196948 w 196948"/>
              <a:gd name="T33" fmla="*/ 759656 h 75965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96948" h="759656">
                <a:moveTo>
                  <a:pt x="196948" y="0"/>
                </a:moveTo>
                <a:cubicBezTo>
                  <a:pt x="192259" y="46892"/>
                  <a:pt x="191565" y="94358"/>
                  <a:pt x="182880" y="140677"/>
                </a:cubicBezTo>
                <a:cubicBezTo>
                  <a:pt x="182878" y="140688"/>
                  <a:pt x="147713" y="246179"/>
                  <a:pt x="140677" y="267286"/>
                </a:cubicBezTo>
                <a:lnTo>
                  <a:pt x="112542" y="351692"/>
                </a:lnTo>
                <a:lnTo>
                  <a:pt x="84406" y="379828"/>
                </a:lnTo>
                <a:cubicBezTo>
                  <a:pt x="79717" y="398585"/>
                  <a:pt x="75650" y="417509"/>
                  <a:pt x="70339" y="436099"/>
                </a:cubicBezTo>
                <a:cubicBezTo>
                  <a:pt x="55273" y="488832"/>
                  <a:pt x="53198" y="474102"/>
                  <a:pt x="42203" y="534572"/>
                </a:cubicBezTo>
                <a:cubicBezTo>
                  <a:pt x="36272" y="567195"/>
                  <a:pt x="33178" y="600274"/>
                  <a:pt x="28136" y="633046"/>
                </a:cubicBezTo>
                <a:cubicBezTo>
                  <a:pt x="23799" y="661238"/>
                  <a:pt x="20256" y="689608"/>
                  <a:pt x="14068" y="717452"/>
                </a:cubicBezTo>
                <a:cubicBezTo>
                  <a:pt x="10851" y="731928"/>
                  <a:pt x="0" y="759656"/>
                  <a:pt x="0" y="759656"/>
                </a:cubicBez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3149600" y="4973638"/>
            <a:ext cx="119063" cy="374650"/>
          </a:xfrm>
          <a:custGeom>
            <a:avLst/>
            <a:gdLst>
              <a:gd name="T0" fmla="*/ 103 w 196947"/>
              <a:gd name="T1" fmla="*/ 0 h 562708"/>
              <a:gd name="T2" fmla="*/ 81 w 196947"/>
              <a:gd name="T3" fmla="*/ 282 h 562708"/>
              <a:gd name="T4" fmla="*/ 74 w 196947"/>
              <a:gd name="T5" fmla="*/ 376 h 562708"/>
              <a:gd name="T6" fmla="*/ 59 w 196947"/>
              <a:gd name="T7" fmla="*/ 439 h 562708"/>
              <a:gd name="T8" fmla="*/ 22 w 196947"/>
              <a:gd name="T9" fmla="*/ 909 h 562708"/>
              <a:gd name="T10" fmla="*/ 7 w 196947"/>
              <a:gd name="T11" fmla="*/ 1097 h 562708"/>
              <a:gd name="T12" fmla="*/ 0 w 196947"/>
              <a:gd name="T13" fmla="*/ 1190 h 562708"/>
              <a:gd name="T14" fmla="*/ 0 w 196947"/>
              <a:gd name="T15" fmla="*/ 1254 h 5627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96947"/>
              <a:gd name="T25" fmla="*/ 0 h 562708"/>
              <a:gd name="T26" fmla="*/ 196947 w 196947"/>
              <a:gd name="T27" fmla="*/ 562708 h 56270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96947" h="562708">
                <a:moveTo>
                  <a:pt x="196947" y="0"/>
                </a:moveTo>
                <a:lnTo>
                  <a:pt x="154744" y="126609"/>
                </a:lnTo>
                <a:cubicBezTo>
                  <a:pt x="150055" y="140677"/>
                  <a:pt x="151162" y="158327"/>
                  <a:pt x="140677" y="168812"/>
                </a:cubicBezTo>
                <a:lnTo>
                  <a:pt x="112541" y="196948"/>
                </a:lnTo>
                <a:lnTo>
                  <a:pt x="42203" y="407963"/>
                </a:lnTo>
                <a:lnTo>
                  <a:pt x="14067" y="492369"/>
                </a:lnTo>
                <a:cubicBezTo>
                  <a:pt x="9378" y="506437"/>
                  <a:pt x="0" y="519743"/>
                  <a:pt x="0" y="534572"/>
                </a:cubicBezTo>
                <a:lnTo>
                  <a:pt x="0" y="562708"/>
                </a:ln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2911475" y="5002213"/>
            <a:ext cx="93663" cy="355600"/>
          </a:xfrm>
          <a:custGeom>
            <a:avLst/>
            <a:gdLst>
              <a:gd name="T0" fmla="*/ 85 w 154745"/>
              <a:gd name="T1" fmla="*/ 0 h 534573"/>
              <a:gd name="T2" fmla="*/ 70 w 154745"/>
              <a:gd name="T3" fmla="*/ 500 h 534573"/>
              <a:gd name="T4" fmla="*/ 54 w 154745"/>
              <a:gd name="T5" fmla="*/ 688 h 534573"/>
              <a:gd name="T6" fmla="*/ 31 w 154745"/>
              <a:gd name="T7" fmla="*/ 844 h 534573"/>
              <a:gd name="T8" fmla="*/ 15 w 154745"/>
              <a:gd name="T9" fmla="*/ 1032 h 534573"/>
              <a:gd name="T10" fmla="*/ 8 w 154745"/>
              <a:gd name="T11" fmla="*/ 1126 h 534573"/>
              <a:gd name="T12" fmla="*/ 0 w 154745"/>
              <a:gd name="T13" fmla="*/ 1189 h 5345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4745"/>
              <a:gd name="T22" fmla="*/ 0 h 534573"/>
              <a:gd name="T23" fmla="*/ 154745 w 154745"/>
              <a:gd name="T24" fmla="*/ 534573 h 5345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4745" h="534573">
                <a:moveTo>
                  <a:pt x="154745" y="0"/>
                </a:moveTo>
                <a:cubicBezTo>
                  <a:pt x="148055" y="73590"/>
                  <a:pt x="146429" y="152413"/>
                  <a:pt x="126610" y="225083"/>
                </a:cubicBezTo>
                <a:cubicBezTo>
                  <a:pt x="118807" y="253695"/>
                  <a:pt x="107852" y="281354"/>
                  <a:pt x="98474" y="309489"/>
                </a:cubicBezTo>
                <a:cubicBezTo>
                  <a:pt x="80211" y="364277"/>
                  <a:pt x="94894" y="341206"/>
                  <a:pt x="56271" y="379828"/>
                </a:cubicBezTo>
                <a:lnTo>
                  <a:pt x="28136" y="464234"/>
                </a:lnTo>
                <a:cubicBezTo>
                  <a:pt x="23447" y="478302"/>
                  <a:pt x="20700" y="493174"/>
                  <a:pt x="14068" y="506437"/>
                </a:cubicBezTo>
                <a:lnTo>
                  <a:pt x="0" y="534573"/>
                </a:ln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2806700" y="4954588"/>
            <a:ext cx="36513" cy="469900"/>
          </a:xfrm>
          <a:custGeom>
            <a:avLst/>
            <a:gdLst>
              <a:gd name="T0" fmla="*/ 33 w 60252"/>
              <a:gd name="T1" fmla="*/ 0 h 703384"/>
              <a:gd name="T2" fmla="*/ 25 w 60252"/>
              <a:gd name="T3" fmla="*/ 397 h 703384"/>
              <a:gd name="T4" fmla="*/ 18 w 60252"/>
              <a:gd name="T5" fmla="*/ 562 h 703384"/>
              <a:gd name="T6" fmla="*/ 10 w 60252"/>
              <a:gd name="T7" fmla="*/ 991 h 703384"/>
              <a:gd name="T8" fmla="*/ 2 w 60252"/>
              <a:gd name="T9" fmla="*/ 1091 h 703384"/>
              <a:gd name="T10" fmla="*/ 2 w 60252"/>
              <a:gd name="T11" fmla="*/ 1652 h 7033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0252"/>
              <a:gd name="T19" fmla="*/ 0 h 703384"/>
              <a:gd name="T20" fmla="*/ 60252 w 60252"/>
              <a:gd name="T21" fmla="*/ 703384 h 7033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0252" h="703384">
                <a:moveTo>
                  <a:pt x="60252" y="0"/>
                </a:moveTo>
                <a:cubicBezTo>
                  <a:pt x="55563" y="56271"/>
                  <a:pt x="52782" y="112733"/>
                  <a:pt x="46184" y="168812"/>
                </a:cubicBezTo>
                <a:cubicBezTo>
                  <a:pt x="43390" y="192559"/>
                  <a:pt x="34756" y="215387"/>
                  <a:pt x="32116" y="239151"/>
                </a:cubicBezTo>
                <a:cubicBezTo>
                  <a:pt x="25364" y="299917"/>
                  <a:pt x="25632" y="361363"/>
                  <a:pt x="18049" y="422031"/>
                </a:cubicBezTo>
                <a:cubicBezTo>
                  <a:pt x="16210" y="436745"/>
                  <a:pt x="4722" y="449424"/>
                  <a:pt x="3981" y="464234"/>
                </a:cubicBezTo>
                <a:cubicBezTo>
                  <a:pt x="0" y="543851"/>
                  <a:pt x="3981" y="623667"/>
                  <a:pt x="3981" y="703384"/>
                </a:cubicBez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 flipH="1" flipV="1">
            <a:off x="2562225" y="5162550"/>
            <a:ext cx="195263" cy="636588"/>
          </a:xfrm>
          <a:custGeom>
            <a:avLst/>
            <a:gdLst>
              <a:gd name="T0" fmla="*/ 167 w 323557"/>
              <a:gd name="T1" fmla="*/ 0 h 956603"/>
              <a:gd name="T2" fmla="*/ 152 w 323557"/>
              <a:gd name="T3" fmla="*/ 187 h 956603"/>
              <a:gd name="T4" fmla="*/ 145 w 323557"/>
              <a:gd name="T5" fmla="*/ 281 h 956603"/>
              <a:gd name="T6" fmla="*/ 130 w 323557"/>
              <a:gd name="T7" fmla="*/ 343 h 956603"/>
              <a:gd name="T8" fmla="*/ 116 w 323557"/>
              <a:gd name="T9" fmla="*/ 530 h 956603"/>
              <a:gd name="T10" fmla="*/ 101 w 323557"/>
              <a:gd name="T11" fmla="*/ 624 h 956603"/>
              <a:gd name="T12" fmla="*/ 94 w 323557"/>
              <a:gd name="T13" fmla="*/ 717 h 956603"/>
              <a:gd name="T14" fmla="*/ 80 w 323557"/>
              <a:gd name="T15" fmla="*/ 811 h 956603"/>
              <a:gd name="T16" fmla="*/ 58 w 323557"/>
              <a:gd name="T17" fmla="*/ 966 h 956603"/>
              <a:gd name="T18" fmla="*/ 36 w 323557"/>
              <a:gd name="T19" fmla="*/ 1247 h 956603"/>
              <a:gd name="T20" fmla="*/ 29 w 323557"/>
              <a:gd name="T21" fmla="*/ 1340 h 956603"/>
              <a:gd name="T22" fmla="*/ 22 w 323557"/>
              <a:gd name="T23" fmla="*/ 1465 h 956603"/>
              <a:gd name="T24" fmla="*/ 7 w 323557"/>
              <a:gd name="T25" fmla="*/ 1964 h 956603"/>
              <a:gd name="T26" fmla="*/ 0 w 323557"/>
              <a:gd name="T27" fmla="*/ 2120 h 95660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23557"/>
              <a:gd name="T43" fmla="*/ 0 h 956603"/>
              <a:gd name="T44" fmla="*/ 323557 w 323557"/>
              <a:gd name="T45" fmla="*/ 956603 h 95660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23557" h="956603">
                <a:moveTo>
                  <a:pt x="323557" y="0"/>
                </a:moveTo>
                <a:lnTo>
                  <a:pt x="295422" y="84406"/>
                </a:lnTo>
                <a:cubicBezTo>
                  <a:pt x="290733" y="98474"/>
                  <a:pt x="291839" y="116123"/>
                  <a:pt x="281354" y="126609"/>
                </a:cubicBezTo>
                <a:lnTo>
                  <a:pt x="253219" y="154745"/>
                </a:lnTo>
                <a:cubicBezTo>
                  <a:pt x="243840" y="182880"/>
                  <a:pt x="241534" y="214475"/>
                  <a:pt x="225083" y="239151"/>
                </a:cubicBezTo>
                <a:cubicBezTo>
                  <a:pt x="215705" y="253219"/>
                  <a:pt x="204509" y="266232"/>
                  <a:pt x="196948" y="281354"/>
                </a:cubicBezTo>
                <a:cubicBezTo>
                  <a:pt x="190316" y="294617"/>
                  <a:pt x="189512" y="310294"/>
                  <a:pt x="182880" y="323557"/>
                </a:cubicBezTo>
                <a:cubicBezTo>
                  <a:pt x="175319" y="338679"/>
                  <a:pt x="162306" y="350638"/>
                  <a:pt x="154745" y="365760"/>
                </a:cubicBezTo>
                <a:cubicBezTo>
                  <a:pt x="118221" y="438808"/>
                  <a:pt x="167496" y="381143"/>
                  <a:pt x="112542" y="436099"/>
                </a:cubicBezTo>
                <a:lnTo>
                  <a:pt x="70339" y="562708"/>
                </a:lnTo>
                <a:cubicBezTo>
                  <a:pt x="65650" y="576776"/>
                  <a:pt x="59868" y="590525"/>
                  <a:pt x="56271" y="604911"/>
                </a:cubicBezTo>
                <a:lnTo>
                  <a:pt x="42203" y="661182"/>
                </a:lnTo>
                <a:cubicBezTo>
                  <a:pt x="32825" y="736210"/>
                  <a:pt x="28897" y="812122"/>
                  <a:pt x="14068" y="886265"/>
                </a:cubicBezTo>
                <a:lnTo>
                  <a:pt x="0" y="956603"/>
                </a:ln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8" name="Freeform 27"/>
          <p:cNvSpPr>
            <a:spLocks/>
          </p:cNvSpPr>
          <p:nvPr/>
        </p:nvSpPr>
        <p:spPr bwMode="auto">
          <a:xfrm flipH="1" flipV="1">
            <a:off x="2459038" y="5189538"/>
            <a:ext cx="196850" cy="563562"/>
          </a:xfrm>
          <a:custGeom>
            <a:avLst/>
            <a:gdLst>
              <a:gd name="T0" fmla="*/ 174 w 325302"/>
              <a:gd name="T1" fmla="*/ 0 h 844062"/>
              <a:gd name="T2" fmla="*/ 144 w 325302"/>
              <a:gd name="T3" fmla="*/ 395 h 844062"/>
              <a:gd name="T4" fmla="*/ 136 w 325302"/>
              <a:gd name="T5" fmla="*/ 494 h 844062"/>
              <a:gd name="T6" fmla="*/ 106 w 325302"/>
              <a:gd name="T7" fmla="*/ 691 h 844062"/>
              <a:gd name="T8" fmla="*/ 99 w 325302"/>
              <a:gd name="T9" fmla="*/ 790 h 844062"/>
              <a:gd name="T10" fmla="*/ 84 w 325302"/>
              <a:gd name="T11" fmla="*/ 855 h 844062"/>
              <a:gd name="T12" fmla="*/ 61 w 325302"/>
              <a:gd name="T13" fmla="*/ 1053 h 844062"/>
              <a:gd name="T14" fmla="*/ 46 w 325302"/>
              <a:gd name="T15" fmla="*/ 1119 h 844062"/>
              <a:gd name="T16" fmla="*/ 24 w 325302"/>
              <a:gd name="T17" fmla="*/ 1415 h 844062"/>
              <a:gd name="T18" fmla="*/ 16 w 325302"/>
              <a:gd name="T19" fmla="*/ 1514 h 844062"/>
              <a:gd name="T20" fmla="*/ 8 w 325302"/>
              <a:gd name="T21" fmla="*/ 1612 h 844062"/>
              <a:gd name="T22" fmla="*/ 1 w 325302"/>
              <a:gd name="T23" fmla="*/ 1974 h 84406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25302"/>
              <a:gd name="T37" fmla="*/ 0 h 844062"/>
              <a:gd name="T38" fmla="*/ 325302 w 325302"/>
              <a:gd name="T39" fmla="*/ 844062 h 84406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25302" h="844062">
                <a:moveTo>
                  <a:pt x="325302" y="0"/>
                </a:moveTo>
                <a:lnTo>
                  <a:pt x="269031" y="168812"/>
                </a:lnTo>
                <a:cubicBezTo>
                  <a:pt x="264342" y="182880"/>
                  <a:pt x="263189" y="198678"/>
                  <a:pt x="254963" y="211016"/>
                </a:cubicBezTo>
                <a:cubicBezTo>
                  <a:pt x="236206" y="239151"/>
                  <a:pt x="209386" y="263343"/>
                  <a:pt x="198693" y="295422"/>
                </a:cubicBezTo>
                <a:cubicBezTo>
                  <a:pt x="194004" y="309490"/>
                  <a:pt x="192254" y="324910"/>
                  <a:pt x="184625" y="337625"/>
                </a:cubicBezTo>
                <a:cubicBezTo>
                  <a:pt x="177801" y="348998"/>
                  <a:pt x="164775" y="355403"/>
                  <a:pt x="156489" y="365760"/>
                </a:cubicBezTo>
                <a:cubicBezTo>
                  <a:pt x="71121" y="472469"/>
                  <a:pt x="176684" y="346169"/>
                  <a:pt x="114286" y="450166"/>
                </a:cubicBezTo>
                <a:cubicBezTo>
                  <a:pt x="107462" y="461539"/>
                  <a:pt x="95529" y="468923"/>
                  <a:pt x="86151" y="478302"/>
                </a:cubicBezTo>
                <a:lnTo>
                  <a:pt x="43948" y="604911"/>
                </a:lnTo>
                <a:lnTo>
                  <a:pt x="29880" y="647114"/>
                </a:lnTo>
                <a:lnTo>
                  <a:pt x="15813" y="689317"/>
                </a:lnTo>
                <a:cubicBezTo>
                  <a:pt x="0" y="815818"/>
                  <a:pt x="1745" y="764053"/>
                  <a:pt x="1745" y="844062"/>
                </a:cubicBez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9" name="Freeform 28"/>
          <p:cNvSpPr>
            <a:spLocks/>
          </p:cNvSpPr>
          <p:nvPr/>
        </p:nvSpPr>
        <p:spPr bwMode="auto">
          <a:xfrm flipH="1" flipV="1">
            <a:off x="2341563" y="5105400"/>
            <a:ext cx="169862" cy="684213"/>
          </a:xfrm>
          <a:custGeom>
            <a:avLst/>
            <a:gdLst>
              <a:gd name="T0" fmla="*/ 144 w 281354"/>
              <a:gd name="T1" fmla="*/ 0 h 1026941"/>
              <a:gd name="T2" fmla="*/ 137 w 281354"/>
              <a:gd name="T3" fmla="*/ 160 h 1026941"/>
              <a:gd name="T4" fmla="*/ 123 w 281354"/>
              <a:gd name="T5" fmla="*/ 350 h 1026941"/>
              <a:gd name="T6" fmla="*/ 115 w 281354"/>
              <a:gd name="T7" fmla="*/ 446 h 1026941"/>
              <a:gd name="T8" fmla="*/ 108 w 281354"/>
              <a:gd name="T9" fmla="*/ 574 h 1026941"/>
              <a:gd name="T10" fmla="*/ 94 w 281354"/>
              <a:gd name="T11" fmla="*/ 766 h 1026941"/>
              <a:gd name="T12" fmla="*/ 86 w 281354"/>
              <a:gd name="T13" fmla="*/ 861 h 1026941"/>
              <a:gd name="T14" fmla="*/ 72 w 281354"/>
              <a:gd name="T15" fmla="*/ 957 h 1026941"/>
              <a:gd name="T16" fmla="*/ 58 w 281354"/>
              <a:gd name="T17" fmla="*/ 1147 h 1026941"/>
              <a:gd name="T18" fmla="*/ 36 w 281354"/>
              <a:gd name="T19" fmla="*/ 1434 h 1026941"/>
              <a:gd name="T20" fmla="*/ 14 w 281354"/>
              <a:gd name="T21" fmla="*/ 1722 h 1026941"/>
              <a:gd name="T22" fmla="*/ 7 w 281354"/>
              <a:gd name="T23" fmla="*/ 1818 h 1026941"/>
              <a:gd name="T24" fmla="*/ 0 w 281354"/>
              <a:gd name="T25" fmla="*/ 1913 h 1026941"/>
              <a:gd name="T26" fmla="*/ 0 w 281354"/>
              <a:gd name="T27" fmla="*/ 2327 h 102694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81354"/>
              <a:gd name="T43" fmla="*/ 0 h 1026941"/>
              <a:gd name="T44" fmla="*/ 281354 w 281354"/>
              <a:gd name="T45" fmla="*/ 1026941 h 102694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81354" h="1026941">
                <a:moveTo>
                  <a:pt x="281354" y="0"/>
                </a:moveTo>
                <a:cubicBezTo>
                  <a:pt x="276665" y="23446"/>
                  <a:pt x="273577" y="47270"/>
                  <a:pt x="267286" y="70338"/>
                </a:cubicBezTo>
                <a:cubicBezTo>
                  <a:pt x="259483" y="98951"/>
                  <a:pt x="248529" y="126609"/>
                  <a:pt x="239151" y="154745"/>
                </a:cubicBezTo>
                <a:cubicBezTo>
                  <a:pt x="234462" y="168813"/>
                  <a:pt x="228679" y="182562"/>
                  <a:pt x="225083" y="196948"/>
                </a:cubicBezTo>
                <a:cubicBezTo>
                  <a:pt x="220394" y="215705"/>
                  <a:pt x="216572" y="234699"/>
                  <a:pt x="211016" y="253218"/>
                </a:cubicBezTo>
                <a:cubicBezTo>
                  <a:pt x="202494" y="281625"/>
                  <a:pt x="192259" y="309489"/>
                  <a:pt x="182880" y="337625"/>
                </a:cubicBezTo>
                <a:cubicBezTo>
                  <a:pt x="178191" y="351693"/>
                  <a:pt x="177037" y="367490"/>
                  <a:pt x="168812" y="379828"/>
                </a:cubicBezTo>
                <a:cubicBezTo>
                  <a:pt x="159434" y="393896"/>
                  <a:pt x="147544" y="406581"/>
                  <a:pt x="140677" y="422031"/>
                </a:cubicBezTo>
                <a:cubicBezTo>
                  <a:pt x="128632" y="449132"/>
                  <a:pt x="121920" y="478302"/>
                  <a:pt x="112542" y="506437"/>
                </a:cubicBezTo>
                <a:lnTo>
                  <a:pt x="70339" y="633046"/>
                </a:lnTo>
                <a:lnTo>
                  <a:pt x="28136" y="759655"/>
                </a:lnTo>
                <a:lnTo>
                  <a:pt x="14068" y="801858"/>
                </a:lnTo>
                <a:cubicBezTo>
                  <a:pt x="9379" y="815926"/>
                  <a:pt x="0" y="829232"/>
                  <a:pt x="0" y="844061"/>
                </a:cubicBezTo>
                <a:lnTo>
                  <a:pt x="0" y="1026941"/>
                </a:ln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0" name="Freeform 29"/>
          <p:cNvSpPr>
            <a:spLocks/>
          </p:cNvSpPr>
          <p:nvPr/>
        </p:nvSpPr>
        <p:spPr bwMode="auto">
          <a:xfrm flipH="1" flipV="1">
            <a:off x="2214563" y="5078413"/>
            <a:ext cx="68262" cy="701675"/>
          </a:xfrm>
          <a:custGeom>
            <a:avLst/>
            <a:gdLst>
              <a:gd name="T0" fmla="*/ 62 w 112541"/>
              <a:gd name="T1" fmla="*/ 0 h 1055077"/>
              <a:gd name="T2" fmla="*/ 55 w 112541"/>
              <a:gd name="T3" fmla="*/ 464 h 1055077"/>
              <a:gd name="T4" fmla="*/ 47 w 112541"/>
              <a:gd name="T5" fmla="*/ 618 h 1055077"/>
              <a:gd name="T6" fmla="*/ 32 w 112541"/>
              <a:gd name="T7" fmla="*/ 1113 h 1055077"/>
              <a:gd name="T8" fmla="*/ 8 w 112541"/>
              <a:gd name="T9" fmla="*/ 1422 h 1055077"/>
              <a:gd name="T10" fmla="*/ 0 w 112541"/>
              <a:gd name="T11" fmla="*/ 1514 h 1055077"/>
              <a:gd name="T12" fmla="*/ 8 w 112541"/>
              <a:gd name="T13" fmla="*/ 2318 h 105507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2541"/>
              <a:gd name="T22" fmla="*/ 0 h 1055077"/>
              <a:gd name="T23" fmla="*/ 112541 w 112541"/>
              <a:gd name="T24" fmla="*/ 1055077 h 105507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2541" h="1055077">
                <a:moveTo>
                  <a:pt x="112541" y="0"/>
                </a:moveTo>
                <a:cubicBezTo>
                  <a:pt x="107852" y="70338"/>
                  <a:pt x="105488" y="140870"/>
                  <a:pt x="98474" y="211015"/>
                </a:cubicBezTo>
                <a:cubicBezTo>
                  <a:pt x="96095" y="234807"/>
                  <a:pt x="87788" y="257684"/>
                  <a:pt x="84406" y="281354"/>
                </a:cubicBezTo>
                <a:cubicBezTo>
                  <a:pt x="68747" y="390967"/>
                  <a:pt x="74726" y="404933"/>
                  <a:pt x="56271" y="506437"/>
                </a:cubicBezTo>
                <a:cubicBezTo>
                  <a:pt x="47767" y="553211"/>
                  <a:pt x="28749" y="603068"/>
                  <a:pt x="14067" y="647114"/>
                </a:cubicBezTo>
                <a:lnTo>
                  <a:pt x="0" y="689317"/>
                </a:lnTo>
                <a:cubicBezTo>
                  <a:pt x="19519" y="923552"/>
                  <a:pt x="14067" y="801663"/>
                  <a:pt x="14067" y="1055077"/>
                </a:cubicBez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1" name="Freeform 30"/>
          <p:cNvSpPr>
            <a:spLocks/>
          </p:cNvSpPr>
          <p:nvPr/>
        </p:nvSpPr>
        <p:spPr bwMode="auto">
          <a:xfrm flipH="1" flipV="1">
            <a:off x="2297113" y="5170488"/>
            <a:ext cx="120650" cy="609600"/>
          </a:xfrm>
          <a:custGeom>
            <a:avLst/>
            <a:gdLst>
              <a:gd name="T0" fmla="*/ 97 w 200992"/>
              <a:gd name="T1" fmla="*/ 0 h 914400"/>
              <a:gd name="T2" fmla="*/ 77 w 200992"/>
              <a:gd name="T3" fmla="*/ 289 h 914400"/>
              <a:gd name="T4" fmla="*/ 70 w 200992"/>
              <a:gd name="T5" fmla="*/ 385 h 914400"/>
              <a:gd name="T6" fmla="*/ 56 w 200992"/>
              <a:gd name="T7" fmla="*/ 450 h 914400"/>
              <a:gd name="T8" fmla="*/ 43 w 200992"/>
              <a:gd name="T9" fmla="*/ 707 h 914400"/>
              <a:gd name="T10" fmla="*/ 36 w 200992"/>
              <a:gd name="T11" fmla="*/ 803 h 914400"/>
              <a:gd name="T12" fmla="*/ 22 w 200992"/>
              <a:gd name="T13" fmla="*/ 1093 h 914400"/>
              <a:gd name="T14" fmla="*/ 16 w 200992"/>
              <a:gd name="T15" fmla="*/ 1221 h 914400"/>
              <a:gd name="T16" fmla="*/ 8 w 200992"/>
              <a:gd name="T17" fmla="*/ 1381 h 914400"/>
              <a:gd name="T18" fmla="*/ 2 w 200992"/>
              <a:gd name="T19" fmla="*/ 1478 h 914400"/>
              <a:gd name="T20" fmla="*/ 2 w 200992"/>
              <a:gd name="T21" fmla="*/ 2088 h 9144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0992"/>
              <a:gd name="T34" fmla="*/ 0 h 914400"/>
              <a:gd name="T35" fmla="*/ 200992 w 200992"/>
              <a:gd name="T36" fmla="*/ 914400 h 9144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0992" h="914400">
                <a:moveTo>
                  <a:pt x="200992" y="0"/>
                </a:moveTo>
                <a:lnTo>
                  <a:pt x="158789" y="126609"/>
                </a:lnTo>
                <a:cubicBezTo>
                  <a:pt x="154100" y="140677"/>
                  <a:pt x="155208" y="158327"/>
                  <a:pt x="144722" y="168812"/>
                </a:cubicBezTo>
                <a:lnTo>
                  <a:pt x="116586" y="196947"/>
                </a:lnTo>
                <a:cubicBezTo>
                  <a:pt x="84427" y="293431"/>
                  <a:pt x="122408" y="173663"/>
                  <a:pt x="88451" y="309489"/>
                </a:cubicBezTo>
                <a:cubicBezTo>
                  <a:pt x="84854" y="323875"/>
                  <a:pt x="78457" y="337434"/>
                  <a:pt x="74383" y="351692"/>
                </a:cubicBezTo>
                <a:cubicBezTo>
                  <a:pt x="57226" y="411739"/>
                  <a:pt x="60755" y="413021"/>
                  <a:pt x="46248" y="478301"/>
                </a:cubicBezTo>
                <a:cubicBezTo>
                  <a:pt x="42054" y="497175"/>
                  <a:pt x="36374" y="515698"/>
                  <a:pt x="32180" y="534572"/>
                </a:cubicBezTo>
                <a:cubicBezTo>
                  <a:pt x="26993" y="557913"/>
                  <a:pt x="23911" y="581714"/>
                  <a:pt x="18112" y="604911"/>
                </a:cubicBezTo>
                <a:cubicBezTo>
                  <a:pt x="14516" y="619297"/>
                  <a:pt x="4718" y="632301"/>
                  <a:pt x="4045" y="647114"/>
                </a:cubicBezTo>
                <a:cubicBezTo>
                  <a:pt x="0" y="736117"/>
                  <a:pt x="4045" y="825305"/>
                  <a:pt x="4045" y="914400"/>
                </a:cubicBez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" name="Freeform 31"/>
          <p:cNvSpPr>
            <a:spLocks/>
          </p:cNvSpPr>
          <p:nvPr/>
        </p:nvSpPr>
        <p:spPr bwMode="auto">
          <a:xfrm flipH="1" flipV="1">
            <a:off x="2501900" y="4946650"/>
            <a:ext cx="119063" cy="506413"/>
          </a:xfrm>
          <a:custGeom>
            <a:avLst/>
            <a:gdLst>
              <a:gd name="T0" fmla="*/ 103 w 196948"/>
              <a:gd name="T1" fmla="*/ 0 h 759656"/>
              <a:gd name="T2" fmla="*/ 96 w 196948"/>
              <a:gd name="T3" fmla="*/ 319 h 759656"/>
              <a:gd name="T4" fmla="*/ 74 w 196948"/>
              <a:gd name="T5" fmla="*/ 607 h 759656"/>
              <a:gd name="T6" fmla="*/ 59 w 196948"/>
              <a:gd name="T7" fmla="*/ 799 h 759656"/>
              <a:gd name="T8" fmla="*/ 44 w 196948"/>
              <a:gd name="T9" fmla="*/ 862 h 759656"/>
              <a:gd name="T10" fmla="*/ 37 w 196948"/>
              <a:gd name="T11" fmla="*/ 990 h 759656"/>
              <a:gd name="T12" fmla="*/ 22 w 196948"/>
              <a:gd name="T13" fmla="*/ 1214 h 759656"/>
              <a:gd name="T14" fmla="*/ 15 w 196948"/>
              <a:gd name="T15" fmla="*/ 1437 h 759656"/>
              <a:gd name="T16" fmla="*/ 7 w 196948"/>
              <a:gd name="T17" fmla="*/ 1629 h 759656"/>
              <a:gd name="T18" fmla="*/ 0 w 196948"/>
              <a:gd name="T19" fmla="*/ 1725 h 7596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96948"/>
              <a:gd name="T31" fmla="*/ 0 h 759656"/>
              <a:gd name="T32" fmla="*/ 196948 w 196948"/>
              <a:gd name="T33" fmla="*/ 759656 h 75965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96948" h="759656">
                <a:moveTo>
                  <a:pt x="196948" y="0"/>
                </a:moveTo>
                <a:cubicBezTo>
                  <a:pt x="192259" y="46892"/>
                  <a:pt x="191565" y="94358"/>
                  <a:pt x="182880" y="140677"/>
                </a:cubicBezTo>
                <a:cubicBezTo>
                  <a:pt x="182878" y="140688"/>
                  <a:pt x="147713" y="246179"/>
                  <a:pt x="140677" y="267286"/>
                </a:cubicBezTo>
                <a:lnTo>
                  <a:pt x="112542" y="351692"/>
                </a:lnTo>
                <a:lnTo>
                  <a:pt x="84406" y="379828"/>
                </a:lnTo>
                <a:cubicBezTo>
                  <a:pt x="79717" y="398585"/>
                  <a:pt x="75650" y="417509"/>
                  <a:pt x="70339" y="436099"/>
                </a:cubicBezTo>
                <a:cubicBezTo>
                  <a:pt x="55273" y="488832"/>
                  <a:pt x="53198" y="474102"/>
                  <a:pt x="42203" y="534572"/>
                </a:cubicBezTo>
                <a:cubicBezTo>
                  <a:pt x="36272" y="567195"/>
                  <a:pt x="33178" y="600274"/>
                  <a:pt x="28136" y="633046"/>
                </a:cubicBezTo>
                <a:cubicBezTo>
                  <a:pt x="23799" y="661238"/>
                  <a:pt x="20256" y="689608"/>
                  <a:pt x="14068" y="717452"/>
                </a:cubicBezTo>
                <a:cubicBezTo>
                  <a:pt x="10851" y="731928"/>
                  <a:pt x="0" y="759656"/>
                  <a:pt x="0" y="759656"/>
                </a:cubicBez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" name="Freeform 32"/>
          <p:cNvSpPr>
            <a:spLocks/>
          </p:cNvSpPr>
          <p:nvPr/>
        </p:nvSpPr>
        <p:spPr bwMode="auto">
          <a:xfrm flipH="1" flipV="1">
            <a:off x="2655888" y="4946650"/>
            <a:ext cx="119062" cy="374650"/>
          </a:xfrm>
          <a:custGeom>
            <a:avLst/>
            <a:gdLst>
              <a:gd name="T0" fmla="*/ 103 w 196947"/>
              <a:gd name="T1" fmla="*/ 0 h 562708"/>
              <a:gd name="T2" fmla="*/ 81 w 196947"/>
              <a:gd name="T3" fmla="*/ 282 h 562708"/>
              <a:gd name="T4" fmla="*/ 74 w 196947"/>
              <a:gd name="T5" fmla="*/ 376 h 562708"/>
              <a:gd name="T6" fmla="*/ 59 w 196947"/>
              <a:gd name="T7" fmla="*/ 439 h 562708"/>
              <a:gd name="T8" fmla="*/ 22 w 196947"/>
              <a:gd name="T9" fmla="*/ 909 h 562708"/>
              <a:gd name="T10" fmla="*/ 7 w 196947"/>
              <a:gd name="T11" fmla="*/ 1097 h 562708"/>
              <a:gd name="T12" fmla="*/ 0 w 196947"/>
              <a:gd name="T13" fmla="*/ 1190 h 562708"/>
              <a:gd name="T14" fmla="*/ 0 w 196947"/>
              <a:gd name="T15" fmla="*/ 1254 h 5627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96947"/>
              <a:gd name="T25" fmla="*/ 0 h 562708"/>
              <a:gd name="T26" fmla="*/ 196947 w 196947"/>
              <a:gd name="T27" fmla="*/ 562708 h 56270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96947" h="562708">
                <a:moveTo>
                  <a:pt x="196947" y="0"/>
                </a:moveTo>
                <a:lnTo>
                  <a:pt x="154744" y="126609"/>
                </a:lnTo>
                <a:cubicBezTo>
                  <a:pt x="150055" y="140677"/>
                  <a:pt x="151162" y="158327"/>
                  <a:pt x="140677" y="168812"/>
                </a:cubicBezTo>
                <a:lnTo>
                  <a:pt x="112541" y="196948"/>
                </a:lnTo>
                <a:lnTo>
                  <a:pt x="42203" y="407963"/>
                </a:lnTo>
                <a:lnTo>
                  <a:pt x="14067" y="492369"/>
                </a:lnTo>
                <a:cubicBezTo>
                  <a:pt x="9378" y="506437"/>
                  <a:pt x="0" y="519743"/>
                  <a:pt x="0" y="534572"/>
                </a:cubicBezTo>
                <a:lnTo>
                  <a:pt x="0" y="562708"/>
                </a:ln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4" name="Freeform 33"/>
          <p:cNvSpPr>
            <a:spLocks/>
          </p:cNvSpPr>
          <p:nvPr/>
        </p:nvSpPr>
        <p:spPr bwMode="auto">
          <a:xfrm flipH="1" flipV="1">
            <a:off x="2417763" y="4973638"/>
            <a:ext cx="93662" cy="357187"/>
          </a:xfrm>
          <a:custGeom>
            <a:avLst/>
            <a:gdLst>
              <a:gd name="T0" fmla="*/ 81 w 154745"/>
              <a:gd name="T1" fmla="*/ 0 h 534573"/>
              <a:gd name="T2" fmla="*/ 66 w 154745"/>
              <a:gd name="T3" fmla="*/ 533 h 534573"/>
              <a:gd name="T4" fmla="*/ 51 w 154745"/>
              <a:gd name="T5" fmla="*/ 732 h 534573"/>
              <a:gd name="T6" fmla="*/ 30 w 154745"/>
              <a:gd name="T7" fmla="*/ 899 h 534573"/>
              <a:gd name="T8" fmla="*/ 15 w 154745"/>
              <a:gd name="T9" fmla="*/ 1098 h 534573"/>
              <a:gd name="T10" fmla="*/ 7 w 154745"/>
              <a:gd name="T11" fmla="*/ 1198 h 534573"/>
              <a:gd name="T12" fmla="*/ 0 w 154745"/>
              <a:gd name="T13" fmla="*/ 1265 h 5345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4745"/>
              <a:gd name="T22" fmla="*/ 0 h 534573"/>
              <a:gd name="T23" fmla="*/ 154745 w 154745"/>
              <a:gd name="T24" fmla="*/ 534573 h 5345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4745" h="534573">
                <a:moveTo>
                  <a:pt x="154745" y="0"/>
                </a:moveTo>
                <a:cubicBezTo>
                  <a:pt x="148055" y="73590"/>
                  <a:pt x="146429" y="152413"/>
                  <a:pt x="126610" y="225083"/>
                </a:cubicBezTo>
                <a:cubicBezTo>
                  <a:pt x="118807" y="253695"/>
                  <a:pt x="107852" y="281354"/>
                  <a:pt x="98474" y="309489"/>
                </a:cubicBezTo>
                <a:cubicBezTo>
                  <a:pt x="80211" y="364277"/>
                  <a:pt x="94894" y="341206"/>
                  <a:pt x="56271" y="379828"/>
                </a:cubicBezTo>
                <a:lnTo>
                  <a:pt x="28136" y="464234"/>
                </a:lnTo>
                <a:cubicBezTo>
                  <a:pt x="23447" y="478302"/>
                  <a:pt x="20700" y="493174"/>
                  <a:pt x="14068" y="506437"/>
                </a:cubicBezTo>
                <a:lnTo>
                  <a:pt x="0" y="534573"/>
                </a:ln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5" name="Freeform 34"/>
          <p:cNvSpPr>
            <a:spLocks/>
          </p:cNvSpPr>
          <p:nvPr/>
        </p:nvSpPr>
        <p:spPr bwMode="auto">
          <a:xfrm flipH="1" flipV="1">
            <a:off x="2314575" y="4927600"/>
            <a:ext cx="34925" cy="468313"/>
          </a:xfrm>
          <a:custGeom>
            <a:avLst/>
            <a:gdLst>
              <a:gd name="T0" fmla="*/ 18 w 60252"/>
              <a:gd name="T1" fmla="*/ 0 h 703384"/>
              <a:gd name="T2" fmla="*/ 14 w 60252"/>
              <a:gd name="T3" fmla="*/ 379 h 703384"/>
              <a:gd name="T4" fmla="*/ 9 w 60252"/>
              <a:gd name="T5" fmla="*/ 535 h 703384"/>
              <a:gd name="T6" fmla="*/ 5 w 60252"/>
              <a:gd name="T7" fmla="*/ 945 h 703384"/>
              <a:gd name="T8" fmla="*/ 1 w 60252"/>
              <a:gd name="T9" fmla="*/ 1040 h 703384"/>
              <a:gd name="T10" fmla="*/ 1 w 60252"/>
              <a:gd name="T11" fmla="*/ 1576 h 7033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0252"/>
              <a:gd name="T19" fmla="*/ 0 h 703384"/>
              <a:gd name="T20" fmla="*/ 60252 w 60252"/>
              <a:gd name="T21" fmla="*/ 703384 h 7033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0252" h="703384">
                <a:moveTo>
                  <a:pt x="60252" y="0"/>
                </a:moveTo>
                <a:cubicBezTo>
                  <a:pt x="55563" y="56271"/>
                  <a:pt x="52782" y="112733"/>
                  <a:pt x="46184" y="168812"/>
                </a:cubicBezTo>
                <a:cubicBezTo>
                  <a:pt x="43390" y="192559"/>
                  <a:pt x="34756" y="215387"/>
                  <a:pt x="32116" y="239151"/>
                </a:cubicBezTo>
                <a:cubicBezTo>
                  <a:pt x="25364" y="299917"/>
                  <a:pt x="25632" y="361363"/>
                  <a:pt x="18049" y="422031"/>
                </a:cubicBezTo>
                <a:cubicBezTo>
                  <a:pt x="16210" y="436745"/>
                  <a:pt x="4722" y="449424"/>
                  <a:pt x="3981" y="464234"/>
                </a:cubicBezTo>
                <a:cubicBezTo>
                  <a:pt x="0" y="543851"/>
                  <a:pt x="3981" y="623667"/>
                  <a:pt x="3981" y="703384"/>
                </a:cubicBez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6" name="Freeform 35"/>
          <p:cNvSpPr>
            <a:spLocks/>
          </p:cNvSpPr>
          <p:nvPr/>
        </p:nvSpPr>
        <p:spPr bwMode="auto">
          <a:xfrm>
            <a:off x="2201863" y="4724400"/>
            <a:ext cx="196850" cy="638175"/>
          </a:xfrm>
          <a:custGeom>
            <a:avLst/>
            <a:gdLst>
              <a:gd name="T0" fmla="*/ 187 w 323557"/>
              <a:gd name="T1" fmla="*/ 0 h 956603"/>
              <a:gd name="T2" fmla="*/ 170 w 323557"/>
              <a:gd name="T3" fmla="*/ 195 h 956603"/>
              <a:gd name="T4" fmla="*/ 162 w 323557"/>
              <a:gd name="T5" fmla="*/ 293 h 956603"/>
              <a:gd name="T6" fmla="*/ 146 w 323557"/>
              <a:gd name="T7" fmla="*/ 358 h 956603"/>
              <a:gd name="T8" fmla="*/ 130 w 323557"/>
              <a:gd name="T9" fmla="*/ 554 h 956603"/>
              <a:gd name="T10" fmla="*/ 114 w 323557"/>
              <a:gd name="T11" fmla="*/ 651 h 956603"/>
              <a:gd name="T12" fmla="*/ 105 w 323557"/>
              <a:gd name="T13" fmla="*/ 749 h 956603"/>
              <a:gd name="T14" fmla="*/ 89 w 323557"/>
              <a:gd name="T15" fmla="*/ 846 h 956603"/>
              <a:gd name="T16" fmla="*/ 64 w 323557"/>
              <a:gd name="T17" fmla="*/ 1009 h 956603"/>
              <a:gd name="T18" fmla="*/ 41 w 323557"/>
              <a:gd name="T19" fmla="*/ 1302 h 956603"/>
              <a:gd name="T20" fmla="*/ 33 w 323557"/>
              <a:gd name="T21" fmla="*/ 1400 h 956603"/>
              <a:gd name="T22" fmla="*/ 24 w 323557"/>
              <a:gd name="T23" fmla="*/ 1530 h 956603"/>
              <a:gd name="T24" fmla="*/ 8 w 323557"/>
              <a:gd name="T25" fmla="*/ 2050 h 956603"/>
              <a:gd name="T26" fmla="*/ 0 w 323557"/>
              <a:gd name="T27" fmla="*/ 2214 h 956603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323557"/>
              <a:gd name="T43" fmla="*/ 0 h 956603"/>
              <a:gd name="T44" fmla="*/ 323557 w 323557"/>
              <a:gd name="T45" fmla="*/ 956603 h 956603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323557" h="956603">
                <a:moveTo>
                  <a:pt x="323557" y="0"/>
                </a:moveTo>
                <a:lnTo>
                  <a:pt x="295422" y="84406"/>
                </a:lnTo>
                <a:cubicBezTo>
                  <a:pt x="290733" y="98474"/>
                  <a:pt x="291839" y="116123"/>
                  <a:pt x="281354" y="126609"/>
                </a:cubicBezTo>
                <a:lnTo>
                  <a:pt x="253219" y="154745"/>
                </a:lnTo>
                <a:cubicBezTo>
                  <a:pt x="243840" y="182880"/>
                  <a:pt x="241534" y="214475"/>
                  <a:pt x="225083" y="239151"/>
                </a:cubicBezTo>
                <a:cubicBezTo>
                  <a:pt x="215705" y="253219"/>
                  <a:pt x="204509" y="266232"/>
                  <a:pt x="196948" y="281354"/>
                </a:cubicBezTo>
                <a:cubicBezTo>
                  <a:pt x="190316" y="294617"/>
                  <a:pt x="189512" y="310294"/>
                  <a:pt x="182880" y="323557"/>
                </a:cubicBezTo>
                <a:cubicBezTo>
                  <a:pt x="175319" y="338679"/>
                  <a:pt x="162306" y="350638"/>
                  <a:pt x="154745" y="365760"/>
                </a:cubicBezTo>
                <a:cubicBezTo>
                  <a:pt x="118221" y="438808"/>
                  <a:pt x="167496" y="381143"/>
                  <a:pt x="112542" y="436099"/>
                </a:cubicBezTo>
                <a:lnTo>
                  <a:pt x="70339" y="562708"/>
                </a:lnTo>
                <a:cubicBezTo>
                  <a:pt x="65650" y="576776"/>
                  <a:pt x="59868" y="590525"/>
                  <a:pt x="56271" y="604911"/>
                </a:cubicBezTo>
                <a:lnTo>
                  <a:pt x="42203" y="661182"/>
                </a:lnTo>
                <a:cubicBezTo>
                  <a:pt x="32825" y="736210"/>
                  <a:pt x="28897" y="812122"/>
                  <a:pt x="14068" y="886265"/>
                </a:cubicBezTo>
                <a:lnTo>
                  <a:pt x="0" y="956603"/>
                </a:ln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7" name="Freeform 36"/>
          <p:cNvSpPr>
            <a:spLocks/>
          </p:cNvSpPr>
          <p:nvPr/>
        </p:nvSpPr>
        <p:spPr bwMode="auto">
          <a:xfrm>
            <a:off x="3279775" y="5334000"/>
            <a:ext cx="130175" cy="547688"/>
          </a:xfrm>
          <a:custGeom>
            <a:avLst/>
            <a:gdLst>
              <a:gd name="T0" fmla="*/ 0 w 325302"/>
              <a:gd name="T1" fmla="*/ 0 h 844062"/>
              <a:gd name="T2" fmla="*/ 0 w 325302"/>
              <a:gd name="T3" fmla="*/ 225 h 844062"/>
              <a:gd name="T4" fmla="*/ 0 w 325302"/>
              <a:gd name="T5" fmla="*/ 282 h 844062"/>
              <a:gd name="T6" fmla="*/ 0 w 325302"/>
              <a:gd name="T7" fmla="*/ 395 h 844062"/>
              <a:gd name="T8" fmla="*/ 0 w 325302"/>
              <a:gd name="T9" fmla="*/ 451 h 844062"/>
              <a:gd name="T10" fmla="*/ 0 w 325302"/>
              <a:gd name="T11" fmla="*/ 489 h 844062"/>
              <a:gd name="T12" fmla="*/ 0 w 325302"/>
              <a:gd name="T13" fmla="*/ 602 h 844062"/>
              <a:gd name="T14" fmla="*/ 0 w 325302"/>
              <a:gd name="T15" fmla="*/ 639 h 844062"/>
              <a:gd name="T16" fmla="*/ 0 w 325302"/>
              <a:gd name="T17" fmla="*/ 808 h 844062"/>
              <a:gd name="T18" fmla="*/ 0 w 325302"/>
              <a:gd name="T19" fmla="*/ 865 h 844062"/>
              <a:gd name="T20" fmla="*/ 0 w 325302"/>
              <a:gd name="T21" fmla="*/ 921 h 844062"/>
              <a:gd name="T22" fmla="*/ 0 w 325302"/>
              <a:gd name="T23" fmla="*/ 1128 h 84406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325302"/>
              <a:gd name="T37" fmla="*/ 0 h 844062"/>
              <a:gd name="T38" fmla="*/ 325302 w 325302"/>
              <a:gd name="T39" fmla="*/ 844062 h 84406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325302" h="844062">
                <a:moveTo>
                  <a:pt x="325302" y="0"/>
                </a:moveTo>
                <a:lnTo>
                  <a:pt x="269031" y="168812"/>
                </a:lnTo>
                <a:cubicBezTo>
                  <a:pt x="264342" y="182880"/>
                  <a:pt x="263189" y="198678"/>
                  <a:pt x="254963" y="211016"/>
                </a:cubicBezTo>
                <a:cubicBezTo>
                  <a:pt x="236206" y="239151"/>
                  <a:pt x="209386" y="263343"/>
                  <a:pt x="198693" y="295422"/>
                </a:cubicBezTo>
                <a:cubicBezTo>
                  <a:pt x="194004" y="309490"/>
                  <a:pt x="192254" y="324910"/>
                  <a:pt x="184625" y="337625"/>
                </a:cubicBezTo>
                <a:cubicBezTo>
                  <a:pt x="177801" y="348998"/>
                  <a:pt x="164775" y="355403"/>
                  <a:pt x="156489" y="365760"/>
                </a:cubicBezTo>
                <a:cubicBezTo>
                  <a:pt x="71121" y="472469"/>
                  <a:pt x="176684" y="346169"/>
                  <a:pt x="114286" y="450166"/>
                </a:cubicBezTo>
                <a:cubicBezTo>
                  <a:pt x="107462" y="461539"/>
                  <a:pt x="95529" y="468923"/>
                  <a:pt x="86151" y="478302"/>
                </a:cubicBezTo>
                <a:lnTo>
                  <a:pt x="43948" y="604911"/>
                </a:lnTo>
                <a:lnTo>
                  <a:pt x="29880" y="647114"/>
                </a:lnTo>
                <a:lnTo>
                  <a:pt x="15813" y="689317"/>
                </a:lnTo>
                <a:cubicBezTo>
                  <a:pt x="0" y="815818"/>
                  <a:pt x="1745" y="764053"/>
                  <a:pt x="1745" y="844062"/>
                </a:cubicBez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8" name="Freeform 37"/>
          <p:cNvSpPr>
            <a:spLocks/>
          </p:cNvSpPr>
          <p:nvPr/>
        </p:nvSpPr>
        <p:spPr bwMode="auto">
          <a:xfrm>
            <a:off x="3179763" y="5233988"/>
            <a:ext cx="150812" cy="557212"/>
          </a:xfrm>
          <a:custGeom>
            <a:avLst/>
            <a:gdLst>
              <a:gd name="T0" fmla="*/ 13 w 281354"/>
              <a:gd name="T1" fmla="*/ 0 h 1026941"/>
              <a:gd name="T2" fmla="*/ 13 w 281354"/>
              <a:gd name="T3" fmla="*/ 3 h 1026941"/>
              <a:gd name="T4" fmla="*/ 11 w 281354"/>
              <a:gd name="T5" fmla="*/ 6 h 1026941"/>
              <a:gd name="T6" fmla="*/ 11 w 281354"/>
              <a:gd name="T7" fmla="*/ 8 h 1026941"/>
              <a:gd name="T8" fmla="*/ 10 w 281354"/>
              <a:gd name="T9" fmla="*/ 9 h 1026941"/>
              <a:gd name="T10" fmla="*/ 9 w 281354"/>
              <a:gd name="T11" fmla="*/ 12 h 1026941"/>
              <a:gd name="T12" fmla="*/ 8 w 281354"/>
              <a:gd name="T13" fmla="*/ 14 h 1026941"/>
              <a:gd name="T14" fmla="*/ 6 w 281354"/>
              <a:gd name="T15" fmla="*/ 16 h 1026941"/>
              <a:gd name="T16" fmla="*/ 5 w 281354"/>
              <a:gd name="T17" fmla="*/ 18 h 1026941"/>
              <a:gd name="T18" fmla="*/ 3 w 281354"/>
              <a:gd name="T19" fmla="*/ 23 h 1026941"/>
              <a:gd name="T20" fmla="*/ 2 w 281354"/>
              <a:gd name="T21" fmla="*/ 28 h 1026941"/>
              <a:gd name="T22" fmla="*/ 1 w 281354"/>
              <a:gd name="T23" fmla="*/ 29 h 1026941"/>
              <a:gd name="T24" fmla="*/ 0 w 281354"/>
              <a:gd name="T25" fmla="*/ 31 h 1026941"/>
              <a:gd name="T26" fmla="*/ 0 w 281354"/>
              <a:gd name="T27" fmla="*/ 38 h 1026941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281354"/>
              <a:gd name="T43" fmla="*/ 0 h 1026941"/>
              <a:gd name="T44" fmla="*/ 281354 w 281354"/>
              <a:gd name="T45" fmla="*/ 1026941 h 1026941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281354" h="1026941">
                <a:moveTo>
                  <a:pt x="281354" y="0"/>
                </a:moveTo>
                <a:cubicBezTo>
                  <a:pt x="276665" y="23446"/>
                  <a:pt x="273577" y="47270"/>
                  <a:pt x="267286" y="70338"/>
                </a:cubicBezTo>
                <a:cubicBezTo>
                  <a:pt x="259483" y="98951"/>
                  <a:pt x="248529" y="126609"/>
                  <a:pt x="239151" y="154745"/>
                </a:cubicBezTo>
                <a:cubicBezTo>
                  <a:pt x="234462" y="168813"/>
                  <a:pt x="228679" y="182562"/>
                  <a:pt x="225083" y="196948"/>
                </a:cubicBezTo>
                <a:cubicBezTo>
                  <a:pt x="220394" y="215705"/>
                  <a:pt x="216572" y="234699"/>
                  <a:pt x="211016" y="253218"/>
                </a:cubicBezTo>
                <a:cubicBezTo>
                  <a:pt x="202494" y="281625"/>
                  <a:pt x="192259" y="309489"/>
                  <a:pt x="182880" y="337625"/>
                </a:cubicBezTo>
                <a:cubicBezTo>
                  <a:pt x="178191" y="351693"/>
                  <a:pt x="177037" y="367490"/>
                  <a:pt x="168812" y="379828"/>
                </a:cubicBezTo>
                <a:cubicBezTo>
                  <a:pt x="159434" y="393896"/>
                  <a:pt x="147544" y="406581"/>
                  <a:pt x="140677" y="422031"/>
                </a:cubicBezTo>
                <a:cubicBezTo>
                  <a:pt x="128632" y="449132"/>
                  <a:pt x="121920" y="478302"/>
                  <a:pt x="112542" y="506437"/>
                </a:cubicBezTo>
                <a:lnTo>
                  <a:pt x="70339" y="633046"/>
                </a:lnTo>
                <a:lnTo>
                  <a:pt x="28136" y="759655"/>
                </a:lnTo>
                <a:lnTo>
                  <a:pt x="14068" y="801858"/>
                </a:lnTo>
                <a:cubicBezTo>
                  <a:pt x="9379" y="815926"/>
                  <a:pt x="0" y="829232"/>
                  <a:pt x="0" y="844061"/>
                </a:cubicBezTo>
                <a:lnTo>
                  <a:pt x="0" y="1026941"/>
                </a:ln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9" name="Freeform 38"/>
          <p:cNvSpPr>
            <a:spLocks/>
          </p:cNvSpPr>
          <p:nvPr/>
        </p:nvSpPr>
        <p:spPr bwMode="auto">
          <a:xfrm>
            <a:off x="2628900" y="4876800"/>
            <a:ext cx="46038" cy="457200"/>
          </a:xfrm>
          <a:custGeom>
            <a:avLst/>
            <a:gdLst>
              <a:gd name="T0" fmla="*/ 0 w 112541"/>
              <a:gd name="T1" fmla="*/ 0 h 1055077"/>
              <a:gd name="T2" fmla="*/ 0 w 112541"/>
              <a:gd name="T3" fmla="*/ 0 h 1055077"/>
              <a:gd name="T4" fmla="*/ 0 w 112541"/>
              <a:gd name="T5" fmla="*/ 0 h 1055077"/>
              <a:gd name="T6" fmla="*/ 0 w 112541"/>
              <a:gd name="T7" fmla="*/ 0 h 1055077"/>
              <a:gd name="T8" fmla="*/ 0 w 112541"/>
              <a:gd name="T9" fmla="*/ 0 h 1055077"/>
              <a:gd name="T10" fmla="*/ 0 w 112541"/>
              <a:gd name="T11" fmla="*/ 0 h 1055077"/>
              <a:gd name="T12" fmla="*/ 0 w 112541"/>
              <a:gd name="T13" fmla="*/ 0 h 1055077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12541"/>
              <a:gd name="T22" fmla="*/ 0 h 1055077"/>
              <a:gd name="T23" fmla="*/ 112541 w 112541"/>
              <a:gd name="T24" fmla="*/ 1055077 h 1055077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12541" h="1055077">
                <a:moveTo>
                  <a:pt x="112541" y="0"/>
                </a:moveTo>
                <a:cubicBezTo>
                  <a:pt x="107852" y="70338"/>
                  <a:pt x="105488" y="140870"/>
                  <a:pt x="98474" y="211015"/>
                </a:cubicBezTo>
                <a:cubicBezTo>
                  <a:pt x="96095" y="234807"/>
                  <a:pt x="87788" y="257684"/>
                  <a:pt x="84406" y="281354"/>
                </a:cubicBezTo>
                <a:cubicBezTo>
                  <a:pt x="68747" y="390967"/>
                  <a:pt x="74726" y="404933"/>
                  <a:pt x="56271" y="506437"/>
                </a:cubicBezTo>
                <a:cubicBezTo>
                  <a:pt x="47767" y="553211"/>
                  <a:pt x="28749" y="603068"/>
                  <a:pt x="14067" y="647114"/>
                </a:cubicBezTo>
                <a:lnTo>
                  <a:pt x="0" y="689317"/>
                </a:lnTo>
                <a:cubicBezTo>
                  <a:pt x="19519" y="923552"/>
                  <a:pt x="14067" y="801663"/>
                  <a:pt x="14067" y="1055077"/>
                </a:cubicBez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0" name="Freeform 39"/>
          <p:cNvSpPr>
            <a:spLocks/>
          </p:cNvSpPr>
          <p:nvPr/>
        </p:nvSpPr>
        <p:spPr bwMode="auto">
          <a:xfrm>
            <a:off x="3133725" y="5300663"/>
            <a:ext cx="104775" cy="439737"/>
          </a:xfrm>
          <a:custGeom>
            <a:avLst/>
            <a:gdLst>
              <a:gd name="T0" fmla="*/ 5 w 200992"/>
              <a:gd name="T1" fmla="*/ 0 h 914400"/>
              <a:gd name="T2" fmla="*/ 4 w 200992"/>
              <a:gd name="T3" fmla="*/ 0 h 914400"/>
              <a:gd name="T4" fmla="*/ 4 w 200992"/>
              <a:gd name="T5" fmla="*/ 0 h 914400"/>
              <a:gd name="T6" fmla="*/ 3 w 200992"/>
              <a:gd name="T7" fmla="*/ 0 h 914400"/>
              <a:gd name="T8" fmla="*/ 2 w 200992"/>
              <a:gd name="T9" fmla="*/ 1 h 914400"/>
              <a:gd name="T10" fmla="*/ 2 w 200992"/>
              <a:gd name="T11" fmla="*/ 1 h 914400"/>
              <a:gd name="T12" fmla="*/ 1 w 200992"/>
              <a:gd name="T13" fmla="*/ 1 h 914400"/>
              <a:gd name="T14" fmla="*/ 1 w 200992"/>
              <a:gd name="T15" fmla="*/ 2 h 914400"/>
              <a:gd name="T16" fmla="*/ 1 w 200992"/>
              <a:gd name="T17" fmla="*/ 2 h 914400"/>
              <a:gd name="T18" fmla="*/ 1 w 200992"/>
              <a:gd name="T19" fmla="*/ 2 h 914400"/>
              <a:gd name="T20" fmla="*/ 1 w 200992"/>
              <a:gd name="T21" fmla="*/ 3 h 9144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00992"/>
              <a:gd name="T34" fmla="*/ 0 h 914400"/>
              <a:gd name="T35" fmla="*/ 200992 w 200992"/>
              <a:gd name="T36" fmla="*/ 914400 h 914400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00992" h="914400">
                <a:moveTo>
                  <a:pt x="200992" y="0"/>
                </a:moveTo>
                <a:lnTo>
                  <a:pt x="158789" y="126609"/>
                </a:lnTo>
                <a:cubicBezTo>
                  <a:pt x="154100" y="140677"/>
                  <a:pt x="155208" y="158327"/>
                  <a:pt x="144722" y="168812"/>
                </a:cubicBezTo>
                <a:lnTo>
                  <a:pt x="116586" y="196947"/>
                </a:lnTo>
                <a:cubicBezTo>
                  <a:pt x="84427" y="293431"/>
                  <a:pt x="122408" y="173663"/>
                  <a:pt x="88451" y="309489"/>
                </a:cubicBezTo>
                <a:cubicBezTo>
                  <a:pt x="84854" y="323875"/>
                  <a:pt x="78457" y="337434"/>
                  <a:pt x="74383" y="351692"/>
                </a:cubicBezTo>
                <a:cubicBezTo>
                  <a:pt x="57226" y="411739"/>
                  <a:pt x="60755" y="413021"/>
                  <a:pt x="46248" y="478301"/>
                </a:cubicBezTo>
                <a:cubicBezTo>
                  <a:pt x="42054" y="497175"/>
                  <a:pt x="36374" y="515698"/>
                  <a:pt x="32180" y="534572"/>
                </a:cubicBezTo>
                <a:cubicBezTo>
                  <a:pt x="26993" y="557913"/>
                  <a:pt x="23911" y="581714"/>
                  <a:pt x="18112" y="604911"/>
                </a:cubicBezTo>
                <a:cubicBezTo>
                  <a:pt x="14516" y="619297"/>
                  <a:pt x="4718" y="632301"/>
                  <a:pt x="4045" y="647114"/>
                </a:cubicBezTo>
                <a:cubicBezTo>
                  <a:pt x="0" y="736117"/>
                  <a:pt x="4045" y="825305"/>
                  <a:pt x="4045" y="914400"/>
                </a:cubicBez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1" name="Freeform 40"/>
          <p:cNvSpPr>
            <a:spLocks/>
          </p:cNvSpPr>
          <p:nvPr/>
        </p:nvSpPr>
        <p:spPr bwMode="auto">
          <a:xfrm>
            <a:off x="3322638" y="5075238"/>
            <a:ext cx="119062" cy="506412"/>
          </a:xfrm>
          <a:custGeom>
            <a:avLst/>
            <a:gdLst>
              <a:gd name="T0" fmla="*/ 103 w 196948"/>
              <a:gd name="T1" fmla="*/ 0 h 759656"/>
              <a:gd name="T2" fmla="*/ 96 w 196948"/>
              <a:gd name="T3" fmla="*/ 319 h 759656"/>
              <a:gd name="T4" fmla="*/ 74 w 196948"/>
              <a:gd name="T5" fmla="*/ 607 h 759656"/>
              <a:gd name="T6" fmla="*/ 59 w 196948"/>
              <a:gd name="T7" fmla="*/ 799 h 759656"/>
              <a:gd name="T8" fmla="*/ 44 w 196948"/>
              <a:gd name="T9" fmla="*/ 862 h 759656"/>
              <a:gd name="T10" fmla="*/ 37 w 196948"/>
              <a:gd name="T11" fmla="*/ 990 h 759656"/>
              <a:gd name="T12" fmla="*/ 22 w 196948"/>
              <a:gd name="T13" fmla="*/ 1214 h 759656"/>
              <a:gd name="T14" fmla="*/ 15 w 196948"/>
              <a:gd name="T15" fmla="*/ 1437 h 759656"/>
              <a:gd name="T16" fmla="*/ 7 w 196948"/>
              <a:gd name="T17" fmla="*/ 1629 h 759656"/>
              <a:gd name="T18" fmla="*/ 0 w 196948"/>
              <a:gd name="T19" fmla="*/ 1725 h 75965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96948"/>
              <a:gd name="T31" fmla="*/ 0 h 759656"/>
              <a:gd name="T32" fmla="*/ 196948 w 196948"/>
              <a:gd name="T33" fmla="*/ 759656 h 75965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96948" h="759656">
                <a:moveTo>
                  <a:pt x="196948" y="0"/>
                </a:moveTo>
                <a:cubicBezTo>
                  <a:pt x="192259" y="46892"/>
                  <a:pt x="191565" y="94358"/>
                  <a:pt x="182880" y="140677"/>
                </a:cubicBezTo>
                <a:cubicBezTo>
                  <a:pt x="182878" y="140688"/>
                  <a:pt x="147713" y="246179"/>
                  <a:pt x="140677" y="267286"/>
                </a:cubicBezTo>
                <a:lnTo>
                  <a:pt x="112542" y="351692"/>
                </a:lnTo>
                <a:lnTo>
                  <a:pt x="84406" y="379828"/>
                </a:lnTo>
                <a:cubicBezTo>
                  <a:pt x="79717" y="398585"/>
                  <a:pt x="75650" y="417509"/>
                  <a:pt x="70339" y="436099"/>
                </a:cubicBezTo>
                <a:cubicBezTo>
                  <a:pt x="55273" y="488832"/>
                  <a:pt x="53198" y="474102"/>
                  <a:pt x="42203" y="534572"/>
                </a:cubicBezTo>
                <a:cubicBezTo>
                  <a:pt x="36272" y="567195"/>
                  <a:pt x="33178" y="600274"/>
                  <a:pt x="28136" y="633046"/>
                </a:cubicBezTo>
                <a:cubicBezTo>
                  <a:pt x="23799" y="661238"/>
                  <a:pt x="20256" y="689608"/>
                  <a:pt x="14068" y="717452"/>
                </a:cubicBezTo>
                <a:cubicBezTo>
                  <a:pt x="10851" y="731928"/>
                  <a:pt x="0" y="759656"/>
                  <a:pt x="0" y="759656"/>
                </a:cubicBez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2" name="Freeform 41"/>
          <p:cNvSpPr>
            <a:spLocks/>
          </p:cNvSpPr>
          <p:nvPr/>
        </p:nvSpPr>
        <p:spPr bwMode="auto">
          <a:xfrm>
            <a:off x="2398713" y="4775200"/>
            <a:ext cx="119062" cy="374650"/>
          </a:xfrm>
          <a:custGeom>
            <a:avLst/>
            <a:gdLst>
              <a:gd name="T0" fmla="*/ 103 w 196947"/>
              <a:gd name="T1" fmla="*/ 0 h 562708"/>
              <a:gd name="T2" fmla="*/ 81 w 196947"/>
              <a:gd name="T3" fmla="*/ 282 h 562708"/>
              <a:gd name="T4" fmla="*/ 74 w 196947"/>
              <a:gd name="T5" fmla="*/ 376 h 562708"/>
              <a:gd name="T6" fmla="*/ 59 w 196947"/>
              <a:gd name="T7" fmla="*/ 439 h 562708"/>
              <a:gd name="T8" fmla="*/ 22 w 196947"/>
              <a:gd name="T9" fmla="*/ 909 h 562708"/>
              <a:gd name="T10" fmla="*/ 7 w 196947"/>
              <a:gd name="T11" fmla="*/ 1097 h 562708"/>
              <a:gd name="T12" fmla="*/ 0 w 196947"/>
              <a:gd name="T13" fmla="*/ 1190 h 562708"/>
              <a:gd name="T14" fmla="*/ 0 w 196947"/>
              <a:gd name="T15" fmla="*/ 1254 h 56270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96947"/>
              <a:gd name="T25" fmla="*/ 0 h 562708"/>
              <a:gd name="T26" fmla="*/ 196947 w 196947"/>
              <a:gd name="T27" fmla="*/ 562708 h 56270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96947" h="562708">
                <a:moveTo>
                  <a:pt x="196947" y="0"/>
                </a:moveTo>
                <a:lnTo>
                  <a:pt x="154744" y="126609"/>
                </a:lnTo>
                <a:cubicBezTo>
                  <a:pt x="150055" y="140677"/>
                  <a:pt x="151162" y="158327"/>
                  <a:pt x="140677" y="168812"/>
                </a:cubicBezTo>
                <a:lnTo>
                  <a:pt x="112541" y="196948"/>
                </a:lnTo>
                <a:lnTo>
                  <a:pt x="42203" y="407963"/>
                </a:lnTo>
                <a:lnTo>
                  <a:pt x="14067" y="492369"/>
                </a:lnTo>
                <a:cubicBezTo>
                  <a:pt x="9378" y="506437"/>
                  <a:pt x="0" y="519743"/>
                  <a:pt x="0" y="534572"/>
                </a:cubicBezTo>
                <a:lnTo>
                  <a:pt x="0" y="562708"/>
                </a:ln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3" name="Freeform 42"/>
          <p:cNvSpPr>
            <a:spLocks/>
          </p:cNvSpPr>
          <p:nvPr/>
        </p:nvSpPr>
        <p:spPr bwMode="auto">
          <a:xfrm>
            <a:off x="3238500" y="5103813"/>
            <a:ext cx="92075" cy="355600"/>
          </a:xfrm>
          <a:custGeom>
            <a:avLst/>
            <a:gdLst>
              <a:gd name="T0" fmla="*/ 64 w 154745"/>
              <a:gd name="T1" fmla="*/ 0 h 534573"/>
              <a:gd name="T2" fmla="*/ 52 w 154745"/>
              <a:gd name="T3" fmla="*/ 500 h 534573"/>
              <a:gd name="T4" fmla="*/ 40 w 154745"/>
              <a:gd name="T5" fmla="*/ 688 h 534573"/>
              <a:gd name="T6" fmla="*/ 23 w 154745"/>
              <a:gd name="T7" fmla="*/ 844 h 534573"/>
              <a:gd name="T8" fmla="*/ 12 w 154745"/>
              <a:gd name="T9" fmla="*/ 1032 h 534573"/>
              <a:gd name="T10" fmla="*/ 6 w 154745"/>
              <a:gd name="T11" fmla="*/ 1126 h 534573"/>
              <a:gd name="T12" fmla="*/ 0 w 154745"/>
              <a:gd name="T13" fmla="*/ 1189 h 53457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54745"/>
              <a:gd name="T22" fmla="*/ 0 h 534573"/>
              <a:gd name="T23" fmla="*/ 154745 w 154745"/>
              <a:gd name="T24" fmla="*/ 534573 h 534573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54745" h="534573">
                <a:moveTo>
                  <a:pt x="154745" y="0"/>
                </a:moveTo>
                <a:cubicBezTo>
                  <a:pt x="148055" y="73590"/>
                  <a:pt x="146429" y="152413"/>
                  <a:pt x="126610" y="225083"/>
                </a:cubicBezTo>
                <a:cubicBezTo>
                  <a:pt x="118807" y="253695"/>
                  <a:pt x="107852" y="281354"/>
                  <a:pt x="98474" y="309489"/>
                </a:cubicBezTo>
                <a:cubicBezTo>
                  <a:pt x="80211" y="364277"/>
                  <a:pt x="94894" y="341206"/>
                  <a:pt x="56271" y="379828"/>
                </a:cubicBezTo>
                <a:lnTo>
                  <a:pt x="28136" y="464234"/>
                </a:lnTo>
                <a:cubicBezTo>
                  <a:pt x="23447" y="478302"/>
                  <a:pt x="20700" y="493174"/>
                  <a:pt x="14068" y="506437"/>
                </a:cubicBezTo>
                <a:lnTo>
                  <a:pt x="0" y="534573"/>
                </a:ln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4" name="Freeform 43"/>
          <p:cNvSpPr>
            <a:spLocks/>
          </p:cNvSpPr>
          <p:nvPr/>
        </p:nvSpPr>
        <p:spPr bwMode="auto">
          <a:xfrm>
            <a:off x="3133725" y="5056188"/>
            <a:ext cx="36513" cy="469900"/>
          </a:xfrm>
          <a:custGeom>
            <a:avLst/>
            <a:gdLst>
              <a:gd name="T0" fmla="*/ 33 w 60252"/>
              <a:gd name="T1" fmla="*/ 0 h 703384"/>
              <a:gd name="T2" fmla="*/ 25 w 60252"/>
              <a:gd name="T3" fmla="*/ 397 h 703384"/>
              <a:gd name="T4" fmla="*/ 18 w 60252"/>
              <a:gd name="T5" fmla="*/ 562 h 703384"/>
              <a:gd name="T6" fmla="*/ 10 w 60252"/>
              <a:gd name="T7" fmla="*/ 991 h 703384"/>
              <a:gd name="T8" fmla="*/ 2 w 60252"/>
              <a:gd name="T9" fmla="*/ 1091 h 703384"/>
              <a:gd name="T10" fmla="*/ 2 w 60252"/>
              <a:gd name="T11" fmla="*/ 1652 h 7033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60252"/>
              <a:gd name="T19" fmla="*/ 0 h 703384"/>
              <a:gd name="T20" fmla="*/ 60252 w 60252"/>
              <a:gd name="T21" fmla="*/ 703384 h 7033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60252" h="703384">
                <a:moveTo>
                  <a:pt x="60252" y="0"/>
                </a:moveTo>
                <a:cubicBezTo>
                  <a:pt x="55563" y="56271"/>
                  <a:pt x="52782" y="112733"/>
                  <a:pt x="46184" y="168812"/>
                </a:cubicBezTo>
                <a:cubicBezTo>
                  <a:pt x="43390" y="192559"/>
                  <a:pt x="34756" y="215387"/>
                  <a:pt x="32116" y="239151"/>
                </a:cubicBezTo>
                <a:cubicBezTo>
                  <a:pt x="25364" y="299917"/>
                  <a:pt x="25632" y="361363"/>
                  <a:pt x="18049" y="422031"/>
                </a:cubicBezTo>
                <a:cubicBezTo>
                  <a:pt x="16210" y="436745"/>
                  <a:pt x="4722" y="449424"/>
                  <a:pt x="3981" y="464234"/>
                </a:cubicBezTo>
                <a:cubicBezTo>
                  <a:pt x="0" y="543851"/>
                  <a:pt x="3981" y="623667"/>
                  <a:pt x="3981" y="703384"/>
                </a:cubicBezTo>
              </a:path>
            </a:pathLst>
          </a:custGeom>
          <a:noFill/>
          <a:ln w="9525" cap="flat" cmpd="sng">
            <a:solidFill>
              <a:srgbClr val="FFFF99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23589" name="Picture 2" descr="slide007"/>
          <p:cNvPicPr>
            <a:picLocks noChangeAspect="1" noChangeArrowheads="1"/>
          </p:cNvPicPr>
          <p:nvPr/>
        </p:nvPicPr>
        <p:blipFill>
          <a:blip r:embed="rId8">
            <a:lum bright="-1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8" t="43524" r="36003" b="27991"/>
          <a:stretch>
            <a:fillRect/>
          </a:stretch>
        </p:blipFill>
        <p:spPr bwMode="auto">
          <a:xfrm>
            <a:off x="5334000" y="3962400"/>
            <a:ext cx="2438400" cy="276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Freeform 46"/>
          <p:cNvSpPr/>
          <p:nvPr/>
        </p:nvSpPr>
        <p:spPr bwMode="auto">
          <a:xfrm>
            <a:off x="5584564" y="4664221"/>
            <a:ext cx="1487298" cy="1433968"/>
          </a:xfrm>
          <a:custGeom>
            <a:avLst/>
            <a:gdLst>
              <a:gd name="connsiteX0" fmla="*/ 42203 w 2463338"/>
              <a:gd name="connsiteY0" fmla="*/ 393896 h 2150951"/>
              <a:gd name="connsiteX1" fmla="*/ 323557 w 2463338"/>
              <a:gd name="connsiteY1" fmla="*/ 379828 h 2150951"/>
              <a:gd name="connsiteX2" fmla="*/ 562708 w 2463338"/>
              <a:gd name="connsiteY2" fmla="*/ 351693 h 2150951"/>
              <a:gd name="connsiteX3" fmla="*/ 661181 w 2463338"/>
              <a:gd name="connsiteY3" fmla="*/ 323557 h 2150951"/>
              <a:gd name="connsiteX4" fmla="*/ 844061 w 2463338"/>
              <a:gd name="connsiteY4" fmla="*/ 309490 h 2150951"/>
              <a:gd name="connsiteX5" fmla="*/ 998806 w 2463338"/>
              <a:gd name="connsiteY5" fmla="*/ 295422 h 2150951"/>
              <a:gd name="connsiteX6" fmla="*/ 1111348 w 2463338"/>
              <a:gd name="connsiteY6" fmla="*/ 281354 h 2150951"/>
              <a:gd name="connsiteX7" fmla="*/ 1266092 w 2463338"/>
              <a:gd name="connsiteY7" fmla="*/ 267286 h 2150951"/>
              <a:gd name="connsiteX8" fmla="*/ 1364566 w 2463338"/>
              <a:gd name="connsiteY8" fmla="*/ 253219 h 2150951"/>
              <a:gd name="connsiteX9" fmla="*/ 1547446 w 2463338"/>
              <a:gd name="connsiteY9" fmla="*/ 239151 h 2150951"/>
              <a:gd name="connsiteX10" fmla="*/ 1617785 w 2463338"/>
              <a:gd name="connsiteY10" fmla="*/ 225083 h 2150951"/>
              <a:gd name="connsiteX11" fmla="*/ 1659988 w 2463338"/>
              <a:gd name="connsiteY11" fmla="*/ 211016 h 2150951"/>
              <a:gd name="connsiteX12" fmla="*/ 1730326 w 2463338"/>
              <a:gd name="connsiteY12" fmla="*/ 196948 h 2150951"/>
              <a:gd name="connsiteX13" fmla="*/ 1786597 w 2463338"/>
              <a:gd name="connsiteY13" fmla="*/ 182880 h 2150951"/>
              <a:gd name="connsiteX14" fmla="*/ 1856935 w 2463338"/>
              <a:gd name="connsiteY14" fmla="*/ 168813 h 2150951"/>
              <a:gd name="connsiteX15" fmla="*/ 1941341 w 2463338"/>
              <a:gd name="connsiteY15" fmla="*/ 140677 h 2150951"/>
              <a:gd name="connsiteX16" fmla="*/ 1983545 w 2463338"/>
              <a:gd name="connsiteY16" fmla="*/ 126610 h 2150951"/>
              <a:gd name="connsiteX17" fmla="*/ 2025748 w 2463338"/>
              <a:gd name="connsiteY17" fmla="*/ 98474 h 2150951"/>
              <a:gd name="connsiteX18" fmla="*/ 2166425 w 2463338"/>
              <a:gd name="connsiteY18" fmla="*/ 56271 h 2150951"/>
              <a:gd name="connsiteX19" fmla="*/ 2208628 w 2463338"/>
              <a:gd name="connsiteY19" fmla="*/ 42203 h 2150951"/>
              <a:gd name="connsiteX20" fmla="*/ 2391508 w 2463338"/>
              <a:gd name="connsiteY20" fmla="*/ 0 h 2150951"/>
              <a:gd name="connsiteX21" fmla="*/ 2447778 w 2463338"/>
              <a:gd name="connsiteY21" fmla="*/ 126610 h 2150951"/>
              <a:gd name="connsiteX22" fmla="*/ 2419643 w 2463338"/>
              <a:gd name="connsiteY22" fmla="*/ 323557 h 2150951"/>
              <a:gd name="connsiteX23" fmla="*/ 2405575 w 2463338"/>
              <a:gd name="connsiteY23" fmla="*/ 450166 h 2150951"/>
              <a:gd name="connsiteX24" fmla="*/ 2419643 w 2463338"/>
              <a:gd name="connsiteY24" fmla="*/ 1491176 h 2150951"/>
              <a:gd name="connsiteX25" fmla="*/ 2447778 w 2463338"/>
              <a:gd name="connsiteY25" fmla="*/ 1730326 h 2150951"/>
              <a:gd name="connsiteX26" fmla="*/ 2461846 w 2463338"/>
              <a:gd name="connsiteY26" fmla="*/ 1913206 h 2150951"/>
              <a:gd name="connsiteX27" fmla="*/ 2447778 w 2463338"/>
              <a:gd name="connsiteY27" fmla="*/ 1955410 h 2150951"/>
              <a:gd name="connsiteX28" fmla="*/ 2335237 w 2463338"/>
              <a:gd name="connsiteY28" fmla="*/ 1927274 h 2150951"/>
              <a:gd name="connsiteX29" fmla="*/ 1828800 w 2463338"/>
              <a:gd name="connsiteY29" fmla="*/ 1899139 h 2150951"/>
              <a:gd name="connsiteX30" fmla="*/ 1195754 w 2463338"/>
              <a:gd name="connsiteY30" fmla="*/ 1899139 h 2150951"/>
              <a:gd name="connsiteX31" fmla="*/ 970671 w 2463338"/>
              <a:gd name="connsiteY31" fmla="*/ 1927274 h 2150951"/>
              <a:gd name="connsiteX32" fmla="*/ 787791 w 2463338"/>
              <a:gd name="connsiteY32" fmla="*/ 1955410 h 2150951"/>
              <a:gd name="connsiteX33" fmla="*/ 590843 w 2463338"/>
              <a:gd name="connsiteY33" fmla="*/ 1983545 h 2150951"/>
              <a:gd name="connsiteX34" fmla="*/ 548640 w 2463338"/>
              <a:gd name="connsiteY34" fmla="*/ 1997613 h 2150951"/>
              <a:gd name="connsiteX35" fmla="*/ 393895 w 2463338"/>
              <a:gd name="connsiteY35" fmla="*/ 2039816 h 2150951"/>
              <a:gd name="connsiteX36" fmla="*/ 351692 w 2463338"/>
              <a:gd name="connsiteY36" fmla="*/ 2053883 h 2150951"/>
              <a:gd name="connsiteX37" fmla="*/ 323557 w 2463338"/>
              <a:gd name="connsiteY37" fmla="*/ 2082019 h 2150951"/>
              <a:gd name="connsiteX38" fmla="*/ 239151 w 2463338"/>
              <a:gd name="connsiteY38" fmla="*/ 2110154 h 2150951"/>
              <a:gd name="connsiteX39" fmla="*/ 211015 w 2463338"/>
              <a:gd name="connsiteY39" fmla="*/ 2138290 h 2150951"/>
              <a:gd name="connsiteX40" fmla="*/ 154745 w 2463338"/>
              <a:gd name="connsiteY40" fmla="*/ 2039816 h 2150951"/>
              <a:gd name="connsiteX41" fmla="*/ 140677 w 2463338"/>
              <a:gd name="connsiteY41" fmla="*/ 1828800 h 2150951"/>
              <a:gd name="connsiteX42" fmla="*/ 168812 w 2463338"/>
              <a:gd name="connsiteY42" fmla="*/ 1012874 h 2150951"/>
              <a:gd name="connsiteX43" fmla="*/ 154745 w 2463338"/>
              <a:gd name="connsiteY43" fmla="*/ 844062 h 2150951"/>
              <a:gd name="connsiteX44" fmla="*/ 126609 w 2463338"/>
              <a:gd name="connsiteY44" fmla="*/ 759656 h 2150951"/>
              <a:gd name="connsiteX45" fmla="*/ 98474 w 2463338"/>
              <a:gd name="connsiteY45" fmla="*/ 661182 h 2150951"/>
              <a:gd name="connsiteX46" fmla="*/ 84406 w 2463338"/>
              <a:gd name="connsiteY46" fmla="*/ 618979 h 2150951"/>
              <a:gd name="connsiteX47" fmla="*/ 70338 w 2463338"/>
              <a:gd name="connsiteY47" fmla="*/ 548640 h 2150951"/>
              <a:gd name="connsiteX48" fmla="*/ 42203 w 2463338"/>
              <a:gd name="connsiteY48" fmla="*/ 393896 h 2150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463338" h="2150951">
                <a:moveTo>
                  <a:pt x="42203" y="393896"/>
                </a:moveTo>
                <a:cubicBezTo>
                  <a:pt x="84406" y="365761"/>
                  <a:pt x="229878" y="386289"/>
                  <a:pt x="323557" y="379828"/>
                </a:cubicBezTo>
                <a:cubicBezTo>
                  <a:pt x="364231" y="377023"/>
                  <a:pt x="517996" y="357282"/>
                  <a:pt x="562708" y="351693"/>
                </a:cubicBezTo>
                <a:cubicBezTo>
                  <a:pt x="589998" y="342596"/>
                  <a:pt x="633884" y="326768"/>
                  <a:pt x="661181" y="323557"/>
                </a:cubicBezTo>
                <a:cubicBezTo>
                  <a:pt x="721902" y="316413"/>
                  <a:pt x="783132" y="314567"/>
                  <a:pt x="844061" y="309490"/>
                </a:cubicBezTo>
                <a:lnTo>
                  <a:pt x="998806" y="295422"/>
                </a:lnTo>
                <a:cubicBezTo>
                  <a:pt x="1036404" y="291464"/>
                  <a:pt x="1073750" y="285312"/>
                  <a:pt x="1111348" y="281354"/>
                </a:cubicBezTo>
                <a:cubicBezTo>
                  <a:pt x="1162857" y="275932"/>
                  <a:pt x="1214615" y="273006"/>
                  <a:pt x="1266092" y="267286"/>
                </a:cubicBezTo>
                <a:cubicBezTo>
                  <a:pt x="1299047" y="263624"/>
                  <a:pt x="1331573" y="256518"/>
                  <a:pt x="1364566" y="253219"/>
                </a:cubicBezTo>
                <a:cubicBezTo>
                  <a:pt x="1425403" y="247135"/>
                  <a:pt x="1486486" y="243840"/>
                  <a:pt x="1547446" y="239151"/>
                </a:cubicBezTo>
                <a:cubicBezTo>
                  <a:pt x="1570892" y="234462"/>
                  <a:pt x="1594588" y="230882"/>
                  <a:pt x="1617785" y="225083"/>
                </a:cubicBezTo>
                <a:cubicBezTo>
                  <a:pt x="1632171" y="221487"/>
                  <a:pt x="1645602" y="214612"/>
                  <a:pt x="1659988" y="211016"/>
                </a:cubicBezTo>
                <a:cubicBezTo>
                  <a:pt x="1683184" y="205217"/>
                  <a:pt x="1706985" y="202135"/>
                  <a:pt x="1730326" y="196948"/>
                </a:cubicBezTo>
                <a:cubicBezTo>
                  <a:pt x="1749200" y="192754"/>
                  <a:pt x="1767723" y="187074"/>
                  <a:pt x="1786597" y="182880"/>
                </a:cubicBezTo>
                <a:cubicBezTo>
                  <a:pt x="1809938" y="177693"/>
                  <a:pt x="1833867" y="175104"/>
                  <a:pt x="1856935" y="168813"/>
                </a:cubicBezTo>
                <a:cubicBezTo>
                  <a:pt x="1885547" y="161010"/>
                  <a:pt x="1913206" y="150055"/>
                  <a:pt x="1941341" y="140677"/>
                </a:cubicBezTo>
                <a:lnTo>
                  <a:pt x="1983545" y="126610"/>
                </a:lnTo>
                <a:cubicBezTo>
                  <a:pt x="1997613" y="117231"/>
                  <a:pt x="2010298" y="105341"/>
                  <a:pt x="2025748" y="98474"/>
                </a:cubicBezTo>
                <a:cubicBezTo>
                  <a:pt x="2085919" y="71731"/>
                  <a:pt x="2109139" y="72639"/>
                  <a:pt x="2166425" y="56271"/>
                </a:cubicBezTo>
                <a:cubicBezTo>
                  <a:pt x="2180683" y="52197"/>
                  <a:pt x="2194322" y="46105"/>
                  <a:pt x="2208628" y="42203"/>
                </a:cubicBezTo>
                <a:cubicBezTo>
                  <a:pt x="2301941" y="16754"/>
                  <a:pt x="2309485" y="16405"/>
                  <a:pt x="2391508" y="0"/>
                </a:cubicBezTo>
                <a:cubicBezTo>
                  <a:pt x="2463338" y="23944"/>
                  <a:pt x="2447778" y="4656"/>
                  <a:pt x="2447778" y="126610"/>
                </a:cubicBezTo>
                <a:cubicBezTo>
                  <a:pt x="2447778" y="175747"/>
                  <a:pt x="2426644" y="271051"/>
                  <a:pt x="2419643" y="323557"/>
                </a:cubicBezTo>
                <a:cubicBezTo>
                  <a:pt x="2414031" y="365647"/>
                  <a:pt x="2410264" y="407963"/>
                  <a:pt x="2405575" y="450166"/>
                </a:cubicBezTo>
                <a:cubicBezTo>
                  <a:pt x="2410264" y="797169"/>
                  <a:pt x="2411574" y="1144235"/>
                  <a:pt x="2419643" y="1491176"/>
                </a:cubicBezTo>
                <a:cubicBezTo>
                  <a:pt x="2422600" y="1618330"/>
                  <a:pt x="2428183" y="1632348"/>
                  <a:pt x="2447778" y="1730326"/>
                </a:cubicBezTo>
                <a:cubicBezTo>
                  <a:pt x="2452467" y="1791286"/>
                  <a:pt x="2461846" y="1852066"/>
                  <a:pt x="2461846" y="1913206"/>
                </a:cubicBezTo>
                <a:cubicBezTo>
                  <a:pt x="2461846" y="1928035"/>
                  <a:pt x="2461846" y="1950721"/>
                  <a:pt x="2447778" y="1955410"/>
                </a:cubicBezTo>
                <a:cubicBezTo>
                  <a:pt x="2412441" y="1967189"/>
                  <a:pt x="2369399" y="1931070"/>
                  <a:pt x="2335237" y="1927274"/>
                </a:cubicBezTo>
                <a:cubicBezTo>
                  <a:pt x="2242411" y="1916960"/>
                  <a:pt x="1891786" y="1902138"/>
                  <a:pt x="1828800" y="1899139"/>
                </a:cubicBezTo>
                <a:cubicBezTo>
                  <a:pt x="1554240" y="1871682"/>
                  <a:pt x="1632476" y="1873449"/>
                  <a:pt x="1195754" y="1899139"/>
                </a:cubicBezTo>
                <a:cubicBezTo>
                  <a:pt x="1120273" y="1903579"/>
                  <a:pt x="970671" y="1927274"/>
                  <a:pt x="970671" y="1927274"/>
                </a:cubicBezTo>
                <a:cubicBezTo>
                  <a:pt x="882632" y="1956621"/>
                  <a:pt x="946807" y="1938672"/>
                  <a:pt x="787791" y="1955410"/>
                </a:cubicBezTo>
                <a:cubicBezTo>
                  <a:pt x="712183" y="1963369"/>
                  <a:pt x="660720" y="1966075"/>
                  <a:pt x="590843" y="1983545"/>
                </a:cubicBezTo>
                <a:cubicBezTo>
                  <a:pt x="576457" y="1987142"/>
                  <a:pt x="563026" y="1994017"/>
                  <a:pt x="548640" y="1997613"/>
                </a:cubicBezTo>
                <a:cubicBezTo>
                  <a:pt x="389554" y="2037384"/>
                  <a:pt x="574990" y="1979451"/>
                  <a:pt x="393895" y="2039816"/>
                </a:cubicBezTo>
                <a:lnTo>
                  <a:pt x="351692" y="2053883"/>
                </a:lnTo>
                <a:cubicBezTo>
                  <a:pt x="342314" y="2063262"/>
                  <a:pt x="335420" y="2076087"/>
                  <a:pt x="323557" y="2082019"/>
                </a:cubicBezTo>
                <a:cubicBezTo>
                  <a:pt x="297031" y="2095282"/>
                  <a:pt x="239151" y="2110154"/>
                  <a:pt x="239151" y="2110154"/>
                </a:cubicBezTo>
                <a:cubicBezTo>
                  <a:pt x="229772" y="2119533"/>
                  <a:pt x="224021" y="2135689"/>
                  <a:pt x="211015" y="2138290"/>
                </a:cubicBezTo>
                <a:cubicBezTo>
                  <a:pt x="147710" y="2150951"/>
                  <a:pt x="159789" y="2070084"/>
                  <a:pt x="154745" y="2039816"/>
                </a:cubicBezTo>
                <a:cubicBezTo>
                  <a:pt x="150056" y="1969477"/>
                  <a:pt x="140677" y="1899295"/>
                  <a:pt x="140677" y="1828800"/>
                </a:cubicBezTo>
                <a:cubicBezTo>
                  <a:pt x="140677" y="1444465"/>
                  <a:pt x="150102" y="1330954"/>
                  <a:pt x="168812" y="1012874"/>
                </a:cubicBezTo>
                <a:cubicBezTo>
                  <a:pt x="164123" y="956603"/>
                  <a:pt x="164028" y="899759"/>
                  <a:pt x="154745" y="844062"/>
                </a:cubicBezTo>
                <a:cubicBezTo>
                  <a:pt x="149869" y="814808"/>
                  <a:pt x="135988" y="787791"/>
                  <a:pt x="126609" y="759656"/>
                </a:cubicBezTo>
                <a:cubicBezTo>
                  <a:pt x="92879" y="658468"/>
                  <a:pt x="133802" y="784831"/>
                  <a:pt x="98474" y="661182"/>
                </a:cubicBezTo>
                <a:cubicBezTo>
                  <a:pt x="94400" y="646924"/>
                  <a:pt x="88003" y="633365"/>
                  <a:pt x="84406" y="618979"/>
                </a:cubicBezTo>
                <a:cubicBezTo>
                  <a:pt x="78607" y="595782"/>
                  <a:pt x="73974" y="572273"/>
                  <a:pt x="70338" y="548640"/>
                </a:cubicBezTo>
                <a:cubicBezTo>
                  <a:pt x="64589" y="511274"/>
                  <a:pt x="0" y="422031"/>
                  <a:pt x="42203" y="393896"/>
                </a:cubicBezTo>
                <a:close/>
              </a:path>
            </a:pathLst>
          </a:custGeom>
          <a:solidFill>
            <a:srgbClr val="FFFF99">
              <a:alpha val="40000"/>
            </a:srgbClr>
          </a:solidFill>
          <a:ln w="76200" cap="flat" cmpd="sng" algn="ctr">
            <a:solidFill>
              <a:srgbClr val="FFFF99">
                <a:alpha val="54902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FFFF99">
                <a:alpha val="40000"/>
              </a:srgbClr>
            </a:glow>
          </a:effectLst>
        </p:spPr>
        <p:txBody>
          <a:bodyPr wrap="none"/>
          <a:lstStyle/>
          <a:p>
            <a:pPr eaLnBrk="1" hangingPunct="1">
              <a:defRPr/>
            </a:pPr>
            <a:endParaRPr lang="en-US">
              <a:ea typeface="+mn-ea"/>
              <a:cs typeface="ＭＳ Ｐゴシック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00E4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  <p:pic>
        <p:nvPicPr>
          <p:cNvPr id="2560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371600"/>
            <a:ext cx="8229600" cy="1143000"/>
          </a:xfrm>
          <a:prstGeom prst="rect">
            <a:avLst/>
          </a:prstGeom>
        </p:spPr>
        <p:txBody>
          <a:bodyPr anchor="ctr">
            <a:norm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CASE NO. 2</a:t>
            </a:r>
            <a:r>
              <a:rPr lang="en-US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/>
                <a:ea typeface="ＭＳ Ｐゴシック" charset="0"/>
                <a:cs typeface="Arial Black"/>
              </a:rPr>
              <a:t>  </a:t>
            </a:r>
          </a:p>
        </p:txBody>
      </p:sp>
      <p:sp>
        <p:nvSpPr>
          <p:cNvPr id="8" name="Rectangle 7"/>
          <p:cNvSpPr/>
          <p:nvPr/>
        </p:nvSpPr>
        <p:spPr>
          <a:xfrm>
            <a:off x="1219200" y="2967038"/>
            <a:ext cx="6705600" cy="120015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/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27 years- old male with long standing history of renal failure </a:t>
            </a:r>
          </a:p>
          <a:p>
            <a:pPr algn="ctr" eaLnBrk="1" hangingPunct="1"/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</a:rPr>
              <a:t>X-ray of lumbosacral spine requested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lide005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6" r="16397"/>
          <a:stretch>
            <a:fillRect/>
          </a:stretch>
        </p:blipFill>
        <p:spPr bwMode="auto">
          <a:xfrm>
            <a:off x="2209800" y="300038"/>
            <a:ext cx="4683125" cy="648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slide005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2" t="24197" r="34421" b="28778"/>
          <a:stretch>
            <a:fillRect/>
          </a:stretch>
        </p:blipFill>
        <p:spPr bwMode="auto">
          <a:xfrm>
            <a:off x="2141538" y="457200"/>
            <a:ext cx="479266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759075" y="461963"/>
            <a:ext cx="3025775" cy="2589212"/>
            <a:chOff x="2912012" y="919173"/>
            <a:chExt cx="3024554" cy="2589106"/>
          </a:xfrm>
        </p:grpSpPr>
        <p:sp>
          <p:nvSpPr>
            <p:cNvPr id="26636" name="Freeform 7"/>
            <p:cNvSpPr>
              <a:spLocks/>
            </p:cNvSpPr>
            <p:nvPr/>
          </p:nvSpPr>
          <p:spPr bwMode="auto">
            <a:xfrm>
              <a:off x="2912012" y="919173"/>
              <a:ext cx="3024554" cy="2527412"/>
            </a:xfrm>
            <a:custGeom>
              <a:avLst/>
              <a:gdLst>
                <a:gd name="T0" fmla="*/ 604911 w 3024554"/>
                <a:gd name="T1" fmla="*/ 107769 h 2527412"/>
                <a:gd name="T2" fmla="*/ 731520 w 3024554"/>
                <a:gd name="T3" fmla="*/ 178107 h 2527412"/>
                <a:gd name="T4" fmla="*/ 844062 w 3024554"/>
                <a:gd name="T5" fmla="*/ 234378 h 2527412"/>
                <a:gd name="T6" fmla="*/ 970671 w 3024554"/>
                <a:gd name="T7" fmla="*/ 276581 h 2527412"/>
                <a:gd name="T8" fmla="*/ 1097280 w 3024554"/>
                <a:gd name="T9" fmla="*/ 332852 h 2527412"/>
                <a:gd name="T10" fmla="*/ 1266093 w 3024554"/>
                <a:gd name="T11" fmla="*/ 403190 h 2527412"/>
                <a:gd name="T12" fmla="*/ 1434905 w 3024554"/>
                <a:gd name="T13" fmla="*/ 445393 h 2527412"/>
                <a:gd name="T14" fmla="*/ 2194560 w 3024554"/>
                <a:gd name="T15" fmla="*/ 445393 h 2527412"/>
                <a:gd name="T16" fmla="*/ 2799471 w 3024554"/>
                <a:gd name="T17" fmla="*/ 445393 h 2527412"/>
                <a:gd name="T18" fmla="*/ 2954216 w 3024554"/>
                <a:gd name="T19" fmla="*/ 529799 h 2527412"/>
                <a:gd name="T20" fmla="*/ 2996419 w 3024554"/>
                <a:gd name="T21" fmla="*/ 600138 h 2527412"/>
                <a:gd name="T22" fmla="*/ 2982351 w 3024554"/>
                <a:gd name="T23" fmla="*/ 839289 h 2527412"/>
                <a:gd name="T24" fmla="*/ 2883877 w 3024554"/>
                <a:gd name="T25" fmla="*/ 994033 h 2527412"/>
                <a:gd name="T26" fmla="*/ 2841674 w 3024554"/>
                <a:gd name="T27" fmla="*/ 1120642 h 2527412"/>
                <a:gd name="T28" fmla="*/ 2785403 w 3024554"/>
                <a:gd name="T29" fmla="*/ 1303522 h 2527412"/>
                <a:gd name="T30" fmla="*/ 2743200 w 3024554"/>
                <a:gd name="T31" fmla="*/ 1373861 h 2527412"/>
                <a:gd name="T32" fmla="*/ 2686930 w 3024554"/>
                <a:gd name="T33" fmla="*/ 1542673 h 2527412"/>
                <a:gd name="T34" fmla="*/ 2658794 w 3024554"/>
                <a:gd name="T35" fmla="*/ 1795892 h 2527412"/>
                <a:gd name="T36" fmla="*/ 2602523 w 3024554"/>
                <a:gd name="T37" fmla="*/ 2063178 h 2527412"/>
                <a:gd name="T38" fmla="*/ 2574388 w 3024554"/>
                <a:gd name="T39" fmla="*/ 2302329 h 2527412"/>
                <a:gd name="T40" fmla="*/ 2532185 w 3024554"/>
                <a:gd name="T41" fmla="*/ 2527412 h 2527412"/>
                <a:gd name="T42" fmla="*/ 2349305 w 3024554"/>
                <a:gd name="T43" fmla="*/ 2428938 h 2527412"/>
                <a:gd name="T44" fmla="*/ 2208628 w 3024554"/>
                <a:gd name="T45" fmla="*/ 2344532 h 2527412"/>
                <a:gd name="T46" fmla="*/ 2082019 w 3024554"/>
                <a:gd name="T47" fmla="*/ 2274193 h 2527412"/>
                <a:gd name="T48" fmla="*/ 1969477 w 3024554"/>
                <a:gd name="T49" fmla="*/ 2217922 h 2527412"/>
                <a:gd name="T50" fmla="*/ 1800665 w 3024554"/>
                <a:gd name="T51" fmla="*/ 2161652 h 2527412"/>
                <a:gd name="T52" fmla="*/ 1716259 w 3024554"/>
                <a:gd name="T53" fmla="*/ 2133516 h 2527412"/>
                <a:gd name="T54" fmla="*/ 1603717 w 3024554"/>
                <a:gd name="T55" fmla="*/ 2091313 h 2527412"/>
                <a:gd name="T56" fmla="*/ 1153551 w 3024554"/>
                <a:gd name="T57" fmla="*/ 2049110 h 2527412"/>
                <a:gd name="T58" fmla="*/ 393896 w 3024554"/>
                <a:gd name="T59" fmla="*/ 2091313 h 2527412"/>
                <a:gd name="T60" fmla="*/ 56271 w 3024554"/>
                <a:gd name="T61" fmla="*/ 2049110 h 2527412"/>
                <a:gd name="T62" fmla="*/ 0 w 3024554"/>
                <a:gd name="T63" fmla="*/ 1922501 h 2527412"/>
                <a:gd name="T64" fmla="*/ 56271 w 3024554"/>
                <a:gd name="T65" fmla="*/ 1598944 h 2527412"/>
                <a:gd name="T66" fmla="*/ 112542 w 3024554"/>
                <a:gd name="T67" fmla="*/ 1247252 h 2527412"/>
                <a:gd name="T68" fmla="*/ 140677 w 3024554"/>
                <a:gd name="T69" fmla="*/ 1120642 h 2527412"/>
                <a:gd name="T70" fmla="*/ 225083 w 3024554"/>
                <a:gd name="T71" fmla="*/ 867424 h 2527412"/>
                <a:gd name="T72" fmla="*/ 253219 w 3024554"/>
                <a:gd name="T73" fmla="*/ 783018 h 2527412"/>
                <a:gd name="T74" fmla="*/ 281354 w 3024554"/>
                <a:gd name="T75" fmla="*/ 642341 h 2527412"/>
                <a:gd name="T76" fmla="*/ 337625 w 3024554"/>
                <a:gd name="T77" fmla="*/ 318784 h 2527412"/>
                <a:gd name="T78" fmla="*/ 422031 w 3024554"/>
                <a:gd name="T79" fmla="*/ 121836 h 2527412"/>
                <a:gd name="T80" fmla="*/ 478302 w 3024554"/>
                <a:gd name="T81" fmla="*/ 51498 h 252741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024554"/>
                <a:gd name="T124" fmla="*/ 0 h 2527412"/>
                <a:gd name="T125" fmla="*/ 3024554 w 3024554"/>
                <a:gd name="T126" fmla="*/ 2527412 h 252741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024554" h="2527412">
                  <a:moveTo>
                    <a:pt x="492370" y="23362"/>
                  </a:moveTo>
                  <a:cubicBezTo>
                    <a:pt x="513472" y="32741"/>
                    <a:pt x="443255" y="0"/>
                    <a:pt x="604911" y="107769"/>
                  </a:cubicBezTo>
                  <a:cubicBezTo>
                    <a:pt x="725859" y="188400"/>
                    <a:pt x="572832" y="91729"/>
                    <a:pt x="689317" y="149972"/>
                  </a:cubicBezTo>
                  <a:cubicBezTo>
                    <a:pt x="704439" y="157533"/>
                    <a:pt x="718318" y="167545"/>
                    <a:pt x="731520" y="178107"/>
                  </a:cubicBezTo>
                  <a:cubicBezTo>
                    <a:pt x="741877" y="186392"/>
                    <a:pt x="747793" y="200311"/>
                    <a:pt x="759656" y="206242"/>
                  </a:cubicBezTo>
                  <a:cubicBezTo>
                    <a:pt x="786182" y="219505"/>
                    <a:pt x="815927" y="225000"/>
                    <a:pt x="844062" y="234378"/>
                  </a:cubicBezTo>
                  <a:lnTo>
                    <a:pt x="928468" y="262513"/>
                  </a:lnTo>
                  <a:cubicBezTo>
                    <a:pt x="942536" y="267202"/>
                    <a:pt x="958333" y="268356"/>
                    <a:pt x="970671" y="276581"/>
                  </a:cubicBezTo>
                  <a:cubicBezTo>
                    <a:pt x="984739" y="285959"/>
                    <a:pt x="997424" y="297849"/>
                    <a:pt x="1012874" y="304716"/>
                  </a:cubicBezTo>
                  <a:cubicBezTo>
                    <a:pt x="1039975" y="316761"/>
                    <a:pt x="1097280" y="332852"/>
                    <a:pt x="1097280" y="332852"/>
                  </a:cubicBezTo>
                  <a:cubicBezTo>
                    <a:pt x="1106659" y="342230"/>
                    <a:pt x="1113553" y="355056"/>
                    <a:pt x="1125416" y="360987"/>
                  </a:cubicBezTo>
                  <a:cubicBezTo>
                    <a:pt x="1169990" y="383273"/>
                    <a:pt x="1218976" y="389728"/>
                    <a:pt x="1266093" y="403190"/>
                  </a:cubicBezTo>
                  <a:cubicBezTo>
                    <a:pt x="1280351" y="407264"/>
                    <a:pt x="1294038" y="413184"/>
                    <a:pt x="1308296" y="417258"/>
                  </a:cubicBezTo>
                  <a:cubicBezTo>
                    <a:pt x="1368324" y="434409"/>
                    <a:pt x="1369648" y="430891"/>
                    <a:pt x="1434905" y="445393"/>
                  </a:cubicBezTo>
                  <a:cubicBezTo>
                    <a:pt x="1453779" y="449587"/>
                    <a:pt x="1472419" y="454772"/>
                    <a:pt x="1491176" y="459461"/>
                  </a:cubicBezTo>
                  <a:lnTo>
                    <a:pt x="2194560" y="445393"/>
                  </a:lnTo>
                  <a:cubicBezTo>
                    <a:pt x="2227698" y="444230"/>
                    <a:pt x="2259876" y="431325"/>
                    <a:pt x="2293034" y="431325"/>
                  </a:cubicBezTo>
                  <a:cubicBezTo>
                    <a:pt x="2461911" y="431325"/>
                    <a:pt x="2630659" y="440704"/>
                    <a:pt x="2799471" y="445393"/>
                  </a:cubicBezTo>
                  <a:cubicBezTo>
                    <a:pt x="2827606" y="454772"/>
                    <a:pt x="2862906" y="452558"/>
                    <a:pt x="2883877" y="473529"/>
                  </a:cubicBezTo>
                  <a:cubicBezTo>
                    <a:pt x="2923968" y="513619"/>
                    <a:pt x="2900977" y="494307"/>
                    <a:pt x="2954216" y="529799"/>
                  </a:cubicBezTo>
                  <a:cubicBezTo>
                    <a:pt x="2958905" y="543867"/>
                    <a:pt x="2960654" y="559287"/>
                    <a:pt x="2968283" y="572002"/>
                  </a:cubicBezTo>
                  <a:cubicBezTo>
                    <a:pt x="2975107" y="583375"/>
                    <a:pt x="2990487" y="588275"/>
                    <a:pt x="2996419" y="600138"/>
                  </a:cubicBezTo>
                  <a:cubicBezTo>
                    <a:pt x="3009682" y="626664"/>
                    <a:pt x="3024554" y="684544"/>
                    <a:pt x="3024554" y="684544"/>
                  </a:cubicBezTo>
                  <a:cubicBezTo>
                    <a:pt x="3017004" y="722292"/>
                    <a:pt x="3002747" y="808694"/>
                    <a:pt x="2982351" y="839289"/>
                  </a:cubicBezTo>
                  <a:cubicBezTo>
                    <a:pt x="2946859" y="892528"/>
                    <a:pt x="2966171" y="869537"/>
                    <a:pt x="2926080" y="909627"/>
                  </a:cubicBezTo>
                  <a:cubicBezTo>
                    <a:pt x="2874782" y="1063530"/>
                    <a:pt x="2956594" y="830422"/>
                    <a:pt x="2883877" y="994033"/>
                  </a:cubicBezTo>
                  <a:cubicBezTo>
                    <a:pt x="2871832" y="1021134"/>
                    <a:pt x="2865120" y="1050304"/>
                    <a:pt x="2855742" y="1078439"/>
                  </a:cubicBezTo>
                  <a:lnTo>
                    <a:pt x="2841674" y="1120642"/>
                  </a:lnTo>
                  <a:cubicBezTo>
                    <a:pt x="2836985" y="1134710"/>
                    <a:pt x="2831202" y="1148459"/>
                    <a:pt x="2827606" y="1162845"/>
                  </a:cubicBezTo>
                  <a:cubicBezTo>
                    <a:pt x="2806345" y="1247894"/>
                    <a:pt x="2819656" y="1200764"/>
                    <a:pt x="2785403" y="1303522"/>
                  </a:cubicBezTo>
                  <a:cubicBezTo>
                    <a:pt x="2780714" y="1317590"/>
                    <a:pt x="2781821" y="1335240"/>
                    <a:pt x="2771336" y="1345725"/>
                  </a:cubicBezTo>
                  <a:lnTo>
                    <a:pt x="2743200" y="1373861"/>
                  </a:lnTo>
                  <a:lnTo>
                    <a:pt x="2700997" y="1500470"/>
                  </a:lnTo>
                  <a:lnTo>
                    <a:pt x="2686930" y="1542673"/>
                  </a:lnTo>
                  <a:cubicBezTo>
                    <a:pt x="2682241" y="1580187"/>
                    <a:pt x="2677037" y="1617640"/>
                    <a:pt x="2672862" y="1655215"/>
                  </a:cubicBezTo>
                  <a:cubicBezTo>
                    <a:pt x="2667658" y="1702053"/>
                    <a:pt x="2665023" y="1749179"/>
                    <a:pt x="2658794" y="1795892"/>
                  </a:cubicBezTo>
                  <a:cubicBezTo>
                    <a:pt x="2643980" y="1906991"/>
                    <a:pt x="2650946" y="1827285"/>
                    <a:pt x="2630659" y="1908433"/>
                  </a:cubicBezTo>
                  <a:cubicBezTo>
                    <a:pt x="2623749" y="1936074"/>
                    <a:pt x="2605310" y="2039487"/>
                    <a:pt x="2602523" y="2063178"/>
                  </a:cubicBezTo>
                  <a:cubicBezTo>
                    <a:pt x="2596471" y="2114617"/>
                    <a:pt x="2594508" y="2166483"/>
                    <a:pt x="2588456" y="2217922"/>
                  </a:cubicBezTo>
                  <a:cubicBezTo>
                    <a:pt x="2585123" y="2246250"/>
                    <a:pt x="2578158" y="2274055"/>
                    <a:pt x="2574388" y="2302329"/>
                  </a:cubicBezTo>
                  <a:cubicBezTo>
                    <a:pt x="2568776" y="2344419"/>
                    <a:pt x="2566777" y="2386969"/>
                    <a:pt x="2560320" y="2428938"/>
                  </a:cubicBezTo>
                  <a:cubicBezTo>
                    <a:pt x="2555272" y="2461750"/>
                    <a:pt x="2542692" y="2495893"/>
                    <a:pt x="2532185" y="2527412"/>
                  </a:cubicBezTo>
                  <a:cubicBezTo>
                    <a:pt x="2504050" y="2518033"/>
                    <a:pt x="2468750" y="2520247"/>
                    <a:pt x="2447779" y="2499276"/>
                  </a:cubicBezTo>
                  <a:cubicBezTo>
                    <a:pt x="2381023" y="2432520"/>
                    <a:pt x="2416673" y="2451393"/>
                    <a:pt x="2349305" y="2428938"/>
                  </a:cubicBezTo>
                  <a:cubicBezTo>
                    <a:pt x="2278018" y="2357648"/>
                    <a:pt x="2370276" y="2441520"/>
                    <a:pt x="2278966" y="2386735"/>
                  </a:cubicBezTo>
                  <a:cubicBezTo>
                    <a:pt x="2182412" y="2328803"/>
                    <a:pt x="2328185" y="2384383"/>
                    <a:pt x="2208628" y="2344532"/>
                  </a:cubicBezTo>
                  <a:cubicBezTo>
                    <a:pt x="2087679" y="2263898"/>
                    <a:pt x="2240708" y="2360572"/>
                    <a:pt x="2124222" y="2302329"/>
                  </a:cubicBezTo>
                  <a:cubicBezTo>
                    <a:pt x="2109100" y="2294768"/>
                    <a:pt x="2097469" y="2281060"/>
                    <a:pt x="2082019" y="2274193"/>
                  </a:cubicBezTo>
                  <a:cubicBezTo>
                    <a:pt x="2054918" y="2262148"/>
                    <a:pt x="1997613" y="2246058"/>
                    <a:pt x="1997613" y="2246058"/>
                  </a:cubicBezTo>
                  <a:cubicBezTo>
                    <a:pt x="1988234" y="2236679"/>
                    <a:pt x="1981340" y="2223854"/>
                    <a:pt x="1969477" y="2217922"/>
                  </a:cubicBezTo>
                  <a:cubicBezTo>
                    <a:pt x="1942951" y="2204659"/>
                    <a:pt x="1913206" y="2199165"/>
                    <a:pt x="1885071" y="2189787"/>
                  </a:cubicBezTo>
                  <a:lnTo>
                    <a:pt x="1800665" y="2161652"/>
                  </a:lnTo>
                  <a:lnTo>
                    <a:pt x="1758462" y="2147584"/>
                  </a:lnTo>
                  <a:cubicBezTo>
                    <a:pt x="1744394" y="2142895"/>
                    <a:pt x="1728597" y="2141741"/>
                    <a:pt x="1716259" y="2133516"/>
                  </a:cubicBezTo>
                  <a:cubicBezTo>
                    <a:pt x="1702191" y="2124138"/>
                    <a:pt x="1689887" y="2111317"/>
                    <a:pt x="1674056" y="2105381"/>
                  </a:cubicBezTo>
                  <a:cubicBezTo>
                    <a:pt x="1651668" y="2096985"/>
                    <a:pt x="1626914" y="2097112"/>
                    <a:pt x="1603717" y="2091313"/>
                  </a:cubicBezTo>
                  <a:cubicBezTo>
                    <a:pt x="1589331" y="2087716"/>
                    <a:pt x="1575990" y="2080462"/>
                    <a:pt x="1561514" y="2077245"/>
                  </a:cubicBezTo>
                  <a:cubicBezTo>
                    <a:pt x="1429960" y="2048011"/>
                    <a:pt x="1281024" y="2054652"/>
                    <a:pt x="1153551" y="2049110"/>
                  </a:cubicBezTo>
                  <a:lnTo>
                    <a:pt x="633046" y="2063178"/>
                  </a:lnTo>
                  <a:cubicBezTo>
                    <a:pt x="605058" y="2064395"/>
                    <a:pt x="427313" y="2087136"/>
                    <a:pt x="393896" y="2091313"/>
                  </a:cubicBezTo>
                  <a:cubicBezTo>
                    <a:pt x="309490" y="2086624"/>
                    <a:pt x="224561" y="2087730"/>
                    <a:pt x="140677" y="2077245"/>
                  </a:cubicBezTo>
                  <a:cubicBezTo>
                    <a:pt x="111249" y="2073566"/>
                    <a:pt x="56271" y="2049110"/>
                    <a:pt x="56271" y="2049110"/>
                  </a:cubicBezTo>
                  <a:cubicBezTo>
                    <a:pt x="20911" y="1943031"/>
                    <a:pt x="68609" y="2073786"/>
                    <a:pt x="14068" y="1964704"/>
                  </a:cubicBezTo>
                  <a:cubicBezTo>
                    <a:pt x="7436" y="1951441"/>
                    <a:pt x="4689" y="1936569"/>
                    <a:pt x="0" y="1922501"/>
                  </a:cubicBezTo>
                  <a:cubicBezTo>
                    <a:pt x="17569" y="1729250"/>
                    <a:pt x="1506" y="1818002"/>
                    <a:pt x="42203" y="1655215"/>
                  </a:cubicBezTo>
                  <a:cubicBezTo>
                    <a:pt x="46892" y="1636458"/>
                    <a:pt x="50157" y="1617286"/>
                    <a:pt x="56271" y="1598944"/>
                  </a:cubicBezTo>
                  <a:lnTo>
                    <a:pt x="84406" y="1514538"/>
                  </a:lnTo>
                  <a:cubicBezTo>
                    <a:pt x="87422" y="1484383"/>
                    <a:pt x="107036" y="1283043"/>
                    <a:pt x="112542" y="1247252"/>
                  </a:cubicBezTo>
                  <a:cubicBezTo>
                    <a:pt x="115482" y="1228143"/>
                    <a:pt x="122416" y="1209855"/>
                    <a:pt x="126610" y="1190981"/>
                  </a:cubicBezTo>
                  <a:cubicBezTo>
                    <a:pt x="131797" y="1167640"/>
                    <a:pt x="134386" y="1143710"/>
                    <a:pt x="140677" y="1120642"/>
                  </a:cubicBezTo>
                  <a:cubicBezTo>
                    <a:pt x="148480" y="1092030"/>
                    <a:pt x="159435" y="1064371"/>
                    <a:pt x="168813" y="1036236"/>
                  </a:cubicBezTo>
                  <a:lnTo>
                    <a:pt x="225083" y="867424"/>
                  </a:lnTo>
                  <a:lnTo>
                    <a:pt x="239151" y="825221"/>
                  </a:lnTo>
                  <a:cubicBezTo>
                    <a:pt x="243840" y="811153"/>
                    <a:pt x="249623" y="797404"/>
                    <a:pt x="253219" y="783018"/>
                  </a:cubicBezTo>
                  <a:cubicBezTo>
                    <a:pt x="257908" y="764261"/>
                    <a:pt x="263494" y="745706"/>
                    <a:pt x="267286" y="726747"/>
                  </a:cubicBezTo>
                  <a:cubicBezTo>
                    <a:pt x="272880" y="698777"/>
                    <a:pt x="275166" y="670185"/>
                    <a:pt x="281354" y="642341"/>
                  </a:cubicBezTo>
                  <a:cubicBezTo>
                    <a:pt x="284571" y="627865"/>
                    <a:pt x="290733" y="614206"/>
                    <a:pt x="295422" y="600138"/>
                  </a:cubicBezTo>
                  <a:cubicBezTo>
                    <a:pt x="304835" y="506007"/>
                    <a:pt x="310245" y="410050"/>
                    <a:pt x="337625" y="318784"/>
                  </a:cubicBezTo>
                  <a:cubicBezTo>
                    <a:pt x="365336" y="226413"/>
                    <a:pt x="346854" y="253284"/>
                    <a:pt x="393896" y="206242"/>
                  </a:cubicBezTo>
                  <a:cubicBezTo>
                    <a:pt x="403274" y="178107"/>
                    <a:pt x="405580" y="146512"/>
                    <a:pt x="422031" y="121836"/>
                  </a:cubicBezTo>
                  <a:cubicBezTo>
                    <a:pt x="431409" y="107768"/>
                    <a:pt x="439604" y="92835"/>
                    <a:pt x="450166" y="79633"/>
                  </a:cubicBezTo>
                  <a:cubicBezTo>
                    <a:pt x="458452" y="69276"/>
                    <a:pt x="472370" y="63361"/>
                    <a:pt x="478302" y="51498"/>
                  </a:cubicBezTo>
                  <a:cubicBezTo>
                    <a:pt x="482496" y="43109"/>
                    <a:pt x="471268" y="13983"/>
                    <a:pt x="492370" y="23362"/>
                  </a:cubicBezTo>
                  <a:close/>
                </a:path>
              </a:pathLst>
            </a:custGeom>
            <a:noFill/>
            <a:ln w="57150" cap="flat" cmpd="sng">
              <a:solidFill>
                <a:srgbClr val="FFFFFF">
                  <a:alpha val="10196"/>
                </a:srgb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6637" name="Freeform 8"/>
            <p:cNvSpPr>
              <a:spLocks/>
            </p:cNvSpPr>
            <p:nvPr/>
          </p:nvSpPr>
          <p:spPr bwMode="auto">
            <a:xfrm>
              <a:off x="3097237" y="923865"/>
              <a:ext cx="2825897" cy="1130018"/>
            </a:xfrm>
            <a:custGeom>
              <a:avLst/>
              <a:gdLst>
                <a:gd name="T0" fmla="*/ 53926 w 2825897"/>
                <a:gd name="T1" fmla="*/ 764258 h 1130018"/>
                <a:gd name="T2" fmla="*/ 82061 w 2825897"/>
                <a:gd name="T3" fmla="*/ 609513 h 1130018"/>
                <a:gd name="T4" fmla="*/ 67994 w 2825897"/>
                <a:gd name="T5" fmla="*/ 412566 h 1130018"/>
                <a:gd name="T6" fmla="*/ 110197 w 2825897"/>
                <a:gd name="T7" fmla="*/ 215618 h 1130018"/>
                <a:gd name="T8" fmla="*/ 166468 w 2825897"/>
                <a:gd name="T9" fmla="*/ 131212 h 1130018"/>
                <a:gd name="T10" fmla="*/ 180535 w 2825897"/>
                <a:gd name="T11" fmla="*/ 89009 h 1130018"/>
                <a:gd name="T12" fmla="*/ 208671 w 2825897"/>
                <a:gd name="T13" fmla="*/ 60873 h 1130018"/>
                <a:gd name="T14" fmla="*/ 236806 w 2825897"/>
                <a:gd name="T15" fmla="*/ 18670 h 1130018"/>
                <a:gd name="T16" fmla="*/ 335280 w 2825897"/>
                <a:gd name="T17" fmla="*/ 89009 h 1130018"/>
                <a:gd name="T18" fmla="*/ 461889 w 2825897"/>
                <a:gd name="T19" fmla="*/ 159347 h 1130018"/>
                <a:gd name="T20" fmla="*/ 574431 w 2825897"/>
                <a:gd name="T21" fmla="*/ 215618 h 1130018"/>
                <a:gd name="T22" fmla="*/ 616634 w 2825897"/>
                <a:gd name="T23" fmla="*/ 243753 h 1130018"/>
                <a:gd name="T24" fmla="*/ 701040 w 2825897"/>
                <a:gd name="T25" fmla="*/ 271889 h 1130018"/>
                <a:gd name="T26" fmla="*/ 743243 w 2825897"/>
                <a:gd name="T27" fmla="*/ 285957 h 1130018"/>
                <a:gd name="T28" fmla="*/ 785446 w 2825897"/>
                <a:gd name="T29" fmla="*/ 314092 h 1130018"/>
                <a:gd name="T30" fmla="*/ 869852 w 2825897"/>
                <a:gd name="T31" fmla="*/ 342227 h 1130018"/>
                <a:gd name="T32" fmla="*/ 954258 w 2825897"/>
                <a:gd name="T33" fmla="*/ 370363 h 1130018"/>
                <a:gd name="T34" fmla="*/ 1123073 w 2825897"/>
                <a:gd name="T35" fmla="*/ 426633 h 1130018"/>
                <a:gd name="T36" fmla="*/ 1165276 w 2825897"/>
                <a:gd name="T37" fmla="*/ 440701 h 1130018"/>
                <a:gd name="T38" fmla="*/ 1207479 w 2825897"/>
                <a:gd name="T39" fmla="*/ 454769 h 1130018"/>
                <a:gd name="T40" fmla="*/ 1291885 w 2825897"/>
                <a:gd name="T41" fmla="*/ 468837 h 1130018"/>
                <a:gd name="T42" fmla="*/ 2164081 w 2825897"/>
                <a:gd name="T43" fmla="*/ 454769 h 1130018"/>
                <a:gd name="T44" fmla="*/ 2600179 w 2825897"/>
                <a:gd name="T45" fmla="*/ 468837 h 1130018"/>
                <a:gd name="T46" fmla="*/ 2726789 w 2825897"/>
                <a:gd name="T47" fmla="*/ 525107 h 1130018"/>
                <a:gd name="T48" fmla="*/ 2754923 w 2825897"/>
                <a:gd name="T49" fmla="*/ 553243 h 1130018"/>
                <a:gd name="T50" fmla="*/ 2811195 w 2825897"/>
                <a:gd name="T51" fmla="*/ 623581 h 1130018"/>
                <a:gd name="T52" fmla="*/ 2797127 w 2825897"/>
                <a:gd name="T53" fmla="*/ 764258 h 1130018"/>
                <a:gd name="T54" fmla="*/ 2754923 w 2825897"/>
                <a:gd name="T55" fmla="*/ 890867 h 1130018"/>
                <a:gd name="T56" fmla="*/ 2740855 w 2825897"/>
                <a:gd name="T57" fmla="*/ 933070 h 1130018"/>
                <a:gd name="T58" fmla="*/ 2726789 w 2825897"/>
                <a:gd name="T59" fmla="*/ 975273 h 1130018"/>
                <a:gd name="T60" fmla="*/ 2698653 w 2825897"/>
                <a:gd name="T61" fmla="*/ 1003409 h 1130018"/>
                <a:gd name="T62" fmla="*/ 2670517 w 2825897"/>
                <a:gd name="T63" fmla="*/ 1101883 h 1130018"/>
                <a:gd name="T64" fmla="*/ 2642381 w 2825897"/>
                <a:gd name="T65" fmla="*/ 1130018 h 1130018"/>
                <a:gd name="T66" fmla="*/ 2572043 w 2825897"/>
                <a:gd name="T67" fmla="*/ 1115950 h 1130018"/>
                <a:gd name="T68" fmla="*/ 2487637 w 2825897"/>
                <a:gd name="T69" fmla="*/ 1087815 h 1130018"/>
                <a:gd name="T70" fmla="*/ 2276621 w 2825897"/>
                <a:gd name="T71" fmla="*/ 1017477 h 1130018"/>
                <a:gd name="T72" fmla="*/ 2192215 w 2825897"/>
                <a:gd name="T73" fmla="*/ 989341 h 1130018"/>
                <a:gd name="T74" fmla="*/ 2150013 w 2825897"/>
                <a:gd name="T75" fmla="*/ 975273 h 1130018"/>
                <a:gd name="T76" fmla="*/ 1995270 w 2825897"/>
                <a:gd name="T77" fmla="*/ 947138 h 1130018"/>
                <a:gd name="T78" fmla="*/ 1938999 w 2825897"/>
                <a:gd name="T79" fmla="*/ 933070 h 1130018"/>
                <a:gd name="T80" fmla="*/ 1784254 w 2825897"/>
                <a:gd name="T81" fmla="*/ 919003 h 1130018"/>
                <a:gd name="T82" fmla="*/ 1671713 w 2825897"/>
                <a:gd name="T83" fmla="*/ 904935 h 1130018"/>
                <a:gd name="T84" fmla="*/ 1516968 w 2825897"/>
                <a:gd name="T85" fmla="*/ 890867 h 1130018"/>
                <a:gd name="T86" fmla="*/ 954258 w 2825897"/>
                <a:gd name="T87" fmla="*/ 862732 h 1130018"/>
                <a:gd name="T88" fmla="*/ 701040 w 2825897"/>
                <a:gd name="T89" fmla="*/ 848664 h 1130018"/>
                <a:gd name="T90" fmla="*/ 490025 w 2825897"/>
                <a:gd name="T91" fmla="*/ 778326 h 1130018"/>
                <a:gd name="T92" fmla="*/ 447821 w 2825897"/>
                <a:gd name="T93" fmla="*/ 764258 h 1130018"/>
                <a:gd name="T94" fmla="*/ 405618 w 2825897"/>
                <a:gd name="T95" fmla="*/ 750190 h 1130018"/>
                <a:gd name="T96" fmla="*/ 53926 w 2825897"/>
                <a:gd name="T97" fmla="*/ 764258 h 113001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825897"/>
                <a:gd name="T148" fmla="*/ 0 h 1130018"/>
                <a:gd name="T149" fmla="*/ 2825897 w 2825897"/>
                <a:gd name="T150" fmla="*/ 1130018 h 113001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825897" h="1130018">
                  <a:moveTo>
                    <a:pt x="53926" y="764258"/>
                  </a:moveTo>
                  <a:cubicBezTo>
                    <a:pt x="0" y="740812"/>
                    <a:pt x="82061" y="627520"/>
                    <a:pt x="82061" y="609513"/>
                  </a:cubicBezTo>
                  <a:cubicBezTo>
                    <a:pt x="82061" y="543697"/>
                    <a:pt x="72683" y="478215"/>
                    <a:pt x="67994" y="412566"/>
                  </a:cubicBezTo>
                  <a:cubicBezTo>
                    <a:pt x="73947" y="364942"/>
                    <a:pt x="79356" y="261879"/>
                    <a:pt x="110197" y="215618"/>
                  </a:cubicBezTo>
                  <a:lnTo>
                    <a:pt x="166468" y="131212"/>
                  </a:lnTo>
                  <a:cubicBezTo>
                    <a:pt x="171157" y="117144"/>
                    <a:pt x="172906" y="101724"/>
                    <a:pt x="180535" y="89009"/>
                  </a:cubicBezTo>
                  <a:cubicBezTo>
                    <a:pt x="187359" y="77636"/>
                    <a:pt x="200385" y="71230"/>
                    <a:pt x="208671" y="60873"/>
                  </a:cubicBezTo>
                  <a:cubicBezTo>
                    <a:pt x="219233" y="47671"/>
                    <a:pt x="227428" y="32738"/>
                    <a:pt x="236806" y="18670"/>
                  </a:cubicBezTo>
                  <a:cubicBezTo>
                    <a:pt x="341492" y="53566"/>
                    <a:pt x="201767" y="0"/>
                    <a:pt x="335280" y="89009"/>
                  </a:cubicBezTo>
                  <a:cubicBezTo>
                    <a:pt x="432024" y="153505"/>
                    <a:pt x="387607" y="134587"/>
                    <a:pt x="461889" y="159347"/>
                  </a:cubicBezTo>
                  <a:cubicBezTo>
                    <a:pt x="554370" y="251828"/>
                    <a:pt x="380457" y="86303"/>
                    <a:pt x="574431" y="215618"/>
                  </a:cubicBezTo>
                  <a:cubicBezTo>
                    <a:pt x="588499" y="224996"/>
                    <a:pt x="601184" y="236886"/>
                    <a:pt x="616634" y="243753"/>
                  </a:cubicBezTo>
                  <a:cubicBezTo>
                    <a:pt x="643735" y="255798"/>
                    <a:pt x="672905" y="262510"/>
                    <a:pt x="701040" y="271889"/>
                  </a:cubicBezTo>
                  <a:cubicBezTo>
                    <a:pt x="715108" y="276578"/>
                    <a:pt x="730905" y="277732"/>
                    <a:pt x="743243" y="285957"/>
                  </a:cubicBezTo>
                  <a:cubicBezTo>
                    <a:pt x="757311" y="295335"/>
                    <a:pt x="769996" y="307225"/>
                    <a:pt x="785446" y="314092"/>
                  </a:cubicBezTo>
                  <a:cubicBezTo>
                    <a:pt x="812547" y="326137"/>
                    <a:pt x="841717" y="332849"/>
                    <a:pt x="869852" y="342227"/>
                  </a:cubicBezTo>
                  <a:lnTo>
                    <a:pt x="954258" y="370363"/>
                  </a:lnTo>
                  <a:lnTo>
                    <a:pt x="1123071" y="426633"/>
                  </a:lnTo>
                  <a:lnTo>
                    <a:pt x="1165274" y="440701"/>
                  </a:lnTo>
                  <a:cubicBezTo>
                    <a:pt x="1179342" y="445390"/>
                    <a:pt x="1192850" y="452331"/>
                    <a:pt x="1207477" y="454769"/>
                  </a:cubicBezTo>
                  <a:lnTo>
                    <a:pt x="1291883" y="468837"/>
                  </a:lnTo>
                  <a:lnTo>
                    <a:pt x="2164080" y="454769"/>
                  </a:lnTo>
                  <a:cubicBezTo>
                    <a:pt x="2309522" y="454769"/>
                    <a:pt x="2455212" y="457083"/>
                    <a:pt x="2600178" y="468837"/>
                  </a:cubicBezTo>
                  <a:cubicBezTo>
                    <a:pt x="2643621" y="472359"/>
                    <a:pt x="2692405" y="497600"/>
                    <a:pt x="2726788" y="525107"/>
                  </a:cubicBezTo>
                  <a:cubicBezTo>
                    <a:pt x="2737145" y="533393"/>
                    <a:pt x="2746638" y="542886"/>
                    <a:pt x="2754923" y="553243"/>
                  </a:cubicBezTo>
                  <a:cubicBezTo>
                    <a:pt x="2825897" y="641962"/>
                    <a:pt x="2743268" y="555657"/>
                    <a:pt x="2811194" y="623581"/>
                  </a:cubicBezTo>
                  <a:cubicBezTo>
                    <a:pt x="2806505" y="670473"/>
                    <a:pt x="2805811" y="717939"/>
                    <a:pt x="2797126" y="764258"/>
                  </a:cubicBezTo>
                  <a:cubicBezTo>
                    <a:pt x="2797125" y="764266"/>
                    <a:pt x="2761958" y="869762"/>
                    <a:pt x="2754923" y="890867"/>
                  </a:cubicBezTo>
                  <a:lnTo>
                    <a:pt x="2740855" y="933070"/>
                  </a:lnTo>
                  <a:cubicBezTo>
                    <a:pt x="2736166" y="947138"/>
                    <a:pt x="2737273" y="964788"/>
                    <a:pt x="2726788" y="975273"/>
                  </a:cubicBezTo>
                  <a:lnTo>
                    <a:pt x="2698652" y="1003409"/>
                  </a:lnTo>
                  <a:cubicBezTo>
                    <a:pt x="2696024" y="1013924"/>
                    <a:pt x="2679168" y="1087465"/>
                    <a:pt x="2670517" y="1101883"/>
                  </a:cubicBezTo>
                  <a:cubicBezTo>
                    <a:pt x="2663693" y="1113256"/>
                    <a:pt x="2651760" y="1120640"/>
                    <a:pt x="2642381" y="1130018"/>
                  </a:cubicBezTo>
                  <a:cubicBezTo>
                    <a:pt x="2618935" y="1125329"/>
                    <a:pt x="2595111" y="1122241"/>
                    <a:pt x="2572043" y="1115950"/>
                  </a:cubicBezTo>
                  <a:cubicBezTo>
                    <a:pt x="2543431" y="1108147"/>
                    <a:pt x="2515772" y="1097193"/>
                    <a:pt x="2487637" y="1087815"/>
                  </a:cubicBezTo>
                  <a:lnTo>
                    <a:pt x="2276621" y="1017477"/>
                  </a:lnTo>
                  <a:lnTo>
                    <a:pt x="2192215" y="989341"/>
                  </a:lnTo>
                  <a:cubicBezTo>
                    <a:pt x="2178147" y="984652"/>
                    <a:pt x="2164639" y="977711"/>
                    <a:pt x="2150012" y="975273"/>
                  </a:cubicBezTo>
                  <a:cubicBezTo>
                    <a:pt x="2088919" y="965091"/>
                    <a:pt x="2054263" y="960248"/>
                    <a:pt x="1995268" y="947138"/>
                  </a:cubicBezTo>
                  <a:cubicBezTo>
                    <a:pt x="1976394" y="942944"/>
                    <a:pt x="1958162" y="935625"/>
                    <a:pt x="1938997" y="933070"/>
                  </a:cubicBezTo>
                  <a:cubicBezTo>
                    <a:pt x="1887657" y="926225"/>
                    <a:pt x="1835762" y="924425"/>
                    <a:pt x="1784252" y="919003"/>
                  </a:cubicBezTo>
                  <a:cubicBezTo>
                    <a:pt x="1746654" y="915045"/>
                    <a:pt x="1709309" y="908893"/>
                    <a:pt x="1671711" y="904935"/>
                  </a:cubicBezTo>
                  <a:cubicBezTo>
                    <a:pt x="1620201" y="899513"/>
                    <a:pt x="1568548" y="895556"/>
                    <a:pt x="1516966" y="890867"/>
                  </a:cubicBezTo>
                  <a:cubicBezTo>
                    <a:pt x="1281379" y="843752"/>
                    <a:pt x="1499689" y="883315"/>
                    <a:pt x="954258" y="862732"/>
                  </a:cubicBezTo>
                  <a:cubicBezTo>
                    <a:pt x="869782" y="859544"/>
                    <a:pt x="785446" y="853353"/>
                    <a:pt x="701040" y="848664"/>
                  </a:cubicBezTo>
                  <a:lnTo>
                    <a:pt x="490025" y="778326"/>
                  </a:lnTo>
                  <a:lnTo>
                    <a:pt x="447821" y="764258"/>
                  </a:lnTo>
                  <a:cubicBezTo>
                    <a:pt x="433753" y="759569"/>
                    <a:pt x="420332" y="752029"/>
                    <a:pt x="405618" y="750190"/>
                  </a:cubicBezTo>
                  <a:cubicBezTo>
                    <a:pt x="213976" y="726236"/>
                    <a:pt x="107852" y="787704"/>
                    <a:pt x="53926" y="764258"/>
                  </a:cubicBezTo>
                  <a:close/>
                </a:path>
              </a:pathLst>
            </a:custGeom>
            <a:solidFill>
              <a:srgbClr val="FFFFFF">
                <a:alpha val="1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6638" name="Freeform 9"/>
            <p:cNvSpPr>
              <a:spLocks/>
            </p:cNvSpPr>
            <p:nvPr/>
          </p:nvSpPr>
          <p:spPr bwMode="auto">
            <a:xfrm>
              <a:off x="2912012" y="2344616"/>
              <a:ext cx="2630659" cy="1163663"/>
            </a:xfrm>
            <a:custGeom>
              <a:avLst/>
              <a:gdLst>
                <a:gd name="T0" fmla="*/ 140677 w 2630659"/>
                <a:gd name="T1" fmla="*/ 4689 h 1163663"/>
                <a:gd name="T2" fmla="*/ 225083 w 2630659"/>
                <a:gd name="T3" fmla="*/ 32824 h 1163663"/>
                <a:gd name="T4" fmla="*/ 323557 w 2630659"/>
                <a:gd name="T5" fmla="*/ 60959 h 1163663"/>
                <a:gd name="T6" fmla="*/ 520505 w 2630659"/>
                <a:gd name="T7" fmla="*/ 46892 h 1163663"/>
                <a:gd name="T8" fmla="*/ 562708 w 2630659"/>
                <a:gd name="T9" fmla="*/ 32824 h 1163663"/>
                <a:gd name="T10" fmla="*/ 759656 w 2630659"/>
                <a:gd name="T11" fmla="*/ 46892 h 1163663"/>
                <a:gd name="T12" fmla="*/ 844062 w 2630659"/>
                <a:gd name="T13" fmla="*/ 75027 h 1163663"/>
                <a:gd name="T14" fmla="*/ 928468 w 2630659"/>
                <a:gd name="T15" fmla="*/ 117230 h 1163663"/>
                <a:gd name="T16" fmla="*/ 956603 w 2630659"/>
                <a:gd name="T17" fmla="*/ 145366 h 1163663"/>
                <a:gd name="T18" fmla="*/ 1083215 w 2630659"/>
                <a:gd name="T19" fmla="*/ 131298 h 1163663"/>
                <a:gd name="T20" fmla="*/ 1125418 w 2630659"/>
                <a:gd name="T21" fmla="*/ 117230 h 1163663"/>
                <a:gd name="T22" fmla="*/ 1448975 w 2630659"/>
                <a:gd name="T23" fmla="*/ 131298 h 1163663"/>
                <a:gd name="T24" fmla="*/ 1955412 w 2630659"/>
                <a:gd name="T25" fmla="*/ 159433 h 1163663"/>
                <a:gd name="T26" fmla="*/ 2039818 w 2630659"/>
                <a:gd name="T27" fmla="*/ 187569 h 1163663"/>
                <a:gd name="T28" fmla="*/ 2082021 w 2630659"/>
                <a:gd name="T29" fmla="*/ 201636 h 1163663"/>
                <a:gd name="T30" fmla="*/ 2138291 w 2630659"/>
                <a:gd name="T31" fmla="*/ 215704 h 1163663"/>
                <a:gd name="T32" fmla="*/ 2264899 w 2630659"/>
                <a:gd name="T33" fmla="*/ 257907 h 1163663"/>
                <a:gd name="T34" fmla="*/ 2349305 w 2630659"/>
                <a:gd name="T35" fmla="*/ 300110 h 1163663"/>
                <a:gd name="T36" fmla="*/ 2433711 w 2630659"/>
                <a:gd name="T37" fmla="*/ 328246 h 1163663"/>
                <a:gd name="T38" fmla="*/ 2546253 w 2630659"/>
                <a:gd name="T39" fmla="*/ 412652 h 1163663"/>
                <a:gd name="T40" fmla="*/ 2560321 w 2630659"/>
                <a:gd name="T41" fmla="*/ 454855 h 1163663"/>
                <a:gd name="T42" fmla="*/ 2602523 w 2630659"/>
                <a:gd name="T43" fmla="*/ 482990 h 1163663"/>
                <a:gd name="T44" fmla="*/ 2630659 w 2630659"/>
                <a:gd name="T45" fmla="*/ 567396 h 1163663"/>
                <a:gd name="T46" fmla="*/ 2616591 w 2630659"/>
                <a:gd name="T47" fmla="*/ 651802 h 1163663"/>
                <a:gd name="T48" fmla="*/ 2588457 w 2630659"/>
                <a:gd name="T49" fmla="*/ 750276 h 1163663"/>
                <a:gd name="T50" fmla="*/ 2574389 w 2630659"/>
                <a:gd name="T51" fmla="*/ 862818 h 1163663"/>
                <a:gd name="T52" fmla="*/ 2532185 w 2630659"/>
                <a:gd name="T53" fmla="*/ 1045698 h 1163663"/>
                <a:gd name="T54" fmla="*/ 2489983 w 2630659"/>
                <a:gd name="T55" fmla="*/ 1059766 h 1163663"/>
                <a:gd name="T56" fmla="*/ 2419643 w 2630659"/>
                <a:gd name="T57" fmla="*/ 1017562 h 1163663"/>
                <a:gd name="T58" fmla="*/ 2391509 w 2630659"/>
                <a:gd name="T59" fmla="*/ 975359 h 1163663"/>
                <a:gd name="T60" fmla="*/ 2307103 w 2630659"/>
                <a:gd name="T61" fmla="*/ 919089 h 1163663"/>
                <a:gd name="T62" fmla="*/ 2278967 w 2630659"/>
                <a:gd name="T63" fmla="*/ 890953 h 1163663"/>
                <a:gd name="T64" fmla="*/ 2194561 w 2630659"/>
                <a:gd name="T65" fmla="*/ 848750 h 1163663"/>
                <a:gd name="T66" fmla="*/ 2152357 w 2630659"/>
                <a:gd name="T67" fmla="*/ 820615 h 1163663"/>
                <a:gd name="T68" fmla="*/ 2124223 w 2630659"/>
                <a:gd name="T69" fmla="*/ 792479 h 1163663"/>
                <a:gd name="T70" fmla="*/ 2039818 w 2630659"/>
                <a:gd name="T71" fmla="*/ 764344 h 1163663"/>
                <a:gd name="T72" fmla="*/ 1871005 w 2630659"/>
                <a:gd name="T73" fmla="*/ 708073 h 1163663"/>
                <a:gd name="T74" fmla="*/ 1786599 w 2630659"/>
                <a:gd name="T75" fmla="*/ 679938 h 1163663"/>
                <a:gd name="T76" fmla="*/ 1744396 w 2630659"/>
                <a:gd name="T77" fmla="*/ 665870 h 1163663"/>
                <a:gd name="T78" fmla="*/ 1674058 w 2630659"/>
                <a:gd name="T79" fmla="*/ 651802 h 1163663"/>
                <a:gd name="T80" fmla="*/ 1631855 w 2630659"/>
                <a:gd name="T81" fmla="*/ 637735 h 1163663"/>
                <a:gd name="T82" fmla="*/ 956603 w 2630659"/>
                <a:gd name="T83" fmla="*/ 609599 h 1163663"/>
                <a:gd name="T84" fmla="*/ 337625 w 2630659"/>
                <a:gd name="T85" fmla="*/ 623667 h 1163663"/>
                <a:gd name="T86" fmla="*/ 168813 w 2630659"/>
                <a:gd name="T87" fmla="*/ 623667 h 1163663"/>
                <a:gd name="T88" fmla="*/ 84406 w 2630659"/>
                <a:gd name="T89" fmla="*/ 595532 h 1163663"/>
                <a:gd name="T90" fmla="*/ 14068 w 2630659"/>
                <a:gd name="T91" fmla="*/ 539261 h 1163663"/>
                <a:gd name="T92" fmla="*/ 0 w 2630659"/>
                <a:gd name="T93" fmla="*/ 497058 h 1163663"/>
                <a:gd name="T94" fmla="*/ 42203 w 2630659"/>
                <a:gd name="T95" fmla="*/ 314178 h 1163663"/>
                <a:gd name="T96" fmla="*/ 70339 w 2630659"/>
                <a:gd name="T97" fmla="*/ 173501 h 1163663"/>
                <a:gd name="T98" fmla="*/ 98474 w 2630659"/>
                <a:gd name="T99" fmla="*/ 60959 h 1163663"/>
                <a:gd name="T100" fmla="*/ 140677 w 2630659"/>
                <a:gd name="T101" fmla="*/ 4689 h 116366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630659"/>
                <a:gd name="T154" fmla="*/ 0 h 1163663"/>
                <a:gd name="T155" fmla="*/ 2630659 w 2630659"/>
                <a:gd name="T156" fmla="*/ 1163663 h 116366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630659" h="1163663">
                  <a:moveTo>
                    <a:pt x="140677" y="4689"/>
                  </a:moveTo>
                  <a:cubicBezTo>
                    <a:pt x="161779" y="0"/>
                    <a:pt x="196311" y="25631"/>
                    <a:pt x="225083" y="32824"/>
                  </a:cubicBezTo>
                  <a:cubicBezTo>
                    <a:pt x="295740" y="50489"/>
                    <a:pt x="263012" y="40778"/>
                    <a:pt x="323557" y="60959"/>
                  </a:cubicBezTo>
                  <a:cubicBezTo>
                    <a:pt x="389206" y="56270"/>
                    <a:pt x="455139" y="54582"/>
                    <a:pt x="520505" y="46892"/>
                  </a:cubicBezTo>
                  <a:cubicBezTo>
                    <a:pt x="535232" y="45159"/>
                    <a:pt x="547879" y="32824"/>
                    <a:pt x="562708" y="32824"/>
                  </a:cubicBezTo>
                  <a:cubicBezTo>
                    <a:pt x="628525" y="32824"/>
                    <a:pt x="694007" y="42203"/>
                    <a:pt x="759656" y="46892"/>
                  </a:cubicBezTo>
                  <a:cubicBezTo>
                    <a:pt x="787791" y="56270"/>
                    <a:pt x="819386" y="58576"/>
                    <a:pt x="844062" y="75027"/>
                  </a:cubicBezTo>
                  <a:cubicBezTo>
                    <a:pt x="898603" y="111387"/>
                    <a:pt x="870225" y="97815"/>
                    <a:pt x="928468" y="117230"/>
                  </a:cubicBezTo>
                  <a:cubicBezTo>
                    <a:pt x="937846" y="126609"/>
                    <a:pt x="945230" y="138542"/>
                    <a:pt x="956603" y="145366"/>
                  </a:cubicBezTo>
                  <a:cubicBezTo>
                    <a:pt x="1006843" y="175510"/>
                    <a:pt x="1024936" y="150724"/>
                    <a:pt x="1083213" y="131298"/>
                  </a:cubicBezTo>
                  <a:lnTo>
                    <a:pt x="1125416" y="117230"/>
                  </a:lnTo>
                  <a:lnTo>
                    <a:pt x="1448973" y="131298"/>
                  </a:lnTo>
                  <a:lnTo>
                    <a:pt x="1955410" y="159433"/>
                  </a:lnTo>
                  <a:lnTo>
                    <a:pt x="2039816" y="187569"/>
                  </a:lnTo>
                  <a:cubicBezTo>
                    <a:pt x="2053884" y="192258"/>
                    <a:pt x="2067633" y="198039"/>
                    <a:pt x="2082019" y="201636"/>
                  </a:cubicBezTo>
                  <a:cubicBezTo>
                    <a:pt x="2100776" y="206325"/>
                    <a:pt x="2119771" y="210148"/>
                    <a:pt x="2138290" y="215704"/>
                  </a:cubicBezTo>
                  <a:cubicBezTo>
                    <a:pt x="2138325" y="215714"/>
                    <a:pt x="2243780" y="250867"/>
                    <a:pt x="2264899" y="257907"/>
                  </a:cubicBezTo>
                  <a:cubicBezTo>
                    <a:pt x="2418814" y="309213"/>
                    <a:pt x="2185681" y="227388"/>
                    <a:pt x="2349305" y="300110"/>
                  </a:cubicBezTo>
                  <a:cubicBezTo>
                    <a:pt x="2376406" y="312155"/>
                    <a:pt x="2433711" y="328246"/>
                    <a:pt x="2433711" y="328246"/>
                  </a:cubicBezTo>
                  <a:cubicBezTo>
                    <a:pt x="2514536" y="409069"/>
                    <a:pt x="2472594" y="388098"/>
                    <a:pt x="2546253" y="412652"/>
                  </a:cubicBezTo>
                  <a:cubicBezTo>
                    <a:pt x="2550942" y="426720"/>
                    <a:pt x="2551057" y="443276"/>
                    <a:pt x="2560320" y="454855"/>
                  </a:cubicBezTo>
                  <a:cubicBezTo>
                    <a:pt x="2570882" y="468057"/>
                    <a:pt x="2593562" y="468653"/>
                    <a:pt x="2602523" y="482990"/>
                  </a:cubicBezTo>
                  <a:cubicBezTo>
                    <a:pt x="2618241" y="508139"/>
                    <a:pt x="2630659" y="567396"/>
                    <a:pt x="2630659" y="567396"/>
                  </a:cubicBezTo>
                  <a:cubicBezTo>
                    <a:pt x="2625970" y="595531"/>
                    <a:pt x="2622779" y="623958"/>
                    <a:pt x="2616591" y="651802"/>
                  </a:cubicBezTo>
                  <a:cubicBezTo>
                    <a:pt x="2594291" y="752149"/>
                    <a:pt x="2608881" y="627727"/>
                    <a:pt x="2588456" y="750276"/>
                  </a:cubicBezTo>
                  <a:cubicBezTo>
                    <a:pt x="2582241" y="787568"/>
                    <a:pt x="2579385" y="825344"/>
                    <a:pt x="2574388" y="862818"/>
                  </a:cubicBezTo>
                  <a:cubicBezTo>
                    <a:pt x="2573467" y="869725"/>
                    <a:pt x="2555295" y="1037995"/>
                    <a:pt x="2532185" y="1045698"/>
                  </a:cubicBezTo>
                  <a:lnTo>
                    <a:pt x="2489982" y="1059766"/>
                  </a:lnTo>
                  <a:cubicBezTo>
                    <a:pt x="2337015" y="906799"/>
                    <a:pt x="2602268" y="1163663"/>
                    <a:pt x="2419643" y="1017562"/>
                  </a:cubicBezTo>
                  <a:cubicBezTo>
                    <a:pt x="2406441" y="1007000"/>
                    <a:pt x="2404232" y="986492"/>
                    <a:pt x="2391508" y="975359"/>
                  </a:cubicBezTo>
                  <a:cubicBezTo>
                    <a:pt x="2366060" y="953092"/>
                    <a:pt x="2331012" y="942999"/>
                    <a:pt x="2307102" y="919089"/>
                  </a:cubicBezTo>
                  <a:cubicBezTo>
                    <a:pt x="2297723" y="909710"/>
                    <a:pt x="2289323" y="899239"/>
                    <a:pt x="2278966" y="890953"/>
                  </a:cubicBezTo>
                  <a:cubicBezTo>
                    <a:pt x="2211775" y="837201"/>
                    <a:pt x="2263897" y="883418"/>
                    <a:pt x="2194560" y="848750"/>
                  </a:cubicBezTo>
                  <a:cubicBezTo>
                    <a:pt x="2179438" y="841189"/>
                    <a:pt x="2165559" y="831177"/>
                    <a:pt x="2152357" y="820615"/>
                  </a:cubicBezTo>
                  <a:cubicBezTo>
                    <a:pt x="2142000" y="812329"/>
                    <a:pt x="2136085" y="798411"/>
                    <a:pt x="2124222" y="792479"/>
                  </a:cubicBezTo>
                  <a:cubicBezTo>
                    <a:pt x="2097696" y="779216"/>
                    <a:pt x="2067951" y="773722"/>
                    <a:pt x="2039816" y="764344"/>
                  </a:cubicBezTo>
                  <a:lnTo>
                    <a:pt x="1871003" y="708073"/>
                  </a:lnTo>
                  <a:lnTo>
                    <a:pt x="1786597" y="679938"/>
                  </a:lnTo>
                  <a:cubicBezTo>
                    <a:pt x="1772529" y="675249"/>
                    <a:pt x="1758935" y="668778"/>
                    <a:pt x="1744394" y="665870"/>
                  </a:cubicBezTo>
                  <a:cubicBezTo>
                    <a:pt x="1720948" y="661181"/>
                    <a:pt x="1697252" y="657601"/>
                    <a:pt x="1674056" y="651802"/>
                  </a:cubicBezTo>
                  <a:cubicBezTo>
                    <a:pt x="1659670" y="648206"/>
                    <a:pt x="1646580" y="639468"/>
                    <a:pt x="1631853" y="637735"/>
                  </a:cubicBezTo>
                  <a:cubicBezTo>
                    <a:pt x="1462300" y="617788"/>
                    <a:pt x="1048739" y="612309"/>
                    <a:pt x="956603" y="609599"/>
                  </a:cubicBezTo>
                  <a:lnTo>
                    <a:pt x="337625" y="623667"/>
                  </a:lnTo>
                  <a:cubicBezTo>
                    <a:pt x="128493" y="632381"/>
                    <a:pt x="527721" y="668532"/>
                    <a:pt x="168813" y="623667"/>
                  </a:cubicBezTo>
                  <a:cubicBezTo>
                    <a:pt x="140677" y="614289"/>
                    <a:pt x="105377" y="616503"/>
                    <a:pt x="84406" y="595532"/>
                  </a:cubicBezTo>
                  <a:cubicBezTo>
                    <a:pt x="44316" y="555441"/>
                    <a:pt x="67307" y="574753"/>
                    <a:pt x="14068" y="539261"/>
                  </a:cubicBezTo>
                  <a:cubicBezTo>
                    <a:pt x="9379" y="525193"/>
                    <a:pt x="0" y="511887"/>
                    <a:pt x="0" y="497058"/>
                  </a:cubicBezTo>
                  <a:cubicBezTo>
                    <a:pt x="0" y="399098"/>
                    <a:pt x="19917" y="403321"/>
                    <a:pt x="42203" y="314178"/>
                  </a:cubicBezTo>
                  <a:cubicBezTo>
                    <a:pt x="67084" y="214657"/>
                    <a:pt x="47347" y="299960"/>
                    <a:pt x="70339" y="173501"/>
                  </a:cubicBezTo>
                  <a:cubicBezTo>
                    <a:pt x="91790" y="55519"/>
                    <a:pt x="74069" y="146375"/>
                    <a:pt x="98474" y="60959"/>
                  </a:cubicBezTo>
                  <a:cubicBezTo>
                    <a:pt x="103786" y="42369"/>
                    <a:pt x="119576" y="9378"/>
                    <a:pt x="140677" y="4689"/>
                  </a:cubicBezTo>
                  <a:close/>
                </a:path>
              </a:pathLst>
            </a:custGeom>
            <a:solidFill>
              <a:srgbClr val="FFFFFF">
                <a:alpha val="1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622550" y="3235325"/>
            <a:ext cx="2597150" cy="2325688"/>
            <a:chOff x="2774401" y="3692471"/>
            <a:chExt cx="2597728" cy="2326116"/>
          </a:xfrm>
        </p:grpSpPr>
        <p:sp>
          <p:nvSpPr>
            <p:cNvPr id="26633" name="Freeform 11"/>
            <p:cNvSpPr>
              <a:spLocks/>
            </p:cNvSpPr>
            <p:nvPr/>
          </p:nvSpPr>
          <p:spPr bwMode="auto">
            <a:xfrm>
              <a:off x="2799471" y="3840480"/>
              <a:ext cx="2572658" cy="2110154"/>
            </a:xfrm>
            <a:custGeom>
              <a:avLst/>
              <a:gdLst>
                <a:gd name="T0" fmla="*/ 28135 w 2572658"/>
                <a:gd name="T1" fmla="*/ 42203 h 2110154"/>
                <a:gd name="T2" fmla="*/ 281354 w 2572658"/>
                <a:gd name="T3" fmla="*/ 70338 h 2110154"/>
                <a:gd name="T4" fmla="*/ 365760 w 2572658"/>
                <a:gd name="T5" fmla="*/ 84406 h 2110154"/>
                <a:gd name="T6" fmla="*/ 661181 w 2572658"/>
                <a:gd name="T7" fmla="*/ 98474 h 2110154"/>
                <a:gd name="T8" fmla="*/ 844061 w 2572658"/>
                <a:gd name="T9" fmla="*/ 126609 h 2110154"/>
                <a:gd name="T10" fmla="*/ 1195754 w 2572658"/>
                <a:gd name="T11" fmla="*/ 154745 h 2110154"/>
                <a:gd name="T12" fmla="*/ 1434904 w 2572658"/>
                <a:gd name="T13" fmla="*/ 140677 h 2110154"/>
                <a:gd name="T14" fmla="*/ 1547446 w 2572658"/>
                <a:gd name="T15" fmla="*/ 112542 h 2110154"/>
                <a:gd name="T16" fmla="*/ 1659987 w 2572658"/>
                <a:gd name="T17" fmla="*/ 98474 h 2110154"/>
                <a:gd name="T18" fmla="*/ 1842867 w 2572658"/>
                <a:gd name="T19" fmla="*/ 70338 h 2110154"/>
                <a:gd name="T20" fmla="*/ 1913206 w 2572658"/>
                <a:gd name="T21" fmla="*/ 56271 h 2110154"/>
                <a:gd name="T22" fmla="*/ 2011680 w 2572658"/>
                <a:gd name="T23" fmla="*/ 42203 h 2110154"/>
                <a:gd name="T24" fmla="*/ 2152356 w 2572658"/>
                <a:gd name="T25" fmla="*/ 0 h 2110154"/>
                <a:gd name="T26" fmla="*/ 2349304 w 2572658"/>
                <a:gd name="T27" fmla="*/ 28135 h 2110154"/>
                <a:gd name="T28" fmla="*/ 2377440 w 2572658"/>
                <a:gd name="T29" fmla="*/ 56271 h 2110154"/>
                <a:gd name="T30" fmla="*/ 2405574 w 2572658"/>
                <a:gd name="T31" fmla="*/ 98474 h 2110154"/>
                <a:gd name="T32" fmla="*/ 2447778 w 2572658"/>
                <a:gd name="T33" fmla="*/ 182880 h 2110154"/>
                <a:gd name="T34" fmla="*/ 2504048 w 2572658"/>
                <a:gd name="T35" fmla="*/ 239151 h 2110154"/>
                <a:gd name="T36" fmla="*/ 2518116 w 2572658"/>
                <a:gd name="T37" fmla="*/ 281354 h 2110154"/>
                <a:gd name="T38" fmla="*/ 2560320 w 2572658"/>
                <a:gd name="T39" fmla="*/ 365760 h 2110154"/>
                <a:gd name="T40" fmla="*/ 2546252 w 2572658"/>
                <a:gd name="T41" fmla="*/ 829994 h 2110154"/>
                <a:gd name="T42" fmla="*/ 2518116 w 2572658"/>
                <a:gd name="T43" fmla="*/ 1195754 h 2110154"/>
                <a:gd name="T44" fmla="*/ 2504048 w 2572658"/>
                <a:gd name="T45" fmla="*/ 1266092 h 2110154"/>
                <a:gd name="T46" fmla="*/ 2489980 w 2572658"/>
                <a:gd name="T47" fmla="*/ 1519311 h 2110154"/>
                <a:gd name="T48" fmla="*/ 2475914 w 2572658"/>
                <a:gd name="T49" fmla="*/ 1575582 h 2110154"/>
                <a:gd name="T50" fmla="*/ 2447778 w 2572658"/>
                <a:gd name="T51" fmla="*/ 1744394 h 2110154"/>
                <a:gd name="T52" fmla="*/ 2405574 w 2572658"/>
                <a:gd name="T53" fmla="*/ 1758462 h 2110154"/>
                <a:gd name="T54" fmla="*/ 2293034 w 2572658"/>
                <a:gd name="T55" fmla="*/ 1744394 h 2110154"/>
                <a:gd name="T56" fmla="*/ 2222694 w 2572658"/>
                <a:gd name="T57" fmla="*/ 1702191 h 2110154"/>
                <a:gd name="T58" fmla="*/ 2166424 w 2572658"/>
                <a:gd name="T59" fmla="*/ 1688123 h 2110154"/>
                <a:gd name="T60" fmla="*/ 2124220 w 2572658"/>
                <a:gd name="T61" fmla="*/ 1674055 h 2110154"/>
                <a:gd name="T62" fmla="*/ 1828800 w 2572658"/>
                <a:gd name="T63" fmla="*/ 1688123 h 2110154"/>
                <a:gd name="T64" fmla="*/ 1716258 w 2572658"/>
                <a:gd name="T65" fmla="*/ 1716258 h 2110154"/>
                <a:gd name="T66" fmla="*/ 1631852 w 2572658"/>
                <a:gd name="T67" fmla="*/ 1730326 h 2110154"/>
                <a:gd name="T68" fmla="*/ 1547446 w 2572658"/>
                <a:gd name="T69" fmla="*/ 1758462 h 2110154"/>
                <a:gd name="T70" fmla="*/ 1420837 w 2572658"/>
                <a:gd name="T71" fmla="*/ 1800665 h 2110154"/>
                <a:gd name="T72" fmla="*/ 1378634 w 2572658"/>
                <a:gd name="T73" fmla="*/ 1814732 h 2110154"/>
                <a:gd name="T74" fmla="*/ 1266092 w 2572658"/>
                <a:gd name="T75" fmla="*/ 1842868 h 2110154"/>
                <a:gd name="T76" fmla="*/ 1125415 w 2572658"/>
                <a:gd name="T77" fmla="*/ 1885071 h 2110154"/>
                <a:gd name="T78" fmla="*/ 1026941 w 2572658"/>
                <a:gd name="T79" fmla="*/ 1899138 h 2110154"/>
                <a:gd name="T80" fmla="*/ 900332 w 2572658"/>
                <a:gd name="T81" fmla="*/ 1927274 h 2110154"/>
                <a:gd name="T82" fmla="*/ 844061 w 2572658"/>
                <a:gd name="T83" fmla="*/ 1941342 h 2110154"/>
                <a:gd name="T84" fmla="*/ 773723 w 2572658"/>
                <a:gd name="T85" fmla="*/ 1955409 h 2110154"/>
                <a:gd name="T86" fmla="*/ 731520 w 2572658"/>
                <a:gd name="T87" fmla="*/ 1969477 h 2110154"/>
                <a:gd name="T88" fmla="*/ 618978 w 2572658"/>
                <a:gd name="T89" fmla="*/ 1997612 h 2110154"/>
                <a:gd name="T90" fmla="*/ 407963 w 2572658"/>
                <a:gd name="T91" fmla="*/ 2067951 h 2110154"/>
                <a:gd name="T92" fmla="*/ 365760 w 2572658"/>
                <a:gd name="T93" fmla="*/ 2082018 h 2110154"/>
                <a:gd name="T94" fmla="*/ 323557 w 2572658"/>
                <a:gd name="T95" fmla="*/ 2096086 h 2110154"/>
                <a:gd name="T96" fmla="*/ 253218 w 2572658"/>
                <a:gd name="T97" fmla="*/ 2110154 h 2110154"/>
                <a:gd name="T98" fmla="*/ 225083 w 2572658"/>
                <a:gd name="T99" fmla="*/ 2082018 h 2110154"/>
                <a:gd name="T100" fmla="*/ 182880 w 2572658"/>
                <a:gd name="T101" fmla="*/ 2067951 h 2110154"/>
                <a:gd name="T102" fmla="*/ 168812 w 2572658"/>
                <a:gd name="T103" fmla="*/ 2025748 h 2110154"/>
                <a:gd name="T104" fmla="*/ 140677 w 2572658"/>
                <a:gd name="T105" fmla="*/ 1997612 h 2110154"/>
                <a:gd name="T106" fmla="*/ 112541 w 2572658"/>
                <a:gd name="T107" fmla="*/ 1913206 h 2110154"/>
                <a:gd name="T108" fmla="*/ 84406 w 2572658"/>
                <a:gd name="T109" fmla="*/ 1800665 h 2110154"/>
                <a:gd name="T110" fmla="*/ 56271 w 2572658"/>
                <a:gd name="T111" fmla="*/ 1716258 h 2110154"/>
                <a:gd name="T112" fmla="*/ 28135 w 2572658"/>
                <a:gd name="T113" fmla="*/ 1463040 h 2110154"/>
                <a:gd name="T114" fmla="*/ 14067 w 2572658"/>
                <a:gd name="T115" fmla="*/ 1392702 h 2110154"/>
                <a:gd name="T116" fmla="*/ 0 w 2572658"/>
                <a:gd name="T117" fmla="*/ 1266092 h 2110154"/>
                <a:gd name="T118" fmla="*/ 14067 w 2572658"/>
                <a:gd name="T119" fmla="*/ 844062 h 2110154"/>
                <a:gd name="T120" fmla="*/ 0 w 2572658"/>
                <a:gd name="T121" fmla="*/ 520505 h 2110154"/>
                <a:gd name="T122" fmla="*/ 14067 w 2572658"/>
                <a:gd name="T123" fmla="*/ 196948 h 2110154"/>
                <a:gd name="T124" fmla="*/ 56271 w 2572658"/>
                <a:gd name="T125" fmla="*/ 84406 h 2110154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572658"/>
                <a:gd name="T190" fmla="*/ 0 h 2110154"/>
                <a:gd name="T191" fmla="*/ 2572658 w 2572658"/>
                <a:gd name="T192" fmla="*/ 2110154 h 2110154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572658" h="2110154">
                  <a:moveTo>
                    <a:pt x="28135" y="42203"/>
                  </a:moveTo>
                  <a:cubicBezTo>
                    <a:pt x="142915" y="80464"/>
                    <a:pt x="28444" y="46252"/>
                    <a:pt x="281354" y="70338"/>
                  </a:cubicBezTo>
                  <a:cubicBezTo>
                    <a:pt x="309749" y="73042"/>
                    <a:pt x="337314" y="82299"/>
                    <a:pt x="365760" y="84406"/>
                  </a:cubicBezTo>
                  <a:cubicBezTo>
                    <a:pt x="464076" y="91689"/>
                    <a:pt x="562707" y="93785"/>
                    <a:pt x="661181" y="98474"/>
                  </a:cubicBezTo>
                  <a:cubicBezTo>
                    <a:pt x="745271" y="126505"/>
                    <a:pt x="697593" y="114055"/>
                    <a:pt x="844061" y="126609"/>
                  </a:cubicBezTo>
                  <a:lnTo>
                    <a:pt x="1195754" y="154745"/>
                  </a:lnTo>
                  <a:cubicBezTo>
                    <a:pt x="1275471" y="150056"/>
                    <a:pt x="1355377" y="147907"/>
                    <a:pt x="1434904" y="140677"/>
                  </a:cubicBezTo>
                  <a:cubicBezTo>
                    <a:pt x="1592295" y="126368"/>
                    <a:pt x="1437590" y="132516"/>
                    <a:pt x="1547446" y="112542"/>
                  </a:cubicBezTo>
                  <a:cubicBezTo>
                    <a:pt x="1584642" y="105779"/>
                    <a:pt x="1622473" y="103163"/>
                    <a:pt x="1659987" y="98474"/>
                  </a:cubicBezTo>
                  <a:cubicBezTo>
                    <a:pt x="1755049" y="66787"/>
                    <a:pt x="1661534" y="94515"/>
                    <a:pt x="1842867" y="70338"/>
                  </a:cubicBezTo>
                  <a:cubicBezTo>
                    <a:pt x="1866568" y="67178"/>
                    <a:pt x="1889621" y="60202"/>
                    <a:pt x="1913206" y="56271"/>
                  </a:cubicBezTo>
                  <a:cubicBezTo>
                    <a:pt x="1945913" y="50820"/>
                    <a:pt x="1978855" y="46892"/>
                    <a:pt x="2011680" y="42203"/>
                  </a:cubicBezTo>
                  <a:cubicBezTo>
                    <a:pt x="2114428" y="7954"/>
                    <a:pt x="2067314" y="21261"/>
                    <a:pt x="2152357" y="0"/>
                  </a:cubicBezTo>
                  <a:cubicBezTo>
                    <a:pt x="2154746" y="217"/>
                    <a:pt x="2305812" y="2040"/>
                    <a:pt x="2349304" y="28135"/>
                  </a:cubicBezTo>
                  <a:cubicBezTo>
                    <a:pt x="2360677" y="34959"/>
                    <a:pt x="2369154" y="45914"/>
                    <a:pt x="2377440" y="56271"/>
                  </a:cubicBezTo>
                  <a:cubicBezTo>
                    <a:pt x="2388002" y="69473"/>
                    <a:pt x="2398014" y="83352"/>
                    <a:pt x="2405575" y="98474"/>
                  </a:cubicBezTo>
                  <a:cubicBezTo>
                    <a:pt x="2435529" y="158382"/>
                    <a:pt x="2399401" y="126440"/>
                    <a:pt x="2447778" y="182880"/>
                  </a:cubicBezTo>
                  <a:cubicBezTo>
                    <a:pt x="2465041" y="203020"/>
                    <a:pt x="2504049" y="239151"/>
                    <a:pt x="2504049" y="239151"/>
                  </a:cubicBezTo>
                  <a:cubicBezTo>
                    <a:pt x="2508738" y="253219"/>
                    <a:pt x="2511485" y="268091"/>
                    <a:pt x="2518117" y="281354"/>
                  </a:cubicBezTo>
                  <a:cubicBezTo>
                    <a:pt x="2572658" y="390436"/>
                    <a:pt x="2524960" y="259681"/>
                    <a:pt x="2560320" y="365760"/>
                  </a:cubicBezTo>
                  <a:cubicBezTo>
                    <a:pt x="2555631" y="520505"/>
                    <a:pt x="2552440" y="675302"/>
                    <a:pt x="2546252" y="829994"/>
                  </a:cubicBezTo>
                  <a:cubicBezTo>
                    <a:pt x="2541834" y="940437"/>
                    <a:pt x="2534545" y="1080759"/>
                    <a:pt x="2518117" y="1195754"/>
                  </a:cubicBezTo>
                  <a:cubicBezTo>
                    <a:pt x="2514736" y="1219424"/>
                    <a:pt x="2508738" y="1242646"/>
                    <a:pt x="2504049" y="1266092"/>
                  </a:cubicBezTo>
                  <a:cubicBezTo>
                    <a:pt x="2499360" y="1350498"/>
                    <a:pt x="2497634" y="1435122"/>
                    <a:pt x="2489981" y="1519311"/>
                  </a:cubicBezTo>
                  <a:cubicBezTo>
                    <a:pt x="2488231" y="1538566"/>
                    <a:pt x="2479477" y="1556579"/>
                    <a:pt x="2475914" y="1575582"/>
                  </a:cubicBezTo>
                  <a:cubicBezTo>
                    <a:pt x="2465401" y="1631652"/>
                    <a:pt x="2501897" y="1726354"/>
                    <a:pt x="2447778" y="1744394"/>
                  </a:cubicBezTo>
                  <a:lnTo>
                    <a:pt x="2405575" y="1758462"/>
                  </a:lnTo>
                  <a:cubicBezTo>
                    <a:pt x="2368061" y="1753773"/>
                    <a:pt x="2330230" y="1751157"/>
                    <a:pt x="2293034" y="1744394"/>
                  </a:cubicBezTo>
                  <a:cubicBezTo>
                    <a:pt x="2196485" y="1726839"/>
                    <a:pt x="2298671" y="1740178"/>
                    <a:pt x="2222695" y="1702191"/>
                  </a:cubicBezTo>
                  <a:cubicBezTo>
                    <a:pt x="2205402" y="1693545"/>
                    <a:pt x="2185014" y="1693435"/>
                    <a:pt x="2166424" y="1688123"/>
                  </a:cubicBezTo>
                  <a:cubicBezTo>
                    <a:pt x="2152166" y="1684049"/>
                    <a:pt x="2138289" y="1678744"/>
                    <a:pt x="2124221" y="1674055"/>
                  </a:cubicBezTo>
                  <a:cubicBezTo>
                    <a:pt x="2025747" y="1678744"/>
                    <a:pt x="1927095" y="1680562"/>
                    <a:pt x="1828800" y="1688123"/>
                  </a:cubicBezTo>
                  <a:cubicBezTo>
                    <a:pt x="1735818" y="1695276"/>
                    <a:pt x="1786169" y="1700722"/>
                    <a:pt x="1716258" y="1716258"/>
                  </a:cubicBezTo>
                  <a:cubicBezTo>
                    <a:pt x="1688414" y="1722446"/>
                    <a:pt x="1659524" y="1723408"/>
                    <a:pt x="1631852" y="1730326"/>
                  </a:cubicBezTo>
                  <a:cubicBezTo>
                    <a:pt x="1603080" y="1737519"/>
                    <a:pt x="1575581" y="1749084"/>
                    <a:pt x="1547446" y="1758462"/>
                  </a:cubicBezTo>
                  <a:lnTo>
                    <a:pt x="1420837" y="1800665"/>
                  </a:lnTo>
                  <a:cubicBezTo>
                    <a:pt x="1406769" y="1805354"/>
                    <a:pt x="1393020" y="1811135"/>
                    <a:pt x="1378634" y="1814732"/>
                  </a:cubicBezTo>
                  <a:cubicBezTo>
                    <a:pt x="1341120" y="1824111"/>
                    <a:pt x="1302776" y="1830640"/>
                    <a:pt x="1266092" y="1842868"/>
                  </a:cubicBezTo>
                  <a:cubicBezTo>
                    <a:pt x="1222052" y="1857548"/>
                    <a:pt x="1172184" y="1876568"/>
                    <a:pt x="1125415" y="1885071"/>
                  </a:cubicBezTo>
                  <a:cubicBezTo>
                    <a:pt x="1092792" y="1891002"/>
                    <a:pt x="1059766" y="1894449"/>
                    <a:pt x="1026941" y="1899138"/>
                  </a:cubicBezTo>
                  <a:cubicBezTo>
                    <a:pt x="944807" y="1926517"/>
                    <a:pt x="1024123" y="1902515"/>
                    <a:pt x="900332" y="1927274"/>
                  </a:cubicBezTo>
                  <a:cubicBezTo>
                    <a:pt x="881373" y="1931066"/>
                    <a:pt x="862935" y="1937148"/>
                    <a:pt x="844061" y="1941342"/>
                  </a:cubicBezTo>
                  <a:cubicBezTo>
                    <a:pt x="820720" y="1946529"/>
                    <a:pt x="796919" y="1949610"/>
                    <a:pt x="773723" y="1955409"/>
                  </a:cubicBezTo>
                  <a:cubicBezTo>
                    <a:pt x="759337" y="1959005"/>
                    <a:pt x="745826" y="1965575"/>
                    <a:pt x="731520" y="1969477"/>
                  </a:cubicBezTo>
                  <a:cubicBezTo>
                    <a:pt x="694214" y="1979651"/>
                    <a:pt x="655662" y="1985384"/>
                    <a:pt x="618978" y="1997612"/>
                  </a:cubicBezTo>
                  <a:lnTo>
                    <a:pt x="407963" y="2067951"/>
                  </a:lnTo>
                  <a:lnTo>
                    <a:pt x="365760" y="2082018"/>
                  </a:lnTo>
                  <a:cubicBezTo>
                    <a:pt x="351692" y="2086707"/>
                    <a:pt x="338098" y="2093178"/>
                    <a:pt x="323557" y="2096086"/>
                  </a:cubicBezTo>
                  <a:lnTo>
                    <a:pt x="253218" y="2110154"/>
                  </a:lnTo>
                  <a:cubicBezTo>
                    <a:pt x="243840" y="2100775"/>
                    <a:pt x="236456" y="2088842"/>
                    <a:pt x="225083" y="2082018"/>
                  </a:cubicBezTo>
                  <a:cubicBezTo>
                    <a:pt x="212368" y="2074389"/>
                    <a:pt x="193365" y="2078436"/>
                    <a:pt x="182880" y="2067951"/>
                  </a:cubicBezTo>
                  <a:cubicBezTo>
                    <a:pt x="172394" y="2057466"/>
                    <a:pt x="176441" y="2038464"/>
                    <a:pt x="168812" y="2025748"/>
                  </a:cubicBezTo>
                  <a:cubicBezTo>
                    <a:pt x="161988" y="2014375"/>
                    <a:pt x="150055" y="2006991"/>
                    <a:pt x="140677" y="1997612"/>
                  </a:cubicBezTo>
                  <a:cubicBezTo>
                    <a:pt x="131298" y="1969477"/>
                    <a:pt x="119734" y="1941978"/>
                    <a:pt x="112541" y="1913206"/>
                  </a:cubicBezTo>
                  <a:cubicBezTo>
                    <a:pt x="103163" y="1875692"/>
                    <a:pt x="96634" y="1837349"/>
                    <a:pt x="84406" y="1800665"/>
                  </a:cubicBezTo>
                  <a:cubicBezTo>
                    <a:pt x="75028" y="1772529"/>
                    <a:pt x="61147" y="1745512"/>
                    <a:pt x="56271" y="1716258"/>
                  </a:cubicBezTo>
                  <a:cubicBezTo>
                    <a:pt x="21296" y="1506411"/>
                    <a:pt x="67584" y="1798344"/>
                    <a:pt x="28135" y="1463040"/>
                  </a:cubicBezTo>
                  <a:cubicBezTo>
                    <a:pt x="25341" y="1439293"/>
                    <a:pt x="17448" y="1416372"/>
                    <a:pt x="14067" y="1392702"/>
                  </a:cubicBezTo>
                  <a:cubicBezTo>
                    <a:pt x="8062" y="1350666"/>
                    <a:pt x="4689" y="1308295"/>
                    <a:pt x="0" y="1266092"/>
                  </a:cubicBezTo>
                  <a:cubicBezTo>
                    <a:pt x="4689" y="1125415"/>
                    <a:pt x="14067" y="984817"/>
                    <a:pt x="14067" y="844062"/>
                  </a:cubicBezTo>
                  <a:cubicBezTo>
                    <a:pt x="14067" y="736108"/>
                    <a:pt x="0" y="628459"/>
                    <a:pt x="0" y="520505"/>
                  </a:cubicBezTo>
                  <a:cubicBezTo>
                    <a:pt x="0" y="412551"/>
                    <a:pt x="2959" y="304329"/>
                    <a:pt x="14067" y="196948"/>
                  </a:cubicBezTo>
                  <a:cubicBezTo>
                    <a:pt x="18169" y="157294"/>
                    <a:pt x="38610" y="119729"/>
                    <a:pt x="56271" y="84406"/>
                  </a:cubicBezTo>
                </a:path>
              </a:pathLst>
            </a:custGeom>
            <a:noFill/>
            <a:ln w="38100" cap="flat" cmpd="sng">
              <a:solidFill>
                <a:srgbClr val="FFFFFF">
                  <a:alpha val="10196"/>
                </a:srgbClr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6634" name="Freeform 12"/>
            <p:cNvSpPr>
              <a:spLocks/>
            </p:cNvSpPr>
            <p:nvPr/>
          </p:nvSpPr>
          <p:spPr bwMode="auto">
            <a:xfrm>
              <a:off x="2774401" y="3692471"/>
              <a:ext cx="2585390" cy="1018025"/>
            </a:xfrm>
            <a:custGeom>
              <a:avLst/>
              <a:gdLst>
                <a:gd name="T0" fmla="*/ 67273 w 2585390"/>
                <a:gd name="T1" fmla="*/ 246483 h 1018025"/>
                <a:gd name="T2" fmla="*/ 193882 w 2585390"/>
                <a:gd name="T3" fmla="*/ 288686 h 1018025"/>
                <a:gd name="T4" fmla="*/ 236085 w 2585390"/>
                <a:gd name="T5" fmla="*/ 302754 h 1018025"/>
                <a:gd name="T6" fmla="*/ 348627 w 2585390"/>
                <a:gd name="T7" fmla="*/ 288686 h 1018025"/>
                <a:gd name="T8" fmla="*/ 433033 w 2585390"/>
                <a:gd name="T9" fmla="*/ 274618 h 1018025"/>
                <a:gd name="T10" fmla="*/ 967605 w 2585390"/>
                <a:gd name="T11" fmla="*/ 288686 h 1018025"/>
                <a:gd name="T12" fmla="*/ 1474042 w 2585390"/>
                <a:gd name="T13" fmla="*/ 288686 h 1018025"/>
                <a:gd name="T14" fmla="*/ 1558448 w 2585390"/>
                <a:gd name="T15" fmla="*/ 260551 h 1018025"/>
                <a:gd name="T16" fmla="*/ 1713193 w 2585390"/>
                <a:gd name="T17" fmla="*/ 246483 h 1018025"/>
                <a:gd name="T18" fmla="*/ 1825734 w 2585390"/>
                <a:gd name="T19" fmla="*/ 218347 h 1018025"/>
                <a:gd name="T20" fmla="*/ 1980479 w 2585390"/>
                <a:gd name="T21" fmla="*/ 204280 h 1018025"/>
                <a:gd name="T22" fmla="*/ 2107088 w 2585390"/>
                <a:gd name="T23" fmla="*/ 190212 h 1018025"/>
                <a:gd name="T24" fmla="*/ 2149290 w 2585390"/>
                <a:gd name="T25" fmla="*/ 176144 h 1018025"/>
                <a:gd name="T26" fmla="*/ 2388442 w 2585390"/>
                <a:gd name="T27" fmla="*/ 204280 h 1018025"/>
                <a:gd name="T28" fmla="*/ 2458780 w 2585390"/>
                <a:gd name="T29" fmla="*/ 260551 h 1018025"/>
                <a:gd name="T30" fmla="*/ 2486916 w 2585390"/>
                <a:gd name="T31" fmla="*/ 344957 h 1018025"/>
                <a:gd name="T32" fmla="*/ 2529118 w 2585390"/>
                <a:gd name="T33" fmla="*/ 429363 h 1018025"/>
                <a:gd name="T34" fmla="*/ 2557254 w 2585390"/>
                <a:gd name="T35" fmla="*/ 471566 h 1018025"/>
                <a:gd name="T36" fmla="*/ 2585390 w 2585390"/>
                <a:gd name="T37" fmla="*/ 555972 h 1018025"/>
                <a:gd name="T38" fmla="*/ 2557254 w 2585390"/>
                <a:gd name="T39" fmla="*/ 752920 h 1018025"/>
                <a:gd name="T40" fmla="*/ 2529118 w 2585390"/>
                <a:gd name="T41" fmla="*/ 795123 h 1018025"/>
                <a:gd name="T42" fmla="*/ 2430644 w 2585390"/>
                <a:gd name="T43" fmla="*/ 879529 h 1018025"/>
                <a:gd name="T44" fmla="*/ 2402510 w 2585390"/>
                <a:gd name="T45" fmla="*/ 921732 h 1018025"/>
                <a:gd name="T46" fmla="*/ 2318104 w 2585390"/>
                <a:gd name="T47" fmla="*/ 949867 h 1018025"/>
                <a:gd name="T48" fmla="*/ 2261832 w 2585390"/>
                <a:gd name="T49" fmla="*/ 935800 h 1018025"/>
                <a:gd name="T50" fmla="*/ 2177426 w 2585390"/>
                <a:gd name="T51" fmla="*/ 907664 h 1018025"/>
                <a:gd name="T52" fmla="*/ 2135224 w 2585390"/>
                <a:gd name="T53" fmla="*/ 893597 h 1018025"/>
                <a:gd name="T54" fmla="*/ 2078953 w 2585390"/>
                <a:gd name="T55" fmla="*/ 879529 h 1018025"/>
                <a:gd name="T56" fmla="*/ 2036750 w 2585390"/>
                <a:gd name="T57" fmla="*/ 865461 h 1018025"/>
                <a:gd name="T58" fmla="*/ 1938276 w 2585390"/>
                <a:gd name="T59" fmla="*/ 851394 h 1018025"/>
                <a:gd name="T60" fmla="*/ 1600651 w 2585390"/>
                <a:gd name="T61" fmla="*/ 865461 h 1018025"/>
                <a:gd name="T62" fmla="*/ 1516245 w 2585390"/>
                <a:gd name="T63" fmla="*/ 893597 h 1018025"/>
                <a:gd name="T64" fmla="*/ 573710 w 2585390"/>
                <a:gd name="T65" fmla="*/ 865461 h 1018025"/>
                <a:gd name="T66" fmla="*/ 447101 w 2585390"/>
                <a:gd name="T67" fmla="*/ 879529 h 1018025"/>
                <a:gd name="T68" fmla="*/ 278288 w 2585390"/>
                <a:gd name="T69" fmla="*/ 935800 h 1018025"/>
                <a:gd name="T70" fmla="*/ 236085 w 2585390"/>
                <a:gd name="T71" fmla="*/ 949867 h 1018025"/>
                <a:gd name="T72" fmla="*/ 193882 w 2585390"/>
                <a:gd name="T73" fmla="*/ 963935 h 1018025"/>
                <a:gd name="T74" fmla="*/ 165747 w 2585390"/>
                <a:gd name="T75" fmla="*/ 992071 h 1018025"/>
                <a:gd name="T76" fmla="*/ 53205 w 2585390"/>
                <a:gd name="T77" fmla="*/ 992071 h 1018025"/>
                <a:gd name="T78" fmla="*/ 39137 w 2585390"/>
                <a:gd name="T79" fmla="*/ 949867 h 1018025"/>
                <a:gd name="T80" fmla="*/ 39137 w 2585390"/>
                <a:gd name="T81" fmla="*/ 344957 h 1018025"/>
                <a:gd name="T82" fmla="*/ 67273 w 2585390"/>
                <a:gd name="T83" fmla="*/ 246483 h 1018025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585390"/>
                <a:gd name="T127" fmla="*/ 0 h 1018025"/>
                <a:gd name="T128" fmla="*/ 2585390 w 2585390"/>
                <a:gd name="T129" fmla="*/ 1018025 h 1018025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585390" h="1018025">
                  <a:moveTo>
                    <a:pt x="67273" y="246483"/>
                  </a:moveTo>
                  <a:lnTo>
                    <a:pt x="193882" y="288686"/>
                  </a:lnTo>
                  <a:lnTo>
                    <a:pt x="236085" y="302754"/>
                  </a:lnTo>
                  <a:lnTo>
                    <a:pt x="348627" y="288686"/>
                  </a:lnTo>
                  <a:cubicBezTo>
                    <a:pt x="376864" y="284652"/>
                    <a:pt x="404510" y="274618"/>
                    <a:pt x="433033" y="274618"/>
                  </a:cubicBezTo>
                  <a:cubicBezTo>
                    <a:pt x="611285" y="274618"/>
                    <a:pt x="789414" y="283997"/>
                    <a:pt x="967605" y="288686"/>
                  </a:cubicBezTo>
                  <a:cubicBezTo>
                    <a:pt x="1176688" y="318556"/>
                    <a:pt x="1131805" y="318021"/>
                    <a:pt x="1474042" y="288686"/>
                  </a:cubicBezTo>
                  <a:cubicBezTo>
                    <a:pt x="1503591" y="286153"/>
                    <a:pt x="1528913" y="263236"/>
                    <a:pt x="1558448" y="260551"/>
                  </a:cubicBezTo>
                  <a:lnTo>
                    <a:pt x="1713193" y="246483"/>
                  </a:lnTo>
                  <a:cubicBezTo>
                    <a:pt x="1759128" y="231171"/>
                    <a:pt x="1771413" y="225137"/>
                    <a:pt x="1825734" y="218347"/>
                  </a:cubicBezTo>
                  <a:cubicBezTo>
                    <a:pt x="1877128" y="211923"/>
                    <a:pt x="1928942" y="209434"/>
                    <a:pt x="1980479" y="204280"/>
                  </a:cubicBezTo>
                  <a:cubicBezTo>
                    <a:pt x="2022731" y="200055"/>
                    <a:pt x="2064885" y="194901"/>
                    <a:pt x="2107088" y="190212"/>
                  </a:cubicBezTo>
                  <a:cubicBezTo>
                    <a:pt x="2121156" y="185523"/>
                    <a:pt x="2134462" y="176144"/>
                    <a:pt x="2149291" y="176144"/>
                  </a:cubicBezTo>
                  <a:cubicBezTo>
                    <a:pt x="2261666" y="176144"/>
                    <a:pt x="2296723" y="185936"/>
                    <a:pt x="2388442" y="204280"/>
                  </a:cubicBezTo>
                  <a:cubicBezTo>
                    <a:pt x="2403352" y="214220"/>
                    <a:pt x="2448758" y="240505"/>
                    <a:pt x="2458781" y="260551"/>
                  </a:cubicBezTo>
                  <a:cubicBezTo>
                    <a:pt x="2472044" y="287077"/>
                    <a:pt x="2470465" y="320281"/>
                    <a:pt x="2486916" y="344957"/>
                  </a:cubicBezTo>
                  <a:cubicBezTo>
                    <a:pt x="2567547" y="465905"/>
                    <a:pt x="2470876" y="312878"/>
                    <a:pt x="2529119" y="429363"/>
                  </a:cubicBezTo>
                  <a:cubicBezTo>
                    <a:pt x="2536680" y="444485"/>
                    <a:pt x="2550387" y="456116"/>
                    <a:pt x="2557254" y="471566"/>
                  </a:cubicBezTo>
                  <a:cubicBezTo>
                    <a:pt x="2569299" y="498667"/>
                    <a:pt x="2585390" y="555972"/>
                    <a:pt x="2585390" y="555972"/>
                  </a:cubicBezTo>
                  <a:cubicBezTo>
                    <a:pt x="2581795" y="595513"/>
                    <a:pt x="2584318" y="698791"/>
                    <a:pt x="2557254" y="752920"/>
                  </a:cubicBezTo>
                  <a:cubicBezTo>
                    <a:pt x="2549693" y="768042"/>
                    <a:pt x="2541074" y="783168"/>
                    <a:pt x="2529119" y="795123"/>
                  </a:cubicBezTo>
                  <a:cubicBezTo>
                    <a:pt x="2465481" y="858761"/>
                    <a:pt x="2497873" y="778686"/>
                    <a:pt x="2430645" y="879529"/>
                  </a:cubicBezTo>
                  <a:cubicBezTo>
                    <a:pt x="2421267" y="893597"/>
                    <a:pt x="2416847" y="912771"/>
                    <a:pt x="2402510" y="921732"/>
                  </a:cubicBezTo>
                  <a:cubicBezTo>
                    <a:pt x="2377361" y="937450"/>
                    <a:pt x="2318104" y="949867"/>
                    <a:pt x="2318104" y="949867"/>
                  </a:cubicBezTo>
                  <a:cubicBezTo>
                    <a:pt x="2299347" y="945178"/>
                    <a:pt x="2280352" y="941356"/>
                    <a:pt x="2261833" y="935800"/>
                  </a:cubicBezTo>
                  <a:cubicBezTo>
                    <a:pt x="2233426" y="927278"/>
                    <a:pt x="2205562" y="917042"/>
                    <a:pt x="2177427" y="907664"/>
                  </a:cubicBezTo>
                  <a:cubicBezTo>
                    <a:pt x="2163359" y="902975"/>
                    <a:pt x="2149610" y="897194"/>
                    <a:pt x="2135224" y="893597"/>
                  </a:cubicBezTo>
                  <a:cubicBezTo>
                    <a:pt x="2116467" y="888908"/>
                    <a:pt x="2097543" y="884841"/>
                    <a:pt x="2078953" y="879529"/>
                  </a:cubicBezTo>
                  <a:cubicBezTo>
                    <a:pt x="2064695" y="875455"/>
                    <a:pt x="2051291" y="868369"/>
                    <a:pt x="2036750" y="865461"/>
                  </a:cubicBezTo>
                  <a:cubicBezTo>
                    <a:pt x="2004236" y="858958"/>
                    <a:pt x="1971101" y="856083"/>
                    <a:pt x="1938276" y="851394"/>
                  </a:cubicBezTo>
                  <a:cubicBezTo>
                    <a:pt x="1825734" y="856083"/>
                    <a:pt x="1712731" y="854253"/>
                    <a:pt x="1600651" y="865461"/>
                  </a:cubicBezTo>
                  <a:cubicBezTo>
                    <a:pt x="1571141" y="868412"/>
                    <a:pt x="1516245" y="893597"/>
                    <a:pt x="1516245" y="893597"/>
                  </a:cubicBezTo>
                  <a:cubicBezTo>
                    <a:pt x="1144055" y="874008"/>
                    <a:pt x="1035564" y="865461"/>
                    <a:pt x="573710" y="865461"/>
                  </a:cubicBezTo>
                  <a:cubicBezTo>
                    <a:pt x="531247" y="865461"/>
                    <a:pt x="489304" y="874840"/>
                    <a:pt x="447101" y="879529"/>
                  </a:cubicBezTo>
                  <a:lnTo>
                    <a:pt x="278288" y="935800"/>
                  </a:lnTo>
                  <a:lnTo>
                    <a:pt x="236085" y="949867"/>
                  </a:lnTo>
                  <a:lnTo>
                    <a:pt x="193882" y="963935"/>
                  </a:lnTo>
                  <a:cubicBezTo>
                    <a:pt x="184504" y="973314"/>
                    <a:pt x="177120" y="985247"/>
                    <a:pt x="165747" y="992071"/>
                  </a:cubicBezTo>
                  <a:cubicBezTo>
                    <a:pt x="122491" y="1018025"/>
                    <a:pt x="103206" y="1002071"/>
                    <a:pt x="53205" y="992071"/>
                  </a:cubicBezTo>
                  <a:cubicBezTo>
                    <a:pt x="48516" y="978003"/>
                    <a:pt x="42045" y="964408"/>
                    <a:pt x="39137" y="949867"/>
                  </a:cubicBezTo>
                  <a:cubicBezTo>
                    <a:pt x="0" y="754180"/>
                    <a:pt x="30199" y="528185"/>
                    <a:pt x="39137" y="344957"/>
                  </a:cubicBezTo>
                  <a:cubicBezTo>
                    <a:pt x="55964" y="0"/>
                    <a:pt x="53205" y="451982"/>
                    <a:pt x="67273" y="246483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6635" name="Freeform 13"/>
            <p:cNvSpPr>
              <a:spLocks/>
            </p:cNvSpPr>
            <p:nvPr/>
          </p:nvSpPr>
          <p:spPr bwMode="auto">
            <a:xfrm>
              <a:off x="2783059" y="4936100"/>
              <a:ext cx="2520461" cy="1082487"/>
            </a:xfrm>
            <a:custGeom>
              <a:avLst/>
              <a:gdLst>
                <a:gd name="T0" fmla="*/ 16412 w 2520461"/>
                <a:gd name="T1" fmla="*/ 325217 h 1082487"/>
                <a:gd name="T2" fmla="*/ 143021 w 2520461"/>
                <a:gd name="T3" fmla="*/ 268946 h 1082487"/>
                <a:gd name="T4" fmla="*/ 269630 w 2520461"/>
                <a:gd name="T5" fmla="*/ 240811 h 1082487"/>
                <a:gd name="T6" fmla="*/ 888609 w 2520461"/>
                <a:gd name="T7" fmla="*/ 226743 h 1082487"/>
                <a:gd name="T8" fmla="*/ 958947 w 2520461"/>
                <a:gd name="T9" fmla="*/ 212675 h 1082487"/>
                <a:gd name="T10" fmla="*/ 1085558 w 2520461"/>
                <a:gd name="T11" fmla="*/ 170472 h 1082487"/>
                <a:gd name="T12" fmla="*/ 1127761 w 2520461"/>
                <a:gd name="T13" fmla="*/ 156405 h 1082487"/>
                <a:gd name="T14" fmla="*/ 1240303 w 2520461"/>
                <a:gd name="T15" fmla="*/ 128269 h 1082487"/>
                <a:gd name="T16" fmla="*/ 1324709 w 2520461"/>
                <a:gd name="T17" fmla="*/ 100134 h 1082487"/>
                <a:gd name="T18" fmla="*/ 1395048 w 2520461"/>
                <a:gd name="T19" fmla="*/ 57931 h 1082487"/>
                <a:gd name="T20" fmla="*/ 1465386 w 2520461"/>
                <a:gd name="T21" fmla="*/ 15728 h 1082487"/>
                <a:gd name="T22" fmla="*/ 1915552 w 2520461"/>
                <a:gd name="T23" fmla="*/ 29795 h 1082487"/>
                <a:gd name="T24" fmla="*/ 2168769 w 2520461"/>
                <a:gd name="T25" fmla="*/ 57931 h 1082487"/>
                <a:gd name="T26" fmla="*/ 2295379 w 2520461"/>
                <a:gd name="T27" fmla="*/ 86066 h 1082487"/>
                <a:gd name="T28" fmla="*/ 2379785 w 2520461"/>
                <a:gd name="T29" fmla="*/ 100134 h 1082487"/>
                <a:gd name="T30" fmla="*/ 2464191 w 2520461"/>
                <a:gd name="T31" fmla="*/ 128269 h 1082487"/>
                <a:gd name="T32" fmla="*/ 2492327 w 2520461"/>
                <a:gd name="T33" fmla="*/ 156405 h 1082487"/>
                <a:gd name="T34" fmla="*/ 2520461 w 2520461"/>
                <a:gd name="T35" fmla="*/ 240811 h 1082487"/>
                <a:gd name="T36" fmla="*/ 2506393 w 2520461"/>
                <a:gd name="T37" fmla="*/ 395555 h 1082487"/>
                <a:gd name="T38" fmla="*/ 2492327 w 2520461"/>
                <a:gd name="T39" fmla="*/ 437758 h 1082487"/>
                <a:gd name="T40" fmla="*/ 2478259 w 2520461"/>
                <a:gd name="T41" fmla="*/ 676909 h 1082487"/>
                <a:gd name="T42" fmla="*/ 2323513 w 2520461"/>
                <a:gd name="T43" fmla="*/ 634706 h 1082487"/>
                <a:gd name="T44" fmla="*/ 2239107 w 2520461"/>
                <a:gd name="T45" fmla="*/ 592503 h 1082487"/>
                <a:gd name="T46" fmla="*/ 1788943 w 2520461"/>
                <a:gd name="T47" fmla="*/ 620638 h 1082487"/>
                <a:gd name="T48" fmla="*/ 1634198 w 2520461"/>
                <a:gd name="T49" fmla="*/ 662842 h 1082487"/>
                <a:gd name="T50" fmla="*/ 1591995 w 2520461"/>
                <a:gd name="T51" fmla="*/ 676909 h 1082487"/>
                <a:gd name="T52" fmla="*/ 1521657 w 2520461"/>
                <a:gd name="T53" fmla="*/ 690977 h 1082487"/>
                <a:gd name="T54" fmla="*/ 1437251 w 2520461"/>
                <a:gd name="T55" fmla="*/ 705045 h 1082487"/>
                <a:gd name="T56" fmla="*/ 1395048 w 2520461"/>
                <a:gd name="T57" fmla="*/ 719112 h 1082487"/>
                <a:gd name="T58" fmla="*/ 1212168 w 2520461"/>
                <a:gd name="T59" fmla="*/ 747248 h 1082487"/>
                <a:gd name="T60" fmla="*/ 1085558 w 2520461"/>
                <a:gd name="T61" fmla="*/ 789451 h 1082487"/>
                <a:gd name="T62" fmla="*/ 1043353 w 2520461"/>
                <a:gd name="T63" fmla="*/ 803518 h 1082487"/>
                <a:gd name="T64" fmla="*/ 973015 w 2520461"/>
                <a:gd name="T65" fmla="*/ 817586 h 1082487"/>
                <a:gd name="T66" fmla="*/ 930812 w 2520461"/>
                <a:gd name="T67" fmla="*/ 831654 h 1082487"/>
                <a:gd name="T68" fmla="*/ 846406 w 2520461"/>
                <a:gd name="T69" fmla="*/ 845722 h 1082487"/>
                <a:gd name="T70" fmla="*/ 719796 w 2520461"/>
                <a:gd name="T71" fmla="*/ 873857 h 1082487"/>
                <a:gd name="T72" fmla="*/ 635390 w 2520461"/>
                <a:gd name="T73" fmla="*/ 901992 h 1082487"/>
                <a:gd name="T74" fmla="*/ 508781 w 2520461"/>
                <a:gd name="T75" fmla="*/ 944195 h 1082487"/>
                <a:gd name="T76" fmla="*/ 424375 w 2520461"/>
                <a:gd name="T77" fmla="*/ 986398 h 1082487"/>
                <a:gd name="T78" fmla="*/ 339969 w 2520461"/>
                <a:gd name="T79" fmla="*/ 1014534 h 1082487"/>
                <a:gd name="T80" fmla="*/ 297766 w 2520461"/>
                <a:gd name="T81" fmla="*/ 1028602 h 1082487"/>
                <a:gd name="T82" fmla="*/ 241495 w 2520461"/>
                <a:gd name="T83" fmla="*/ 958263 h 1082487"/>
                <a:gd name="T84" fmla="*/ 185224 w 2520461"/>
                <a:gd name="T85" fmla="*/ 901992 h 1082487"/>
                <a:gd name="T86" fmla="*/ 128953 w 2520461"/>
                <a:gd name="T87" fmla="*/ 831654 h 1082487"/>
                <a:gd name="T88" fmla="*/ 100818 w 2520461"/>
                <a:gd name="T89" fmla="*/ 747248 h 1082487"/>
                <a:gd name="T90" fmla="*/ 72683 w 2520461"/>
                <a:gd name="T91" fmla="*/ 606571 h 1082487"/>
                <a:gd name="T92" fmla="*/ 44547 w 2520461"/>
                <a:gd name="T93" fmla="*/ 508097 h 1082487"/>
                <a:gd name="T94" fmla="*/ 16412 w 2520461"/>
                <a:gd name="T95" fmla="*/ 325217 h 108248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520461"/>
                <a:gd name="T145" fmla="*/ 0 h 1082487"/>
                <a:gd name="T146" fmla="*/ 2520461 w 2520461"/>
                <a:gd name="T147" fmla="*/ 1082487 h 108248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520461" h="1082487">
                  <a:moveTo>
                    <a:pt x="16412" y="325217"/>
                  </a:moveTo>
                  <a:cubicBezTo>
                    <a:pt x="32824" y="285359"/>
                    <a:pt x="42575" y="302429"/>
                    <a:pt x="143021" y="268946"/>
                  </a:cubicBezTo>
                  <a:cubicBezTo>
                    <a:pt x="190053" y="253268"/>
                    <a:pt x="213358" y="243062"/>
                    <a:pt x="269630" y="240811"/>
                  </a:cubicBezTo>
                  <a:cubicBezTo>
                    <a:pt x="475845" y="232563"/>
                    <a:pt x="682283" y="231432"/>
                    <a:pt x="888609" y="226743"/>
                  </a:cubicBezTo>
                  <a:cubicBezTo>
                    <a:pt x="912055" y="222054"/>
                    <a:pt x="935879" y="218966"/>
                    <a:pt x="958947" y="212675"/>
                  </a:cubicBezTo>
                  <a:cubicBezTo>
                    <a:pt x="958975" y="212667"/>
                    <a:pt x="1064441" y="177510"/>
                    <a:pt x="1085556" y="170472"/>
                  </a:cubicBezTo>
                  <a:cubicBezTo>
                    <a:pt x="1099624" y="165783"/>
                    <a:pt x="1113373" y="160002"/>
                    <a:pt x="1127759" y="156405"/>
                  </a:cubicBezTo>
                  <a:cubicBezTo>
                    <a:pt x="1165273" y="147026"/>
                    <a:pt x="1203617" y="140497"/>
                    <a:pt x="1240301" y="128269"/>
                  </a:cubicBezTo>
                  <a:lnTo>
                    <a:pt x="1324707" y="100134"/>
                  </a:lnTo>
                  <a:cubicBezTo>
                    <a:pt x="1396000" y="28841"/>
                    <a:pt x="1303733" y="112719"/>
                    <a:pt x="1395046" y="57931"/>
                  </a:cubicBezTo>
                  <a:cubicBezTo>
                    <a:pt x="1491597" y="0"/>
                    <a:pt x="1345830" y="55577"/>
                    <a:pt x="1465384" y="15728"/>
                  </a:cubicBezTo>
                  <a:cubicBezTo>
                    <a:pt x="1615439" y="20417"/>
                    <a:pt x="1765691" y="20803"/>
                    <a:pt x="1915550" y="29795"/>
                  </a:cubicBezTo>
                  <a:cubicBezTo>
                    <a:pt x="2000323" y="34881"/>
                    <a:pt x="2168769" y="57931"/>
                    <a:pt x="2168769" y="57931"/>
                  </a:cubicBezTo>
                  <a:cubicBezTo>
                    <a:pt x="2228978" y="72983"/>
                    <a:pt x="2229897" y="74160"/>
                    <a:pt x="2295378" y="86066"/>
                  </a:cubicBezTo>
                  <a:cubicBezTo>
                    <a:pt x="2323441" y="91169"/>
                    <a:pt x="2352112" y="93216"/>
                    <a:pt x="2379784" y="100134"/>
                  </a:cubicBezTo>
                  <a:cubicBezTo>
                    <a:pt x="2408556" y="107327"/>
                    <a:pt x="2464190" y="128269"/>
                    <a:pt x="2464190" y="128269"/>
                  </a:cubicBezTo>
                  <a:cubicBezTo>
                    <a:pt x="2473569" y="137648"/>
                    <a:pt x="2486394" y="144542"/>
                    <a:pt x="2492326" y="156405"/>
                  </a:cubicBezTo>
                  <a:cubicBezTo>
                    <a:pt x="2505589" y="182931"/>
                    <a:pt x="2520461" y="240811"/>
                    <a:pt x="2520461" y="240811"/>
                  </a:cubicBezTo>
                  <a:cubicBezTo>
                    <a:pt x="2515772" y="292392"/>
                    <a:pt x="2513718" y="344281"/>
                    <a:pt x="2506393" y="395555"/>
                  </a:cubicBezTo>
                  <a:cubicBezTo>
                    <a:pt x="2504296" y="410235"/>
                    <a:pt x="2493801" y="423003"/>
                    <a:pt x="2492326" y="437758"/>
                  </a:cubicBezTo>
                  <a:cubicBezTo>
                    <a:pt x="2484380" y="517217"/>
                    <a:pt x="2482947" y="597192"/>
                    <a:pt x="2478258" y="676909"/>
                  </a:cubicBezTo>
                  <a:cubicBezTo>
                    <a:pt x="2440505" y="669359"/>
                    <a:pt x="2354114" y="655107"/>
                    <a:pt x="2323513" y="634706"/>
                  </a:cubicBezTo>
                  <a:cubicBezTo>
                    <a:pt x="2268972" y="598346"/>
                    <a:pt x="2297350" y="611918"/>
                    <a:pt x="2239107" y="592503"/>
                  </a:cubicBezTo>
                  <a:lnTo>
                    <a:pt x="1788941" y="620638"/>
                  </a:lnTo>
                  <a:cubicBezTo>
                    <a:pt x="1732130" y="626319"/>
                    <a:pt x="1688435" y="644762"/>
                    <a:pt x="1634196" y="662842"/>
                  </a:cubicBezTo>
                  <a:cubicBezTo>
                    <a:pt x="1620128" y="667531"/>
                    <a:pt x="1606534" y="674001"/>
                    <a:pt x="1591993" y="676909"/>
                  </a:cubicBezTo>
                  <a:lnTo>
                    <a:pt x="1521655" y="690977"/>
                  </a:lnTo>
                  <a:cubicBezTo>
                    <a:pt x="1493592" y="696080"/>
                    <a:pt x="1465093" y="698857"/>
                    <a:pt x="1437249" y="705045"/>
                  </a:cubicBezTo>
                  <a:cubicBezTo>
                    <a:pt x="1422774" y="708262"/>
                    <a:pt x="1409635" y="716459"/>
                    <a:pt x="1395046" y="719112"/>
                  </a:cubicBezTo>
                  <a:cubicBezTo>
                    <a:pt x="1309470" y="734671"/>
                    <a:pt x="1287516" y="726698"/>
                    <a:pt x="1212166" y="747248"/>
                  </a:cubicBezTo>
                  <a:cubicBezTo>
                    <a:pt x="1212132" y="747257"/>
                    <a:pt x="1106674" y="782412"/>
                    <a:pt x="1085556" y="789451"/>
                  </a:cubicBezTo>
                  <a:cubicBezTo>
                    <a:pt x="1071488" y="794140"/>
                    <a:pt x="1057894" y="800610"/>
                    <a:pt x="1043353" y="803518"/>
                  </a:cubicBezTo>
                  <a:cubicBezTo>
                    <a:pt x="1019907" y="808207"/>
                    <a:pt x="996211" y="811787"/>
                    <a:pt x="973015" y="817586"/>
                  </a:cubicBezTo>
                  <a:cubicBezTo>
                    <a:pt x="958629" y="821183"/>
                    <a:pt x="945288" y="828437"/>
                    <a:pt x="930812" y="831654"/>
                  </a:cubicBezTo>
                  <a:cubicBezTo>
                    <a:pt x="902968" y="837842"/>
                    <a:pt x="874469" y="840620"/>
                    <a:pt x="846406" y="845722"/>
                  </a:cubicBezTo>
                  <a:cubicBezTo>
                    <a:pt x="812413" y="851902"/>
                    <a:pt x="754543" y="863433"/>
                    <a:pt x="719796" y="873857"/>
                  </a:cubicBezTo>
                  <a:cubicBezTo>
                    <a:pt x="691390" y="882379"/>
                    <a:pt x="663525" y="892614"/>
                    <a:pt x="635390" y="901992"/>
                  </a:cubicBezTo>
                  <a:lnTo>
                    <a:pt x="508781" y="944195"/>
                  </a:lnTo>
                  <a:cubicBezTo>
                    <a:pt x="354883" y="995494"/>
                    <a:pt x="587980" y="913684"/>
                    <a:pt x="424375" y="986398"/>
                  </a:cubicBezTo>
                  <a:cubicBezTo>
                    <a:pt x="397274" y="998443"/>
                    <a:pt x="368104" y="1005155"/>
                    <a:pt x="339969" y="1014534"/>
                  </a:cubicBezTo>
                  <a:lnTo>
                    <a:pt x="297766" y="1028602"/>
                  </a:lnTo>
                  <a:cubicBezTo>
                    <a:pt x="201988" y="932824"/>
                    <a:pt x="347973" y="1082487"/>
                    <a:pt x="241495" y="958263"/>
                  </a:cubicBezTo>
                  <a:cubicBezTo>
                    <a:pt x="224232" y="938123"/>
                    <a:pt x="199938" y="924063"/>
                    <a:pt x="185224" y="901992"/>
                  </a:cubicBezTo>
                  <a:cubicBezTo>
                    <a:pt x="149732" y="848753"/>
                    <a:pt x="169044" y="871744"/>
                    <a:pt x="128953" y="831654"/>
                  </a:cubicBezTo>
                  <a:cubicBezTo>
                    <a:pt x="119575" y="803519"/>
                    <a:pt x="105694" y="776502"/>
                    <a:pt x="100818" y="747248"/>
                  </a:cubicBezTo>
                  <a:cubicBezTo>
                    <a:pt x="89766" y="680935"/>
                    <a:pt x="89469" y="665323"/>
                    <a:pt x="72683" y="606571"/>
                  </a:cubicBezTo>
                  <a:cubicBezTo>
                    <a:pt x="64886" y="579280"/>
                    <a:pt x="46064" y="535396"/>
                    <a:pt x="44547" y="508097"/>
                  </a:cubicBezTo>
                  <a:cubicBezTo>
                    <a:pt x="40905" y="442549"/>
                    <a:pt x="0" y="365075"/>
                    <a:pt x="16412" y="325217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0" y="5638800"/>
            <a:ext cx="4419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algn="ctr" eaLnBrk="1" hangingPunct="1">
              <a:lnSpc>
                <a:spcPct val="150000"/>
              </a:lnSpc>
              <a:buClr>
                <a:srgbClr val="00FFCC"/>
              </a:buClr>
            </a:pPr>
            <a:r>
              <a:rPr lang="en-US" altLang="en-US">
                <a:solidFill>
                  <a:srgbClr val="FFE197"/>
                </a:solidFill>
                <a:latin typeface="Comic Sans MS" charset="0"/>
              </a:rPr>
              <a:t>Osteosclerosis</a:t>
            </a:r>
          </a:p>
          <a:p>
            <a:pPr algn="ctr" eaLnBrk="1" hangingPunct="1">
              <a:lnSpc>
                <a:spcPct val="150000"/>
              </a:lnSpc>
              <a:buClr>
                <a:srgbClr val="00FFCC"/>
              </a:buClr>
            </a:pPr>
            <a:r>
              <a:rPr lang="en-US" altLang="en-US">
                <a:solidFill>
                  <a:srgbClr val="FFE197"/>
                </a:solidFill>
                <a:latin typeface="Comic Sans MS" charset="0"/>
              </a:rPr>
              <a:t>“Rugger Jersey Spine”</a:t>
            </a:r>
          </a:p>
        </p:txBody>
      </p:sp>
      <p:pic>
        <p:nvPicPr>
          <p:cNvPr id="2663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762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5381625"/>
            <a:ext cx="1457325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-76200" y="0"/>
            <a:ext cx="9144000" cy="369888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-128"/>
              </a:defRPr>
            </a:lvl9pPr>
          </a:lstStyle>
          <a:p>
            <a:pPr eaLnBrk="1" hangingPunct="1"/>
            <a:r>
              <a:rPr lang="en-US" altLang="en-US" sz="180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Imaging the Musculoskeletal System </a:t>
            </a:r>
            <a:r>
              <a:rPr lang="is-IS" altLang="en-US" sz="180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2018</a:t>
            </a:r>
            <a:r>
              <a:rPr lang="en-US" altLang="en-US" sz="1800" i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charset="0"/>
              </a:rPr>
              <a:t>  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Ribbons">
  <a:themeElements>
    <a:clrScheme name="Ribbons 4">
      <a:dk1>
        <a:srgbClr val="000F1E"/>
      </a:dk1>
      <a:lt1>
        <a:srgbClr val="FFFFFF"/>
      </a:lt1>
      <a:dk2>
        <a:srgbClr val="003366"/>
      </a:dk2>
      <a:lt2>
        <a:srgbClr val="33CCCC"/>
      </a:lt2>
      <a:accent1>
        <a:srgbClr val="006699"/>
      </a:accent1>
      <a:accent2>
        <a:srgbClr val="003366"/>
      </a:accent2>
      <a:accent3>
        <a:srgbClr val="AAADB8"/>
      </a:accent3>
      <a:accent4>
        <a:srgbClr val="DADADA"/>
      </a:accent4>
      <a:accent5>
        <a:srgbClr val="AAB8CA"/>
      </a:accent5>
      <a:accent6>
        <a:srgbClr val="002D5C"/>
      </a:accent6>
      <a:hlink>
        <a:srgbClr val="0099CC"/>
      </a:hlink>
      <a:folHlink>
        <a:srgbClr val="009999"/>
      </a:folHlink>
    </a:clrScheme>
    <a:fontScheme name="Ribbon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Ribbons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2">
        <a:dk1>
          <a:srgbClr val="001600"/>
        </a:dk1>
        <a:lt1>
          <a:srgbClr val="669900"/>
        </a:lt1>
        <a:dk2>
          <a:srgbClr val="000000"/>
        </a:dk2>
        <a:lt2>
          <a:srgbClr val="006600"/>
        </a:lt2>
        <a:accent1>
          <a:srgbClr val="336600"/>
        </a:accent1>
        <a:accent2>
          <a:srgbClr val="89BA00"/>
        </a:accent2>
        <a:accent3>
          <a:srgbClr val="B8CAAA"/>
        </a:accent3>
        <a:accent4>
          <a:srgbClr val="001100"/>
        </a:accent4>
        <a:accent5>
          <a:srgbClr val="ADB8AA"/>
        </a:accent5>
        <a:accent6>
          <a:srgbClr val="7CA800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3">
        <a:dk1>
          <a:srgbClr val="000000"/>
        </a:dk1>
        <a:lt1>
          <a:srgbClr val="B2B2B2"/>
        </a:lt1>
        <a:dk2>
          <a:srgbClr val="000000"/>
        </a:dk2>
        <a:lt2>
          <a:srgbClr val="777777"/>
        </a:lt2>
        <a:accent1>
          <a:srgbClr val="CBCBCB"/>
        </a:accent1>
        <a:accent2>
          <a:srgbClr val="969696"/>
        </a:accent2>
        <a:accent3>
          <a:srgbClr val="D5D5D5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333333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4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5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6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Designs\Ribbons.pot</Template>
  <TotalTime>5721</TotalTime>
  <Words>1958</Words>
  <Application>Microsoft Macintosh PowerPoint</Application>
  <PresentationFormat>On-screen Show (4:3)</PresentationFormat>
  <Paragraphs>338</Paragraphs>
  <Slides>53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2" baseType="lpstr">
      <vt:lpstr>Times New Roman</vt:lpstr>
      <vt:lpstr>MS PGothic</vt:lpstr>
      <vt:lpstr>Arial</vt:lpstr>
      <vt:lpstr>Calibri</vt:lpstr>
      <vt:lpstr>ＭＳ Ｐゴシック</vt:lpstr>
      <vt:lpstr>Verdana</vt:lpstr>
      <vt:lpstr>Comic Sans MS</vt:lpstr>
      <vt:lpstr>Wingdings</vt:lpstr>
      <vt:lpstr>Ribbons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Microsoft Office User</cp:lastModifiedBy>
  <cp:revision>366</cp:revision>
  <dcterms:created xsi:type="dcterms:W3CDTF">2003-08-11T12:15:01Z</dcterms:created>
  <dcterms:modified xsi:type="dcterms:W3CDTF">2018-02-12T23:56:20Z</dcterms:modified>
</cp:coreProperties>
</file>