
<file path=[Content_Types].xml><?xml version="1.0" encoding="utf-8"?>
<Types xmlns="http://schemas.openxmlformats.org/package/2006/content-types">
  <Default Extension="bin" ContentType="application/vnd.ms-office.activeX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activeX/activeX1.xml" ContentType="application/vnd.ms-office.activeX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5"/>
  </p:notesMasterIdLst>
  <p:sldIdLst>
    <p:sldId id="257" r:id="rId2"/>
    <p:sldId id="258" r:id="rId3"/>
    <p:sldId id="259" r:id="rId4"/>
    <p:sldId id="361" r:id="rId5"/>
    <p:sldId id="362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9" r:id="rId15"/>
    <p:sldId id="271" r:id="rId16"/>
    <p:sldId id="272" r:id="rId17"/>
    <p:sldId id="273" r:id="rId18"/>
    <p:sldId id="274" r:id="rId19"/>
    <p:sldId id="277" r:id="rId20"/>
    <p:sldId id="278" r:id="rId21"/>
    <p:sldId id="280" r:id="rId22"/>
    <p:sldId id="281" r:id="rId23"/>
    <p:sldId id="282" r:id="rId24"/>
    <p:sldId id="283" r:id="rId25"/>
    <p:sldId id="284" r:id="rId26"/>
    <p:sldId id="286" r:id="rId27"/>
    <p:sldId id="287" r:id="rId28"/>
    <p:sldId id="289" r:id="rId29"/>
    <p:sldId id="291" r:id="rId30"/>
    <p:sldId id="292" r:id="rId31"/>
    <p:sldId id="293" r:id="rId32"/>
    <p:sldId id="294" r:id="rId33"/>
    <p:sldId id="295" r:id="rId34"/>
    <p:sldId id="296" r:id="rId35"/>
    <p:sldId id="297" r:id="rId36"/>
    <p:sldId id="298" r:id="rId37"/>
    <p:sldId id="301" r:id="rId38"/>
    <p:sldId id="302" r:id="rId39"/>
    <p:sldId id="303" r:id="rId40"/>
    <p:sldId id="304" r:id="rId41"/>
    <p:sldId id="305" r:id="rId42"/>
    <p:sldId id="306" r:id="rId43"/>
    <p:sldId id="307" r:id="rId44"/>
    <p:sldId id="308" r:id="rId45"/>
    <p:sldId id="309" r:id="rId46"/>
    <p:sldId id="310" r:id="rId47"/>
    <p:sldId id="311" r:id="rId48"/>
    <p:sldId id="312" r:id="rId49"/>
    <p:sldId id="313" r:id="rId50"/>
    <p:sldId id="314" r:id="rId51"/>
    <p:sldId id="315" r:id="rId52"/>
    <p:sldId id="316" r:id="rId53"/>
    <p:sldId id="318" r:id="rId54"/>
    <p:sldId id="320" r:id="rId55"/>
    <p:sldId id="321" r:id="rId56"/>
    <p:sldId id="322" r:id="rId57"/>
    <p:sldId id="323" r:id="rId58"/>
    <p:sldId id="324" r:id="rId59"/>
    <p:sldId id="325" r:id="rId60"/>
    <p:sldId id="326" r:id="rId61"/>
    <p:sldId id="327" r:id="rId62"/>
    <p:sldId id="328" r:id="rId63"/>
    <p:sldId id="329" r:id="rId64"/>
    <p:sldId id="330" r:id="rId65"/>
    <p:sldId id="331" r:id="rId66"/>
    <p:sldId id="332" r:id="rId67"/>
    <p:sldId id="333" r:id="rId68"/>
    <p:sldId id="334" r:id="rId69"/>
    <p:sldId id="335" r:id="rId70"/>
    <p:sldId id="336" r:id="rId71"/>
    <p:sldId id="337" r:id="rId72"/>
    <p:sldId id="338" r:id="rId73"/>
    <p:sldId id="339" r:id="rId74"/>
    <p:sldId id="340" r:id="rId75"/>
    <p:sldId id="341" r:id="rId76"/>
    <p:sldId id="342" r:id="rId77"/>
    <p:sldId id="343" r:id="rId78"/>
    <p:sldId id="344" r:id="rId79"/>
    <p:sldId id="345" r:id="rId80"/>
    <p:sldId id="346" r:id="rId81"/>
    <p:sldId id="360" r:id="rId82"/>
    <p:sldId id="348" r:id="rId83"/>
    <p:sldId id="349" r:id="rId84"/>
    <p:sldId id="350" r:id="rId85"/>
    <p:sldId id="351" r:id="rId86"/>
    <p:sldId id="352" r:id="rId87"/>
    <p:sldId id="353" r:id="rId88"/>
    <p:sldId id="354" r:id="rId89"/>
    <p:sldId id="355" r:id="rId90"/>
    <p:sldId id="356" r:id="rId91"/>
    <p:sldId id="357" r:id="rId92"/>
    <p:sldId id="358" r:id="rId93"/>
    <p:sldId id="359" r:id="rId9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1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activeX1.xml><?xml version="1.0" encoding="utf-8"?>
<ax:ocx xmlns:ax="http://schemas.microsoft.com/office/2006/activeX" xmlns:r="http://schemas.openxmlformats.org/officeDocument/2006/relationships" ax:classid="{79176FB0-B7F2-11CE-97EF-00AA006D2776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D3E1C4EC-7590-4F03-8588-EB75842AAF59}" type="datetimeFigureOut">
              <a:rPr lang="ar-SA" smtClean="0"/>
              <a:pPr/>
              <a:t>07/05/1439</a:t>
            </a:fld>
            <a:endParaRPr lang="ar-S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1D95F52D-57F1-40E0-B318-87A298706DE9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565082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95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ar-SA" smtClean="0"/>
          </a:p>
        </p:txBody>
      </p:sp>
      <p:sp>
        <p:nvSpPr>
          <p:cNvPr id="1095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A256D36-556B-4C99-A9F7-55F05F01A521}" type="slidenum">
              <a:rPr lang="ar-SA" smtClean="0"/>
              <a:pPr/>
              <a:t>55</a:t>
            </a:fld>
            <a:endParaRPr lang="ar-SA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05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ar-SA" smtClean="0"/>
          </a:p>
        </p:txBody>
      </p:sp>
      <p:sp>
        <p:nvSpPr>
          <p:cNvPr id="1105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5464BC7-D6A7-4D13-96A3-9715181BC17D}" type="slidenum">
              <a:rPr lang="ar-SA" smtClean="0"/>
              <a:pPr/>
              <a:t>92</a:t>
            </a:fld>
            <a:endParaRPr lang="ar-SA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16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ar-SA" smtClean="0"/>
          </a:p>
        </p:txBody>
      </p:sp>
      <p:sp>
        <p:nvSpPr>
          <p:cNvPr id="1116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C0484B1-3E7D-4200-A7DA-9EDBC01FDCAA}" type="slidenum">
              <a:rPr lang="ar-SA" smtClean="0"/>
              <a:pPr/>
              <a:t>93</a:t>
            </a:fld>
            <a:endParaRPr lang="ar-SA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1/23/2018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1/23/2018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hyperlink" Target="http://www.google.com.sa/url?url=http://www.sciencedaily.com/releases/2015/01/150123081319.htm&amp;rct=j&amp;frm=1&amp;q=&amp;esrc=s&amp;sa=U&amp;ved=0ahUKEwj-u5D09IrLAhXMeT4KHYzdBOgQwW4ILTAM&amp;usg=AFQjCNF5ePUFE5mpoobG7VawOG5QxY-E_w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hyperlink" Target="http://www.google.com.sa/url?url=http://menshealth.about.com/cs/blackhealth/a/keloid_scar.htm&amp;rct=j&amp;frm=1&amp;q=&amp;esrc=s&amp;sa=U&amp;ved=0ahUKEwj-u5D09IrLAhXMeT4KHYzdBOgQwW4IMTAO&amp;usg=AFQjCNH7k6GSyU37ijGf7BwNE0BNnyaK9Q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hyperlink" Target="http://www.google.com.sa/url?url=http://www.thedoctorstv.com/videos/keloid-scar-tissue&amp;rct=j&amp;frm=1&amp;q=&amp;esrc=s&amp;sa=U&amp;ved=0ahUKEwj-u5D09IrLAhXMeT4KHYzdBOgQwW4IGTAC&amp;usg=AFQjCNFqB2vBTYaNzlNRZCGzNAYnO7iVtg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://www.google.com/url?url=http://www.brighterlooks.com/how-it-works/&amp;rct=j&amp;frm=1&amp;q=&amp;esrc=s&amp;sa=U&amp;ved=0ahUKEwjd07ep8YrLAhVC8z4KHQvNAukQwW4ILDAL&amp;usg=AFQjCNEXROe5G_IikXtyNLBJAjhgVzlwyQ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http://www.google.com/url?url=http://www.coloradoskinandvein.com/diagnoses/hypertrophic-scars/&amp;rct=j&amp;frm=1&amp;q=&amp;esrc=s&amp;sa=U&amp;ved=0ahUKEwiQieqm9IrLAhXKPz4KHY7ABegQwW4IKDAJ&amp;usg=AFQjCNFnfljg07FV6BQjOdEvWp64vma3zA" TargetMode="Externa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jpe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http://www.google.com/url?url=http://firesidepharmacy.com/scars-can-help-heal/&amp;rct=j&amp;frm=1&amp;q=&amp;esrc=s&amp;sa=U&amp;ved=0ahUKEwiQieqm9IrLAhXKPz4KHY7ABegQwW4INDAP&amp;usg=AFQjCNGyDGVqW7RcTZabX2Ih7b0J-2cFMQ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hyperlink" Target="http://www.google.com/url?url=http://emedicine.medscape.com/article/876214-overview&amp;rct=j&amp;frm=1&amp;q=&amp;esrc=s&amp;sa=U&amp;ved=0ahUKEwiQieqm9IrLAhXKPz4KHY7ABegQwW4IHjAE&amp;usg=AFQjCNGQfPkKJzQJ6qWdA4zXRGt-MVHVyA" TargetMode="Externa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2.wmf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hyperlink" Target="http://www.google.com.sa/url?url=http://www.howtoremovethat.com/how-to-get-rid-of-keloid-scars.html&amp;rct=j&amp;frm=1&amp;q=&amp;esrc=s&amp;sa=U&amp;ved=0ahUKEwj-u5D09IrLAhXMeT4KHYzdBOgQwW4IFzAB&amp;usg=AFQjCNHUHnoX2JDUkq5bhfSjrTwKxsXdow" TargetMode="Externa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"/>
            <a:ext cx="9144000" cy="2209799"/>
          </a:xfrm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SUPERFASCIAL LUMPS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2209800"/>
            <a:ext cx="9144000" cy="4648200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3600" b="1" i="1" u="sng" dirty="0" smtClean="0"/>
              <a:t>SKIN &amp; SUBCUTANEOUS</a:t>
            </a:r>
          </a:p>
          <a:p>
            <a:pPr eaLnBrk="1" hangingPunct="1">
              <a:defRPr/>
            </a:pPr>
            <a:r>
              <a:rPr lang="en-US" sz="3600" b="1" i="1" u="sng" dirty="0" smtClean="0"/>
              <a:t>TUMOURS &amp; CYSTS</a:t>
            </a:r>
          </a:p>
        </p:txBody>
      </p:sp>
      <p:sp>
        <p:nvSpPr>
          <p:cNvPr id="4100" name="TextBox 3"/>
          <p:cNvSpPr txBox="1">
            <a:spLocks noChangeArrowheads="1"/>
          </p:cNvSpPr>
          <p:nvPr/>
        </p:nvSpPr>
        <p:spPr bwMode="auto">
          <a:xfrm>
            <a:off x="1600200" y="5257800"/>
            <a:ext cx="352742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sz="2400" b="1" i="1" dirty="0"/>
              <a:t>Dr. Mohammad Al-</a:t>
            </a:r>
            <a:r>
              <a:rPr lang="en-US" sz="2400" b="1" i="1" dirty="0" err="1"/>
              <a:t>Akeely</a:t>
            </a:r>
            <a:endParaRPr lang="en-US" sz="2400" b="1" i="1" dirty="0"/>
          </a:p>
          <a:p>
            <a:pPr algn="l"/>
            <a:r>
              <a:rPr lang="en-US" sz="2400" b="1" i="1" dirty="0"/>
              <a:t>Associate Professor </a:t>
            </a:r>
          </a:p>
          <a:p>
            <a:pPr algn="l"/>
            <a:r>
              <a:rPr lang="en-US" sz="2400" b="1" i="1" dirty="0"/>
              <a:t>Department of Surgery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"/>
            <a:ext cx="9144000" cy="1905000"/>
          </a:xfrm>
          <a:solidFill>
            <a:schemeClr val="tx1">
              <a:lumMod val="20000"/>
              <a:lumOff val="80000"/>
            </a:schemeClr>
          </a:solidFill>
        </p:spPr>
        <p:txBody>
          <a:bodyPr/>
          <a:lstStyle/>
          <a:p>
            <a:pPr eaLnBrk="1" hangingPunct="1">
              <a:defRPr/>
            </a:pPr>
            <a:r>
              <a:rPr lang="en-US" u="sng" dirty="0" err="1" smtClean="0"/>
              <a:t>Keloid</a:t>
            </a:r>
            <a:r>
              <a:rPr lang="en-US" dirty="0" smtClean="0"/>
              <a:t> </a:t>
            </a:r>
            <a:r>
              <a:rPr lang="en-US" sz="2100" dirty="0" smtClean="0"/>
              <a:t>continue</a:t>
            </a:r>
            <a:endParaRPr lang="en-US" dirty="0" smtClean="0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00188" y="2357438"/>
            <a:ext cx="7643812" cy="41148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pPr algn="l" rtl="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2600" dirty="0" smtClean="0"/>
              <a:t>Initially raised , pink , tender , itchy 			and may ulcerate.</a:t>
            </a:r>
          </a:p>
          <a:p>
            <a:pPr algn="l" rtl="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2600" dirty="0" smtClean="0"/>
              <a:t>More common in dark skinned people</a:t>
            </a:r>
          </a:p>
          <a:p>
            <a:pPr algn="l" rtl="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2600" dirty="0" smtClean="0"/>
              <a:t>Progressive </a:t>
            </a:r>
            <a:r>
              <a:rPr lang="en-US" sz="2600" dirty="0" err="1" smtClean="0"/>
              <a:t>v.s</a:t>
            </a:r>
            <a:r>
              <a:rPr lang="en-US" sz="2600" dirty="0" smtClean="0"/>
              <a:t>. non progressive</a:t>
            </a:r>
          </a:p>
          <a:p>
            <a:pPr algn="l" rtl="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2600" dirty="0" err="1" smtClean="0"/>
              <a:t>Aquired</a:t>
            </a:r>
            <a:r>
              <a:rPr lang="en-US" sz="2600" dirty="0" smtClean="0"/>
              <a:t> v/s spontaneous</a:t>
            </a:r>
          </a:p>
          <a:p>
            <a:pPr algn="l" rtl="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dirty="0" smtClean="0"/>
              <a:t>    </a:t>
            </a:r>
            <a:r>
              <a:rPr lang="en-US" u="sng" dirty="0" smtClean="0"/>
              <a:t>Rx</a:t>
            </a:r>
            <a:r>
              <a:rPr lang="en-US" dirty="0" smtClean="0"/>
              <a:t> </a:t>
            </a:r>
          </a:p>
          <a:p>
            <a:pPr algn="l" rtl="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dirty="0" smtClean="0"/>
              <a:t>     .</a:t>
            </a:r>
            <a:r>
              <a:rPr lang="en-US" sz="2800" dirty="0" smtClean="0"/>
              <a:t>Injection</a:t>
            </a:r>
            <a:r>
              <a:rPr lang="en-US" dirty="0" smtClean="0"/>
              <a:t> </a:t>
            </a:r>
            <a:r>
              <a:rPr lang="en-US" sz="1600" dirty="0" smtClean="0"/>
              <a:t>( </a:t>
            </a:r>
            <a:r>
              <a:rPr lang="en-US" sz="2000" dirty="0" err="1" smtClean="0"/>
              <a:t>hyaluronidase</a:t>
            </a:r>
            <a:r>
              <a:rPr lang="en-US" sz="2000" dirty="0" smtClean="0"/>
              <a:t> , </a:t>
            </a:r>
            <a:r>
              <a:rPr lang="en-US" sz="2000" dirty="0" err="1" smtClean="0"/>
              <a:t>steroides</a:t>
            </a:r>
            <a:r>
              <a:rPr lang="en-US" sz="2000" dirty="0" smtClean="0"/>
              <a:t>  etc</a:t>
            </a:r>
            <a:r>
              <a:rPr lang="en-US" sz="2100" dirty="0" smtClean="0"/>
              <a:t>.</a:t>
            </a:r>
            <a:r>
              <a:rPr lang="en-US" sz="1400" dirty="0" smtClean="0"/>
              <a:t>)</a:t>
            </a:r>
          </a:p>
          <a:p>
            <a:pPr algn="l" rtl="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2100" dirty="0" smtClean="0"/>
              <a:t>        .</a:t>
            </a:r>
            <a:r>
              <a:rPr lang="en-US" sz="2800" dirty="0" smtClean="0"/>
              <a:t>Excision &amp; grafting       </a:t>
            </a:r>
          </a:p>
        </p:txBody>
      </p:sp>
      <p:pic>
        <p:nvPicPr>
          <p:cNvPr id="10244" name="Picture 4" descr="scan0087"/>
          <p:cNvPicPr>
            <a:picLocks noChangeAspect="1" noChangeArrowheads="1"/>
          </p:cNvPicPr>
          <p:nvPr/>
        </p:nvPicPr>
        <p:blipFill>
          <a:blip r:embed="rId2"/>
          <a:srcRect b="13255"/>
          <a:stretch>
            <a:fillRect/>
          </a:stretch>
        </p:blipFill>
        <p:spPr bwMode="auto">
          <a:xfrm>
            <a:off x="6786563" y="3714750"/>
            <a:ext cx="2357437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chemeClr val="bg1">
              <a:lumMod val="95000"/>
            </a:schemeClr>
          </a:solidFill>
        </p:spPr>
        <p:txBody>
          <a:bodyPr/>
          <a:lstStyle/>
          <a:p>
            <a:pPr eaLnBrk="1" hangingPunct="1">
              <a:defRPr/>
            </a:pPr>
            <a:endParaRPr lang="en-US" dirty="0" smtClean="0"/>
          </a:p>
        </p:txBody>
      </p:sp>
      <p:pic>
        <p:nvPicPr>
          <p:cNvPr id="11268" name="Picture 4" descr="scan0088"/>
          <p:cNvPicPr>
            <a:picLocks noChangeAspect="1" noChangeArrowheads="1"/>
          </p:cNvPicPr>
          <p:nvPr/>
        </p:nvPicPr>
        <p:blipFill>
          <a:blip r:embed="rId2" cstate="print"/>
          <a:srcRect b="14546"/>
          <a:stretch>
            <a:fillRect/>
          </a:stretch>
        </p:blipFill>
        <p:spPr bwMode="auto">
          <a:xfrm>
            <a:off x="6000750" y="2857500"/>
            <a:ext cx="2500313" cy="221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9" name="Picture 4" descr="scan0089"/>
          <p:cNvPicPr>
            <a:picLocks noChangeAspect="1" noChangeArrowheads="1"/>
          </p:cNvPicPr>
          <p:nvPr/>
        </p:nvPicPr>
        <p:blipFill>
          <a:blip r:embed="rId3"/>
          <a:srcRect b="15520"/>
          <a:stretch>
            <a:fillRect/>
          </a:stretch>
        </p:blipFill>
        <p:spPr bwMode="auto">
          <a:xfrm>
            <a:off x="3929063" y="2928938"/>
            <a:ext cx="2143125" cy="207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0" name="Picture 8" descr="نتيجة بحث الصور عن ‪keloid scar‬‏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071688" y="2928938"/>
            <a:ext cx="1500187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 smtClean="0"/>
          </a:p>
        </p:txBody>
      </p:sp>
      <p:sp>
        <p:nvSpPr>
          <p:cNvPr id="1229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 smtClean="0"/>
          </a:p>
        </p:txBody>
      </p:sp>
      <p:pic>
        <p:nvPicPr>
          <p:cNvPr id="12292" name="Picture 2" descr="نتيجة بحث الصور عن ‪keloid scar‬‏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86500" y="2428875"/>
            <a:ext cx="2143125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3" name="Picture 4" descr="نتيجة بحث الصور عن ‪keloid scar‬‏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57625" y="2428875"/>
            <a:ext cx="2143125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4" name="Picture 4" descr="scan0091"/>
          <p:cNvPicPr>
            <a:picLocks noChangeAspect="1" noChangeArrowheads="1"/>
          </p:cNvPicPr>
          <p:nvPr/>
        </p:nvPicPr>
        <p:blipFill>
          <a:blip r:embed="rId6"/>
          <a:srcRect b="13376"/>
          <a:stretch>
            <a:fillRect/>
          </a:stretch>
        </p:blipFill>
        <p:spPr bwMode="auto">
          <a:xfrm>
            <a:off x="1214438" y="2428875"/>
            <a:ext cx="30226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2514600"/>
            <a:ext cx="9144001" cy="41148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pPr marL="609600" indent="-609600" algn="ctr" rtl="0" eaLnBrk="1" hangingPunct="1">
              <a:defRPr/>
            </a:pPr>
            <a:endParaRPr lang="en-US" sz="2100" dirty="0" smtClean="0"/>
          </a:p>
          <a:p>
            <a:pPr marL="609600" indent="-609600" algn="l" rtl="0" eaLnBrk="1" hangingPunct="1">
              <a:buFont typeface="Wingdings" pitchFamily="2" charset="2"/>
              <a:buNone/>
              <a:defRPr/>
            </a:pPr>
            <a:r>
              <a:rPr lang="en-US" sz="2100" dirty="0" smtClean="0"/>
              <a:t>  . </a:t>
            </a:r>
            <a:r>
              <a:rPr lang="en-US" sz="2400" dirty="0" smtClean="0"/>
              <a:t>Excessive granulation tissue growth in ulcers.</a:t>
            </a:r>
          </a:p>
          <a:p>
            <a:pPr marL="609600" indent="-609600" algn="ctr" rtl="0" eaLnBrk="1" hangingPunct="1">
              <a:defRPr/>
            </a:pPr>
            <a:endParaRPr lang="en-US" sz="2400" dirty="0" smtClean="0"/>
          </a:p>
          <a:p>
            <a:pPr marL="609600" indent="-609600" algn="l" rtl="0" eaLnBrk="1" hangingPunct="1">
              <a:buFont typeface="Wingdings" pitchFamily="2" charset="2"/>
              <a:buNone/>
              <a:defRPr/>
            </a:pPr>
            <a:r>
              <a:rPr lang="en-US" sz="2400" dirty="0" smtClean="0"/>
              <a:t> . Firm, bright , red selling that bleeds on touch.</a:t>
            </a:r>
          </a:p>
          <a:p>
            <a:pPr marL="609600" indent="-609600" algn="l" rtl="0" eaLnBrk="1" hangingPunct="1">
              <a:buFont typeface="Wingdings" pitchFamily="2" charset="2"/>
              <a:buNone/>
              <a:defRPr/>
            </a:pPr>
            <a:r>
              <a:rPr lang="en-US" sz="2400" dirty="0" smtClean="0"/>
              <a:t>                      </a:t>
            </a:r>
          </a:p>
          <a:p>
            <a:pPr marL="609600" indent="-609600" algn="l" rtl="0" eaLnBrk="1" hangingPunct="1">
              <a:buFont typeface="Wingdings" pitchFamily="2" charset="2"/>
              <a:buNone/>
              <a:defRPr/>
            </a:pPr>
            <a:r>
              <a:rPr lang="en-US" sz="2400" dirty="0" smtClean="0"/>
              <a:t>  . recurrent bleeding when exposed to Trauma.		</a:t>
            </a:r>
          </a:p>
          <a:p>
            <a:pPr marL="609600" indent="-609600" algn="l" rtl="0" eaLnBrk="1" hangingPunct="1">
              <a:buFont typeface="Wingdings" pitchFamily="2" charset="2"/>
              <a:buNone/>
              <a:defRPr/>
            </a:pPr>
            <a:endParaRPr lang="en-US" sz="2400" dirty="0" smtClean="0"/>
          </a:p>
          <a:p>
            <a:pPr marL="609600" indent="-609600" algn="l" rtl="0" eaLnBrk="1" hangingPunct="1">
              <a:buFont typeface="Wingdings" pitchFamily="2" charset="2"/>
              <a:buNone/>
              <a:defRPr/>
            </a:pPr>
            <a:r>
              <a:rPr lang="en-US" sz="2400" dirty="0" smtClean="0"/>
              <a:t>	</a:t>
            </a:r>
            <a:r>
              <a:rPr lang="en-US" sz="2400" u="sng" dirty="0" smtClean="0"/>
              <a:t>Rx</a:t>
            </a:r>
            <a:r>
              <a:rPr lang="en-US" sz="2400" dirty="0" smtClean="0"/>
              <a:t> : cauterization </a:t>
            </a:r>
            <a:r>
              <a:rPr lang="en-US" sz="2400" dirty="0" err="1" smtClean="0"/>
              <a:t>v.s</a:t>
            </a:r>
            <a:r>
              <a:rPr lang="en-US" sz="2400" dirty="0" smtClean="0"/>
              <a:t>  excision                .</a:t>
            </a:r>
          </a:p>
          <a:p>
            <a:pPr marL="609600" indent="-609600" algn="ctr" rtl="0" eaLnBrk="1" hangingPunct="1">
              <a:buFont typeface="Wingdings" pitchFamily="2" charset="2"/>
              <a:buNone/>
              <a:defRPr/>
            </a:pPr>
            <a:r>
              <a:rPr lang="en-US" sz="2100" dirty="0" smtClean="0"/>
              <a:t>          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857375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n-US" sz="4000" b="1" i="1" u="sng" dirty="0" err="1" smtClean="0"/>
              <a:t>Pyogenic</a:t>
            </a:r>
            <a:r>
              <a:rPr lang="en-US" sz="4000" b="1" i="1" u="sng" dirty="0" smtClean="0"/>
              <a:t> </a:t>
            </a:r>
            <a:r>
              <a:rPr lang="en-US" sz="4000" b="1" i="1" u="sng" dirty="0" err="1" smtClean="0"/>
              <a:t>granuloma</a:t>
            </a:r>
            <a:endParaRPr lang="en-US" sz="4000" b="1" i="1" u="sng" dirty="0" smtClean="0"/>
          </a:p>
        </p:txBody>
      </p:sp>
      <p:pic>
        <p:nvPicPr>
          <p:cNvPr id="13316" name="Picture 4" descr="scan0171"/>
          <p:cNvPicPr>
            <a:picLocks noChangeAspect="1" noChangeArrowheads="1"/>
          </p:cNvPicPr>
          <p:nvPr/>
        </p:nvPicPr>
        <p:blipFill>
          <a:blip r:embed="rId2" cstate="print"/>
          <a:srcRect b="36502"/>
          <a:stretch>
            <a:fillRect/>
          </a:stretch>
        </p:blipFill>
        <p:spPr bwMode="auto">
          <a:xfrm>
            <a:off x="6477001" y="2819400"/>
            <a:ext cx="26670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C:\Users\USER\Pictures\download (8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781800" y="4800600"/>
            <a:ext cx="1981200" cy="184785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  <a:solidFill>
            <a:schemeClr val="accent3">
              <a:lumMod val="20000"/>
              <a:lumOff val="80000"/>
            </a:schemeClr>
          </a:solidFill>
        </p:spPr>
        <p:txBody>
          <a:bodyPr/>
          <a:lstStyle/>
          <a:p>
            <a:pPr>
              <a:defRPr/>
            </a:pPr>
            <a:endParaRPr lang="ar-SA" dirty="0"/>
          </a:p>
        </p:txBody>
      </p:sp>
      <p:pic>
        <p:nvPicPr>
          <p:cNvPr id="15363" name="Picture 2" descr="C:\Users\USER\Pictures\download (10)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914400" y="1981200"/>
            <a:ext cx="2695575" cy="2482850"/>
          </a:xfrm>
        </p:spPr>
      </p:pic>
      <p:pic>
        <p:nvPicPr>
          <p:cNvPr id="4" name="Picture 2" descr="C:\Users\USER\Pictures\images (58)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4953000" y="1981200"/>
            <a:ext cx="2933700" cy="24733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"/>
            <a:ext cx="8534400" cy="1981200"/>
          </a:xfrm>
          <a:solidFill>
            <a:schemeClr val="tx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n-US" sz="4000" b="1" i="1" u="sng" dirty="0" err="1" smtClean="0"/>
              <a:t>Haemangioma</a:t>
            </a:r>
            <a:endParaRPr lang="en-US" sz="4000" b="1" i="1" u="sng" dirty="0" smtClean="0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47813" y="2492375"/>
            <a:ext cx="7010400" cy="41148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pPr algn="l" eaLnBrk="1" hangingPunct="1">
              <a:buFont typeface="Wingdings" pitchFamily="2" charset="2"/>
              <a:buNone/>
              <a:defRPr/>
            </a:pPr>
            <a:r>
              <a:rPr lang="en-US" sz="2600" dirty="0" smtClean="0"/>
              <a:t>		</a:t>
            </a:r>
            <a:r>
              <a:rPr lang="en-US" sz="2800" dirty="0" smtClean="0"/>
              <a:t>It is a developmental malformation of blood vessels rather than a </a:t>
            </a:r>
            <a:r>
              <a:rPr lang="en-US" sz="2800" dirty="0" err="1" smtClean="0"/>
              <a:t>tumour</a:t>
            </a:r>
            <a:r>
              <a:rPr lang="en-US" sz="2400" dirty="0" smtClean="0"/>
              <a:t>.</a:t>
            </a:r>
          </a:p>
          <a:p>
            <a:pPr algn="l" eaLnBrk="1" hangingPunct="1">
              <a:buFont typeface="Wingdings" pitchFamily="2" charset="2"/>
              <a:buNone/>
              <a:defRPr/>
            </a:pPr>
            <a:r>
              <a:rPr lang="en-US" sz="2400" dirty="0" smtClean="0"/>
              <a:t>      </a:t>
            </a:r>
            <a:r>
              <a:rPr lang="en-US" sz="2800" u="sng" dirty="0" smtClean="0"/>
              <a:t>Types</a:t>
            </a:r>
            <a:r>
              <a:rPr lang="en-US" sz="2400" dirty="0" smtClean="0"/>
              <a:t>: </a:t>
            </a:r>
            <a:r>
              <a:rPr lang="en-US" sz="2400" i="1" dirty="0" smtClean="0"/>
              <a:t>capillary , cavernous ,arterial.</a:t>
            </a:r>
          </a:p>
          <a:p>
            <a:pPr algn="l" eaLnBrk="1" hangingPunct="1">
              <a:buFont typeface="Wingdings" pitchFamily="2" charset="2"/>
              <a:buNone/>
              <a:defRPr/>
            </a:pPr>
            <a:r>
              <a:rPr lang="en-US" sz="2400" dirty="0" smtClean="0"/>
              <a:t> </a:t>
            </a:r>
          </a:p>
          <a:p>
            <a:pPr algn="l" eaLnBrk="1" hangingPunct="1">
              <a:buFont typeface="Wingdings" pitchFamily="2" charset="2"/>
              <a:buNone/>
              <a:defRPr/>
            </a:pPr>
            <a:r>
              <a:rPr lang="en-US" sz="2400" dirty="0" smtClean="0"/>
              <a:t>	It commonly occurs in skin &amp; sub </a:t>
            </a:r>
            <a:r>
              <a:rPr lang="en-US" sz="2400" dirty="0" err="1" smtClean="0"/>
              <a:t>cutaneous</a:t>
            </a:r>
            <a:r>
              <a:rPr lang="en-US" sz="2400" dirty="0" smtClean="0"/>
              <a:t> tissue	</a:t>
            </a:r>
          </a:p>
          <a:p>
            <a:pPr algn="l" eaLnBrk="1" hangingPunct="1">
              <a:buFont typeface="Wingdings" pitchFamily="2" charset="2"/>
              <a:buNone/>
              <a:defRPr/>
            </a:pPr>
            <a:r>
              <a:rPr lang="en-US" sz="2400" dirty="0" smtClean="0"/>
              <a:t>    but other organs ( </a:t>
            </a:r>
            <a:r>
              <a:rPr lang="en-US" sz="2400" dirty="0" err="1" smtClean="0"/>
              <a:t>e.g</a:t>
            </a:r>
            <a:r>
              <a:rPr lang="en-US" sz="2400" dirty="0" smtClean="0"/>
              <a:t>  lips , tongue ,liver ,brain) may be  affected.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chemeClr val="bg1">
              <a:lumMod val="95000"/>
            </a:schemeClr>
          </a:solidFill>
        </p:spPr>
        <p:txBody>
          <a:bodyPr/>
          <a:lstStyle/>
          <a:p>
            <a:pPr eaLnBrk="1" hangingPunct="1">
              <a:defRPr/>
            </a:pPr>
            <a:endParaRPr lang="en-US" dirty="0" smtClean="0"/>
          </a:p>
        </p:txBody>
      </p:sp>
      <p:pic>
        <p:nvPicPr>
          <p:cNvPr id="18436" name="Picture 4" descr="scan0108"/>
          <p:cNvPicPr>
            <a:picLocks noChangeAspect="1" noChangeArrowheads="1"/>
          </p:cNvPicPr>
          <p:nvPr/>
        </p:nvPicPr>
        <p:blipFill>
          <a:blip r:embed="rId2"/>
          <a:srcRect b="10333"/>
          <a:stretch>
            <a:fillRect/>
          </a:stretch>
        </p:blipFill>
        <p:spPr bwMode="auto">
          <a:xfrm>
            <a:off x="6215063" y="1928812"/>
            <a:ext cx="2286000" cy="317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4" descr="scan0109"/>
          <p:cNvPicPr>
            <a:picLocks noChangeAspect="1" noChangeArrowheads="1"/>
          </p:cNvPicPr>
          <p:nvPr/>
        </p:nvPicPr>
        <p:blipFill>
          <a:blip r:embed="rId3"/>
          <a:srcRect b="20435"/>
          <a:stretch>
            <a:fillRect/>
          </a:stretch>
        </p:blipFill>
        <p:spPr bwMode="auto">
          <a:xfrm>
            <a:off x="3643313" y="1928812"/>
            <a:ext cx="2497137" cy="2947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8" name="Picture 4" descr="scan0107"/>
          <p:cNvPicPr>
            <a:picLocks noChangeAspect="1" noChangeArrowheads="1"/>
          </p:cNvPicPr>
          <p:nvPr/>
        </p:nvPicPr>
        <p:blipFill>
          <a:blip r:embed="rId4"/>
          <a:srcRect b="29713"/>
          <a:stretch>
            <a:fillRect/>
          </a:stretch>
        </p:blipFill>
        <p:spPr bwMode="auto">
          <a:xfrm>
            <a:off x="685800" y="1905000"/>
            <a:ext cx="2957513" cy="309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"/>
            <a:ext cx="9144000" cy="1676399"/>
          </a:xfrm>
          <a:solidFill>
            <a:schemeClr val="tx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n-US" u="sng" dirty="0" smtClean="0"/>
              <a:t>Malignant skin </a:t>
            </a:r>
            <a:r>
              <a:rPr lang="en-US" u="sng" dirty="0" err="1" smtClean="0"/>
              <a:t>tumours</a:t>
            </a:r>
            <a:endParaRPr lang="en-US" u="sng" dirty="0" smtClean="0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676400"/>
            <a:ext cx="9144000" cy="5181599"/>
          </a:xfrm>
          <a:solidFill>
            <a:schemeClr val="bg1">
              <a:lumMod val="95000"/>
            </a:schemeClr>
          </a:solidFill>
        </p:spPr>
        <p:txBody>
          <a:bodyPr>
            <a:normAutofit fontScale="92500" lnSpcReduction="20000"/>
          </a:bodyPr>
          <a:lstStyle/>
          <a:p>
            <a:pPr algn="l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1900" dirty="0" smtClean="0"/>
              <a:t>  </a:t>
            </a:r>
            <a:r>
              <a:rPr lang="en-US" sz="2800" u="sng" dirty="0" smtClean="0"/>
              <a:t>Basal cell carcinoma </a:t>
            </a:r>
            <a:r>
              <a:rPr lang="en-US" sz="2800" dirty="0" smtClean="0"/>
              <a:t>(BCC) </a:t>
            </a:r>
            <a:r>
              <a:rPr lang="en-US" sz="1700" dirty="0" smtClean="0"/>
              <a:t>:</a:t>
            </a:r>
          </a:p>
          <a:p>
            <a:pPr algn="l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1700" dirty="0" smtClean="0"/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1700" dirty="0" smtClean="0"/>
              <a:t>         .</a:t>
            </a:r>
            <a:r>
              <a:rPr lang="en-US" sz="2400" dirty="0" smtClean="0"/>
              <a:t>Ulcerated </a:t>
            </a:r>
            <a:r>
              <a:rPr lang="en-US" sz="2400" dirty="0" err="1" smtClean="0"/>
              <a:t>tumour</a:t>
            </a:r>
            <a:r>
              <a:rPr lang="en-US" sz="2400" dirty="0" smtClean="0"/>
              <a:t> of basal cell layer of skin.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400" dirty="0" smtClean="0"/>
              <a:t>      . Middle aged white tropical males (Australia).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400" dirty="0" smtClean="0"/>
              <a:t>      . common in face.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400" dirty="0" smtClean="0"/>
              <a:t>      . low grade and slowly growing </a:t>
            </a:r>
            <a:r>
              <a:rPr lang="en-US" sz="2400" dirty="0" err="1" smtClean="0"/>
              <a:t>tumour</a:t>
            </a:r>
            <a:r>
              <a:rPr lang="en-US" sz="2400" dirty="0" smtClean="0"/>
              <a:t> (years</a:t>
            </a:r>
            <a:r>
              <a:rPr lang="en-US" sz="1300" dirty="0" smtClean="0"/>
              <a:t>)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1300" dirty="0" smtClean="0"/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1300" dirty="0" smtClean="0"/>
              <a:t>.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3000" b="1" dirty="0" smtClean="0"/>
              <a:t>   </a:t>
            </a:r>
            <a:r>
              <a:rPr lang="en-US" sz="3000" b="1" u="sng" dirty="0" smtClean="0"/>
              <a:t>Clinically</a:t>
            </a:r>
            <a:r>
              <a:rPr lang="en-US" sz="1700" dirty="0" smtClean="0"/>
              <a:t>: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1700" dirty="0" smtClean="0"/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1700" dirty="0" smtClean="0"/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1500" dirty="0" smtClean="0"/>
              <a:t>       </a:t>
            </a:r>
            <a:r>
              <a:rPr lang="en-US" sz="2400" dirty="0" smtClean="0"/>
              <a:t>. Rolled-in edges (inverted ) with attempts of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400" dirty="0" smtClean="0"/>
              <a:t>             healing .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400" dirty="0" smtClean="0"/>
              <a:t>       . floor shows an un healthy granulation with a scab.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400" dirty="0" smtClean="0"/>
              <a:t>       .The base is </a:t>
            </a:r>
            <a:r>
              <a:rPr lang="en-US" sz="2400" dirty="0" err="1" smtClean="0"/>
              <a:t>indurated</a:t>
            </a:r>
            <a:r>
              <a:rPr lang="en-US" sz="2400" dirty="0" smtClean="0"/>
              <a:t> and may be fixed to bone.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400" dirty="0" smtClean="0"/>
              <a:t>       . spreads locally ( usually no L.N metastases).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400" dirty="0" smtClean="0"/>
              <a:t>  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1300" b="1" dirty="0" smtClean="0"/>
              <a:t>         </a:t>
            </a:r>
            <a:r>
              <a:rPr lang="en-US" sz="2600" b="1" dirty="0" smtClean="0"/>
              <a:t>Rx :  radio therapy &amp; surgery             </a:t>
            </a:r>
          </a:p>
          <a:p>
            <a:pPr algn="l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600" dirty="0" smtClean="0"/>
              <a:t>         </a:t>
            </a:r>
          </a:p>
        </p:txBody>
      </p:sp>
      <p:pic>
        <p:nvPicPr>
          <p:cNvPr id="19460" name="Picture 4" descr="scan0070"/>
          <p:cNvPicPr>
            <a:picLocks noChangeAspect="1" noChangeArrowheads="1"/>
          </p:cNvPicPr>
          <p:nvPr/>
        </p:nvPicPr>
        <p:blipFill>
          <a:blip r:embed="rId2"/>
          <a:srcRect b="20970"/>
          <a:stretch>
            <a:fillRect/>
          </a:stretch>
        </p:blipFill>
        <p:spPr bwMode="auto">
          <a:xfrm>
            <a:off x="6429375" y="2286000"/>
            <a:ext cx="2714625" cy="307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chemeClr val="bg1">
              <a:lumMod val="95000"/>
            </a:schemeClr>
          </a:solidFill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endParaRPr lang="en-US" dirty="0" smtClean="0"/>
          </a:p>
        </p:txBody>
      </p:sp>
      <p:pic>
        <p:nvPicPr>
          <p:cNvPr id="20484" name="Picture 4" descr="scan0130"/>
          <p:cNvPicPr>
            <a:picLocks noChangeAspect="1" noChangeArrowheads="1"/>
          </p:cNvPicPr>
          <p:nvPr/>
        </p:nvPicPr>
        <p:blipFill>
          <a:blip r:embed="rId2"/>
          <a:srcRect b="14162"/>
          <a:stretch>
            <a:fillRect/>
          </a:stretch>
        </p:blipFill>
        <p:spPr bwMode="auto">
          <a:xfrm>
            <a:off x="5486401" y="2057400"/>
            <a:ext cx="3200400" cy="327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scan0133"/>
          <p:cNvPicPr>
            <a:picLocks noChangeAspect="1" noChangeArrowheads="1"/>
          </p:cNvPicPr>
          <p:nvPr/>
        </p:nvPicPr>
        <p:blipFill>
          <a:blip r:embed="rId3"/>
          <a:srcRect b="18898"/>
          <a:stretch>
            <a:fillRect/>
          </a:stretch>
        </p:blipFill>
        <p:spPr bwMode="auto">
          <a:xfrm>
            <a:off x="3211513" y="2133600"/>
            <a:ext cx="2720975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scan0132"/>
          <p:cNvPicPr>
            <a:picLocks noChangeAspect="1" noChangeArrowheads="1"/>
          </p:cNvPicPr>
          <p:nvPr/>
        </p:nvPicPr>
        <p:blipFill>
          <a:blip r:embed="rId4"/>
          <a:srcRect b="24454"/>
          <a:stretch>
            <a:fillRect/>
          </a:stretch>
        </p:blipFill>
        <p:spPr bwMode="auto">
          <a:xfrm>
            <a:off x="0" y="2209800"/>
            <a:ext cx="3314700" cy="2779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2057400"/>
          </a:xfrm>
          <a:solidFill>
            <a:schemeClr val="tx1">
              <a:lumMod val="20000"/>
              <a:lumOff val="80000"/>
            </a:schemeClr>
          </a:solidFill>
        </p:spPr>
        <p:txBody>
          <a:bodyPr/>
          <a:lstStyle/>
          <a:p>
            <a:pPr algn="ctr" eaLnBrk="1" hangingPunct="1">
              <a:defRPr/>
            </a:pPr>
            <a:r>
              <a:rPr lang="en-US" b="1" u="sng" dirty="0" err="1" smtClean="0"/>
              <a:t>Squamous</a:t>
            </a:r>
            <a:r>
              <a:rPr lang="en-US" b="1" u="sng" dirty="0" smtClean="0"/>
              <a:t> cell carcinoma</a:t>
            </a:r>
            <a:r>
              <a:rPr lang="en-US" sz="3400" dirty="0" smtClean="0"/>
              <a:t/>
            </a:r>
            <a:br>
              <a:rPr lang="en-US" sz="3400" dirty="0" smtClean="0"/>
            </a:br>
            <a:r>
              <a:rPr lang="en-US" sz="2800" u="sng" dirty="0" smtClean="0"/>
              <a:t>(</a:t>
            </a:r>
            <a:r>
              <a:rPr lang="en-US" sz="2800" u="sng" dirty="0" err="1" smtClean="0"/>
              <a:t>Epithelioma</a:t>
            </a:r>
            <a:r>
              <a:rPr lang="en-US" sz="2400" u="sng" dirty="0" smtClean="0"/>
              <a:t>)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2057400"/>
            <a:ext cx="9144000" cy="48006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400" dirty="0" smtClean="0"/>
              <a:t>.Arise from </a:t>
            </a:r>
            <a:r>
              <a:rPr lang="en-US" sz="2400" dirty="0" err="1" smtClean="0"/>
              <a:t>squamous</a:t>
            </a:r>
            <a:r>
              <a:rPr lang="en-US" sz="2400" dirty="0" smtClean="0"/>
              <a:t> cell layer of skin or mucus membrane.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400" dirty="0" smtClean="0"/>
              <a:t>.It may arise from </a:t>
            </a:r>
            <a:r>
              <a:rPr lang="en-US" sz="2400" dirty="0" err="1" smtClean="0"/>
              <a:t>metaplasia</a:t>
            </a:r>
            <a:r>
              <a:rPr lang="en-US" sz="2400" dirty="0" smtClean="0"/>
              <a:t> of columnar </a:t>
            </a:r>
            <a:r>
              <a:rPr lang="en-US" sz="2400" dirty="0" err="1" smtClean="0"/>
              <a:t>epitheleum</a:t>
            </a:r>
            <a:r>
              <a:rPr lang="en-US" sz="2400" dirty="0" smtClean="0"/>
              <a:t> 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400" dirty="0" smtClean="0"/>
              <a:t>  due to chronic irritation ( gall bladder, bronchus, stomach .etc.)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400" dirty="0" smtClean="0"/>
              <a:t>.It can </a:t>
            </a:r>
            <a:r>
              <a:rPr lang="en-US" sz="2400" dirty="0" err="1" smtClean="0"/>
              <a:t>occure</a:t>
            </a:r>
            <a:r>
              <a:rPr lang="en-US" sz="2400" dirty="0" smtClean="0"/>
              <a:t> any where in the body, M&gt;F .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400" dirty="0" smtClean="0"/>
              <a:t>.More malignant and rapidly growing than BCC.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400" dirty="0" smtClean="0"/>
              <a:t>.Edges are rolled out ( </a:t>
            </a:r>
            <a:r>
              <a:rPr lang="en-US" sz="2400" dirty="0" err="1" smtClean="0"/>
              <a:t>everted</a:t>
            </a:r>
            <a:r>
              <a:rPr lang="en-US" sz="2400" dirty="0" smtClean="0"/>
              <a:t> )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400" u="sng" dirty="0" smtClean="0"/>
              <a:t>Spreads </a:t>
            </a:r>
            <a:r>
              <a:rPr lang="en-US" sz="2400" dirty="0" smtClean="0"/>
              <a:t>: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400" dirty="0" smtClean="0"/>
              <a:t>            locally , L.N ,and blood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500" b="1" u="sng" dirty="0" smtClean="0"/>
              <a:t>Rx: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500" b="1" dirty="0" smtClean="0"/>
              <a:t>          Radiotherapy &amp; Surgery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2100" dirty="0" smtClean="0"/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2100" dirty="0" smtClean="0"/>
          </a:p>
          <a:p>
            <a:pPr algn="l" rtl="0" eaLnBrk="1" hangingPunct="1">
              <a:lnSpc>
                <a:spcPct val="80000"/>
              </a:lnSpc>
              <a:defRPr/>
            </a:pPr>
            <a:endParaRPr lang="en-US" sz="2100" dirty="0" smtClean="0"/>
          </a:p>
        </p:txBody>
      </p:sp>
      <p:pic>
        <p:nvPicPr>
          <p:cNvPr id="23556" name="Picture 4" descr="scan0068"/>
          <p:cNvPicPr>
            <a:picLocks noChangeAspect="1" noChangeArrowheads="1"/>
          </p:cNvPicPr>
          <p:nvPr/>
        </p:nvPicPr>
        <p:blipFill>
          <a:blip r:embed="rId2"/>
          <a:srcRect b="14600"/>
          <a:stretch>
            <a:fillRect/>
          </a:stretch>
        </p:blipFill>
        <p:spPr bwMode="auto">
          <a:xfrm>
            <a:off x="6172200" y="3124200"/>
            <a:ext cx="29718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822325"/>
            <a:ext cx="7010400" cy="1527175"/>
          </a:xfrm>
          <a:solidFill>
            <a:schemeClr val="accent4">
              <a:lumMod val="20000"/>
              <a:lumOff val="80000"/>
            </a:schemeClr>
          </a:solidFill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Skin anatomy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0" y="2482850"/>
            <a:ext cx="7010400" cy="41148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pPr algn="l" eaLnBrk="1" hangingPunct="1">
              <a:buFont typeface="Wingdings" pitchFamily="2" charset="2"/>
              <a:buNone/>
              <a:defRPr/>
            </a:pPr>
            <a:endParaRPr lang="en-US" sz="3900" dirty="0" smtClean="0"/>
          </a:p>
          <a:p>
            <a:pPr algn="l" eaLnBrk="1" hangingPunct="1">
              <a:buFont typeface="Wingdings" pitchFamily="2" charset="2"/>
              <a:buNone/>
              <a:defRPr/>
            </a:pPr>
            <a:r>
              <a:rPr lang="en-US" dirty="0" smtClean="0"/>
              <a:t>    Epidermis</a:t>
            </a:r>
            <a:r>
              <a:rPr lang="en-US" sz="2400" dirty="0" smtClean="0"/>
              <a:t>:  openings of glands</a:t>
            </a:r>
          </a:p>
          <a:p>
            <a:pPr algn="l" eaLnBrk="1" hangingPunct="1">
              <a:buFont typeface="Wingdings" pitchFamily="2" charset="2"/>
              <a:buNone/>
              <a:defRPr/>
            </a:pPr>
            <a:r>
              <a:rPr lang="en-US" sz="2400" dirty="0" smtClean="0"/>
              <a:t>                </a:t>
            </a:r>
          </a:p>
          <a:p>
            <a:pPr algn="l" eaLnBrk="1" hangingPunct="1">
              <a:buFont typeface="Wingdings" pitchFamily="2" charset="2"/>
              <a:buNone/>
              <a:defRPr/>
            </a:pPr>
            <a:r>
              <a:rPr lang="en-US" sz="1700" dirty="0" smtClean="0"/>
              <a:t>        </a:t>
            </a:r>
            <a:r>
              <a:rPr lang="en-US" dirty="0" smtClean="0"/>
              <a:t>Papillary dermis</a:t>
            </a:r>
            <a:r>
              <a:rPr lang="en-US" sz="2400" dirty="0" smtClean="0"/>
              <a:t>:  basal cell layer</a:t>
            </a:r>
          </a:p>
          <a:p>
            <a:pPr algn="l" eaLnBrk="1" hangingPunct="1">
              <a:buFont typeface="Wingdings" pitchFamily="2" charset="2"/>
              <a:buNone/>
              <a:defRPr/>
            </a:pPr>
            <a:r>
              <a:rPr lang="en-US" sz="1700" dirty="0" smtClean="0"/>
              <a:t>                   </a:t>
            </a:r>
          </a:p>
          <a:p>
            <a:pPr algn="l" eaLnBrk="1" hangingPunct="1">
              <a:buFont typeface="Wingdings" pitchFamily="2" charset="2"/>
              <a:buNone/>
              <a:defRPr/>
            </a:pPr>
            <a:r>
              <a:rPr lang="en-US" sz="1700" dirty="0" smtClean="0"/>
              <a:t>       </a:t>
            </a:r>
            <a:r>
              <a:rPr lang="en-US" dirty="0" smtClean="0"/>
              <a:t> Dermis</a:t>
            </a:r>
            <a:r>
              <a:rPr lang="en-US" sz="1700" dirty="0" smtClean="0"/>
              <a:t>  </a:t>
            </a:r>
            <a:r>
              <a:rPr lang="en-US" sz="2400" dirty="0" smtClean="0"/>
              <a:t>:  contains sweat &amp; sebaceous glands</a:t>
            </a:r>
          </a:p>
        </p:txBody>
      </p:sp>
      <p:pic>
        <p:nvPicPr>
          <p:cNvPr id="5124" name="Picture 2" descr="Image result for skin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15125" y="2571750"/>
            <a:ext cx="200025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  <a:solidFill>
            <a:schemeClr val="accent4">
              <a:lumMod val="20000"/>
              <a:lumOff val="80000"/>
            </a:schemeClr>
          </a:solidFill>
        </p:spPr>
        <p:txBody>
          <a:bodyPr/>
          <a:lstStyle/>
          <a:p>
            <a:pPr>
              <a:defRPr/>
            </a:pPr>
            <a:endParaRPr lang="ar-SA" dirty="0"/>
          </a:p>
        </p:txBody>
      </p:sp>
      <p:pic>
        <p:nvPicPr>
          <p:cNvPr id="24579" name="Picture 2" descr="C:\Users\USER\Pictures\download (28)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172200" y="4038600"/>
            <a:ext cx="2533650" cy="2628900"/>
          </a:xfrm>
          <a:noFill/>
        </p:spPr>
      </p:pic>
      <p:pic>
        <p:nvPicPr>
          <p:cNvPr id="24580" name="Picture 3" descr="C:\Users\USER\Pictures\images (88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71600" y="228600"/>
            <a:ext cx="2971800" cy="314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Picture 4" descr="C:\Users\USER\Pictures\images (89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72200" y="228600"/>
            <a:ext cx="2362200" cy="307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C:\Users\USER\Pictures\images (87)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600200" y="4114800"/>
            <a:ext cx="2647950" cy="195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"/>
            <a:ext cx="9144000" cy="1981200"/>
          </a:xfrm>
          <a:solidFill>
            <a:schemeClr val="tx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n-US" sz="3600" b="1" u="sng" dirty="0" err="1" smtClean="0"/>
              <a:t>Marjolin</a:t>
            </a:r>
            <a:r>
              <a:rPr lang="en-US" sz="3600" b="1" u="sng" dirty="0" smtClean="0"/>
              <a:t> ulcer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0" y="2457450"/>
            <a:ext cx="7010400" cy="41148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pPr algn="l" eaLnBrk="1" hangingPunct="1">
              <a:buFont typeface="Wingdings" pitchFamily="2" charset="2"/>
              <a:buNone/>
              <a:defRPr/>
            </a:pPr>
            <a:r>
              <a:rPr lang="en-US" dirty="0" smtClean="0"/>
              <a:t>    </a:t>
            </a:r>
          </a:p>
          <a:p>
            <a:pPr algn="l" eaLnBrk="1" hangingPunct="1">
              <a:buFont typeface="Wingdings" pitchFamily="2" charset="2"/>
              <a:buNone/>
              <a:defRPr/>
            </a:pPr>
            <a:r>
              <a:rPr lang="en-US" sz="2800" dirty="0" smtClean="0"/>
              <a:t>It is a low grade </a:t>
            </a:r>
            <a:r>
              <a:rPr lang="en-US" sz="2800" dirty="0" err="1" smtClean="0"/>
              <a:t>squamous</a:t>
            </a:r>
            <a:r>
              <a:rPr lang="en-US" sz="2800" dirty="0" smtClean="0"/>
              <a:t> cell carcinoma arising  in chronically </a:t>
            </a:r>
            <a:r>
              <a:rPr lang="en-US" sz="2800" dirty="0" err="1" smtClean="0"/>
              <a:t>inflammed</a:t>
            </a:r>
            <a:r>
              <a:rPr lang="en-US" sz="2800" dirty="0" smtClean="0"/>
              <a:t> ulcers or scars.</a:t>
            </a:r>
          </a:p>
          <a:p>
            <a:pPr algn="l" eaLnBrk="1" hangingPunct="1">
              <a:buFont typeface="Wingdings" pitchFamily="2" charset="2"/>
              <a:buNone/>
              <a:defRPr/>
            </a:pPr>
            <a:r>
              <a:rPr lang="en-US" sz="2100" dirty="0" smtClean="0"/>
              <a:t>    </a:t>
            </a:r>
          </a:p>
          <a:p>
            <a:pPr algn="l" eaLnBrk="1" hangingPunct="1">
              <a:buFont typeface="Wingdings" pitchFamily="2" charset="2"/>
              <a:buNone/>
              <a:defRPr/>
            </a:pPr>
            <a:r>
              <a:rPr lang="en-US" sz="2100" dirty="0" smtClean="0"/>
              <a:t>    </a:t>
            </a:r>
            <a:r>
              <a:rPr lang="en-US" sz="2100" b="1" u="sng" dirty="0" smtClean="0"/>
              <a:t>Rx</a:t>
            </a:r>
            <a:r>
              <a:rPr lang="en-US" sz="2100" b="1" dirty="0" smtClean="0"/>
              <a:t>:</a:t>
            </a:r>
          </a:p>
          <a:p>
            <a:pPr algn="l" eaLnBrk="1" hangingPunct="1">
              <a:buFont typeface="Wingdings" pitchFamily="2" charset="2"/>
              <a:buNone/>
              <a:defRPr/>
            </a:pPr>
            <a:r>
              <a:rPr lang="en-US" sz="2100" b="1" dirty="0" smtClean="0"/>
              <a:t>          Radiotherapy &amp; Surgery</a:t>
            </a:r>
            <a:endParaRPr lang="en-US" b="1" dirty="0" smtClean="0"/>
          </a:p>
        </p:txBody>
      </p:sp>
      <p:pic>
        <p:nvPicPr>
          <p:cNvPr id="26628" name="Picture 4" descr="scan0071"/>
          <p:cNvPicPr>
            <a:picLocks noChangeAspect="1" noChangeArrowheads="1"/>
          </p:cNvPicPr>
          <p:nvPr/>
        </p:nvPicPr>
        <p:blipFill>
          <a:blip r:embed="rId2"/>
          <a:srcRect b="23604"/>
          <a:stretch>
            <a:fillRect/>
          </a:stretch>
        </p:blipFill>
        <p:spPr bwMode="auto">
          <a:xfrm>
            <a:off x="6215063" y="4071938"/>
            <a:ext cx="1857375" cy="235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chemeClr val="bg1">
              <a:lumMod val="95000"/>
            </a:schemeClr>
          </a:solidFill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endParaRPr lang="en-US" dirty="0" smtClean="0"/>
          </a:p>
        </p:txBody>
      </p:sp>
      <p:pic>
        <p:nvPicPr>
          <p:cNvPr id="27652" name="Picture 4" descr="scan0072"/>
          <p:cNvPicPr>
            <a:picLocks noChangeAspect="1" noChangeArrowheads="1"/>
          </p:cNvPicPr>
          <p:nvPr/>
        </p:nvPicPr>
        <p:blipFill>
          <a:blip r:embed="rId2"/>
          <a:srcRect r="40709"/>
          <a:stretch>
            <a:fillRect/>
          </a:stretch>
        </p:blipFill>
        <p:spPr bwMode="auto">
          <a:xfrm>
            <a:off x="762000" y="2022475"/>
            <a:ext cx="6781800" cy="392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527175"/>
          </a:xfrm>
          <a:solidFill>
            <a:schemeClr val="tx1">
              <a:lumMod val="20000"/>
              <a:lumOff val="80000"/>
            </a:schemeClr>
          </a:solidFill>
        </p:spPr>
        <p:txBody>
          <a:bodyPr/>
          <a:lstStyle/>
          <a:p>
            <a:pPr>
              <a:defRPr/>
            </a:pPr>
            <a:r>
              <a:rPr lang="en-US" sz="3600" b="1" u="sng" dirty="0" err="1" smtClean="0"/>
              <a:t>Naevus</a:t>
            </a:r>
            <a:r>
              <a:rPr lang="en-US" sz="2400" b="1" u="sng" dirty="0" smtClean="0"/>
              <a:t> </a:t>
            </a:r>
            <a:r>
              <a:rPr lang="en-US" sz="2400" b="1" dirty="0" smtClean="0"/>
              <a:t> ( </a:t>
            </a:r>
            <a:r>
              <a:rPr lang="en-US" sz="2400" dirty="0" smtClean="0"/>
              <a:t>mole)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2875" y="1524000"/>
            <a:ext cx="9001125" cy="5162550"/>
          </a:xfrm>
          <a:solidFill>
            <a:schemeClr val="bg1">
              <a:lumMod val="95000"/>
            </a:schemeClr>
          </a:solidFill>
        </p:spPr>
        <p:txBody>
          <a:bodyPr>
            <a:normAutofit fontScale="85000" lnSpcReduction="20000"/>
          </a:bodyPr>
          <a:lstStyle/>
          <a:p>
            <a:pPr algn="l" rtl="0" eaLnBrk="1" hangingPunct="1">
              <a:defRPr/>
            </a:pPr>
            <a:endParaRPr lang="en-US" sz="3400" dirty="0" smtClean="0"/>
          </a:p>
          <a:p>
            <a:pPr algn="l" rtl="0" eaLnBrk="1" hangingPunct="1">
              <a:buFont typeface="Wingdings" pitchFamily="2" charset="2"/>
              <a:buNone/>
              <a:defRPr/>
            </a:pPr>
            <a:r>
              <a:rPr lang="en-US" sz="3400" dirty="0" smtClean="0"/>
              <a:t> </a:t>
            </a:r>
            <a:r>
              <a:rPr lang="en-US" sz="2600" dirty="0" smtClean="0"/>
              <a:t> </a:t>
            </a:r>
            <a:r>
              <a:rPr lang="en-US" sz="2800" dirty="0" smtClean="0"/>
              <a:t>.A </a:t>
            </a:r>
            <a:r>
              <a:rPr lang="en-US" sz="2800" dirty="0" err="1" smtClean="0"/>
              <a:t>localised</a:t>
            </a:r>
            <a:r>
              <a:rPr lang="en-US" sz="2800" dirty="0" smtClean="0"/>
              <a:t> </a:t>
            </a:r>
            <a:r>
              <a:rPr lang="en-US" sz="2800" dirty="0" err="1" smtClean="0"/>
              <a:t>cutaneous</a:t>
            </a:r>
            <a:r>
              <a:rPr lang="en-US" sz="2800" dirty="0" smtClean="0"/>
              <a:t> malformations.</a:t>
            </a:r>
          </a:p>
          <a:p>
            <a:pPr algn="l" rtl="0" eaLnBrk="1" hangingPunct="1">
              <a:buFont typeface="Wingdings" pitchFamily="2" charset="2"/>
              <a:buNone/>
              <a:defRPr/>
            </a:pPr>
            <a:r>
              <a:rPr lang="en-US" sz="2800" dirty="0" smtClean="0"/>
              <a:t>   .Includes moles &amp; birth marks.</a:t>
            </a:r>
          </a:p>
          <a:p>
            <a:pPr algn="l" rtl="0" eaLnBrk="1" hangingPunct="1">
              <a:buFont typeface="Wingdings" pitchFamily="2" charset="2"/>
              <a:buNone/>
              <a:defRPr/>
            </a:pPr>
            <a:r>
              <a:rPr lang="en-US" sz="2800" dirty="0" smtClean="0"/>
              <a:t>   .They may present at birth ,or even later.</a:t>
            </a:r>
          </a:p>
          <a:p>
            <a:pPr algn="l" rtl="0" eaLnBrk="1" hangingPunct="1">
              <a:buFont typeface="Wingdings" pitchFamily="2" charset="2"/>
              <a:buNone/>
              <a:defRPr/>
            </a:pPr>
            <a:endParaRPr lang="en-US" sz="2200" dirty="0" smtClean="0"/>
          </a:p>
          <a:p>
            <a:pPr algn="l" rtl="0" eaLnBrk="1" hangingPunct="1">
              <a:buFont typeface="Wingdings" pitchFamily="2" charset="2"/>
              <a:buNone/>
              <a:defRPr/>
            </a:pPr>
            <a:endParaRPr lang="en-US" sz="2200" dirty="0" smtClean="0"/>
          </a:p>
          <a:p>
            <a:pPr algn="l" rtl="0" eaLnBrk="1" hangingPunct="1">
              <a:buFont typeface="Wingdings" pitchFamily="2" charset="2"/>
              <a:buNone/>
              <a:defRPr/>
            </a:pPr>
            <a:endParaRPr lang="en-US" sz="2200" dirty="0" smtClean="0"/>
          </a:p>
          <a:p>
            <a:pPr algn="l" rtl="0" eaLnBrk="1" hangingPunct="1">
              <a:buFont typeface="Wingdings" pitchFamily="2" charset="2"/>
              <a:buNone/>
              <a:defRPr/>
            </a:pPr>
            <a:r>
              <a:rPr lang="en-US" sz="3300" dirty="0" smtClean="0"/>
              <a:t> </a:t>
            </a:r>
            <a:r>
              <a:rPr lang="en-US" sz="3300" u="sng" dirty="0" smtClean="0"/>
              <a:t>Types:</a:t>
            </a:r>
          </a:p>
          <a:p>
            <a:pPr algn="l" rtl="0" eaLnBrk="1" hangingPunct="1">
              <a:buFont typeface="Wingdings" pitchFamily="2" charset="2"/>
              <a:buNone/>
              <a:defRPr/>
            </a:pPr>
            <a:endParaRPr lang="en-US" sz="2600" u="sng" dirty="0" smtClean="0"/>
          </a:p>
          <a:p>
            <a:pPr>
              <a:buNone/>
              <a:defRPr/>
            </a:pPr>
            <a:r>
              <a:rPr lang="en-US" sz="2800" dirty="0" err="1" smtClean="0"/>
              <a:t>Junctional</a:t>
            </a:r>
            <a:r>
              <a:rPr lang="en-US" sz="2800" dirty="0" smtClean="0"/>
              <a:t> , </a:t>
            </a:r>
            <a:r>
              <a:rPr lang="en-US" sz="2800" dirty="0" err="1" smtClean="0"/>
              <a:t>intradermal</a:t>
            </a:r>
            <a:r>
              <a:rPr lang="en-US" sz="2800" dirty="0" smtClean="0"/>
              <a:t> , compound, </a:t>
            </a:r>
            <a:r>
              <a:rPr lang="en-US" sz="2800" dirty="0" err="1" smtClean="0"/>
              <a:t>bluenaevus</a:t>
            </a:r>
            <a:r>
              <a:rPr lang="en-US" sz="2800" dirty="0" smtClean="0"/>
              <a:t>, juvenile and freckle</a:t>
            </a:r>
            <a:endParaRPr lang="en-US" sz="2800" u="sng" dirty="0" smtClean="0"/>
          </a:p>
          <a:p>
            <a:pPr algn="l" rtl="0" eaLnBrk="1" hangingPunct="1">
              <a:buFont typeface="Wingdings" pitchFamily="2" charset="2"/>
              <a:buNone/>
              <a:defRPr/>
            </a:pPr>
            <a:endParaRPr lang="en-US" sz="2800" u="sng" dirty="0" smtClean="0"/>
          </a:p>
          <a:p>
            <a:pPr algn="l" rtl="0" eaLnBrk="1" hangingPunct="1">
              <a:buFont typeface="Wingdings" pitchFamily="2" charset="2"/>
              <a:buNone/>
              <a:defRPr/>
            </a:pPr>
            <a:endParaRPr lang="en-US" sz="2600" u="sng" dirty="0" smtClean="0"/>
          </a:p>
          <a:p>
            <a:pPr algn="ctr" rtl="0" eaLnBrk="1" hangingPunct="1">
              <a:buFont typeface="Wingdings" pitchFamily="2" charset="2"/>
              <a:buNone/>
              <a:defRPr/>
            </a:pPr>
            <a:r>
              <a:rPr lang="en-US" sz="2000" dirty="0" smtClean="0"/>
              <a:t>.				 </a:t>
            </a:r>
          </a:p>
          <a:p>
            <a:pPr algn="l" rtl="0" eaLnBrk="1" hangingPunct="1">
              <a:buFont typeface="Wingdings" pitchFamily="2" charset="2"/>
              <a:buNone/>
              <a:defRPr/>
            </a:pPr>
            <a:r>
              <a:rPr lang="en-US" sz="2000" dirty="0" smtClean="0"/>
              <a:t>           </a:t>
            </a:r>
            <a:endParaRPr lang="en-US" sz="3400" dirty="0" smtClean="0"/>
          </a:p>
        </p:txBody>
      </p:sp>
      <p:pic>
        <p:nvPicPr>
          <p:cNvPr id="28676" name="Picture 4" descr="scan0096"/>
          <p:cNvPicPr>
            <a:picLocks noChangeAspect="1" noChangeArrowheads="1"/>
          </p:cNvPicPr>
          <p:nvPr/>
        </p:nvPicPr>
        <p:blipFill>
          <a:blip r:embed="rId2"/>
          <a:srcRect r="33698"/>
          <a:stretch>
            <a:fillRect/>
          </a:stretch>
        </p:blipFill>
        <p:spPr bwMode="auto">
          <a:xfrm>
            <a:off x="5786438" y="2786063"/>
            <a:ext cx="1500187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7" name="Picture 4" descr="scan0097"/>
          <p:cNvPicPr>
            <a:picLocks noChangeAspect="1" noChangeArrowheads="1"/>
          </p:cNvPicPr>
          <p:nvPr/>
        </p:nvPicPr>
        <p:blipFill>
          <a:blip r:embed="rId3"/>
          <a:srcRect b="27058"/>
          <a:stretch>
            <a:fillRect/>
          </a:stretch>
        </p:blipFill>
        <p:spPr bwMode="auto">
          <a:xfrm>
            <a:off x="7572375" y="2786063"/>
            <a:ext cx="1571625" cy="192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527175"/>
          </a:xfrm>
          <a:solidFill>
            <a:schemeClr val="tx1">
              <a:lumMod val="20000"/>
              <a:lumOff val="80000"/>
            </a:schemeClr>
          </a:solidFill>
        </p:spPr>
        <p:txBody>
          <a:bodyPr/>
          <a:lstStyle/>
          <a:p>
            <a:pPr eaLnBrk="1" hangingPunct="1">
              <a:defRPr/>
            </a:pPr>
            <a:r>
              <a:rPr lang="en-US" sz="2900" u="sng" dirty="0" err="1" smtClean="0"/>
              <a:t>Naevus</a:t>
            </a:r>
            <a:r>
              <a:rPr lang="en-US" sz="2900" u="sng" dirty="0" smtClean="0"/>
              <a:t> </a:t>
            </a:r>
            <a:r>
              <a:rPr lang="en-US" sz="1700" dirty="0" smtClean="0"/>
              <a:t> cont;</a:t>
            </a:r>
            <a:endParaRPr lang="en-US" sz="2900" dirty="0" smtClean="0"/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524000"/>
            <a:ext cx="9144000" cy="5334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600" dirty="0" smtClean="0"/>
              <a:t> </a:t>
            </a:r>
            <a:r>
              <a:rPr lang="en-US" b="1" dirty="0" smtClean="0"/>
              <a:t>Evidences of malignant change </a:t>
            </a:r>
            <a:r>
              <a:rPr lang="en-US" dirty="0" smtClean="0"/>
              <a:t>: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100" dirty="0" smtClean="0"/>
              <a:t>       (</a:t>
            </a:r>
            <a:r>
              <a:rPr lang="en-US" sz="2100" u="sng" dirty="0" smtClean="0">
                <a:solidFill>
                  <a:srgbClr val="FF0000"/>
                </a:solidFill>
              </a:rPr>
              <a:t>very important </a:t>
            </a:r>
            <a:r>
              <a:rPr lang="en-US" sz="2100" dirty="0" smtClean="0"/>
              <a:t>)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2100" dirty="0" smtClean="0"/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400" i="1" dirty="0" smtClean="0"/>
              <a:t>          </a:t>
            </a:r>
            <a:r>
              <a:rPr lang="en-US" sz="2400" i="1" u="sng" dirty="0" smtClean="0"/>
              <a:t> .Increase in size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400" i="1" dirty="0" smtClean="0"/>
              <a:t>          </a:t>
            </a:r>
            <a:r>
              <a:rPr lang="en-US" sz="2400" i="1" u="sng" dirty="0" smtClean="0"/>
              <a:t> .change to irregular edge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400" i="1" dirty="0" smtClean="0"/>
              <a:t>          </a:t>
            </a:r>
            <a:r>
              <a:rPr lang="en-US" sz="2400" i="1" u="sng" dirty="0" smtClean="0"/>
              <a:t> .change in thickness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400" i="1" dirty="0" smtClean="0"/>
              <a:t>          </a:t>
            </a:r>
            <a:r>
              <a:rPr lang="en-US" sz="2400" i="1" u="sng" dirty="0" smtClean="0"/>
              <a:t> .change in </a:t>
            </a:r>
            <a:r>
              <a:rPr lang="en-US" sz="2400" i="1" u="sng" dirty="0" err="1" smtClean="0"/>
              <a:t>colour</a:t>
            </a:r>
            <a:endParaRPr lang="en-US" sz="2400" i="1" u="sng" dirty="0" smtClean="0"/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400" i="1" dirty="0" smtClean="0"/>
              <a:t>          </a:t>
            </a:r>
            <a:r>
              <a:rPr lang="en-US" sz="2400" i="1" u="sng" dirty="0" smtClean="0"/>
              <a:t> .change in surrounding tissue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400" i="1" dirty="0" smtClean="0"/>
              <a:t>          </a:t>
            </a:r>
            <a:r>
              <a:rPr lang="en-US" sz="2400" i="1" u="sng" dirty="0" smtClean="0"/>
              <a:t> .symptoms </a:t>
            </a:r>
            <a:r>
              <a:rPr lang="en-US" sz="2400" i="1" u="sng" dirty="0" err="1" smtClean="0"/>
              <a:t>e.g</a:t>
            </a:r>
            <a:r>
              <a:rPr lang="en-US" sz="2400" i="1" u="sng" dirty="0" smtClean="0"/>
              <a:t>: itching, bleeding discharge </a:t>
            </a:r>
            <a:endParaRPr lang="ar-SA" sz="2400" i="1" u="sng" dirty="0" smtClean="0"/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ar-SA" sz="2400" i="1" dirty="0" smtClean="0"/>
              <a:t>   </a:t>
            </a:r>
            <a:r>
              <a:rPr lang="en-US" sz="2400" i="1" dirty="0" smtClean="0"/>
              <a:t>      </a:t>
            </a:r>
            <a:r>
              <a:rPr lang="en-US" sz="2400" i="1" u="sng" dirty="0" smtClean="0"/>
              <a:t> .</a:t>
            </a:r>
            <a:r>
              <a:rPr lang="en-US" sz="2400" i="1" u="sng" dirty="0" err="1" smtClean="0"/>
              <a:t>lymphadenopathy</a:t>
            </a:r>
            <a:endParaRPr lang="en-US" sz="2400" i="1" u="sng" dirty="0" smtClean="0"/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400" i="1" dirty="0" smtClean="0"/>
              <a:t>         </a:t>
            </a:r>
            <a:r>
              <a:rPr lang="en-US" sz="2400" i="1" u="sng" dirty="0" smtClean="0"/>
              <a:t>  .microscopic evidence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ar-SA" sz="2400" i="1" dirty="0" smtClean="0"/>
              <a:t>                     	</a:t>
            </a:r>
            <a:r>
              <a:rPr lang="ar-SA" sz="2600" dirty="0" smtClean="0"/>
              <a:t>     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ar-SA" sz="2600" dirty="0" smtClean="0"/>
              <a:t>     </a:t>
            </a:r>
            <a:endParaRPr lang="en-US" sz="2600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"/>
            <a:ext cx="9144000" cy="1600199"/>
          </a:xfrm>
          <a:solidFill>
            <a:schemeClr val="tx1">
              <a:lumMod val="20000"/>
              <a:lumOff val="80000"/>
            </a:schemeClr>
          </a:solidFill>
        </p:spPr>
        <p:txBody>
          <a:bodyPr/>
          <a:lstStyle/>
          <a:p>
            <a:pPr algn="ctr" eaLnBrk="1" hangingPunct="1">
              <a:defRPr/>
            </a:pPr>
            <a:r>
              <a:rPr lang="en-US" sz="2900" u="sng" dirty="0" smtClean="0"/>
              <a:t>Malignant Melanoma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600200"/>
            <a:ext cx="9144000" cy="52578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pPr algn="l" rtl="0" eaLnBrk="1" hangingPunct="1">
              <a:buFont typeface="Wingdings" pitchFamily="2" charset="2"/>
              <a:buNone/>
              <a:defRPr/>
            </a:pPr>
            <a:r>
              <a:rPr lang="en-US" sz="2400" dirty="0" smtClean="0"/>
              <a:t>It is rare but most rapidly infiltrating skin </a:t>
            </a:r>
            <a:r>
              <a:rPr lang="en-US" sz="2400" dirty="0" err="1" smtClean="0"/>
              <a:t>tumour</a:t>
            </a:r>
            <a:endParaRPr lang="en-US" sz="2400" dirty="0" smtClean="0"/>
          </a:p>
          <a:p>
            <a:pPr algn="l" rtl="0" eaLnBrk="1" hangingPunct="1">
              <a:buFont typeface="Wingdings" pitchFamily="2" charset="2"/>
              <a:buNone/>
              <a:defRPr/>
            </a:pPr>
            <a:r>
              <a:rPr lang="en-US" sz="2400" dirty="0" smtClean="0"/>
              <a:t>De-novo ( 10 %) , Pre-existing </a:t>
            </a:r>
            <a:r>
              <a:rPr lang="en-US" sz="2400" dirty="0" err="1" smtClean="0"/>
              <a:t>naevus</a:t>
            </a:r>
            <a:r>
              <a:rPr lang="en-US" sz="2400" dirty="0" smtClean="0"/>
              <a:t> (90 %).</a:t>
            </a:r>
          </a:p>
          <a:p>
            <a:pPr algn="l" rtl="0" eaLnBrk="1" hangingPunct="1">
              <a:buFont typeface="Wingdings" pitchFamily="2" charset="2"/>
              <a:buNone/>
              <a:defRPr/>
            </a:pPr>
            <a:r>
              <a:rPr lang="en-US" sz="2100" b="1" u="sng" dirty="0" smtClean="0"/>
              <a:t>Metastasis :</a:t>
            </a:r>
          </a:p>
          <a:p>
            <a:pPr algn="l" rtl="0" eaLnBrk="1" hangingPunct="1">
              <a:buFont typeface="Wingdings" pitchFamily="2" charset="2"/>
              <a:buNone/>
              <a:defRPr/>
            </a:pPr>
            <a:r>
              <a:rPr lang="en-US" sz="2100" dirty="0" smtClean="0"/>
              <a:t>             </a:t>
            </a:r>
            <a:r>
              <a:rPr lang="en-US" sz="1900" dirty="0" smtClean="0"/>
              <a:t> Local &amp; satellite nodules.</a:t>
            </a:r>
          </a:p>
          <a:p>
            <a:pPr algn="l" rtl="0" eaLnBrk="1" hangingPunct="1">
              <a:buFont typeface="Wingdings" pitchFamily="2" charset="2"/>
              <a:buNone/>
              <a:defRPr/>
            </a:pPr>
            <a:r>
              <a:rPr lang="en-US" sz="1900" dirty="0" smtClean="0"/>
              <a:t>               Lymphatic.</a:t>
            </a:r>
          </a:p>
          <a:p>
            <a:pPr algn="l" rtl="0" eaLnBrk="1" hangingPunct="1">
              <a:buFont typeface="Wingdings" pitchFamily="2" charset="2"/>
              <a:buNone/>
              <a:defRPr/>
            </a:pPr>
            <a:r>
              <a:rPr lang="en-US" sz="1900" dirty="0" smtClean="0"/>
              <a:t>               Blood ( liver, lung, bone </a:t>
            </a:r>
            <a:r>
              <a:rPr lang="en-US" sz="1700" dirty="0" smtClean="0"/>
              <a:t>etc;.</a:t>
            </a:r>
            <a:endParaRPr lang="en-US" sz="2100" dirty="0" smtClean="0"/>
          </a:p>
        </p:txBody>
      </p:sp>
      <p:pic>
        <p:nvPicPr>
          <p:cNvPr id="30724" name="Picture 4" descr="scan0099"/>
          <p:cNvPicPr>
            <a:picLocks noChangeAspect="1" noChangeArrowheads="1"/>
          </p:cNvPicPr>
          <p:nvPr/>
        </p:nvPicPr>
        <p:blipFill>
          <a:blip r:embed="rId2"/>
          <a:srcRect b="30855"/>
          <a:stretch>
            <a:fillRect/>
          </a:stretch>
        </p:blipFill>
        <p:spPr bwMode="auto">
          <a:xfrm>
            <a:off x="5857875" y="3357563"/>
            <a:ext cx="2643188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chemeClr val="bg1">
              <a:lumMod val="95000"/>
            </a:schemeClr>
          </a:solidFill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endParaRPr lang="en-US" dirty="0" smtClean="0"/>
          </a:p>
        </p:txBody>
      </p:sp>
      <p:pic>
        <p:nvPicPr>
          <p:cNvPr id="32772" name="Picture 4" descr="scan0104"/>
          <p:cNvPicPr>
            <a:picLocks noChangeAspect="1" noChangeArrowheads="1"/>
          </p:cNvPicPr>
          <p:nvPr/>
        </p:nvPicPr>
        <p:blipFill>
          <a:blip r:embed="rId2"/>
          <a:srcRect t="10867" r="50555"/>
          <a:stretch>
            <a:fillRect/>
          </a:stretch>
        </p:blipFill>
        <p:spPr bwMode="auto">
          <a:xfrm>
            <a:off x="838200" y="2286000"/>
            <a:ext cx="2816225" cy="324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Content Placeholder 4" descr="melanoma_46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4572000" y="2209801"/>
            <a:ext cx="2819400" cy="3200400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chemeClr val="bg1">
              <a:lumMod val="95000"/>
            </a:schemeClr>
          </a:solidFill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endParaRPr lang="en-US" dirty="0" smtClean="0"/>
          </a:p>
        </p:txBody>
      </p:sp>
      <p:pic>
        <p:nvPicPr>
          <p:cNvPr id="33796" name="Picture 4" descr="scan0103"/>
          <p:cNvPicPr>
            <a:picLocks noChangeAspect="1" noChangeArrowheads="1"/>
          </p:cNvPicPr>
          <p:nvPr/>
        </p:nvPicPr>
        <p:blipFill>
          <a:blip r:embed="rId2"/>
          <a:srcRect b="30284"/>
          <a:stretch>
            <a:fillRect/>
          </a:stretch>
        </p:blipFill>
        <p:spPr bwMode="auto">
          <a:xfrm>
            <a:off x="762000" y="2286000"/>
            <a:ext cx="3195637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scan0106"/>
          <p:cNvPicPr>
            <a:picLocks noChangeAspect="1" noChangeArrowheads="1"/>
          </p:cNvPicPr>
          <p:nvPr/>
        </p:nvPicPr>
        <p:blipFill>
          <a:blip r:embed="rId3"/>
          <a:srcRect b="12755"/>
          <a:stretch>
            <a:fillRect/>
          </a:stretch>
        </p:blipFill>
        <p:spPr bwMode="auto">
          <a:xfrm>
            <a:off x="5029200" y="1981200"/>
            <a:ext cx="2728912" cy="3694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chemeClr val="bg1">
              <a:lumMod val="95000"/>
            </a:schemeClr>
          </a:solidFill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endParaRPr lang="en-US" dirty="0" smtClean="0"/>
          </a:p>
        </p:txBody>
      </p:sp>
      <p:pic>
        <p:nvPicPr>
          <p:cNvPr id="35844" name="Picture 4" descr="scan0101"/>
          <p:cNvPicPr>
            <a:picLocks noChangeAspect="1" noChangeArrowheads="1"/>
          </p:cNvPicPr>
          <p:nvPr/>
        </p:nvPicPr>
        <p:blipFill>
          <a:blip r:embed="rId2"/>
          <a:srcRect b="40468"/>
          <a:stretch>
            <a:fillRect/>
          </a:stretch>
        </p:blipFill>
        <p:spPr bwMode="auto">
          <a:xfrm>
            <a:off x="5105400" y="2438400"/>
            <a:ext cx="2405062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scan0102"/>
          <p:cNvPicPr>
            <a:picLocks noChangeAspect="1" noChangeArrowheads="1"/>
          </p:cNvPicPr>
          <p:nvPr/>
        </p:nvPicPr>
        <p:blipFill>
          <a:blip r:embed="rId3"/>
          <a:srcRect b="19984"/>
          <a:stretch>
            <a:fillRect/>
          </a:stretch>
        </p:blipFill>
        <p:spPr bwMode="auto">
          <a:xfrm>
            <a:off x="1371600" y="2438400"/>
            <a:ext cx="2820988" cy="288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chemeClr val="bg1">
              <a:lumMod val="95000"/>
            </a:schemeClr>
          </a:solidFill>
        </p:spPr>
        <p:txBody>
          <a:bodyPr/>
          <a:lstStyle/>
          <a:p>
            <a:pPr algn="l" eaLnBrk="1" hangingPunct="1">
              <a:buFont typeface="Wingdings" pitchFamily="2" charset="2"/>
              <a:buNone/>
              <a:defRPr/>
            </a:pPr>
            <a:r>
              <a:rPr lang="en-US" sz="2400" dirty="0" smtClean="0"/>
              <a:t>Satellite nodule</a:t>
            </a:r>
          </a:p>
        </p:txBody>
      </p:sp>
      <p:pic>
        <p:nvPicPr>
          <p:cNvPr id="37892" name="Picture 4" descr="scan0105"/>
          <p:cNvPicPr>
            <a:picLocks noChangeAspect="1" noChangeArrowheads="1"/>
          </p:cNvPicPr>
          <p:nvPr/>
        </p:nvPicPr>
        <p:blipFill>
          <a:blip r:embed="rId2"/>
          <a:srcRect b="19751"/>
          <a:stretch>
            <a:fillRect/>
          </a:stretch>
        </p:blipFill>
        <p:spPr bwMode="auto">
          <a:xfrm>
            <a:off x="2825750" y="2674938"/>
            <a:ext cx="3492500" cy="219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"/>
            <a:ext cx="8534400" cy="1600199"/>
          </a:xfrm>
          <a:solidFill>
            <a:schemeClr val="accent4">
              <a:lumMod val="20000"/>
              <a:lumOff val="80000"/>
            </a:schemeClr>
          </a:solidFill>
        </p:spPr>
        <p:txBody>
          <a:bodyPr/>
          <a:lstStyle/>
          <a:p>
            <a:pPr eaLnBrk="1" hangingPunct="1">
              <a:defRPr/>
            </a:pPr>
            <a:r>
              <a:rPr lang="en-US" i="1" u="sng" dirty="0" smtClean="0"/>
              <a:t>Benign skin </a:t>
            </a:r>
            <a:r>
              <a:rPr lang="en-US" i="1" u="sng" dirty="0" err="1" smtClean="0"/>
              <a:t>tumours</a:t>
            </a:r>
            <a:endParaRPr lang="en-US" i="1" u="sng" dirty="0" smtClean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676400"/>
            <a:ext cx="8534400" cy="492125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pPr algn="l" eaLnBrk="1" hangingPunct="1">
              <a:buFont typeface="Wingdings" pitchFamily="2" charset="2"/>
              <a:buNone/>
              <a:defRPr/>
            </a:pPr>
            <a:r>
              <a:rPr lang="en-US" dirty="0" smtClean="0"/>
              <a:t>    </a:t>
            </a:r>
            <a:r>
              <a:rPr lang="en-US" u="sng" dirty="0" err="1" smtClean="0"/>
              <a:t>papilloma</a:t>
            </a:r>
            <a:r>
              <a:rPr lang="en-US" u="sng" dirty="0" smtClean="0"/>
              <a:t> </a:t>
            </a:r>
            <a:r>
              <a:rPr lang="en-US" sz="2400" dirty="0" smtClean="0"/>
              <a:t>(wart)</a:t>
            </a:r>
            <a:r>
              <a:rPr lang="en-US" dirty="0" smtClean="0"/>
              <a:t>:                      </a:t>
            </a:r>
          </a:p>
          <a:p>
            <a:pPr algn="l" eaLnBrk="1" hangingPunct="1">
              <a:buFont typeface="Wingdings" pitchFamily="2" charset="2"/>
              <a:buNone/>
              <a:defRPr/>
            </a:pPr>
            <a:r>
              <a:rPr lang="en-US" dirty="0" smtClean="0"/>
              <a:t>      </a:t>
            </a:r>
            <a:r>
              <a:rPr lang="en-US" sz="2400" dirty="0" smtClean="0"/>
              <a:t>. Finger like projection of all skin layers</a:t>
            </a:r>
          </a:p>
          <a:p>
            <a:pPr algn="l" eaLnBrk="1" hangingPunct="1">
              <a:buFont typeface="Wingdings" pitchFamily="2" charset="2"/>
              <a:buNone/>
              <a:defRPr/>
            </a:pPr>
            <a:r>
              <a:rPr lang="en-US" sz="1700" dirty="0" smtClean="0"/>
              <a:t>                               </a:t>
            </a:r>
          </a:p>
          <a:p>
            <a:pPr algn="l" eaLnBrk="1" hangingPunct="1">
              <a:buFont typeface="Wingdings" pitchFamily="2" charset="2"/>
              <a:buNone/>
              <a:defRPr/>
            </a:pPr>
            <a:r>
              <a:rPr lang="en-US" sz="1700" dirty="0" smtClean="0"/>
              <a:t>           . </a:t>
            </a:r>
            <a:r>
              <a:rPr lang="en-US" sz="2400" dirty="0" smtClean="0"/>
              <a:t>usually infective ( </a:t>
            </a:r>
            <a:r>
              <a:rPr lang="en-US" sz="2400" dirty="0" err="1" smtClean="0"/>
              <a:t>papilloma</a:t>
            </a:r>
            <a:r>
              <a:rPr lang="en-US" sz="2400" dirty="0" smtClean="0"/>
              <a:t> virus)</a:t>
            </a:r>
          </a:p>
          <a:p>
            <a:pPr algn="l" eaLnBrk="1" hangingPunct="1">
              <a:buFont typeface="Wingdings" pitchFamily="2" charset="2"/>
              <a:buNone/>
              <a:defRPr/>
            </a:pPr>
            <a:endParaRPr lang="en-US" sz="1700" dirty="0" smtClean="0"/>
          </a:p>
          <a:p>
            <a:pPr algn="l" eaLnBrk="1" hangingPunct="1">
              <a:buFont typeface="Wingdings" pitchFamily="2" charset="2"/>
              <a:buNone/>
              <a:defRPr/>
            </a:pPr>
            <a:r>
              <a:rPr lang="en-US" sz="1700" dirty="0" smtClean="0"/>
              <a:t>           . </a:t>
            </a:r>
            <a:r>
              <a:rPr lang="en-US" sz="2400" dirty="0" err="1" smtClean="0"/>
              <a:t>pedunculated</a:t>
            </a:r>
            <a:r>
              <a:rPr lang="en-US" sz="2400" dirty="0" smtClean="0"/>
              <a:t> or sessile</a:t>
            </a:r>
          </a:p>
          <a:p>
            <a:pPr algn="l" eaLnBrk="1" hangingPunct="1">
              <a:buFont typeface="Wingdings" pitchFamily="2" charset="2"/>
              <a:buNone/>
              <a:defRPr/>
            </a:pPr>
            <a:r>
              <a:rPr lang="en-US" dirty="0" smtClean="0"/>
              <a:t>         </a:t>
            </a:r>
          </a:p>
          <a:p>
            <a:pPr algn="l" eaLnBrk="1" hangingPunct="1">
              <a:buFont typeface="Wingdings" pitchFamily="2" charset="2"/>
              <a:buNone/>
              <a:defRPr/>
            </a:pPr>
            <a:r>
              <a:rPr lang="en-US" dirty="0" smtClean="0"/>
              <a:t>      </a:t>
            </a:r>
            <a:r>
              <a:rPr lang="en-US" u="sng" dirty="0" smtClean="0"/>
              <a:t>Rx</a:t>
            </a:r>
            <a:r>
              <a:rPr lang="en-US" dirty="0" smtClean="0"/>
              <a:t> : </a:t>
            </a:r>
            <a:r>
              <a:rPr lang="en-US" sz="2400" dirty="0" smtClean="0"/>
              <a:t>.Cauterization (small or multiple)</a:t>
            </a:r>
          </a:p>
          <a:p>
            <a:pPr algn="l" eaLnBrk="1" hangingPunct="1">
              <a:buFont typeface="Wingdings" pitchFamily="2" charset="2"/>
              <a:buNone/>
              <a:defRPr/>
            </a:pPr>
            <a:r>
              <a:rPr lang="en-US" sz="2400" dirty="0" smtClean="0"/>
              <a:t>                        .Excision (large)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527175"/>
          </a:xfrm>
          <a:solidFill>
            <a:schemeClr val="tx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n-US" b="1" u="sng" dirty="0" smtClean="0"/>
              <a:t>Skin Cysts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524000"/>
            <a:ext cx="9144000" cy="54864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pPr algn="l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ar-SA" sz="3500" dirty="0" smtClean="0"/>
              <a:t>  </a:t>
            </a:r>
            <a:r>
              <a:rPr lang="en-US" sz="3500" dirty="0" smtClean="0"/>
              <a:t>  </a:t>
            </a:r>
            <a:r>
              <a:rPr lang="en-US" sz="2800" u="sng" dirty="0" smtClean="0"/>
              <a:t>Implantation </a:t>
            </a:r>
            <a:r>
              <a:rPr lang="en-US" sz="2800" u="sng" dirty="0" err="1" smtClean="0"/>
              <a:t>Dermoid</a:t>
            </a:r>
            <a:r>
              <a:rPr lang="en-US" sz="2800" u="sng" dirty="0" smtClean="0"/>
              <a:t> </a:t>
            </a:r>
            <a:r>
              <a:rPr lang="en-US" sz="3500" dirty="0" smtClean="0"/>
              <a:t>:</a:t>
            </a:r>
          </a:p>
          <a:p>
            <a:pPr algn="l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3500" dirty="0" smtClean="0"/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600" dirty="0" smtClean="0"/>
              <a:t>     </a:t>
            </a:r>
            <a:r>
              <a:rPr lang="en-US" sz="2400" dirty="0" smtClean="0"/>
              <a:t>.It is a post traumatic </a:t>
            </a:r>
            <a:r>
              <a:rPr lang="en-US" sz="2400" dirty="0" err="1" smtClean="0"/>
              <a:t>dermoid</a:t>
            </a:r>
            <a:r>
              <a:rPr lang="en-US" sz="2400" dirty="0" smtClean="0"/>
              <a:t>.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400" dirty="0" smtClean="0"/>
              <a:t>     .Commonly in fingers and hands of farmers &amp; </a:t>
            </a:r>
            <a:r>
              <a:rPr lang="en-US" sz="2400" dirty="0" err="1" smtClean="0"/>
              <a:t>taylors</a:t>
            </a:r>
            <a:r>
              <a:rPr lang="en-US" sz="2400" dirty="0" smtClean="0"/>
              <a:t>.</a:t>
            </a:r>
            <a:endParaRPr lang="ar-SA" sz="2400" dirty="0" smtClean="0"/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400" dirty="0" smtClean="0"/>
              <a:t>     .Tense , may be hard tender swelling.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400" dirty="0" smtClean="0"/>
              <a:t>     .Attached to skin which may be scarred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400" dirty="0" smtClean="0"/>
              <a:t>     .Contains desquamated epithelial cells.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400" dirty="0" smtClean="0"/>
              <a:t>    .pain and ulceration may occur following repeated trauma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2400" dirty="0" smtClean="0"/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400" i="1" dirty="0" smtClean="0"/>
              <a:t> </a:t>
            </a:r>
            <a:r>
              <a:rPr lang="en-US" sz="2400" i="1" u="sng" dirty="0" smtClean="0"/>
              <a:t>RX: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400" i="1" dirty="0" smtClean="0"/>
              <a:t>      Excision is curative.</a:t>
            </a:r>
          </a:p>
        </p:txBody>
      </p:sp>
      <p:pic>
        <p:nvPicPr>
          <p:cNvPr id="38916" name="Picture 4" descr="scan0170"/>
          <p:cNvPicPr>
            <a:picLocks noChangeAspect="1" noChangeArrowheads="1"/>
          </p:cNvPicPr>
          <p:nvPr/>
        </p:nvPicPr>
        <p:blipFill>
          <a:blip r:embed="rId2"/>
          <a:srcRect r="16382" b="24950"/>
          <a:stretch>
            <a:fillRect/>
          </a:stretch>
        </p:blipFill>
        <p:spPr bwMode="auto">
          <a:xfrm>
            <a:off x="7010400" y="2133600"/>
            <a:ext cx="2133600" cy="222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83362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/>
          <a:p>
            <a:pPr>
              <a:defRPr/>
            </a:pPr>
            <a:endParaRPr lang="ar-SA" dirty="0"/>
          </a:p>
        </p:txBody>
      </p:sp>
      <p:pic>
        <p:nvPicPr>
          <p:cNvPr id="39939" name="Picture 2" descr="C:\Users\USER\Pictures\images (80)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071688" y="1428750"/>
            <a:ext cx="4786312" cy="50006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83362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/>
          <a:p>
            <a:pPr>
              <a:defRPr/>
            </a:pPr>
            <a:endParaRPr lang="ar-SA" dirty="0"/>
          </a:p>
        </p:txBody>
      </p:sp>
      <p:pic>
        <p:nvPicPr>
          <p:cNvPr id="40963" name="Picture 2" descr="C:\Users\USER\Pictures\download (21)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505200" y="1295400"/>
            <a:ext cx="3429000" cy="373379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83362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/>
          <a:p>
            <a:pPr>
              <a:defRPr/>
            </a:pPr>
            <a:endParaRPr lang="ar-SA" dirty="0"/>
          </a:p>
        </p:txBody>
      </p:sp>
      <p:pic>
        <p:nvPicPr>
          <p:cNvPr id="41987" name="Picture 2" descr="C:\Users\USER\Pictures\download (22)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752600" y="3505200"/>
            <a:ext cx="2466975" cy="1847850"/>
          </a:xfrm>
        </p:spPr>
      </p:pic>
      <p:pic>
        <p:nvPicPr>
          <p:cNvPr id="41988" name="Picture 3" descr="C:\Users\USER\Pictures\download (20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62600" y="762000"/>
            <a:ext cx="2928937" cy="235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527175"/>
          </a:xfrm>
          <a:solidFill>
            <a:schemeClr val="tx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n-US" b="1" u="sng" dirty="0" smtClean="0"/>
              <a:t>Sebaceous Cyst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524000"/>
            <a:ext cx="9144000" cy="5334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900" dirty="0" smtClean="0"/>
              <a:t> </a:t>
            </a:r>
            <a:r>
              <a:rPr lang="en-US" sz="2400" dirty="0" smtClean="0"/>
              <a:t>It is a retention cyst due to blockage of its duct.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400" dirty="0" smtClean="0"/>
              <a:t> Lined by </a:t>
            </a:r>
            <a:r>
              <a:rPr lang="en-US" sz="2400" dirty="0" err="1" smtClean="0"/>
              <a:t>squamous</a:t>
            </a:r>
            <a:r>
              <a:rPr lang="en-US" sz="2400" dirty="0" smtClean="0"/>
              <a:t> epithelium and contains sebum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400" dirty="0" smtClean="0"/>
              <a:t>     and desquamated epithelium.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400" dirty="0" smtClean="0"/>
              <a:t>Commonly in scalp , Face ,  scrotum and vulva 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400" dirty="0" smtClean="0"/>
              <a:t>      	</a:t>
            </a:r>
            <a:r>
              <a:rPr lang="en-US" sz="2400" b="1" dirty="0" smtClean="0"/>
              <a:t>( </a:t>
            </a:r>
            <a:r>
              <a:rPr lang="en-US" sz="2400" b="1" u="sng" dirty="0" smtClean="0"/>
              <a:t>never in palm &amp; sole</a:t>
            </a:r>
            <a:r>
              <a:rPr lang="en-US" sz="2400" dirty="0" smtClean="0"/>
              <a:t>).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1900" dirty="0" smtClean="0"/>
              <a:t> </a:t>
            </a:r>
            <a:r>
              <a:rPr lang="en-US" sz="2400" b="1" u="sng" dirty="0" smtClean="0"/>
              <a:t>Clinically</a:t>
            </a:r>
            <a:r>
              <a:rPr lang="en-US" sz="1900" dirty="0" smtClean="0"/>
              <a:t>: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400" dirty="0" smtClean="0"/>
              <a:t>              Spherical, cystic or tense swelling , </a:t>
            </a:r>
            <a:r>
              <a:rPr lang="en-US" sz="2400" u="sng" dirty="0" smtClean="0"/>
              <a:t>attached to skin with </a:t>
            </a:r>
            <a:r>
              <a:rPr lang="en-US" sz="2400" u="sng" dirty="0" err="1" smtClean="0"/>
              <a:t>punctum</a:t>
            </a:r>
            <a:r>
              <a:rPr lang="en-US" sz="2400" u="sng" dirty="0" smtClean="0"/>
              <a:t> </a:t>
            </a:r>
            <a:r>
              <a:rPr lang="en-US" sz="2400" dirty="0" smtClean="0"/>
              <a:t>that may discharge sebum upon squeezing.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400" dirty="0" smtClean="0"/>
              <a:t>     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400" b="1" u="sng" dirty="0" smtClean="0">
                <a:solidFill>
                  <a:srgbClr val="FF0000"/>
                </a:solidFill>
              </a:rPr>
              <a:t>NB</a:t>
            </a:r>
            <a:r>
              <a:rPr lang="en-US" sz="2400" b="1" u="sng" dirty="0" smtClean="0"/>
              <a:t> :Indentation and fluctuation tests may be positive .But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400" b="1" u="sng" dirty="0" smtClean="0"/>
              <a:t> </a:t>
            </a:r>
            <a:r>
              <a:rPr lang="en-US" sz="2400" b="1" u="sng" dirty="0" err="1" smtClean="0"/>
              <a:t>transillumination</a:t>
            </a:r>
            <a:r>
              <a:rPr lang="en-US" sz="2400" b="1" u="sng" dirty="0" smtClean="0"/>
              <a:t> test is negative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1900" dirty="0" smtClean="0"/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1900" dirty="0" smtClean="0"/>
              <a:t>.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ar-SA" sz="1900" dirty="0" smtClean="0"/>
              <a:t>  </a:t>
            </a:r>
            <a:r>
              <a:rPr lang="ar-SA" sz="2100" dirty="0" smtClean="0"/>
              <a:t> </a:t>
            </a:r>
            <a:endParaRPr lang="ar-SA" sz="1900" dirty="0" smtClean="0"/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ar-SA" sz="1900" dirty="0" smtClean="0"/>
              <a:t>   </a:t>
            </a:r>
            <a:endParaRPr lang="en-US" sz="1900" dirty="0" smtClean="0"/>
          </a:p>
        </p:txBody>
      </p:sp>
      <p:pic>
        <p:nvPicPr>
          <p:cNvPr id="43012" name="Picture 4" descr="scan0148"/>
          <p:cNvPicPr>
            <a:picLocks noChangeAspect="1" noChangeArrowheads="1"/>
          </p:cNvPicPr>
          <p:nvPr/>
        </p:nvPicPr>
        <p:blipFill>
          <a:blip r:embed="rId2"/>
          <a:srcRect b="13211"/>
          <a:stretch>
            <a:fillRect/>
          </a:stretch>
        </p:blipFill>
        <p:spPr bwMode="auto">
          <a:xfrm>
            <a:off x="6934200" y="1600200"/>
            <a:ext cx="1871662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chemeClr val="bg1">
              <a:lumMod val="95000"/>
            </a:schemeClr>
          </a:solidFill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endParaRPr lang="en-US" dirty="0" smtClean="0"/>
          </a:p>
        </p:txBody>
      </p:sp>
      <p:pic>
        <p:nvPicPr>
          <p:cNvPr id="44036" name="Picture 4" descr="scan0147"/>
          <p:cNvPicPr>
            <a:picLocks noChangeAspect="1" noChangeArrowheads="1"/>
          </p:cNvPicPr>
          <p:nvPr/>
        </p:nvPicPr>
        <p:blipFill>
          <a:blip r:embed="rId2"/>
          <a:srcRect b="26572"/>
          <a:stretch>
            <a:fillRect/>
          </a:stretch>
        </p:blipFill>
        <p:spPr bwMode="auto">
          <a:xfrm>
            <a:off x="5257800" y="2209800"/>
            <a:ext cx="3397250" cy="298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C:\Users\USER\Pictures\images (61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0" y="2209800"/>
            <a:ext cx="25527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chemeClr val="bg1">
              <a:lumMod val="95000"/>
            </a:schemeClr>
          </a:solidFill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endParaRPr lang="en-US" dirty="0" smtClean="0"/>
          </a:p>
        </p:txBody>
      </p:sp>
      <p:pic>
        <p:nvPicPr>
          <p:cNvPr id="45060" name="Picture 4" descr="scan0150"/>
          <p:cNvPicPr>
            <a:picLocks noChangeAspect="1" noChangeArrowheads="1"/>
          </p:cNvPicPr>
          <p:nvPr/>
        </p:nvPicPr>
        <p:blipFill>
          <a:blip r:embed="rId2"/>
          <a:srcRect b="9221"/>
          <a:stretch>
            <a:fillRect/>
          </a:stretch>
        </p:blipFill>
        <p:spPr bwMode="auto">
          <a:xfrm>
            <a:off x="5410200" y="2057400"/>
            <a:ext cx="3205162" cy="354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C:\Users\USER\Pictures\images (59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2209800"/>
            <a:ext cx="28956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chemeClr val="bg1">
              <a:lumMod val="95000"/>
            </a:schemeClr>
          </a:solidFill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endParaRPr lang="en-US" dirty="0" smtClean="0"/>
          </a:p>
        </p:txBody>
      </p:sp>
      <p:pic>
        <p:nvPicPr>
          <p:cNvPr id="62468" name="Picture 4" descr="scan0149"/>
          <p:cNvPicPr>
            <a:picLocks noChangeAspect="1" noChangeArrowheads="1"/>
          </p:cNvPicPr>
          <p:nvPr/>
        </p:nvPicPr>
        <p:blipFill>
          <a:blip r:embed="rId2"/>
          <a:srcRect t="9198" b="9198"/>
          <a:stretch>
            <a:fillRect/>
          </a:stretch>
        </p:blipFill>
        <p:spPr bwMode="auto">
          <a:xfrm>
            <a:off x="2000250" y="1928813"/>
            <a:ext cx="5888038" cy="319246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822325"/>
            <a:ext cx="7010400" cy="1527175"/>
          </a:xfrm>
          <a:solidFill>
            <a:schemeClr val="tx1">
              <a:lumMod val="20000"/>
              <a:lumOff val="80000"/>
            </a:schemeClr>
          </a:solidFill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 </a:t>
            </a:r>
            <a:r>
              <a:rPr lang="en-US" u="sng" dirty="0" err="1" smtClean="0"/>
              <a:t>Seb</a:t>
            </a:r>
            <a:r>
              <a:rPr lang="en-US" u="sng" dirty="0" smtClean="0"/>
              <a:t>. Cyst</a:t>
            </a:r>
            <a:r>
              <a:rPr lang="en-US" dirty="0" smtClean="0"/>
              <a:t>     </a:t>
            </a:r>
            <a:r>
              <a:rPr lang="en-US" sz="1900" dirty="0" smtClean="0"/>
              <a:t>cont;</a:t>
            </a:r>
            <a:endParaRPr lang="en-US" dirty="0" smtClean="0"/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0" y="2482850"/>
            <a:ext cx="7010400" cy="41148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pPr algn="l" rtl="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2800" b="1" u="sng" dirty="0" smtClean="0"/>
              <a:t>Complications</a:t>
            </a:r>
            <a:r>
              <a:rPr lang="en-US" sz="3400" b="1" dirty="0" smtClean="0"/>
              <a:t>:</a:t>
            </a:r>
          </a:p>
          <a:p>
            <a:pPr algn="l" rtl="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3400" dirty="0" smtClean="0"/>
              <a:t>	 </a:t>
            </a:r>
            <a:r>
              <a:rPr lang="en-US" sz="2000" dirty="0" err="1" smtClean="0"/>
              <a:t>cosmotic</a:t>
            </a:r>
            <a:endParaRPr lang="en-US" sz="2000" dirty="0" smtClean="0"/>
          </a:p>
          <a:p>
            <a:pPr algn="l" rtl="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2000" dirty="0" smtClean="0"/>
              <a:t>	 Infection</a:t>
            </a:r>
          </a:p>
          <a:p>
            <a:pPr algn="l" rtl="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2000" dirty="0" smtClean="0"/>
              <a:t>	 ulceration</a:t>
            </a:r>
          </a:p>
          <a:p>
            <a:pPr algn="l" rtl="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2000" dirty="0" smtClean="0"/>
              <a:t>	 Cock peculiar </a:t>
            </a:r>
            <a:r>
              <a:rPr lang="en-US" sz="2000" dirty="0" err="1" smtClean="0"/>
              <a:t>tumour</a:t>
            </a:r>
            <a:r>
              <a:rPr lang="en-US" sz="2000" dirty="0" smtClean="0"/>
              <a:t> ( </a:t>
            </a:r>
            <a:r>
              <a:rPr lang="en-US" sz="2000" dirty="0" err="1" smtClean="0"/>
              <a:t>granuloma</a:t>
            </a:r>
            <a:r>
              <a:rPr lang="en-US" sz="2000" dirty="0" smtClean="0"/>
              <a:t> due to ulceration)</a:t>
            </a:r>
          </a:p>
          <a:p>
            <a:pPr algn="l" rtl="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2000" dirty="0" smtClean="0"/>
              <a:t>	 sebaceous Horn (</a:t>
            </a:r>
            <a:r>
              <a:rPr lang="en-US" sz="2000" dirty="0" err="1" smtClean="0"/>
              <a:t>inspissated</a:t>
            </a:r>
            <a:r>
              <a:rPr lang="en-US" sz="2000" dirty="0" smtClean="0"/>
              <a:t> secreted sebum )</a:t>
            </a:r>
          </a:p>
          <a:p>
            <a:pPr algn="l" rtl="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2000" b="1" u="sng" dirty="0" smtClean="0"/>
              <a:t>Rx</a:t>
            </a:r>
            <a:r>
              <a:rPr lang="en-US" sz="2000" dirty="0" smtClean="0"/>
              <a:t> : </a:t>
            </a:r>
          </a:p>
          <a:p>
            <a:pPr algn="l" rtl="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2400" dirty="0" smtClean="0"/>
              <a:t>.</a:t>
            </a:r>
            <a:r>
              <a:rPr lang="en-US" sz="2000" dirty="0" smtClean="0"/>
              <a:t>Excision for un infected cyst .</a:t>
            </a:r>
          </a:p>
          <a:p>
            <a:pPr algn="l" rtl="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2000" dirty="0" smtClean="0"/>
              <a:t>.Drainage followed by excision for infected cyst</a:t>
            </a:r>
            <a:r>
              <a:rPr lang="en-US" sz="1800" dirty="0" smtClean="0"/>
              <a:t>.	</a:t>
            </a:r>
            <a:r>
              <a:rPr lang="en-US" sz="2400" dirty="0" smtClean="0"/>
              <a:t> </a:t>
            </a:r>
            <a:endParaRPr lang="en-US" sz="3400" dirty="0" smtClean="0"/>
          </a:p>
        </p:txBody>
      </p:sp>
      <p:pic>
        <p:nvPicPr>
          <p:cNvPr id="49156" name="Picture 4" descr="scan0146"/>
          <p:cNvPicPr>
            <a:picLocks noChangeAspect="1" noChangeArrowheads="1"/>
          </p:cNvPicPr>
          <p:nvPr/>
        </p:nvPicPr>
        <p:blipFill>
          <a:blip r:embed="rId2"/>
          <a:srcRect r="32140"/>
          <a:stretch>
            <a:fillRect/>
          </a:stretch>
        </p:blipFill>
        <p:spPr bwMode="auto">
          <a:xfrm>
            <a:off x="6000750" y="2500313"/>
            <a:ext cx="2433638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chemeClr val="bg1">
              <a:lumMod val="95000"/>
            </a:schemeClr>
          </a:solidFill>
        </p:spPr>
        <p:txBody>
          <a:bodyPr/>
          <a:lstStyle/>
          <a:p>
            <a:pPr algn="l" eaLnBrk="1" hangingPunct="1">
              <a:buFont typeface="Wingdings" pitchFamily="2" charset="2"/>
              <a:buNone/>
              <a:defRPr/>
            </a:pPr>
            <a:endParaRPr lang="en-US" dirty="0" smtClean="0"/>
          </a:p>
          <a:p>
            <a:pPr algn="l" eaLnBrk="1" hangingPunct="1">
              <a:buFont typeface="Wingdings" pitchFamily="2" charset="2"/>
              <a:buNone/>
              <a:defRPr/>
            </a:pPr>
            <a:endParaRPr lang="en-US" dirty="0" smtClean="0"/>
          </a:p>
          <a:p>
            <a:pPr algn="l" eaLnBrk="1" hangingPunct="1">
              <a:buFont typeface="Wingdings" pitchFamily="2" charset="2"/>
              <a:buNone/>
              <a:defRPr/>
            </a:pPr>
            <a:endParaRPr lang="en-US" dirty="0" smtClean="0"/>
          </a:p>
          <a:p>
            <a:pPr algn="l" eaLnBrk="1" hangingPunct="1">
              <a:buFont typeface="Wingdings" pitchFamily="2" charset="2"/>
              <a:buNone/>
              <a:defRPr/>
            </a:pPr>
            <a:endParaRPr lang="en-US" dirty="0" smtClean="0"/>
          </a:p>
          <a:p>
            <a:pPr algn="l" eaLnBrk="1" hangingPunct="1">
              <a:buFont typeface="Wingdings" pitchFamily="2" charset="2"/>
              <a:buNone/>
              <a:defRPr/>
            </a:pPr>
            <a:endParaRPr lang="en-US" dirty="0" smtClean="0"/>
          </a:p>
          <a:p>
            <a:pPr algn="l" eaLnBrk="1" hangingPunct="1">
              <a:buFont typeface="Wingdings" pitchFamily="2" charset="2"/>
              <a:buNone/>
              <a:defRPr/>
            </a:pPr>
            <a:endParaRPr lang="en-US" dirty="0" smtClean="0"/>
          </a:p>
          <a:p>
            <a:pPr algn="l" eaLnBrk="1" hangingPunct="1">
              <a:buFont typeface="Wingdings" pitchFamily="2" charset="2"/>
              <a:buNone/>
              <a:defRPr/>
            </a:pPr>
            <a:r>
              <a:rPr lang="en-US" dirty="0" smtClean="0"/>
              <a:t>                 </a:t>
            </a:r>
            <a:r>
              <a:rPr lang="en-US" sz="2400" dirty="0" err="1" smtClean="0"/>
              <a:t>sebasceous</a:t>
            </a:r>
            <a:r>
              <a:rPr lang="en-US" sz="2400" dirty="0" smtClean="0"/>
              <a:t> horn</a:t>
            </a:r>
          </a:p>
        </p:txBody>
      </p:sp>
      <p:pic>
        <p:nvPicPr>
          <p:cNvPr id="50180" name="Picture 4" descr="scan0115"/>
          <p:cNvPicPr>
            <a:picLocks noChangeAspect="1" noChangeArrowheads="1"/>
          </p:cNvPicPr>
          <p:nvPr/>
        </p:nvPicPr>
        <p:blipFill>
          <a:blip r:embed="rId2"/>
          <a:srcRect r="15085" b="24036"/>
          <a:stretch>
            <a:fillRect/>
          </a:stretch>
        </p:blipFill>
        <p:spPr bwMode="auto">
          <a:xfrm>
            <a:off x="2971800" y="1828800"/>
            <a:ext cx="4267200" cy="284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Pedunculated</a:t>
            </a:r>
            <a:r>
              <a:rPr lang="en-US" dirty="0" smtClean="0"/>
              <a:t> </a:t>
            </a:r>
            <a:r>
              <a:rPr lang="en-US" dirty="0" err="1" smtClean="0"/>
              <a:t>papilloma</a:t>
            </a:r>
            <a:endParaRPr lang="ar-SA" dirty="0"/>
          </a:p>
        </p:txBody>
      </p:sp>
      <p:pic>
        <p:nvPicPr>
          <p:cNvPr id="4" name="ClipArt Placeholder 5" descr="acrochordonSkinTag_44061_lg-1.jpg"/>
          <p:cNvPicPr>
            <a:picLocks/>
          </p:cNvPicPr>
          <p:nvPr/>
        </p:nvPicPr>
        <p:blipFill>
          <a:blip r:embed="rId2"/>
          <a:srcRect t="-25024" b="-25024"/>
          <a:stretch>
            <a:fillRect/>
          </a:stretch>
        </p:blipFill>
        <p:spPr>
          <a:xfrm>
            <a:off x="381000" y="1219200"/>
            <a:ext cx="3763962" cy="6294438"/>
          </a:xfrm>
          <a:prstGeom prst="rect">
            <a:avLst/>
          </a:prstGeom>
        </p:spPr>
      </p:pic>
      <p:pic>
        <p:nvPicPr>
          <p:cNvPr id="5" name="Picture 4" descr="scan0119"/>
          <p:cNvPicPr>
            <a:picLocks noChangeAspect="1" noChangeArrowheads="1"/>
          </p:cNvPicPr>
          <p:nvPr/>
        </p:nvPicPr>
        <p:blipFill>
          <a:blip r:embed="rId3"/>
          <a:srcRect b="11298"/>
          <a:stretch>
            <a:fillRect/>
          </a:stretch>
        </p:blipFill>
        <p:spPr bwMode="auto">
          <a:xfrm>
            <a:off x="5715000" y="2743200"/>
            <a:ext cx="3052763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60388"/>
            <a:ext cx="9144000" cy="5154612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/>
          <a:p>
            <a:pPr>
              <a:defRPr/>
            </a:pP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sz="2800" dirty="0" smtClean="0"/>
              <a:t>                      Infected </a:t>
            </a:r>
            <a:r>
              <a:rPr lang="en-US" sz="2800" dirty="0" err="1" smtClean="0"/>
              <a:t>sebasceous</a:t>
            </a:r>
            <a:r>
              <a:rPr lang="en-US" sz="2800" dirty="0" smtClean="0"/>
              <a:t> cyst.  </a:t>
            </a:r>
            <a:endParaRPr lang="ar-SA" sz="2800" dirty="0"/>
          </a:p>
        </p:txBody>
      </p:sp>
      <p:pic>
        <p:nvPicPr>
          <p:cNvPr id="51203" name="Picture 2" descr="C:\Users\USER\Pictures\images (66)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143250" y="1828800"/>
            <a:ext cx="4324350" cy="283368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83362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/>
          <a:p>
            <a:pPr>
              <a:defRPr/>
            </a:pP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sz="2400" dirty="0" smtClean="0"/>
              <a:t>                   </a:t>
            </a:r>
            <a:r>
              <a:rPr lang="en-US" sz="2800" dirty="0" err="1" smtClean="0"/>
              <a:t>Sebasceous</a:t>
            </a:r>
            <a:r>
              <a:rPr lang="en-US" sz="2800" dirty="0" smtClean="0"/>
              <a:t> cyst excision </a:t>
            </a:r>
            <a:endParaRPr lang="ar-SA" sz="2800" dirty="0"/>
          </a:p>
        </p:txBody>
      </p:sp>
      <p:pic>
        <p:nvPicPr>
          <p:cNvPr id="52227" name="Picture 2" descr="C:\Users\USER\Pictures\images (67)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714500" y="2214563"/>
            <a:ext cx="2543175" cy="1800225"/>
          </a:xfrm>
        </p:spPr>
      </p:pic>
      <p:pic>
        <p:nvPicPr>
          <p:cNvPr id="52228" name="Picture 2" descr="C:\Users\USER\Pictures\images (68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86438" y="2071688"/>
            <a:ext cx="2057400" cy="199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527175"/>
          </a:xfrm>
          <a:solidFill>
            <a:schemeClr val="tx1">
              <a:lumMod val="20000"/>
              <a:lumOff val="80000"/>
            </a:schemeClr>
          </a:solidFill>
        </p:spPr>
        <p:txBody>
          <a:bodyPr/>
          <a:lstStyle/>
          <a:p>
            <a:pPr algn="ctr" eaLnBrk="1" hangingPunct="1">
              <a:defRPr/>
            </a:pPr>
            <a:r>
              <a:rPr lang="en-US" sz="3800" b="1" u="sng" dirty="0" smtClean="0"/>
              <a:t>Subcutaneous</a:t>
            </a:r>
            <a:r>
              <a:rPr lang="en-US" sz="2900" b="1" u="sng" dirty="0" smtClean="0"/>
              <a:t> </a:t>
            </a:r>
            <a:r>
              <a:rPr lang="en-US" sz="3800" b="1" u="sng" dirty="0" smtClean="0"/>
              <a:t>Lumps</a:t>
            </a:r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524000"/>
            <a:ext cx="9144000" cy="5334000"/>
          </a:xfrm>
          <a:solidFill>
            <a:schemeClr val="bg1">
              <a:lumMod val="95000"/>
            </a:schemeClr>
          </a:solidFill>
        </p:spPr>
        <p:txBody>
          <a:bodyPr>
            <a:normAutofit lnSpcReduction="10000"/>
          </a:bodyPr>
          <a:lstStyle/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1900" dirty="0" smtClean="0"/>
              <a:t>  </a:t>
            </a:r>
            <a:r>
              <a:rPr lang="en-US" sz="2400" b="1" u="sng" dirty="0" smtClean="0"/>
              <a:t>Cystic swellings</a:t>
            </a:r>
            <a:r>
              <a:rPr lang="en-US" sz="2400" dirty="0" smtClean="0"/>
              <a:t>: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2400" dirty="0" smtClean="0"/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400" dirty="0" smtClean="0"/>
              <a:t>              </a:t>
            </a:r>
            <a:r>
              <a:rPr lang="en-US" sz="2800" u="sng" dirty="0" smtClean="0"/>
              <a:t>Congenital</a:t>
            </a:r>
            <a:r>
              <a:rPr lang="en-US" sz="2800" dirty="0" smtClean="0"/>
              <a:t>                           </a:t>
            </a:r>
            <a:r>
              <a:rPr lang="en-US" sz="2800" u="sng" dirty="0" err="1" smtClean="0"/>
              <a:t>Aquired</a:t>
            </a:r>
            <a:r>
              <a:rPr lang="en-US" sz="2800" u="sng" dirty="0" smtClean="0"/>
              <a:t>   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1300" dirty="0" smtClean="0"/>
              <a:t>                                                     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1100" dirty="0" smtClean="0"/>
              <a:t>                                                                                                  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000" dirty="0" smtClean="0"/>
              <a:t>                      </a:t>
            </a:r>
            <a:r>
              <a:rPr lang="en-US" sz="2000" dirty="0" err="1" smtClean="0"/>
              <a:t>dermoid</a:t>
            </a:r>
            <a:r>
              <a:rPr lang="en-US" sz="2000" dirty="0" smtClean="0"/>
              <a:t> cyst                                  </a:t>
            </a:r>
            <a:r>
              <a:rPr lang="en-US" sz="2000" dirty="0" err="1" smtClean="0"/>
              <a:t>abcess</a:t>
            </a:r>
            <a:endParaRPr lang="en-US" sz="2000" dirty="0" smtClean="0"/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000" dirty="0" smtClean="0"/>
              <a:t>                      cystic </a:t>
            </a:r>
            <a:r>
              <a:rPr lang="en-US" sz="2000" dirty="0" err="1" smtClean="0"/>
              <a:t>hygroma</a:t>
            </a:r>
            <a:r>
              <a:rPr lang="en-US" sz="2000" dirty="0" smtClean="0"/>
              <a:t>                              </a:t>
            </a:r>
            <a:r>
              <a:rPr lang="en-US" sz="2000" dirty="0" err="1" smtClean="0"/>
              <a:t>parasetic</a:t>
            </a:r>
            <a:r>
              <a:rPr lang="en-US" sz="2000" dirty="0" smtClean="0"/>
              <a:t>  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000" dirty="0" smtClean="0"/>
              <a:t>                      </a:t>
            </a:r>
            <a:r>
              <a:rPr lang="en-US" sz="2000" dirty="0" err="1" smtClean="0"/>
              <a:t>haemangioma</a:t>
            </a:r>
            <a:r>
              <a:rPr lang="en-US" sz="2000" dirty="0" smtClean="0"/>
              <a:t>                               </a:t>
            </a:r>
            <a:r>
              <a:rPr lang="en-US" sz="2000" dirty="0" err="1" smtClean="0"/>
              <a:t>haematoma</a:t>
            </a:r>
            <a:r>
              <a:rPr lang="en-US" sz="2000" dirty="0" smtClean="0"/>
              <a:t>	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1200" dirty="0" smtClean="0"/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1200" dirty="0" smtClean="0"/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1200" dirty="0" smtClean="0"/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400" b="1" u="sng" dirty="0" smtClean="0"/>
              <a:t>Solid swellings: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1300" dirty="0" smtClean="0"/>
              <a:t>      </a:t>
            </a:r>
            <a:r>
              <a:rPr lang="en-US" sz="2000" dirty="0" smtClean="0"/>
              <a:t>commonly benign: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000" dirty="0" smtClean="0"/>
              <a:t>                                 </a:t>
            </a:r>
            <a:r>
              <a:rPr lang="en-US" sz="2000" dirty="0" err="1" smtClean="0"/>
              <a:t>shwanoma</a:t>
            </a:r>
            <a:r>
              <a:rPr lang="en-US" sz="2000" dirty="0" smtClean="0"/>
              <a:t>, </a:t>
            </a:r>
            <a:r>
              <a:rPr lang="en-US" sz="2000" dirty="0" err="1" smtClean="0"/>
              <a:t>neurofibroma,lipoma</a:t>
            </a:r>
            <a:r>
              <a:rPr lang="en-US" sz="2000" dirty="0" smtClean="0"/>
              <a:t>                 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000" dirty="0" smtClean="0"/>
              <a:t>      </a:t>
            </a:r>
          </a:p>
          <a:p>
            <a:pPr algn="ctr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2000" dirty="0" smtClean="0"/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000" dirty="0" smtClean="0"/>
              <a:t>        			 ( rarely malignant)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000" dirty="0" smtClean="0"/>
              <a:t>                                 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900" dirty="0" smtClean="0"/>
              <a:t>        </a:t>
            </a:r>
            <a:endParaRPr lang="en-US" sz="800" dirty="0" smtClean="0"/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800" dirty="0" smtClean="0"/>
              <a:t>              </a:t>
            </a:r>
            <a:endParaRPr lang="en-US" sz="900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chemeClr val="bg1">
              <a:lumMod val="95000"/>
            </a:schemeClr>
          </a:solidFill>
        </p:spPr>
        <p:txBody>
          <a:bodyPr/>
          <a:lstStyle/>
          <a:p>
            <a:pPr algn="l">
              <a:defRPr/>
            </a:pPr>
            <a:endParaRPr lang="en-US" dirty="0" smtClean="0"/>
          </a:p>
          <a:p>
            <a:pPr algn="l">
              <a:defRPr/>
            </a:pPr>
            <a:endParaRPr lang="en-US" dirty="0" smtClean="0"/>
          </a:p>
          <a:p>
            <a:pPr algn="l">
              <a:defRPr/>
            </a:pPr>
            <a:endParaRPr lang="en-US" dirty="0" smtClean="0"/>
          </a:p>
          <a:p>
            <a:pPr algn="l">
              <a:defRPr/>
            </a:pPr>
            <a:endParaRPr lang="en-US" dirty="0" smtClean="0"/>
          </a:p>
          <a:p>
            <a:pPr algn="l">
              <a:defRPr/>
            </a:pPr>
            <a:endParaRPr lang="en-US" dirty="0" smtClean="0"/>
          </a:p>
          <a:p>
            <a:pPr algn="l">
              <a:defRPr/>
            </a:pPr>
            <a:endParaRPr lang="en-US" dirty="0" smtClean="0"/>
          </a:p>
          <a:p>
            <a:pPr algn="l">
              <a:buFont typeface="Wingdings" pitchFamily="2" charset="2"/>
              <a:buNone/>
              <a:defRPr/>
            </a:pPr>
            <a:r>
              <a:rPr lang="en-US" dirty="0" smtClean="0"/>
              <a:t>                     </a:t>
            </a:r>
            <a:r>
              <a:rPr lang="en-US" sz="2400" dirty="0" smtClean="0"/>
              <a:t>Traumatic </a:t>
            </a:r>
            <a:r>
              <a:rPr lang="en-US" sz="2400" dirty="0" err="1" smtClean="0"/>
              <a:t>haematoma</a:t>
            </a:r>
            <a:endParaRPr lang="ar-SA" sz="2400" dirty="0"/>
          </a:p>
        </p:txBody>
      </p:sp>
      <p:pic>
        <p:nvPicPr>
          <p:cNvPr id="54276" name="Picture 3" descr="C:\Users\USER\Pictures\download (27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14750" y="2286000"/>
            <a:ext cx="2357438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527175"/>
          </a:xfrm>
          <a:solidFill>
            <a:schemeClr val="tx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n-US" u="sng" dirty="0" err="1" smtClean="0"/>
              <a:t>Dermoid</a:t>
            </a:r>
            <a:r>
              <a:rPr lang="en-US" u="sng" dirty="0" smtClean="0"/>
              <a:t> cyst</a:t>
            </a:r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524000"/>
            <a:ext cx="9144000" cy="5334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pPr marL="609600" indent="-609600" algn="l" rtl="0" eaLnBrk="1" hangingPunct="1">
              <a:buFont typeface="Wingdings" pitchFamily="2" charset="2"/>
              <a:buNone/>
              <a:defRPr/>
            </a:pPr>
            <a:r>
              <a:rPr lang="en-US" dirty="0" smtClean="0"/>
              <a:t>    </a:t>
            </a:r>
            <a:r>
              <a:rPr lang="en-US" u="sng" dirty="0" smtClean="0"/>
              <a:t>Clinically four </a:t>
            </a:r>
            <a:r>
              <a:rPr lang="en-US" u="sng" dirty="0" err="1" smtClean="0"/>
              <a:t>varaieties</a:t>
            </a:r>
            <a:r>
              <a:rPr lang="en-US" sz="2600" dirty="0" smtClean="0"/>
              <a:t>:</a:t>
            </a:r>
          </a:p>
          <a:p>
            <a:pPr marL="609600" indent="-609600" algn="l" rtl="0" eaLnBrk="1" hangingPunct="1">
              <a:buFont typeface="Wingdings" pitchFamily="2" charset="2"/>
              <a:buNone/>
              <a:defRPr/>
            </a:pPr>
            <a:endParaRPr lang="en-US" sz="2600" dirty="0" smtClean="0"/>
          </a:p>
          <a:p>
            <a:pPr marL="609600" indent="-609600" algn="l" rtl="0" eaLnBrk="1" hangingPunct="1">
              <a:buFont typeface="Wingdings" pitchFamily="2" charset="2"/>
              <a:buNone/>
              <a:defRPr/>
            </a:pPr>
            <a:r>
              <a:rPr lang="en-US" sz="2800" dirty="0" smtClean="0"/>
              <a:t>                                1.Sequestration </a:t>
            </a:r>
            <a:r>
              <a:rPr lang="en-US" sz="2800" dirty="0" err="1" smtClean="0"/>
              <a:t>dermoid</a:t>
            </a:r>
            <a:r>
              <a:rPr lang="en-US" sz="2800" dirty="0" smtClean="0"/>
              <a:t>  (congenital).</a:t>
            </a:r>
          </a:p>
          <a:p>
            <a:pPr marL="609600" indent="-609600" algn="l" rtl="0" eaLnBrk="1" hangingPunct="1">
              <a:buFont typeface="Wingdings" pitchFamily="2" charset="2"/>
              <a:buNone/>
              <a:defRPr/>
            </a:pPr>
            <a:r>
              <a:rPr lang="en-US" sz="2800" dirty="0" smtClean="0"/>
              <a:t>                                 2.Implantation </a:t>
            </a:r>
            <a:r>
              <a:rPr lang="en-US" sz="2800" dirty="0" err="1" smtClean="0"/>
              <a:t>dermoid</a:t>
            </a:r>
            <a:r>
              <a:rPr lang="en-US" sz="2800" dirty="0" smtClean="0"/>
              <a:t>  (</a:t>
            </a:r>
            <a:r>
              <a:rPr lang="en-US" sz="2800" dirty="0" err="1" smtClean="0"/>
              <a:t>aquired</a:t>
            </a:r>
            <a:r>
              <a:rPr lang="en-US" sz="2800" dirty="0" smtClean="0"/>
              <a:t>).</a:t>
            </a:r>
          </a:p>
          <a:p>
            <a:pPr marL="609600" indent="-609600" algn="l" rtl="0" eaLnBrk="1" hangingPunct="1">
              <a:buFont typeface="Wingdings" pitchFamily="2" charset="2"/>
              <a:buNone/>
              <a:defRPr/>
            </a:pPr>
            <a:r>
              <a:rPr lang="en-US" sz="2800" dirty="0" smtClean="0"/>
              <a:t>                                 3.Tubulo-dermoid  (congenital).</a:t>
            </a:r>
          </a:p>
          <a:p>
            <a:pPr marL="609600" indent="-609600" algn="l" rtl="0" eaLnBrk="1" hangingPunct="1">
              <a:buFont typeface="Wingdings" pitchFamily="2" charset="2"/>
              <a:buNone/>
              <a:defRPr/>
            </a:pPr>
            <a:r>
              <a:rPr lang="en-US" sz="2800" dirty="0" smtClean="0"/>
              <a:t>                                 4.Terato-dermoid  (</a:t>
            </a:r>
            <a:r>
              <a:rPr lang="en-US" sz="2800" dirty="0" err="1" smtClean="0"/>
              <a:t>ongenital</a:t>
            </a:r>
            <a:r>
              <a:rPr lang="en-US" sz="2800" dirty="0" smtClean="0"/>
              <a:t>)</a:t>
            </a:r>
            <a:r>
              <a:rPr lang="en-US" sz="2600" dirty="0" smtClean="0"/>
              <a:t>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677863"/>
            <a:ext cx="7010400" cy="1527175"/>
          </a:xfrm>
          <a:solidFill>
            <a:schemeClr val="tx1">
              <a:lumMod val="20000"/>
              <a:lumOff val="80000"/>
            </a:schemeClr>
          </a:solidFill>
        </p:spPr>
        <p:txBody>
          <a:bodyPr/>
          <a:lstStyle/>
          <a:p>
            <a:pPr algn="ctr" eaLnBrk="1" hangingPunct="1">
              <a:defRPr/>
            </a:pPr>
            <a:r>
              <a:rPr lang="en-US" sz="2500" b="1" u="sng" dirty="0" smtClean="0"/>
              <a:t>Sequestration </a:t>
            </a:r>
            <a:r>
              <a:rPr lang="en-US" sz="2500" b="1" u="sng" dirty="0" err="1" smtClean="0"/>
              <a:t>dermoid</a:t>
            </a:r>
            <a:endParaRPr lang="en-US" sz="2500" b="1" u="sng" dirty="0" smtClean="0"/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0" y="2482850"/>
            <a:ext cx="7010400" cy="4114800"/>
          </a:xfrm>
          <a:solidFill>
            <a:schemeClr val="bg1">
              <a:lumMod val="95000"/>
            </a:schemeClr>
          </a:solidFill>
        </p:spPr>
        <p:txBody>
          <a:bodyPr>
            <a:normAutofit lnSpcReduction="10000"/>
          </a:bodyPr>
          <a:lstStyle/>
          <a:p>
            <a:pPr algn="l" rtl="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2500" dirty="0" smtClean="0"/>
              <a:t>.</a:t>
            </a:r>
            <a:r>
              <a:rPr lang="en-US" sz="2500" b="1" dirty="0" smtClean="0"/>
              <a:t>It </a:t>
            </a:r>
            <a:r>
              <a:rPr lang="en-US" sz="2500" b="1" u="sng" dirty="0" smtClean="0"/>
              <a:t>is a true congenital cyst </a:t>
            </a:r>
            <a:r>
              <a:rPr lang="en-US" sz="1900" dirty="0" smtClean="0"/>
              <a:t>.</a:t>
            </a:r>
          </a:p>
          <a:p>
            <a:pPr algn="l" rtl="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en-US" sz="1900" dirty="0" smtClean="0"/>
          </a:p>
          <a:p>
            <a:pPr algn="l" rtl="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2100" dirty="0" smtClean="0"/>
              <a:t>	</a:t>
            </a:r>
            <a:r>
              <a:rPr lang="en-US" sz="2400" dirty="0" err="1" smtClean="0"/>
              <a:t>Ectodermal</a:t>
            </a:r>
            <a:r>
              <a:rPr lang="en-US" sz="2400" dirty="0" smtClean="0"/>
              <a:t> tissue </a:t>
            </a:r>
            <a:r>
              <a:rPr lang="en-US" sz="2400" dirty="0" err="1" smtClean="0"/>
              <a:t>burried</a:t>
            </a:r>
            <a:r>
              <a:rPr lang="en-US" sz="2400" dirty="0" smtClean="0"/>
              <a:t> in mesoderm forming a </a:t>
            </a:r>
          </a:p>
          <a:p>
            <a:pPr algn="l" rtl="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2400" dirty="0" smtClean="0"/>
              <a:t>	cyst lined by </a:t>
            </a:r>
            <a:r>
              <a:rPr lang="en-US" sz="2400" dirty="0" err="1" smtClean="0"/>
              <a:t>squamous</a:t>
            </a:r>
            <a:r>
              <a:rPr lang="en-US" sz="2400" dirty="0" smtClean="0"/>
              <a:t> </a:t>
            </a:r>
            <a:r>
              <a:rPr lang="en-US" sz="2400" dirty="0" err="1" smtClean="0"/>
              <a:t>epith.and</a:t>
            </a:r>
            <a:r>
              <a:rPr lang="en-US" sz="2400" dirty="0" smtClean="0"/>
              <a:t> contains			paste-like desquamated </a:t>
            </a:r>
            <a:r>
              <a:rPr lang="en-US" sz="2400" dirty="0" err="1" smtClean="0"/>
              <a:t>epith</a:t>
            </a:r>
            <a:r>
              <a:rPr lang="en-US" sz="2400" dirty="0" smtClean="0"/>
              <a:t>.					</a:t>
            </a:r>
          </a:p>
          <a:p>
            <a:pPr algn="l" rtl="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2100" dirty="0" smtClean="0"/>
              <a:t>		</a:t>
            </a:r>
            <a:endParaRPr lang="en-US" sz="2500" dirty="0" smtClean="0"/>
          </a:p>
          <a:p>
            <a:pPr algn="l" rtl="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2500" dirty="0" smtClean="0"/>
              <a:t>.</a:t>
            </a:r>
            <a:r>
              <a:rPr lang="en-US" sz="2500" b="1" u="sng" dirty="0" smtClean="0"/>
              <a:t>Common at lines of Embryonic fusion sites</a:t>
            </a:r>
            <a:r>
              <a:rPr lang="en-US" sz="2500" dirty="0" smtClean="0"/>
              <a:t>:</a:t>
            </a:r>
          </a:p>
          <a:p>
            <a:pPr algn="l" rtl="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2900" dirty="0" smtClean="0"/>
              <a:t>  </a:t>
            </a:r>
            <a:r>
              <a:rPr lang="en-US" sz="2100" dirty="0" smtClean="0"/>
              <a:t>. </a:t>
            </a:r>
            <a:r>
              <a:rPr lang="en-US" sz="2400" dirty="0" smtClean="0"/>
              <a:t>Midline: neck &amp; root of nose.</a:t>
            </a:r>
          </a:p>
          <a:p>
            <a:pPr algn="l" rtl="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2400" dirty="0" smtClean="0"/>
              <a:t>  . Scalp.</a:t>
            </a:r>
          </a:p>
          <a:p>
            <a:pPr algn="l" rtl="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2400" dirty="0" smtClean="0"/>
              <a:t>  . Inner or outer angles of eyes.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677863"/>
            <a:ext cx="7010400" cy="1527175"/>
          </a:xfrm>
          <a:solidFill>
            <a:schemeClr val="tx1">
              <a:lumMod val="20000"/>
              <a:lumOff val="80000"/>
            </a:schemeClr>
          </a:solidFill>
        </p:spPr>
        <p:txBody>
          <a:bodyPr/>
          <a:lstStyle/>
          <a:p>
            <a:pPr eaLnBrk="1" hangingPunct="1">
              <a:defRPr/>
            </a:pPr>
            <a:r>
              <a:rPr lang="en-US" sz="2900" dirty="0" smtClean="0"/>
              <a:t> </a:t>
            </a:r>
            <a:r>
              <a:rPr lang="en-US" sz="2900" u="sng" dirty="0" smtClean="0"/>
              <a:t>Sequestration </a:t>
            </a:r>
            <a:r>
              <a:rPr lang="en-US" sz="2900" u="sng" dirty="0" err="1" smtClean="0"/>
              <a:t>dermoid</a:t>
            </a:r>
            <a:r>
              <a:rPr lang="en-US" sz="2900" u="sng" dirty="0" smtClean="0"/>
              <a:t>  </a:t>
            </a:r>
            <a:r>
              <a:rPr lang="en-US" sz="1700" dirty="0" smtClean="0"/>
              <a:t>cont;</a:t>
            </a:r>
            <a:endParaRPr lang="en-US" sz="2900" dirty="0" smtClean="0"/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0" y="2482850"/>
            <a:ext cx="7010400" cy="41148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pPr algn="l" rtl="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dirty="0" smtClean="0"/>
              <a:t> </a:t>
            </a:r>
            <a:r>
              <a:rPr lang="en-US" sz="2600" b="1" u="sng" dirty="0" smtClean="0"/>
              <a:t>Clinical features</a:t>
            </a:r>
            <a:r>
              <a:rPr lang="en-US" sz="2600" dirty="0" smtClean="0"/>
              <a:t>:</a:t>
            </a:r>
          </a:p>
          <a:p>
            <a:pPr algn="l" rtl="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2600" dirty="0" smtClean="0"/>
              <a:t>    </a:t>
            </a:r>
            <a:endParaRPr lang="en-US" sz="2000" dirty="0" smtClean="0"/>
          </a:p>
          <a:p>
            <a:pPr algn="l" rtl="0" eaLnBrk="1" hangingPunct="1">
              <a:lnSpc>
                <a:spcPct val="90000"/>
              </a:lnSpc>
              <a:buFont typeface="Wingdings" pitchFamily="2" charset="2"/>
              <a:buChar char="Ø"/>
              <a:defRPr/>
            </a:pPr>
            <a:r>
              <a:rPr lang="en-US" sz="2200" dirty="0" smtClean="0"/>
              <a:t>  Painless, </a:t>
            </a:r>
            <a:r>
              <a:rPr lang="en-US" sz="2200" dirty="0" err="1" smtClean="0"/>
              <a:t>spherical,cystic</a:t>
            </a:r>
            <a:r>
              <a:rPr lang="en-US" sz="2200" dirty="0" smtClean="0"/>
              <a:t> mass.</a:t>
            </a:r>
          </a:p>
          <a:p>
            <a:pPr algn="l" rtl="0" eaLnBrk="1" hangingPunct="1">
              <a:lnSpc>
                <a:spcPct val="90000"/>
              </a:lnSpc>
              <a:buFont typeface="Wingdings" pitchFamily="2" charset="2"/>
              <a:buChar char="Ø"/>
              <a:defRPr/>
            </a:pPr>
            <a:r>
              <a:rPr lang="en-US" sz="2200" dirty="0" smtClean="0"/>
              <a:t>  </a:t>
            </a:r>
            <a:r>
              <a:rPr lang="en-US" sz="2000" dirty="0" smtClean="0"/>
              <a:t>Appears in childhood or adults</a:t>
            </a:r>
            <a:r>
              <a:rPr lang="en-US" sz="2400" dirty="0" smtClean="0"/>
              <a:t>.</a:t>
            </a:r>
            <a:endParaRPr lang="en-US" sz="2200" dirty="0" smtClean="0"/>
          </a:p>
          <a:p>
            <a:pPr algn="l" rtl="0" eaLnBrk="1" hangingPunct="1">
              <a:lnSpc>
                <a:spcPct val="90000"/>
              </a:lnSpc>
              <a:buFont typeface="Wingdings" pitchFamily="2" charset="2"/>
              <a:buChar char="Ø"/>
              <a:defRPr/>
            </a:pPr>
            <a:r>
              <a:rPr lang="en-US" sz="2200" dirty="0" smtClean="0"/>
              <a:t>  Smooth surface.</a:t>
            </a:r>
          </a:p>
          <a:p>
            <a:pPr algn="l" rtl="0" eaLnBrk="1" hangingPunct="1">
              <a:lnSpc>
                <a:spcPct val="90000"/>
              </a:lnSpc>
              <a:buFont typeface="Wingdings" pitchFamily="2" charset="2"/>
              <a:buChar char="Ø"/>
              <a:defRPr/>
            </a:pPr>
            <a:r>
              <a:rPr lang="en-US" sz="2200" dirty="0" smtClean="0"/>
              <a:t>  Not attached to skin </a:t>
            </a:r>
            <a:r>
              <a:rPr lang="en-US" sz="1700" dirty="0" smtClean="0"/>
              <a:t>cf. </a:t>
            </a:r>
            <a:r>
              <a:rPr lang="en-US" sz="1700" dirty="0" err="1" smtClean="0"/>
              <a:t>seb</a:t>
            </a:r>
            <a:r>
              <a:rPr lang="en-US" sz="1700" dirty="0" smtClean="0"/>
              <a:t>. cyst</a:t>
            </a:r>
            <a:endParaRPr lang="en-US" sz="2200" dirty="0" smtClean="0"/>
          </a:p>
          <a:p>
            <a:pPr algn="l" rtl="0" eaLnBrk="1" hangingPunct="1">
              <a:lnSpc>
                <a:spcPct val="90000"/>
              </a:lnSpc>
              <a:buFont typeface="Wingdings" pitchFamily="2" charset="2"/>
              <a:buChar char="Ø"/>
              <a:defRPr/>
            </a:pPr>
            <a:r>
              <a:rPr lang="en-US" sz="2200" dirty="0" smtClean="0"/>
              <a:t>  No </a:t>
            </a:r>
            <a:r>
              <a:rPr lang="en-US" sz="2200" dirty="0" err="1" smtClean="0"/>
              <a:t>punctum</a:t>
            </a:r>
            <a:r>
              <a:rPr lang="en-US" sz="2200" dirty="0" smtClean="0"/>
              <a:t> </a:t>
            </a:r>
            <a:r>
              <a:rPr lang="en-US" sz="1500" dirty="0" smtClean="0"/>
              <a:t>cf. </a:t>
            </a:r>
            <a:r>
              <a:rPr lang="en-US" sz="1500" dirty="0" err="1" smtClean="0"/>
              <a:t>seb</a:t>
            </a:r>
            <a:r>
              <a:rPr lang="en-US" sz="1500" dirty="0" smtClean="0"/>
              <a:t>. cyst.</a:t>
            </a:r>
          </a:p>
          <a:p>
            <a:pPr algn="l" rtl="0" eaLnBrk="1" hangingPunct="1">
              <a:lnSpc>
                <a:spcPct val="90000"/>
              </a:lnSpc>
              <a:buFont typeface="Wingdings" pitchFamily="2" charset="2"/>
              <a:buChar char="Ø"/>
              <a:defRPr/>
            </a:pPr>
            <a:r>
              <a:rPr lang="en-US" sz="2200" dirty="0" smtClean="0"/>
              <a:t>  Not compressible </a:t>
            </a:r>
            <a:r>
              <a:rPr lang="en-US" sz="1700" dirty="0" smtClean="0"/>
              <a:t>cf. </a:t>
            </a:r>
            <a:r>
              <a:rPr lang="en-US" sz="1700" dirty="0" err="1" smtClean="0"/>
              <a:t>meningocele</a:t>
            </a:r>
            <a:r>
              <a:rPr lang="en-US" sz="1700" dirty="0" smtClean="0"/>
              <a:t>.</a:t>
            </a:r>
          </a:p>
          <a:p>
            <a:pPr algn="l" rtl="0" eaLnBrk="1" hangingPunct="1">
              <a:lnSpc>
                <a:spcPct val="90000"/>
              </a:lnSpc>
              <a:buFont typeface="Wingdings" pitchFamily="2" charset="2"/>
              <a:buChar char="Ø"/>
              <a:defRPr/>
            </a:pPr>
            <a:r>
              <a:rPr lang="en-US" sz="2200" dirty="0" smtClean="0"/>
              <a:t>  Bone indentation </a:t>
            </a:r>
            <a:r>
              <a:rPr lang="en-US" sz="1700" dirty="0" smtClean="0"/>
              <a:t>(scalp)</a:t>
            </a:r>
          </a:p>
          <a:p>
            <a:pPr algn="l" rtl="0" eaLnBrk="1" hangingPunct="1">
              <a:lnSpc>
                <a:spcPct val="90000"/>
              </a:lnSpc>
              <a:buFont typeface="Wingdings" pitchFamily="2" charset="2"/>
              <a:buChar char="Ø"/>
              <a:defRPr/>
            </a:pPr>
            <a:r>
              <a:rPr lang="en-US" sz="2200" dirty="0" smtClean="0"/>
              <a:t>  Trans-illumination test - </a:t>
            </a:r>
            <a:r>
              <a:rPr lang="en-US" sz="2200" dirty="0" err="1" smtClean="0"/>
              <a:t>ve</a:t>
            </a:r>
            <a:r>
              <a:rPr lang="en-US" sz="2600" dirty="0" smtClean="0"/>
              <a:t> .                        </a:t>
            </a:r>
            <a:endParaRPr lang="en-US" dirty="0" smtClean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676400" y="6643688"/>
            <a:ext cx="7010400" cy="10636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 rtl="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70000"/>
              <a:buFont typeface="Wingdings" pitchFamily="2" charset="2"/>
              <a:buNone/>
              <a:defRPr/>
            </a:pPr>
            <a:r>
              <a:rPr lang="en-US" sz="2600" kern="0" dirty="0">
                <a:solidFill>
                  <a:schemeClr val="tx2"/>
                </a:solidFill>
                <a:latin typeface="+mn-lt"/>
                <a:cs typeface="+mn-cs"/>
              </a:rPr>
              <a:t>.                        </a:t>
            </a:r>
            <a:endParaRPr lang="en-US" sz="3000" kern="0" dirty="0">
              <a:solidFill>
                <a:schemeClr val="tx2"/>
              </a:solidFill>
              <a:latin typeface="+mn-lt"/>
              <a:cs typeface="+mn-cs"/>
            </a:endParaRPr>
          </a:p>
        </p:txBody>
      </p:sp>
      <p:pic>
        <p:nvPicPr>
          <p:cNvPr id="57349" name="Picture 4" descr="scan0153"/>
          <p:cNvPicPr>
            <a:picLocks noChangeAspect="1" noChangeArrowheads="1"/>
          </p:cNvPicPr>
          <p:nvPr/>
        </p:nvPicPr>
        <p:blipFill>
          <a:blip r:embed="rId2"/>
          <a:srcRect b="25237"/>
          <a:stretch>
            <a:fillRect/>
          </a:stretch>
        </p:blipFill>
        <p:spPr bwMode="auto">
          <a:xfrm>
            <a:off x="6215063" y="2786063"/>
            <a:ext cx="2357437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chemeClr val="bg1">
              <a:lumMod val="95000"/>
            </a:schemeClr>
          </a:solidFill>
        </p:spPr>
        <p:txBody>
          <a:bodyPr/>
          <a:lstStyle/>
          <a:p>
            <a:pPr algn="l" eaLnBrk="1" hangingPunct="1">
              <a:buFont typeface="Wingdings" pitchFamily="2" charset="2"/>
              <a:buNone/>
              <a:defRPr/>
            </a:pPr>
            <a:endParaRPr lang="en-US" dirty="0" smtClean="0"/>
          </a:p>
          <a:p>
            <a:pPr algn="l" eaLnBrk="1" hangingPunct="1">
              <a:buFont typeface="Wingdings" pitchFamily="2" charset="2"/>
              <a:buNone/>
              <a:defRPr/>
            </a:pPr>
            <a:endParaRPr lang="en-US" dirty="0" smtClean="0"/>
          </a:p>
          <a:p>
            <a:pPr algn="l" eaLnBrk="1" hangingPunct="1">
              <a:buFont typeface="Wingdings" pitchFamily="2" charset="2"/>
              <a:buNone/>
              <a:defRPr/>
            </a:pPr>
            <a:endParaRPr lang="en-US" dirty="0" smtClean="0"/>
          </a:p>
          <a:p>
            <a:pPr algn="l" eaLnBrk="1" hangingPunct="1">
              <a:buFont typeface="Wingdings" pitchFamily="2" charset="2"/>
              <a:buNone/>
              <a:defRPr/>
            </a:pPr>
            <a:endParaRPr lang="en-US" dirty="0" smtClean="0"/>
          </a:p>
          <a:p>
            <a:pPr algn="l" eaLnBrk="1" hangingPunct="1">
              <a:buFont typeface="Wingdings" pitchFamily="2" charset="2"/>
              <a:buNone/>
              <a:defRPr/>
            </a:pPr>
            <a:endParaRPr lang="en-US" dirty="0" smtClean="0"/>
          </a:p>
          <a:p>
            <a:pPr algn="l" eaLnBrk="1" hangingPunct="1">
              <a:buFont typeface="Wingdings" pitchFamily="2" charset="2"/>
              <a:buNone/>
              <a:defRPr/>
            </a:pPr>
            <a:endParaRPr lang="en-US" dirty="0" smtClean="0"/>
          </a:p>
          <a:p>
            <a:pPr algn="l" eaLnBrk="1" hangingPunct="1">
              <a:buFont typeface="Wingdings" pitchFamily="2" charset="2"/>
              <a:buNone/>
              <a:defRPr/>
            </a:pPr>
            <a:r>
              <a:rPr lang="en-US" sz="2400" dirty="0" smtClean="0"/>
              <a:t>              Occipital </a:t>
            </a:r>
            <a:r>
              <a:rPr lang="en-US" sz="2400" dirty="0" err="1" smtClean="0"/>
              <a:t>dermoid</a:t>
            </a:r>
            <a:endParaRPr lang="en-US" sz="2400" dirty="0" smtClean="0"/>
          </a:p>
        </p:txBody>
      </p:sp>
      <p:pic>
        <p:nvPicPr>
          <p:cNvPr id="58372" name="Picture 4" descr="scan0154"/>
          <p:cNvPicPr>
            <a:picLocks noChangeAspect="1" noChangeArrowheads="1"/>
          </p:cNvPicPr>
          <p:nvPr/>
        </p:nvPicPr>
        <p:blipFill>
          <a:blip r:embed="rId2"/>
          <a:srcRect b="19257"/>
          <a:stretch>
            <a:fillRect/>
          </a:stretch>
        </p:blipFill>
        <p:spPr bwMode="auto">
          <a:xfrm>
            <a:off x="1928813" y="2500313"/>
            <a:ext cx="3330575" cy="271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3" name="Picture 4" descr="scan0152"/>
          <p:cNvPicPr>
            <a:picLocks noChangeAspect="1" noChangeArrowheads="1"/>
          </p:cNvPicPr>
          <p:nvPr/>
        </p:nvPicPr>
        <p:blipFill>
          <a:blip r:embed="rId3"/>
          <a:srcRect b="11806"/>
          <a:stretch>
            <a:fillRect/>
          </a:stretch>
        </p:blipFill>
        <p:spPr bwMode="auto">
          <a:xfrm>
            <a:off x="5072063" y="2571750"/>
            <a:ext cx="2571750" cy="268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bg2">
              <a:lumMod val="20000"/>
              <a:lumOff val="80000"/>
            </a:schemeClr>
          </a:solidFill>
        </p:spPr>
        <p:txBody>
          <a:bodyPr/>
          <a:lstStyle/>
          <a:p>
            <a:pPr eaLnBrk="1" hangingPunct="1">
              <a:defRPr/>
            </a:pPr>
            <a:endParaRPr lang="en-US" dirty="0" smtClean="0"/>
          </a:p>
        </p:txBody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chemeClr val="bg1">
              <a:lumMod val="95000"/>
            </a:schemeClr>
          </a:solidFill>
        </p:spPr>
        <p:txBody>
          <a:bodyPr/>
          <a:lstStyle/>
          <a:p>
            <a:pPr algn="l" eaLnBrk="1" hangingPunct="1">
              <a:buFont typeface="Wingdings" pitchFamily="2" charset="2"/>
              <a:buNone/>
              <a:defRPr/>
            </a:pPr>
            <a:endParaRPr lang="en-US" dirty="0" smtClean="0"/>
          </a:p>
          <a:p>
            <a:pPr algn="l" eaLnBrk="1" hangingPunct="1">
              <a:buFont typeface="Wingdings" pitchFamily="2" charset="2"/>
              <a:buNone/>
              <a:defRPr/>
            </a:pPr>
            <a:endParaRPr lang="en-US" dirty="0" smtClean="0"/>
          </a:p>
          <a:p>
            <a:pPr algn="l" eaLnBrk="1" hangingPunct="1">
              <a:buFont typeface="Wingdings" pitchFamily="2" charset="2"/>
              <a:buNone/>
              <a:defRPr/>
            </a:pPr>
            <a:endParaRPr lang="en-US" dirty="0" smtClean="0"/>
          </a:p>
          <a:p>
            <a:pPr algn="l" eaLnBrk="1" hangingPunct="1">
              <a:buFont typeface="Wingdings" pitchFamily="2" charset="2"/>
              <a:buNone/>
              <a:defRPr/>
            </a:pPr>
            <a:endParaRPr lang="en-US" dirty="0" smtClean="0"/>
          </a:p>
          <a:p>
            <a:pPr algn="l" eaLnBrk="1" hangingPunct="1">
              <a:buFont typeface="Wingdings" pitchFamily="2" charset="2"/>
              <a:buNone/>
              <a:defRPr/>
            </a:pPr>
            <a:endParaRPr lang="en-US" dirty="0" smtClean="0"/>
          </a:p>
          <a:p>
            <a:pPr algn="l" eaLnBrk="1" hangingPunct="1">
              <a:buFont typeface="Wingdings" pitchFamily="2" charset="2"/>
              <a:buNone/>
              <a:defRPr/>
            </a:pPr>
            <a:endParaRPr lang="en-US" dirty="0" smtClean="0"/>
          </a:p>
          <a:p>
            <a:pPr algn="l" eaLnBrk="1" hangingPunct="1">
              <a:buFont typeface="Wingdings" pitchFamily="2" charset="2"/>
              <a:buNone/>
              <a:defRPr/>
            </a:pPr>
            <a:r>
              <a:rPr lang="en-US" dirty="0" smtClean="0"/>
              <a:t>                  </a:t>
            </a:r>
            <a:r>
              <a:rPr lang="en-US" sz="2400" dirty="0" smtClean="0"/>
              <a:t>nasal root </a:t>
            </a:r>
            <a:r>
              <a:rPr lang="en-US" sz="2400" dirty="0" err="1" smtClean="0"/>
              <a:t>dermoid</a:t>
            </a:r>
            <a:endParaRPr lang="en-US" sz="2400" dirty="0" smtClean="0"/>
          </a:p>
        </p:txBody>
      </p:sp>
      <p:pic>
        <p:nvPicPr>
          <p:cNvPr id="59396" name="Picture 4" descr="scan0155"/>
          <p:cNvPicPr>
            <a:picLocks noChangeAspect="1" noChangeArrowheads="1"/>
          </p:cNvPicPr>
          <p:nvPr/>
        </p:nvPicPr>
        <p:blipFill>
          <a:blip r:embed="rId2"/>
          <a:srcRect r="42375"/>
          <a:stretch>
            <a:fillRect/>
          </a:stretch>
        </p:blipFill>
        <p:spPr bwMode="auto">
          <a:xfrm>
            <a:off x="3475038" y="2735263"/>
            <a:ext cx="2105025" cy="242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440487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/>
          <a:p>
            <a:pPr>
              <a:defRPr/>
            </a:pP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                    </a:t>
            </a:r>
            <a:r>
              <a:rPr lang="en-US" sz="2400" dirty="0" smtClean="0"/>
              <a:t>nasal root </a:t>
            </a:r>
            <a:r>
              <a:rPr lang="en-US" sz="2400" dirty="0" err="1" smtClean="0"/>
              <a:t>dermoid</a:t>
            </a:r>
            <a:endParaRPr lang="ar-SA" sz="2400" dirty="0"/>
          </a:p>
        </p:txBody>
      </p:sp>
      <p:pic>
        <p:nvPicPr>
          <p:cNvPr id="60419" name="Picture 2" descr="C:\Users\USER\Pictures\images (76)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648075" y="2630488"/>
            <a:ext cx="1847850" cy="24669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 dirty="0" smtClean="0"/>
              <a:t>Sessile </a:t>
            </a:r>
            <a:r>
              <a:rPr lang="en-US" dirty="0" err="1" smtClean="0"/>
              <a:t>papilloma</a:t>
            </a:r>
            <a:endParaRPr lang="ar-SA" dirty="0"/>
          </a:p>
        </p:txBody>
      </p:sp>
      <p:pic>
        <p:nvPicPr>
          <p:cNvPr id="4" name="Picture 4" descr="scan0121"/>
          <p:cNvPicPr>
            <a:picLocks noChangeAspect="1" noChangeArrowheads="1"/>
          </p:cNvPicPr>
          <p:nvPr/>
        </p:nvPicPr>
        <p:blipFill>
          <a:blip r:embed="rId2"/>
          <a:srcRect b="10921"/>
          <a:stretch>
            <a:fillRect/>
          </a:stretch>
        </p:blipFill>
        <p:spPr bwMode="auto">
          <a:xfrm>
            <a:off x="1295400" y="2438400"/>
            <a:ext cx="24384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scan0120"/>
          <p:cNvPicPr>
            <a:picLocks noChangeAspect="1" noChangeArrowheads="1"/>
          </p:cNvPicPr>
          <p:nvPr/>
        </p:nvPicPr>
        <p:blipFill>
          <a:blip r:embed="rId3"/>
          <a:srcRect b="15167"/>
          <a:stretch>
            <a:fillRect/>
          </a:stretch>
        </p:blipFill>
        <p:spPr bwMode="auto">
          <a:xfrm>
            <a:off x="4572000" y="2438400"/>
            <a:ext cx="4572000" cy="3480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83362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/>
          <a:p>
            <a:pPr>
              <a:defRPr/>
            </a:pP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                    </a:t>
            </a:r>
            <a:r>
              <a:rPr lang="en-US" sz="2400" dirty="0" smtClean="0"/>
              <a:t>fore head </a:t>
            </a:r>
            <a:r>
              <a:rPr lang="en-US" sz="2400" dirty="0" err="1" smtClean="0"/>
              <a:t>dermoid</a:t>
            </a:r>
            <a:endParaRPr lang="ar-SA" sz="2400" dirty="0"/>
          </a:p>
        </p:txBody>
      </p:sp>
      <p:pic>
        <p:nvPicPr>
          <p:cNvPr id="61443" name="Picture 2" descr="C:\Users\USER\Pictures\download (19)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686175" y="2573338"/>
            <a:ext cx="1771650" cy="25812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chemeClr val="bg1">
              <a:lumMod val="95000"/>
            </a:schemeClr>
          </a:solidFill>
        </p:spPr>
        <p:txBody>
          <a:bodyPr/>
          <a:lstStyle/>
          <a:p>
            <a:pPr algn="l" eaLnBrk="1" hangingPunct="1">
              <a:buFont typeface="Wingdings" pitchFamily="2" charset="2"/>
              <a:buNone/>
              <a:defRPr/>
            </a:pPr>
            <a:endParaRPr lang="en-US" dirty="0" smtClean="0"/>
          </a:p>
          <a:p>
            <a:pPr algn="l" eaLnBrk="1" hangingPunct="1">
              <a:buFont typeface="Wingdings" pitchFamily="2" charset="2"/>
              <a:buNone/>
              <a:defRPr/>
            </a:pPr>
            <a:endParaRPr lang="en-US" dirty="0" smtClean="0"/>
          </a:p>
          <a:p>
            <a:pPr algn="l" eaLnBrk="1" hangingPunct="1">
              <a:buFont typeface="Wingdings" pitchFamily="2" charset="2"/>
              <a:buNone/>
              <a:defRPr/>
            </a:pPr>
            <a:endParaRPr lang="en-US" dirty="0" smtClean="0"/>
          </a:p>
          <a:p>
            <a:pPr algn="l" eaLnBrk="1" hangingPunct="1">
              <a:buFont typeface="Wingdings" pitchFamily="2" charset="2"/>
              <a:buNone/>
              <a:defRPr/>
            </a:pPr>
            <a:endParaRPr lang="en-US" dirty="0" smtClean="0"/>
          </a:p>
          <a:p>
            <a:pPr algn="l" eaLnBrk="1" hangingPunct="1">
              <a:buFont typeface="Wingdings" pitchFamily="2" charset="2"/>
              <a:buNone/>
              <a:defRPr/>
            </a:pPr>
            <a:endParaRPr lang="en-US" dirty="0" smtClean="0"/>
          </a:p>
          <a:p>
            <a:pPr algn="l" eaLnBrk="1" hangingPunct="1">
              <a:buFont typeface="Wingdings" pitchFamily="2" charset="2"/>
              <a:buNone/>
              <a:defRPr/>
            </a:pPr>
            <a:endParaRPr lang="en-US" dirty="0" smtClean="0"/>
          </a:p>
          <a:p>
            <a:pPr algn="l" eaLnBrk="1" hangingPunct="1">
              <a:buFont typeface="Wingdings" pitchFamily="2" charset="2"/>
              <a:buNone/>
              <a:defRPr/>
            </a:pPr>
            <a:r>
              <a:rPr lang="en-US" dirty="0" smtClean="0"/>
              <a:t>                </a:t>
            </a:r>
            <a:r>
              <a:rPr lang="en-US" sz="2400" dirty="0" smtClean="0"/>
              <a:t>External angular </a:t>
            </a:r>
            <a:r>
              <a:rPr lang="en-US" sz="2400" dirty="0" err="1" smtClean="0"/>
              <a:t>dermoid</a:t>
            </a:r>
            <a:endParaRPr lang="en-US" sz="2400" dirty="0" smtClean="0"/>
          </a:p>
        </p:txBody>
      </p:sp>
      <p:pic>
        <p:nvPicPr>
          <p:cNvPr id="62468" name="Picture 4" descr="scan0151"/>
          <p:cNvPicPr>
            <a:picLocks noChangeAspect="1" noChangeArrowheads="1"/>
          </p:cNvPicPr>
          <p:nvPr/>
        </p:nvPicPr>
        <p:blipFill>
          <a:blip r:embed="rId2"/>
          <a:srcRect b="31000"/>
          <a:stretch>
            <a:fillRect/>
          </a:stretch>
        </p:blipFill>
        <p:spPr bwMode="auto">
          <a:xfrm>
            <a:off x="2736850" y="2209800"/>
            <a:ext cx="3671888" cy="280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83362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/>
          <a:p>
            <a:pPr>
              <a:defRPr/>
            </a:pP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ar-SA" dirty="0" smtClean="0"/>
              <a:t> </a:t>
            </a:r>
            <a:r>
              <a:rPr lang="en-US" dirty="0" smtClean="0"/>
              <a:t>                   </a:t>
            </a:r>
            <a:r>
              <a:rPr lang="en-US" sz="2400" dirty="0" smtClean="0"/>
              <a:t>External angular </a:t>
            </a:r>
            <a:r>
              <a:rPr lang="en-US" sz="2400" dirty="0" err="1" smtClean="0"/>
              <a:t>dermoid</a:t>
            </a:r>
            <a:endParaRPr lang="ar-SA" sz="2400" dirty="0"/>
          </a:p>
        </p:txBody>
      </p:sp>
      <p:pic>
        <p:nvPicPr>
          <p:cNvPr id="63491" name="Picture 2" descr="C:\Users\USER\Pictures\images (77)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409950" y="2878138"/>
            <a:ext cx="2324100" cy="19716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83362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/>
          <a:p>
            <a:pPr>
              <a:defRPr/>
            </a:pP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                   </a:t>
            </a:r>
            <a:r>
              <a:rPr lang="en-US" sz="2400" dirty="0" err="1" smtClean="0"/>
              <a:t>Submental</a:t>
            </a:r>
            <a:r>
              <a:rPr lang="en-US" sz="2400" dirty="0" smtClean="0"/>
              <a:t> </a:t>
            </a:r>
            <a:r>
              <a:rPr lang="en-US" sz="2400" dirty="0" err="1" smtClean="0"/>
              <a:t>dermoid</a:t>
            </a:r>
            <a:endParaRPr lang="ar-SA" sz="2400" dirty="0"/>
          </a:p>
        </p:txBody>
      </p:sp>
      <p:pic>
        <p:nvPicPr>
          <p:cNvPr id="65539" name="Picture 2" descr="C:\Users\USER\Pictures\images (78)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481388" y="2814638"/>
            <a:ext cx="2181225" cy="20955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83362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/>
          <a:p>
            <a:pPr>
              <a:defRPr/>
            </a:pP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    </a:t>
            </a:r>
            <a:r>
              <a:rPr lang="en-US" sz="2800" dirty="0" smtClean="0"/>
              <a:t>complications:</a:t>
            </a:r>
            <a:r>
              <a:rPr lang="en-US" sz="2000" dirty="0" smtClean="0"/>
              <a:t>      </a:t>
            </a:r>
            <a:r>
              <a:rPr lang="en-US" sz="2400" dirty="0" smtClean="0"/>
              <a:t>infection</a:t>
            </a:r>
            <a:endParaRPr lang="ar-SA" sz="2400" dirty="0"/>
          </a:p>
        </p:txBody>
      </p:sp>
      <p:pic>
        <p:nvPicPr>
          <p:cNvPr id="67587" name="Picture 2" descr="C:\Users\USER\Pictures\download (18)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252788" y="2995613"/>
            <a:ext cx="2638425" cy="17335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749300"/>
            <a:ext cx="7010400" cy="1527175"/>
          </a:xfrm>
          <a:solidFill>
            <a:schemeClr val="tx1">
              <a:lumMod val="20000"/>
              <a:lumOff val="80000"/>
            </a:schemeClr>
          </a:solidFill>
        </p:spPr>
        <p:txBody>
          <a:bodyPr/>
          <a:lstStyle/>
          <a:p>
            <a:pPr eaLnBrk="1" hangingPunct="1">
              <a:defRPr/>
            </a:pPr>
            <a:r>
              <a:rPr lang="en-US" sz="2900" dirty="0" smtClean="0"/>
              <a:t>   </a:t>
            </a:r>
            <a:r>
              <a:rPr lang="en-US" sz="2900" b="1" u="sng" dirty="0" err="1" smtClean="0"/>
              <a:t>Tubulo</a:t>
            </a:r>
            <a:r>
              <a:rPr lang="en-US" sz="2900" b="1" u="sng" dirty="0" smtClean="0"/>
              <a:t>-</a:t>
            </a:r>
            <a:r>
              <a:rPr lang="en-US" sz="2900" b="1" u="sng" dirty="0" err="1" smtClean="0"/>
              <a:t>dermoid</a:t>
            </a:r>
            <a:endParaRPr lang="en-US" sz="2900" b="1" u="sng" dirty="0" smtClean="0"/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0" y="2482850"/>
            <a:ext cx="7010400" cy="41148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pPr algn="l" rtl="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2900" dirty="0" smtClean="0"/>
              <a:t> </a:t>
            </a:r>
            <a:r>
              <a:rPr lang="en-US" sz="2400" dirty="0" smtClean="0"/>
              <a:t>Cystic swelling arising from the non-obliterated part of congenital duct or tube which fills up by secretions of lining </a:t>
            </a:r>
            <a:r>
              <a:rPr lang="en-US" sz="2400" dirty="0" err="1" smtClean="0"/>
              <a:t>epith</a:t>
            </a:r>
            <a:r>
              <a:rPr lang="en-US" sz="2400" dirty="0" smtClean="0"/>
              <a:t>.</a:t>
            </a:r>
          </a:p>
          <a:p>
            <a:pPr algn="l" rtl="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en-US" sz="2400" dirty="0" smtClean="0"/>
          </a:p>
          <a:p>
            <a:pPr>
              <a:lnSpc>
                <a:spcPct val="90000"/>
              </a:lnSpc>
              <a:buNone/>
              <a:defRPr/>
            </a:pPr>
            <a:endParaRPr lang="en-US" sz="2100" b="1" u="sng" dirty="0" smtClean="0"/>
          </a:p>
          <a:p>
            <a:pPr>
              <a:lnSpc>
                <a:spcPct val="90000"/>
              </a:lnSpc>
              <a:buNone/>
              <a:defRPr/>
            </a:pPr>
            <a:r>
              <a:rPr lang="en-US" sz="2100" b="1" u="sng" dirty="0" smtClean="0"/>
              <a:t>Examples</a:t>
            </a:r>
          </a:p>
          <a:p>
            <a:pPr algn="l" rtl="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ar-SA" sz="2100" b="1" u="sng" dirty="0" smtClean="0"/>
          </a:p>
          <a:p>
            <a:pPr algn="l" rtl="0" eaLnBrk="1" hangingPunct="1">
              <a:lnSpc>
                <a:spcPct val="90000"/>
              </a:lnSpc>
              <a:defRPr/>
            </a:pPr>
            <a:r>
              <a:rPr lang="en-US" sz="2400" dirty="0" err="1" smtClean="0"/>
              <a:t>Thyrpglossal</a:t>
            </a:r>
            <a:r>
              <a:rPr lang="en-US" sz="2400" dirty="0" smtClean="0"/>
              <a:t> cyst (</a:t>
            </a:r>
            <a:r>
              <a:rPr lang="en-US" sz="2000" dirty="0" smtClean="0"/>
              <a:t>remnant of </a:t>
            </a:r>
            <a:r>
              <a:rPr lang="en-US" sz="2000" dirty="0" err="1" smtClean="0"/>
              <a:t>thyroglossl</a:t>
            </a:r>
            <a:r>
              <a:rPr lang="en-US" sz="2000" dirty="0" smtClean="0"/>
              <a:t> duct</a:t>
            </a:r>
            <a:r>
              <a:rPr lang="en-US" sz="2400" dirty="0" smtClean="0"/>
              <a:t>).</a:t>
            </a:r>
          </a:p>
          <a:p>
            <a:pPr algn="l" rtl="0" eaLnBrk="1" hangingPunct="1">
              <a:lnSpc>
                <a:spcPct val="90000"/>
              </a:lnSpc>
              <a:defRPr/>
            </a:pPr>
            <a:r>
              <a:rPr lang="en-US" sz="2400" dirty="0" smtClean="0"/>
              <a:t>Post-anal </a:t>
            </a:r>
            <a:r>
              <a:rPr lang="en-US" sz="2400" dirty="0" err="1" smtClean="0"/>
              <a:t>dermoid</a:t>
            </a:r>
            <a:r>
              <a:rPr lang="en-US" sz="2400" dirty="0" smtClean="0"/>
              <a:t> (</a:t>
            </a:r>
            <a:r>
              <a:rPr lang="en-US" sz="2000" dirty="0" smtClean="0"/>
              <a:t>remnant of </a:t>
            </a:r>
            <a:r>
              <a:rPr lang="en-US" sz="2000" dirty="0" err="1" smtClean="0"/>
              <a:t>neuro</a:t>
            </a:r>
            <a:r>
              <a:rPr lang="en-US" sz="2000" dirty="0" smtClean="0"/>
              <a:t>-enteric canal</a:t>
            </a:r>
            <a:r>
              <a:rPr lang="en-US" sz="2400" dirty="0" smtClean="0"/>
              <a:t>).</a:t>
            </a:r>
          </a:p>
          <a:p>
            <a:pPr algn="l" rtl="0" eaLnBrk="1" hangingPunct="1">
              <a:lnSpc>
                <a:spcPct val="90000"/>
              </a:lnSpc>
              <a:defRPr/>
            </a:pPr>
            <a:r>
              <a:rPr lang="en-US" sz="2400" dirty="0" err="1" smtClean="0"/>
              <a:t>Epindymal</a:t>
            </a:r>
            <a:r>
              <a:rPr lang="en-US" sz="2400" dirty="0" smtClean="0"/>
              <a:t> </a:t>
            </a:r>
            <a:r>
              <a:rPr lang="en-US" sz="2400" dirty="0" err="1" smtClean="0"/>
              <a:t>cys</a:t>
            </a:r>
            <a:r>
              <a:rPr lang="en-US" sz="2400" dirty="0" smtClean="0"/>
              <a:t> tin brain (</a:t>
            </a:r>
            <a:r>
              <a:rPr lang="en-US" sz="2000" dirty="0" smtClean="0"/>
              <a:t>rem. of </a:t>
            </a:r>
            <a:r>
              <a:rPr lang="en-US" sz="2000" dirty="0" err="1" smtClean="0"/>
              <a:t>neuro</a:t>
            </a:r>
            <a:r>
              <a:rPr lang="en-US" sz="2000" dirty="0" smtClean="0"/>
              <a:t>-ectoderm canal).</a:t>
            </a:r>
          </a:p>
        </p:txBody>
      </p:sp>
      <p:pic>
        <p:nvPicPr>
          <p:cNvPr id="68612" name="Picture 4" descr="scan0329"/>
          <p:cNvPicPr>
            <a:picLocks noChangeAspect="1" noChangeArrowheads="1"/>
          </p:cNvPicPr>
          <p:nvPr/>
        </p:nvPicPr>
        <p:blipFill>
          <a:blip r:embed="rId3"/>
          <a:srcRect l="53767"/>
          <a:stretch>
            <a:fillRect/>
          </a:stretch>
        </p:blipFill>
        <p:spPr bwMode="auto">
          <a:xfrm>
            <a:off x="6629400" y="3276600"/>
            <a:ext cx="1500187" cy="192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749300"/>
            <a:ext cx="7010400" cy="1527175"/>
          </a:xfrm>
          <a:solidFill>
            <a:schemeClr val="tx1">
              <a:lumMod val="20000"/>
              <a:lumOff val="80000"/>
            </a:schemeClr>
          </a:solidFill>
        </p:spPr>
        <p:txBody>
          <a:bodyPr/>
          <a:lstStyle/>
          <a:p>
            <a:pPr algn="ctr" eaLnBrk="1" hangingPunct="1">
              <a:defRPr/>
            </a:pPr>
            <a:r>
              <a:rPr lang="en-US" sz="2900" u="sng" dirty="0" err="1" smtClean="0"/>
              <a:t>Teratomatous</a:t>
            </a:r>
            <a:r>
              <a:rPr lang="en-US" sz="2900" u="sng" dirty="0" smtClean="0"/>
              <a:t> </a:t>
            </a:r>
            <a:r>
              <a:rPr lang="en-US" sz="2900" u="sng" dirty="0" err="1" smtClean="0"/>
              <a:t>dermoid</a:t>
            </a:r>
            <a:endParaRPr lang="en-US" sz="2900" u="sng" dirty="0" smtClean="0"/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63650" y="2482850"/>
            <a:ext cx="7772400" cy="41148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pPr algn="l" rtl="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2800" dirty="0" smtClean="0"/>
              <a:t>  Cystic swelling arising from the </a:t>
            </a:r>
            <a:r>
              <a:rPr lang="en-US" sz="2800" dirty="0" err="1" smtClean="0"/>
              <a:t>toti</a:t>
            </a:r>
            <a:r>
              <a:rPr lang="en-US" sz="2800" dirty="0" smtClean="0"/>
              <a:t>-potent cells with </a:t>
            </a:r>
            <a:r>
              <a:rPr lang="en-US" sz="2800" dirty="0" err="1" smtClean="0"/>
              <a:t>ectodermal</a:t>
            </a:r>
            <a:r>
              <a:rPr lang="en-US" sz="2800" dirty="0" smtClean="0"/>
              <a:t> preponderance.</a:t>
            </a:r>
          </a:p>
          <a:p>
            <a:pPr algn="l" rtl="0" eaLnBrk="1" hangingPunct="1">
              <a:lnSpc>
                <a:spcPct val="90000"/>
              </a:lnSpc>
              <a:defRPr/>
            </a:pPr>
            <a:r>
              <a:rPr lang="en-US" sz="2000" dirty="0" smtClean="0"/>
              <a:t>Ovary   ;Ovarian cyst.</a:t>
            </a:r>
          </a:p>
          <a:p>
            <a:pPr algn="l" rtl="0" eaLnBrk="1" hangingPunct="1">
              <a:lnSpc>
                <a:spcPct val="90000"/>
              </a:lnSpc>
              <a:defRPr/>
            </a:pPr>
            <a:r>
              <a:rPr lang="en-US" sz="2000" dirty="0" smtClean="0"/>
              <a:t>Testes :</a:t>
            </a:r>
            <a:r>
              <a:rPr lang="en-US" sz="2000" dirty="0" err="1" smtClean="0"/>
              <a:t>Teratoma</a:t>
            </a:r>
            <a:endParaRPr lang="en-US" sz="2000" dirty="0" smtClean="0"/>
          </a:p>
          <a:p>
            <a:pPr algn="l" rtl="0" eaLnBrk="1" hangingPunct="1">
              <a:lnSpc>
                <a:spcPct val="90000"/>
              </a:lnSpc>
              <a:defRPr/>
            </a:pPr>
            <a:r>
              <a:rPr lang="en-US" sz="2000" dirty="0" err="1" smtClean="0"/>
              <a:t>Mediastinum</a:t>
            </a:r>
            <a:r>
              <a:rPr lang="en-US" sz="2000" dirty="0" smtClean="0"/>
              <a:t>.</a:t>
            </a:r>
          </a:p>
          <a:p>
            <a:pPr algn="l" rtl="0" eaLnBrk="1" hangingPunct="1">
              <a:lnSpc>
                <a:spcPct val="90000"/>
              </a:lnSpc>
              <a:defRPr/>
            </a:pPr>
            <a:r>
              <a:rPr lang="en-US" sz="2000" dirty="0" err="1" smtClean="0"/>
              <a:t>ReteroperItoneum</a:t>
            </a:r>
            <a:r>
              <a:rPr lang="en-US" sz="2000" dirty="0" smtClean="0"/>
              <a:t>.</a:t>
            </a:r>
          </a:p>
          <a:p>
            <a:pPr algn="l" rtl="0" eaLnBrk="1" hangingPunct="1">
              <a:lnSpc>
                <a:spcPct val="90000"/>
              </a:lnSpc>
              <a:defRPr/>
            </a:pPr>
            <a:r>
              <a:rPr lang="en-US" sz="2000" dirty="0" smtClean="0"/>
              <a:t>Pre-sacral area</a:t>
            </a:r>
          </a:p>
          <a:p>
            <a:pPr algn="l" rtl="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2600" dirty="0" smtClean="0"/>
              <a:t>            </a:t>
            </a:r>
          </a:p>
          <a:p>
            <a:pPr algn="l" rtl="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2600" dirty="0" smtClean="0"/>
              <a:t>   </a:t>
            </a:r>
            <a:r>
              <a:rPr lang="en-US" sz="2400" dirty="0" smtClean="0"/>
              <a:t>They usually contain derivatives of mesoderm</a:t>
            </a:r>
          </a:p>
          <a:p>
            <a:pPr algn="l" rtl="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2600" dirty="0" smtClean="0"/>
              <a:t>       </a:t>
            </a:r>
            <a:r>
              <a:rPr lang="en-US" sz="2000" dirty="0" smtClean="0"/>
              <a:t>(cartilage, bone, hair, cheesy material).</a:t>
            </a:r>
          </a:p>
          <a:p>
            <a:pPr algn="l" rtl="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en-US" sz="2600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749300"/>
            <a:ext cx="7010400" cy="1527175"/>
          </a:xfrm>
          <a:solidFill>
            <a:schemeClr val="tx1">
              <a:lumMod val="20000"/>
              <a:lumOff val="80000"/>
            </a:schemeClr>
          </a:solidFill>
        </p:spPr>
        <p:txBody>
          <a:bodyPr/>
          <a:lstStyle/>
          <a:p>
            <a:pPr algn="ctr" eaLnBrk="1" hangingPunct="1">
              <a:defRPr/>
            </a:pPr>
            <a:r>
              <a:rPr lang="en-US" sz="3300" u="sng" dirty="0" smtClean="0"/>
              <a:t>Cystic </a:t>
            </a:r>
            <a:r>
              <a:rPr lang="en-US" sz="3300" u="sng" dirty="0" err="1" smtClean="0"/>
              <a:t>hygroma</a:t>
            </a:r>
            <a:endParaRPr lang="en-US" sz="3300" u="sng" dirty="0" smtClean="0"/>
          </a:p>
        </p:txBody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0" y="2482850"/>
            <a:ext cx="7010400" cy="41148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pPr algn="l" rtl="0" eaLnBrk="1" hangingPunct="1">
              <a:buFont typeface="Wingdings" pitchFamily="2" charset="2"/>
              <a:buNone/>
              <a:defRPr/>
            </a:pPr>
            <a:r>
              <a:rPr lang="en-US" dirty="0" smtClean="0"/>
              <a:t>  </a:t>
            </a:r>
            <a:r>
              <a:rPr lang="en-US" sz="2600" dirty="0" smtClean="0"/>
              <a:t>A congenital malformation affecting lymphatic channels</a:t>
            </a:r>
            <a:r>
              <a:rPr lang="en-US" dirty="0" smtClean="0"/>
              <a:t>.</a:t>
            </a:r>
          </a:p>
          <a:p>
            <a:pPr>
              <a:buNone/>
              <a:defRPr/>
            </a:pPr>
            <a:r>
              <a:rPr lang="en-US" sz="2000" dirty="0" smtClean="0"/>
              <a:t>.appears early , </a:t>
            </a:r>
            <a:r>
              <a:rPr lang="en-US" sz="2000" dirty="0" err="1" smtClean="0"/>
              <a:t>multilocular</a:t>
            </a:r>
            <a:r>
              <a:rPr lang="en-US" sz="2000" dirty="0" smtClean="0"/>
              <a:t> , filled with clear fluid ( trans-illumination   + </a:t>
            </a:r>
            <a:r>
              <a:rPr lang="en-US" sz="2000" dirty="0" err="1" smtClean="0"/>
              <a:t>ve</a:t>
            </a:r>
            <a:r>
              <a:rPr lang="en-US" sz="2000" dirty="0" smtClean="0"/>
              <a:t> ).</a:t>
            </a:r>
          </a:p>
          <a:p>
            <a:pPr algn="l" rtl="0" eaLnBrk="1" hangingPunct="1">
              <a:buFont typeface="Wingdings" pitchFamily="2" charset="2"/>
              <a:buNone/>
              <a:defRPr/>
            </a:pPr>
            <a:r>
              <a:rPr lang="en-US" sz="2000" dirty="0" smtClean="0"/>
              <a:t>.lined by columnar </a:t>
            </a:r>
            <a:r>
              <a:rPr lang="en-US" sz="2000" dirty="0" err="1" smtClean="0"/>
              <a:t>epith</a:t>
            </a:r>
            <a:r>
              <a:rPr lang="en-US" sz="2000" dirty="0" smtClean="0"/>
              <a:t>.</a:t>
            </a:r>
          </a:p>
          <a:p>
            <a:pPr algn="l" rtl="0" eaLnBrk="1" hangingPunct="1">
              <a:buFont typeface="Wingdings" pitchFamily="2" charset="2"/>
              <a:buNone/>
              <a:defRPr/>
            </a:pPr>
            <a:r>
              <a:rPr lang="en-US" sz="2000" dirty="0" smtClean="0"/>
              <a:t>.Common in : neck, </a:t>
            </a:r>
            <a:r>
              <a:rPr lang="en-US" sz="2000" dirty="0" err="1" smtClean="0"/>
              <a:t>axilla</a:t>
            </a:r>
            <a:r>
              <a:rPr lang="en-US" sz="2000" dirty="0" smtClean="0"/>
              <a:t>, groin, </a:t>
            </a:r>
            <a:r>
              <a:rPr lang="en-US" sz="2000" dirty="0" err="1" smtClean="0"/>
              <a:t>medistinum</a:t>
            </a:r>
            <a:r>
              <a:rPr lang="en-US" sz="2000" dirty="0" smtClean="0"/>
              <a:t> and 		tongue.</a:t>
            </a:r>
          </a:p>
        </p:txBody>
      </p:sp>
      <p:pic>
        <p:nvPicPr>
          <p:cNvPr id="70660" name="Picture 4" descr="scan0330"/>
          <p:cNvPicPr>
            <a:picLocks noChangeAspect="1" noChangeArrowheads="1"/>
          </p:cNvPicPr>
          <p:nvPr/>
        </p:nvPicPr>
        <p:blipFill>
          <a:blip r:embed="rId2"/>
          <a:srcRect b="21199"/>
          <a:stretch>
            <a:fillRect/>
          </a:stretch>
        </p:blipFill>
        <p:spPr bwMode="auto">
          <a:xfrm>
            <a:off x="7000875" y="3929063"/>
            <a:ext cx="1500188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chemeClr val="bg1">
              <a:lumMod val="95000"/>
            </a:schemeClr>
          </a:solidFill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endParaRPr lang="en-US" dirty="0" smtClean="0"/>
          </a:p>
        </p:txBody>
      </p:sp>
      <p:pic>
        <p:nvPicPr>
          <p:cNvPr id="71684" name="Picture 4" descr="scan0330"/>
          <p:cNvPicPr>
            <a:picLocks noChangeAspect="1" noChangeArrowheads="1"/>
          </p:cNvPicPr>
          <p:nvPr/>
        </p:nvPicPr>
        <p:blipFill>
          <a:blip r:embed="rId2"/>
          <a:srcRect b="21199"/>
          <a:stretch>
            <a:fillRect/>
          </a:stretch>
        </p:blipFill>
        <p:spPr bwMode="auto">
          <a:xfrm>
            <a:off x="2847975" y="2563813"/>
            <a:ext cx="3448050" cy="280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chemeClr val="bg1">
              <a:lumMod val="95000"/>
            </a:schemeClr>
          </a:solidFill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endParaRPr lang="en-US" dirty="0" smtClean="0"/>
          </a:p>
        </p:txBody>
      </p:sp>
      <p:pic>
        <p:nvPicPr>
          <p:cNvPr id="72708" name="Picture 4" descr="scan0331"/>
          <p:cNvPicPr>
            <a:picLocks noChangeAspect="1" noChangeArrowheads="1"/>
          </p:cNvPicPr>
          <p:nvPr/>
        </p:nvPicPr>
        <p:blipFill>
          <a:blip r:embed="rId2"/>
          <a:srcRect b="20061"/>
          <a:stretch>
            <a:fillRect/>
          </a:stretch>
        </p:blipFill>
        <p:spPr bwMode="auto">
          <a:xfrm>
            <a:off x="3151188" y="2432050"/>
            <a:ext cx="2843212" cy="2868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228600"/>
            <a:ext cx="7010400" cy="1527175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4000" b="1" u="sng" dirty="0" smtClean="0"/>
              <a:t>SCAR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0" y="2482850"/>
            <a:ext cx="7010400" cy="4114800"/>
          </a:xfrm>
          <a:solidFill>
            <a:schemeClr val="bg1">
              <a:lumMod val="95000"/>
            </a:schemeClr>
          </a:solidFill>
        </p:spPr>
        <p:txBody>
          <a:bodyPr>
            <a:normAutofit fontScale="92500" lnSpcReduction="20000"/>
          </a:bodyPr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2100" dirty="0" smtClean="0"/>
          </a:p>
          <a:p>
            <a:pPr algn="l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3500" dirty="0" smtClean="0"/>
              <a:t>Fibrous tissue proliferation following </a:t>
            </a:r>
            <a:r>
              <a:rPr lang="en-US" sz="2800" dirty="0" smtClean="0"/>
              <a:t>:</a:t>
            </a:r>
          </a:p>
          <a:p>
            <a:pPr algn="l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800" dirty="0" smtClean="0"/>
              <a:t>                                                                                          </a:t>
            </a:r>
          </a:p>
          <a:p>
            <a:pPr algn="l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1300" dirty="0" smtClean="0"/>
              <a:t>                                                                                </a:t>
            </a:r>
            <a:r>
              <a:rPr lang="en-US" sz="2600" dirty="0" smtClean="0"/>
              <a:t>. trauma</a:t>
            </a:r>
          </a:p>
          <a:p>
            <a:pPr algn="l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400" dirty="0" smtClean="0"/>
              <a:t>                                                           </a:t>
            </a:r>
          </a:p>
          <a:p>
            <a:pPr algn="l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400" dirty="0" smtClean="0"/>
              <a:t>                                              </a:t>
            </a:r>
            <a:r>
              <a:rPr lang="en-US" sz="2600" dirty="0" smtClean="0"/>
              <a:t>.surgery</a:t>
            </a:r>
          </a:p>
          <a:p>
            <a:pPr algn="l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2600" dirty="0" smtClean="0"/>
          </a:p>
          <a:p>
            <a:pPr algn="l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600" dirty="0" smtClean="0"/>
              <a:t>                                               .infection</a:t>
            </a:r>
          </a:p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400" dirty="0" smtClean="0"/>
              <a:t>  </a:t>
            </a:r>
          </a:p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2100" dirty="0" smtClean="0"/>
          </a:p>
          <a:p>
            <a:pPr algn="l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100" dirty="0" smtClean="0"/>
              <a:t>        </a:t>
            </a:r>
            <a:r>
              <a:rPr lang="en-US" sz="3000" dirty="0" smtClean="0"/>
              <a:t>.It is usually flat.</a:t>
            </a:r>
          </a:p>
          <a:p>
            <a:pPr algn="l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2100" dirty="0" smtClean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100" dirty="0" smtClean="0"/>
              <a:t>               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2100" dirty="0" smtClean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2100" dirty="0" smtClean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2100" dirty="0" smtClean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2100" dirty="0" smtClean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2100" dirty="0" smtClean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2100" dirty="0" smtClean="0"/>
          </a:p>
          <a:p>
            <a:pPr eaLnBrk="1" hangingPunct="1">
              <a:lnSpc>
                <a:spcPct val="80000"/>
              </a:lnSpc>
              <a:defRPr/>
            </a:pPr>
            <a:endParaRPr lang="en-US" sz="2100" dirty="0" smtClean="0"/>
          </a:p>
          <a:p>
            <a:pPr eaLnBrk="1" hangingPunct="1">
              <a:lnSpc>
                <a:spcPct val="80000"/>
              </a:lnSpc>
              <a:defRPr/>
            </a:pPr>
            <a:endParaRPr lang="en-US" sz="2100" dirty="0" smtClean="0"/>
          </a:p>
          <a:p>
            <a:pPr eaLnBrk="1" hangingPunct="1">
              <a:lnSpc>
                <a:spcPct val="80000"/>
              </a:lnSpc>
              <a:defRPr/>
            </a:pPr>
            <a:endParaRPr lang="en-US" sz="2100" dirty="0" smtClean="0"/>
          </a:p>
          <a:p>
            <a:pPr eaLnBrk="1" hangingPunct="1">
              <a:lnSpc>
                <a:spcPct val="80000"/>
              </a:lnSpc>
              <a:defRPr/>
            </a:pPr>
            <a:endParaRPr lang="en-US" sz="2100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749300"/>
            <a:ext cx="7010400" cy="1527175"/>
          </a:xfrm>
          <a:solidFill>
            <a:schemeClr val="tx1">
              <a:lumMod val="20000"/>
              <a:lumOff val="80000"/>
            </a:schemeClr>
          </a:solidFill>
        </p:spPr>
        <p:txBody>
          <a:bodyPr/>
          <a:lstStyle/>
          <a:p>
            <a:pPr algn="ctr" eaLnBrk="1" hangingPunct="1">
              <a:defRPr/>
            </a:pPr>
            <a:r>
              <a:rPr lang="en-US" sz="2900" b="1" dirty="0" err="1" smtClean="0"/>
              <a:t>Branchial</a:t>
            </a:r>
            <a:r>
              <a:rPr lang="en-US" sz="2900" b="1" dirty="0" smtClean="0"/>
              <a:t> cyst</a:t>
            </a:r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0" y="2482850"/>
            <a:ext cx="7010400" cy="4114800"/>
          </a:xfrm>
          <a:solidFill>
            <a:schemeClr val="bg1">
              <a:lumMod val="95000"/>
            </a:schemeClr>
          </a:solidFill>
        </p:spPr>
        <p:txBody>
          <a:bodyPr>
            <a:normAutofit lnSpcReduction="10000"/>
          </a:bodyPr>
          <a:lstStyle/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3500" dirty="0" smtClean="0"/>
              <a:t>      </a:t>
            </a:r>
            <a:r>
              <a:rPr lang="en-US" sz="2800" dirty="0" smtClean="0"/>
              <a:t>A congenital cyst in persistent cervical 	sinus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000" dirty="0" smtClean="0"/>
              <a:t>Below angle of mandible, behind mid  </a:t>
            </a:r>
            <a:r>
              <a:rPr lang="en-US" sz="2000" dirty="0" err="1" smtClean="0"/>
              <a:t>s.mastoid.m</a:t>
            </a:r>
            <a:r>
              <a:rPr lang="en-US" sz="2000" dirty="0" smtClean="0"/>
              <a:t>  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000" dirty="0" smtClean="0"/>
              <a:t>Tense ,distinct edges, +</a:t>
            </a:r>
            <a:r>
              <a:rPr lang="en-US" sz="2000" dirty="0" err="1" smtClean="0"/>
              <a:t>ve</a:t>
            </a:r>
            <a:r>
              <a:rPr lang="en-US" sz="2000" dirty="0" smtClean="0"/>
              <a:t> fluctuation and –</a:t>
            </a:r>
            <a:r>
              <a:rPr lang="en-US" sz="2000" dirty="0" err="1" smtClean="0"/>
              <a:t>ve</a:t>
            </a:r>
            <a:r>
              <a:rPr lang="en-US" sz="2000" dirty="0" smtClean="0"/>
              <a:t> 			</a:t>
            </a:r>
            <a:r>
              <a:rPr lang="en-US" sz="2000" dirty="0" err="1" smtClean="0"/>
              <a:t>transillumination</a:t>
            </a:r>
            <a:r>
              <a:rPr lang="en-US" sz="2000" dirty="0" smtClean="0"/>
              <a:t>.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000" dirty="0" smtClean="0"/>
              <a:t>	Contains cholesterol crystals ( diagnostic )</a:t>
            </a:r>
            <a:r>
              <a:rPr lang="en-US" sz="2500" dirty="0" smtClean="0"/>
              <a:t>.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2500" dirty="0" smtClean="0"/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500" dirty="0" smtClean="0"/>
              <a:t>   </a:t>
            </a:r>
            <a:r>
              <a:rPr lang="en-US" sz="2000" b="1" u="sng" dirty="0" smtClean="0"/>
              <a:t>Differential diagnosis</a:t>
            </a:r>
            <a:r>
              <a:rPr lang="en-US" sz="3100" dirty="0" smtClean="0"/>
              <a:t>: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3100" dirty="0" smtClean="0"/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3100" dirty="0" smtClean="0"/>
              <a:t>  </a:t>
            </a:r>
            <a:r>
              <a:rPr lang="en-US" sz="2000" dirty="0" smtClean="0"/>
              <a:t>cold abscess, </a:t>
            </a:r>
            <a:r>
              <a:rPr lang="en-US" sz="2000" dirty="0" err="1" smtClean="0"/>
              <a:t>dermoid</a:t>
            </a:r>
            <a:r>
              <a:rPr lang="en-US" sz="2000" dirty="0" smtClean="0"/>
              <a:t> cyst , plunging </a:t>
            </a:r>
            <a:r>
              <a:rPr lang="en-US" sz="2000" dirty="0" err="1" smtClean="0"/>
              <a:t>rannula</a:t>
            </a:r>
            <a:r>
              <a:rPr lang="en-US" sz="2000" dirty="0" smtClean="0"/>
              <a:t>, cystic </a:t>
            </a:r>
            <a:r>
              <a:rPr lang="en-US" sz="2000" dirty="0" err="1" smtClean="0"/>
              <a:t>hygroma</a:t>
            </a:r>
            <a:r>
              <a:rPr lang="en-US" sz="2000" dirty="0" smtClean="0"/>
              <a:t>,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000" dirty="0" smtClean="0"/>
              <a:t>    carotid body </a:t>
            </a:r>
            <a:r>
              <a:rPr lang="en-US" sz="2000" dirty="0" err="1" smtClean="0"/>
              <a:t>tumour</a:t>
            </a:r>
            <a:r>
              <a:rPr lang="en-US" sz="2000" dirty="0" smtClean="0"/>
              <a:t>, lymph node, </a:t>
            </a:r>
            <a:r>
              <a:rPr lang="en-US" sz="2000" dirty="0" err="1" smtClean="0"/>
              <a:t>sub.mand.salivary</a:t>
            </a:r>
            <a:r>
              <a:rPr lang="en-US" sz="2000" dirty="0" smtClean="0"/>
              <a:t> gland</a:t>
            </a:r>
            <a:r>
              <a:rPr lang="en-US" sz="2500" dirty="0" smtClean="0"/>
              <a:t>.</a:t>
            </a:r>
          </a:p>
        </p:txBody>
      </p:sp>
      <p:pic>
        <p:nvPicPr>
          <p:cNvPr id="73732" name="Picture 4" descr="scan0333"/>
          <p:cNvPicPr>
            <a:picLocks noChangeAspect="1" noChangeArrowheads="1"/>
          </p:cNvPicPr>
          <p:nvPr/>
        </p:nvPicPr>
        <p:blipFill>
          <a:blip r:embed="rId2"/>
          <a:srcRect b="32309"/>
          <a:stretch>
            <a:fillRect/>
          </a:stretch>
        </p:blipFill>
        <p:spPr bwMode="auto">
          <a:xfrm rot="186145">
            <a:off x="6605862" y="3481662"/>
            <a:ext cx="2000250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chemeClr val="bg2">
              <a:lumMod val="20000"/>
              <a:lumOff val="80000"/>
            </a:schemeClr>
          </a:solidFill>
        </p:spPr>
        <p:txBody>
          <a:bodyPr/>
          <a:lstStyle/>
          <a:p>
            <a:pPr>
              <a:buFont typeface="Wingdings" pitchFamily="2" charset="2"/>
              <a:buNone/>
              <a:defRPr/>
            </a:pPr>
            <a:endParaRPr lang="ar-SA" dirty="0"/>
          </a:p>
        </p:txBody>
      </p:sp>
      <p:pic>
        <p:nvPicPr>
          <p:cNvPr id="74756" name="Picture 2" descr="C:\Users\USER\Pictures\is 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28875" y="2428875"/>
            <a:ext cx="1643063" cy="207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57" name="Picture 3" descr="C:\Users\USER\Pictures\i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43500" y="2286000"/>
            <a:ext cx="1992313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749300"/>
            <a:ext cx="7010400" cy="1527175"/>
          </a:xfrm>
          <a:solidFill>
            <a:schemeClr val="tx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n-US" sz="4800" b="1" dirty="0" smtClean="0"/>
              <a:t>Ganglion</a:t>
            </a:r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0" y="2482850"/>
            <a:ext cx="7010400" cy="41148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pPr algn="l" eaLnBrk="1" hangingPunct="1">
              <a:buFont typeface="Wingdings" pitchFamily="2" charset="2"/>
              <a:buNone/>
              <a:defRPr/>
            </a:pPr>
            <a:r>
              <a:rPr lang="en-US" sz="2600" dirty="0" smtClean="0"/>
              <a:t>    It a cystic swelling of synovial membrane of tendon or capsule in small joints.</a:t>
            </a:r>
          </a:p>
          <a:p>
            <a:pPr algn="l" eaLnBrk="1" hangingPunct="1">
              <a:buFont typeface="Wingdings" pitchFamily="2" charset="2"/>
              <a:buNone/>
              <a:defRPr/>
            </a:pPr>
            <a:r>
              <a:rPr lang="en-US" dirty="0" smtClean="0"/>
              <a:t>	    </a:t>
            </a:r>
            <a:r>
              <a:rPr lang="en-US" sz="2600" dirty="0" smtClean="0"/>
              <a:t>. </a:t>
            </a:r>
            <a:r>
              <a:rPr lang="en-US" sz="2200" dirty="0" err="1" smtClean="0"/>
              <a:t>myxomatous</a:t>
            </a:r>
            <a:r>
              <a:rPr lang="en-US" sz="2200" dirty="0" smtClean="0"/>
              <a:t> degeneration.</a:t>
            </a:r>
          </a:p>
          <a:p>
            <a:pPr algn="l" eaLnBrk="1" hangingPunct="1">
              <a:buFont typeface="Wingdings" pitchFamily="2" charset="2"/>
              <a:buNone/>
              <a:defRPr/>
            </a:pPr>
            <a:r>
              <a:rPr lang="en-US" sz="2200" dirty="0" smtClean="0"/>
              <a:t>           . may be </a:t>
            </a:r>
            <a:r>
              <a:rPr lang="en-US" sz="2200" dirty="0" err="1" smtClean="0"/>
              <a:t>communacating</a:t>
            </a:r>
            <a:r>
              <a:rPr lang="en-US" sz="2600" dirty="0" smtClean="0"/>
              <a:t>.</a:t>
            </a:r>
          </a:p>
          <a:p>
            <a:pPr algn="l" eaLnBrk="1" hangingPunct="1">
              <a:buFont typeface="Wingdings" pitchFamily="2" charset="2"/>
              <a:buNone/>
              <a:defRPr/>
            </a:pPr>
            <a:r>
              <a:rPr lang="en-US" dirty="0" smtClean="0"/>
              <a:t>     </a:t>
            </a:r>
            <a:r>
              <a:rPr lang="en-US" sz="2800" u="sng" dirty="0" smtClean="0"/>
              <a:t>Common sites</a:t>
            </a:r>
          </a:p>
          <a:p>
            <a:pPr algn="l" eaLnBrk="1" hangingPunct="1">
              <a:buFont typeface="Wingdings" pitchFamily="2" charset="2"/>
              <a:buNone/>
              <a:defRPr/>
            </a:pPr>
            <a:r>
              <a:rPr lang="en-US" dirty="0" smtClean="0"/>
              <a:t>         </a:t>
            </a:r>
            <a:r>
              <a:rPr lang="en-US" sz="2200" dirty="0" smtClean="0"/>
              <a:t>. dorsum of wrist</a:t>
            </a:r>
          </a:p>
          <a:p>
            <a:pPr algn="l" eaLnBrk="1" hangingPunct="1">
              <a:buFont typeface="Wingdings" pitchFamily="2" charset="2"/>
              <a:buNone/>
              <a:defRPr/>
            </a:pPr>
            <a:r>
              <a:rPr lang="en-US" sz="2200" dirty="0" smtClean="0"/>
              <a:t>             . dorsum of foot and ankle.</a:t>
            </a:r>
          </a:p>
          <a:p>
            <a:pPr algn="l" eaLnBrk="1" hangingPunct="1">
              <a:buFont typeface="Wingdings" pitchFamily="2" charset="2"/>
              <a:buNone/>
              <a:defRPr/>
            </a:pPr>
            <a:r>
              <a:rPr lang="en-US" sz="2200" dirty="0" smtClean="0"/>
              <a:t>             </a:t>
            </a:r>
          </a:p>
          <a:p>
            <a:pPr algn="l" eaLnBrk="1" hangingPunct="1">
              <a:buFont typeface="Wingdings" pitchFamily="2" charset="2"/>
              <a:buNone/>
              <a:defRPr/>
            </a:pPr>
            <a:endParaRPr lang="en-US" dirty="0" smtClean="0"/>
          </a:p>
          <a:p>
            <a:pPr algn="l" eaLnBrk="1" hangingPunct="1">
              <a:defRPr/>
            </a:pPr>
            <a:endParaRPr lang="en-US" sz="2600" dirty="0" smtClean="0"/>
          </a:p>
        </p:txBody>
      </p:sp>
      <p:pic>
        <p:nvPicPr>
          <p:cNvPr id="75780" name="Picture 2" descr="C:\Users\USER\Pictures\download (15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86438" y="3429000"/>
            <a:ext cx="2409825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940425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pPr>
              <a:defRPr/>
            </a:pPr>
            <a:endParaRPr lang="ar-SA" dirty="0"/>
          </a:p>
        </p:txBody>
      </p:sp>
      <p:sp>
        <p:nvSpPr>
          <p:cNvPr id="89091" name="Content Placeholder 2"/>
          <p:cNvSpPr>
            <a:spLocks noGrp="1"/>
          </p:cNvSpPr>
          <p:nvPr>
            <p:ph idx="1"/>
          </p:nvPr>
        </p:nvSpPr>
        <p:spPr>
          <a:xfrm>
            <a:off x="500063" y="357188"/>
            <a:ext cx="8215312" cy="5662612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/>
          <a:p>
            <a:pPr>
              <a:defRPr/>
            </a:pPr>
            <a:endParaRPr lang="ar-SA" dirty="0" smtClean="0"/>
          </a:p>
        </p:txBody>
      </p:sp>
      <p:pic>
        <p:nvPicPr>
          <p:cNvPr id="76804" name="Picture 2" descr="C:\Users\USER\Pictures\download (12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19500" y="2476500"/>
            <a:ext cx="1905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928688"/>
            <a:ext cx="8534400" cy="5091112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endParaRPr lang="en-US" dirty="0" smtClean="0"/>
          </a:p>
        </p:txBody>
      </p:sp>
      <p:pic>
        <p:nvPicPr>
          <p:cNvPr id="77828" name="Picture 4" descr="scan0172"/>
          <p:cNvPicPr>
            <a:picLocks noChangeAspect="1" noChangeArrowheads="1"/>
          </p:cNvPicPr>
          <p:nvPr/>
        </p:nvPicPr>
        <p:blipFill>
          <a:blip r:embed="rId2"/>
          <a:srcRect b="29436"/>
          <a:stretch>
            <a:fillRect/>
          </a:stretch>
        </p:blipFill>
        <p:spPr bwMode="auto">
          <a:xfrm>
            <a:off x="4929188" y="2857500"/>
            <a:ext cx="3333750" cy="172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29" name="Picture 4" descr="scan0173"/>
          <p:cNvPicPr>
            <a:picLocks noChangeAspect="1" noChangeArrowheads="1"/>
          </p:cNvPicPr>
          <p:nvPr/>
        </p:nvPicPr>
        <p:blipFill>
          <a:blip r:embed="rId3"/>
          <a:srcRect b="36220"/>
          <a:stretch>
            <a:fillRect/>
          </a:stretch>
        </p:blipFill>
        <p:spPr bwMode="auto">
          <a:xfrm>
            <a:off x="785813" y="4071938"/>
            <a:ext cx="3336925" cy="145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749300"/>
            <a:ext cx="7010400" cy="1527175"/>
          </a:xfrm>
          <a:solidFill>
            <a:schemeClr val="tx1">
              <a:lumMod val="20000"/>
              <a:lumOff val="80000"/>
            </a:schemeClr>
          </a:solidFill>
        </p:spPr>
        <p:txBody>
          <a:bodyPr/>
          <a:lstStyle/>
          <a:p>
            <a:pPr eaLnBrk="1" hangingPunct="1">
              <a:defRPr/>
            </a:pPr>
            <a:r>
              <a:rPr lang="en-US" sz="2900" dirty="0" smtClean="0"/>
              <a:t>  </a:t>
            </a:r>
            <a:r>
              <a:rPr lang="en-US" sz="2900" b="1" dirty="0" smtClean="0"/>
              <a:t>Ganglion</a:t>
            </a:r>
            <a:r>
              <a:rPr lang="en-US" sz="2900" dirty="0" smtClean="0"/>
              <a:t>    </a:t>
            </a:r>
            <a:r>
              <a:rPr lang="en-US" sz="1900" dirty="0" smtClean="0"/>
              <a:t>cont;</a:t>
            </a:r>
            <a:endParaRPr lang="en-US" sz="2900" dirty="0" smtClean="0"/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0" y="2482850"/>
            <a:ext cx="7010400" cy="4114800"/>
          </a:xfrm>
        </p:spPr>
        <p:txBody>
          <a:bodyPr/>
          <a:lstStyle/>
          <a:p>
            <a:pPr algn="l" eaLnBrk="1" hangingPunct="1">
              <a:buFont typeface="Wingdings" pitchFamily="2" charset="2"/>
              <a:buNone/>
            </a:pPr>
            <a:r>
              <a:rPr lang="en-US" dirty="0" smtClean="0"/>
              <a:t>  </a:t>
            </a:r>
            <a:r>
              <a:rPr lang="en-US" sz="2800" u="sng" dirty="0" smtClean="0"/>
              <a:t>Clinically</a:t>
            </a:r>
            <a:r>
              <a:rPr lang="en-US" sz="3400" dirty="0" smtClean="0"/>
              <a:t>:</a:t>
            </a:r>
          </a:p>
          <a:p>
            <a:pPr algn="l" rtl="0" eaLnBrk="1" hangingPunct="1"/>
            <a:r>
              <a:rPr lang="en-US" sz="2000" dirty="0" smtClean="0"/>
              <a:t>Slowly growing lump.</a:t>
            </a:r>
          </a:p>
          <a:p>
            <a:pPr algn="l" rtl="0" eaLnBrk="1" hangingPunct="1"/>
            <a:r>
              <a:rPr lang="en-US" sz="2000" dirty="0" smtClean="0"/>
              <a:t>Common in females.</a:t>
            </a:r>
          </a:p>
          <a:p>
            <a:pPr algn="l" rtl="0" eaLnBrk="1" hangingPunct="1"/>
            <a:r>
              <a:rPr lang="en-US" sz="2000" dirty="0" smtClean="0"/>
              <a:t>Spherical, firm, cystic swelling.</a:t>
            </a:r>
          </a:p>
          <a:p>
            <a:pPr algn="l" rtl="0" eaLnBrk="1" hangingPunct="1"/>
            <a:r>
              <a:rPr lang="en-US" sz="2000" dirty="0" smtClean="0"/>
              <a:t>Mobile across tendon axis but limited along longitudinal axis.</a:t>
            </a:r>
          </a:p>
          <a:p>
            <a:pPr algn="l" rtl="0" eaLnBrk="1" hangingPunct="1">
              <a:buFont typeface="Wingdings" pitchFamily="2" charset="2"/>
              <a:buNone/>
            </a:pPr>
            <a:r>
              <a:rPr lang="en-US" dirty="0" smtClean="0"/>
              <a:t>  </a:t>
            </a:r>
            <a:r>
              <a:rPr lang="en-US" u="sng" dirty="0" smtClean="0"/>
              <a:t>Rx:</a:t>
            </a:r>
          </a:p>
          <a:p>
            <a:pPr algn="l" rtl="0" eaLnBrk="1" hangingPunct="1">
              <a:buFont typeface="Wingdings" pitchFamily="2" charset="2"/>
              <a:buNone/>
            </a:pPr>
            <a:r>
              <a:rPr lang="en-US" dirty="0" smtClean="0"/>
              <a:t>        </a:t>
            </a:r>
            <a:r>
              <a:rPr lang="en-US" sz="2400" dirty="0" smtClean="0"/>
              <a:t>Asymptomatic:   reassurance</a:t>
            </a:r>
            <a:r>
              <a:rPr lang="en-US" dirty="0" smtClean="0"/>
              <a:t>.</a:t>
            </a:r>
          </a:p>
          <a:p>
            <a:pPr algn="l" rtl="0" eaLnBrk="1" hangingPunct="1">
              <a:buFont typeface="Wingdings" pitchFamily="2" charset="2"/>
              <a:buNone/>
            </a:pPr>
            <a:r>
              <a:rPr lang="en-US" dirty="0" smtClean="0"/>
              <a:t>   </a:t>
            </a:r>
            <a:r>
              <a:rPr lang="en-US" sz="2400" dirty="0" smtClean="0"/>
              <a:t>      Symptomatic:      aspiration or  excision.</a:t>
            </a:r>
          </a:p>
          <a:p>
            <a:pPr algn="l" eaLnBrk="1" hangingPunct="1">
              <a:buFont typeface="Wingdings" pitchFamily="2" charset="2"/>
              <a:buNone/>
            </a:pPr>
            <a:endParaRPr lang="en-US" sz="3400" dirty="0" smtClean="0"/>
          </a:p>
          <a:p>
            <a:pPr algn="l" eaLnBrk="1" hangingPunct="1"/>
            <a:endParaRPr lang="en-US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68987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/>
          <a:p>
            <a:pPr>
              <a:defRPr/>
            </a:pPr>
            <a:endParaRPr lang="ar-SA" dirty="0"/>
          </a:p>
        </p:txBody>
      </p:sp>
      <p:sp>
        <p:nvSpPr>
          <p:cNvPr id="94211" name="Content Placeholder 2"/>
          <p:cNvSpPr>
            <a:spLocks noGrp="1"/>
          </p:cNvSpPr>
          <p:nvPr>
            <p:ph idx="1"/>
          </p:nvPr>
        </p:nvSpPr>
        <p:spPr>
          <a:solidFill>
            <a:schemeClr val="bg2">
              <a:lumMod val="20000"/>
              <a:lumOff val="80000"/>
            </a:schemeClr>
          </a:solidFill>
        </p:spPr>
        <p:txBody>
          <a:bodyPr/>
          <a:lstStyle/>
          <a:p>
            <a:pPr algn="l">
              <a:defRPr/>
            </a:pPr>
            <a:endParaRPr lang="en-US" dirty="0" smtClean="0"/>
          </a:p>
          <a:p>
            <a:pPr algn="l">
              <a:defRPr/>
            </a:pPr>
            <a:endParaRPr lang="en-US" dirty="0" smtClean="0"/>
          </a:p>
          <a:p>
            <a:pPr algn="l">
              <a:defRPr/>
            </a:pPr>
            <a:endParaRPr lang="en-US" dirty="0" smtClean="0"/>
          </a:p>
          <a:p>
            <a:pPr algn="l">
              <a:defRPr/>
            </a:pPr>
            <a:endParaRPr lang="en-US" dirty="0" smtClean="0"/>
          </a:p>
          <a:p>
            <a:pPr algn="l">
              <a:defRPr/>
            </a:pPr>
            <a:endParaRPr lang="en-US" dirty="0" smtClean="0"/>
          </a:p>
          <a:p>
            <a:pPr algn="l">
              <a:buFont typeface="Wingdings" pitchFamily="2" charset="2"/>
              <a:buNone/>
              <a:defRPr/>
            </a:pPr>
            <a:r>
              <a:rPr lang="en-US" dirty="0" smtClean="0"/>
              <a:t>                     </a:t>
            </a:r>
            <a:r>
              <a:rPr lang="en-US" sz="2800" dirty="0" err="1" smtClean="0"/>
              <a:t>transillumination</a:t>
            </a:r>
            <a:r>
              <a:rPr lang="en-US" sz="2800" dirty="0" smtClean="0"/>
              <a:t> test</a:t>
            </a:r>
            <a:endParaRPr lang="ar-SA" sz="2800" dirty="0" smtClean="0"/>
          </a:p>
        </p:txBody>
      </p:sp>
      <p:pic>
        <p:nvPicPr>
          <p:cNvPr id="79876" name="Picture 2" descr="C:\Users\USER\Pictures\images (72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71900" y="2057400"/>
            <a:ext cx="3238500" cy="201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940425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/>
          <a:p>
            <a:pPr>
              <a:defRPr/>
            </a:pPr>
            <a:endParaRPr lang="ar-SA" dirty="0"/>
          </a:p>
        </p:txBody>
      </p:sp>
      <p:sp>
        <p:nvSpPr>
          <p:cNvPr id="95235" name="Content Placeholder 2"/>
          <p:cNvSpPr>
            <a:spLocks noGrp="1"/>
          </p:cNvSpPr>
          <p:nvPr>
            <p:ph idx="1"/>
          </p:nvPr>
        </p:nvSpPr>
        <p:spPr>
          <a:solidFill>
            <a:schemeClr val="bg2">
              <a:lumMod val="20000"/>
              <a:lumOff val="80000"/>
            </a:schemeClr>
          </a:solidFill>
        </p:spPr>
        <p:txBody>
          <a:bodyPr/>
          <a:lstStyle/>
          <a:p>
            <a:pPr algn="l">
              <a:defRPr/>
            </a:pPr>
            <a:endParaRPr lang="en-US" dirty="0" smtClean="0"/>
          </a:p>
          <a:p>
            <a:pPr algn="l">
              <a:defRPr/>
            </a:pPr>
            <a:endParaRPr lang="en-US" dirty="0" smtClean="0"/>
          </a:p>
          <a:p>
            <a:pPr algn="l">
              <a:defRPr/>
            </a:pPr>
            <a:endParaRPr lang="en-US" dirty="0" smtClean="0"/>
          </a:p>
          <a:p>
            <a:pPr algn="l">
              <a:defRPr/>
            </a:pPr>
            <a:endParaRPr lang="en-US" dirty="0" smtClean="0"/>
          </a:p>
          <a:p>
            <a:pPr algn="l">
              <a:defRPr/>
            </a:pPr>
            <a:endParaRPr lang="en-US" dirty="0" smtClean="0"/>
          </a:p>
          <a:p>
            <a:pPr algn="l">
              <a:buFont typeface="Wingdings" pitchFamily="2" charset="2"/>
              <a:buNone/>
              <a:defRPr/>
            </a:pPr>
            <a:r>
              <a:rPr lang="en-US" dirty="0" smtClean="0"/>
              <a:t>                  </a:t>
            </a:r>
            <a:r>
              <a:rPr lang="en-US" sz="2800" dirty="0" smtClean="0"/>
              <a:t>aspiration of ganglion</a:t>
            </a:r>
            <a:endParaRPr lang="ar-SA" sz="2800" dirty="0" smtClean="0"/>
          </a:p>
        </p:txBody>
      </p:sp>
      <p:pic>
        <p:nvPicPr>
          <p:cNvPr id="80900" name="Picture 2" descr="C:\Users\USER\Pictures\images (7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38513" y="2505075"/>
            <a:ext cx="2466975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68987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/>
          <a:p>
            <a:pPr>
              <a:defRPr/>
            </a:pPr>
            <a:endParaRPr lang="ar-SA" dirty="0"/>
          </a:p>
        </p:txBody>
      </p:sp>
      <p:sp>
        <p:nvSpPr>
          <p:cNvPr id="96259" name="Content Placeholder 2"/>
          <p:cNvSpPr>
            <a:spLocks noGrp="1"/>
          </p:cNvSpPr>
          <p:nvPr>
            <p:ph idx="1"/>
          </p:nvPr>
        </p:nvSpPr>
        <p:spPr>
          <a:solidFill>
            <a:schemeClr val="bg2">
              <a:lumMod val="20000"/>
              <a:lumOff val="80000"/>
            </a:schemeClr>
          </a:solidFill>
        </p:spPr>
        <p:txBody>
          <a:bodyPr/>
          <a:lstStyle/>
          <a:p>
            <a:pPr algn="l">
              <a:defRPr/>
            </a:pPr>
            <a:endParaRPr lang="en-US" dirty="0" smtClean="0"/>
          </a:p>
          <a:p>
            <a:pPr algn="l">
              <a:defRPr/>
            </a:pPr>
            <a:endParaRPr lang="en-US" dirty="0" smtClean="0"/>
          </a:p>
          <a:p>
            <a:pPr algn="l">
              <a:defRPr/>
            </a:pPr>
            <a:endParaRPr lang="en-US" dirty="0" smtClean="0"/>
          </a:p>
          <a:p>
            <a:pPr algn="l">
              <a:defRPr/>
            </a:pPr>
            <a:endParaRPr lang="en-US" dirty="0" smtClean="0"/>
          </a:p>
          <a:p>
            <a:pPr algn="l">
              <a:defRPr/>
            </a:pPr>
            <a:endParaRPr lang="en-US" dirty="0" smtClean="0"/>
          </a:p>
          <a:p>
            <a:pPr algn="l">
              <a:buFont typeface="Wingdings" pitchFamily="2" charset="2"/>
              <a:buNone/>
              <a:defRPr/>
            </a:pPr>
            <a:r>
              <a:rPr lang="en-US" sz="2800" dirty="0" smtClean="0"/>
              <a:t>                  excision of ganglion</a:t>
            </a:r>
            <a:endParaRPr lang="ar-SA" sz="2800" dirty="0" smtClean="0"/>
          </a:p>
        </p:txBody>
      </p:sp>
      <p:pic>
        <p:nvPicPr>
          <p:cNvPr id="81924" name="Picture 2" descr="C:\Users\USER\Pictures\images (69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43263" y="2566988"/>
            <a:ext cx="2657475" cy="172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749300"/>
            <a:ext cx="7010400" cy="1527175"/>
          </a:xfrm>
          <a:solidFill>
            <a:schemeClr val="tx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n-US" sz="4800" b="1" dirty="0" err="1" smtClean="0"/>
              <a:t>Lipoma</a:t>
            </a:r>
            <a:endParaRPr lang="en-US" sz="4800" b="1" dirty="0" smtClean="0"/>
          </a:p>
        </p:txBody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0" y="2482850"/>
            <a:ext cx="7010400" cy="41148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pPr algn="l" rtl="0" eaLnBrk="1" hangingPunct="1">
              <a:lnSpc>
                <a:spcPct val="80000"/>
              </a:lnSpc>
              <a:defRPr/>
            </a:pPr>
            <a:r>
              <a:rPr lang="en-US" sz="2800" dirty="0" smtClean="0"/>
              <a:t>It  is a benign </a:t>
            </a:r>
            <a:r>
              <a:rPr lang="en-US" sz="2800" dirty="0" err="1" smtClean="0"/>
              <a:t>tumour</a:t>
            </a:r>
            <a:r>
              <a:rPr lang="en-US" sz="2800" dirty="0" smtClean="0"/>
              <a:t> of adipose tissue.</a:t>
            </a:r>
          </a:p>
          <a:p>
            <a:pPr algn="l" rtl="0" eaLnBrk="1" hangingPunct="1">
              <a:lnSpc>
                <a:spcPct val="80000"/>
              </a:lnSpc>
              <a:defRPr/>
            </a:pPr>
            <a:r>
              <a:rPr lang="en-US" sz="2800" dirty="0" smtClean="0"/>
              <a:t>The most common benign </a:t>
            </a:r>
            <a:r>
              <a:rPr lang="en-US" sz="2800" dirty="0" err="1" smtClean="0"/>
              <a:t>tumour</a:t>
            </a:r>
            <a:r>
              <a:rPr lang="en-US" sz="2800" dirty="0" smtClean="0"/>
              <a:t> in subcutaneous tissue.</a:t>
            </a:r>
          </a:p>
          <a:p>
            <a:pPr algn="l" rtl="0" eaLnBrk="1" hangingPunct="1">
              <a:lnSpc>
                <a:spcPct val="80000"/>
              </a:lnSpc>
              <a:defRPr/>
            </a:pPr>
            <a:r>
              <a:rPr lang="en-US" sz="2800" dirty="0" smtClean="0"/>
              <a:t>Common in </a:t>
            </a:r>
            <a:r>
              <a:rPr lang="en-US" sz="2800" dirty="0" err="1" smtClean="0"/>
              <a:t>trunk,neck</a:t>
            </a:r>
            <a:r>
              <a:rPr lang="en-US" sz="2800" dirty="0" smtClean="0"/>
              <a:t> and limbs.</a:t>
            </a:r>
          </a:p>
          <a:p>
            <a:pPr algn="l" rtl="0" eaLnBrk="1" hangingPunct="1">
              <a:lnSpc>
                <a:spcPct val="80000"/>
              </a:lnSpc>
              <a:defRPr/>
            </a:pPr>
            <a:r>
              <a:rPr lang="en-US" sz="2800" dirty="0" smtClean="0"/>
              <a:t>Encapsulated </a:t>
            </a:r>
            <a:r>
              <a:rPr lang="en-US" sz="2800" dirty="0" err="1" smtClean="0"/>
              <a:t>v.s</a:t>
            </a:r>
            <a:r>
              <a:rPr lang="en-US" sz="2800" dirty="0" smtClean="0"/>
              <a:t>. diffuse.</a:t>
            </a:r>
          </a:p>
          <a:p>
            <a:pPr algn="l" rtl="0" eaLnBrk="1" hangingPunct="1">
              <a:lnSpc>
                <a:spcPct val="80000"/>
              </a:lnSpc>
              <a:defRPr/>
            </a:pPr>
            <a:r>
              <a:rPr lang="en-US" sz="2800" dirty="0" smtClean="0"/>
              <a:t>May be mixed </a:t>
            </a:r>
            <a:r>
              <a:rPr lang="en-US" sz="2800" dirty="0" err="1" smtClean="0"/>
              <a:t>e.g</a:t>
            </a:r>
            <a:r>
              <a:rPr lang="en-US" sz="2800" dirty="0" smtClean="0"/>
              <a:t>: </a:t>
            </a:r>
            <a:r>
              <a:rPr lang="en-US" sz="2800" dirty="0" err="1" smtClean="0"/>
              <a:t>fibrolipoma</a:t>
            </a:r>
            <a:r>
              <a:rPr lang="en-US" sz="2800" dirty="0" smtClean="0"/>
              <a:t> , </a:t>
            </a:r>
            <a:r>
              <a:rPr lang="en-US" sz="2800" dirty="0" err="1" smtClean="0"/>
              <a:t>neurolipoma</a:t>
            </a:r>
            <a:r>
              <a:rPr lang="en-US" sz="2800" dirty="0" smtClean="0"/>
              <a:t> , </a:t>
            </a:r>
            <a:r>
              <a:rPr lang="en-US" sz="2800" dirty="0" err="1" smtClean="0"/>
              <a:t>haemangio-lipoma</a:t>
            </a:r>
            <a:r>
              <a:rPr lang="en-US" sz="2800" dirty="0" smtClean="0"/>
              <a:t>.</a:t>
            </a:r>
          </a:p>
          <a:p>
            <a:pPr algn="l" rtl="0" eaLnBrk="1" hangingPunct="1">
              <a:lnSpc>
                <a:spcPct val="80000"/>
              </a:lnSpc>
              <a:defRPr/>
            </a:pPr>
            <a:r>
              <a:rPr lang="en-US" sz="2800" dirty="0" err="1" smtClean="0"/>
              <a:t>Dercums</a:t>
            </a:r>
            <a:r>
              <a:rPr lang="en-US" sz="2800" dirty="0" smtClean="0"/>
              <a:t> disease ( multiple </a:t>
            </a:r>
            <a:r>
              <a:rPr lang="en-US" sz="2800" dirty="0" err="1" smtClean="0"/>
              <a:t>lipomatosis</a:t>
            </a:r>
            <a:r>
              <a:rPr lang="en-US" sz="2800" dirty="0" smtClean="0"/>
              <a:t> </a:t>
            </a:r>
            <a:r>
              <a:rPr lang="en-US" sz="2200" dirty="0" smtClean="0"/>
              <a:t>)</a:t>
            </a:r>
            <a:r>
              <a:rPr lang="en-US" sz="3100" dirty="0" smtClean="0"/>
              <a:t>.	 </a:t>
            </a:r>
          </a:p>
        </p:txBody>
      </p:sp>
      <p:pic>
        <p:nvPicPr>
          <p:cNvPr id="82948" name="Picture 4" descr="scan0139"/>
          <p:cNvPicPr>
            <a:picLocks noChangeAspect="1" noChangeArrowheads="1"/>
          </p:cNvPicPr>
          <p:nvPr/>
        </p:nvPicPr>
        <p:blipFill>
          <a:blip r:embed="rId2"/>
          <a:srcRect b="27199"/>
          <a:stretch>
            <a:fillRect/>
          </a:stretch>
        </p:blipFill>
        <p:spPr bwMode="auto">
          <a:xfrm>
            <a:off x="6929437" y="3276600"/>
            <a:ext cx="2214563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917575"/>
            <a:ext cx="8229600" cy="1143000"/>
          </a:xfrm>
          <a:solidFill>
            <a:schemeClr val="accent4">
              <a:lumMod val="20000"/>
              <a:lumOff val="80000"/>
            </a:schemeClr>
          </a:solidFill>
        </p:spPr>
        <p:txBody>
          <a:bodyPr/>
          <a:lstStyle/>
          <a:p>
            <a:pPr eaLnBrk="1" hangingPunct="1">
              <a:defRPr/>
            </a:pPr>
            <a:r>
              <a:rPr lang="en-US" sz="4000" b="1" i="1" u="sng" dirty="0" smtClean="0"/>
              <a:t>Hyper </a:t>
            </a:r>
            <a:r>
              <a:rPr lang="en-US" sz="4000" b="1" i="1" u="sng" dirty="0" err="1" smtClean="0"/>
              <a:t>trophic</a:t>
            </a:r>
            <a:r>
              <a:rPr lang="en-US" sz="4000" b="1" i="1" u="sng" dirty="0" smtClean="0"/>
              <a:t> scar</a:t>
            </a:r>
            <a:r>
              <a:rPr lang="en-US" sz="3400" dirty="0" smtClean="0"/>
              <a:t>			</a:t>
            </a:r>
          </a:p>
        </p:txBody>
      </p:sp>
      <p:sp>
        <p:nvSpPr>
          <p:cNvPr id="13315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68313" y="2071688"/>
            <a:ext cx="8229600" cy="4525962"/>
          </a:xfrm>
          <a:solidFill>
            <a:schemeClr val="bg1">
              <a:lumMod val="95000"/>
            </a:schemeClr>
          </a:solidFill>
        </p:spPr>
        <p:txBody>
          <a:bodyPr>
            <a:normAutofit fontScale="25000" lnSpcReduction="20000"/>
          </a:bodyPr>
          <a:lstStyle/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ar-SA" sz="900" dirty="0" smtClean="0"/>
              <a:t>                                                </a:t>
            </a:r>
            <a:endParaRPr lang="en-US" sz="500" dirty="0" smtClean="0"/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500" dirty="0" smtClean="0"/>
              <a:t>            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500" dirty="0" smtClean="0"/>
              <a:t>                   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500" dirty="0" smtClean="0"/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500" dirty="0" smtClean="0"/>
              <a:t> </a:t>
            </a:r>
          </a:p>
          <a:p>
            <a:pPr lvl="1"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5100" dirty="0" smtClean="0"/>
              <a:t> </a:t>
            </a:r>
            <a:r>
              <a:rPr lang="en-US" sz="8600" dirty="0" smtClean="0"/>
              <a:t>Excessive fibrous tissue in a scar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1900" dirty="0" smtClean="0"/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500" dirty="0" smtClean="0"/>
              <a:t>                                                         </a:t>
            </a:r>
            <a:r>
              <a:rPr lang="en-US" sz="6200" dirty="0" smtClean="0"/>
              <a:t>.  confined to the scar    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6200" dirty="0" smtClean="0"/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6200" dirty="0" smtClean="0"/>
              <a:t>                                                  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6200" dirty="0" smtClean="0"/>
              <a:t>         .  no </a:t>
            </a:r>
            <a:r>
              <a:rPr lang="en-US" sz="6200" dirty="0" err="1" smtClean="0"/>
              <a:t>neovascularization</a:t>
            </a:r>
            <a:r>
              <a:rPr lang="en-US" sz="6200" dirty="0" smtClean="0"/>
              <a:t> 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6200" dirty="0" smtClean="0"/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6200" dirty="0" smtClean="0"/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6200" dirty="0" smtClean="0"/>
              <a:t>                                                           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6200" dirty="0" smtClean="0"/>
              <a:t>           .wound infection is an important factor     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6200" dirty="0" smtClean="0"/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6200" dirty="0" smtClean="0"/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6200" dirty="0" smtClean="0"/>
              <a:t>           .clinically it is a raised , non tender swelling with no itching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6200" dirty="0" smtClean="0"/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6200" dirty="0" smtClean="0"/>
              <a:t>           .it may regress gradually in six months 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6200" dirty="0" smtClean="0"/>
              <a:t> 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6200" dirty="0" smtClean="0"/>
              <a:t>                     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6200" dirty="0" smtClean="0"/>
              <a:t>           . does not usually recur after excision   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6200" dirty="0" smtClean="0"/>
              <a:t>                    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1500" dirty="0" smtClean="0"/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500" dirty="0" smtClean="0"/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500" dirty="0" smtClean="0"/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500" dirty="0" smtClean="0"/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500" dirty="0" smtClean="0"/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500" dirty="0" smtClean="0"/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500" dirty="0" smtClean="0"/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500" dirty="0" smtClean="0"/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500" dirty="0" smtClean="0"/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500" dirty="0" smtClean="0"/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500" dirty="0" smtClean="0"/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500" dirty="0" smtClean="0"/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500" dirty="0" smtClean="0"/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500" dirty="0" smtClean="0"/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500" dirty="0" smtClean="0"/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500" dirty="0" smtClean="0"/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500" dirty="0" smtClean="0"/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500" dirty="0" smtClean="0"/>
              <a:t>   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500" dirty="0" smtClean="0"/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500" dirty="0" smtClean="0"/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500" dirty="0" smtClean="0"/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500" dirty="0" smtClean="0"/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500" dirty="0" smtClean="0"/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900" dirty="0" smtClean="0"/>
          </a:p>
        </p:txBody>
      </p:sp>
      <p:pic>
        <p:nvPicPr>
          <p:cNvPr id="8196" name="Picture 13" descr="Image result for hypertrophic scar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00813" y="2428875"/>
            <a:ext cx="1571625" cy="178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"/>
            <a:ext cx="8534400" cy="1828800"/>
          </a:xfrm>
          <a:solidFill>
            <a:schemeClr val="tx1">
              <a:lumMod val="20000"/>
              <a:lumOff val="80000"/>
            </a:schemeClr>
          </a:solidFill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   </a:t>
            </a:r>
            <a:r>
              <a:rPr lang="en-US" sz="2900" b="1" dirty="0" err="1" smtClean="0"/>
              <a:t>lipoma</a:t>
            </a:r>
            <a:r>
              <a:rPr lang="en-US" sz="2900" b="1" dirty="0" smtClean="0"/>
              <a:t> </a:t>
            </a:r>
            <a:r>
              <a:rPr lang="en-US" sz="2900" dirty="0" smtClean="0"/>
              <a:t> </a:t>
            </a:r>
            <a:r>
              <a:rPr lang="en-US" sz="1900" dirty="0" smtClean="0"/>
              <a:t>cont,</a:t>
            </a:r>
            <a:endParaRPr lang="en-US" dirty="0" smtClean="0"/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828800"/>
            <a:ext cx="8534400" cy="4778375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pPr algn="l" eaLnBrk="1" hangingPunct="1">
              <a:buFont typeface="Wingdings" pitchFamily="2" charset="2"/>
              <a:buNone/>
              <a:defRPr/>
            </a:pPr>
            <a:r>
              <a:rPr lang="en-US" dirty="0" smtClean="0"/>
              <a:t> </a:t>
            </a:r>
            <a:r>
              <a:rPr lang="en-US" sz="2600" u="sng" dirty="0" smtClean="0"/>
              <a:t>clinical features</a:t>
            </a:r>
            <a:r>
              <a:rPr lang="en-US" sz="2600" dirty="0" smtClean="0"/>
              <a:t>:</a:t>
            </a:r>
          </a:p>
          <a:p>
            <a:pPr algn="l" rtl="0" eaLnBrk="1" hangingPunct="1">
              <a:defRPr/>
            </a:pPr>
            <a:r>
              <a:rPr lang="en-US" sz="2400" dirty="0" smtClean="0"/>
              <a:t>Painless ,non tender, soft and </a:t>
            </a:r>
            <a:r>
              <a:rPr lang="en-US" sz="2400" dirty="0" err="1" smtClean="0"/>
              <a:t>lobulated</a:t>
            </a:r>
            <a:r>
              <a:rPr lang="en-US" sz="2400" dirty="0" smtClean="0"/>
              <a:t> lump.</a:t>
            </a:r>
          </a:p>
          <a:p>
            <a:pPr algn="l" rtl="0" eaLnBrk="1" hangingPunct="1">
              <a:defRPr/>
            </a:pPr>
            <a:r>
              <a:rPr lang="en-US" sz="2400" dirty="0" smtClean="0"/>
              <a:t>Well defined edges and skin is free.</a:t>
            </a:r>
          </a:p>
          <a:p>
            <a:pPr algn="l" rtl="0" eaLnBrk="1" hangingPunct="1">
              <a:defRPr/>
            </a:pPr>
            <a:r>
              <a:rPr lang="en-US" sz="2400" dirty="0" smtClean="0"/>
              <a:t>Slipping sign positive.</a:t>
            </a:r>
          </a:p>
          <a:p>
            <a:pPr algn="l" rtl="0" eaLnBrk="1" hangingPunct="1">
              <a:defRPr/>
            </a:pPr>
            <a:r>
              <a:rPr lang="en-US" sz="2400" dirty="0" smtClean="0"/>
              <a:t>Freely mobile.</a:t>
            </a:r>
          </a:p>
          <a:p>
            <a:pPr algn="l" rtl="0" eaLnBrk="1" hangingPunct="1">
              <a:defRPr/>
            </a:pPr>
            <a:r>
              <a:rPr lang="en-US" sz="2400" dirty="0" smtClean="0"/>
              <a:t>Fluctuation test is negative.</a:t>
            </a:r>
          </a:p>
          <a:p>
            <a:pPr algn="l" rtl="0" eaLnBrk="1" hangingPunct="1">
              <a:defRPr/>
            </a:pPr>
            <a:r>
              <a:rPr lang="en-US" sz="2400" dirty="0" smtClean="0"/>
              <a:t>Trans-illumination test is negative.          </a:t>
            </a:r>
          </a:p>
        </p:txBody>
      </p:sp>
      <p:pic>
        <p:nvPicPr>
          <p:cNvPr id="4" name="Content Placeholder 3" descr="lipoma-10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6800" y="3048000"/>
            <a:ext cx="3623759" cy="3429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965200"/>
            <a:ext cx="7010400" cy="1527175"/>
          </a:xfrm>
          <a:solidFill>
            <a:schemeClr val="tx1">
              <a:lumMod val="20000"/>
              <a:lumOff val="80000"/>
            </a:schemeClr>
          </a:solidFill>
        </p:spPr>
        <p:txBody>
          <a:bodyPr/>
          <a:lstStyle/>
          <a:p>
            <a:pPr eaLnBrk="1" hangingPunct="1">
              <a:defRPr/>
            </a:pPr>
            <a:r>
              <a:rPr lang="en-US" sz="2900" b="1" dirty="0" err="1" smtClean="0"/>
              <a:t>Lipoma</a:t>
            </a:r>
            <a:r>
              <a:rPr lang="en-US" sz="2900" b="1" dirty="0" smtClean="0"/>
              <a:t> </a:t>
            </a:r>
            <a:r>
              <a:rPr lang="en-US" sz="2900" dirty="0" smtClean="0"/>
              <a:t>  </a:t>
            </a:r>
            <a:r>
              <a:rPr lang="en-US" sz="1900" dirty="0" smtClean="0"/>
              <a:t>cont,</a:t>
            </a:r>
            <a:endParaRPr lang="en-US" sz="2900" dirty="0" smtClean="0"/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0" y="2482850"/>
            <a:ext cx="7010400" cy="41148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pPr algn="l" rtl="0" eaLnBrk="1" hangingPunct="1">
              <a:buFont typeface="Wingdings" pitchFamily="2" charset="2"/>
              <a:buNone/>
              <a:defRPr/>
            </a:pPr>
            <a:r>
              <a:rPr lang="en-US" sz="2000" b="1" u="sng" dirty="0" smtClean="0"/>
              <a:t>Complication</a:t>
            </a:r>
          </a:p>
          <a:p>
            <a:pPr algn="l" rtl="0" eaLnBrk="1" hangingPunct="1">
              <a:buFont typeface="Wingdings" pitchFamily="2" charset="2"/>
              <a:buNone/>
              <a:defRPr/>
            </a:pPr>
            <a:r>
              <a:rPr lang="en-US" sz="2400" dirty="0" smtClean="0"/>
              <a:t>      necrosis, calcification, </a:t>
            </a:r>
            <a:r>
              <a:rPr lang="en-US" sz="2400" dirty="0" err="1" smtClean="0"/>
              <a:t>haemorrhage</a:t>
            </a:r>
            <a:r>
              <a:rPr lang="en-US" sz="2400" dirty="0" smtClean="0"/>
              <a:t>,  infection ,and      rarely transform in to </a:t>
            </a:r>
            <a:r>
              <a:rPr lang="en-US" sz="2400" dirty="0" err="1" smtClean="0"/>
              <a:t>liposarcoma</a:t>
            </a:r>
            <a:r>
              <a:rPr lang="en-US" sz="2400" dirty="0" smtClean="0"/>
              <a:t>. </a:t>
            </a:r>
          </a:p>
          <a:p>
            <a:pPr lvl="1" algn="l" rtl="0" eaLnBrk="1" hangingPunct="1">
              <a:buFont typeface="Wingdings" pitchFamily="2" charset="2"/>
              <a:buNone/>
              <a:defRPr/>
            </a:pPr>
            <a:r>
              <a:rPr lang="en-US" sz="2400" b="1" u="sng" dirty="0" smtClean="0"/>
              <a:t>Diagnosis:  </a:t>
            </a:r>
            <a:r>
              <a:rPr lang="en-US" sz="2400" b="1" dirty="0" smtClean="0"/>
              <a:t>FNA</a:t>
            </a:r>
          </a:p>
          <a:p>
            <a:pPr lvl="1" algn="l" rtl="0" eaLnBrk="1" hangingPunct="1">
              <a:buFont typeface="Wingdings" pitchFamily="2" charset="2"/>
              <a:buNone/>
              <a:defRPr/>
            </a:pPr>
            <a:r>
              <a:rPr lang="en-US" sz="2400" b="1" u="sng" dirty="0" smtClean="0"/>
              <a:t>Treatment</a:t>
            </a:r>
            <a:r>
              <a:rPr lang="en-US" sz="3200" b="1" u="sng" dirty="0" smtClean="0"/>
              <a:t>:</a:t>
            </a:r>
          </a:p>
          <a:p>
            <a:pPr lvl="1" algn="l" rtl="0" eaLnBrk="1" hangingPunct="1">
              <a:defRPr/>
            </a:pPr>
            <a:r>
              <a:rPr lang="en-US" sz="2400" dirty="0" smtClean="0"/>
              <a:t>Small asymptomatic </a:t>
            </a:r>
            <a:r>
              <a:rPr lang="en-US" sz="2400" dirty="0" err="1" smtClean="0"/>
              <a:t>lipoma</a:t>
            </a:r>
            <a:r>
              <a:rPr lang="en-US" sz="2400" dirty="0" smtClean="0"/>
              <a:t>:   re-assurance</a:t>
            </a:r>
          </a:p>
          <a:p>
            <a:pPr lvl="1" algn="l" rtl="0" eaLnBrk="1" hangingPunct="1">
              <a:defRPr/>
            </a:pPr>
            <a:r>
              <a:rPr lang="en-US" sz="2400" dirty="0" smtClean="0"/>
              <a:t>Symptomatic </a:t>
            </a:r>
            <a:r>
              <a:rPr lang="en-US" sz="2400" dirty="0" err="1" smtClean="0"/>
              <a:t>lipoma</a:t>
            </a:r>
            <a:r>
              <a:rPr lang="en-US" sz="2400" dirty="0" smtClean="0"/>
              <a:t> :</a:t>
            </a:r>
          </a:p>
          <a:p>
            <a:pPr lvl="1" algn="l" rtl="0" eaLnBrk="1" hangingPunct="1">
              <a:buFont typeface="Wingdings" pitchFamily="2" charset="2"/>
              <a:buNone/>
              <a:defRPr/>
            </a:pPr>
            <a:r>
              <a:rPr lang="en-US" sz="2400" dirty="0" smtClean="0"/>
              <a:t>                                         </a:t>
            </a:r>
            <a:r>
              <a:rPr lang="en-US" sz="2000" dirty="0" smtClean="0"/>
              <a:t>-surgical excision for encapsulated   </a:t>
            </a:r>
          </a:p>
          <a:p>
            <a:pPr lvl="1" algn="l" rtl="0" eaLnBrk="1" hangingPunct="1">
              <a:buFont typeface="Wingdings" pitchFamily="2" charset="2"/>
              <a:buNone/>
              <a:defRPr/>
            </a:pPr>
            <a:r>
              <a:rPr lang="en-US" sz="2000" dirty="0" smtClean="0"/>
              <a:t>                                                - liposuction for diffuse type.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chemeClr val="bg1">
              <a:lumMod val="95000"/>
            </a:schemeClr>
          </a:solidFill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endParaRPr lang="en-US" dirty="0" smtClean="0"/>
          </a:p>
        </p:txBody>
      </p:sp>
      <p:pic>
        <p:nvPicPr>
          <p:cNvPr id="86020" name="Picture 4" descr="scan0140"/>
          <p:cNvPicPr>
            <a:picLocks noChangeAspect="1" noChangeArrowheads="1"/>
          </p:cNvPicPr>
          <p:nvPr/>
        </p:nvPicPr>
        <p:blipFill>
          <a:blip r:embed="rId2"/>
          <a:srcRect b="18770"/>
          <a:stretch>
            <a:fillRect/>
          </a:stretch>
        </p:blipFill>
        <p:spPr bwMode="auto">
          <a:xfrm>
            <a:off x="2938463" y="2112963"/>
            <a:ext cx="3268662" cy="311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chemeClr val="bg1">
              <a:lumMod val="95000"/>
            </a:schemeClr>
          </a:solidFill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endParaRPr lang="en-US" dirty="0" smtClean="0"/>
          </a:p>
        </p:txBody>
      </p:sp>
      <p:pic>
        <p:nvPicPr>
          <p:cNvPr id="87044" name="Picture 4" descr="scan0138"/>
          <p:cNvPicPr>
            <a:picLocks noChangeAspect="1" noChangeArrowheads="1"/>
          </p:cNvPicPr>
          <p:nvPr/>
        </p:nvPicPr>
        <p:blipFill>
          <a:blip r:embed="rId2"/>
          <a:srcRect b="26965"/>
          <a:stretch>
            <a:fillRect/>
          </a:stretch>
        </p:blipFill>
        <p:spPr bwMode="auto">
          <a:xfrm>
            <a:off x="3106738" y="2703513"/>
            <a:ext cx="2930525" cy="194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chemeClr val="bg1">
              <a:lumMod val="95000"/>
            </a:schemeClr>
          </a:solidFill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endParaRPr lang="en-US" dirty="0" smtClean="0"/>
          </a:p>
        </p:txBody>
      </p:sp>
      <p:pic>
        <p:nvPicPr>
          <p:cNvPr id="88068" name="Picture 4" descr="scan0136"/>
          <p:cNvPicPr>
            <a:picLocks noChangeAspect="1" noChangeArrowheads="1"/>
          </p:cNvPicPr>
          <p:nvPr/>
        </p:nvPicPr>
        <p:blipFill>
          <a:blip r:embed="rId2"/>
          <a:srcRect b="21466"/>
          <a:stretch>
            <a:fillRect/>
          </a:stretch>
        </p:blipFill>
        <p:spPr bwMode="auto">
          <a:xfrm>
            <a:off x="3114675" y="2224088"/>
            <a:ext cx="2916238" cy="329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chemeClr val="bg1">
              <a:lumMod val="95000"/>
            </a:schemeClr>
          </a:solidFill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endParaRPr lang="en-US" dirty="0" smtClean="0"/>
          </a:p>
        </p:txBody>
      </p:sp>
      <p:pic>
        <p:nvPicPr>
          <p:cNvPr id="89092" name="Picture 4" descr="scan0137"/>
          <p:cNvPicPr>
            <a:picLocks noChangeAspect="1" noChangeArrowheads="1"/>
          </p:cNvPicPr>
          <p:nvPr/>
        </p:nvPicPr>
        <p:blipFill>
          <a:blip r:embed="rId2"/>
          <a:srcRect b="18924"/>
          <a:stretch>
            <a:fillRect/>
          </a:stretch>
        </p:blipFill>
        <p:spPr bwMode="auto">
          <a:xfrm>
            <a:off x="2981325" y="2114550"/>
            <a:ext cx="3181350" cy="354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83362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/>
          <a:p>
            <a:pPr>
              <a:defRPr/>
            </a:pPr>
            <a:endParaRPr lang="ar-SA" dirty="0"/>
          </a:p>
        </p:txBody>
      </p:sp>
      <p:pic>
        <p:nvPicPr>
          <p:cNvPr id="90115" name="Picture 2" descr="C:\Users\USER\Pictures\images (81)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143625" y="3571875"/>
            <a:ext cx="2357438" cy="2614613"/>
          </a:xfrm>
        </p:spPr>
      </p:pic>
      <p:pic>
        <p:nvPicPr>
          <p:cNvPr id="90116" name="Picture 3" descr="C:\Users\USER\Pictures\download (26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71688" y="1571625"/>
            <a:ext cx="2857500" cy="385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83362"/>
          </a:xfrm>
          <a:solidFill>
            <a:schemeClr val="accent1"/>
          </a:solidFill>
        </p:spPr>
        <p:txBody>
          <a:bodyPr/>
          <a:lstStyle/>
          <a:p>
            <a:pPr>
              <a:defRPr/>
            </a:pPr>
            <a:endParaRPr lang="ar-SA" dirty="0"/>
          </a:p>
        </p:txBody>
      </p:sp>
      <p:pic>
        <p:nvPicPr>
          <p:cNvPr id="91139" name="Picture 2" descr="C:\Users\USER\Pictures\download (23)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066800" y="1524000"/>
            <a:ext cx="3071812" cy="3571875"/>
          </a:xfrm>
        </p:spPr>
      </p:pic>
      <p:pic>
        <p:nvPicPr>
          <p:cNvPr id="91140" name="Picture 3" descr="C:\Users\USER\Pictures\download (25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05400" y="4071938"/>
            <a:ext cx="3362325" cy="2405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C:\Users\USER\Pictures\lipoma-14-638.jpg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5029200" y="609600"/>
            <a:ext cx="3276600" cy="32305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190500"/>
            <a:ext cx="7010400" cy="466725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pPr>
              <a:defRPr/>
            </a:pPr>
            <a:endParaRPr lang="ar-SA" dirty="0" smtClean="0"/>
          </a:p>
        </p:txBody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057400"/>
            <a:ext cx="8229600" cy="4068763"/>
          </a:xfrm>
          <a:solidFill>
            <a:schemeClr val="bg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l">
              <a:buFont typeface="Wingdings" pitchFamily="2" charset="2"/>
              <a:buNone/>
              <a:defRPr/>
            </a:pPr>
            <a:endParaRPr lang="en-US" dirty="0" smtClean="0"/>
          </a:p>
          <a:p>
            <a:pPr algn="l">
              <a:buFont typeface="Wingdings" pitchFamily="2" charset="2"/>
              <a:buNone/>
              <a:defRPr/>
            </a:pPr>
            <a:endParaRPr lang="en-US" dirty="0" smtClean="0"/>
          </a:p>
          <a:p>
            <a:pPr algn="l">
              <a:buFont typeface="Wingdings" pitchFamily="2" charset="2"/>
              <a:buNone/>
              <a:defRPr/>
            </a:pPr>
            <a:endParaRPr lang="en-US" dirty="0" smtClean="0"/>
          </a:p>
          <a:p>
            <a:pPr algn="l">
              <a:buFont typeface="Wingdings" pitchFamily="2" charset="2"/>
              <a:buNone/>
              <a:defRPr/>
            </a:pPr>
            <a:endParaRPr lang="en-US" dirty="0" smtClean="0"/>
          </a:p>
          <a:p>
            <a:pPr algn="l">
              <a:buFont typeface="Wingdings" pitchFamily="2" charset="2"/>
              <a:buNone/>
              <a:defRPr/>
            </a:pPr>
            <a:endParaRPr lang="en-US" dirty="0" smtClean="0"/>
          </a:p>
          <a:p>
            <a:pPr algn="l">
              <a:buFont typeface="Wingdings" pitchFamily="2" charset="2"/>
              <a:buNone/>
              <a:defRPr/>
            </a:pPr>
            <a:endParaRPr lang="en-US" dirty="0" smtClean="0"/>
          </a:p>
          <a:p>
            <a:pPr algn="l">
              <a:buFont typeface="Wingdings" pitchFamily="2" charset="2"/>
              <a:buNone/>
              <a:defRPr/>
            </a:pPr>
            <a:r>
              <a:rPr lang="en-US" sz="2800" dirty="0" smtClean="0"/>
              <a:t>                 multiple </a:t>
            </a:r>
            <a:r>
              <a:rPr lang="en-US" sz="2800" dirty="0" err="1" smtClean="0"/>
              <a:t>lipomatoses</a:t>
            </a:r>
            <a:r>
              <a:rPr lang="en-US" sz="2800" dirty="0" smtClean="0"/>
              <a:t> (</a:t>
            </a:r>
            <a:r>
              <a:rPr lang="en-US" sz="2800" dirty="0" err="1" smtClean="0"/>
              <a:t>Dercum”s</a:t>
            </a:r>
            <a:r>
              <a:rPr lang="en-US" sz="2800" dirty="0" smtClean="0"/>
              <a:t> disease</a:t>
            </a:r>
            <a:r>
              <a:rPr lang="en-US" sz="1800" dirty="0" smtClean="0"/>
              <a:t>)</a:t>
            </a:r>
            <a:endParaRPr lang="ar-SA" sz="1800" dirty="0" smtClean="0"/>
          </a:p>
        </p:txBody>
      </p:sp>
      <p:pic>
        <p:nvPicPr>
          <p:cNvPr id="107524" name="Picture 4" descr="D:\BOLOGNIA\images\118FF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2133600"/>
            <a:ext cx="6559550" cy="33528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chemeClr val="bg1">
              <a:lumMod val="95000"/>
            </a:schemeClr>
          </a:solidFill>
        </p:spPr>
        <p:txBody>
          <a:bodyPr/>
          <a:lstStyle/>
          <a:p>
            <a:pPr algn="l" eaLnBrk="1" hangingPunct="1">
              <a:buFont typeface="Wingdings" pitchFamily="2" charset="2"/>
              <a:buNone/>
              <a:defRPr/>
            </a:pPr>
            <a:endParaRPr lang="en-US" dirty="0" smtClean="0"/>
          </a:p>
          <a:p>
            <a:pPr algn="l" eaLnBrk="1" hangingPunct="1">
              <a:buFont typeface="Wingdings" pitchFamily="2" charset="2"/>
              <a:buNone/>
              <a:defRPr/>
            </a:pPr>
            <a:endParaRPr lang="en-US" dirty="0" smtClean="0"/>
          </a:p>
          <a:p>
            <a:pPr algn="l" eaLnBrk="1" hangingPunct="1">
              <a:buFont typeface="Wingdings" pitchFamily="2" charset="2"/>
              <a:buNone/>
              <a:defRPr/>
            </a:pPr>
            <a:endParaRPr lang="en-US" dirty="0" smtClean="0"/>
          </a:p>
          <a:p>
            <a:pPr algn="l" eaLnBrk="1" hangingPunct="1">
              <a:buFont typeface="Wingdings" pitchFamily="2" charset="2"/>
              <a:buNone/>
              <a:defRPr/>
            </a:pPr>
            <a:endParaRPr lang="en-US" dirty="0" smtClean="0"/>
          </a:p>
          <a:p>
            <a:pPr algn="l" eaLnBrk="1" hangingPunct="1">
              <a:buFont typeface="Wingdings" pitchFamily="2" charset="2"/>
              <a:buNone/>
              <a:defRPr/>
            </a:pPr>
            <a:endParaRPr lang="en-US" dirty="0" smtClean="0"/>
          </a:p>
          <a:p>
            <a:pPr algn="l" eaLnBrk="1" hangingPunct="1">
              <a:buFont typeface="Wingdings" pitchFamily="2" charset="2"/>
              <a:buNone/>
              <a:defRPr/>
            </a:pPr>
            <a:endParaRPr lang="en-US" dirty="0" smtClean="0"/>
          </a:p>
          <a:p>
            <a:pPr algn="l" eaLnBrk="1" hangingPunct="1">
              <a:buFont typeface="Wingdings" pitchFamily="2" charset="2"/>
              <a:buNone/>
              <a:defRPr/>
            </a:pPr>
            <a:r>
              <a:rPr lang="en-US" dirty="0" smtClean="0"/>
              <a:t>                     ulcerated </a:t>
            </a:r>
            <a:r>
              <a:rPr lang="en-US" dirty="0" err="1" smtClean="0"/>
              <a:t>lipoma</a:t>
            </a:r>
            <a:endParaRPr lang="en-US" dirty="0" smtClean="0"/>
          </a:p>
        </p:txBody>
      </p:sp>
      <p:pic>
        <p:nvPicPr>
          <p:cNvPr id="93188" name="Picture 4" descr="scan0142"/>
          <p:cNvPicPr>
            <a:picLocks noChangeAspect="1" noChangeArrowheads="1"/>
          </p:cNvPicPr>
          <p:nvPr/>
        </p:nvPicPr>
        <p:blipFill>
          <a:blip r:embed="rId2"/>
          <a:srcRect b="26332"/>
          <a:stretch>
            <a:fillRect/>
          </a:stretch>
        </p:blipFill>
        <p:spPr bwMode="auto">
          <a:xfrm>
            <a:off x="1828800" y="1828800"/>
            <a:ext cx="4452938" cy="3122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9144000" cy="6858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pPr algn="l" eaLnBrk="1" hangingPunct="1">
              <a:buFont typeface="Wingdings" pitchFamily="2" charset="2"/>
              <a:buNone/>
              <a:defRPr/>
            </a:pPr>
            <a:r>
              <a:rPr lang="en-US" sz="2400" i="1" dirty="0" smtClean="0"/>
              <a:t>Hyper </a:t>
            </a:r>
            <a:r>
              <a:rPr lang="en-US" sz="2400" i="1" dirty="0" err="1" smtClean="0"/>
              <a:t>trophic</a:t>
            </a:r>
            <a:r>
              <a:rPr lang="en-US" sz="2400" i="1" dirty="0" smtClean="0"/>
              <a:t> scars</a:t>
            </a:r>
            <a:r>
              <a:rPr lang="en-US" sz="2400" dirty="0" smtClean="0"/>
              <a:t>:</a:t>
            </a:r>
          </a:p>
        </p:txBody>
      </p:sp>
      <p:pic>
        <p:nvPicPr>
          <p:cNvPr id="9220" name="Picture 7" descr="Image result for hypertrophic scar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3000" y="2714625"/>
            <a:ext cx="2500313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1" name="Picture 11" descr="Image result for hypertrophic scar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00625" y="2714625"/>
            <a:ext cx="2143125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190500"/>
            <a:ext cx="7010400" cy="5453063"/>
          </a:xfrm>
        </p:spPr>
        <p:txBody>
          <a:bodyPr/>
          <a:lstStyle/>
          <a:p>
            <a:endParaRPr lang="ar-SA" smtClean="0"/>
          </a:p>
        </p:txBody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8534400" cy="6019800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/>
          <a:p>
            <a:pPr algn="l">
              <a:defRPr/>
            </a:pPr>
            <a:endParaRPr lang="en-US" dirty="0" smtClean="0"/>
          </a:p>
          <a:p>
            <a:pPr algn="l">
              <a:defRPr/>
            </a:pPr>
            <a:endParaRPr lang="en-US" dirty="0" smtClean="0"/>
          </a:p>
          <a:p>
            <a:pPr algn="l">
              <a:buFont typeface="Wingdings" pitchFamily="2" charset="2"/>
              <a:buNone/>
              <a:defRPr/>
            </a:pPr>
            <a:r>
              <a:rPr lang="en-US" dirty="0" smtClean="0"/>
              <a:t>                            </a:t>
            </a:r>
            <a:r>
              <a:rPr lang="en-US" dirty="0" err="1" smtClean="0"/>
              <a:t>Gluteal</a:t>
            </a:r>
            <a:r>
              <a:rPr lang="en-US" dirty="0" smtClean="0"/>
              <a:t> </a:t>
            </a:r>
            <a:r>
              <a:rPr lang="en-US" dirty="0" err="1" smtClean="0"/>
              <a:t>liposarcpma</a:t>
            </a:r>
            <a:endParaRPr lang="ar-SA" dirty="0" smtClean="0"/>
          </a:p>
        </p:txBody>
      </p:sp>
      <p:pic>
        <p:nvPicPr>
          <p:cNvPr id="94212" name="Picture 4" descr="D:\BOLOGNIA\images\118FF1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14500" y="1714500"/>
            <a:ext cx="6261100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Picture 2" descr="C:\Users\USER\Pictures\lipoma-12-638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1143000"/>
            <a:ext cx="6028318" cy="452596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</p:pic>
      <p:pic>
        <p:nvPicPr>
          <p:cNvPr id="5" name="Picture 4" descr="scan0143"/>
          <p:cNvPicPr>
            <a:picLocks noChangeAspect="1" noChangeArrowheads="1"/>
          </p:cNvPicPr>
          <p:nvPr/>
        </p:nvPicPr>
        <p:blipFill>
          <a:blip r:embed="rId3"/>
          <a:srcRect b="21927"/>
          <a:stretch>
            <a:fillRect/>
          </a:stretch>
        </p:blipFill>
        <p:spPr bwMode="auto">
          <a:xfrm>
            <a:off x="6172200" y="1295400"/>
            <a:ext cx="271145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0" y="2492375"/>
            <a:ext cx="7010400" cy="41148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pPr marL="609600" indent="-609600" algn="l" rtl="0" eaLnBrk="1" hangingPunct="1">
              <a:buFont typeface="Wingdings" pitchFamily="2" charset="2"/>
              <a:buNone/>
              <a:defRPr/>
            </a:pPr>
            <a:r>
              <a:rPr lang="en-US" sz="2800" dirty="0" err="1" smtClean="0"/>
              <a:t>Tumour</a:t>
            </a:r>
            <a:r>
              <a:rPr lang="en-US" sz="2800" dirty="0" smtClean="0"/>
              <a:t> of nerve connective tissue ( not neurons)</a:t>
            </a:r>
          </a:p>
          <a:p>
            <a:pPr marL="609600" indent="-609600" algn="l" rtl="0" eaLnBrk="1" hangingPunct="1">
              <a:buFont typeface="Wingdings" pitchFamily="2" charset="2"/>
              <a:buNone/>
              <a:defRPr/>
            </a:pPr>
            <a:r>
              <a:rPr lang="en-US" sz="2600" dirty="0" smtClean="0"/>
              <a:t>         </a:t>
            </a:r>
            <a:r>
              <a:rPr lang="en-US" sz="2800" u="sng" dirty="0" smtClean="0"/>
              <a:t>Types</a:t>
            </a:r>
            <a:r>
              <a:rPr lang="en-US" sz="2800" dirty="0" smtClean="0"/>
              <a:t>:</a:t>
            </a:r>
          </a:p>
          <a:p>
            <a:pPr marL="609600" indent="-609600" algn="l" rtl="0" eaLnBrk="1" hangingPunct="1">
              <a:defRPr/>
            </a:pPr>
            <a:r>
              <a:rPr lang="en-US" sz="2000" dirty="0" err="1" smtClean="0"/>
              <a:t>Localised</a:t>
            </a:r>
            <a:r>
              <a:rPr lang="en-US" sz="2000" dirty="0" smtClean="0"/>
              <a:t> or solitary NF.</a:t>
            </a:r>
          </a:p>
          <a:p>
            <a:pPr marL="609600" indent="-609600" algn="l" rtl="0" eaLnBrk="1" hangingPunct="1">
              <a:defRPr/>
            </a:pPr>
            <a:r>
              <a:rPr lang="en-US" sz="2000" dirty="0" smtClean="0"/>
              <a:t>Generalized ( Von-</a:t>
            </a:r>
            <a:r>
              <a:rPr lang="en-US" sz="2000" dirty="0" err="1" smtClean="0"/>
              <a:t>Recklinghausen”s</a:t>
            </a:r>
            <a:r>
              <a:rPr lang="en-US" sz="2000" dirty="0" smtClean="0"/>
              <a:t> disease)</a:t>
            </a:r>
          </a:p>
          <a:p>
            <a:pPr marL="609600" indent="-609600" algn="l" rtl="0" eaLnBrk="1" hangingPunct="1">
              <a:defRPr/>
            </a:pPr>
            <a:r>
              <a:rPr lang="en-US" sz="2000" dirty="0" err="1" smtClean="0"/>
              <a:t>Plexiform</a:t>
            </a:r>
            <a:r>
              <a:rPr lang="en-US" sz="2000" dirty="0" smtClean="0"/>
              <a:t> NF</a:t>
            </a:r>
          </a:p>
          <a:p>
            <a:pPr marL="609600" indent="-609600" algn="l" rtl="0" eaLnBrk="1" hangingPunct="1">
              <a:defRPr/>
            </a:pPr>
            <a:r>
              <a:rPr lang="en-US" sz="2000" dirty="0" smtClean="0"/>
              <a:t>Elephantiasis NF</a:t>
            </a:r>
          </a:p>
          <a:p>
            <a:pPr marL="609600" indent="-609600" algn="l" rtl="0" eaLnBrk="1" hangingPunct="1">
              <a:defRPr/>
            </a:pPr>
            <a:r>
              <a:rPr lang="en-US" sz="2000" dirty="0" err="1" smtClean="0"/>
              <a:t>Cutaneous</a:t>
            </a:r>
            <a:r>
              <a:rPr lang="en-US" sz="2000" dirty="0" smtClean="0"/>
              <a:t> NF                  </a:t>
            </a:r>
          </a:p>
          <a:p>
            <a:pPr marL="609600" indent="-609600" algn="l" rtl="0" eaLnBrk="1" hangingPunct="1">
              <a:buFont typeface="Wingdings" pitchFamily="2" charset="2"/>
              <a:buNone/>
              <a:defRPr/>
            </a:pPr>
            <a:endParaRPr lang="en-US" sz="2600" dirty="0" smtClean="0"/>
          </a:p>
        </p:txBody>
      </p:sp>
      <p:sp>
        <p:nvSpPr>
          <p:cNvPr id="100355" name="Rectangle 4"/>
          <p:cNvSpPr>
            <a:spLocks noGrp="1" noChangeArrowheads="1"/>
          </p:cNvSpPr>
          <p:nvPr>
            <p:ph type="title"/>
          </p:nvPr>
        </p:nvSpPr>
        <p:spPr>
          <a:xfrm>
            <a:off x="1524000" y="822325"/>
            <a:ext cx="7010400" cy="1527175"/>
          </a:xfrm>
          <a:solidFill>
            <a:schemeClr val="tx1">
              <a:lumMod val="20000"/>
              <a:lumOff val="80000"/>
            </a:schemeClr>
          </a:solidFill>
        </p:spPr>
        <p:txBody>
          <a:bodyPr/>
          <a:lstStyle/>
          <a:p>
            <a:pPr algn="ctr" eaLnBrk="1" hangingPunct="1">
              <a:defRPr/>
            </a:pPr>
            <a:r>
              <a:rPr lang="en-US" sz="3400" b="1" dirty="0" smtClean="0"/>
              <a:t>NEUROFIBROMA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893763"/>
            <a:ext cx="7010400" cy="1527175"/>
          </a:xfrm>
          <a:solidFill>
            <a:schemeClr val="tx1">
              <a:lumMod val="20000"/>
              <a:lumOff val="80000"/>
            </a:schemeClr>
          </a:solidFill>
        </p:spPr>
        <p:txBody>
          <a:bodyPr/>
          <a:lstStyle/>
          <a:p>
            <a:pPr eaLnBrk="1" hangingPunct="1">
              <a:defRPr/>
            </a:pPr>
            <a:r>
              <a:rPr lang="en-US" sz="2900" b="1" dirty="0" err="1" smtClean="0"/>
              <a:t>Neurofibroma</a:t>
            </a:r>
            <a:r>
              <a:rPr lang="en-US" sz="2900" b="1" dirty="0" smtClean="0"/>
              <a:t> </a:t>
            </a:r>
            <a:r>
              <a:rPr lang="en-US" sz="2900" dirty="0" smtClean="0"/>
              <a:t>  </a:t>
            </a:r>
            <a:r>
              <a:rPr lang="en-US" sz="1900" dirty="0" smtClean="0"/>
              <a:t>cont:</a:t>
            </a:r>
            <a:endParaRPr lang="en-US" sz="2900" dirty="0" smtClean="0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0" y="2428875"/>
            <a:ext cx="7620000" cy="41148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pPr algn="l" rtl="0" eaLnBrk="1" hangingPunct="1">
              <a:buFont typeface="Wingdings" pitchFamily="2" charset="2"/>
              <a:buNone/>
              <a:defRPr/>
            </a:pPr>
            <a:r>
              <a:rPr lang="en-US" dirty="0" smtClean="0"/>
              <a:t> </a:t>
            </a:r>
            <a:r>
              <a:rPr lang="en-US" sz="2500" b="1" u="sng" dirty="0" smtClean="0"/>
              <a:t>Clinical features of N.F</a:t>
            </a:r>
            <a:r>
              <a:rPr lang="en-US" sz="2100" u="sng" dirty="0" smtClean="0"/>
              <a:t>:</a:t>
            </a:r>
          </a:p>
          <a:p>
            <a:pPr algn="l" rtl="0" eaLnBrk="1" hangingPunct="1">
              <a:defRPr/>
            </a:pPr>
            <a:r>
              <a:rPr lang="en-US" sz="2400" dirty="0" smtClean="0"/>
              <a:t>Encapsulated, rounded or elliptical swelling.</a:t>
            </a:r>
          </a:p>
          <a:p>
            <a:pPr algn="l" rtl="0" eaLnBrk="1" hangingPunct="1">
              <a:defRPr/>
            </a:pPr>
            <a:r>
              <a:rPr lang="en-US" sz="2400" dirty="0" smtClean="0"/>
              <a:t>Smooth, firm with well defined edges.</a:t>
            </a:r>
          </a:p>
          <a:p>
            <a:pPr algn="l" rtl="0" eaLnBrk="1" hangingPunct="1">
              <a:defRPr/>
            </a:pPr>
            <a:r>
              <a:rPr lang="en-US" sz="2400" dirty="0" smtClean="0"/>
              <a:t>Tenderness and </a:t>
            </a:r>
            <a:r>
              <a:rPr lang="en-US" sz="2400" dirty="0" err="1" smtClean="0"/>
              <a:t>parasthesia</a:t>
            </a:r>
            <a:r>
              <a:rPr lang="en-US" sz="2400" dirty="0" smtClean="0"/>
              <a:t> may be present.</a:t>
            </a:r>
          </a:p>
          <a:p>
            <a:pPr algn="l" rtl="0" eaLnBrk="1" hangingPunct="1">
              <a:defRPr/>
            </a:pPr>
            <a:r>
              <a:rPr lang="en-US" sz="2400" dirty="0" smtClean="0"/>
              <a:t>Mobility may be </a:t>
            </a:r>
            <a:r>
              <a:rPr lang="en-US" sz="2400" dirty="0" err="1" smtClean="0"/>
              <a:t>deminished</a:t>
            </a:r>
            <a:r>
              <a:rPr lang="en-US" sz="2400" dirty="0" smtClean="0"/>
              <a:t> along nerve-axis.                     </a:t>
            </a:r>
          </a:p>
          <a:p>
            <a:pPr algn="l" rtl="0" eaLnBrk="1" hangingPunct="1">
              <a:defRPr/>
            </a:pPr>
            <a:endParaRPr lang="en-US" sz="2400" dirty="0" smtClean="0"/>
          </a:p>
          <a:p>
            <a:pPr algn="l" rtl="0" eaLnBrk="1" hangingPunct="1">
              <a:buFont typeface="Wingdings" pitchFamily="2" charset="2"/>
              <a:buNone/>
              <a:defRPr/>
            </a:pPr>
            <a:r>
              <a:rPr lang="en-US" sz="2400" dirty="0" smtClean="0"/>
              <a:t>   </a:t>
            </a:r>
            <a:r>
              <a:rPr lang="en-US" sz="2400" u="sng" dirty="0" smtClean="0"/>
              <a:t>Rx</a:t>
            </a:r>
            <a:r>
              <a:rPr lang="en-US" sz="2400" dirty="0" smtClean="0"/>
              <a:t>:</a:t>
            </a:r>
          </a:p>
          <a:p>
            <a:pPr algn="l" rtl="0" eaLnBrk="1" hangingPunct="1">
              <a:buFont typeface="Wingdings" pitchFamily="2" charset="2"/>
              <a:buNone/>
              <a:defRPr/>
            </a:pPr>
            <a:r>
              <a:rPr lang="en-US" sz="2400" dirty="0" smtClean="0"/>
              <a:t>       excision      </a:t>
            </a:r>
          </a:p>
        </p:txBody>
      </p:sp>
      <p:pic>
        <p:nvPicPr>
          <p:cNvPr id="97284" name="Picture 2" descr="C:\Users\USER\Pictures\images (82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24600" y="4800600"/>
            <a:ext cx="22860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893763"/>
            <a:ext cx="7010400" cy="1527175"/>
          </a:xfrm>
          <a:solidFill>
            <a:schemeClr val="tx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n-US" sz="3200" dirty="0" smtClean="0"/>
              <a:t>Multiple neurofibromatosis ( V-R disease)</a:t>
            </a:r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0" y="2554288"/>
            <a:ext cx="7010400" cy="41148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pPr algn="l" rtl="0" eaLnBrk="1" hangingPunct="1">
              <a:defRPr/>
            </a:pPr>
            <a:r>
              <a:rPr lang="en-US" sz="2400" dirty="0" smtClean="0"/>
              <a:t>Inherited as an </a:t>
            </a:r>
            <a:r>
              <a:rPr lang="en-US" sz="2400" dirty="0" err="1" smtClean="0"/>
              <a:t>autosomal</a:t>
            </a:r>
            <a:r>
              <a:rPr lang="en-US" sz="2400" dirty="0" smtClean="0"/>
              <a:t> dominant disease.</a:t>
            </a:r>
            <a:endParaRPr lang="ar-SA" sz="2400" dirty="0" smtClean="0"/>
          </a:p>
          <a:p>
            <a:pPr algn="l" rtl="0" eaLnBrk="1" hangingPunct="1">
              <a:defRPr/>
            </a:pPr>
            <a:r>
              <a:rPr lang="en-US" sz="2400" dirty="0" smtClean="0"/>
              <a:t>More common in males.</a:t>
            </a:r>
          </a:p>
          <a:p>
            <a:pPr algn="l" rtl="0" eaLnBrk="1" hangingPunct="1">
              <a:defRPr/>
            </a:pPr>
            <a:r>
              <a:rPr lang="en-US" sz="2400" dirty="0" smtClean="0"/>
              <a:t>Multiple tumors- with Cafe-au-</a:t>
            </a:r>
            <a:r>
              <a:rPr lang="en-US" sz="2400" dirty="0" err="1" smtClean="0"/>
              <a:t>leit</a:t>
            </a:r>
            <a:r>
              <a:rPr lang="en-US" sz="2400" dirty="0" smtClean="0"/>
              <a:t> spots.</a:t>
            </a:r>
          </a:p>
          <a:p>
            <a:pPr algn="l" rtl="0" eaLnBrk="1" hangingPunct="1">
              <a:defRPr/>
            </a:pPr>
            <a:r>
              <a:rPr lang="en-US" sz="2400" dirty="0" smtClean="0"/>
              <a:t>Peripheral and cranial nerves may be affected.</a:t>
            </a:r>
          </a:p>
          <a:p>
            <a:pPr algn="l" rtl="0" eaLnBrk="1" hangingPunct="1">
              <a:defRPr/>
            </a:pPr>
            <a:r>
              <a:rPr lang="en-US" sz="2400" dirty="0" smtClean="0"/>
              <a:t>May be associated with other tumors (</a:t>
            </a:r>
            <a:r>
              <a:rPr lang="en-US" sz="2400" dirty="0" err="1" smtClean="0"/>
              <a:t>eg</a:t>
            </a:r>
            <a:r>
              <a:rPr lang="en-US" sz="2400" dirty="0" smtClean="0"/>
              <a:t>, endocrine).</a:t>
            </a:r>
          </a:p>
          <a:p>
            <a:pPr algn="l" rtl="0" eaLnBrk="1" hangingPunct="1">
              <a:buFont typeface="Wingdings" pitchFamily="2" charset="2"/>
              <a:buNone/>
              <a:defRPr/>
            </a:pPr>
            <a:endParaRPr lang="en-US" sz="2100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chemeClr val="bg1">
              <a:lumMod val="95000"/>
            </a:schemeClr>
          </a:solidFill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endParaRPr lang="en-US" dirty="0" smtClean="0"/>
          </a:p>
        </p:txBody>
      </p:sp>
      <p:pic>
        <p:nvPicPr>
          <p:cNvPr id="99332" name="Picture 4" descr="scan0159"/>
          <p:cNvPicPr>
            <a:picLocks noChangeAspect="1" noChangeArrowheads="1"/>
          </p:cNvPicPr>
          <p:nvPr/>
        </p:nvPicPr>
        <p:blipFill>
          <a:blip r:embed="rId2"/>
          <a:srcRect b="22237"/>
          <a:stretch>
            <a:fillRect/>
          </a:stretch>
        </p:blipFill>
        <p:spPr bwMode="auto">
          <a:xfrm>
            <a:off x="3054350" y="1857375"/>
            <a:ext cx="4017963" cy="351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chemeClr val="bg1">
              <a:lumMod val="95000"/>
            </a:schemeClr>
          </a:solidFill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endParaRPr lang="en-US" dirty="0" smtClean="0"/>
          </a:p>
        </p:txBody>
      </p:sp>
      <p:pic>
        <p:nvPicPr>
          <p:cNvPr id="100356" name="Picture 4" descr="scan0157"/>
          <p:cNvPicPr>
            <a:picLocks noChangeAspect="1" noChangeArrowheads="1"/>
          </p:cNvPicPr>
          <p:nvPr/>
        </p:nvPicPr>
        <p:blipFill>
          <a:blip r:embed="rId2"/>
          <a:srcRect b="14078"/>
          <a:stretch>
            <a:fillRect/>
          </a:stretch>
        </p:blipFill>
        <p:spPr bwMode="auto">
          <a:xfrm>
            <a:off x="3171825" y="2220913"/>
            <a:ext cx="2801938" cy="329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chemeClr val="bg1">
              <a:lumMod val="95000"/>
            </a:schemeClr>
          </a:solidFill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endParaRPr lang="en-US" dirty="0" smtClean="0"/>
          </a:p>
        </p:txBody>
      </p:sp>
      <p:pic>
        <p:nvPicPr>
          <p:cNvPr id="101380" name="Picture 4" descr="scan0158"/>
          <p:cNvPicPr>
            <a:picLocks noChangeAspect="1" noChangeArrowheads="1"/>
          </p:cNvPicPr>
          <p:nvPr/>
        </p:nvPicPr>
        <p:blipFill>
          <a:blip r:embed="rId2"/>
          <a:srcRect b="19508"/>
          <a:stretch>
            <a:fillRect/>
          </a:stretch>
        </p:blipFill>
        <p:spPr bwMode="auto">
          <a:xfrm>
            <a:off x="2825750" y="2178050"/>
            <a:ext cx="3492500" cy="326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/>
          <a:p>
            <a:pPr>
              <a:defRPr/>
            </a:pPr>
            <a:endParaRPr lang="ar-SA" dirty="0"/>
          </a:p>
        </p:txBody>
      </p:sp>
      <p:pic>
        <p:nvPicPr>
          <p:cNvPr id="102403" name="Picture 2" descr="C:\Users\USER\Pictures\images (84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875" y="1785938"/>
            <a:ext cx="2786063" cy="3481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04" name="Picture 2" descr="C:\Users\USER\Pictures\images (83)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4929188" y="1857375"/>
            <a:ext cx="2714625" cy="328612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 smtClean="0"/>
          </a:p>
        </p:txBody>
      </p:sp>
      <p:sp>
        <p:nvSpPr>
          <p:cNvPr id="10342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>
              <a:buFont typeface="Wingdings" pitchFamily="2" charset="2"/>
              <a:buNone/>
            </a:pPr>
            <a:r>
              <a:rPr lang="en-US" smtClean="0"/>
              <a:t>  Examples of exam cases :</a:t>
            </a:r>
          </a:p>
          <a:p>
            <a:pPr algn="l">
              <a:buFont typeface="Wingdings" pitchFamily="2" charset="2"/>
              <a:buNone/>
            </a:pPr>
            <a:endParaRPr lang="en-US" smtClean="0"/>
          </a:p>
          <a:p>
            <a:pPr algn="l">
              <a:buFont typeface="Wingdings" pitchFamily="2" charset="2"/>
              <a:buNone/>
            </a:pPr>
            <a:r>
              <a:rPr lang="en-US" smtClean="0"/>
              <a:t>                                            </a:t>
            </a:r>
            <a:endParaRPr lang="ar-SA" smtClean="0"/>
          </a:p>
        </p:txBody>
      </p:sp>
      <p:sp>
        <p:nvSpPr>
          <p:cNvPr id="4" name="Right Arrow 3"/>
          <p:cNvSpPr/>
          <p:nvPr/>
        </p:nvSpPr>
        <p:spPr>
          <a:xfrm>
            <a:off x="6000750" y="3143250"/>
            <a:ext cx="977900" cy="4841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"/>
            <a:ext cx="9144000" cy="1962150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4400" b="1" i="1" u="sng" dirty="0" err="1" smtClean="0"/>
              <a:t>Keloid</a:t>
            </a:r>
            <a:r>
              <a:rPr lang="en-US" sz="4400" dirty="0" smtClean="0"/>
              <a:t> 			</a:t>
            </a:r>
            <a:br>
              <a:rPr lang="en-US" sz="4400" dirty="0" smtClean="0"/>
            </a:br>
            <a:r>
              <a:rPr lang="en-US" sz="4400" dirty="0" smtClean="0"/>
              <a:t>			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24075" y="3860800"/>
            <a:ext cx="6400800" cy="2997200"/>
          </a:xfrm>
        </p:spPr>
        <p:txBody>
          <a:bodyPr>
            <a:normAutofit fontScale="25000" lnSpcReduction="20000"/>
          </a:bodyPr>
          <a:lstStyle/>
          <a:p>
            <a:pPr marL="990600" lvl="1" indent="-533400" algn="l" rtl="0" eaLnBrk="1" hangingPunct="1">
              <a:buFont typeface="Wingdings" pitchFamily="2" charset="2"/>
              <a:buNone/>
            </a:pPr>
            <a:r>
              <a:rPr lang="en-US" sz="11200" dirty="0" smtClean="0"/>
              <a:t> Excessive fibrous and collagen tissue</a:t>
            </a:r>
            <a:r>
              <a:rPr lang="ar-SA" sz="11200" dirty="0" smtClean="0"/>
              <a:t>  </a:t>
            </a:r>
            <a:r>
              <a:rPr lang="en-US" sz="11200" dirty="0" smtClean="0"/>
              <a:t>with </a:t>
            </a:r>
            <a:r>
              <a:rPr lang="en-US" sz="11200" b="1" i="1" dirty="0" err="1" smtClean="0"/>
              <a:t>neovascular</a:t>
            </a:r>
            <a:r>
              <a:rPr lang="en-US" sz="11200" b="1" i="1" dirty="0" smtClean="0"/>
              <a:t> proliferation </a:t>
            </a:r>
            <a:r>
              <a:rPr lang="en-US" sz="11200" dirty="0" smtClean="0"/>
              <a:t>in a scar</a:t>
            </a:r>
            <a:r>
              <a:rPr lang="ar-SA" sz="11200" dirty="0" smtClean="0"/>
              <a:t>                                                                                             </a:t>
            </a:r>
            <a:r>
              <a:rPr lang="en-US" sz="11200" dirty="0" smtClean="0"/>
              <a:t>.usually extends beyond the original scar</a:t>
            </a:r>
            <a:endParaRPr lang="ar-SA" sz="11200" dirty="0" smtClean="0"/>
          </a:p>
          <a:p>
            <a:pPr marL="609600" indent="-609600" eaLnBrk="1" hangingPunct="1"/>
            <a:r>
              <a:rPr lang="ar-SA" dirty="0" smtClean="0"/>
              <a:t>         </a:t>
            </a:r>
            <a:r>
              <a:rPr lang="en-US" dirty="0" smtClean="0"/>
              <a:t>                    </a:t>
            </a:r>
            <a:endParaRPr lang="ar-SA" dirty="0" smtClean="0"/>
          </a:p>
          <a:p>
            <a:pPr marL="609600" indent="-609600" rtl="0" eaLnBrk="1" hangingPunct="1"/>
            <a:r>
              <a:rPr lang="ar-SA" dirty="0" smtClean="0"/>
              <a:t>   </a:t>
            </a:r>
          </a:p>
          <a:p>
            <a:pPr marL="609600" indent="-609600" rtl="0" eaLnBrk="1" hangingPunct="1"/>
            <a:r>
              <a:rPr lang="ar-SA" dirty="0" smtClean="0"/>
              <a:t>     </a:t>
            </a:r>
          </a:p>
          <a:p>
            <a:pPr marL="609600" indent="-609600" algn="l" rtl="0" eaLnBrk="1" hangingPunct="1"/>
            <a:endParaRPr lang="ar-SA" dirty="0" smtClean="0"/>
          </a:p>
          <a:p>
            <a:pPr marL="609600" indent="-609600" rtl="0" eaLnBrk="1" hangingPunct="1"/>
            <a:endParaRPr lang="ar-SA" dirty="0" smtClean="0"/>
          </a:p>
          <a:p>
            <a:pPr marL="609600" indent="-609600" rtl="0" eaLnBrk="1" hangingPunct="1"/>
            <a:endParaRPr lang="ar-SA" dirty="0" smtClean="0"/>
          </a:p>
          <a:p>
            <a:pPr marL="609600" indent="-609600" rtl="0" eaLnBrk="1" hangingPunct="1"/>
            <a:endParaRPr lang="ar-SA" dirty="0" smtClean="0"/>
          </a:p>
          <a:p>
            <a:pPr marL="609600" indent="-609600" rtl="0" eaLnBrk="1" hangingPunct="1"/>
            <a:endParaRPr lang="ar-SA" dirty="0" smtClean="0"/>
          </a:p>
          <a:p>
            <a:pPr marL="609600" indent="-609600" rtl="0" eaLnBrk="1" hangingPunct="1"/>
            <a:endParaRPr lang="ar-SA" dirty="0" smtClean="0"/>
          </a:p>
          <a:p>
            <a:pPr marL="609600" indent="-609600" rtl="0" eaLnBrk="1" hangingPunct="1"/>
            <a:endParaRPr lang="ar-SA" dirty="0" smtClean="0"/>
          </a:p>
          <a:p>
            <a:pPr marL="609600" indent="-609600" rtl="0" eaLnBrk="1" hangingPunct="1"/>
            <a:endParaRPr lang="ar-SA" dirty="0" smtClean="0"/>
          </a:p>
          <a:p>
            <a:pPr marL="609600" indent="-609600" rtl="0" eaLnBrk="1" hangingPunct="1"/>
            <a:endParaRPr lang="ar-SA" dirty="0" smtClean="0"/>
          </a:p>
          <a:p>
            <a:pPr marL="609600" indent="-609600" rtl="0" eaLnBrk="1" hangingPunct="1"/>
            <a:endParaRPr lang="ar-SA" dirty="0" smtClean="0"/>
          </a:p>
          <a:p>
            <a:pPr marL="609600" indent="-609600" rtl="0" eaLnBrk="1" hangingPunct="1"/>
            <a:endParaRPr lang="ar-SA" dirty="0" smtClean="0"/>
          </a:p>
          <a:p>
            <a:pPr marL="609600" indent="-609600" rtl="0" eaLnBrk="1" hangingPunct="1"/>
            <a:endParaRPr lang="ar-SA" dirty="0" smtClean="0"/>
          </a:p>
          <a:p>
            <a:pPr marL="609600" indent="-609600" rtl="0" eaLnBrk="1" hangingPunct="1"/>
            <a:endParaRPr lang="ar-SA" dirty="0" smtClean="0"/>
          </a:p>
          <a:p>
            <a:pPr marL="609600" indent="-609600" rtl="0" eaLnBrk="1" hangingPunct="1"/>
            <a:endParaRPr lang="ar-SA" dirty="0" smtClean="0"/>
          </a:p>
          <a:p>
            <a:pPr marL="609600" indent="-609600" rtl="0" eaLnBrk="1" hangingPunct="1"/>
            <a:endParaRPr lang="ar-SA" dirty="0" smtClean="0"/>
          </a:p>
          <a:p>
            <a:pPr marL="609600" indent="-609600" rtl="0" eaLnBrk="1" hangingPunct="1"/>
            <a:endParaRPr lang="ar-SA" dirty="0" smtClean="0"/>
          </a:p>
          <a:p>
            <a:pPr marL="609600" indent="-609600" rtl="0" eaLnBrk="1" hangingPunct="1"/>
            <a:r>
              <a:rPr lang="ar-SA" dirty="0" smtClean="0"/>
              <a:t>	</a:t>
            </a:r>
            <a:r>
              <a:rPr lang="ar-SA" sz="2100" dirty="0" smtClean="0"/>
              <a:t>                                                                                                                           </a:t>
            </a:r>
            <a:r>
              <a:rPr lang="en-US" sz="2100" dirty="0" smtClean="0"/>
              <a:t>               </a:t>
            </a:r>
            <a:r>
              <a:rPr lang="ar-SA" sz="2100" dirty="0" smtClean="0"/>
              <a:t>                                                                                                                      </a:t>
            </a:r>
            <a:endParaRPr lang="en-US" sz="3400" dirty="0" smtClean="0"/>
          </a:p>
        </p:txBody>
      </p:sp>
      <p:pic>
        <p:nvPicPr>
          <p:cNvPr id="1029" name="Picture 6" descr="نتيجة بحث الصور عن ‪keloid scar‬‏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96000" y="2133600"/>
            <a:ext cx="22860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4" descr="keloid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057400" y="2133600"/>
            <a:ext cx="2971800" cy="168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spid="1026" name="SpinButton1" r:id="rId2" imgW="914400" imgH="914400"/>
        </mc:Choice>
        <mc:Fallback>
          <p:control name="SpinButton1" r:id="rId2" imgW="914400" imgH="914400">
            <p:pic>
              <p:nvPicPr>
                <p:cNvPr id="0" name="SpinButton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-541338" y="3429000"/>
                  <a:ext cx="914401" cy="914400"/>
                </a:xfrm>
                <a:prstGeom prst="rect">
                  <a:avLst/>
                </a:prstGeom>
                <a:noFill/>
                <a:ln w="9525"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 smtClean="0"/>
          </a:p>
        </p:txBody>
      </p:sp>
      <p:sp>
        <p:nvSpPr>
          <p:cNvPr id="10445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 smtClean="0"/>
          </a:p>
        </p:txBody>
      </p:sp>
      <p:sp>
        <p:nvSpPr>
          <p:cNvPr id="104452" name="Rectangle 1"/>
          <p:cNvSpPr>
            <a:spLocks noChangeArrowheads="1"/>
          </p:cNvSpPr>
          <p:nvPr/>
        </p:nvSpPr>
        <p:spPr bwMode="auto">
          <a:xfrm>
            <a:off x="0" y="642938"/>
            <a:ext cx="9144000" cy="5755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l" eaLnBrk="0" hangingPunct="0"/>
            <a:endParaRPr lang="en-US" sz="2800" dirty="0">
              <a:latin typeface="Calibri" pitchFamily="34" charset="0"/>
              <a:cs typeface="Calibri" pitchFamily="34" charset="0"/>
            </a:endParaRPr>
          </a:p>
          <a:p>
            <a:pPr algn="l" eaLnBrk="0" hangingPunct="0"/>
            <a:endParaRPr lang="en-US" sz="2800" dirty="0">
              <a:latin typeface="Calibri" pitchFamily="34" charset="0"/>
              <a:cs typeface="Calibri" pitchFamily="34" charset="0"/>
            </a:endParaRPr>
          </a:p>
          <a:p>
            <a:pPr algn="l" eaLnBrk="0" hangingPunct="0"/>
            <a:r>
              <a:rPr lang="en-US" sz="2800" dirty="0">
                <a:latin typeface="Calibri" pitchFamily="34" charset="0"/>
                <a:cs typeface="Calibri" pitchFamily="34" charset="0"/>
              </a:rPr>
              <a:t> A 25 years old patient presented to the surgical clinic complaining of </a:t>
            </a:r>
            <a:r>
              <a:rPr lang="en-US" sz="28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dirty="0">
                <a:latin typeface="Calibri" pitchFamily="34" charset="0"/>
                <a:cs typeface="Calibri" pitchFamily="34" charset="0"/>
              </a:rPr>
              <a:t>a painless </a:t>
            </a:r>
            <a:r>
              <a:rPr lang="en-US" sz="2800" dirty="0" smtClean="0">
                <a:latin typeface="Calibri" pitchFamily="34" charset="0"/>
                <a:cs typeface="Calibri" pitchFamily="34" charset="0"/>
              </a:rPr>
              <a:t> swelling  at </a:t>
            </a:r>
            <a:r>
              <a:rPr lang="en-US" sz="2800" dirty="0">
                <a:latin typeface="Calibri" pitchFamily="34" charset="0"/>
                <a:cs typeface="Calibri" pitchFamily="34" charset="0"/>
              </a:rPr>
              <a:t>the front of the left thigh  for 3 years and no other swellings . Examination revealed a spherical, </a:t>
            </a:r>
            <a:r>
              <a:rPr lang="en-US" sz="2800" dirty="0" smtClean="0">
                <a:latin typeface="Calibri" pitchFamily="34" charset="0"/>
                <a:cs typeface="Calibri" pitchFamily="34" charset="0"/>
              </a:rPr>
              <a:t>soft ,</a:t>
            </a:r>
            <a:r>
              <a:rPr lang="en-US" sz="2800" dirty="0" err="1" smtClean="0">
                <a:latin typeface="Calibri" pitchFamily="34" charset="0"/>
                <a:cs typeface="Calibri" pitchFamily="34" charset="0"/>
              </a:rPr>
              <a:t>lobulated</a:t>
            </a:r>
            <a:r>
              <a:rPr lang="en-US" sz="2800" dirty="0" smtClean="0">
                <a:latin typeface="Calibri" pitchFamily="34" charset="0"/>
                <a:cs typeface="Calibri" pitchFamily="34" charset="0"/>
              </a:rPr>
              <a:t> , </a:t>
            </a:r>
            <a:r>
              <a:rPr lang="en-US" sz="2800" dirty="0">
                <a:latin typeface="Calibri" pitchFamily="34" charset="0"/>
                <a:cs typeface="Calibri" pitchFamily="34" charset="0"/>
              </a:rPr>
              <a:t>non tender lump which is freely mobile in subcutaneous tissue.  </a:t>
            </a:r>
          </a:p>
          <a:p>
            <a:pPr algn="l" eaLnBrk="0" hangingPunct="0"/>
            <a:r>
              <a:rPr lang="en-US" sz="2800" dirty="0">
                <a:latin typeface="Calibri" pitchFamily="34" charset="0"/>
                <a:cs typeface="Calibri" pitchFamily="34" charset="0"/>
              </a:rPr>
              <a:t>                                    </a:t>
            </a:r>
          </a:p>
          <a:p>
            <a:pPr algn="l" eaLnBrk="0" hangingPunct="0"/>
            <a:r>
              <a:rPr lang="en-US" sz="2800" b="1" dirty="0">
                <a:latin typeface="Calibri" pitchFamily="34" charset="0"/>
                <a:cs typeface="Calibri" pitchFamily="34" charset="0"/>
              </a:rPr>
              <a:t>The most likely diagnosis is</a:t>
            </a:r>
            <a:r>
              <a:rPr lang="en-US" sz="2800" dirty="0">
                <a:latin typeface="Calibri" pitchFamily="34" charset="0"/>
                <a:cs typeface="Calibri" pitchFamily="34" charset="0"/>
              </a:rPr>
              <a:t>:</a:t>
            </a:r>
          </a:p>
          <a:p>
            <a:pPr algn="l" eaLnBrk="0" hangingPunct="0"/>
            <a:endParaRPr lang="en-US" sz="2800" dirty="0"/>
          </a:p>
          <a:p>
            <a:pPr algn="l" eaLnBrk="0" hangingPunct="0"/>
            <a:r>
              <a:rPr lang="en-US" sz="2800" dirty="0">
                <a:latin typeface="Calibri" pitchFamily="34" charset="0"/>
                <a:cs typeface="Calibri" pitchFamily="34" charset="0"/>
              </a:rPr>
              <a:t>        </a:t>
            </a:r>
            <a:r>
              <a:rPr lang="en-US" sz="28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a .</a:t>
            </a:r>
            <a:r>
              <a:rPr lang="en-US" sz="2000" i="1" dirty="0" err="1" smtClean="0">
                <a:latin typeface="Calibri" pitchFamily="34" charset="0"/>
                <a:cs typeface="Calibri" pitchFamily="34" charset="0"/>
              </a:rPr>
              <a:t>lipoma</a:t>
            </a:r>
            <a:r>
              <a:rPr lang="en-US" sz="2000" i="1" dirty="0" smtClean="0">
                <a:latin typeface="Calibri" pitchFamily="34" charset="0"/>
                <a:cs typeface="Calibri" pitchFamily="34" charset="0"/>
              </a:rPr>
              <a:t> </a:t>
            </a:r>
            <a:endParaRPr lang="en-US" sz="2000" i="1" dirty="0"/>
          </a:p>
          <a:p>
            <a:pPr algn="l" eaLnBrk="0" hangingPunct="0"/>
            <a:r>
              <a:rPr lang="en-US" sz="2000" i="1" dirty="0">
                <a:latin typeface="Calibri" pitchFamily="34" charset="0"/>
                <a:cs typeface="Calibri" pitchFamily="34" charset="0"/>
              </a:rPr>
              <a:t>           </a:t>
            </a:r>
            <a:r>
              <a:rPr lang="en-US" sz="2000" i="1" dirty="0" smtClean="0">
                <a:latin typeface="Calibri" pitchFamily="34" charset="0"/>
                <a:cs typeface="Calibri" pitchFamily="34" charset="0"/>
              </a:rPr>
              <a:t>  </a:t>
            </a:r>
            <a:r>
              <a:rPr lang="en-US" sz="2000" i="1" dirty="0">
                <a:latin typeface="Calibri" pitchFamily="34" charset="0"/>
                <a:cs typeface="Calibri" pitchFamily="34" charset="0"/>
              </a:rPr>
              <a:t>b. </a:t>
            </a:r>
            <a:r>
              <a:rPr lang="en-US" sz="2000" i="1" dirty="0" err="1">
                <a:latin typeface="Calibri" pitchFamily="34" charset="0"/>
                <a:cs typeface="Calibri" pitchFamily="34" charset="0"/>
              </a:rPr>
              <a:t>sebasceous</a:t>
            </a:r>
            <a:r>
              <a:rPr lang="en-US" sz="2000" i="1" dirty="0">
                <a:latin typeface="Calibri" pitchFamily="34" charset="0"/>
                <a:cs typeface="Calibri" pitchFamily="34" charset="0"/>
              </a:rPr>
              <a:t> cyst </a:t>
            </a:r>
            <a:endParaRPr lang="en-US" sz="2000" i="1" dirty="0"/>
          </a:p>
          <a:p>
            <a:pPr algn="l" eaLnBrk="0" hangingPunct="0"/>
            <a:r>
              <a:rPr lang="en-US" sz="2000" i="1" dirty="0">
                <a:latin typeface="Calibri" pitchFamily="34" charset="0"/>
                <a:cs typeface="Calibri" pitchFamily="34" charset="0"/>
              </a:rPr>
              <a:t>          </a:t>
            </a:r>
            <a:r>
              <a:rPr lang="en-US" sz="2000" i="1" dirty="0" smtClean="0">
                <a:latin typeface="Calibri" pitchFamily="34" charset="0"/>
                <a:cs typeface="Calibri" pitchFamily="34" charset="0"/>
              </a:rPr>
              <a:t>   </a:t>
            </a:r>
            <a:r>
              <a:rPr lang="en-US" sz="2000" i="1" dirty="0">
                <a:latin typeface="Calibri" pitchFamily="34" charset="0"/>
                <a:cs typeface="Calibri" pitchFamily="34" charset="0"/>
              </a:rPr>
              <a:t>c. </a:t>
            </a:r>
            <a:r>
              <a:rPr lang="en-US" sz="2000" i="1" dirty="0" err="1">
                <a:latin typeface="Calibri" pitchFamily="34" charset="0"/>
                <a:cs typeface="Calibri" pitchFamily="34" charset="0"/>
              </a:rPr>
              <a:t>fibroma</a:t>
            </a:r>
            <a:r>
              <a:rPr lang="en-US" sz="2000" i="1" dirty="0">
                <a:latin typeface="Calibri" pitchFamily="34" charset="0"/>
                <a:cs typeface="Calibri" pitchFamily="34" charset="0"/>
              </a:rPr>
              <a:t>                                                              </a:t>
            </a:r>
          </a:p>
          <a:p>
            <a:pPr algn="l" eaLnBrk="0" hangingPunct="0"/>
            <a:r>
              <a:rPr lang="en-US" sz="2000" i="1" dirty="0">
                <a:cs typeface="Calibri" pitchFamily="34" charset="0"/>
              </a:rPr>
              <a:t>       </a:t>
            </a:r>
            <a:r>
              <a:rPr lang="en-US" sz="2000" i="1" dirty="0" smtClean="0">
                <a:cs typeface="Calibri" pitchFamily="34" charset="0"/>
              </a:rPr>
              <a:t>      </a:t>
            </a:r>
            <a:r>
              <a:rPr lang="en-US" sz="2000" i="1" dirty="0" err="1">
                <a:cs typeface="Calibri" pitchFamily="34" charset="0"/>
              </a:rPr>
              <a:t>d.branchial</a:t>
            </a:r>
            <a:r>
              <a:rPr lang="en-US" sz="2000" i="1" dirty="0">
                <a:cs typeface="Calibri" pitchFamily="34" charset="0"/>
              </a:rPr>
              <a:t> </a:t>
            </a:r>
            <a:r>
              <a:rPr lang="en-US" sz="2000" i="1" dirty="0" smtClean="0">
                <a:cs typeface="Calibri" pitchFamily="34" charset="0"/>
              </a:rPr>
              <a:t>cyst</a:t>
            </a:r>
            <a:r>
              <a:rPr lang="en-US" sz="2000" i="1" dirty="0" smtClean="0"/>
              <a:t> </a:t>
            </a:r>
            <a:endParaRPr lang="en-US" sz="20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 smtClean="0"/>
          </a:p>
        </p:txBody>
      </p:sp>
      <p:sp>
        <p:nvSpPr>
          <p:cNvPr id="10547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 smtClean="0"/>
          </a:p>
        </p:txBody>
      </p:sp>
      <p:sp>
        <p:nvSpPr>
          <p:cNvPr id="105476" name="Rectangle 1"/>
          <p:cNvSpPr>
            <a:spLocks noChangeArrowheads="1"/>
          </p:cNvSpPr>
          <p:nvPr/>
        </p:nvSpPr>
        <p:spPr bwMode="auto">
          <a:xfrm>
            <a:off x="0" y="642938"/>
            <a:ext cx="9144000" cy="575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l" eaLnBrk="0" hangingPunct="0"/>
            <a:endParaRPr lang="en-US" sz="2800" dirty="0">
              <a:latin typeface="Calibri" pitchFamily="34" charset="0"/>
              <a:cs typeface="Calibri" pitchFamily="34" charset="0"/>
            </a:endParaRPr>
          </a:p>
          <a:p>
            <a:pPr algn="l" eaLnBrk="0" hangingPunct="0"/>
            <a:endParaRPr lang="en-US" sz="2800" dirty="0">
              <a:latin typeface="Calibri" pitchFamily="34" charset="0"/>
              <a:cs typeface="Calibri" pitchFamily="34" charset="0"/>
            </a:endParaRPr>
          </a:p>
          <a:p>
            <a:pPr algn="l" eaLnBrk="0" hangingPunct="0"/>
            <a:r>
              <a:rPr lang="en-US" sz="2800" dirty="0">
                <a:latin typeface="Calibri" pitchFamily="34" charset="0"/>
                <a:cs typeface="Calibri" pitchFamily="34" charset="0"/>
              </a:rPr>
              <a:t> A 25 years old patient presented to the surgical clinic complaining of    a painless swelling at the front of the left thigh  for 3 years and no other swellings . Examination revealed a spherical, </a:t>
            </a:r>
            <a:r>
              <a:rPr lang="en-US" sz="2800" dirty="0" err="1">
                <a:latin typeface="Calibri" pitchFamily="34" charset="0"/>
                <a:cs typeface="Calibri" pitchFamily="34" charset="0"/>
              </a:rPr>
              <a:t>soft,lobulated</a:t>
            </a:r>
            <a:r>
              <a:rPr lang="en-US" sz="2800" dirty="0">
                <a:latin typeface="Calibri" pitchFamily="34" charset="0"/>
                <a:cs typeface="Calibri" pitchFamily="34" charset="0"/>
              </a:rPr>
              <a:t>, non tender lump which is freely mobile in subcutaneous tissue.  </a:t>
            </a:r>
          </a:p>
          <a:p>
            <a:pPr algn="l" eaLnBrk="0" hangingPunct="0"/>
            <a:r>
              <a:rPr lang="en-US" sz="2800" dirty="0">
                <a:latin typeface="Calibri" pitchFamily="34" charset="0"/>
                <a:cs typeface="Calibri" pitchFamily="34" charset="0"/>
              </a:rPr>
              <a:t>                                    </a:t>
            </a:r>
          </a:p>
          <a:p>
            <a:pPr algn="l" eaLnBrk="0" hangingPunct="0"/>
            <a:r>
              <a:rPr lang="en-US" sz="2800" b="1" dirty="0">
                <a:latin typeface="Calibri" pitchFamily="34" charset="0"/>
                <a:cs typeface="Calibri" pitchFamily="34" charset="0"/>
              </a:rPr>
              <a:t>The most likely diagnosis is</a:t>
            </a:r>
            <a:r>
              <a:rPr lang="en-US" sz="2800" dirty="0">
                <a:latin typeface="Calibri" pitchFamily="34" charset="0"/>
                <a:cs typeface="Calibri" pitchFamily="34" charset="0"/>
              </a:rPr>
              <a:t>:</a:t>
            </a:r>
          </a:p>
          <a:p>
            <a:pPr algn="l" eaLnBrk="0" hangingPunct="0"/>
            <a:endParaRPr lang="en-US" sz="2800" dirty="0"/>
          </a:p>
          <a:p>
            <a:pPr algn="l" eaLnBrk="0" hangingPunct="0"/>
            <a:r>
              <a:rPr lang="en-US" sz="2800" dirty="0">
                <a:latin typeface="Calibri" pitchFamily="34" charset="0"/>
                <a:cs typeface="Calibri" pitchFamily="34" charset="0"/>
              </a:rPr>
              <a:t>          </a:t>
            </a:r>
            <a:r>
              <a:rPr lang="en-US" sz="24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a.  </a:t>
            </a:r>
            <a:r>
              <a:rPr lang="en-US" sz="2000" i="1" dirty="0" err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lipoma</a:t>
            </a:r>
            <a:r>
              <a:rPr lang="en-US" sz="2000" i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</a:t>
            </a:r>
            <a:endParaRPr lang="en-US" sz="2000" i="1" dirty="0">
              <a:solidFill>
                <a:srgbClr val="FF0000"/>
              </a:solidFill>
            </a:endParaRPr>
          </a:p>
          <a:p>
            <a:pPr algn="l" eaLnBrk="0" hangingPunct="0"/>
            <a:r>
              <a:rPr lang="en-US" sz="2000" i="1" dirty="0">
                <a:latin typeface="Calibri" pitchFamily="34" charset="0"/>
                <a:cs typeface="Calibri" pitchFamily="34" charset="0"/>
              </a:rPr>
              <a:t>              b. </a:t>
            </a:r>
            <a:r>
              <a:rPr lang="en-US" sz="2000" i="1" dirty="0" err="1">
                <a:latin typeface="Calibri" pitchFamily="34" charset="0"/>
                <a:cs typeface="Calibri" pitchFamily="34" charset="0"/>
              </a:rPr>
              <a:t>sebasceous</a:t>
            </a:r>
            <a:r>
              <a:rPr lang="en-US" sz="2000" i="1" dirty="0">
                <a:latin typeface="Calibri" pitchFamily="34" charset="0"/>
                <a:cs typeface="Calibri" pitchFamily="34" charset="0"/>
              </a:rPr>
              <a:t> cyst </a:t>
            </a:r>
            <a:endParaRPr lang="en-US" sz="2000" i="1" dirty="0"/>
          </a:p>
          <a:p>
            <a:pPr algn="l" eaLnBrk="0" hangingPunct="0"/>
            <a:r>
              <a:rPr lang="en-US" sz="2000" i="1" dirty="0">
                <a:latin typeface="Calibri" pitchFamily="34" charset="0"/>
                <a:cs typeface="Calibri" pitchFamily="34" charset="0"/>
              </a:rPr>
              <a:t>           </a:t>
            </a:r>
            <a:r>
              <a:rPr lang="en-US" sz="2000" i="1" dirty="0" smtClean="0">
                <a:latin typeface="Calibri" pitchFamily="34" charset="0"/>
                <a:cs typeface="Calibri" pitchFamily="34" charset="0"/>
              </a:rPr>
              <a:t>   </a:t>
            </a:r>
            <a:r>
              <a:rPr lang="en-US" sz="2000" i="1" dirty="0">
                <a:latin typeface="Calibri" pitchFamily="34" charset="0"/>
                <a:cs typeface="Calibri" pitchFamily="34" charset="0"/>
              </a:rPr>
              <a:t>c. </a:t>
            </a:r>
            <a:r>
              <a:rPr lang="en-US" sz="2000" i="1" dirty="0" err="1">
                <a:latin typeface="Calibri" pitchFamily="34" charset="0"/>
                <a:cs typeface="Calibri" pitchFamily="34" charset="0"/>
              </a:rPr>
              <a:t>fibroma</a:t>
            </a:r>
            <a:r>
              <a:rPr lang="en-US" sz="2000" i="1" dirty="0">
                <a:latin typeface="Calibri" pitchFamily="34" charset="0"/>
                <a:cs typeface="Calibri" pitchFamily="34" charset="0"/>
              </a:rPr>
              <a:t>                                                              </a:t>
            </a:r>
          </a:p>
          <a:p>
            <a:pPr algn="l" eaLnBrk="0" hangingPunct="0"/>
            <a:r>
              <a:rPr lang="en-US" sz="2000" i="1" dirty="0">
                <a:cs typeface="Calibri" pitchFamily="34" charset="0"/>
              </a:rPr>
              <a:t>         </a:t>
            </a:r>
            <a:r>
              <a:rPr lang="en-US" sz="2000" i="1" dirty="0" smtClean="0">
                <a:cs typeface="Calibri" pitchFamily="34" charset="0"/>
              </a:rPr>
              <a:t>    </a:t>
            </a:r>
            <a:r>
              <a:rPr lang="en-US" sz="2000" i="1" dirty="0">
                <a:cs typeface="Calibri" pitchFamily="34" charset="0"/>
              </a:rPr>
              <a:t>d</a:t>
            </a:r>
            <a:r>
              <a:rPr lang="en-US" sz="2000" i="1" dirty="0" smtClean="0">
                <a:cs typeface="Calibri" pitchFamily="34" charset="0"/>
              </a:rPr>
              <a:t>. </a:t>
            </a:r>
            <a:r>
              <a:rPr lang="en-US" sz="2000" i="1" dirty="0" err="1" smtClean="0">
                <a:cs typeface="Calibri" pitchFamily="34" charset="0"/>
              </a:rPr>
              <a:t>branchial</a:t>
            </a:r>
            <a:r>
              <a:rPr lang="en-US" sz="2000" i="1" dirty="0" smtClean="0">
                <a:cs typeface="Calibri" pitchFamily="34" charset="0"/>
              </a:rPr>
              <a:t> </a:t>
            </a:r>
            <a:r>
              <a:rPr lang="en-US" sz="2000" i="1" dirty="0">
                <a:cs typeface="Calibri" pitchFamily="34" charset="0"/>
              </a:rPr>
              <a:t>cyst</a:t>
            </a:r>
            <a:r>
              <a:rPr lang="en-US" sz="2000" i="1" dirty="0"/>
              <a:t>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 smtClean="0"/>
          </a:p>
        </p:txBody>
      </p:sp>
      <p:sp>
        <p:nvSpPr>
          <p:cNvPr id="10649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 smtClean="0"/>
          </a:p>
        </p:txBody>
      </p:sp>
      <p:sp>
        <p:nvSpPr>
          <p:cNvPr id="106500" name="Rectangle 4"/>
          <p:cNvSpPr>
            <a:spLocks noChangeArrowheads="1"/>
          </p:cNvSpPr>
          <p:nvPr/>
        </p:nvSpPr>
        <p:spPr bwMode="auto">
          <a:xfrm>
            <a:off x="0" y="0"/>
            <a:ext cx="8233280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l" eaLnBrk="0" hangingPunct="0"/>
            <a:r>
              <a:rPr lang="en-US" sz="4400" dirty="0">
                <a:latin typeface="Calibri" pitchFamily="34" charset="0"/>
                <a:cs typeface="Calibri" pitchFamily="34" charset="0"/>
              </a:rPr>
              <a:t>. </a:t>
            </a:r>
          </a:p>
          <a:p>
            <a:pPr algn="l" eaLnBrk="0" hangingPunct="0"/>
            <a:endParaRPr lang="en-US" sz="4400" dirty="0">
              <a:latin typeface="Calibri" pitchFamily="34" charset="0"/>
              <a:cs typeface="Calibri" pitchFamily="34" charset="0"/>
            </a:endParaRPr>
          </a:p>
          <a:p>
            <a:pPr algn="l" eaLnBrk="0" hangingPunct="0"/>
            <a:endParaRPr lang="en-US" sz="2000" dirty="0">
              <a:latin typeface="Calibri" pitchFamily="34" charset="0"/>
              <a:cs typeface="Calibri" pitchFamily="34" charset="0"/>
            </a:endParaRPr>
          </a:p>
          <a:p>
            <a:pPr algn="l" eaLnBrk="0" hangingPunct="0"/>
            <a:endParaRPr lang="en-US" sz="2000" dirty="0">
              <a:latin typeface="Calibri" pitchFamily="34" charset="0"/>
              <a:cs typeface="Calibri" pitchFamily="34" charset="0"/>
            </a:endParaRPr>
          </a:p>
          <a:p>
            <a:pPr algn="l" eaLnBrk="0" hangingPunct="0"/>
            <a:r>
              <a:rPr lang="en-US" sz="2000" dirty="0">
                <a:latin typeface="Calibri" pitchFamily="34" charset="0"/>
                <a:cs typeface="Calibri" pitchFamily="34" charset="0"/>
              </a:rPr>
              <a:t>A 16  years old girl presented to the clinic with a 2cm painless, cystic swelling </a:t>
            </a:r>
          </a:p>
          <a:p>
            <a:pPr algn="l" eaLnBrk="0" hangingPunct="0"/>
            <a:r>
              <a:rPr lang="en-US" sz="2000" dirty="0">
                <a:latin typeface="Calibri" pitchFamily="34" charset="0"/>
                <a:cs typeface="Calibri" pitchFamily="34" charset="0"/>
              </a:rPr>
              <a:t>lateral to the left eyebrow.  </a:t>
            </a:r>
          </a:p>
          <a:p>
            <a:pPr algn="l" eaLnBrk="0" hangingPunct="0"/>
            <a:r>
              <a:rPr lang="en-US" sz="1600" b="1" dirty="0">
                <a:latin typeface="Calibri" pitchFamily="34" charset="0"/>
                <a:cs typeface="Calibri" pitchFamily="34" charset="0"/>
              </a:rPr>
              <a:t>it was first noticed 5 years ago and was </a:t>
            </a:r>
            <a:r>
              <a:rPr lang="en-US" sz="1600" b="1" dirty="0" smtClean="0">
                <a:latin typeface="Calibri" pitchFamily="34" charset="0"/>
                <a:cs typeface="Calibri" pitchFamily="34" charset="0"/>
              </a:rPr>
              <a:t>gradually </a:t>
            </a:r>
            <a:r>
              <a:rPr lang="en-US" sz="1600" b="1" dirty="0">
                <a:latin typeface="Calibri" pitchFamily="34" charset="0"/>
                <a:cs typeface="Calibri" pitchFamily="34" charset="0"/>
              </a:rPr>
              <a:t>increasing in size. </a:t>
            </a:r>
            <a:endParaRPr lang="en-US" sz="3600" b="1" dirty="0"/>
          </a:p>
          <a:p>
            <a:pPr algn="l" eaLnBrk="0" hangingPunct="0"/>
            <a:endParaRPr lang="en-US" sz="2400" dirty="0">
              <a:latin typeface="Calibri" pitchFamily="34" charset="0"/>
              <a:cs typeface="Calibri" pitchFamily="34" charset="0"/>
            </a:endParaRPr>
          </a:p>
          <a:p>
            <a:pPr algn="l" eaLnBrk="0" hangingPunct="0"/>
            <a:r>
              <a:rPr lang="en-US" sz="2400" b="1" dirty="0">
                <a:latin typeface="Calibri" pitchFamily="34" charset="0"/>
                <a:cs typeface="Calibri" pitchFamily="34" charset="0"/>
              </a:rPr>
              <a:t>The most likely diagnosis is?</a:t>
            </a:r>
          </a:p>
          <a:p>
            <a:pPr algn="l" eaLnBrk="0" hangingPunct="0"/>
            <a:endParaRPr lang="en-US" sz="2400" dirty="0">
              <a:latin typeface="Calibri" pitchFamily="34" charset="0"/>
              <a:cs typeface="Calibri" pitchFamily="34" charset="0"/>
            </a:endParaRPr>
          </a:p>
          <a:p>
            <a:pPr algn="l" eaLnBrk="0" hangingPunct="0"/>
            <a:r>
              <a:rPr lang="en-US" sz="2000" dirty="0">
                <a:latin typeface="Calibri" pitchFamily="34" charset="0"/>
                <a:cs typeface="Calibri" pitchFamily="34" charset="0"/>
              </a:rPr>
              <a:t>           </a:t>
            </a:r>
            <a:r>
              <a:rPr lang="en-US" sz="2000" dirty="0" err="1">
                <a:latin typeface="Calibri" pitchFamily="34" charset="0"/>
                <a:cs typeface="Calibri" pitchFamily="34" charset="0"/>
              </a:rPr>
              <a:t>a.Haemangioma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.</a:t>
            </a:r>
            <a:endParaRPr lang="en-US" sz="2000" dirty="0"/>
          </a:p>
          <a:p>
            <a:pPr algn="l" eaLnBrk="0" hangingPunct="0"/>
            <a:r>
              <a:rPr lang="en-US" sz="2000" dirty="0">
                <a:latin typeface="Calibri" pitchFamily="34" charset="0"/>
                <a:cs typeface="Calibri" pitchFamily="34" charset="0"/>
              </a:rPr>
              <a:t>        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   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b. Abscess.</a:t>
            </a:r>
            <a:endParaRPr lang="en-US" sz="2000" dirty="0"/>
          </a:p>
          <a:p>
            <a:pPr algn="l" eaLnBrk="0" hangingPunct="0"/>
            <a:r>
              <a:rPr lang="en-US" sz="2000" dirty="0">
                <a:latin typeface="Calibri" pitchFamily="34" charset="0"/>
                <a:cs typeface="Calibri" pitchFamily="34" charset="0"/>
              </a:rPr>
              <a:t>     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      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c. External angular </a:t>
            </a:r>
            <a:r>
              <a:rPr lang="en-US" sz="2000" dirty="0" err="1">
                <a:latin typeface="Calibri" pitchFamily="34" charset="0"/>
                <a:cs typeface="Calibri" pitchFamily="34" charset="0"/>
              </a:rPr>
              <a:t>dermoid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.                                                                </a:t>
            </a:r>
            <a:endParaRPr lang="en-US" sz="2000" dirty="0">
              <a:cs typeface="Calibri" pitchFamily="34" charset="0"/>
            </a:endParaRPr>
          </a:p>
          <a:p>
            <a:pPr algn="l" rtl="0" eaLnBrk="0" hangingPunct="0"/>
            <a:r>
              <a:rPr lang="en-US" sz="2000" dirty="0">
                <a:cs typeface="Calibri" pitchFamily="34" charset="0"/>
              </a:rPr>
              <a:t>       </a:t>
            </a:r>
            <a:r>
              <a:rPr lang="en-US" sz="2000" dirty="0" smtClean="0">
                <a:cs typeface="Calibri" pitchFamily="34" charset="0"/>
              </a:rPr>
              <a:t>    </a:t>
            </a:r>
            <a:r>
              <a:rPr lang="en-US" sz="2000" dirty="0">
                <a:cs typeface="Calibri" pitchFamily="34" charset="0"/>
              </a:rPr>
              <a:t>d</a:t>
            </a:r>
            <a:r>
              <a:rPr lang="en-US" sz="2000" dirty="0" smtClean="0">
                <a:cs typeface="Calibri" pitchFamily="34" charset="0"/>
              </a:rPr>
              <a:t>. Ganglion  </a:t>
            </a:r>
            <a:r>
              <a:rPr lang="en-US" sz="2000" dirty="0" smtClean="0"/>
              <a:t> 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 smtClean="0"/>
          </a:p>
        </p:txBody>
      </p:sp>
      <p:sp>
        <p:nvSpPr>
          <p:cNvPr id="10752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 smtClean="0"/>
          </a:p>
        </p:txBody>
      </p:sp>
      <p:sp>
        <p:nvSpPr>
          <p:cNvPr id="107524" name="Rectangle 4"/>
          <p:cNvSpPr>
            <a:spLocks noChangeArrowheads="1"/>
          </p:cNvSpPr>
          <p:nvPr/>
        </p:nvSpPr>
        <p:spPr bwMode="auto">
          <a:xfrm>
            <a:off x="0" y="0"/>
            <a:ext cx="8233280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l" eaLnBrk="0" hangingPunct="0"/>
            <a:r>
              <a:rPr lang="en-US" sz="4400" dirty="0">
                <a:latin typeface="Calibri" pitchFamily="34" charset="0"/>
                <a:cs typeface="Calibri" pitchFamily="34" charset="0"/>
              </a:rPr>
              <a:t>. </a:t>
            </a:r>
          </a:p>
          <a:p>
            <a:pPr algn="l" eaLnBrk="0" hangingPunct="0"/>
            <a:endParaRPr lang="en-US" sz="4400" dirty="0">
              <a:latin typeface="Calibri" pitchFamily="34" charset="0"/>
              <a:cs typeface="Calibri" pitchFamily="34" charset="0"/>
            </a:endParaRPr>
          </a:p>
          <a:p>
            <a:pPr algn="l" eaLnBrk="0" hangingPunct="0"/>
            <a:endParaRPr lang="en-US" sz="2000" dirty="0">
              <a:latin typeface="Calibri" pitchFamily="34" charset="0"/>
              <a:cs typeface="Calibri" pitchFamily="34" charset="0"/>
            </a:endParaRPr>
          </a:p>
          <a:p>
            <a:pPr algn="l" eaLnBrk="0" hangingPunct="0"/>
            <a:endParaRPr lang="en-US" sz="2000" dirty="0">
              <a:latin typeface="Calibri" pitchFamily="34" charset="0"/>
              <a:cs typeface="Calibri" pitchFamily="34" charset="0"/>
            </a:endParaRPr>
          </a:p>
          <a:p>
            <a:pPr algn="l" eaLnBrk="0" hangingPunct="0"/>
            <a:r>
              <a:rPr lang="en-US" sz="2000" dirty="0">
                <a:latin typeface="Calibri" pitchFamily="34" charset="0"/>
                <a:cs typeface="Calibri" pitchFamily="34" charset="0"/>
              </a:rPr>
              <a:t>A 16  years old girl presented to the clinic with a 2cm painless, cystic swelling </a:t>
            </a:r>
          </a:p>
          <a:p>
            <a:pPr algn="l" eaLnBrk="0" hangingPunct="0"/>
            <a:r>
              <a:rPr lang="en-US" sz="2000" dirty="0">
                <a:latin typeface="Calibri" pitchFamily="34" charset="0"/>
                <a:cs typeface="Calibri" pitchFamily="34" charset="0"/>
              </a:rPr>
              <a:t>lateral to the left eyebrow.  </a:t>
            </a:r>
          </a:p>
          <a:p>
            <a:pPr algn="l" eaLnBrk="0" hangingPunct="0"/>
            <a:r>
              <a:rPr lang="en-US" sz="1600" b="1" dirty="0">
                <a:latin typeface="Calibri" pitchFamily="34" charset="0"/>
                <a:cs typeface="Calibri" pitchFamily="34" charset="0"/>
              </a:rPr>
              <a:t>it was first noticed 5 years ago and was </a:t>
            </a:r>
            <a:r>
              <a:rPr lang="en-US" sz="1600" b="1" dirty="0" err="1">
                <a:latin typeface="Calibri" pitchFamily="34" charset="0"/>
                <a:cs typeface="Calibri" pitchFamily="34" charset="0"/>
              </a:rPr>
              <a:t>gradwally</a:t>
            </a:r>
            <a:r>
              <a:rPr lang="en-US" sz="1600" b="1" dirty="0">
                <a:latin typeface="Calibri" pitchFamily="34" charset="0"/>
                <a:cs typeface="Calibri" pitchFamily="34" charset="0"/>
              </a:rPr>
              <a:t> increasing in size. </a:t>
            </a:r>
            <a:endParaRPr lang="en-US" sz="3600" b="1" dirty="0"/>
          </a:p>
          <a:p>
            <a:pPr algn="l" eaLnBrk="0" hangingPunct="0"/>
            <a:endParaRPr lang="en-US" sz="2400" dirty="0">
              <a:latin typeface="Calibri" pitchFamily="34" charset="0"/>
              <a:cs typeface="Calibri" pitchFamily="34" charset="0"/>
            </a:endParaRPr>
          </a:p>
          <a:p>
            <a:pPr algn="l" eaLnBrk="0" hangingPunct="0"/>
            <a:r>
              <a:rPr lang="en-US" sz="2400" b="1" dirty="0">
                <a:latin typeface="Calibri" pitchFamily="34" charset="0"/>
                <a:cs typeface="Calibri" pitchFamily="34" charset="0"/>
              </a:rPr>
              <a:t>The most likely diagnosis is?</a:t>
            </a:r>
          </a:p>
          <a:p>
            <a:pPr algn="l" eaLnBrk="0" hangingPunct="0"/>
            <a:endParaRPr lang="en-US" sz="2400" dirty="0">
              <a:latin typeface="Calibri" pitchFamily="34" charset="0"/>
              <a:cs typeface="Calibri" pitchFamily="34" charset="0"/>
            </a:endParaRPr>
          </a:p>
          <a:p>
            <a:pPr algn="l" eaLnBrk="0" hangingPunct="0"/>
            <a:r>
              <a:rPr lang="en-US" sz="1600" dirty="0">
                <a:latin typeface="Calibri" pitchFamily="34" charset="0"/>
                <a:cs typeface="Calibri" pitchFamily="34" charset="0"/>
              </a:rPr>
              <a:t>           </a:t>
            </a:r>
            <a:r>
              <a:rPr lang="en-US" sz="2000" dirty="0" err="1">
                <a:latin typeface="Calibri" pitchFamily="34" charset="0"/>
                <a:cs typeface="Calibri" pitchFamily="34" charset="0"/>
              </a:rPr>
              <a:t>a.Haemangioma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.</a:t>
            </a:r>
            <a:endParaRPr lang="en-US" sz="2000" dirty="0"/>
          </a:p>
          <a:p>
            <a:pPr algn="l" eaLnBrk="0" hangingPunct="0"/>
            <a:r>
              <a:rPr lang="en-US" sz="2000" dirty="0">
                <a:latin typeface="Calibri" pitchFamily="34" charset="0"/>
                <a:cs typeface="Calibri" pitchFamily="34" charset="0"/>
              </a:rPr>
              <a:t>     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    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b. Abscess.</a:t>
            </a:r>
            <a:endParaRPr lang="en-US" sz="2000" dirty="0"/>
          </a:p>
          <a:p>
            <a:pPr algn="l" eaLnBrk="0" hangingPunct="0"/>
            <a:r>
              <a:rPr lang="en-US" sz="20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   </a:t>
            </a:r>
            <a:r>
              <a:rPr lang="en-US" sz="20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    </a:t>
            </a:r>
            <a:r>
              <a:rPr lang="en-US" sz="20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c. External angular </a:t>
            </a:r>
            <a:r>
              <a:rPr lang="en-US" sz="2000" b="1" dirty="0" err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dermoid</a:t>
            </a:r>
            <a:r>
              <a:rPr lang="en-US" sz="20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.                                                                </a:t>
            </a:r>
            <a:endParaRPr lang="en-US" sz="2000" b="1" dirty="0">
              <a:solidFill>
                <a:srgbClr val="FF0000"/>
              </a:solidFill>
              <a:cs typeface="Calibri" pitchFamily="34" charset="0"/>
            </a:endParaRPr>
          </a:p>
          <a:p>
            <a:pPr algn="l" rtl="0" eaLnBrk="0" hangingPunct="0"/>
            <a:r>
              <a:rPr lang="en-US" sz="2000" dirty="0">
                <a:cs typeface="Calibri" pitchFamily="34" charset="0"/>
              </a:rPr>
              <a:t>     </a:t>
            </a:r>
            <a:r>
              <a:rPr lang="en-US" sz="2000" dirty="0" smtClean="0">
                <a:cs typeface="Calibri" pitchFamily="34" charset="0"/>
              </a:rPr>
              <a:t>    </a:t>
            </a:r>
            <a:r>
              <a:rPr lang="en-US" sz="2000" dirty="0">
                <a:cs typeface="Calibri" pitchFamily="34" charset="0"/>
              </a:rPr>
              <a:t>d. Ganglion</a:t>
            </a:r>
            <a:r>
              <a:rPr lang="en-US" sz="2000" dirty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288</TotalTime>
  <Words>1662</Words>
  <Application>Microsoft Office PowerPoint</Application>
  <PresentationFormat>On-screen Show (4:3)</PresentationFormat>
  <Paragraphs>532</Paragraphs>
  <Slides>93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93</vt:i4>
      </vt:variant>
    </vt:vector>
  </HeadingPairs>
  <TitlesOfParts>
    <vt:vector size="94" baseType="lpstr">
      <vt:lpstr>Office Theme</vt:lpstr>
      <vt:lpstr>SUPERFASCIAL LUMPS</vt:lpstr>
      <vt:lpstr>Skin anatomy</vt:lpstr>
      <vt:lpstr>Benign skin tumours</vt:lpstr>
      <vt:lpstr>PowerPoint Presentation</vt:lpstr>
      <vt:lpstr>PowerPoint Presentation</vt:lpstr>
      <vt:lpstr>SCAR</vt:lpstr>
      <vt:lpstr>Hyper trophic scar   </vt:lpstr>
      <vt:lpstr>PowerPoint Presentation</vt:lpstr>
      <vt:lpstr>Keloid        </vt:lpstr>
      <vt:lpstr>Keloid continue</vt:lpstr>
      <vt:lpstr>PowerPoint Presentation</vt:lpstr>
      <vt:lpstr>PowerPoint Presentation</vt:lpstr>
      <vt:lpstr>Pyogenic granuloma</vt:lpstr>
      <vt:lpstr>PowerPoint Presentation</vt:lpstr>
      <vt:lpstr>Haemangioma</vt:lpstr>
      <vt:lpstr>PowerPoint Presentation</vt:lpstr>
      <vt:lpstr>Malignant skin tumours</vt:lpstr>
      <vt:lpstr>PowerPoint Presentation</vt:lpstr>
      <vt:lpstr>Squamous cell carcinoma (Epithelioma)</vt:lpstr>
      <vt:lpstr>PowerPoint Presentation</vt:lpstr>
      <vt:lpstr>Marjolin ulcer</vt:lpstr>
      <vt:lpstr>PowerPoint Presentation</vt:lpstr>
      <vt:lpstr>Naevus  ( mole)</vt:lpstr>
      <vt:lpstr>Naevus  cont;</vt:lpstr>
      <vt:lpstr>Malignant Melanoma</vt:lpstr>
      <vt:lpstr>PowerPoint Presentation</vt:lpstr>
      <vt:lpstr>PowerPoint Presentation</vt:lpstr>
      <vt:lpstr>PowerPoint Presentation</vt:lpstr>
      <vt:lpstr>PowerPoint Presentation</vt:lpstr>
      <vt:lpstr>Skin Cysts</vt:lpstr>
      <vt:lpstr>PowerPoint Presentation</vt:lpstr>
      <vt:lpstr>PowerPoint Presentation</vt:lpstr>
      <vt:lpstr>PowerPoint Presentation</vt:lpstr>
      <vt:lpstr>Sebaceous Cyst</vt:lpstr>
      <vt:lpstr>PowerPoint Presentation</vt:lpstr>
      <vt:lpstr>PowerPoint Presentation</vt:lpstr>
      <vt:lpstr>PowerPoint Presentation</vt:lpstr>
      <vt:lpstr> Seb. Cyst     cont;</vt:lpstr>
      <vt:lpstr>PowerPoint Presentation</vt:lpstr>
      <vt:lpstr>                            Infected sebasceous cyst.  </vt:lpstr>
      <vt:lpstr>                       Sebasceous cyst excision </vt:lpstr>
      <vt:lpstr>Subcutaneous Lumps</vt:lpstr>
      <vt:lpstr>PowerPoint Presentation</vt:lpstr>
      <vt:lpstr>Dermoid cyst</vt:lpstr>
      <vt:lpstr>Sequestration dermoid</vt:lpstr>
      <vt:lpstr> Sequestration dermoid  cont;</vt:lpstr>
      <vt:lpstr>PowerPoint Presentation</vt:lpstr>
      <vt:lpstr>PowerPoint Presentation</vt:lpstr>
      <vt:lpstr>                           nasal root dermoid</vt:lpstr>
      <vt:lpstr>                           fore head dermoid</vt:lpstr>
      <vt:lpstr>PowerPoint Presentation</vt:lpstr>
      <vt:lpstr>                         External angular dermoid</vt:lpstr>
      <vt:lpstr>                         Submental dermoid</vt:lpstr>
      <vt:lpstr>          complications:      infection</vt:lpstr>
      <vt:lpstr>   Tubulo-dermoid</vt:lpstr>
      <vt:lpstr>Teratomatous dermoid</vt:lpstr>
      <vt:lpstr>Cystic hygroma</vt:lpstr>
      <vt:lpstr>PowerPoint Presentation</vt:lpstr>
      <vt:lpstr>PowerPoint Presentation</vt:lpstr>
      <vt:lpstr>Branchial cyst</vt:lpstr>
      <vt:lpstr>PowerPoint Presentation</vt:lpstr>
      <vt:lpstr>Ganglion</vt:lpstr>
      <vt:lpstr>PowerPoint Presentation</vt:lpstr>
      <vt:lpstr>PowerPoint Presentation</vt:lpstr>
      <vt:lpstr>  Ganglion    cont;</vt:lpstr>
      <vt:lpstr>PowerPoint Presentation</vt:lpstr>
      <vt:lpstr>PowerPoint Presentation</vt:lpstr>
      <vt:lpstr>PowerPoint Presentation</vt:lpstr>
      <vt:lpstr>Lipoma</vt:lpstr>
      <vt:lpstr>   lipoma  cont,</vt:lpstr>
      <vt:lpstr>Lipoma   cont,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NEUROFIBROMA</vt:lpstr>
      <vt:lpstr>Neurofibroma   cont:</vt:lpstr>
      <vt:lpstr>Multiple neurofibromatosis ( V-R disease)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SUPERFASCIAL LUMPS</dc:title>
  <dc:creator>USER</dc:creator>
  <cp:lastModifiedBy>3422</cp:lastModifiedBy>
  <cp:revision>29</cp:revision>
  <dcterms:created xsi:type="dcterms:W3CDTF">2006-08-16T00:00:00Z</dcterms:created>
  <dcterms:modified xsi:type="dcterms:W3CDTF">2018-01-23T05:45:00Z</dcterms:modified>
</cp:coreProperties>
</file>